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4"/>
  </p:notesMasterIdLst>
  <p:handoutMasterIdLst>
    <p:handoutMasterId r:id="rId1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87" r:id="rId19"/>
    <p:sldId id="388" r:id="rId20"/>
    <p:sldId id="389" r:id="rId21"/>
    <p:sldId id="273" r:id="rId22"/>
    <p:sldId id="274" r:id="rId23"/>
    <p:sldId id="275" r:id="rId24"/>
    <p:sldId id="276" r:id="rId25"/>
    <p:sldId id="277" r:id="rId26"/>
    <p:sldId id="297" r:id="rId27"/>
    <p:sldId id="298" r:id="rId28"/>
    <p:sldId id="287" r:id="rId29"/>
    <p:sldId id="288" r:id="rId30"/>
    <p:sldId id="289" r:id="rId31"/>
    <p:sldId id="390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366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71" r:id="rId62"/>
    <p:sldId id="376" r:id="rId63"/>
    <p:sldId id="377" r:id="rId64"/>
    <p:sldId id="320" r:id="rId65"/>
    <p:sldId id="391" r:id="rId66"/>
    <p:sldId id="321" r:id="rId67"/>
    <p:sldId id="379" r:id="rId68"/>
    <p:sldId id="322" r:id="rId69"/>
    <p:sldId id="323" r:id="rId70"/>
    <p:sldId id="324" r:id="rId71"/>
    <p:sldId id="325" r:id="rId72"/>
    <p:sldId id="326" r:id="rId73"/>
    <p:sldId id="327" r:id="rId74"/>
    <p:sldId id="378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67" r:id="rId88"/>
    <p:sldId id="380" r:id="rId89"/>
    <p:sldId id="340" r:id="rId90"/>
    <p:sldId id="381" r:id="rId91"/>
    <p:sldId id="341" r:id="rId92"/>
    <p:sldId id="342" r:id="rId93"/>
    <p:sldId id="374" r:id="rId94"/>
    <p:sldId id="375" r:id="rId95"/>
    <p:sldId id="372" r:id="rId96"/>
    <p:sldId id="382" r:id="rId97"/>
    <p:sldId id="383" r:id="rId98"/>
    <p:sldId id="373" r:id="rId99"/>
    <p:sldId id="343" r:id="rId100"/>
    <p:sldId id="344" r:id="rId101"/>
    <p:sldId id="345" r:id="rId102"/>
    <p:sldId id="346" r:id="rId103"/>
    <p:sldId id="384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85" r:id="rId112"/>
    <p:sldId id="354" r:id="rId113"/>
    <p:sldId id="355" r:id="rId114"/>
    <p:sldId id="356" r:id="rId115"/>
    <p:sldId id="357" r:id="rId116"/>
    <p:sldId id="358" r:id="rId117"/>
    <p:sldId id="359" r:id="rId118"/>
    <p:sldId id="386" r:id="rId119"/>
    <p:sldId id="392" r:id="rId120"/>
    <p:sldId id="393" r:id="rId121"/>
    <p:sldId id="394" r:id="rId122"/>
    <p:sldId id="360" r:id="rId123"/>
    <p:sldId id="361" r:id="rId124"/>
    <p:sldId id="362" r:id="rId125"/>
    <p:sldId id="368" r:id="rId126"/>
    <p:sldId id="370" r:id="rId127"/>
    <p:sldId id="363" r:id="rId128"/>
    <p:sldId id="364" r:id="rId129"/>
    <p:sldId id="365" r:id="rId130"/>
    <p:sldId id="395" r:id="rId131"/>
    <p:sldId id="396" r:id="rId132"/>
    <p:sldId id="369" r:id="rId133"/>
  </p:sldIdLst>
  <p:sldSz cx="9144000" cy="6858000" type="screen4x3"/>
  <p:notesSz cx="6858000" cy="90297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b="1" u="sng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u="sng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u="sng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u="sng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u="sng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u="sng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u="sng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u="sng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u="sng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CC0000"/>
    <a:srgbClr val="FF99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76" autoAdjust="0"/>
  </p:normalViewPr>
  <p:slideViewPr>
    <p:cSldViewPr>
      <p:cViewPr varScale="1">
        <p:scale>
          <a:sx n="65" d="100"/>
          <a:sy n="65" d="100"/>
        </p:scale>
        <p:origin x="8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84213"/>
            <a:ext cx="4502150" cy="3373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9425"/>
            <a:ext cx="50292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88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88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 u="none">
                <a:latin typeface="Times New Roman" pitchFamily="18" charset="0"/>
              </a:defRPr>
            </a:lvl1pPr>
          </a:lstStyle>
          <a:p>
            <a:pPr>
              <a:defRPr/>
            </a:pPr>
            <a:fld id="{CA32044A-27E5-4088-A78B-2F8B4F8B5E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84304-1C9F-4A8D-BFEF-1947972F8EB5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28EBB-B9ED-40AD-A99E-23F2DF434DD4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025AA-5117-492D-8BC5-0C9AAC5069FD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210A46-FA7D-40F4-A483-9281468F7D86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29446-F0ED-4A29-90E0-BE797EE3EA82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1033FE-8EB9-422A-B011-7326673D55F0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CA5B9-63FD-48D0-ACC8-5B55CD44EED6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422A9-DB95-49B3-B950-DEA8741F0C48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67DDF-261A-456E-A92C-4EA97C722329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7C263-C05B-4DD9-A749-96630623E484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22BA7-3CB9-432B-988A-63E093DD7EC4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FF0BC-7C84-403F-B97A-8A944E184614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58A67-FFF1-4CD2-A3ED-387CBDD8D28D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A68AB-00A4-4BF6-A3AD-047AC1516823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E29B0-3ACB-4921-8851-CABA68492045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05B03-E0AA-4D0B-A6B1-E03B7B745907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3AD3E-4E87-4DC2-951B-98F822E075DB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00168C-54EB-4267-A5D2-D1A7B33B5EE1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03F149-4457-40F2-BB6B-CF9A882772D1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7F367B-45ED-4EBE-855C-214F8819B2BC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506E9-04B8-4E73-AD4E-692D2BC029CB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C82008-3341-47BE-9C20-7D42ED5B870A}" type="slidenum">
              <a:rPr lang="es-ES" smtClean="0"/>
              <a:pPr/>
              <a:t>33</a:t>
            </a:fld>
            <a:endParaRPr lang="es-E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98D24-FAA6-4831-8214-B0FBD26F3213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822EB-7DAE-4DD6-9020-96A3438A7A55}" type="slidenum">
              <a:rPr lang="es-ES" smtClean="0"/>
              <a:pPr/>
              <a:t>34</a:t>
            </a:fld>
            <a:endParaRPr lang="es-E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D4C40-71BE-469D-A1C1-463A30C6C3F3}" type="slidenum">
              <a:rPr lang="es-ES" smtClean="0"/>
              <a:pPr/>
              <a:t>35</a:t>
            </a:fld>
            <a:endParaRPr lang="es-E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569C3-F836-438E-B9CB-F0F310186393}" type="slidenum">
              <a:rPr lang="es-ES" smtClean="0"/>
              <a:pPr/>
              <a:t>36</a:t>
            </a:fld>
            <a:endParaRPr lang="es-E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00120-F20D-4234-B10C-2BD421AC8AAA}" type="slidenum">
              <a:rPr lang="es-ES" smtClean="0"/>
              <a:pPr/>
              <a:t>37</a:t>
            </a:fld>
            <a:endParaRPr lang="es-ES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C48C4-A7A6-4C60-B8BD-5C4F91C0C863}" type="slidenum">
              <a:rPr lang="es-ES" smtClean="0"/>
              <a:pPr/>
              <a:t>38</a:t>
            </a:fld>
            <a:endParaRPr lang="es-E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BB706-EA31-4501-ABD8-15FA5222DD91}" type="slidenum">
              <a:rPr lang="es-ES" smtClean="0"/>
              <a:pPr/>
              <a:t>39</a:t>
            </a:fld>
            <a:endParaRPr lang="es-ES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948A77-CBEB-45AA-A42F-75A1B41731FF}" type="slidenum">
              <a:rPr lang="es-ES" smtClean="0"/>
              <a:pPr/>
              <a:t>122</a:t>
            </a:fld>
            <a:endParaRPr lang="es-E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76275"/>
            <a:ext cx="4514850" cy="338613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89425"/>
            <a:ext cx="5486400" cy="4064000"/>
          </a:xfrm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FB016-3AA3-43E0-8896-8C07C9007EEF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6A9D3-EC89-42BE-8BAD-B1ACE6A7129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8E437C-CE5D-4164-B038-2B8D7585416F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4CCCC-9A1E-469E-A191-10F49894F26A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E2035-D281-44BC-91DA-E779D72F186B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D37242-0244-4425-89FA-D861432F392F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84213"/>
            <a:ext cx="4498975" cy="3373437"/>
          </a:xfrm>
          <a:ln cap="flat"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Elipse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0562E-9B8B-4264-8FE1-3725AEB1169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FE8AE-27AB-422D-B1CE-0F2F5244BE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B4D21-714D-48D5-B717-F3BD5A45D4C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476250"/>
            <a:ext cx="7086600" cy="12763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s-CO" noProof="0"/>
          </a:p>
        </p:txBody>
      </p:sp>
      <p:sp>
        <p:nvSpPr>
          <p:cNvPr id="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460F4-E0F2-4B6F-904C-9196CC5134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19DE-075A-4105-8564-17165108348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62411-16F1-451D-87F4-436B474415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2A071-82C8-4D37-96B8-948AB40B6AE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EB63D-13A1-4274-BE16-0609626920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933-F5BA-417D-899A-FAD4DB90082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79B5C-E472-4A04-B549-187B612BE1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24CFF-6E8F-43D5-ADD1-C804A1C41B6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2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2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7A1A9-8CFF-4F82-BBEC-6F6CD4A366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8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3377142-759F-44E0-9AC7-36286ECEFE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41" r:id="rId2"/>
    <p:sldLayoutId id="2147483851" r:id="rId3"/>
    <p:sldLayoutId id="2147483842" r:id="rId4"/>
    <p:sldLayoutId id="214748385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</p:sldLayoutIdLst>
  <p:transition>
    <p:dissolv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jpeg"/><Relationship Id="rId7" Type="http://schemas.openxmlformats.org/officeDocument/2006/relationships/image" Target="../media/image5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15.jpeg"/><Relationship Id="rId9" Type="http://schemas.openxmlformats.org/officeDocument/2006/relationships/image" Target="../media/image52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jpeg"/><Relationship Id="rId4" Type="http://schemas.openxmlformats.org/officeDocument/2006/relationships/image" Target="../media/image25.gi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Pergamino vertical"/>
          <p:cNvSpPr/>
          <p:nvPr/>
        </p:nvSpPr>
        <p:spPr>
          <a:xfrm>
            <a:off x="4137025" y="3429000"/>
            <a:ext cx="4754563" cy="2898775"/>
          </a:xfrm>
          <a:prstGeom prst="verticalScroll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6147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181725"/>
            <a:ext cx="609600" cy="45720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927A57E-57BD-4688-AF0C-B38B9A2F3463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-1514460" y="-142900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240000" y="1200225"/>
            <a:ext cx="8864734" cy="258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OBJETIVOS.</a:t>
            </a:r>
          </a:p>
          <a:p>
            <a:pPr>
              <a:defRPr/>
            </a:pPr>
            <a:endParaRPr lang="es-ES" b="0" dirty="0"/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/>
              <a:t> </a:t>
            </a:r>
            <a:r>
              <a:rPr lang="es-ES" b="0" u="none" dirty="0">
                <a:solidFill>
                  <a:schemeClr val="tx2">
                    <a:lumMod val="75000"/>
                  </a:schemeClr>
                </a:solidFill>
              </a:rPr>
              <a:t>Obtener conocimiento </a:t>
            </a:r>
            <a:r>
              <a:rPr lang="es-ES" b="0" u="none" dirty="0">
                <a:solidFill>
                  <a:schemeClr val="accent6">
                    <a:lumMod val="50000"/>
                  </a:schemeClr>
                </a:solidFill>
              </a:rPr>
              <a:t>DETALLADO</a:t>
            </a:r>
            <a:r>
              <a:rPr lang="es-ES" b="0" u="none" dirty="0">
                <a:solidFill>
                  <a:schemeClr val="tx2">
                    <a:lumMod val="75000"/>
                  </a:schemeClr>
                </a:solidFill>
              </a:rPr>
              <a:t> del sistema actual y requerimientos.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chemeClr val="tx2">
                    <a:lumMod val="75000"/>
                  </a:schemeClr>
                </a:solidFill>
              </a:rPr>
              <a:t> Revaluar el estudio de factibilidad (alcance del proyecto).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chemeClr val="tx2">
                    <a:lumMod val="75000"/>
                  </a:schemeClr>
                </a:solidFill>
              </a:rPr>
              <a:t> Traducir a lenguaje de sistemas el lenguaje del usuario.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chemeClr val="tx2">
                    <a:lumMod val="75000"/>
                  </a:schemeClr>
                </a:solidFill>
              </a:rPr>
              <a:t> Emitir modelo del nuevo sistema.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chemeClr val="tx2">
                    <a:lumMod val="75000"/>
                  </a:schemeClr>
                </a:solidFill>
              </a:rPr>
              <a:t> Encontrar lo que la empresa requiere antes de imaginarse como hacerlo.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DEFINICION: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4611688" y="3835400"/>
            <a:ext cx="369252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ES" sz="1600" b="0" u="none">
                <a:solidFill>
                  <a:srgbClr val="FFFF00"/>
                </a:solidFill>
              </a:rPr>
              <a:t>Transformación disciplinada de </a:t>
            </a:r>
          </a:p>
          <a:p>
            <a:pPr algn="ctr"/>
            <a:r>
              <a:rPr lang="es-ES" sz="1600" b="0" u="none">
                <a:solidFill>
                  <a:srgbClr val="FFFF00"/>
                </a:solidFill>
              </a:rPr>
              <a:t>requerimientos  a una </a:t>
            </a:r>
          </a:p>
          <a:p>
            <a:pPr algn="ctr"/>
            <a:r>
              <a:rPr lang="es-ES" sz="1600" b="0" u="none">
                <a:solidFill>
                  <a:srgbClr val="FF0000"/>
                </a:solidFill>
              </a:rPr>
              <a:t>ESPECIFICACION FUNCIONAL,</a:t>
            </a:r>
            <a:r>
              <a:rPr lang="es-ES" sz="1600" b="0" u="none"/>
              <a:t> </a:t>
            </a:r>
          </a:p>
          <a:p>
            <a:pPr algn="ctr"/>
            <a:r>
              <a:rPr lang="es-ES" sz="1600" b="0" u="none">
                <a:solidFill>
                  <a:srgbClr val="FFFF00"/>
                </a:solidFill>
              </a:rPr>
              <a:t>expresada en términos lógicos.</a:t>
            </a:r>
          </a:p>
          <a:p>
            <a:pPr algn="ctr"/>
            <a:r>
              <a:rPr lang="es-ES" sz="1600" b="0" u="none">
                <a:solidFill>
                  <a:srgbClr val="FFFF00"/>
                </a:solidFill>
              </a:rPr>
              <a:t>Determina</a:t>
            </a:r>
            <a:r>
              <a:rPr lang="es-ES" sz="1600" b="0" u="none"/>
              <a:t> </a:t>
            </a:r>
            <a:r>
              <a:rPr lang="es-ES" sz="1600" b="0" u="none">
                <a:solidFill>
                  <a:srgbClr val="CC0000"/>
                </a:solidFill>
              </a:rPr>
              <a:t>QUE</a:t>
            </a:r>
            <a:r>
              <a:rPr lang="es-ES" sz="1600" b="0" u="none"/>
              <a:t> </a:t>
            </a:r>
            <a:r>
              <a:rPr lang="es-ES" sz="1600" b="0" u="none">
                <a:solidFill>
                  <a:srgbClr val="FFFF00"/>
                </a:solidFill>
              </a:rPr>
              <a:t>se necesita hacer.</a:t>
            </a:r>
          </a:p>
          <a:p>
            <a:pPr algn="ctr"/>
            <a:r>
              <a:rPr lang="es-ES" sz="1600" b="0" u="none">
                <a:solidFill>
                  <a:srgbClr val="FFFF00"/>
                </a:solidFill>
              </a:rPr>
              <a:t>Es el acto del descubrimiento.</a:t>
            </a:r>
          </a:p>
          <a:p>
            <a:pPr algn="ctr"/>
            <a:r>
              <a:rPr lang="es-ES" sz="1600" b="0" u="none">
                <a:solidFill>
                  <a:srgbClr val="C00000"/>
                </a:solidFill>
              </a:rPr>
              <a:t>      QUE HACE EL SISTEMA?</a:t>
            </a:r>
          </a:p>
          <a:p>
            <a:pPr algn="ctr"/>
            <a:r>
              <a:rPr lang="es-ES" sz="1600" b="0" u="none">
                <a:solidFill>
                  <a:srgbClr val="C00000"/>
                </a:solidFill>
              </a:rPr>
              <a:t>QUE HARÁ EL NUEVO SISTEMA? </a:t>
            </a:r>
          </a:p>
        </p:txBody>
      </p:sp>
      <p:sp>
        <p:nvSpPr>
          <p:cNvPr id="7" name="6 Elipse"/>
          <p:cNvSpPr/>
          <p:nvPr/>
        </p:nvSpPr>
        <p:spPr>
          <a:xfrm>
            <a:off x="1460093" y="4572008"/>
            <a:ext cx="1143008" cy="1000132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16200000" sx="102000" sy="102000" rotWithShape="0">
              <a:schemeClr val="bg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1546225" y="4906963"/>
            <a:ext cx="1038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12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103563" y="6000750"/>
            <a:ext cx="785812" cy="21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174625" y="4357688"/>
            <a:ext cx="785813" cy="2143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3175000" y="4357688"/>
            <a:ext cx="785813" cy="2143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2" name="11 Rectángulo"/>
          <p:cNvSpPr/>
          <p:nvPr/>
        </p:nvSpPr>
        <p:spPr>
          <a:xfrm>
            <a:off x="174625" y="6000750"/>
            <a:ext cx="785813" cy="2143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3186113" y="4341813"/>
            <a:ext cx="7953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USUARIO</a:t>
            </a:r>
          </a:p>
        </p:txBody>
      </p:sp>
      <p:cxnSp>
        <p:nvCxnSpPr>
          <p:cNvPr id="15" name="14 Conector recto de flecha"/>
          <p:cNvCxnSpPr>
            <a:stCxn id="10" idx="2"/>
            <a:endCxn id="0" idx="2"/>
          </p:cNvCxnSpPr>
          <p:nvPr/>
        </p:nvCxnSpPr>
        <p:spPr>
          <a:xfrm rot="16200000" flipH="1">
            <a:off x="763587" y="4375151"/>
            <a:ext cx="500063" cy="89376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2" idx="0"/>
            <a:endCxn id="0" idx="3"/>
          </p:cNvCxnSpPr>
          <p:nvPr/>
        </p:nvCxnSpPr>
        <p:spPr>
          <a:xfrm rot="5400000" flipH="1" flipV="1">
            <a:off x="809625" y="5183188"/>
            <a:ext cx="574675" cy="10604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11" idx="2"/>
            <a:endCxn id="7" idx="6"/>
          </p:cNvCxnSpPr>
          <p:nvPr/>
        </p:nvCxnSpPr>
        <p:spPr>
          <a:xfrm rot="5400000">
            <a:off x="2835275" y="4340225"/>
            <a:ext cx="500063" cy="96361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9" idx="0"/>
            <a:endCxn id="7" idx="5"/>
          </p:cNvCxnSpPr>
          <p:nvPr/>
        </p:nvCxnSpPr>
        <p:spPr>
          <a:xfrm rot="16200000" flipV="1">
            <a:off x="2678112" y="5183188"/>
            <a:ext cx="574675" cy="106045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3138488" y="5988050"/>
            <a:ext cx="704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DISEÑO</a:t>
            </a:r>
          </a:p>
        </p:txBody>
      </p:sp>
      <p:sp>
        <p:nvSpPr>
          <p:cNvPr id="23" name="22 Rectángulo"/>
          <p:cNvSpPr>
            <a:spLocks noChangeArrowheads="1"/>
          </p:cNvSpPr>
          <p:nvPr/>
        </p:nvSpPr>
        <p:spPr bwMode="auto">
          <a:xfrm>
            <a:off x="171450" y="5984875"/>
            <a:ext cx="7953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USUARIO</a:t>
            </a:r>
          </a:p>
        </p:txBody>
      </p: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15888" y="4295775"/>
            <a:ext cx="9350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800" b="0" u="none">
                <a:solidFill>
                  <a:schemeClr val="bg1"/>
                </a:solidFill>
              </a:rPr>
              <a:t>ESTUDIO</a:t>
            </a:r>
          </a:p>
          <a:p>
            <a:r>
              <a:rPr lang="es-CO" sz="800" b="0" u="none">
                <a:solidFill>
                  <a:schemeClr val="bg1"/>
                </a:solidFill>
              </a:rPr>
              <a:t>FACTIBILIDAD</a:t>
            </a:r>
          </a:p>
        </p:txBody>
      </p:sp>
      <p:cxnSp>
        <p:nvCxnSpPr>
          <p:cNvPr id="26" name="25 Conector recto de flecha"/>
          <p:cNvCxnSpPr>
            <a:stCxn id="23" idx="3"/>
            <a:endCxn id="7" idx="4"/>
          </p:cNvCxnSpPr>
          <p:nvPr/>
        </p:nvCxnSpPr>
        <p:spPr>
          <a:xfrm flipV="1">
            <a:off x="966788" y="5572125"/>
            <a:ext cx="1065212" cy="5365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>
            <a:spLocks noChangeArrowheads="1"/>
          </p:cNvSpPr>
          <p:nvPr/>
        </p:nvSpPr>
        <p:spPr bwMode="auto">
          <a:xfrm rot="1770559">
            <a:off x="225425" y="4816475"/>
            <a:ext cx="14239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informe</a:t>
            </a:r>
            <a:r>
              <a:rPr lang="es-CO" sz="1000" b="0" u="none"/>
              <a:t> </a:t>
            </a:r>
            <a:r>
              <a:rPr lang="es-CO" sz="1000" b="0" u="none">
                <a:solidFill>
                  <a:schemeClr val="bg1"/>
                </a:solidFill>
              </a:rPr>
              <a:t>factibilidad</a:t>
            </a:r>
          </a:p>
        </p:txBody>
      </p:sp>
      <p:sp>
        <p:nvSpPr>
          <p:cNvPr id="28" name="27 CuadroTexto"/>
          <p:cNvSpPr txBox="1">
            <a:spLocks noChangeArrowheads="1"/>
          </p:cNvSpPr>
          <p:nvPr/>
        </p:nvSpPr>
        <p:spPr bwMode="auto">
          <a:xfrm rot="-1769171">
            <a:off x="407988" y="5508625"/>
            <a:ext cx="1139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Sistema actual</a:t>
            </a:r>
          </a:p>
        </p:txBody>
      </p:sp>
      <p:sp>
        <p:nvSpPr>
          <p:cNvPr id="29" name="28 CuadroTexto"/>
          <p:cNvSpPr txBox="1">
            <a:spLocks noChangeArrowheads="1"/>
          </p:cNvSpPr>
          <p:nvPr/>
        </p:nvSpPr>
        <p:spPr bwMode="auto">
          <a:xfrm rot="-1675282">
            <a:off x="984250" y="5815013"/>
            <a:ext cx="11953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Requerimientos</a:t>
            </a:r>
          </a:p>
        </p:txBody>
      </p:sp>
      <p:sp>
        <p:nvSpPr>
          <p:cNvPr id="30" name="29 CuadroTexto"/>
          <p:cNvSpPr txBox="1">
            <a:spLocks noChangeArrowheads="1"/>
          </p:cNvSpPr>
          <p:nvPr/>
        </p:nvSpPr>
        <p:spPr bwMode="auto">
          <a:xfrm rot="-1817290">
            <a:off x="2624138" y="4781550"/>
            <a:ext cx="1225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Especificaciones</a:t>
            </a:r>
          </a:p>
          <a:p>
            <a:r>
              <a:rPr lang="es-CO" sz="1000" b="0" u="none">
                <a:solidFill>
                  <a:schemeClr val="bg1"/>
                </a:solidFill>
              </a:rPr>
              <a:t>funcionales</a:t>
            </a:r>
          </a:p>
        </p:txBody>
      </p:sp>
      <p:sp>
        <p:nvSpPr>
          <p:cNvPr id="31" name="30 CuadroTexto"/>
          <p:cNvSpPr txBox="1">
            <a:spLocks noChangeArrowheads="1"/>
          </p:cNvSpPr>
          <p:nvPr/>
        </p:nvSpPr>
        <p:spPr bwMode="auto">
          <a:xfrm rot="1757327">
            <a:off x="2189163" y="5597525"/>
            <a:ext cx="1225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Especificaciones</a:t>
            </a:r>
          </a:p>
          <a:p>
            <a:r>
              <a:rPr lang="es-CO" sz="1000" b="0" u="none">
                <a:solidFill>
                  <a:schemeClr val="bg1"/>
                </a:solidFill>
              </a:rPr>
              <a:t>funcionales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030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5DBACC68-AD52-4C96-BCEB-59BE6CECA722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-1514460" y="-142900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071538" y="1071546"/>
            <a:ext cx="7045198" cy="535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Modelo de procesos.</a:t>
            </a:r>
          </a:p>
          <a:p>
            <a:pPr>
              <a:defRPr/>
            </a:pPr>
            <a:endParaRPr lang="es-ES" dirty="0"/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Busca definir todos los procesos existentes del sistema. 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Determina funciones de cada proceso. 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Datos de entrada.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Información de salida.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Relaciones entre procesos.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Cálculos realizados.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u="none" dirty="0">
                <a:solidFill>
                  <a:srgbClr val="C00000"/>
                </a:solidFill>
              </a:rPr>
              <a:t>Propósito:</a:t>
            </a:r>
          </a:p>
          <a:p>
            <a:pPr>
              <a:defRPr/>
            </a:pPr>
            <a:endParaRPr lang="es-ES" u="none" dirty="0"/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Identificar todos los procesos del sistema.</a:t>
            </a:r>
          </a:p>
          <a:p>
            <a:pPr marL="381000" lvl="2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Transformaciones y cálculos que sufre la información.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El modelo debe contener:</a:t>
            </a:r>
          </a:p>
          <a:p>
            <a:pPr marL="838200" lvl="3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Diagrama de flujo de datos. </a:t>
            </a:r>
          </a:p>
          <a:p>
            <a:pPr marL="838200" lvl="3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Diccionario de datos.</a:t>
            </a:r>
          </a:p>
          <a:p>
            <a:pPr marL="838200" lvl="3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Especificaciones de proceso.</a:t>
            </a:r>
          </a:p>
          <a:p>
            <a:pPr marL="838200" lvl="3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Lista de eventos. </a:t>
            </a:r>
          </a:p>
          <a:p>
            <a:pPr marL="838200" lvl="3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Definición de entradas, salidas y relaciones.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441325" y="5584825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14348" y="5000636"/>
            <a:ext cx="922338" cy="382588"/>
            <a:chOff x="956" y="2064"/>
            <a:chExt cx="581" cy="241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7" name="Freeform 4"/>
            <p:cNvSpPr>
              <a:spLocks/>
            </p:cNvSpPr>
            <p:nvPr/>
          </p:nvSpPr>
          <p:spPr bwMode="blackWhite">
            <a:xfrm>
              <a:off x="956" y="2065"/>
              <a:ext cx="369" cy="240"/>
            </a:xfrm>
            <a:custGeom>
              <a:avLst/>
              <a:gdLst>
                <a:gd name="T0" fmla="*/ 5 w 369"/>
                <a:gd name="T1" fmla="*/ 191 h 240"/>
                <a:gd name="T2" fmla="*/ 54 w 369"/>
                <a:gd name="T3" fmla="*/ 194 h 240"/>
                <a:gd name="T4" fmla="*/ 81 w 369"/>
                <a:gd name="T5" fmla="*/ 206 h 240"/>
                <a:gd name="T6" fmla="*/ 105 w 369"/>
                <a:gd name="T7" fmla="*/ 219 h 240"/>
                <a:gd name="T8" fmla="*/ 135 w 369"/>
                <a:gd name="T9" fmla="*/ 231 h 240"/>
                <a:gd name="T10" fmla="*/ 159 w 369"/>
                <a:gd name="T11" fmla="*/ 237 h 240"/>
                <a:gd name="T12" fmla="*/ 189 w 369"/>
                <a:gd name="T13" fmla="*/ 239 h 240"/>
                <a:gd name="T14" fmla="*/ 221 w 369"/>
                <a:gd name="T15" fmla="*/ 232 h 240"/>
                <a:gd name="T16" fmla="*/ 247 w 369"/>
                <a:gd name="T17" fmla="*/ 224 h 240"/>
                <a:gd name="T18" fmla="*/ 270 w 369"/>
                <a:gd name="T19" fmla="*/ 224 h 240"/>
                <a:gd name="T20" fmla="*/ 291 w 369"/>
                <a:gd name="T21" fmla="*/ 220 h 240"/>
                <a:gd name="T22" fmla="*/ 303 w 369"/>
                <a:gd name="T23" fmla="*/ 215 h 240"/>
                <a:gd name="T24" fmla="*/ 313 w 369"/>
                <a:gd name="T25" fmla="*/ 208 h 240"/>
                <a:gd name="T26" fmla="*/ 320 w 369"/>
                <a:gd name="T27" fmla="*/ 206 h 240"/>
                <a:gd name="T28" fmla="*/ 326 w 369"/>
                <a:gd name="T29" fmla="*/ 196 h 240"/>
                <a:gd name="T30" fmla="*/ 327 w 369"/>
                <a:gd name="T31" fmla="*/ 189 h 240"/>
                <a:gd name="T32" fmla="*/ 323 w 369"/>
                <a:gd name="T33" fmla="*/ 183 h 240"/>
                <a:gd name="T34" fmla="*/ 300 w 369"/>
                <a:gd name="T35" fmla="*/ 177 h 240"/>
                <a:gd name="T36" fmla="*/ 266 w 369"/>
                <a:gd name="T37" fmla="*/ 165 h 240"/>
                <a:gd name="T38" fmla="*/ 324 w 369"/>
                <a:gd name="T39" fmla="*/ 182 h 240"/>
                <a:gd name="T40" fmla="*/ 331 w 369"/>
                <a:gd name="T41" fmla="*/ 185 h 240"/>
                <a:gd name="T42" fmla="*/ 344 w 369"/>
                <a:gd name="T43" fmla="*/ 181 h 240"/>
                <a:gd name="T44" fmla="*/ 348 w 369"/>
                <a:gd name="T45" fmla="*/ 174 h 240"/>
                <a:gd name="T46" fmla="*/ 353 w 369"/>
                <a:gd name="T47" fmla="*/ 165 h 240"/>
                <a:gd name="T48" fmla="*/ 358 w 369"/>
                <a:gd name="T49" fmla="*/ 152 h 240"/>
                <a:gd name="T50" fmla="*/ 361 w 369"/>
                <a:gd name="T51" fmla="*/ 149 h 240"/>
                <a:gd name="T52" fmla="*/ 368 w 369"/>
                <a:gd name="T53" fmla="*/ 143 h 240"/>
                <a:gd name="T54" fmla="*/ 356 w 369"/>
                <a:gd name="T55" fmla="*/ 108 h 240"/>
                <a:gd name="T56" fmla="*/ 322 w 369"/>
                <a:gd name="T57" fmla="*/ 63 h 240"/>
                <a:gd name="T58" fmla="*/ 313 w 369"/>
                <a:gd name="T59" fmla="*/ 60 h 240"/>
                <a:gd name="T60" fmla="*/ 299 w 369"/>
                <a:gd name="T61" fmla="*/ 50 h 240"/>
                <a:gd name="T62" fmla="*/ 287 w 369"/>
                <a:gd name="T63" fmla="*/ 38 h 240"/>
                <a:gd name="T64" fmla="*/ 281 w 369"/>
                <a:gd name="T65" fmla="*/ 27 h 240"/>
                <a:gd name="T66" fmla="*/ 268 w 369"/>
                <a:gd name="T67" fmla="*/ 18 h 240"/>
                <a:gd name="T68" fmla="*/ 246 w 369"/>
                <a:gd name="T69" fmla="*/ 11 h 240"/>
                <a:gd name="T70" fmla="*/ 216 w 369"/>
                <a:gd name="T71" fmla="*/ 3 h 240"/>
                <a:gd name="T72" fmla="*/ 200 w 369"/>
                <a:gd name="T73" fmla="*/ 0 h 240"/>
                <a:gd name="T74" fmla="*/ 174 w 369"/>
                <a:gd name="T75" fmla="*/ 4 h 240"/>
                <a:gd name="T76" fmla="*/ 147 w 369"/>
                <a:gd name="T77" fmla="*/ 12 h 240"/>
                <a:gd name="T78" fmla="*/ 114 w 369"/>
                <a:gd name="T79" fmla="*/ 23 h 240"/>
                <a:gd name="T80" fmla="*/ 86 w 369"/>
                <a:gd name="T81" fmla="*/ 30 h 240"/>
                <a:gd name="T82" fmla="*/ 61 w 369"/>
                <a:gd name="T83" fmla="*/ 46 h 240"/>
                <a:gd name="T84" fmla="*/ 57 w 369"/>
                <a:gd name="T85" fmla="*/ 54 h 240"/>
                <a:gd name="T86" fmla="*/ 43 w 369"/>
                <a:gd name="T87" fmla="*/ 58 h 240"/>
                <a:gd name="T88" fmla="*/ 0 w 369"/>
                <a:gd name="T89" fmla="*/ 60 h 240"/>
                <a:gd name="T90" fmla="*/ 5 w 369"/>
                <a:gd name="T91" fmla="*/ 191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9"/>
                <a:gd name="T139" fmla="*/ 0 h 240"/>
                <a:gd name="T140" fmla="*/ 369 w 369"/>
                <a:gd name="T141" fmla="*/ 240 h 24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9" h="240">
                  <a:moveTo>
                    <a:pt x="5" y="191"/>
                  </a:moveTo>
                  <a:lnTo>
                    <a:pt x="54" y="194"/>
                  </a:lnTo>
                  <a:lnTo>
                    <a:pt x="81" y="206"/>
                  </a:lnTo>
                  <a:lnTo>
                    <a:pt x="105" y="219"/>
                  </a:lnTo>
                  <a:lnTo>
                    <a:pt x="135" y="231"/>
                  </a:lnTo>
                  <a:lnTo>
                    <a:pt x="159" y="237"/>
                  </a:lnTo>
                  <a:lnTo>
                    <a:pt x="189" y="239"/>
                  </a:lnTo>
                  <a:lnTo>
                    <a:pt x="221" y="232"/>
                  </a:lnTo>
                  <a:lnTo>
                    <a:pt x="247" y="224"/>
                  </a:lnTo>
                  <a:lnTo>
                    <a:pt x="270" y="224"/>
                  </a:lnTo>
                  <a:lnTo>
                    <a:pt x="291" y="220"/>
                  </a:lnTo>
                  <a:lnTo>
                    <a:pt x="303" y="215"/>
                  </a:lnTo>
                  <a:lnTo>
                    <a:pt x="313" y="208"/>
                  </a:lnTo>
                  <a:lnTo>
                    <a:pt x="320" y="206"/>
                  </a:lnTo>
                  <a:lnTo>
                    <a:pt x="326" y="196"/>
                  </a:lnTo>
                  <a:lnTo>
                    <a:pt x="327" y="189"/>
                  </a:lnTo>
                  <a:lnTo>
                    <a:pt x="323" y="183"/>
                  </a:lnTo>
                  <a:lnTo>
                    <a:pt x="300" y="177"/>
                  </a:lnTo>
                  <a:lnTo>
                    <a:pt x="266" y="165"/>
                  </a:lnTo>
                  <a:lnTo>
                    <a:pt x="324" y="182"/>
                  </a:lnTo>
                  <a:lnTo>
                    <a:pt x="331" y="185"/>
                  </a:lnTo>
                  <a:lnTo>
                    <a:pt x="344" y="181"/>
                  </a:lnTo>
                  <a:lnTo>
                    <a:pt x="348" y="174"/>
                  </a:lnTo>
                  <a:lnTo>
                    <a:pt x="353" y="165"/>
                  </a:lnTo>
                  <a:lnTo>
                    <a:pt x="358" y="152"/>
                  </a:lnTo>
                  <a:lnTo>
                    <a:pt x="361" y="149"/>
                  </a:lnTo>
                  <a:lnTo>
                    <a:pt x="368" y="143"/>
                  </a:lnTo>
                  <a:lnTo>
                    <a:pt x="356" y="108"/>
                  </a:lnTo>
                  <a:lnTo>
                    <a:pt x="322" y="63"/>
                  </a:lnTo>
                  <a:lnTo>
                    <a:pt x="313" y="60"/>
                  </a:lnTo>
                  <a:lnTo>
                    <a:pt x="299" y="50"/>
                  </a:lnTo>
                  <a:lnTo>
                    <a:pt x="287" y="38"/>
                  </a:lnTo>
                  <a:lnTo>
                    <a:pt x="281" y="27"/>
                  </a:lnTo>
                  <a:lnTo>
                    <a:pt x="268" y="18"/>
                  </a:lnTo>
                  <a:lnTo>
                    <a:pt x="246" y="11"/>
                  </a:lnTo>
                  <a:lnTo>
                    <a:pt x="216" y="3"/>
                  </a:lnTo>
                  <a:lnTo>
                    <a:pt x="200" y="0"/>
                  </a:lnTo>
                  <a:lnTo>
                    <a:pt x="174" y="4"/>
                  </a:lnTo>
                  <a:lnTo>
                    <a:pt x="147" y="12"/>
                  </a:lnTo>
                  <a:lnTo>
                    <a:pt x="114" y="23"/>
                  </a:lnTo>
                  <a:lnTo>
                    <a:pt x="86" y="30"/>
                  </a:lnTo>
                  <a:lnTo>
                    <a:pt x="61" y="46"/>
                  </a:lnTo>
                  <a:lnTo>
                    <a:pt x="57" y="54"/>
                  </a:lnTo>
                  <a:lnTo>
                    <a:pt x="43" y="58"/>
                  </a:lnTo>
                  <a:lnTo>
                    <a:pt x="0" y="60"/>
                  </a:lnTo>
                  <a:lnTo>
                    <a:pt x="5" y="191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blackWhite">
            <a:xfrm>
              <a:off x="1146" y="2197"/>
              <a:ext cx="64" cy="107"/>
            </a:xfrm>
            <a:custGeom>
              <a:avLst/>
              <a:gdLst>
                <a:gd name="T0" fmla="*/ 63 w 64"/>
                <a:gd name="T1" fmla="*/ 0 h 107"/>
                <a:gd name="T2" fmla="*/ 24 w 64"/>
                <a:gd name="T3" fmla="*/ 46 h 107"/>
                <a:gd name="T4" fmla="*/ 6 w 64"/>
                <a:gd name="T5" fmla="*/ 87 h 107"/>
                <a:gd name="T6" fmla="*/ 0 w 64"/>
                <a:gd name="T7" fmla="*/ 106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07"/>
                <a:gd name="T14" fmla="*/ 64 w 6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07">
                  <a:moveTo>
                    <a:pt x="63" y="0"/>
                  </a:moveTo>
                  <a:lnTo>
                    <a:pt x="24" y="46"/>
                  </a:lnTo>
                  <a:lnTo>
                    <a:pt x="6" y="87"/>
                  </a:lnTo>
                  <a:lnTo>
                    <a:pt x="0" y="106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blackWhite">
            <a:xfrm>
              <a:off x="1071" y="2132"/>
              <a:ext cx="155" cy="123"/>
            </a:xfrm>
            <a:custGeom>
              <a:avLst/>
              <a:gdLst>
                <a:gd name="T0" fmla="*/ 154 w 155"/>
                <a:gd name="T1" fmla="*/ 0 h 123"/>
                <a:gd name="T2" fmla="*/ 112 w 155"/>
                <a:gd name="T3" fmla="*/ 67 h 123"/>
                <a:gd name="T4" fmla="*/ 96 w 155"/>
                <a:gd name="T5" fmla="*/ 82 h 123"/>
                <a:gd name="T6" fmla="*/ 69 w 155"/>
                <a:gd name="T7" fmla="*/ 102 h 123"/>
                <a:gd name="T8" fmla="*/ 46 w 155"/>
                <a:gd name="T9" fmla="*/ 111 h 123"/>
                <a:gd name="T10" fmla="*/ 26 w 155"/>
                <a:gd name="T11" fmla="*/ 115 h 123"/>
                <a:gd name="T12" fmla="*/ 0 w 155"/>
                <a:gd name="T13" fmla="*/ 122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5"/>
                <a:gd name="T22" fmla="*/ 0 h 123"/>
                <a:gd name="T23" fmla="*/ 155 w 155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5" h="123">
                  <a:moveTo>
                    <a:pt x="154" y="0"/>
                  </a:moveTo>
                  <a:lnTo>
                    <a:pt x="112" y="67"/>
                  </a:lnTo>
                  <a:lnTo>
                    <a:pt x="96" y="82"/>
                  </a:lnTo>
                  <a:lnTo>
                    <a:pt x="69" y="102"/>
                  </a:lnTo>
                  <a:lnTo>
                    <a:pt x="46" y="111"/>
                  </a:lnTo>
                  <a:lnTo>
                    <a:pt x="26" y="115"/>
                  </a:lnTo>
                  <a:lnTo>
                    <a:pt x="0" y="122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blackWhite">
            <a:xfrm>
              <a:off x="1161" y="2181"/>
              <a:ext cx="157" cy="75"/>
            </a:xfrm>
            <a:custGeom>
              <a:avLst/>
              <a:gdLst>
                <a:gd name="T0" fmla="*/ 122 w 157"/>
                <a:gd name="T1" fmla="*/ 73 h 75"/>
                <a:gd name="T2" fmla="*/ 132 w 157"/>
                <a:gd name="T3" fmla="*/ 74 h 75"/>
                <a:gd name="T4" fmla="*/ 146 w 157"/>
                <a:gd name="T5" fmla="*/ 68 h 75"/>
                <a:gd name="T6" fmla="*/ 152 w 157"/>
                <a:gd name="T7" fmla="*/ 60 h 75"/>
                <a:gd name="T8" fmla="*/ 156 w 157"/>
                <a:gd name="T9" fmla="*/ 53 h 75"/>
                <a:gd name="T10" fmla="*/ 155 w 157"/>
                <a:gd name="T11" fmla="*/ 45 h 75"/>
                <a:gd name="T12" fmla="*/ 152 w 157"/>
                <a:gd name="T13" fmla="*/ 37 h 75"/>
                <a:gd name="T14" fmla="*/ 148 w 157"/>
                <a:gd name="T15" fmla="*/ 32 h 75"/>
                <a:gd name="T16" fmla="*/ 113 w 157"/>
                <a:gd name="T17" fmla="*/ 21 h 75"/>
                <a:gd name="T18" fmla="*/ 80 w 157"/>
                <a:gd name="T19" fmla="*/ 14 h 75"/>
                <a:gd name="T20" fmla="*/ 54 w 157"/>
                <a:gd name="T21" fmla="*/ 8 h 75"/>
                <a:gd name="T22" fmla="*/ 26 w 157"/>
                <a:gd name="T23" fmla="*/ 0 h 75"/>
                <a:gd name="T24" fmla="*/ 9 w 157"/>
                <a:gd name="T25" fmla="*/ 3 h 75"/>
                <a:gd name="T26" fmla="*/ 4 w 157"/>
                <a:gd name="T27" fmla="*/ 8 h 75"/>
                <a:gd name="T28" fmla="*/ 0 w 157"/>
                <a:gd name="T29" fmla="*/ 15 h 75"/>
                <a:gd name="T30" fmla="*/ 1 w 157"/>
                <a:gd name="T31" fmla="*/ 22 h 75"/>
                <a:gd name="T32" fmla="*/ 6 w 157"/>
                <a:gd name="T33" fmla="*/ 29 h 75"/>
                <a:gd name="T34" fmla="*/ 21 w 157"/>
                <a:gd name="T35" fmla="*/ 36 h 75"/>
                <a:gd name="T36" fmla="*/ 42 w 157"/>
                <a:gd name="T37" fmla="*/ 38 h 75"/>
                <a:gd name="T38" fmla="*/ 57 w 157"/>
                <a:gd name="T39" fmla="*/ 45 h 75"/>
                <a:gd name="T40" fmla="*/ 73 w 157"/>
                <a:gd name="T41" fmla="*/ 50 h 75"/>
                <a:gd name="T42" fmla="*/ 90 w 157"/>
                <a:gd name="T43" fmla="*/ 59 h 75"/>
                <a:gd name="T44" fmla="*/ 111 w 157"/>
                <a:gd name="T45" fmla="*/ 68 h 75"/>
                <a:gd name="T46" fmla="*/ 122 w 157"/>
                <a:gd name="T47" fmla="*/ 73 h 7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7"/>
                <a:gd name="T73" fmla="*/ 0 h 75"/>
                <a:gd name="T74" fmla="*/ 157 w 157"/>
                <a:gd name="T75" fmla="*/ 75 h 7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7" h="75">
                  <a:moveTo>
                    <a:pt x="122" y="73"/>
                  </a:moveTo>
                  <a:lnTo>
                    <a:pt x="132" y="74"/>
                  </a:lnTo>
                  <a:lnTo>
                    <a:pt x="146" y="68"/>
                  </a:lnTo>
                  <a:lnTo>
                    <a:pt x="152" y="60"/>
                  </a:lnTo>
                  <a:lnTo>
                    <a:pt x="156" y="53"/>
                  </a:lnTo>
                  <a:lnTo>
                    <a:pt x="155" y="45"/>
                  </a:lnTo>
                  <a:lnTo>
                    <a:pt x="152" y="37"/>
                  </a:lnTo>
                  <a:lnTo>
                    <a:pt x="148" y="32"/>
                  </a:lnTo>
                  <a:lnTo>
                    <a:pt x="113" y="21"/>
                  </a:lnTo>
                  <a:lnTo>
                    <a:pt x="80" y="14"/>
                  </a:lnTo>
                  <a:lnTo>
                    <a:pt x="54" y="8"/>
                  </a:lnTo>
                  <a:lnTo>
                    <a:pt x="26" y="0"/>
                  </a:lnTo>
                  <a:lnTo>
                    <a:pt x="9" y="3"/>
                  </a:lnTo>
                  <a:lnTo>
                    <a:pt x="4" y="8"/>
                  </a:lnTo>
                  <a:lnTo>
                    <a:pt x="0" y="15"/>
                  </a:lnTo>
                  <a:lnTo>
                    <a:pt x="1" y="22"/>
                  </a:lnTo>
                  <a:lnTo>
                    <a:pt x="6" y="29"/>
                  </a:lnTo>
                  <a:lnTo>
                    <a:pt x="21" y="36"/>
                  </a:lnTo>
                  <a:lnTo>
                    <a:pt x="42" y="38"/>
                  </a:lnTo>
                  <a:lnTo>
                    <a:pt x="57" y="45"/>
                  </a:lnTo>
                  <a:lnTo>
                    <a:pt x="73" y="50"/>
                  </a:lnTo>
                  <a:lnTo>
                    <a:pt x="90" y="59"/>
                  </a:lnTo>
                  <a:lnTo>
                    <a:pt x="111" y="68"/>
                  </a:lnTo>
                  <a:lnTo>
                    <a:pt x="122" y="7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blackWhite">
            <a:xfrm>
              <a:off x="1168" y="2187"/>
              <a:ext cx="38" cy="25"/>
            </a:xfrm>
            <a:custGeom>
              <a:avLst/>
              <a:gdLst>
                <a:gd name="T0" fmla="*/ 32 w 38"/>
                <a:gd name="T1" fmla="*/ 3 h 25"/>
                <a:gd name="T2" fmla="*/ 37 w 38"/>
                <a:gd name="T3" fmla="*/ 7 h 25"/>
                <a:gd name="T4" fmla="*/ 36 w 38"/>
                <a:gd name="T5" fmla="*/ 15 h 25"/>
                <a:gd name="T6" fmla="*/ 32 w 38"/>
                <a:gd name="T7" fmla="*/ 23 h 25"/>
                <a:gd name="T8" fmla="*/ 18 w 38"/>
                <a:gd name="T9" fmla="*/ 24 h 25"/>
                <a:gd name="T10" fmla="*/ 11 w 38"/>
                <a:gd name="T11" fmla="*/ 23 h 25"/>
                <a:gd name="T12" fmla="*/ 2 w 38"/>
                <a:gd name="T13" fmla="*/ 19 h 25"/>
                <a:gd name="T14" fmla="*/ 0 w 38"/>
                <a:gd name="T15" fmla="*/ 11 h 25"/>
                <a:gd name="T16" fmla="*/ 0 w 38"/>
                <a:gd name="T17" fmla="*/ 7 h 25"/>
                <a:gd name="T18" fmla="*/ 5 w 38"/>
                <a:gd name="T19" fmla="*/ 3 h 25"/>
                <a:gd name="T20" fmla="*/ 12 w 38"/>
                <a:gd name="T21" fmla="*/ 0 h 25"/>
                <a:gd name="T22" fmla="*/ 32 w 38"/>
                <a:gd name="T23" fmla="*/ 3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25"/>
                <a:gd name="T38" fmla="*/ 38 w 38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25">
                  <a:moveTo>
                    <a:pt x="32" y="3"/>
                  </a:moveTo>
                  <a:lnTo>
                    <a:pt x="37" y="7"/>
                  </a:lnTo>
                  <a:lnTo>
                    <a:pt x="36" y="15"/>
                  </a:lnTo>
                  <a:lnTo>
                    <a:pt x="32" y="23"/>
                  </a:lnTo>
                  <a:lnTo>
                    <a:pt x="18" y="24"/>
                  </a:lnTo>
                  <a:lnTo>
                    <a:pt x="11" y="23"/>
                  </a:lnTo>
                  <a:lnTo>
                    <a:pt x="2" y="19"/>
                  </a:lnTo>
                  <a:lnTo>
                    <a:pt x="0" y="11"/>
                  </a:lnTo>
                  <a:lnTo>
                    <a:pt x="0" y="7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2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blackWhite">
            <a:xfrm>
              <a:off x="1265" y="2112"/>
              <a:ext cx="272" cy="56"/>
            </a:xfrm>
            <a:custGeom>
              <a:avLst/>
              <a:gdLst>
                <a:gd name="T0" fmla="*/ 23 w 272"/>
                <a:gd name="T1" fmla="*/ 54 h 56"/>
                <a:gd name="T2" fmla="*/ 37 w 272"/>
                <a:gd name="T3" fmla="*/ 55 h 56"/>
                <a:gd name="T4" fmla="*/ 69 w 272"/>
                <a:gd name="T5" fmla="*/ 54 h 56"/>
                <a:gd name="T6" fmla="*/ 100 w 272"/>
                <a:gd name="T7" fmla="*/ 51 h 56"/>
                <a:gd name="T8" fmla="*/ 114 w 272"/>
                <a:gd name="T9" fmla="*/ 50 h 56"/>
                <a:gd name="T10" fmla="*/ 125 w 272"/>
                <a:gd name="T11" fmla="*/ 49 h 56"/>
                <a:gd name="T12" fmla="*/ 147 w 272"/>
                <a:gd name="T13" fmla="*/ 48 h 56"/>
                <a:gd name="T14" fmla="*/ 171 w 272"/>
                <a:gd name="T15" fmla="*/ 48 h 56"/>
                <a:gd name="T16" fmla="*/ 189 w 272"/>
                <a:gd name="T17" fmla="*/ 48 h 56"/>
                <a:gd name="T18" fmla="*/ 203 w 272"/>
                <a:gd name="T19" fmla="*/ 47 h 56"/>
                <a:gd name="T20" fmla="*/ 230 w 272"/>
                <a:gd name="T21" fmla="*/ 44 h 56"/>
                <a:gd name="T22" fmla="*/ 249 w 272"/>
                <a:gd name="T23" fmla="*/ 42 h 56"/>
                <a:gd name="T24" fmla="*/ 265 w 272"/>
                <a:gd name="T25" fmla="*/ 38 h 56"/>
                <a:gd name="T26" fmla="*/ 270 w 272"/>
                <a:gd name="T27" fmla="*/ 33 h 56"/>
                <a:gd name="T28" fmla="*/ 271 w 272"/>
                <a:gd name="T29" fmla="*/ 28 h 56"/>
                <a:gd name="T30" fmla="*/ 271 w 272"/>
                <a:gd name="T31" fmla="*/ 22 h 56"/>
                <a:gd name="T32" fmla="*/ 266 w 272"/>
                <a:gd name="T33" fmla="*/ 16 h 56"/>
                <a:gd name="T34" fmla="*/ 252 w 272"/>
                <a:gd name="T35" fmla="*/ 10 h 56"/>
                <a:gd name="T36" fmla="*/ 230 w 272"/>
                <a:gd name="T37" fmla="*/ 10 h 56"/>
                <a:gd name="T38" fmla="*/ 204 w 272"/>
                <a:gd name="T39" fmla="*/ 10 h 56"/>
                <a:gd name="T40" fmla="*/ 188 w 272"/>
                <a:gd name="T41" fmla="*/ 9 h 56"/>
                <a:gd name="T42" fmla="*/ 170 w 272"/>
                <a:gd name="T43" fmla="*/ 8 h 56"/>
                <a:gd name="T44" fmla="*/ 150 w 272"/>
                <a:gd name="T45" fmla="*/ 9 h 56"/>
                <a:gd name="T46" fmla="*/ 126 w 272"/>
                <a:gd name="T47" fmla="*/ 8 h 56"/>
                <a:gd name="T48" fmla="*/ 108 w 272"/>
                <a:gd name="T49" fmla="*/ 6 h 56"/>
                <a:gd name="T50" fmla="*/ 80 w 272"/>
                <a:gd name="T51" fmla="*/ 4 h 56"/>
                <a:gd name="T52" fmla="*/ 50 w 272"/>
                <a:gd name="T53" fmla="*/ 2 h 56"/>
                <a:gd name="T54" fmla="*/ 25 w 272"/>
                <a:gd name="T55" fmla="*/ 0 h 56"/>
                <a:gd name="T56" fmla="*/ 0 w 272"/>
                <a:gd name="T57" fmla="*/ 0 h 56"/>
                <a:gd name="T58" fmla="*/ 3 w 272"/>
                <a:gd name="T59" fmla="*/ 51 h 56"/>
                <a:gd name="T60" fmla="*/ 23 w 272"/>
                <a:gd name="T61" fmla="*/ 54 h 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2"/>
                <a:gd name="T94" fmla="*/ 0 h 56"/>
                <a:gd name="T95" fmla="*/ 272 w 272"/>
                <a:gd name="T96" fmla="*/ 56 h 5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2" h="56">
                  <a:moveTo>
                    <a:pt x="23" y="54"/>
                  </a:moveTo>
                  <a:lnTo>
                    <a:pt x="37" y="55"/>
                  </a:lnTo>
                  <a:lnTo>
                    <a:pt x="69" y="54"/>
                  </a:lnTo>
                  <a:lnTo>
                    <a:pt x="100" y="51"/>
                  </a:lnTo>
                  <a:lnTo>
                    <a:pt x="114" y="50"/>
                  </a:lnTo>
                  <a:lnTo>
                    <a:pt x="125" y="49"/>
                  </a:lnTo>
                  <a:lnTo>
                    <a:pt x="147" y="48"/>
                  </a:lnTo>
                  <a:lnTo>
                    <a:pt x="171" y="48"/>
                  </a:lnTo>
                  <a:lnTo>
                    <a:pt x="189" y="48"/>
                  </a:lnTo>
                  <a:lnTo>
                    <a:pt x="203" y="47"/>
                  </a:lnTo>
                  <a:lnTo>
                    <a:pt x="230" y="44"/>
                  </a:lnTo>
                  <a:lnTo>
                    <a:pt x="249" y="42"/>
                  </a:lnTo>
                  <a:lnTo>
                    <a:pt x="265" y="38"/>
                  </a:lnTo>
                  <a:lnTo>
                    <a:pt x="270" y="33"/>
                  </a:lnTo>
                  <a:lnTo>
                    <a:pt x="271" y="28"/>
                  </a:lnTo>
                  <a:lnTo>
                    <a:pt x="271" y="22"/>
                  </a:lnTo>
                  <a:lnTo>
                    <a:pt x="266" y="16"/>
                  </a:lnTo>
                  <a:lnTo>
                    <a:pt x="252" y="10"/>
                  </a:lnTo>
                  <a:lnTo>
                    <a:pt x="230" y="10"/>
                  </a:lnTo>
                  <a:lnTo>
                    <a:pt x="204" y="10"/>
                  </a:lnTo>
                  <a:lnTo>
                    <a:pt x="188" y="9"/>
                  </a:lnTo>
                  <a:lnTo>
                    <a:pt x="170" y="8"/>
                  </a:lnTo>
                  <a:lnTo>
                    <a:pt x="150" y="9"/>
                  </a:lnTo>
                  <a:lnTo>
                    <a:pt x="126" y="8"/>
                  </a:lnTo>
                  <a:lnTo>
                    <a:pt x="108" y="6"/>
                  </a:lnTo>
                  <a:lnTo>
                    <a:pt x="80" y="4"/>
                  </a:lnTo>
                  <a:lnTo>
                    <a:pt x="50" y="2"/>
                  </a:lnTo>
                  <a:lnTo>
                    <a:pt x="25" y="0"/>
                  </a:lnTo>
                  <a:lnTo>
                    <a:pt x="0" y="0"/>
                  </a:lnTo>
                  <a:lnTo>
                    <a:pt x="3" y="51"/>
                  </a:lnTo>
                  <a:lnTo>
                    <a:pt x="23" y="5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blackWhite">
            <a:xfrm>
              <a:off x="1198" y="2246"/>
              <a:ext cx="17" cy="44"/>
            </a:xfrm>
            <a:custGeom>
              <a:avLst/>
              <a:gdLst>
                <a:gd name="T0" fmla="*/ 11 w 17"/>
                <a:gd name="T1" fmla="*/ 43 h 44"/>
                <a:gd name="T2" fmla="*/ 2 w 17"/>
                <a:gd name="T3" fmla="*/ 30 h 44"/>
                <a:gd name="T4" fmla="*/ 0 w 17"/>
                <a:gd name="T5" fmla="*/ 20 h 44"/>
                <a:gd name="T6" fmla="*/ 6 w 17"/>
                <a:gd name="T7" fmla="*/ 6 h 44"/>
                <a:gd name="T8" fmla="*/ 16 w 17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1" y="43"/>
                  </a:moveTo>
                  <a:lnTo>
                    <a:pt x="2" y="30"/>
                  </a:lnTo>
                  <a:lnTo>
                    <a:pt x="0" y="20"/>
                  </a:lnTo>
                  <a:lnTo>
                    <a:pt x="6" y="6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blackWhite">
            <a:xfrm>
              <a:off x="1007" y="2122"/>
              <a:ext cx="17" cy="36"/>
            </a:xfrm>
            <a:custGeom>
              <a:avLst/>
              <a:gdLst>
                <a:gd name="T0" fmla="*/ 16 w 17"/>
                <a:gd name="T1" fmla="*/ 0 h 36"/>
                <a:gd name="T2" fmla="*/ 0 w 17"/>
                <a:gd name="T3" fmla="*/ 13 h 36"/>
                <a:gd name="T4" fmla="*/ 2 w 17"/>
                <a:gd name="T5" fmla="*/ 28 h 36"/>
                <a:gd name="T6" fmla="*/ 14 w 17"/>
                <a:gd name="T7" fmla="*/ 35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6"/>
                <a:gd name="T14" fmla="*/ 17 w 1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6">
                  <a:moveTo>
                    <a:pt x="16" y="0"/>
                  </a:moveTo>
                  <a:lnTo>
                    <a:pt x="0" y="13"/>
                  </a:lnTo>
                  <a:lnTo>
                    <a:pt x="2" y="28"/>
                  </a:lnTo>
                  <a:lnTo>
                    <a:pt x="14" y="3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blackWhite">
            <a:xfrm>
              <a:off x="1158" y="2217"/>
              <a:ext cx="128" cy="70"/>
            </a:xfrm>
            <a:custGeom>
              <a:avLst/>
              <a:gdLst>
                <a:gd name="T0" fmla="*/ 103 w 128"/>
                <a:gd name="T1" fmla="*/ 69 h 70"/>
                <a:gd name="T2" fmla="*/ 88 w 128"/>
                <a:gd name="T3" fmla="*/ 67 h 70"/>
                <a:gd name="T4" fmla="*/ 73 w 128"/>
                <a:gd name="T5" fmla="*/ 62 h 70"/>
                <a:gd name="T6" fmla="*/ 60 w 128"/>
                <a:gd name="T7" fmla="*/ 51 h 70"/>
                <a:gd name="T8" fmla="*/ 56 w 128"/>
                <a:gd name="T9" fmla="*/ 44 h 70"/>
                <a:gd name="T10" fmla="*/ 53 w 128"/>
                <a:gd name="T11" fmla="*/ 39 h 70"/>
                <a:gd name="T12" fmla="*/ 40 w 128"/>
                <a:gd name="T13" fmla="*/ 35 h 70"/>
                <a:gd name="T14" fmla="*/ 22 w 128"/>
                <a:gd name="T15" fmla="*/ 31 h 70"/>
                <a:gd name="T16" fmla="*/ 5 w 128"/>
                <a:gd name="T17" fmla="*/ 25 h 70"/>
                <a:gd name="T18" fmla="*/ 0 w 128"/>
                <a:gd name="T19" fmla="*/ 18 h 70"/>
                <a:gd name="T20" fmla="*/ 0 w 128"/>
                <a:gd name="T21" fmla="*/ 9 h 70"/>
                <a:gd name="T22" fmla="*/ 3 w 128"/>
                <a:gd name="T23" fmla="*/ 2 h 70"/>
                <a:gd name="T24" fmla="*/ 13 w 128"/>
                <a:gd name="T25" fmla="*/ 0 h 70"/>
                <a:gd name="T26" fmla="*/ 24 w 128"/>
                <a:gd name="T27" fmla="*/ 0 h 70"/>
                <a:gd name="T28" fmla="*/ 45 w 128"/>
                <a:gd name="T29" fmla="*/ 2 h 70"/>
                <a:gd name="T30" fmla="*/ 62 w 128"/>
                <a:gd name="T31" fmla="*/ 8 h 70"/>
                <a:gd name="T32" fmla="*/ 76 w 128"/>
                <a:gd name="T33" fmla="*/ 15 h 70"/>
                <a:gd name="T34" fmla="*/ 108 w 128"/>
                <a:gd name="T35" fmla="*/ 28 h 70"/>
                <a:gd name="T36" fmla="*/ 122 w 128"/>
                <a:gd name="T37" fmla="*/ 36 h 70"/>
                <a:gd name="T38" fmla="*/ 127 w 128"/>
                <a:gd name="T39" fmla="*/ 48 h 70"/>
                <a:gd name="T40" fmla="*/ 124 w 128"/>
                <a:gd name="T41" fmla="*/ 55 h 70"/>
                <a:gd name="T42" fmla="*/ 120 w 128"/>
                <a:gd name="T43" fmla="*/ 60 h 70"/>
                <a:gd name="T44" fmla="*/ 112 w 128"/>
                <a:gd name="T45" fmla="*/ 65 h 70"/>
                <a:gd name="T46" fmla="*/ 103 w 128"/>
                <a:gd name="T47" fmla="*/ 69 h 7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8"/>
                <a:gd name="T73" fmla="*/ 0 h 70"/>
                <a:gd name="T74" fmla="*/ 128 w 128"/>
                <a:gd name="T75" fmla="*/ 70 h 7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8" h="70">
                  <a:moveTo>
                    <a:pt x="103" y="69"/>
                  </a:moveTo>
                  <a:lnTo>
                    <a:pt x="88" y="67"/>
                  </a:lnTo>
                  <a:lnTo>
                    <a:pt x="73" y="62"/>
                  </a:lnTo>
                  <a:lnTo>
                    <a:pt x="60" y="51"/>
                  </a:lnTo>
                  <a:lnTo>
                    <a:pt x="56" y="44"/>
                  </a:lnTo>
                  <a:lnTo>
                    <a:pt x="53" y="39"/>
                  </a:lnTo>
                  <a:lnTo>
                    <a:pt x="40" y="35"/>
                  </a:lnTo>
                  <a:lnTo>
                    <a:pt x="22" y="31"/>
                  </a:lnTo>
                  <a:lnTo>
                    <a:pt x="5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2"/>
                  </a:lnTo>
                  <a:lnTo>
                    <a:pt x="13" y="0"/>
                  </a:lnTo>
                  <a:lnTo>
                    <a:pt x="24" y="0"/>
                  </a:lnTo>
                  <a:lnTo>
                    <a:pt x="45" y="2"/>
                  </a:lnTo>
                  <a:lnTo>
                    <a:pt x="62" y="8"/>
                  </a:lnTo>
                  <a:lnTo>
                    <a:pt x="76" y="15"/>
                  </a:lnTo>
                  <a:lnTo>
                    <a:pt x="108" y="28"/>
                  </a:lnTo>
                  <a:lnTo>
                    <a:pt x="122" y="36"/>
                  </a:lnTo>
                  <a:lnTo>
                    <a:pt x="127" y="48"/>
                  </a:lnTo>
                  <a:lnTo>
                    <a:pt x="124" y="55"/>
                  </a:lnTo>
                  <a:lnTo>
                    <a:pt x="120" y="60"/>
                  </a:lnTo>
                  <a:lnTo>
                    <a:pt x="112" y="65"/>
                  </a:lnTo>
                  <a:lnTo>
                    <a:pt x="103" y="6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blackWhite">
            <a:xfrm>
              <a:off x="1162" y="2220"/>
              <a:ext cx="29" cy="20"/>
            </a:xfrm>
            <a:custGeom>
              <a:avLst/>
              <a:gdLst>
                <a:gd name="T0" fmla="*/ 27 w 29"/>
                <a:gd name="T1" fmla="*/ 3 h 20"/>
                <a:gd name="T2" fmla="*/ 28 w 29"/>
                <a:gd name="T3" fmla="*/ 10 h 20"/>
                <a:gd name="T4" fmla="*/ 25 w 29"/>
                <a:gd name="T5" fmla="*/ 18 h 20"/>
                <a:gd name="T6" fmla="*/ 14 w 29"/>
                <a:gd name="T7" fmla="*/ 19 h 20"/>
                <a:gd name="T8" fmla="*/ 5 w 29"/>
                <a:gd name="T9" fmla="*/ 17 h 20"/>
                <a:gd name="T10" fmla="*/ 0 w 29"/>
                <a:gd name="T11" fmla="*/ 9 h 20"/>
                <a:gd name="T12" fmla="*/ 2 w 29"/>
                <a:gd name="T13" fmla="*/ 4 h 20"/>
                <a:gd name="T14" fmla="*/ 7 w 29"/>
                <a:gd name="T15" fmla="*/ 2 h 20"/>
                <a:gd name="T16" fmla="*/ 14 w 29"/>
                <a:gd name="T17" fmla="*/ 0 h 20"/>
                <a:gd name="T18" fmla="*/ 23 w 29"/>
                <a:gd name="T19" fmla="*/ 0 h 20"/>
                <a:gd name="T20" fmla="*/ 27 w 29"/>
                <a:gd name="T21" fmla="*/ 3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"/>
                <a:gd name="T34" fmla="*/ 0 h 20"/>
                <a:gd name="T35" fmla="*/ 29 w 29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" h="20">
                  <a:moveTo>
                    <a:pt x="27" y="3"/>
                  </a:moveTo>
                  <a:lnTo>
                    <a:pt x="28" y="10"/>
                  </a:lnTo>
                  <a:lnTo>
                    <a:pt x="25" y="18"/>
                  </a:lnTo>
                  <a:lnTo>
                    <a:pt x="14" y="19"/>
                  </a:lnTo>
                  <a:lnTo>
                    <a:pt x="5" y="17"/>
                  </a:lnTo>
                  <a:lnTo>
                    <a:pt x="0" y="9"/>
                  </a:lnTo>
                  <a:lnTo>
                    <a:pt x="2" y="4"/>
                  </a:lnTo>
                  <a:lnTo>
                    <a:pt x="7" y="2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27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blackWhite">
            <a:xfrm>
              <a:off x="1171" y="2156"/>
              <a:ext cx="157" cy="59"/>
            </a:xfrm>
            <a:custGeom>
              <a:avLst/>
              <a:gdLst>
                <a:gd name="T0" fmla="*/ 134 w 157"/>
                <a:gd name="T1" fmla="*/ 58 h 59"/>
                <a:gd name="T2" fmla="*/ 145 w 157"/>
                <a:gd name="T3" fmla="*/ 55 h 59"/>
                <a:gd name="T4" fmla="*/ 152 w 157"/>
                <a:gd name="T5" fmla="*/ 50 h 59"/>
                <a:gd name="T6" fmla="*/ 154 w 157"/>
                <a:gd name="T7" fmla="*/ 43 h 59"/>
                <a:gd name="T8" fmla="*/ 156 w 157"/>
                <a:gd name="T9" fmla="*/ 34 h 59"/>
                <a:gd name="T10" fmla="*/ 150 w 157"/>
                <a:gd name="T11" fmla="*/ 23 h 59"/>
                <a:gd name="T12" fmla="*/ 143 w 157"/>
                <a:gd name="T13" fmla="*/ 14 h 59"/>
                <a:gd name="T14" fmla="*/ 125 w 157"/>
                <a:gd name="T15" fmla="*/ 7 h 59"/>
                <a:gd name="T16" fmla="*/ 85 w 157"/>
                <a:gd name="T17" fmla="*/ 4 h 59"/>
                <a:gd name="T18" fmla="*/ 56 w 157"/>
                <a:gd name="T19" fmla="*/ 0 h 59"/>
                <a:gd name="T20" fmla="*/ 27 w 157"/>
                <a:gd name="T21" fmla="*/ 0 h 59"/>
                <a:gd name="T22" fmla="*/ 13 w 157"/>
                <a:gd name="T23" fmla="*/ 1 h 59"/>
                <a:gd name="T24" fmla="*/ 3 w 157"/>
                <a:gd name="T25" fmla="*/ 7 h 59"/>
                <a:gd name="T26" fmla="*/ 0 w 157"/>
                <a:gd name="T27" fmla="*/ 18 h 59"/>
                <a:gd name="T28" fmla="*/ 6 w 157"/>
                <a:gd name="T29" fmla="*/ 28 h 59"/>
                <a:gd name="T30" fmla="*/ 21 w 157"/>
                <a:gd name="T31" fmla="*/ 33 h 59"/>
                <a:gd name="T32" fmla="*/ 47 w 157"/>
                <a:gd name="T33" fmla="*/ 36 h 59"/>
                <a:gd name="T34" fmla="*/ 71 w 157"/>
                <a:gd name="T35" fmla="*/ 41 h 59"/>
                <a:gd name="T36" fmla="*/ 94 w 157"/>
                <a:gd name="T37" fmla="*/ 49 h 59"/>
                <a:gd name="T38" fmla="*/ 118 w 157"/>
                <a:gd name="T39" fmla="*/ 55 h 59"/>
                <a:gd name="T40" fmla="*/ 134 w 157"/>
                <a:gd name="T41" fmla="*/ 58 h 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7"/>
                <a:gd name="T64" fmla="*/ 0 h 59"/>
                <a:gd name="T65" fmla="*/ 157 w 157"/>
                <a:gd name="T66" fmla="*/ 59 h 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7" h="59">
                  <a:moveTo>
                    <a:pt x="134" y="58"/>
                  </a:moveTo>
                  <a:lnTo>
                    <a:pt x="145" y="55"/>
                  </a:lnTo>
                  <a:lnTo>
                    <a:pt x="152" y="50"/>
                  </a:lnTo>
                  <a:lnTo>
                    <a:pt x="154" y="43"/>
                  </a:lnTo>
                  <a:lnTo>
                    <a:pt x="156" y="34"/>
                  </a:lnTo>
                  <a:lnTo>
                    <a:pt x="150" y="23"/>
                  </a:lnTo>
                  <a:lnTo>
                    <a:pt x="143" y="14"/>
                  </a:lnTo>
                  <a:lnTo>
                    <a:pt x="125" y="7"/>
                  </a:lnTo>
                  <a:lnTo>
                    <a:pt x="85" y="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3" y="1"/>
                  </a:lnTo>
                  <a:lnTo>
                    <a:pt x="3" y="7"/>
                  </a:lnTo>
                  <a:lnTo>
                    <a:pt x="0" y="18"/>
                  </a:lnTo>
                  <a:lnTo>
                    <a:pt x="6" y="28"/>
                  </a:lnTo>
                  <a:lnTo>
                    <a:pt x="21" y="33"/>
                  </a:lnTo>
                  <a:lnTo>
                    <a:pt x="47" y="36"/>
                  </a:lnTo>
                  <a:lnTo>
                    <a:pt x="71" y="41"/>
                  </a:lnTo>
                  <a:lnTo>
                    <a:pt x="94" y="49"/>
                  </a:lnTo>
                  <a:lnTo>
                    <a:pt x="118" y="55"/>
                  </a:lnTo>
                  <a:lnTo>
                    <a:pt x="134" y="5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blackWhite">
            <a:xfrm>
              <a:off x="1179" y="2159"/>
              <a:ext cx="39" cy="27"/>
            </a:xfrm>
            <a:custGeom>
              <a:avLst/>
              <a:gdLst>
                <a:gd name="T0" fmla="*/ 32 w 39"/>
                <a:gd name="T1" fmla="*/ 25 h 27"/>
                <a:gd name="T2" fmla="*/ 18 w 39"/>
                <a:gd name="T3" fmla="*/ 26 h 27"/>
                <a:gd name="T4" fmla="*/ 3 w 39"/>
                <a:gd name="T5" fmla="*/ 22 h 27"/>
                <a:gd name="T6" fmla="*/ 0 w 39"/>
                <a:gd name="T7" fmla="*/ 15 h 27"/>
                <a:gd name="T8" fmla="*/ 3 w 39"/>
                <a:gd name="T9" fmla="*/ 5 h 27"/>
                <a:gd name="T10" fmla="*/ 9 w 39"/>
                <a:gd name="T11" fmla="*/ 2 h 27"/>
                <a:gd name="T12" fmla="*/ 16 w 39"/>
                <a:gd name="T13" fmla="*/ 0 h 27"/>
                <a:gd name="T14" fmla="*/ 27 w 39"/>
                <a:gd name="T15" fmla="*/ 0 h 27"/>
                <a:gd name="T16" fmla="*/ 34 w 39"/>
                <a:gd name="T17" fmla="*/ 4 h 27"/>
                <a:gd name="T18" fmla="*/ 38 w 39"/>
                <a:gd name="T19" fmla="*/ 17 h 27"/>
                <a:gd name="T20" fmla="*/ 32 w 39"/>
                <a:gd name="T21" fmla="*/ 25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27"/>
                <a:gd name="T35" fmla="*/ 39 w 39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27">
                  <a:moveTo>
                    <a:pt x="32" y="25"/>
                  </a:moveTo>
                  <a:lnTo>
                    <a:pt x="18" y="26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3" y="5"/>
                  </a:lnTo>
                  <a:lnTo>
                    <a:pt x="9" y="2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34" y="4"/>
                  </a:lnTo>
                  <a:lnTo>
                    <a:pt x="38" y="17"/>
                  </a:lnTo>
                  <a:lnTo>
                    <a:pt x="32" y="2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blackWhite">
            <a:xfrm>
              <a:off x="1079" y="2064"/>
              <a:ext cx="237" cy="109"/>
            </a:xfrm>
            <a:custGeom>
              <a:avLst/>
              <a:gdLst>
                <a:gd name="T0" fmla="*/ 204 w 237"/>
                <a:gd name="T1" fmla="*/ 43 h 109"/>
                <a:gd name="T2" fmla="*/ 210 w 237"/>
                <a:gd name="T3" fmla="*/ 59 h 109"/>
                <a:gd name="T4" fmla="*/ 219 w 237"/>
                <a:gd name="T5" fmla="*/ 69 h 109"/>
                <a:gd name="T6" fmla="*/ 230 w 237"/>
                <a:gd name="T7" fmla="*/ 82 h 109"/>
                <a:gd name="T8" fmla="*/ 236 w 237"/>
                <a:gd name="T9" fmla="*/ 97 h 109"/>
                <a:gd name="T10" fmla="*/ 233 w 237"/>
                <a:gd name="T11" fmla="*/ 102 h 109"/>
                <a:gd name="T12" fmla="*/ 228 w 237"/>
                <a:gd name="T13" fmla="*/ 107 h 109"/>
                <a:gd name="T14" fmla="*/ 219 w 237"/>
                <a:gd name="T15" fmla="*/ 108 h 109"/>
                <a:gd name="T16" fmla="*/ 207 w 237"/>
                <a:gd name="T17" fmla="*/ 106 h 109"/>
                <a:gd name="T18" fmla="*/ 197 w 237"/>
                <a:gd name="T19" fmla="*/ 104 h 109"/>
                <a:gd name="T20" fmla="*/ 184 w 237"/>
                <a:gd name="T21" fmla="*/ 99 h 109"/>
                <a:gd name="T22" fmla="*/ 167 w 237"/>
                <a:gd name="T23" fmla="*/ 85 h 109"/>
                <a:gd name="T24" fmla="*/ 158 w 237"/>
                <a:gd name="T25" fmla="*/ 75 h 109"/>
                <a:gd name="T26" fmla="*/ 152 w 237"/>
                <a:gd name="T27" fmla="*/ 67 h 109"/>
                <a:gd name="T28" fmla="*/ 134 w 237"/>
                <a:gd name="T29" fmla="*/ 69 h 109"/>
                <a:gd name="T30" fmla="*/ 117 w 237"/>
                <a:gd name="T31" fmla="*/ 71 h 109"/>
                <a:gd name="T32" fmla="*/ 91 w 237"/>
                <a:gd name="T33" fmla="*/ 70 h 109"/>
                <a:gd name="T34" fmla="*/ 75 w 237"/>
                <a:gd name="T35" fmla="*/ 68 h 109"/>
                <a:gd name="T36" fmla="*/ 60 w 237"/>
                <a:gd name="T37" fmla="*/ 67 h 109"/>
                <a:gd name="T38" fmla="*/ 44 w 237"/>
                <a:gd name="T39" fmla="*/ 62 h 109"/>
                <a:gd name="T40" fmla="*/ 32 w 237"/>
                <a:gd name="T41" fmla="*/ 56 h 109"/>
                <a:gd name="T42" fmla="*/ 21 w 237"/>
                <a:gd name="T43" fmla="*/ 46 h 109"/>
                <a:gd name="T44" fmla="*/ 11 w 237"/>
                <a:gd name="T45" fmla="*/ 37 h 109"/>
                <a:gd name="T46" fmla="*/ 4 w 237"/>
                <a:gd name="T47" fmla="*/ 28 h 109"/>
                <a:gd name="T48" fmla="*/ 0 w 237"/>
                <a:gd name="T49" fmla="*/ 20 h 109"/>
                <a:gd name="T50" fmla="*/ 18 w 237"/>
                <a:gd name="T51" fmla="*/ 13 h 109"/>
                <a:gd name="T52" fmla="*/ 37 w 237"/>
                <a:gd name="T53" fmla="*/ 9 h 109"/>
                <a:gd name="T54" fmla="*/ 66 w 237"/>
                <a:gd name="T55" fmla="*/ 1 h 109"/>
                <a:gd name="T56" fmla="*/ 79 w 237"/>
                <a:gd name="T57" fmla="*/ 0 h 109"/>
                <a:gd name="T58" fmla="*/ 101 w 237"/>
                <a:gd name="T59" fmla="*/ 4 h 109"/>
                <a:gd name="T60" fmla="*/ 133 w 237"/>
                <a:gd name="T61" fmla="*/ 9 h 109"/>
                <a:gd name="T62" fmla="*/ 172 w 237"/>
                <a:gd name="T63" fmla="*/ 14 h 109"/>
                <a:gd name="T64" fmla="*/ 191 w 237"/>
                <a:gd name="T65" fmla="*/ 21 h 109"/>
                <a:gd name="T66" fmla="*/ 200 w 237"/>
                <a:gd name="T67" fmla="*/ 32 h 109"/>
                <a:gd name="T68" fmla="*/ 204 w 237"/>
                <a:gd name="T69" fmla="*/ 43 h 1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7"/>
                <a:gd name="T106" fmla="*/ 0 h 109"/>
                <a:gd name="T107" fmla="*/ 237 w 237"/>
                <a:gd name="T108" fmla="*/ 109 h 1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7" h="109">
                  <a:moveTo>
                    <a:pt x="204" y="43"/>
                  </a:moveTo>
                  <a:lnTo>
                    <a:pt x="210" y="59"/>
                  </a:lnTo>
                  <a:lnTo>
                    <a:pt x="219" y="69"/>
                  </a:lnTo>
                  <a:lnTo>
                    <a:pt x="230" y="82"/>
                  </a:lnTo>
                  <a:lnTo>
                    <a:pt x="236" y="97"/>
                  </a:lnTo>
                  <a:lnTo>
                    <a:pt x="233" y="102"/>
                  </a:lnTo>
                  <a:lnTo>
                    <a:pt x="228" y="107"/>
                  </a:lnTo>
                  <a:lnTo>
                    <a:pt x="219" y="108"/>
                  </a:lnTo>
                  <a:lnTo>
                    <a:pt x="207" y="106"/>
                  </a:lnTo>
                  <a:lnTo>
                    <a:pt x="197" y="104"/>
                  </a:lnTo>
                  <a:lnTo>
                    <a:pt x="184" y="99"/>
                  </a:lnTo>
                  <a:lnTo>
                    <a:pt x="167" y="85"/>
                  </a:lnTo>
                  <a:lnTo>
                    <a:pt x="158" y="75"/>
                  </a:lnTo>
                  <a:lnTo>
                    <a:pt x="152" y="67"/>
                  </a:lnTo>
                  <a:lnTo>
                    <a:pt x="134" y="69"/>
                  </a:lnTo>
                  <a:lnTo>
                    <a:pt x="117" y="71"/>
                  </a:lnTo>
                  <a:lnTo>
                    <a:pt x="91" y="70"/>
                  </a:lnTo>
                  <a:lnTo>
                    <a:pt x="75" y="68"/>
                  </a:lnTo>
                  <a:lnTo>
                    <a:pt x="60" y="67"/>
                  </a:lnTo>
                  <a:lnTo>
                    <a:pt x="44" y="62"/>
                  </a:lnTo>
                  <a:lnTo>
                    <a:pt x="32" y="56"/>
                  </a:lnTo>
                  <a:lnTo>
                    <a:pt x="21" y="46"/>
                  </a:lnTo>
                  <a:lnTo>
                    <a:pt x="11" y="37"/>
                  </a:lnTo>
                  <a:lnTo>
                    <a:pt x="4" y="28"/>
                  </a:lnTo>
                  <a:lnTo>
                    <a:pt x="0" y="20"/>
                  </a:lnTo>
                  <a:lnTo>
                    <a:pt x="18" y="13"/>
                  </a:lnTo>
                  <a:lnTo>
                    <a:pt x="37" y="9"/>
                  </a:lnTo>
                  <a:lnTo>
                    <a:pt x="66" y="1"/>
                  </a:lnTo>
                  <a:lnTo>
                    <a:pt x="79" y="0"/>
                  </a:lnTo>
                  <a:lnTo>
                    <a:pt x="101" y="4"/>
                  </a:lnTo>
                  <a:lnTo>
                    <a:pt x="133" y="9"/>
                  </a:lnTo>
                  <a:lnTo>
                    <a:pt x="172" y="14"/>
                  </a:lnTo>
                  <a:lnTo>
                    <a:pt x="191" y="21"/>
                  </a:lnTo>
                  <a:lnTo>
                    <a:pt x="200" y="32"/>
                  </a:lnTo>
                  <a:lnTo>
                    <a:pt x="204" y="4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blackWhite">
            <a:xfrm>
              <a:off x="1277" y="2127"/>
              <a:ext cx="39" cy="43"/>
            </a:xfrm>
            <a:custGeom>
              <a:avLst/>
              <a:gdLst>
                <a:gd name="T0" fmla="*/ 15 w 39"/>
                <a:gd name="T1" fmla="*/ 0 h 43"/>
                <a:gd name="T2" fmla="*/ 3 w 39"/>
                <a:gd name="T3" fmla="*/ 6 h 43"/>
                <a:gd name="T4" fmla="*/ 0 w 39"/>
                <a:gd name="T5" fmla="*/ 11 h 43"/>
                <a:gd name="T6" fmla="*/ 4 w 39"/>
                <a:gd name="T7" fmla="*/ 24 h 43"/>
                <a:gd name="T8" fmla="*/ 12 w 39"/>
                <a:gd name="T9" fmla="*/ 36 h 43"/>
                <a:gd name="T10" fmla="*/ 17 w 39"/>
                <a:gd name="T11" fmla="*/ 41 h 43"/>
                <a:gd name="T12" fmla="*/ 30 w 39"/>
                <a:gd name="T13" fmla="*/ 42 h 43"/>
                <a:gd name="T14" fmla="*/ 38 w 39"/>
                <a:gd name="T15" fmla="*/ 37 h 43"/>
                <a:gd name="T16" fmla="*/ 36 w 39"/>
                <a:gd name="T17" fmla="*/ 27 h 43"/>
                <a:gd name="T18" fmla="*/ 32 w 39"/>
                <a:gd name="T19" fmla="*/ 20 h 43"/>
                <a:gd name="T20" fmla="*/ 26 w 39"/>
                <a:gd name="T21" fmla="*/ 12 h 43"/>
                <a:gd name="T22" fmla="*/ 15 w 39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"/>
                <a:gd name="T37" fmla="*/ 0 h 43"/>
                <a:gd name="T38" fmla="*/ 39 w 39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" h="43">
                  <a:moveTo>
                    <a:pt x="15" y="0"/>
                  </a:moveTo>
                  <a:lnTo>
                    <a:pt x="3" y="6"/>
                  </a:lnTo>
                  <a:lnTo>
                    <a:pt x="0" y="11"/>
                  </a:lnTo>
                  <a:lnTo>
                    <a:pt x="4" y="24"/>
                  </a:lnTo>
                  <a:lnTo>
                    <a:pt x="12" y="36"/>
                  </a:lnTo>
                  <a:lnTo>
                    <a:pt x="17" y="41"/>
                  </a:lnTo>
                  <a:lnTo>
                    <a:pt x="30" y="42"/>
                  </a:lnTo>
                  <a:lnTo>
                    <a:pt x="38" y="37"/>
                  </a:lnTo>
                  <a:lnTo>
                    <a:pt x="36" y="27"/>
                  </a:lnTo>
                  <a:lnTo>
                    <a:pt x="32" y="20"/>
                  </a:lnTo>
                  <a:lnTo>
                    <a:pt x="26" y="12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blackWhite">
            <a:xfrm>
              <a:off x="1211" y="225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9 w 17"/>
                <a:gd name="T3" fmla="*/ 15 h 17"/>
                <a:gd name="T4" fmla="*/ 16 w 17"/>
                <a:gd name="T5" fmla="*/ 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16"/>
                  </a:moveTo>
                  <a:lnTo>
                    <a:pt x="9" y="15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</p:grpSp>
    </p:spTree>
  </p:cSld>
  <p:clrMapOvr>
    <a:masterClrMapping/>
  </p:clrMapOvr>
  <p:transition>
    <p:dissolv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9B3AC463-A251-4164-8D80-2EA3DDE5214D}" type="slidenum">
              <a:rPr lang="es-ES" smtClean="0"/>
              <a:pPr/>
              <a:t>100</a:t>
            </a:fld>
            <a:endParaRPr lang="es-ES"/>
          </a:p>
        </p:txBody>
      </p:sp>
      <p:sp>
        <p:nvSpPr>
          <p:cNvPr id="87044" name="Text Box 3"/>
          <p:cNvSpPr txBox="1">
            <a:spLocks noChangeArrowheads="1"/>
          </p:cNvSpPr>
          <p:nvPr/>
        </p:nvSpPr>
        <p:spPr bwMode="auto">
          <a:xfrm>
            <a:off x="307987" y="1377950"/>
            <a:ext cx="637450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defRPr/>
            </a:pPr>
            <a:r>
              <a:rPr lang="es-CO" sz="2400" b="0" u="none" dirty="0"/>
              <a:t> 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Un préstamo </a:t>
            </a:r>
            <a:r>
              <a:rPr lang="es-CO" sz="2400" i="1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formado de </a:t>
            </a:r>
            <a:r>
              <a:rPr lang="es-CO" sz="2400" b="0" u="none" dirty="0">
                <a:solidFill>
                  <a:srgbClr val="FFFF99"/>
                </a:solidFill>
              </a:rPr>
              <a:t>libros.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Un socio </a:t>
            </a:r>
            <a:r>
              <a:rPr lang="es-CO" sz="240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</a:t>
            </a:r>
            <a:r>
              <a:rPr lang="es-CO" sz="2400" b="0" u="none" dirty="0">
                <a:solidFill>
                  <a:srgbClr val="FFFF99"/>
                </a:solidFill>
              </a:rPr>
              <a:t> un préstamo.</a:t>
            </a:r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defRPr/>
            </a:pPr>
            <a:endParaRPr lang="es-CO" sz="2400" b="0" u="none" dirty="0"/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1816100" y="3644900"/>
            <a:ext cx="1655763" cy="5762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3000" sy="103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87046" name="Rectangle 5"/>
          <p:cNvSpPr>
            <a:spLocks noChangeArrowheads="1"/>
          </p:cNvSpPr>
          <p:nvPr/>
        </p:nvSpPr>
        <p:spPr bwMode="auto">
          <a:xfrm>
            <a:off x="5345113" y="3644900"/>
            <a:ext cx="1655762" cy="5762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3000" sy="103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87047" name="Rectangle 6"/>
          <p:cNvSpPr>
            <a:spLocks noChangeArrowheads="1"/>
          </p:cNvSpPr>
          <p:nvPr/>
        </p:nvSpPr>
        <p:spPr bwMode="auto">
          <a:xfrm>
            <a:off x="1817688" y="5013325"/>
            <a:ext cx="1655762" cy="5762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3000" sy="103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87048" name="Line 7"/>
          <p:cNvSpPr>
            <a:spLocks noChangeShapeType="1"/>
          </p:cNvSpPr>
          <p:nvPr/>
        </p:nvSpPr>
        <p:spPr bwMode="auto">
          <a:xfrm>
            <a:off x="3471863" y="3933825"/>
            <a:ext cx="18716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7049" name="Line 8"/>
          <p:cNvSpPr>
            <a:spLocks noChangeShapeType="1"/>
          </p:cNvSpPr>
          <p:nvPr/>
        </p:nvSpPr>
        <p:spPr bwMode="auto">
          <a:xfrm>
            <a:off x="2535238" y="4221163"/>
            <a:ext cx="0" cy="792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87050" name="Text Box 9"/>
          <p:cNvSpPr txBox="1">
            <a:spLocks noChangeArrowheads="1"/>
          </p:cNvSpPr>
          <p:nvPr/>
        </p:nvSpPr>
        <p:spPr bwMode="auto">
          <a:xfrm>
            <a:off x="2187575" y="3709988"/>
            <a:ext cx="1171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b="0" u="none">
                <a:solidFill>
                  <a:schemeClr val="bg1"/>
                </a:solidFill>
                <a:latin typeface="Arial" pitchFamily="34" charset="0"/>
              </a:rPr>
              <a:t>Préstamo</a:t>
            </a:r>
            <a:endParaRPr lang="es-ES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51" name="Text Box 10"/>
          <p:cNvSpPr txBox="1">
            <a:spLocks noChangeArrowheads="1"/>
          </p:cNvSpPr>
          <p:nvPr/>
        </p:nvSpPr>
        <p:spPr bwMode="auto">
          <a:xfrm>
            <a:off x="5848350" y="37099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b="0" u="none">
                <a:solidFill>
                  <a:schemeClr val="bg1"/>
                </a:solidFill>
                <a:latin typeface="Arial" pitchFamily="34" charset="0"/>
              </a:rPr>
              <a:t>Libro</a:t>
            </a:r>
            <a:endParaRPr lang="es-ES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52" name="Text Box 11"/>
          <p:cNvSpPr txBox="1">
            <a:spLocks noChangeArrowheads="1"/>
          </p:cNvSpPr>
          <p:nvPr/>
        </p:nvSpPr>
        <p:spPr bwMode="auto">
          <a:xfrm>
            <a:off x="2212975" y="507841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b="0" u="none">
                <a:solidFill>
                  <a:schemeClr val="bg1"/>
                </a:solidFill>
                <a:latin typeface="Arial" pitchFamily="34" charset="0"/>
              </a:rPr>
              <a:t>Socio</a:t>
            </a:r>
            <a:endParaRPr lang="es-ES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53" name="Text Box 12"/>
          <p:cNvSpPr txBox="1">
            <a:spLocks noChangeArrowheads="1"/>
          </p:cNvSpPr>
          <p:nvPr/>
        </p:nvSpPr>
        <p:spPr bwMode="auto">
          <a:xfrm>
            <a:off x="3463925" y="3616325"/>
            <a:ext cx="1119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000" b="0" u="none">
                <a:solidFill>
                  <a:schemeClr val="bg1"/>
                </a:solidFill>
                <a:latin typeface="Arial" pitchFamily="34" charset="0"/>
              </a:rPr>
              <a:t>Esta formado de</a:t>
            </a:r>
            <a:endParaRPr lang="es-ES" sz="10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7054" name="Text Box 13"/>
          <p:cNvSpPr txBox="1">
            <a:spLocks noChangeArrowheads="1"/>
          </p:cNvSpPr>
          <p:nvPr/>
        </p:nvSpPr>
        <p:spPr bwMode="auto">
          <a:xfrm>
            <a:off x="2535238" y="4699000"/>
            <a:ext cx="5619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000" b="0" u="none">
                <a:solidFill>
                  <a:schemeClr val="bg1"/>
                </a:solidFill>
                <a:latin typeface="Arial" pitchFamily="34" charset="0"/>
              </a:rPr>
              <a:t>realiza</a:t>
            </a:r>
            <a:endParaRPr lang="es-ES" sz="10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93200" name="17 Rectángulo"/>
          <p:cNvSpPr>
            <a:spLocks noChangeArrowheads="1"/>
          </p:cNvSpPr>
          <p:nvPr/>
        </p:nvSpPr>
        <p:spPr bwMode="auto">
          <a:xfrm>
            <a:off x="428625" y="1857375"/>
            <a:ext cx="1679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2400" b="0" u="none"/>
              <a:t> </a:t>
            </a:r>
            <a:r>
              <a:rPr lang="es-CO" sz="2400" b="0" u="none">
                <a:solidFill>
                  <a:srgbClr val="FFFF99"/>
                </a:solidFill>
              </a:rPr>
              <a:t>Ejemplo: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8" presetClass="entr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  <p:bldP spid="87045" grpId="1" animBg="1"/>
      <p:bldP spid="87046" grpId="0" animBg="1"/>
      <p:bldP spid="87047" grpId="0" animBg="1"/>
      <p:bldP spid="87048" grpId="0" animBg="1"/>
      <p:bldP spid="87049" grpId="0" animBg="1"/>
      <p:bldP spid="87050" grpId="0"/>
      <p:bldP spid="87050" grpId="1"/>
      <p:bldP spid="87051" grpId="0"/>
      <p:bldP spid="87052" grpId="0"/>
      <p:bldP spid="87053" grpId="0"/>
      <p:bldP spid="8705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B1E3A3C2-19F0-453C-A336-70A684B8E0DF}" type="slidenum">
              <a:rPr lang="es-ES" smtClean="0"/>
              <a:pPr/>
              <a:t>101</a:t>
            </a:fld>
            <a:endParaRPr lang="es-ES"/>
          </a:p>
        </p:txBody>
      </p:sp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285720" y="1377950"/>
            <a:ext cx="809221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Multiplicidades.</a:t>
            </a:r>
          </a:p>
          <a:p>
            <a:pPr eaLnBrk="1" hangingPunct="1">
              <a:buFont typeface="Wingdings" pitchFamily="2" charset="2"/>
              <a:buChar char="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Para expresar el número de una asociación. Son: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Número exacto.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Rango de números.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Número arbitrario, no especificado (*).</a:t>
            </a:r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defRPr/>
            </a:pPr>
            <a:endParaRPr lang="es-CO" sz="2400" b="0" u="none" dirty="0"/>
          </a:p>
        </p:txBody>
      </p:sp>
      <p:sp>
        <p:nvSpPr>
          <p:cNvPr id="94212" name="Text Box 12"/>
          <p:cNvSpPr txBox="1">
            <a:spLocks noChangeArrowheads="1"/>
          </p:cNvSpPr>
          <p:nvPr/>
        </p:nvSpPr>
        <p:spPr bwMode="auto">
          <a:xfrm>
            <a:off x="6643688" y="1357313"/>
            <a:ext cx="20478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000" b="0" u="none">
                <a:solidFill>
                  <a:srgbClr val="C00000"/>
                </a:solidFill>
                <a:latin typeface="Arial" pitchFamily="34" charset="0"/>
              </a:rPr>
              <a:t>1 ..*                                             </a:t>
            </a:r>
            <a:r>
              <a:rPr lang="es-CO" sz="1000" b="0" u="none">
                <a:latin typeface="Arial" pitchFamily="34" charset="0"/>
              </a:rPr>
              <a:t>*</a:t>
            </a:r>
            <a:endParaRPr lang="es-ES" sz="1000" b="0" u="none">
              <a:latin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58975" y="4171950"/>
            <a:ext cx="1655763" cy="5762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3000" sy="103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487988" y="4171950"/>
            <a:ext cx="1655762" cy="5762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3000" sy="103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960563" y="5540375"/>
            <a:ext cx="1655762" cy="5762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3000" sy="103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3614738" y="4460875"/>
            <a:ext cx="18716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2678113" y="4748213"/>
            <a:ext cx="0" cy="792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330450" y="4237038"/>
            <a:ext cx="1171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b="0" u="none">
                <a:solidFill>
                  <a:schemeClr val="bg1"/>
                </a:solidFill>
                <a:latin typeface="Arial" pitchFamily="34" charset="0"/>
              </a:rPr>
              <a:t>Préstamo</a:t>
            </a:r>
            <a:endParaRPr lang="es-ES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991225" y="423703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b="0" u="none">
                <a:solidFill>
                  <a:schemeClr val="bg1"/>
                </a:solidFill>
                <a:latin typeface="Arial" pitchFamily="34" charset="0"/>
              </a:rPr>
              <a:t>Libro</a:t>
            </a:r>
            <a:endParaRPr lang="es-ES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355850" y="560546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b="0" u="none">
                <a:solidFill>
                  <a:schemeClr val="bg1"/>
                </a:solidFill>
                <a:latin typeface="Arial" pitchFamily="34" charset="0"/>
              </a:rPr>
              <a:t>Socio</a:t>
            </a:r>
            <a:endParaRPr lang="es-ES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3606800" y="4143375"/>
            <a:ext cx="1119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000" b="0" u="none">
                <a:solidFill>
                  <a:schemeClr val="bg1"/>
                </a:solidFill>
                <a:latin typeface="Arial" pitchFamily="34" charset="0"/>
              </a:rPr>
              <a:t>Esta formado de</a:t>
            </a:r>
            <a:endParaRPr lang="es-ES" sz="10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2678113" y="5226050"/>
            <a:ext cx="5619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000" b="0" u="none">
                <a:solidFill>
                  <a:schemeClr val="bg1"/>
                </a:solidFill>
                <a:latin typeface="Arial" pitchFamily="34" charset="0"/>
              </a:rPr>
              <a:t>realiza</a:t>
            </a:r>
            <a:endParaRPr lang="es-ES" sz="10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29 CuadroTexto"/>
          <p:cNvSpPr txBox="1">
            <a:spLocks noChangeArrowheads="1"/>
          </p:cNvSpPr>
          <p:nvPr/>
        </p:nvSpPr>
        <p:spPr bwMode="auto">
          <a:xfrm>
            <a:off x="3602038" y="4491038"/>
            <a:ext cx="349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u="none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1" name="30 CuadroTexto"/>
          <p:cNvSpPr txBox="1">
            <a:spLocks noChangeArrowheads="1"/>
          </p:cNvSpPr>
          <p:nvPr/>
        </p:nvSpPr>
        <p:spPr bwMode="auto">
          <a:xfrm>
            <a:off x="4913313" y="4508500"/>
            <a:ext cx="3508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u="none">
                <a:solidFill>
                  <a:srgbClr val="C00000"/>
                </a:solidFill>
              </a:rPr>
              <a:t>..</a:t>
            </a:r>
          </a:p>
        </p:txBody>
      </p:sp>
      <p:sp>
        <p:nvSpPr>
          <p:cNvPr id="32" name="31 CuadroTexto"/>
          <p:cNvSpPr txBox="1">
            <a:spLocks noChangeArrowheads="1"/>
          </p:cNvSpPr>
          <p:nvPr/>
        </p:nvSpPr>
        <p:spPr bwMode="auto">
          <a:xfrm>
            <a:off x="5124450" y="4508500"/>
            <a:ext cx="349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u="none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33" name="32 CuadroTexto"/>
          <p:cNvSpPr txBox="1">
            <a:spLocks noChangeArrowheads="1"/>
          </p:cNvSpPr>
          <p:nvPr/>
        </p:nvSpPr>
        <p:spPr bwMode="auto">
          <a:xfrm>
            <a:off x="2020888" y="4724400"/>
            <a:ext cx="365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O" u="none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4" name="33 CuadroTexto"/>
          <p:cNvSpPr txBox="1">
            <a:spLocks noChangeArrowheads="1"/>
          </p:cNvSpPr>
          <p:nvPr/>
        </p:nvSpPr>
        <p:spPr bwMode="auto">
          <a:xfrm>
            <a:off x="4716463" y="4508500"/>
            <a:ext cx="3476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u="none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5" name="34 CuadroTexto"/>
          <p:cNvSpPr txBox="1">
            <a:spLocks noChangeArrowheads="1"/>
          </p:cNvSpPr>
          <p:nvPr/>
        </p:nvSpPr>
        <p:spPr bwMode="auto">
          <a:xfrm>
            <a:off x="3967163" y="4532313"/>
            <a:ext cx="3476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u="none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36" name="35 CuadroTexto"/>
          <p:cNvSpPr txBox="1">
            <a:spLocks noChangeArrowheads="1"/>
          </p:cNvSpPr>
          <p:nvPr/>
        </p:nvSpPr>
        <p:spPr bwMode="auto">
          <a:xfrm>
            <a:off x="3776663" y="4498975"/>
            <a:ext cx="350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u="none">
                <a:solidFill>
                  <a:srgbClr val="C00000"/>
                </a:solidFill>
              </a:rPr>
              <a:t>..</a:t>
            </a:r>
          </a:p>
        </p:txBody>
      </p:sp>
      <p:sp>
        <p:nvSpPr>
          <p:cNvPr id="39" name="38 CuadroTexto"/>
          <p:cNvSpPr txBox="1">
            <a:spLocks noChangeArrowheads="1"/>
          </p:cNvSpPr>
          <p:nvPr/>
        </p:nvSpPr>
        <p:spPr bwMode="auto">
          <a:xfrm>
            <a:off x="1643063" y="5195888"/>
            <a:ext cx="3476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u="none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0" name="39 CuadroTexto"/>
          <p:cNvSpPr txBox="1">
            <a:spLocks noChangeArrowheads="1"/>
          </p:cNvSpPr>
          <p:nvPr/>
        </p:nvSpPr>
        <p:spPr bwMode="auto">
          <a:xfrm>
            <a:off x="1643063" y="4702175"/>
            <a:ext cx="3476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u="none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2" name="41 CuadroTexto"/>
          <p:cNvSpPr txBox="1">
            <a:spLocks noChangeArrowheads="1"/>
          </p:cNvSpPr>
          <p:nvPr/>
        </p:nvSpPr>
        <p:spPr bwMode="auto">
          <a:xfrm>
            <a:off x="1831975" y="46990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u="none">
                <a:solidFill>
                  <a:srgbClr val="C00000"/>
                </a:solidFill>
              </a:rPr>
              <a:t>..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7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770" decel="100000"/>
                                        <p:tgtEl>
                                          <p:spTgt spid="3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85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385" decel="100000"/>
                                        <p:tgtEl>
                                          <p:spTgt spid="3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38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38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85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385" decel="100000"/>
                                        <p:tgtEl>
                                          <p:spTgt spid="3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0" dur="385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2" dur="385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85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385" decel="100000"/>
                                        <p:tgtEl>
                                          <p:spTgt spid="3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1" dur="385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3" dur="385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85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385" decel="100000"/>
                                        <p:tgtEl>
                                          <p:spTgt spid="3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2" dur="38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4" dur="38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385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385" decel="100000"/>
                                        <p:tgtEl>
                                          <p:spTgt spid="3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3" dur="38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5" dur="38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85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385" decel="100000"/>
                                        <p:tgtEl>
                                          <p:spTgt spid="3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4" dur="38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6" dur="38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385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385" decel="100000"/>
                                        <p:tgtEl>
                                          <p:spTgt spid="3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15" dur="385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7" dur="385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1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385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385" decel="100000"/>
                                        <p:tgtEl>
                                          <p:spTgt spid="3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3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34" dur="385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36" dur="385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2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3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385" decel="100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385" decel="100000"/>
                                        <p:tgtEl>
                                          <p:spTgt spid="4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5" dur="385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67" dur="385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6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385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385" decel="100000"/>
                                        <p:tgtEl>
                                          <p:spTgt spid="4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6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7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8" dur="38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7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385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385" decel="100000"/>
                                        <p:tgtEl>
                                          <p:spTgt spid="3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87" dur="385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9" dur="385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9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/>
      <p:bldP spid="24" grpId="1"/>
      <p:bldP spid="25" grpId="0"/>
      <p:bldP spid="26" grpId="0"/>
      <p:bldP spid="27" grpId="0"/>
      <p:bldP spid="28" grpId="0"/>
      <p:bldP spid="30" grpId="0"/>
      <p:bldP spid="30" grpId="1"/>
      <p:bldP spid="31" grpId="0"/>
      <p:bldP spid="32" grpId="0"/>
      <p:bldP spid="33" grpId="0"/>
      <p:bldP spid="34" grpId="0"/>
      <p:bldP spid="34" grpId="1"/>
      <p:bldP spid="35" grpId="0"/>
      <p:bldP spid="36" grpId="0"/>
      <p:bldP spid="39" grpId="0"/>
      <p:bldP spid="39" grpId="1"/>
      <p:bldP spid="40" grpId="0"/>
      <p:bldP spid="40" grpId="1"/>
      <p:bldP spid="4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F2177C2-335F-4923-9B9C-A3125FDC8200}" type="slidenum">
              <a:rPr lang="es-ES" smtClean="0"/>
              <a:pPr/>
              <a:t>102</a:t>
            </a:fld>
            <a:endParaRPr lang="es-ES"/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235904" y="1285860"/>
            <a:ext cx="894411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Atributos: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Describen los datos contenidos en un objeto de la clase.</a:t>
            </a:r>
          </a:p>
          <a:p>
            <a:pPr eaLnBrk="1" hangingPunct="1"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Operaciones: 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Forma como los objetos pueden interactuar.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A través de mensajes se ejecutan los métodos.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Los métodos resuelven la operación a realizar.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440113" y="4386263"/>
            <a:ext cx="2087562" cy="2016125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s-CO" b="0" u="none">
              <a:latin typeface="Arial" pitchFamily="34" charset="0"/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3440113" y="4673600"/>
            <a:ext cx="20875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3440113" y="5610225"/>
            <a:ext cx="20875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4114800" y="4333875"/>
            <a:ext cx="692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b="0" u="none">
                <a:solidFill>
                  <a:schemeClr val="bg1"/>
                </a:solidFill>
                <a:latin typeface="Arial" pitchFamily="34" charset="0"/>
              </a:rPr>
              <a:t>Libro</a:t>
            </a:r>
            <a:endParaRPr lang="es-ES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3367088" y="4667250"/>
            <a:ext cx="1055687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Título: String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3373438" y="5630863"/>
            <a:ext cx="2117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CopiasEnEstanteria():Entero</a:t>
            </a:r>
          </a:p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TomarPrestado(C:Copia)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5610225" y="4333875"/>
            <a:ext cx="996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b="0" u="none">
                <a:solidFill>
                  <a:srgbClr val="C00000"/>
                </a:solidFill>
                <a:latin typeface="Arial" pitchFamily="34" charset="0"/>
              </a:rPr>
              <a:t>Nombre</a:t>
            </a:r>
            <a:endParaRPr lang="es-ES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5651500" y="4837113"/>
            <a:ext cx="1085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b="0" u="none">
                <a:solidFill>
                  <a:srgbClr val="C00000"/>
                </a:solidFill>
                <a:latin typeface="Arial" pitchFamily="34" charset="0"/>
              </a:rPr>
              <a:t>Atributos</a:t>
            </a:r>
            <a:endParaRPr lang="es-ES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5580063" y="5773738"/>
            <a:ext cx="10604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b="0" u="none">
                <a:solidFill>
                  <a:srgbClr val="C00000"/>
                </a:solidFill>
                <a:latin typeface="Arial" pitchFamily="34" charset="0"/>
              </a:rPr>
              <a:t>Métodos</a:t>
            </a:r>
            <a:endParaRPr lang="es-ES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 flipH="1">
            <a:off x="2432050" y="5826125"/>
            <a:ext cx="935038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895350" y="5513388"/>
            <a:ext cx="16795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002060"/>
                </a:solidFill>
                <a:latin typeface="Arial" pitchFamily="34" charset="0"/>
              </a:rPr>
              <a:t>No tiene argumentos. </a:t>
            </a:r>
          </a:p>
          <a:p>
            <a:pPr eaLnBrk="1" hangingPunct="1"/>
            <a:r>
              <a:rPr lang="es-CO" sz="1200" b="0" u="none">
                <a:solidFill>
                  <a:srgbClr val="002060"/>
                </a:solidFill>
                <a:latin typeface="Arial" pitchFamily="34" charset="0"/>
              </a:rPr>
              <a:t>Devuelve un entero</a:t>
            </a:r>
            <a:endParaRPr lang="es-ES" sz="1200" b="0" u="none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 flipH="1">
            <a:off x="2432050" y="5970588"/>
            <a:ext cx="935038" cy="28733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631825" y="6016625"/>
            <a:ext cx="17954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002060"/>
                </a:solidFill>
                <a:latin typeface="Arial" pitchFamily="34" charset="0"/>
              </a:rPr>
              <a:t>Argumento Clase Copia</a:t>
            </a:r>
          </a:p>
          <a:p>
            <a:pPr eaLnBrk="1" hangingPunct="1"/>
            <a:r>
              <a:rPr lang="es-CO" sz="1200" b="0" u="none">
                <a:solidFill>
                  <a:srgbClr val="002060"/>
                </a:solidFill>
                <a:latin typeface="Arial" pitchFamily="34" charset="0"/>
              </a:rPr>
              <a:t>No devuelve resultado</a:t>
            </a:r>
            <a:endParaRPr lang="es-ES" sz="1200" b="0" u="none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F2177C2-335F-4923-9B9C-A3125FDC8200}" type="slidenum">
              <a:rPr lang="es-ES" smtClean="0"/>
              <a:pPr/>
              <a:t>103</a:t>
            </a:fld>
            <a:endParaRPr lang="es-ES"/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235904" y="1285860"/>
            <a:ext cx="87292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Interfaz: </a:t>
            </a:r>
          </a:p>
          <a:p>
            <a:pPr eaLnBrk="1" hangingPunct="1">
              <a:defRPr/>
            </a:pPr>
            <a:endParaRPr lang="es-CO" sz="2400" b="0" u="none" dirty="0">
              <a:solidFill>
                <a:srgbClr val="FFFF99"/>
              </a:solidFill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Forma de acceder a los métodos de una clase a otra.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357290" y="3214686"/>
            <a:ext cx="2087562" cy="2016125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s-CO" b="0" u="none">
              <a:latin typeface="Arial" pitchFamily="34" charset="0"/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1357290" y="3502023"/>
            <a:ext cx="20875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1357290" y="4438648"/>
            <a:ext cx="20875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1879577" y="3162298"/>
            <a:ext cx="99264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b="0" u="none" dirty="0">
                <a:solidFill>
                  <a:schemeClr val="bg1"/>
                </a:solidFill>
                <a:latin typeface="Arial" pitchFamily="34" charset="0"/>
              </a:rPr>
              <a:t>Tarjetas</a:t>
            </a:r>
            <a:endParaRPr lang="es-ES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1339186" y="3465193"/>
            <a:ext cx="946798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Numero</a:t>
            </a:r>
          </a:p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Fecha </a:t>
            </a:r>
            <a:r>
              <a:rPr lang="es-CO" sz="1200" b="0" u="none" dirty="0" err="1">
                <a:solidFill>
                  <a:schemeClr val="bg1"/>
                </a:solidFill>
                <a:latin typeface="Arial" pitchFamily="34" charset="0"/>
              </a:rPr>
              <a:t>vto</a:t>
            </a:r>
            <a:endParaRPr lang="es-CO" sz="1200" b="0" u="none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Tipo tarjeta</a:t>
            </a:r>
          </a:p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Cliente</a:t>
            </a:r>
          </a:p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Disponible</a:t>
            </a:r>
          </a:p>
          <a:p>
            <a:pPr eaLnBrk="1" hangingPunct="1"/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1336335" y="4459286"/>
            <a:ext cx="134421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 err="1">
                <a:solidFill>
                  <a:schemeClr val="bg1"/>
                </a:solidFill>
                <a:latin typeface="Arial" pitchFamily="34" charset="0"/>
              </a:rPr>
              <a:t>IngresarTarjeta</a:t>
            </a:r>
            <a:endParaRPr lang="es-CO" sz="1200" b="0" u="none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/>
            <a:r>
              <a:rPr lang="es-CO" sz="1200" b="0" u="none" dirty="0" err="1">
                <a:solidFill>
                  <a:schemeClr val="bg1"/>
                </a:solidFill>
                <a:latin typeface="Arial" pitchFamily="34" charset="0"/>
              </a:rPr>
              <a:t>RetirarTarjeta</a:t>
            </a:r>
            <a:endParaRPr lang="es-CO" sz="1200" b="0" u="none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/>
            <a:r>
              <a:rPr lang="es-CO" sz="1200" b="0" u="none" dirty="0" err="1">
                <a:solidFill>
                  <a:schemeClr val="bg1"/>
                </a:solidFill>
                <a:latin typeface="Arial" pitchFamily="34" charset="0"/>
              </a:rPr>
              <a:t>ConsultarTarjeta</a:t>
            </a:r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857224" y="5357826"/>
            <a:ext cx="127772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u="none" dirty="0">
                <a:solidFill>
                  <a:srgbClr val="002060"/>
                </a:solidFill>
                <a:latin typeface="Arial" pitchFamily="34" charset="0"/>
              </a:rPr>
              <a:t>IMPLEMENTA. </a:t>
            </a:r>
          </a:p>
          <a:p>
            <a:pPr eaLnBrk="1" hangingPunct="1"/>
            <a:r>
              <a:rPr lang="es-CO" sz="1200" u="none" dirty="0">
                <a:solidFill>
                  <a:srgbClr val="002060"/>
                </a:solidFill>
                <a:latin typeface="Arial" pitchFamily="34" charset="0"/>
              </a:rPr>
              <a:t>Realiza</a:t>
            </a:r>
            <a:endParaRPr lang="es-ES" sz="1200" u="none" dirty="0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7072330" y="5357826"/>
            <a:ext cx="50847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u="none" dirty="0">
                <a:solidFill>
                  <a:srgbClr val="002060"/>
                </a:solidFill>
                <a:latin typeface="Arial" pitchFamily="34" charset="0"/>
              </a:rPr>
              <a:t>USA</a:t>
            </a:r>
            <a:endParaRPr lang="es-ES" sz="1200" u="none" dirty="0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627710" y="3195636"/>
            <a:ext cx="2087562" cy="2016125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s-CO" b="0" u="none">
              <a:latin typeface="Arial" pitchFamily="34" charset="0"/>
            </a:endParaRP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5627710" y="3482973"/>
            <a:ext cx="20875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5627710" y="4419598"/>
            <a:ext cx="20875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6149997" y="3143248"/>
            <a:ext cx="10182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b="0" u="none" dirty="0">
                <a:solidFill>
                  <a:schemeClr val="bg1"/>
                </a:solidFill>
                <a:latin typeface="Arial" pitchFamily="34" charset="0"/>
              </a:rPr>
              <a:t>Clientes</a:t>
            </a:r>
            <a:endParaRPr lang="es-ES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609606" y="3446143"/>
            <a:ext cx="84189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Atributo1</a:t>
            </a:r>
          </a:p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Atributo 2</a:t>
            </a:r>
          </a:p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…</a:t>
            </a:r>
          </a:p>
          <a:p>
            <a:pPr eaLnBrk="1" hangingPunct="1"/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5606755" y="4440236"/>
            <a:ext cx="192507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 err="1">
                <a:solidFill>
                  <a:schemeClr val="bg1"/>
                </a:solidFill>
                <a:latin typeface="Arial" pitchFamily="34" charset="0"/>
              </a:rPr>
              <a:t>Tarjetas.IngresarTarjeta</a:t>
            </a:r>
            <a:endParaRPr lang="es-CO" sz="1200" b="0" u="none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/>
            <a:r>
              <a:rPr lang="es-CO" sz="1200" b="0" u="none" dirty="0" err="1">
                <a:solidFill>
                  <a:schemeClr val="bg1"/>
                </a:solidFill>
                <a:latin typeface="Arial" pitchFamily="34" charset="0"/>
              </a:rPr>
              <a:t>Tarjetas.ConsultarTarjeta</a:t>
            </a:r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3679502" y="5500702"/>
            <a:ext cx="1785950" cy="857256"/>
          </a:xfrm>
          <a:prstGeom prst="rect">
            <a:avLst/>
          </a:prstGeom>
          <a:solidFill>
            <a:srgbClr val="FFFF66"/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3786182" y="5526961"/>
            <a:ext cx="130093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u="none" dirty="0">
                <a:solidFill>
                  <a:schemeClr val="bg1"/>
                </a:solidFill>
                <a:latin typeface="Arial" pitchFamily="34" charset="0"/>
              </a:rPr>
              <a:t>Interfaz:</a:t>
            </a:r>
          </a:p>
          <a:p>
            <a:pPr eaLnBrk="1" hangingPunct="1"/>
            <a:r>
              <a:rPr lang="es-CO" sz="1200" b="0" u="none" dirty="0" err="1">
                <a:solidFill>
                  <a:schemeClr val="bg1"/>
                </a:solidFill>
                <a:latin typeface="Arial" pitchFamily="34" charset="0"/>
              </a:rPr>
              <a:t>IngresarTarjeta</a:t>
            </a:r>
            <a:endParaRPr lang="es-CO" sz="1200" b="0" u="none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/>
            <a:r>
              <a:rPr lang="es-CO" sz="1200" b="0" u="none" dirty="0" err="1">
                <a:solidFill>
                  <a:schemeClr val="bg1"/>
                </a:solidFill>
                <a:latin typeface="Arial" pitchFamily="34" charset="0"/>
              </a:rPr>
              <a:t>ConsultarTarjeta</a:t>
            </a:r>
            <a:endParaRPr lang="es-CO" sz="1200" b="0" u="none" dirty="0">
              <a:solidFill>
                <a:schemeClr val="bg1"/>
              </a:solidFill>
              <a:latin typeface="Arial" pitchFamily="34" charset="0"/>
            </a:endParaRPr>
          </a:p>
          <a:p>
            <a:pPr eaLnBrk="1" hangingPunct="1"/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29 Flecha doblada hacia arriba"/>
          <p:cNvSpPr/>
          <p:nvPr/>
        </p:nvSpPr>
        <p:spPr>
          <a:xfrm rot="5400000">
            <a:off x="2477438" y="5436884"/>
            <a:ext cx="780102" cy="6429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Flecha doblada hacia arriba"/>
          <p:cNvSpPr/>
          <p:nvPr/>
        </p:nvSpPr>
        <p:spPr>
          <a:xfrm rot="16200000" flipH="1">
            <a:off x="6153164" y="5482604"/>
            <a:ext cx="780102" cy="6429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ransition>
    <p:dissolv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0314F072-FF36-4751-99BB-824743341EE5}" type="slidenum">
              <a:rPr lang="es-ES" smtClean="0"/>
              <a:pPr/>
              <a:t>104</a:t>
            </a:fld>
            <a:endParaRPr lang="es-ES"/>
          </a:p>
        </p:txBody>
      </p:sp>
      <p:sp>
        <p:nvSpPr>
          <p:cNvPr id="90116" name="Text Box 3"/>
          <p:cNvSpPr txBox="1">
            <a:spLocks noChangeArrowheads="1"/>
          </p:cNvSpPr>
          <p:nvPr/>
        </p:nvSpPr>
        <p:spPr bwMode="auto">
          <a:xfrm>
            <a:off x="214282" y="1441440"/>
            <a:ext cx="902946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C00000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Generalización: </a:t>
            </a:r>
          </a:p>
          <a:p>
            <a:pPr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Es una relación entre clases.</a:t>
            </a:r>
          </a:p>
          <a:p>
            <a:pPr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Una subclase </a:t>
            </a:r>
            <a:r>
              <a:rPr lang="es-CO" sz="2400" b="0" u="none" dirty="0">
                <a:solidFill>
                  <a:srgbClr val="C00000"/>
                </a:solidFill>
              </a:rPr>
              <a:t>“Hereda” </a:t>
            </a:r>
            <a:r>
              <a:rPr lang="es-CO" sz="2400" b="0" u="none" dirty="0">
                <a:solidFill>
                  <a:srgbClr val="FFFF99"/>
                </a:solidFill>
              </a:rPr>
              <a:t>características de la superclase.</a:t>
            </a:r>
          </a:p>
          <a:p>
            <a:pPr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Todo lo que haga la superclase, lo hace la subclase.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(métodos y atributos).</a:t>
            </a:r>
          </a:p>
          <a:p>
            <a:pPr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Especializaciones para la subclase (métodos y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atributos  propios).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Notación: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2339975" y="4724400"/>
            <a:ext cx="1152525" cy="3603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2339975" y="5948363"/>
            <a:ext cx="1152525" cy="36036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CO" sz="1600" b="0" u="none" dirty="0">
                <a:solidFill>
                  <a:schemeClr val="bg1"/>
                </a:solidFill>
                <a:latin typeface="Arial" pitchFamily="34" charset="0"/>
              </a:rPr>
              <a:t>Subclase</a:t>
            </a:r>
            <a:endParaRPr lang="es-ES" sz="16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0119" name="Rectangle 6"/>
          <p:cNvSpPr>
            <a:spLocks noChangeArrowheads="1"/>
          </p:cNvSpPr>
          <p:nvPr/>
        </p:nvSpPr>
        <p:spPr bwMode="auto">
          <a:xfrm>
            <a:off x="5507038" y="4724400"/>
            <a:ext cx="1152525" cy="3603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CO" sz="1600" b="0" u="none" dirty="0">
                <a:solidFill>
                  <a:schemeClr val="bg1"/>
                </a:solidFill>
                <a:latin typeface="Arial" pitchFamily="34" charset="0"/>
              </a:rPr>
              <a:t>Estudiantes</a:t>
            </a:r>
            <a:endParaRPr lang="es-ES" sz="16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0120" name="Rectangle 7"/>
          <p:cNvSpPr>
            <a:spLocks noChangeArrowheads="1"/>
          </p:cNvSpPr>
          <p:nvPr/>
        </p:nvSpPr>
        <p:spPr bwMode="auto">
          <a:xfrm>
            <a:off x="5507038" y="5949950"/>
            <a:ext cx="1152525" cy="3603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90121" name="Text Box 8"/>
          <p:cNvSpPr txBox="1">
            <a:spLocks noChangeArrowheads="1"/>
          </p:cNvSpPr>
          <p:nvPr/>
        </p:nvSpPr>
        <p:spPr bwMode="auto">
          <a:xfrm>
            <a:off x="2332038" y="4741863"/>
            <a:ext cx="1198562" cy="33655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CO" sz="1600" b="0" u="none" dirty="0">
                <a:solidFill>
                  <a:schemeClr val="bg1"/>
                </a:solidFill>
                <a:latin typeface="Arial" pitchFamily="34" charset="0"/>
              </a:rPr>
              <a:t>Superclase</a:t>
            </a:r>
            <a:endParaRPr lang="es-ES" sz="16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5497513" y="5949950"/>
            <a:ext cx="1019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600" b="0" u="none">
                <a:solidFill>
                  <a:schemeClr val="bg1"/>
                </a:solidFill>
                <a:latin typeface="Arial" pitchFamily="34" charset="0"/>
              </a:rPr>
              <a:t>Pregrado</a:t>
            </a:r>
            <a:endParaRPr lang="es-ES" sz="16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6266" name="AutoShape 10"/>
          <p:cNvSpPr>
            <a:spLocks noChangeArrowheads="1"/>
          </p:cNvSpPr>
          <p:nvPr/>
        </p:nvSpPr>
        <p:spPr bwMode="auto">
          <a:xfrm>
            <a:off x="2771775" y="5084763"/>
            <a:ext cx="217488" cy="1952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6267" name="AutoShape 11"/>
          <p:cNvSpPr>
            <a:spLocks noChangeArrowheads="1"/>
          </p:cNvSpPr>
          <p:nvPr/>
        </p:nvSpPr>
        <p:spPr bwMode="auto">
          <a:xfrm>
            <a:off x="6010275" y="5084763"/>
            <a:ext cx="217488" cy="1952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>
            <a:off x="2887663" y="5300663"/>
            <a:ext cx="0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>
            <a:off x="6127750" y="5300663"/>
            <a:ext cx="0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6" name="1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18" name="17 Rectángulo"/>
          <p:cNvSpPr/>
          <p:nvPr/>
        </p:nvSpPr>
        <p:spPr>
          <a:xfrm rot="19395638">
            <a:off x="-430567" y="3145660"/>
            <a:ext cx="958767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Tx/>
              <a:buChar char="•"/>
              <a:defRPr/>
            </a:pPr>
            <a:r>
              <a:rPr lang="es-CO" sz="2400" b="0" u="none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Se implementa  a través de la herencia en lenguajes O.O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Llamada de nube"/>
          <p:cNvSpPr/>
          <p:nvPr/>
        </p:nvSpPr>
        <p:spPr>
          <a:xfrm>
            <a:off x="2428875" y="4929188"/>
            <a:ext cx="6000750" cy="121443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9728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7221BA7E-6E03-436B-B78F-75BBC32E915E}" type="slidenum">
              <a:rPr lang="es-ES" smtClean="0"/>
              <a:pPr/>
              <a:t>105</a:t>
            </a:fld>
            <a:endParaRPr lang="es-ES"/>
          </a:p>
        </p:txBody>
      </p:sp>
      <p:sp>
        <p:nvSpPr>
          <p:cNvPr id="91140" name="Text Box 3"/>
          <p:cNvSpPr txBox="1">
            <a:spLocks noChangeArrowheads="1"/>
          </p:cNvSpPr>
          <p:nvPr/>
        </p:nvSpPr>
        <p:spPr bwMode="auto">
          <a:xfrm>
            <a:off x="294517" y="1357298"/>
            <a:ext cx="876066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buFontTx/>
              <a:buChar char="•"/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C00000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Agregación: 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Para relaciones </a:t>
            </a:r>
            <a:r>
              <a:rPr lang="es-CO" sz="24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 es parte de…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Un objeto puede ser parte a la vez de varios objetos.</a:t>
            </a:r>
          </a:p>
          <a:p>
            <a:pPr eaLnBrk="1" hangingPunct="1">
              <a:defRPr/>
            </a:pPr>
            <a:r>
              <a:rPr lang="es-CO" sz="2400" b="0" u="none" dirty="0"/>
              <a:t>  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1628775" y="4508500"/>
            <a:ext cx="1152525" cy="3603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Curso AS/400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5075238" y="4508500"/>
            <a:ext cx="1152525" cy="3603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97287" name="Text Box 6"/>
          <p:cNvSpPr txBox="1">
            <a:spLocks noChangeArrowheads="1"/>
          </p:cNvSpPr>
          <p:nvPr/>
        </p:nvSpPr>
        <p:spPr bwMode="auto">
          <a:xfrm>
            <a:off x="5102225" y="4508500"/>
            <a:ext cx="9509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600" b="0" u="none">
                <a:solidFill>
                  <a:schemeClr val="bg1"/>
                </a:solidFill>
                <a:latin typeface="Arial" pitchFamily="34" charset="0"/>
              </a:rPr>
              <a:t>Módulos</a:t>
            </a:r>
            <a:endParaRPr lang="es-ES" sz="16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7288" name="AutoShape 7"/>
          <p:cNvSpPr>
            <a:spLocks noChangeArrowheads="1"/>
          </p:cNvSpPr>
          <p:nvPr/>
        </p:nvSpPr>
        <p:spPr bwMode="auto">
          <a:xfrm>
            <a:off x="2786063" y="4581525"/>
            <a:ext cx="215900" cy="206375"/>
          </a:xfrm>
          <a:prstGeom prst="diamond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7289" name="Line 8"/>
          <p:cNvSpPr>
            <a:spLocks noChangeShapeType="1"/>
          </p:cNvSpPr>
          <p:nvPr/>
        </p:nvSpPr>
        <p:spPr bwMode="auto">
          <a:xfrm>
            <a:off x="2987675" y="4681538"/>
            <a:ext cx="2089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>
            <a:off x="2795588" y="4386263"/>
            <a:ext cx="22701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1..*                                      6..*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>
            <a:off x="3122613" y="5165725"/>
            <a:ext cx="4692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b="0" u="none">
                <a:solidFill>
                  <a:srgbClr val="C00000"/>
                </a:solidFill>
                <a:latin typeface="Arial" pitchFamily="34" charset="0"/>
              </a:rPr>
              <a:t>Un módulo es parte de un curso de AS/400.</a:t>
            </a:r>
          </a:p>
          <a:p>
            <a:pPr eaLnBrk="1" hangingPunct="1"/>
            <a:r>
              <a:rPr lang="es-CO" b="0" u="none">
                <a:solidFill>
                  <a:srgbClr val="C00000"/>
                </a:solidFill>
                <a:latin typeface="Arial" pitchFamily="34" charset="0"/>
              </a:rPr>
              <a:t>TODO (Curso AS/400)           Parte (Módulo)</a:t>
            </a:r>
            <a:endParaRPr lang="es-ES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65127428-7E4D-442E-812C-BDA558C6A221}" type="slidenum">
              <a:rPr lang="es-ES" smtClean="0"/>
              <a:pPr/>
              <a:t>106</a:t>
            </a:fld>
            <a:endParaRPr lang="es-ES"/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368357" y="1357298"/>
            <a:ext cx="7741671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C00000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Composición: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Tipo especial de la agregación.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El todo posee fuertemente a sus partes.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Si se borra el todo sus partes se borran con él.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Una parte solo pertenece a un todo. </a:t>
            </a:r>
          </a:p>
          <a:p>
            <a:pPr eaLnBrk="1" hangingPunct="1">
              <a:buFontTx/>
              <a:buChar char="•"/>
              <a:defRPr/>
            </a:pPr>
            <a:endParaRPr lang="es-CO" sz="2400" b="0" u="none" dirty="0"/>
          </a:p>
          <a:p>
            <a:pPr eaLnBrk="1" hangingPunct="1">
              <a:buFontTx/>
              <a:buChar char="•"/>
              <a:defRPr/>
            </a:pPr>
            <a:endParaRPr lang="es-CO" sz="2400" b="0" u="none" dirty="0"/>
          </a:p>
          <a:p>
            <a:pPr eaLnBrk="1" hangingPunct="1">
              <a:buFontTx/>
              <a:buChar char="•"/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C00000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Roles: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Asociación con nombre de rol.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Para nombrar (bautizar una asociación).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En ambas direcciones de la relación.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1628775" y="4127500"/>
            <a:ext cx="1152525" cy="3603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Cliente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auto">
          <a:xfrm>
            <a:off x="5075238" y="4127500"/>
            <a:ext cx="1152525" cy="3603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5140325" y="4127500"/>
            <a:ext cx="87947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600" b="0" u="none">
                <a:solidFill>
                  <a:schemeClr val="bg1"/>
                </a:solidFill>
                <a:latin typeface="Arial" pitchFamily="34" charset="0"/>
              </a:rPr>
              <a:t>Cuenta</a:t>
            </a:r>
            <a:endParaRPr lang="es-ES" sz="16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2786063" y="4200525"/>
            <a:ext cx="215900" cy="206375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2987675" y="4300538"/>
            <a:ext cx="20891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67DEDC9E-0BA2-41D9-BEE5-56AC08D0A601}" type="slidenum">
              <a:rPr lang="es-ES" smtClean="0"/>
              <a:pPr/>
              <a:t>107</a:t>
            </a:fld>
            <a:endParaRPr lang="es-ES"/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476414" y="1377950"/>
            <a:ext cx="671042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C00000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Roles:</a:t>
            </a:r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C00000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Asociaciones calificadas:</a:t>
            </a:r>
          </a:p>
          <a:p>
            <a:pPr eaLnBrk="1" hangingPunct="1">
              <a:defRPr/>
            </a:pPr>
            <a:endParaRPr lang="es-CO" sz="2400" u="none" dirty="0">
              <a:ln>
                <a:solidFill>
                  <a:srgbClr val="C00000"/>
                </a:solidFill>
              </a:ln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Para dar mas detalle a las asociaciones</a:t>
            </a:r>
            <a:r>
              <a:rPr lang="es-CO" sz="2400" u="none" dirty="0">
                <a:solidFill>
                  <a:srgbClr val="FFFF99"/>
                </a:solidFill>
              </a:rPr>
              <a:t>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Número de objetos asociados</a:t>
            </a:r>
            <a:r>
              <a:rPr lang="es-CO" sz="2400" u="none" dirty="0">
                <a:solidFill>
                  <a:srgbClr val="FFFF99"/>
                </a:solidFill>
              </a:rPr>
              <a:t>.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1628775" y="2492375"/>
            <a:ext cx="1152525" cy="3603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Estudiante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3190" name="Rectangle 5"/>
          <p:cNvSpPr>
            <a:spLocks noChangeArrowheads="1"/>
          </p:cNvSpPr>
          <p:nvPr/>
        </p:nvSpPr>
        <p:spPr bwMode="auto">
          <a:xfrm>
            <a:off x="5075238" y="2492375"/>
            <a:ext cx="1152525" cy="3603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5219700" y="2492375"/>
            <a:ext cx="7254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600" b="0" u="none">
                <a:solidFill>
                  <a:schemeClr val="bg1"/>
                </a:solidFill>
                <a:latin typeface="Arial" pitchFamily="34" charset="0"/>
              </a:rPr>
              <a:t>Curso</a:t>
            </a:r>
            <a:endParaRPr lang="es-ES" sz="16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>
            <a:off x="2771775" y="2636838"/>
            <a:ext cx="23050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749550" y="2354263"/>
            <a:ext cx="13160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Esta matriculado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4102100" y="2578100"/>
            <a:ext cx="104616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Formado de 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93195" name="Rectangle 10"/>
          <p:cNvSpPr>
            <a:spLocks noChangeArrowheads="1"/>
          </p:cNvSpPr>
          <p:nvPr/>
        </p:nvSpPr>
        <p:spPr bwMode="auto">
          <a:xfrm>
            <a:off x="1547813" y="5211763"/>
            <a:ext cx="1152525" cy="36036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Usuario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3196" name="Rectangle 11"/>
          <p:cNvSpPr>
            <a:spLocks noChangeArrowheads="1"/>
          </p:cNvSpPr>
          <p:nvPr/>
        </p:nvSpPr>
        <p:spPr bwMode="auto">
          <a:xfrm>
            <a:off x="4994275" y="5211763"/>
            <a:ext cx="1152525" cy="36036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5000625" y="5211763"/>
            <a:ext cx="11557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600" b="0" u="none">
                <a:solidFill>
                  <a:schemeClr val="bg1"/>
                </a:solidFill>
                <a:latin typeface="Arial" pitchFamily="34" charset="0"/>
              </a:rPr>
              <a:t>Prestamos</a:t>
            </a:r>
            <a:endParaRPr lang="es-ES" sz="16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>
            <a:off x="2690813" y="5356225"/>
            <a:ext cx="23050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2700338" y="5089525"/>
            <a:ext cx="2682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1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4692650" y="5368925"/>
            <a:ext cx="3111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6</a:t>
            </a:r>
            <a:r>
              <a:rPr lang="es-CO" sz="1200" b="0" u="none">
                <a:latin typeface="Arial" pitchFamily="34" charset="0"/>
              </a:rPr>
              <a:t> </a:t>
            </a:r>
            <a:endParaRPr lang="es-ES" sz="1200" b="0" u="none">
              <a:latin typeface="Arial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F8062D75-3C19-4C73-A07D-9BC9B5A46DEF}" type="slidenum">
              <a:rPr lang="es-ES" smtClean="0"/>
              <a:pPr/>
              <a:t>108</a:t>
            </a:fld>
            <a:endParaRPr lang="es-ES"/>
          </a:p>
        </p:txBody>
      </p:sp>
      <p:sp>
        <p:nvSpPr>
          <p:cNvPr id="94212" name="Text Box 3"/>
          <p:cNvSpPr txBox="1">
            <a:spLocks noChangeArrowheads="1"/>
          </p:cNvSpPr>
          <p:nvPr/>
        </p:nvSpPr>
        <p:spPr bwMode="auto">
          <a:xfrm>
            <a:off x="248214" y="1377950"/>
            <a:ext cx="857619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C00000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Asociaciones derivadas:</a:t>
            </a:r>
          </a:p>
          <a:p>
            <a:pPr eaLnBrk="1" hangingPunct="1">
              <a:defRPr/>
            </a:pPr>
            <a:endParaRPr lang="es-CO" sz="2400" u="none" dirty="0">
              <a:ln>
                <a:solidFill>
                  <a:srgbClr val="C00000"/>
                </a:solidFill>
              </a:ln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Para mostrar asociaciones “transitivas”.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Se muestra como una asociación derivada o directa.</a:t>
            </a:r>
            <a:endParaRPr lang="es-CO" sz="2400" u="none" dirty="0">
              <a:solidFill>
                <a:srgbClr val="FFFF99"/>
              </a:solidFill>
            </a:endParaRP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2259013" y="3616325"/>
            <a:ext cx="1152525" cy="3603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Estudiante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5705475" y="3616325"/>
            <a:ext cx="1152525" cy="3603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5849938" y="3616325"/>
            <a:ext cx="7254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600" b="0" u="none">
                <a:solidFill>
                  <a:schemeClr val="bg1"/>
                </a:solidFill>
                <a:latin typeface="Arial" pitchFamily="34" charset="0"/>
              </a:rPr>
              <a:t>Curso</a:t>
            </a:r>
            <a:endParaRPr lang="es-ES" sz="16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3402013" y="3760788"/>
            <a:ext cx="23050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414713" y="3494088"/>
            <a:ext cx="11557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Esta cursando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94218" name="Rectangle 9"/>
          <p:cNvSpPr>
            <a:spLocks noChangeArrowheads="1"/>
          </p:cNvSpPr>
          <p:nvPr/>
        </p:nvSpPr>
        <p:spPr bwMode="auto">
          <a:xfrm>
            <a:off x="3833813" y="5006975"/>
            <a:ext cx="1152525" cy="3603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3868738" y="5006975"/>
            <a:ext cx="952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600" b="0" u="none">
                <a:solidFill>
                  <a:schemeClr val="bg1"/>
                </a:solidFill>
                <a:latin typeface="Arial" pitchFamily="34" charset="0"/>
              </a:rPr>
              <a:t>Profesor</a:t>
            </a:r>
            <a:endParaRPr lang="es-ES" sz="16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2754313" y="3998913"/>
            <a:ext cx="1079500" cy="11509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>
            <a:off x="4986338" y="3998913"/>
            <a:ext cx="1223962" cy="11509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5489575" y="4587875"/>
            <a:ext cx="111283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Enseña curso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1801813" y="4516438"/>
            <a:ext cx="1527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/ Enseña estudiante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00367" name="AutoShape 15"/>
          <p:cNvSpPr>
            <a:spLocks noChangeArrowheads="1"/>
          </p:cNvSpPr>
          <p:nvPr/>
        </p:nvSpPr>
        <p:spPr bwMode="auto">
          <a:xfrm>
            <a:off x="3402013" y="4430713"/>
            <a:ext cx="142875" cy="1222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0368" name="AutoShape 16"/>
          <p:cNvSpPr>
            <a:spLocks noChangeArrowheads="1"/>
          </p:cNvSpPr>
          <p:nvPr/>
        </p:nvSpPr>
        <p:spPr bwMode="auto">
          <a:xfrm>
            <a:off x="6570663" y="4646613"/>
            <a:ext cx="142875" cy="1222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>
            <a:off x="1889125" y="4791075"/>
            <a:ext cx="0" cy="3587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0370" name="Text Box 18"/>
          <p:cNvSpPr txBox="1">
            <a:spLocks noChangeArrowheads="1"/>
          </p:cNvSpPr>
          <p:nvPr/>
        </p:nvSpPr>
        <p:spPr bwMode="auto">
          <a:xfrm>
            <a:off x="1068388" y="5092700"/>
            <a:ext cx="154146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Asociación derivada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8E920E43-26A4-4709-94BF-1AF32A3B3FE4}" type="slidenum">
              <a:rPr lang="es-ES" smtClean="0"/>
              <a:pPr/>
              <a:t>109</a:t>
            </a:fld>
            <a:endParaRPr lang="es-ES"/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340979" y="1357298"/>
            <a:ext cx="834055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C00000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Clases de asociación:</a:t>
            </a:r>
          </a:p>
          <a:p>
            <a:pPr eaLnBrk="1" hangingPunct="1">
              <a:defRPr/>
            </a:pPr>
            <a:endParaRPr lang="es-CO" sz="2400" u="none" dirty="0">
              <a:ln>
                <a:solidFill>
                  <a:srgbClr val="C00000"/>
                </a:solidFill>
              </a:ln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Tratar una asociación entre clases como una clase.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Existe una clase y una asociación. </a:t>
            </a:r>
            <a:endParaRPr lang="es-CO" sz="2400" u="none" dirty="0">
              <a:solidFill>
                <a:srgbClr val="FFFF99"/>
              </a:solidFill>
            </a:endParaRP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2182813" y="3676650"/>
            <a:ext cx="1152525" cy="3603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Estudiante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auto">
          <a:xfrm>
            <a:off x="5629275" y="3676650"/>
            <a:ext cx="1152525" cy="3603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s-CO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5773738" y="3676650"/>
            <a:ext cx="7254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600" b="0" u="none">
                <a:solidFill>
                  <a:schemeClr val="bg1"/>
                </a:solidFill>
                <a:latin typeface="Arial" pitchFamily="34" charset="0"/>
              </a:rPr>
              <a:t>Curso</a:t>
            </a:r>
            <a:endParaRPr lang="es-ES" sz="16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>
            <a:off x="3325813" y="3821113"/>
            <a:ext cx="23050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3338513" y="3554413"/>
            <a:ext cx="11557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Esta cursando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95242" name="Rectangle 9"/>
          <p:cNvSpPr>
            <a:spLocks noChangeArrowheads="1"/>
          </p:cNvSpPr>
          <p:nvPr/>
        </p:nvSpPr>
        <p:spPr bwMode="auto">
          <a:xfrm>
            <a:off x="3757613" y="4922838"/>
            <a:ext cx="1152525" cy="79216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s-CO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1386" name="Line 10"/>
          <p:cNvSpPr>
            <a:spLocks noChangeShapeType="1"/>
          </p:cNvSpPr>
          <p:nvPr/>
        </p:nvSpPr>
        <p:spPr bwMode="auto">
          <a:xfrm>
            <a:off x="3757613" y="5138738"/>
            <a:ext cx="11525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757613" y="4922838"/>
            <a:ext cx="11557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Esta cursando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1388" name="Line 12"/>
          <p:cNvSpPr>
            <a:spLocks noChangeShapeType="1"/>
          </p:cNvSpPr>
          <p:nvPr/>
        </p:nvSpPr>
        <p:spPr bwMode="auto">
          <a:xfrm>
            <a:off x="4333875" y="3843338"/>
            <a:ext cx="0" cy="10795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5484813" y="5067300"/>
            <a:ext cx="187325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Aparece la nota de cada </a:t>
            </a:r>
          </a:p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estudiante en el curso</a:t>
            </a:r>
            <a:r>
              <a:rPr lang="es-CO" b="0" u="none">
                <a:solidFill>
                  <a:srgbClr val="C00000"/>
                </a:solidFill>
                <a:latin typeface="Arial" pitchFamily="34" charset="0"/>
              </a:rPr>
              <a:t>.</a:t>
            </a:r>
            <a:endParaRPr lang="es-ES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4981575" y="5354638"/>
            <a:ext cx="431800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1391" name="Line 15"/>
          <p:cNvSpPr>
            <a:spLocks noChangeShapeType="1"/>
          </p:cNvSpPr>
          <p:nvPr/>
        </p:nvSpPr>
        <p:spPr bwMode="auto">
          <a:xfrm flipH="1">
            <a:off x="2820988" y="3770313"/>
            <a:ext cx="720725" cy="1368425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 flipH="1">
            <a:off x="2894013" y="5067300"/>
            <a:ext cx="792162" cy="142875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1712913" y="4994275"/>
            <a:ext cx="12525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Mismo nombre</a:t>
            </a:r>
            <a:r>
              <a:rPr lang="es-CO" b="0" u="none">
                <a:solidFill>
                  <a:srgbClr val="C00000"/>
                </a:solidFill>
                <a:latin typeface="Arial" pitchFamily="34" charset="0"/>
              </a:rPr>
              <a:t> </a:t>
            </a:r>
            <a:endParaRPr lang="es-ES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0E4E3292-50AF-485E-A5D6-AB075D9A54E8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-1500230" y="-147654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1127125" y="14319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s-CO" b="0" u="none">
              <a:latin typeface="Arial" pitchFamily="34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203325" y="1000108"/>
            <a:ext cx="7654925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  <a:scene3d>
              <a:camera prst="orthographicFront"/>
              <a:lightRig rig="threePt" dir="t"/>
            </a:scene3d>
            <a:sp3d extrusionH="57150">
              <a:extrusionClr>
                <a:srgbClr val="FF0000"/>
              </a:extrusionClr>
            </a:sp3d>
          </a:bodyPr>
          <a:lstStyle/>
          <a:p>
            <a:pPr>
              <a:defRPr/>
            </a:pPr>
            <a:r>
              <a:rPr lang="es-ES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Diagramas de flujo de datos.</a:t>
            </a:r>
          </a:p>
          <a:p>
            <a:pPr>
              <a:defRPr/>
            </a:pPr>
            <a:endParaRPr lang="es-ES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Representación de un sistema en forma de “red”.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Sistema como red de procesos funcionales, conectados entre sí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por </a:t>
            </a:r>
            <a:r>
              <a:rPr lang="es-ES" i="1" u="none" dirty="0">
                <a:solidFill>
                  <a:srgbClr val="7030A0"/>
                </a:solidFill>
              </a:rPr>
              <a:t>“conductos” </a:t>
            </a:r>
            <a:r>
              <a:rPr lang="es-ES" b="0" u="none" dirty="0">
                <a:solidFill>
                  <a:srgbClr val="7030A0"/>
                </a:solidFill>
              </a:rPr>
              <a:t>y</a:t>
            </a:r>
            <a:r>
              <a:rPr lang="es-ES" b="0" u="none" dirty="0">
                <a:solidFill>
                  <a:srgbClr val="FFFF99"/>
                </a:solidFill>
              </a:rPr>
              <a:t> </a:t>
            </a:r>
            <a:r>
              <a:rPr lang="es-ES" i="1" u="none" dirty="0">
                <a:solidFill>
                  <a:srgbClr val="7030A0"/>
                </a:solidFill>
              </a:rPr>
              <a:t>“tanques de almacenamiento” </a:t>
            </a:r>
            <a:r>
              <a:rPr lang="es-ES" b="0" u="none" dirty="0">
                <a:solidFill>
                  <a:srgbClr val="FFFF99"/>
                </a:solidFill>
              </a:rPr>
              <a:t>de datos.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u="none" dirty="0">
                <a:solidFill>
                  <a:srgbClr val="FF0000"/>
                </a:solidFill>
              </a:rPr>
              <a:t>Elementos:</a:t>
            </a:r>
          </a:p>
          <a:p>
            <a:pPr>
              <a:defRPr/>
            </a:pPr>
            <a:endParaRPr lang="es-ES" u="none" dirty="0"/>
          </a:p>
          <a:p>
            <a:pPr>
              <a:defRPr/>
            </a:pPr>
            <a:r>
              <a:rPr lang="es-ES" u="none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Flujos de Datos:</a:t>
            </a:r>
          </a:p>
          <a:p>
            <a:pPr>
              <a:defRPr/>
            </a:pPr>
            <a:endParaRPr lang="es-ES" u="none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Conductos a través de los cuales fluyen </a:t>
            </a:r>
            <a:r>
              <a:rPr lang="es-ES" b="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paquetes</a:t>
            </a:r>
            <a:r>
              <a:rPr lang="es-ES" b="0" u="none" dirty="0">
                <a:solidFill>
                  <a:srgbClr val="FFFF99"/>
                </a:solidFill>
              </a:rPr>
              <a:t> de información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de </a:t>
            </a:r>
            <a:r>
              <a:rPr lang="es-ES" b="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composición conocida.</a:t>
            </a:r>
            <a:r>
              <a:rPr lang="es-ES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b="0" u="none" dirty="0">
                <a:solidFill>
                  <a:srgbClr val="FFFF99"/>
                </a:solidFill>
              </a:rPr>
              <a:t>Representación: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Ejemplos:</a:t>
            </a:r>
          </a:p>
          <a:p>
            <a:pPr>
              <a:defRPr/>
            </a:pPr>
            <a:endParaRPr lang="es-ES" b="0" u="none" dirty="0">
              <a:solidFill>
                <a:srgbClr val="FFFF99"/>
              </a:solidFill>
            </a:endParaRP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Asientos contables, Recibo de caja, Liquidación matricula,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Factura, Información que llega del banco, Datos, Información,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Caja, Validar datos. 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219200" y="4038600"/>
            <a:ext cx="754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652563" y="4500570"/>
            <a:ext cx="922338" cy="382588"/>
            <a:chOff x="668" y="3120"/>
            <a:chExt cx="581" cy="241"/>
          </a:xfrm>
          <a:solidFill>
            <a:schemeClr val="tx2"/>
          </a:solidFill>
        </p:grpSpPr>
        <p:sp>
          <p:nvSpPr>
            <p:cNvPr id="25611" name="Freeform 6"/>
            <p:cNvSpPr>
              <a:spLocks/>
            </p:cNvSpPr>
            <p:nvPr/>
          </p:nvSpPr>
          <p:spPr bwMode="blackWhite">
            <a:xfrm>
              <a:off x="668" y="3121"/>
              <a:ext cx="369" cy="240"/>
            </a:xfrm>
            <a:custGeom>
              <a:avLst/>
              <a:gdLst>
                <a:gd name="T0" fmla="*/ 5 w 369"/>
                <a:gd name="T1" fmla="*/ 191 h 240"/>
                <a:gd name="T2" fmla="*/ 54 w 369"/>
                <a:gd name="T3" fmla="*/ 194 h 240"/>
                <a:gd name="T4" fmla="*/ 81 w 369"/>
                <a:gd name="T5" fmla="*/ 206 h 240"/>
                <a:gd name="T6" fmla="*/ 105 w 369"/>
                <a:gd name="T7" fmla="*/ 219 h 240"/>
                <a:gd name="T8" fmla="*/ 135 w 369"/>
                <a:gd name="T9" fmla="*/ 231 h 240"/>
                <a:gd name="T10" fmla="*/ 159 w 369"/>
                <a:gd name="T11" fmla="*/ 237 h 240"/>
                <a:gd name="T12" fmla="*/ 189 w 369"/>
                <a:gd name="T13" fmla="*/ 239 h 240"/>
                <a:gd name="T14" fmla="*/ 221 w 369"/>
                <a:gd name="T15" fmla="*/ 232 h 240"/>
                <a:gd name="T16" fmla="*/ 247 w 369"/>
                <a:gd name="T17" fmla="*/ 224 h 240"/>
                <a:gd name="T18" fmla="*/ 270 w 369"/>
                <a:gd name="T19" fmla="*/ 224 h 240"/>
                <a:gd name="T20" fmla="*/ 291 w 369"/>
                <a:gd name="T21" fmla="*/ 220 h 240"/>
                <a:gd name="T22" fmla="*/ 303 w 369"/>
                <a:gd name="T23" fmla="*/ 215 h 240"/>
                <a:gd name="T24" fmla="*/ 313 w 369"/>
                <a:gd name="T25" fmla="*/ 208 h 240"/>
                <a:gd name="T26" fmla="*/ 320 w 369"/>
                <a:gd name="T27" fmla="*/ 206 h 240"/>
                <a:gd name="T28" fmla="*/ 326 w 369"/>
                <a:gd name="T29" fmla="*/ 196 h 240"/>
                <a:gd name="T30" fmla="*/ 327 w 369"/>
                <a:gd name="T31" fmla="*/ 189 h 240"/>
                <a:gd name="T32" fmla="*/ 323 w 369"/>
                <a:gd name="T33" fmla="*/ 183 h 240"/>
                <a:gd name="T34" fmla="*/ 300 w 369"/>
                <a:gd name="T35" fmla="*/ 177 h 240"/>
                <a:gd name="T36" fmla="*/ 266 w 369"/>
                <a:gd name="T37" fmla="*/ 165 h 240"/>
                <a:gd name="T38" fmla="*/ 324 w 369"/>
                <a:gd name="T39" fmla="*/ 182 h 240"/>
                <a:gd name="T40" fmla="*/ 331 w 369"/>
                <a:gd name="T41" fmla="*/ 185 h 240"/>
                <a:gd name="T42" fmla="*/ 344 w 369"/>
                <a:gd name="T43" fmla="*/ 181 h 240"/>
                <a:gd name="T44" fmla="*/ 348 w 369"/>
                <a:gd name="T45" fmla="*/ 174 h 240"/>
                <a:gd name="T46" fmla="*/ 353 w 369"/>
                <a:gd name="T47" fmla="*/ 165 h 240"/>
                <a:gd name="T48" fmla="*/ 358 w 369"/>
                <a:gd name="T49" fmla="*/ 152 h 240"/>
                <a:gd name="T50" fmla="*/ 361 w 369"/>
                <a:gd name="T51" fmla="*/ 149 h 240"/>
                <a:gd name="T52" fmla="*/ 368 w 369"/>
                <a:gd name="T53" fmla="*/ 143 h 240"/>
                <a:gd name="T54" fmla="*/ 356 w 369"/>
                <a:gd name="T55" fmla="*/ 108 h 240"/>
                <a:gd name="T56" fmla="*/ 322 w 369"/>
                <a:gd name="T57" fmla="*/ 63 h 240"/>
                <a:gd name="T58" fmla="*/ 313 w 369"/>
                <a:gd name="T59" fmla="*/ 60 h 240"/>
                <a:gd name="T60" fmla="*/ 299 w 369"/>
                <a:gd name="T61" fmla="*/ 50 h 240"/>
                <a:gd name="T62" fmla="*/ 287 w 369"/>
                <a:gd name="T63" fmla="*/ 38 h 240"/>
                <a:gd name="T64" fmla="*/ 281 w 369"/>
                <a:gd name="T65" fmla="*/ 27 h 240"/>
                <a:gd name="T66" fmla="*/ 268 w 369"/>
                <a:gd name="T67" fmla="*/ 18 h 240"/>
                <a:gd name="T68" fmla="*/ 246 w 369"/>
                <a:gd name="T69" fmla="*/ 11 h 240"/>
                <a:gd name="T70" fmla="*/ 216 w 369"/>
                <a:gd name="T71" fmla="*/ 3 h 240"/>
                <a:gd name="T72" fmla="*/ 200 w 369"/>
                <a:gd name="T73" fmla="*/ 0 h 240"/>
                <a:gd name="T74" fmla="*/ 174 w 369"/>
                <a:gd name="T75" fmla="*/ 4 h 240"/>
                <a:gd name="T76" fmla="*/ 147 w 369"/>
                <a:gd name="T77" fmla="*/ 12 h 240"/>
                <a:gd name="T78" fmla="*/ 114 w 369"/>
                <a:gd name="T79" fmla="*/ 23 h 240"/>
                <a:gd name="T80" fmla="*/ 86 w 369"/>
                <a:gd name="T81" fmla="*/ 30 h 240"/>
                <a:gd name="T82" fmla="*/ 61 w 369"/>
                <a:gd name="T83" fmla="*/ 46 h 240"/>
                <a:gd name="T84" fmla="*/ 57 w 369"/>
                <a:gd name="T85" fmla="*/ 54 h 240"/>
                <a:gd name="T86" fmla="*/ 43 w 369"/>
                <a:gd name="T87" fmla="*/ 58 h 240"/>
                <a:gd name="T88" fmla="*/ 0 w 369"/>
                <a:gd name="T89" fmla="*/ 60 h 240"/>
                <a:gd name="T90" fmla="*/ 5 w 369"/>
                <a:gd name="T91" fmla="*/ 191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9"/>
                <a:gd name="T139" fmla="*/ 0 h 240"/>
                <a:gd name="T140" fmla="*/ 369 w 369"/>
                <a:gd name="T141" fmla="*/ 240 h 24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9" h="240">
                  <a:moveTo>
                    <a:pt x="5" y="191"/>
                  </a:moveTo>
                  <a:lnTo>
                    <a:pt x="54" y="194"/>
                  </a:lnTo>
                  <a:lnTo>
                    <a:pt x="81" y="206"/>
                  </a:lnTo>
                  <a:lnTo>
                    <a:pt x="105" y="219"/>
                  </a:lnTo>
                  <a:lnTo>
                    <a:pt x="135" y="231"/>
                  </a:lnTo>
                  <a:lnTo>
                    <a:pt x="159" y="237"/>
                  </a:lnTo>
                  <a:lnTo>
                    <a:pt x="189" y="239"/>
                  </a:lnTo>
                  <a:lnTo>
                    <a:pt x="221" y="232"/>
                  </a:lnTo>
                  <a:lnTo>
                    <a:pt x="247" y="224"/>
                  </a:lnTo>
                  <a:lnTo>
                    <a:pt x="270" y="224"/>
                  </a:lnTo>
                  <a:lnTo>
                    <a:pt x="291" y="220"/>
                  </a:lnTo>
                  <a:lnTo>
                    <a:pt x="303" y="215"/>
                  </a:lnTo>
                  <a:lnTo>
                    <a:pt x="313" y="208"/>
                  </a:lnTo>
                  <a:lnTo>
                    <a:pt x="320" y="206"/>
                  </a:lnTo>
                  <a:lnTo>
                    <a:pt x="326" y="196"/>
                  </a:lnTo>
                  <a:lnTo>
                    <a:pt x="327" y="189"/>
                  </a:lnTo>
                  <a:lnTo>
                    <a:pt x="323" y="183"/>
                  </a:lnTo>
                  <a:lnTo>
                    <a:pt x="300" y="177"/>
                  </a:lnTo>
                  <a:lnTo>
                    <a:pt x="266" y="165"/>
                  </a:lnTo>
                  <a:lnTo>
                    <a:pt x="324" y="182"/>
                  </a:lnTo>
                  <a:lnTo>
                    <a:pt x="331" y="185"/>
                  </a:lnTo>
                  <a:lnTo>
                    <a:pt x="344" y="181"/>
                  </a:lnTo>
                  <a:lnTo>
                    <a:pt x="348" y="174"/>
                  </a:lnTo>
                  <a:lnTo>
                    <a:pt x="353" y="165"/>
                  </a:lnTo>
                  <a:lnTo>
                    <a:pt x="358" y="152"/>
                  </a:lnTo>
                  <a:lnTo>
                    <a:pt x="361" y="149"/>
                  </a:lnTo>
                  <a:lnTo>
                    <a:pt x="368" y="143"/>
                  </a:lnTo>
                  <a:lnTo>
                    <a:pt x="356" y="108"/>
                  </a:lnTo>
                  <a:lnTo>
                    <a:pt x="322" y="63"/>
                  </a:lnTo>
                  <a:lnTo>
                    <a:pt x="313" y="60"/>
                  </a:lnTo>
                  <a:lnTo>
                    <a:pt x="299" y="50"/>
                  </a:lnTo>
                  <a:lnTo>
                    <a:pt x="287" y="38"/>
                  </a:lnTo>
                  <a:lnTo>
                    <a:pt x="281" y="27"/>
                  </a:lnTo>
                  <a:lnTo>
                    <a:pt x="268" y="18"/>
                  </a:lnTo>
                  <a:lnTo>
                    <a:pt x="246" y="11"/>
                  </a:lnTo>
                  <a:lnTo>
                    <a:pt x="216" y="3"/>
                  </a:lnTo>
                  <a:lnTo>
                    <a:pt x="200" y="0"/>
                  </a:lnTo>
                  <a:lnTo>
                    <a:pt x="174" y="4"/>
                  </a:lnTo>
                  <a:lnTo>
                    <a:pt x="147" y="12"/>
                  </a:lnTo>
                  <a:lnTo>
                    <a:pt x="114" y="23"/>
                  </a:lnTo>
                  <a:lnTo>
                    <a:pt x="86" y="30"/>
                  </a:lnTo>
                  <a:lnTo>
                    <a:pt x="61" y="46"/>
                  </a:lnTo>
                  <a:lnTo>
                    <a:pt x="57" y="54"/>
                  </a:lnTo>
                  <a:lnTo>
                    <a:pt x="43" y="58"/>
                  </a:lnTo>
                  <a:lnTo>
                    <a:pt x="0" y="60"/>
                  </a:lnTo>
                  <a:lnTo>
                    <a:pt x="5" y="191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5612" name="Freeform 7"/>
            <p:cNvSpPr>
              <a:spLocks/>
            </p:cNvSpPr>
            <p:nvPr/>
          </p:nvSpPr>
          <p:spPr bwMode="blackWhite">
            <a:xfrm>
              <a:off x="858" y="3253"/>
              <a:ext cx="64" cy="107"/>
            </a:xfrm>
            <a:custGeom>
              <a:avLst/>
              <a:gdLst>
                <a:gd name="T0" fmla="*/ 63 w 64"/>
                <a:gd name="T1" fmla="*/ 0 h 107"/>
                <a:gd name="T2" fmla="*/ 24 w 64"/>
                <a:gd name="T3" fmla="*/ 46 h 107"/>
                <a:gd name="T4" fmla="*/ 6 w 64"/>
                <a:gd name="T5" fmla="*/ 87 h 107"/>
                <a:gd name="T6" fmla="*/ 0 w 64"/>
                <a:gd name="T7" fmla="*/ 106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07"/>
                <a:gd name="T14" fmla="*/ 64 w 6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07">
                  <a:moveTo>
                    <a:pt x="63" y="0"/>
                  </a:moveTo>
                  <a:lnTo>
                    <a:pt x="24" y="46"/>
                  </a:lnTo>
                  <a:lnTo>
                    <a:pt x="6" y="87"/>
                  </a:lnTo>
                  <a:lnTo>
                    <a:pt x="0" y="106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5613" name="Freeform 8"/>
            <p:cNvSpPr>
              <a:spLocks/>
            </p:cNvSpPr>
            <p:nvPr/>
          </p:nvSpPr>
          <p:spPr bwMode="blackWhite">
            <a:xfrm>
              <a:off x="783" y="3188"/>
              <a:ext cx="155" cy="123"/>
            </a:xfrm>
            <a:custGeom>
              <a:avLst/>
              <a:gdLst>
                <a:gd name="T0" fmla="*/ 154 w 155"/>
                <a:gd name="T1" fmla="*/ 0 h 123"/>
                <a:gd name="T2" fmla="*/ 112 w 155"/>
                <a:gd name="T3" fmla="*/ 67 h 123"/>
                <a:gd name="T4" fmla="*/ 96 w 155"/>
                <a:gd name="T5" fmla="*/ 82 h 123"/>
                <a:gd name="T6" fmla="*/ 69 w 155"/>
                <a:gd name="T7" fmla="*/ 102 h 123"/>
                <a:gd name="T8" fmla="*/ 46 w 155"/>
                <a:gd name="T9" fmla="*/ 111 h 123"/>
                <a:gd name="T10" fmla="*/ 26 w 155"/>
                <a:gd name="T11" fmla="*/ 115 h 123"/>
                <a:gd name="T12" fmla="*/ 0 w 155"/>
                <a:gd name="T13" fmla="*/ 122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5"/>
                <a:gd name="T22" fmla="*/ 0 h 123"/>
                <a:gd name="T23" fmla="*/ 155 w 155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5" h="123">
                  <a:moveTo>
                    <a:pt x="154" y="0"/>
                  </a:moveTo>
                  <a:lnTo>
                    <a:pt x="112" y="67"/>
                  </a:lnTo>
                  <a:lnTo>
                    <a:pt x="96" y="82"/>
                  </a:lnTo>
                  <a:lnTo>
                    <a:pt x="69" y="102"/>
                  </a:lnTo>
                  <a:lnTo>
                    <a:pt x="46" y="111"/>
                  </a:lnTo>
                  <a:lnTo>
                    <a:pt x="26" y="115"/>
                  </a:lnTo>
                  <a:lnTo>
                    <a:pt x="0" y="122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5614" name="Freeform 9"/>
            <p:cNvSpPr>
              <a:spLocks/>
            </p:cNvSpPr>
            <p:nvPr/>
          </p:nvSpPr>
          <p:spPr bwMode="blackWhite">
            <a:xfrm>
              <a:off x="873" y="3237"/>
              <a:ext cx="157" cy="75"/>
            </a:xfrm>
            <a:custGeom>
              <a:avLst/>
              <a:gdLst>
                <a:gd name="T0" fmla="*/ 122 w 157"/>
                <a:gd name="T1" fmla="*/ 73 h 75"/>
                <a:gd name="T2" fmla="*/ 132 w 157"/>
                <a:gd name="T3" fmla="*/ 74 h 75"/>
                <a:gd name="T4" fmla="*/ 146 w 157"/>
                <a:gd name="T5" fmla="*/ 68 h 75"/>
                <a:gd name="T6" fmla="*/ 152 w 157"/>
                <a:gd name="T7" fmla="*/ 60 h 75"/>
                <a:gd name="T8" fmla="*/ 156 w 157"/>
                <a:gd name="T9" fmla="*/ 53 h 75"/>
                <a:gd name="T10" fmla="*/ 155 w 157"/>
                <a:gd name="T11" fmla="*/ 45 h 75"/>
                <a:gd name="T12" fmla="*/ 152 w 157"/>
                <a:gd name="T13" fmla="*/ 37 h 75"/>
                <a:gd name="T14" fmla="*/ 148 w 157"/>
                <a:gd name="T15" fmla="*/ 32 h 75"/>
                <a:gd name="T16" fmla="*/ 113 w 157"/>
                <a:gd name="T17" fmla="*/ 21 h 75"/>
                <a:gd name="T18" fmla="*/ 80 w 157"/>
                <a:gd name="T19" fmla="*/ 14 h 75"/>
                <a:gd name="T20" fmla="*/ 54 w 157"/>
                <a:gd name="T21" fmla="*/ 8 h 75"/>
                <a:gd name="T22" fmla="*/ 26 w 157"/>
                <a:gd name="T23" fmla="*/ 0 h 75"/>
                <a:gd name="T24" fmla="*/ 9 w 157"/>
                <a:gd name="T25" fmla="*/ 3 h 75"/>
                <a:gd name="T26" fmla="*/ 4 w 157"/>
                <a:gd name="T27" fmla="*/ 8 h 75"/>
                <a:gd name="T28" fmla="*/ 0 w 157"/>
                <a:gd name="T29" fmla="*/ 15 h 75"/>
                <a:gd name="T30" fmla="*/ 1 w 157"/>
                <a:gd name="T31" fmla="*/ 22 h 75"/>
                <a:gd name="T32" fmla="*/ 6 w 157"/>
                <a:gd name="T33" fmla="*/ 29 h 75"/>
                <a:gd name="T34" fmla="*/ 21 w 157"/>
                <a:gd name="T35" fmla="*/ 36 h 75"/>
                <a:gd name="T36" fmla="*/ 42 w 157"/>
                <a:gd name="T37" fmla="*/ 38 h 75"/>
                <a:gd name="T38" fmla="*/ 57 w 157"/>
                <a:gd name="T39" fmla="*/ 45 h 75"/>
                <a:gd name="T40" fmla="*/ 73 w 157"/>
                <a:gd name="T41" fmla="*/ 50 h 75"/>
                <a:gd name="T42" fmla="*/ 90 w 157"/>
                <a:gd name="T43" fmla="*/ 59 h 75"/>
                <a:gd name="T44" fmla="*/ 111 w 157"/>
                <a:gd name="T45" fmla="*/ 68 h 75"/>
                <a:gd name="T46" fmla="*/ 122 w 157"/>
                <a:gd name="T47" fmla="*/ 73 h 7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7"/>
                <a:gd name="T73" fmla="*/ 0 h 75"/>
                <a:gd name="T74" fmla="*/ 157 w 157"/>
                <a:gd name="T75" fmla="*/ 75 h 7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7" h="75">
                  <a:moveTo>
                    <a:pt x="122" y="73"/>
                  </a:moveTo>
                  <a:lnTo>
                    <a:pt x="132" y="74"/>
                  </a:lnTo>
                  <a:lnTo>
                    <a:pt x="146" y="68"/>
                  </a:lnTo>
                  <a:lnTo>
                    <a:pt x="152" y="60"/>
                  </a:lnTo>
                  <a:lnTo>
                    <a:pt x="156" y="53"/>
                  </a:lnTo>
                  <a:lnTo>
                    <a:pt x="155" y="45"/>
                  </a:lnTo>
                  <a:lnTo>
                    <a:pt x="152" y="37"/>
                  </a:lnTo>
                  <a:lnTo>
                    <a:pt x="148" y="32"/>
                  </a:lnTo>
                  <a:lnTo>
                    <a:pt x="113" y="21"/>
                  </a:lnTo>
                  <a:lnTo>
                    <a:pt x="80" y="14"/>
                  </a:lnTo>
                  <a:lnTo>
                    <a:pt x="54" y="8"/>
                  </a:lnTo>
                  <a:lnTo>
                    <a:pt x="26" y="0"/>
                  </a:lnTo>
                  <a:lnTo>
                    <a:pt x="9" y="3"/>
                  </a:lnTo>
                  <a:lnTo>
                    <a:pt x="4" y="8"/>
                  </a:lnTo>
                  <a:lnTo>
                    <a:pt x="0" y="15"/>
                  </a:lnTo>
                  <a:lnTo>
                    <a:pt x="1" y="22"/>
                  </a:lnTo>
                  <a:lnTo>
                    <a:pt x="6" y="29"/>
                  </a:lnTo>
                  <a:lnTo>
                    <a:pt x="21" y="36"/>
                  </a:lnTo>
                  <a:lnTo>
                    <a:pt x="42" y="38"/>
                  </a:lnTo>
                  <a:lnTo>
                    <a:pt x="57" y="45"/>
                  </a:lnTo>
                  <a:lnTo>
                    <a:pt x="73" y="50"/>
                  </a:lnTo>
                  <a:lnTo>
                    <a:pt x="90" y="59"/>
                  </a:lnTo>
                  <a:lnTo>
                    <a:pt x="111" y="68"/>
                  </a:lnTo>
                  <a:lnTo>
                    <a:pt x="122" y="7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5615" name="Freeform 10"/>
            <p:cNvSpPr>
              <a:spLocks/>
            </p:cNvSpPr>
            <p:nvPr/>
          </p:nvSpPr>
          <p:spPr bwMode="blackWhite">
            <a:xfrm>
              <a:off x="880" y="3243"/>
              <a:ext cx="38" cy="25"/>
            </a:xfrm>
            <a:custGeom>
              <a:avLst/>
              <a:gdLst>
                <a:gd name="T0" fmla="*/ 32 w 38"/>
                <a:gd name="T1" fmla="*/ 3 h 25"/>
                <a:gd name="T2" fmla="*/ 37 w 38"/>
                <a:gd name="T3" fmla="*/ 7 h 25"/>
                <a:gd name="T4" fmla="*/ 36 w 38"/>
                <a:gd name="T5" fmla="*/ 15 h 25"/>
                <a:gd name="T6" fmla="*/ 32 w 38"/>
                <a:gd name="T7" fmla="*/ 23 h 25"/>
                <a:gd name="T8" fmla="*/ 18 w 38"/>
                <a:gd name="T9" fmla="*/ 24 h 25"/>
                <a:gd name="T10" fmla="*/ 11 w 38"/>
                <a:gd name="T11" fmla="*/ 23 h 25"/>
                <a:gd name="T12" fmla="*/ 2 w 38"/>
                <a:gd name="T13" fmla="*/ 19 h 25"/>
                <a:gd name="T14" fmla="*/ 0 w 38"/>
                <a:gd name="T15" fmla="*/ 11 h 25"/>
                <a:gd name="T16" fmla="*/ 0 w 38"/>
                <a:gd name="T17" fmla="*/ 7 h 25"/>
                <a:gd name="T18" fmla="*/ 5 w 38"/>
                <a:gd name="T19" fmla="*/ 3 h 25"/>
                <a:gd name="T20" fmla="*/ 12 w 38"/>
                <a:gd name="T21" fmla="*/ 0 h 25"/>
                <a:gd name="T22" fmla="*/ 32 w 38"/>
                <a:gd name="T23" fmla="*/ 3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25"/>
                <a:gd name="T38" fmla="*/ 38 w 38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25">
                  <a:moveTo>
                    <a:pt x="32" y="3"/>
                  </a:moveTo>
                  <a:lnTo>
                    <a:pt x="37" y="7"/>
                  </a:lnTo>
                  <a:lnTo>
                    <a:pt x="36" y="15"/>
                  </a:lnTo>
                  <a:lnTo>
                    <a:pt x="32" y="23"/>
                  </a:lnTo>
                  <a:lnTo>
                    <a:pt x="18" y="24"/>
                  </a:lnTo>
                  <a:lnTo>
                    <a:pt x="11" y="23"/>
                  </a:lnTo>
                  <a:lnTo>
                    <a:pt x="2" y="19"/>
                  </a:lnTo>
                  <a:lnTo>
                    <a:pt x="0" y="11"/>
                  </a:lnTo>
                  <a:lnTo>
                    <a:pt x="0" y="7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2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5616" name="Freeform 11"/>
            <p:cNvSpPr>
              <a:spLocks/>
            </p:cNvSpPr>
            <p:nvPr/>
          </p:nvSpPr>
          <p:spPr bwMode="blackWhite">
            <a:xfrm>
              <a:off x="977" y="3168"/>
              <a:ext cx="272" cy="56"/>
            </a:xfrm>
            <a:custGeom>
              <a:avLst/>
              <a:gdLst>
                <a:gd name="T0" fmla="*/ 23 w 272"/>
                <a:gd name="T1" fmla="*/ 54 h 56"/>
                <a:gd name="T2" fmla="*/ 37 w 272"/>
                <a:gd name="T3" fmla="*/ 55 h 56"/>
                <a:gd name="T4" fmla="*/ 69 w 272"/>
                <a:gd name="T5" fmla="*/ 54 h 56"/>
                <a:gd name="T6" fmla="*/ 100 w 272"/>
                <a:gd name="T7" fmla="*/ 51 h 56"/>
                <a:gd name="T8" fmla="*/ 114 w 272"/>
                <a:gd name="T9" fmla="*/ 50 h 56"/>
                <a:gd name="T10" fmla="*/ 125 w 272"/>
                <a:gd name="T11" fmla="*/ 49 h 56"/>
                <a:gd name="T12" fmla="*/ 147 w 272"/>
                <a:gd name="T13" fmla="*/ 48 h 56"/>
                <a:gd name="T14" fmla="*/ 171 w 272"/>
                <a:gd name="T15" fmla="*/ 48 h 56"/>
                <a:gd name="T16" fmla="*/ 189 w 272"/>
                <a:gd name="T17" fmla="*/ 48 h 56"/>
                <a:gd name="T18" fmla="*/ 203 w 272"/>
                <a:gd name="T19" fmla="*/ 47 h 56"/>
                <a:gd name="T20" fmla="*/ 230 w 272"/>
                <a:gd name="T21" fmla="*/ 44 h 56"/>
                <a:gd name="T22" fmla="*/ 249 w 272"/>
                <a:gd name="T23" fmla="*/ 42 h 56"/>
                <a:gd name="T24" fmla="*/ 265 w 272"/>
                <a:gd name="T25" fmla="*/ 38 h 56"/>
                <a:gd name="T26" fmla="*/ 270 w 272"/>
                <a:gd name="T27" fmla="*/ 33 h 56"/>
                <a:gd name="T28" fmla="*/ 271 w 272"/>
                <a:gd name="T29" fmla="*/ 28 h 56"/>
                <a:gd name="T30" fmla="*/ 271 w 272"/>
                <a:gd name="T31" fmla="*/ 22 h 56"/>
                <a:gd name="T32" fmla="*/ 266 w 272"/>
                <a:gd name="T33" fmla="*/ 16 h 56"/>
                <a:gd name="T34" fmla="*/ 252 w 272"/>
                <a:gd name="T35" fmla="*/ 10 h 56"/>
                <a:gd name="T36" fmla="*/ 230 w 272"/>
                <a:gd name="T37" fmla="*/ 10 h 56"/>
                <a:gd name="T38" fmla="*/ 204 w 272"/>
                <a:gd name="T39" fmla="*/ 10 h 56"/>
                <a:gd name="T40" fmla="*/ 188 w 272"/>
                <a:gd name="T41" fmla="*/ 9 h 56"/>
                <a:gd name="T42" fmla="*/ 170 w 272"/>
                <a:gd name="T43" fmla="*/ 8 h 56"/>
                <a:gd name="T44" fmla="*/ 150 w 272"/>
                <a:gd name="T45" fmla="*/ 9 h 56"/>
                <a:gd name="T46" fmla="*/ 126 w 272"/>
                <a:gd name="T47" fmla="*/ 8 h 56"/>
                <a:gd name="T48" fmla="*/ 108 w 272"/>
                <a:gd name="T49" fmla="*/ 6 h 56"/>
                <a:gd name="T50" fmla="*/ 80 w 272"/>
                <a:gd name="T51" fmla="*/ 4 h 56"/>
                <a:gd name="T52" fmla="*/ 50 w 272"/>
                <a:gd name="T53" fmla="*/ 2 h 56"/>
                <a:gd name="T54" fmla="*/ 25 w 272"/>
                <a:gd name="T55" fmla="*/ 0 h 56"/>
                <a:gd name="T56" fmla="*/ 0 w 272"/>
                <a:gd name="T57" fmla="*/ 0 h 56"/>
                <a:gd name="T58" fmla="*/ 3 w 272"/>
                <a:gd name="T59" fmla="*/ 51 h 56"/>
                <a:gd name="T60" fmla="*/ 23 w 272"/>
                <a:gd name="T61" fmla="*/ 54 h 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2"/>
                <a:gd name="T94" fmla="*/ 0 h 56"/>
                <a:gd name="T95" fmla="*/ 272 w 272"/>
                <a:gd name="T96" fmla="*/ 56 h 5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2" h="56">
                  <a:moveTo>
                    <a:pt x="23" y="54"/>
                  </a:moveTo>
                  <a:lnTo>
                    <a:pt x="37" y="55"/>
                  </a:lnTo>
                  <a:lnTo>
                    <a:pt x="69" y="54"/>
                  </a:lnTo>
                  <a:lnTo>
                    <a:pt x="100" y="51"/>
                  </a:lnTo>
                  <a:lnTo>
                    <a:pt x="114" y="50"/>
                  </a:lnTo>
                  <a:lnTo>
                    <a:pt x="125" y="49"/>
                  </a:lnTo>
                  <a:lnTo>
                    <a:pt x="147" y="48"/>
                  </a:lnTo>
                  <a:lnTo>
                    <a:pt x="171" y="48"/>
                  </a:lnTo>
                  <a:lnTo>
                    <a:pt x="189" y="48"/>
                  </a:lnTo>
                  <a:lnTo>
                    <a:pt x="203" y="47"/>
                  </a:lnTo>
                  <a:lnTo>
                    <a:pt x="230" y="44"/>
                  </a:lnTo>
                  <a:lnTo>
                    <a:pt x="249" y="42"/>
                  </a:lnTo>
                  <a:lnTo>
                    <a:pt x="265" y="38"/>
                  </a:lnTo>
                  <a:lnTo>
                    <a:pt x="270" y="33"/>
                  </a:lnTo>
                  <a:lnTo>
                    <a:pt x="271" y="28"/>
                  </a:lnTo>
                  <a:lnTo>
                    <a:pt x="271" y="22"/>
                  </a:lnTo>
                  <a:lnTo>
                    <a:pt x="266" y="16"/>
                  </a:lnTo>
                  <a:lnTo>
                    <a:pt x="252" y="10"/>
                  </a:lnTo>
                  <a:lnTo>
                    <a:pt x="230" y="10"/>
                  </a:lnTo>
                  <a:lnTo>
                    <a:pt x="204" y="10"/>
                  </a:lnTo>
                  <a:lnTo>
                    <a:pt x="188" y="9"/>
                  </a:lnTo>
                  <a:lnTo>
                    <a:pt x="170" y="8"/>
                  </a:lnTo>
                  <a:lnTo>
                    <a:pt x="150" y="9"/>
                  </a:lnTo>
                  <a:lnTo>
                    <a:pt x="126" y="8"/>
                  </a:lnTo>
                  <a:lnTo>
                    <a:pt x="108" y="6"/>
                  </a:lnTo>
                  <a:lnTo>
                    <a:pt x="80" y="4"/>
                  </a:lnTo>
                  <a:lnTo>
                    <a:pt x="50" y="2"/>
                  </a:lnTo>
                  <a:lnTo>
                    <a:pt x="25" y="0"/>
                  </a:lnTo>
                  <a:lnTo>
                    <a:pt x="0" y="0"/>
                  </a:lnTo>
                  <a:lnTo>
                    <a:pt x="3" y="51"/>
                  </a:lnTo>
                  <a:lnTo>
                    <a:pt x="23" y="5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5617" name="Freeform 12"/>
            <p:cNvSpPr>
              <a:spLocks/>
            </p:cNvSpPr>
            <p:nvPr/>
          </p:nvSpPr>
          <p:spPr bwMode="blackWhite">
            <a:xfrm>
              <a:off x="910" y="3302"/>
              <a:ext cx="17" cy="44"/>
            </a:xfrm>
            <a:custGeom>
              <a:avLst/>
              <a:gdLst>
                <a:gd name="T0" fmla="*/ 11 w 17"/>
                <a:gd name="T1" fmla="*/ 43 h 44"/>
                <a:gd name="T2" fmla="*/ 2 w 17"/>
                <a:gd name="T3" fmla="*/ 30 h 44"/>
                <a:gd name="T4" fmla="*/ 0 w 17"/>
                <a:gd name="T5" fmla="*/ 20 h 44"/>
                <a:gd name="T6" fmla="*/ 6 w 17"/>
                <a:gd name="T7" fmla="*/ 6 h 44"/>
                <a:gd name="T8" fmla="*/ 16 w 17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1" y="43"/>
                  </a:moveTo>
                  <a:lnTo>
                    <a:pt x="2" y="30"/>
                  </a:lnTo>
                  <a:lnTo>
                    <a:pt x="0" y="20"/>
                  </a:lnTo>
                  <a:lnTo>
                    <a:pt x="6" y="6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5618" name="Freeform 13"/>
            <p:cNvSpPr>
              <a:spLocks/>
            </p:cNvSpPr>
            <p:nvPr/>
          </p:nvSpPr>
          <p:spPr bwMode="blackWhite">
            <a:xfrm>
              <a:off x="719" y="3178"/>
              <a:ext cx="17" cy="36"/>
            </a:xfrm>
            <a:custGeom>
              <a:avLst/>
              <a:gdLst>
                <a:gd name="T0" fmla="*/ 16 w 17"/>
                <a:gd name="T1" fmla="*/ 0 h 36"/>
                <a:gd name="T2" fmla="*/ 0 w 17"/>
                <a:gd name="T3" fmla="*/ 13 h 36"/>
                <a:gd name="T4" fmla="*/ 2 w 17"/>
                <a:gd name="T5" fmla="*/ 28 h 36"/>
                <a:gd name="T6" fmla="*/ 14 w 17"/>
                <a:gd name="T7" fmla="*/ 35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6"/>
                <a:gd name="T14" fmla="*/ 17 w 1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6">
                  <a:moveTo>
                    <a:pt x="16" y="0"/>
                  </a:moveTo>
                  <a:lnTo>
                    <a:pt x="0" y="13"/>
                  </a:lnTo>
                  <a:lnTo>
                    <a:pt x="2" y="28"/>
                  </a:lnTo>
                  <a:lnTo>
                    <a:pt x="14" y="3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5619" name="Freeform 14"/>
            <p:cNvSpPr>
              <a:spLocks/>
            </p:cNvSpPr>
            <p:nvPr/>
          </p:nvSpPr>
          <p:spPr bwMode="blackWhite">
            <a:xfrm>
              <a:off x="870" y="3273"/>
              <a:ext cx="128" cy="70"/>
            </a:xfrm>
            <a:custGeom>
              <a:avLst/>
              <a:gdLst>
                <a:gd name="T0" fmla="*/ 103 w 128"/>
                <a:gd name="T1" fmla="*/ 69 h 70"/>
                <a:gd name="T2" fmla="*/ 88 w 128"/>
                <a:gd name="T3" fmla="*/ 67 h 70"/>
                <a:gd name="T4" fmla="*/ 73 w 128"/>
                <a:gd name="T5" fmla="*/ 62 h 70"/>
                <a:gd name="T6" fmla="*/ 60 w 128"/>
                <a:gd name="T7" fmla="*/ 51 h 70"/>
                <a:gd name="T8" fmla="*/ 56 w 128"/>
                <a:gd name="T9" fmla="*/ 44 h 70"/>
                <a:gd name="T10" fmla="*/ 53 w 128"/>
                <a:gd name="T11" fmla="*/ 39 h 70"/>
                <a:gd name="T12" fmla="*/ 40 w 128"/>
                <a:gd name="T13" fmla="*/ 35 h 70"/>
                <a:gd name="T14" fmla="*/ 22 w 128"/>
                <a:gd name="T15" fmla="*/ 31 h 70"/>
                <a:gd name="T16" fmla="*/ 5 w 128"/>
                <a:gd name="T17" fmla="*/ 25 h 70"/>
                <a:gd name="T18" fmla="*/ 0 w 128"/>
                <a:gd name="T19" fmla="*/ 18 h 70"/>
                <a:gd name="T20" fmla="*/ 0 w 128"/>
                <a:gd name="T21" fmla="*/ 9 h 70"/>
                <a:gd name="T22" fmla="*/ 3 w 128"/>
                <a:gd name="T23" fmla="*/ 2 h 70"/>
                <a:gd name="T24" fmla="*/ 13 w 128"/>
                <a:gd name="T25" fmla="*/ 0 h 70"/>
                <a:gd name="T26" fmla="*/ 24 w 128"/>
                <a:gd name="T27" fmla="*/ 0 h 70"/>
                <a:gd name="T28" fmla="*/ 45 w 128"/>
                <a:gd name="T29" fmla="*/ 2 h 70"/>
                <a:gd name="T30" fmla="*/ 62 w 128"/>
                <a:gd name="T31" fmla="*/ 8 h 70"/>
                <a:gd name="T32" fmla="*/ 76 w 128"/>
                <a:gd name="T33" fmla="*/ 15 h 70"/>
                <a:gd name="T34" fmla="*/ 108 w 128"/>
                <a:gd name="T35" fmla="*/ 28 h 70"/>
                <a:gd name="T36" fmla="*/ 122 w 128"/>
                <a:gd name="T37" fmla="*/ 36 h 70"/>
                <a:gd name="T38" fmla="*/ 127 w 128"/>
                <a:gd name="T39" fmla="*/ 48 h 70"/>
                <a:gd name="T40" fmla="*/ 124 w 128"/>
                <a:gd name="T41" fmla="*/ 55 h 70"/>
                <a:gd name="T42" fmla="*/ 120 w 128"/>
                <a:gd name="T43" fmla="*/ 60 h 70"/>
                <a:gd name="T44" fmla="*/ 112 w 128"/>
                <a:gd name="T45" fmla="*/ 65 h 70"/>
                <a:gd name="T46" fmla="*/ 103 w 128"/>
                <a:gd name="T47" fmla="*/ 69 h 7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8"/>
                <a:gd name="T73" fmla="*/ 0 h 70"/>
                <a:gd name="T74" fmla="*/ 128 w 128"/>
                <a:gd name="T75" fmla="*/ 70 h 7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8" h="70">
                  <a:moveTo>
                    <a:pt x="103" y="69"/>
                  </a:moveTo>
                  <a:lnTo>
                    <a:pt x="88" y="67"/>
                  </a:lnTo>
                  <a:lnTo>
                    <a:pt x="73" y="62"/>
                  </a:lnTo>
                  <a:lnTo>
                    <a:pt x="60" y="51"/>
                  </a:lnTo>
                  <a:lnTo>
                    <a:pt x="56" y="44"/>
                  </a:lnTo>
                  <a:lnTo>
                    <a:pt x="53" y="39"/>
                  </a:lnTo>
                  <a:lnTo>
                    <a:pt x="40" y="35"/>
                  </a:lnTo>
                  <a:lnTo>
                    <a:pt x="22" y="31"/>
                  </a:lnTo>
                  <a:lnTo>
                    <a:pt x="5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2"/>
                  </a:lnTo>
                  <a:lnTo>
                    <a:pt x="13" y="0"/>
                  </a:lnTo>
                  <a:lnTo>
                    <a:pt x="24" y="0"/>
                  </a:lnTo>
                  <a:lnTo>
                    <a:pt x="45" y="2"/>
                  </a:lnTo>
                  <a:lnTo>
                    <a:pt x="62" y="8"/>
                  </a:lnTo>
                  <a:lnTo>
                    <a:pt x="76" y="15"/>
                  </a:lnTo>
                  <a:lnTo>
                    <a:pt x="108" y="28"/>
                  </a:lnTo>
                  <a:lnTo>
                    <a:pt x="122" y="36"/>
                  </a:lnTo>
                  <a:lnTo>
                    <a:pt x="127" y="48"/>
                  </a:lnTo>
                  <a:lnTo>
                    <a:pt x="124" y="55"/>
                  </a:lnTo>
                  <a:lnTo>
                    <a:pt x="120" y="60"/>
                  </a:lnTo>
                  <a:lnTo>
                    <a:pt x="112" y="65"/>
                  </a:lnTo>
                  <a:lnTo>
                    <a:pt x="103" y="6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5620" name="Freeform 15"/>
            <p:cNvSpPr>
              <a:spLocks/>
            </p:cNvSpPr>
            <p:nvPr/>
          </p:nvSpPr>
          <p:spPr bwMode="blackWhite">
            <a:xfrm>
              <a:off x="874" y="3276"/>
              <a:ext cx="29" cy="20"/>
            </a:xfrm>
            <a:custGeom>
              <a:avLst/>
              <a:gdLst>
                <a:gd name="T0" fmla="*/ 27 w 29"/>
                <a:gd name="T1" fmla="*/ 3 h 20"/>
                <a:gd name="T2" fmla="*/ 28 w 29"/>
                <a:gd name="T3" fmla="*/ 10 h 20"/>
                <a:gd name="T4" fmla="*/ 25 w 29"/>
                <a:gd name="T5" fmla="*/ 18 h 20"/>
                <a:gd name="T6" fmla="*/ 14 w 29"/>
                <a:gd name="T7" fmla="*/ 19 h 20"/>
                <a:gd name="T8" fmla="*/ 5 w 29"/>
                <a:gd name="T9" fmla="*/ 17 h 20"/>
                <a:gd name="T10" fmla="*/ 0 w 29"/>
                <a:gd name="T11" fmla="*/ 9 h 20"/>
                <a:gd name="T12" fmla="*/ 2 w 29"/>
                <a:gd name="T13" fmla="*/ 4 h 20"/>
                <a:gd name="T14" fmla="*/ 7 w 29"/>
                <a:gd name="T15" fmla="*/ 2 h 20"/>
                <a:gd name="T16" fmla="*/ 14 w 29"/>
                <a:gd name="T17" fmla="*/ 0 h 20"/>
                <a:gd name="T18" fmla="*/ 23 w 29"/>
                <a:gd name="T19" fmla="*/ 0 h 20"/>
                <a:gd name="T20" fmla="*/ 27 w 29"/>
                <a:gd name="T21" fmla="*/ 3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"/>
                <a:gd name="T34" fmla="*/ 0 h 20"/>
                <a:gd name="T35" fmla="*/ 29 w 29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" h="20">
                  <a:moveTo>
                    <a:pt x="27" y="3"/>
                  </a:moveTo>
                  <a:lnTo>
                    <a:pt x="28" y="10"/>
                  </a:lnTo>
                  <a:lnTo>
                    <a:pt x="25" y="18"/>
                  </a:lnTo>
                  <a:lnTo>
                    <a:pt x="14" y="19"/>
                  </a:lnTo>
                  <a:lnTo>
                    <a:pt x="5" y="17"/>
                  </a:lnTo>
                  <a:lnTo>
                    <a:pt x="0" y="9"/>
                  </a:lnTo>
                  <a:lnTo>
                    <a:pt x="2" y="4"/>
                  </a:lnTo>
                  <a:lnTo>
                    <a:pt x="7" y="2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27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5621" name="Freeform 16"/>
            <p:cNvSpPr>
              <a:spLocks/>
            </p:cNvSpPr>
            <p:nvPr/>
          </p:nvSpPr>
          <p:spPr bwMode="blackWhite">
            <a:xfrm>
              <a:off x="883" y="3212"/>
              <a:ext cx="157" cy="59"/>
            </a:xfrm>
            <a:custGeom>
              <a:avLst/>
              <a:gdLst>
                <a:gd name="T0" fmla="*/ 134 w 157"/>
                <a:gd name="T1" fmla="*/ 58 h 59"/>
                <a:gd name="T2" fmla="*/ 145 w 157"/>
                <a:gd name="T3" fmla="*/ 55 h 59"/>
                <a:gd name="T4" fmla="*/ 152 w 157"/>
                <a:gd name="T5" fmla="*/ 50 h 59"/>
                <a:gd name="T6" fmla="*/ 154 w 157"/>
                <a:gd name="T7" fmla="*/ 43 h 59"/>
                <a:gd name="T8" fmla="*/ 156 w 157"/>
                <a:gd name="T9" fmla="*/ 34 h 59"/>
                <a:gd name="T10" fmla="*/ 150 w 157"/>
                <a:gd name="T11" fmla="*/ 23 h 59"/>
                <a:gd name="T12" fmla="*/ 143 w 157"/>
                <a:gd name="T13" fmla="*/ 14 h 59"/>
                <a:gd name="T14" fmla="*/ 125 w 157"/>
                <a:gd name="T15" fmla="*/ 7 h 59"/>
                <a:gd name="T16" fmla="*/ 85 w 157"/>
                <a:gd name="T17" fmla="*/ 4 h 59"/>
                <a:gd name="T18" fmla="*/ 56 w 157"/>
                <a:gd name="T19" fmla="*/ 0 h 59"/>
                <a:gd name="T20" fmla="*/ 27 w 157"/>
                <a:gd name="T21" fmla="*/ 0 h 59"/>
                <a:gd name="T22" fmla="*/ 13 w 157"/>
                <a:gd name="T23" fmla="*/ 1 h 59"/>
                <a:gd name="T24" fmla="*/ 3 w 157"/>
                <a:gd name="T25" fmla="*/ 7 h 59"/>
                <a:gd name="T26" fmla="*/ 0 w 157"/>
                <a:gd name="T27" fmla="*/ 18 h 59"/>
                <a:gd name="T28" fmla="*/ 6 w 157"/>
                <a:gd name="T29" fmla="*/ 28 h 59"/>
                <a:gd name="T30" fmla="*/ 21 w 157"/>
                <a:gd name="T31" fmla="*/ 33 h 59"/>
                <a:gd name="T32" fmla="*/ 47 w 157"/>
                <a:gd name="T33" fmla="*/ 36 h 59"/>
                <a:gd name="T34" fmla="*/ 71 w 157"/>
                <a:gd name="T35" fmla="*/ 41 h 59"/>
                <a:gd name="T36" fmla="*/ 94 w 157"/>
                <a:gd name="T37" fmla="*/ 49 h 59"/>
                <a:gd name="T38" fmla="*/ 118 w 157"/>
                <a:gd name="T39" fmla="*/ 55 h 59"/>
                <a:gd name="T40" fmla="*/ 134 w 157"/>
                <a:gd name="T41" fmla="*/ 58 h 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7"/>
                <a:gd name="T64" fmla="*/ 0 h 59"/>
                <a:gd name="T65" fmla="*/ 157 w 157"/>
                <a:gd name="T66" fmla="*/ 59 h 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7" h="59">
                  <a:moveTo>
                    <a:pt x="134" y="58"/>
                  </a:moveTo>
                  <a:lnTo>
                    <a:pt x="145" y="55"/>
                  </a:lnTo>
                  <a:lnTo>
                    <a:pt x="152" y="50"/>
                  </a:lnTo>
                  <a:lnTo>
                    <a:pt x="154" y="43"/>
                  </a:lnTo>
                  <a:lnTo>
                    <a:pt x="156" y="34"/>
                  </a:lnTo>
                  <a:lnTo>
                    <a:pt x="150" y="23"/>
                  </a:lnTo>
                  <a:lnTo>
                    <a:pt x="143" y="14"/>
                  </a:lnTo>
                  <a:lnTo>
                    <a:pt x="125" y="7"/>
                  </a:lnTo>
                  <a:lnTo>
                    <a:pt x="85" y="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3" y="1"/>
                  </a:lnTo>
                  <a:lnTo>
                    <a:pt x="3" y="7"/>
                  </a:lnTo>
                  <a:lnTo>
                    <a:pt x="0" y="18"/>
                  </a:lnTo>
                  <a:lnTo>
                    <a:pt x="6" y="28"/>
                  </a:lnTo>
                  <a:lnTo>
                    <a:pt x="21" y="33"/>
                  </a:lnTo>
                  <a:lnTo>
                    <a:pt x="47" y="36"/>
                  </a:lnTo>
                  <a:lnTo>
                    <a:pt x="71" y="41"/>
                  </a:lnTo>
                  <a:lnTo>
                    <a:pt x="94" y="49"/>
                  </a:lnTo>
                  <a:lnTo>
                    <a:pt x="118" y="55"/>
                  </a:lnTo>
                  <a:lnTo>
                    <a:pt x="134" y="5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5622" name="Freeform 17"/>
            <p:cNvSpPr>
              <a:spLocks/>
            </p:cNvSpPr>
            <p:nvPr/>
          </p:nvSpPr>
          <p:spPr bwMode="blackWhite">
            <a:xfrm>
              <a:off x="891" y="3215"/>
              <a:ext cx="39" cy="27"/>
            </a:xfrm>
            <a:custGeom>
              <a:avLst/>
              <a:gdLst>
                <a:gd name="T0" fmla="*/ 32 w 39"/>
                <a:gd name="T1" fmla="*/ 25 h 27"/>
                <a:gd name="T2" fmla="*/ 18 w 39"/>
                <a:gd name="T3" fmla="*/ 26 h 27"/>
                <a:gd name="T4" fmla="*/ 3 w 39"/>
                <a:gd name="T5" fmla="*/ 22 h 27"/>
                <a:gd name="T6" fmla="*/ 0 w 39"/>
                <a:gd name="T7" fmla="*/ 15 h 27"/>
                <a:gd name="T8" fmla="*/ 3 w 39"/>
                <a:gd name="T9" fmla="*/ 5 h 27"/>
                <a:gd name="T10" fmla="*/ 9 w 39"/>
                <a:gd name="T11" fmla="*/ 2 h 27"/>
                <a:gd name="T12" fmla="*/ 16 w 39"/>
                <a:gd name="T13" fmla="*/ 0 h 27"/>
                <a:gd name="T14" fmla="*/ 27 w 39"/>
                <a:gd name="T15" fmla="*/ 0 h 27"/>
                <a:gd name="T16" fmla="*/ 34 w 39"/>
                <a:gd name="T17" fmla="*/ 4 h 27"/>
                <a:gd name="T18" fmla="*/ 38 w 39"/>
                <a:gd name="T19" fmla="*/ 17 h 27"/>
                <a:gd name="T20" fmla="*/ 32 w 39"/>
                <a:gd name="T21" fmla="*/ 25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27"/>
                <a:gd name="T35" fmla="*/ 39 w 39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27">
                  <a:moveTo>
                    <a:pt x="32" y="25"/>
                  </a:moveTo>
                  <a:lnTo>
                    <a:pt x="18" y="26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3" y="5"/>
                  </a:lnTo>
                  <a:lnTo>
                    <a:pt x="9" y="2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34" y="4"/>
                  </a:lnTo>
                  <a:lnTo>
                    <a:pt x="38" y="17"/>
                  </a:lnTo>
                  <a:lnTo>
                    <a:pt x="32" y="2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5623" name="Freeform 18"/>
            <p:cNvSpPr>
              <a:spLocks/>
            </p:cNvSpPr>
            <p:nvPr/>
          </p:nvSpPr>
          <p:spPr bwMode="blackWhite">
            <a:xfrm>
              <a:off x="791" y="3120"/>
              <a:ext cx="237" cy="109"/>
            </a:xfrm>
            <a:custGeom>
              <a:avLst/>
              <a:gdLst>
                <a:gd name="T0" fmla="*/ 204 w 237"/>
                <a:gd name="T1" fmla="*/ 43 h 109"/>
                <a:gd name="T2" fmla="*/ 210 w 237"/>
                <a:gd name="T3" fmla="*/ 59 h 109"/>
                <a:gd name="T4" fmla="*/ 219 w 237"/>
                <a:gd name="T5" fmla="*/ 69 h 109"/>
                <a:gd name="T6" fmla="*/ 230 w 237"/>
                <a:gd name="T7" fmla="*/ 82 h 109"/>
                <a:gd name="T8" fmla="*/ 236 w 237"/>
                <a:gd name="T9" fmla="*/ 97 h 109"/>
                <a:gd name="T10" fmla="*/ 233 w 237"/>
                <a:gd name="T11" fmla="*/ 102 h 109"/>
                <a:gd name="T12" fmla="*/ 228 w 237"/>
                <a:gd name="T13" fmla="*/ 107 h 109"/>
                <a:gd name="T14" fmla="*/ 219 w 237"/>
                <a:gd name="T15" fmla="*/ 108 h 109"/>
                <a:gd name="T16" fmla="*/ 207 w 237"/>
                <a:gd name="T17" fmla="*/ 106 h 109"/>
                <a:gd name="T18" fmla="*/ 197 w 237"/>
                <a:gd name="T19" fmla="*/ 104 h 109"/>
                <a:gd name="T20" fmla="*/ 184 w 237"/>
                <a:gd name="T21" fmla="*/ 99 h 109"/>
                <a:gd name="T22" fmla="*/ 167 w 237"/>
                <a:gd name="T23" fmla="*/ 85 h 109"/>
                <a:gd name="T24" fmla="*/ 158 w 237"/>
                <a:gd name="T25" fmla="*/ 75 h 109"/>
                <a:gd name="T26" fmla="*/ 152 w 237"/>
                <a:gd name="T27" fmla="*/ 67 h 109"/>
                <a:gd name="T28" fmla="*/ 134 w 237"/>
                <a:gd name="T29" fmla="*/ 69 h 109"/>
                <a:gd name="T30" fmla="*/ 117 w 237"/>
                <a:gd name="T31" fmla="*/ 71 h 109"/>
                <a:gd name="T32" fmla="*/ 91 w 237"/>
                <a:gd name="T33" fmla="*/ 70 h 109"/>
                <a:gd name="T34" fmla="*/ 75 w 237"/>
                <a:gd name="T35" fmla="*/ 68 h 109"/>
                <a:gd name="T36" fmla="*/ 60 w 237"/>
                <a:gd name="T37" fmla="*/ 67 h 109"/>
                <a:gd name="T38" fmla="*/ 44 w 237"/>
                <a:gd name="T39" fmla="*/ 62 h 109"/>
                <a:gd name="T40" fmla="*/ 32 w 237"/>
                <a:gd name="T41" fmla="*/ 56 h 109"/>
                <a:gd name="T42" fmla="*/ 21 w 237"/>
                <a:gd name="T43" fmla="*/ 46 h 109"/>
                <a:gd name="T44" fmla="*/ 11 w 237"/>
                <a:gd name="T45" fmla="*/ 37 h 109"/>
                <a:gd name="T46" fmla="*/ 4 w 237"/>
                <a:gd name="T47" fmla="*/ 28 h 109"/>
                <a:gd name="T48" fmla="*/ 0 w 237"/>
                <a:gd name="T49" fmla="*/ 20 h 109"/>
                <a:gd name="T50" fmla="*/ 18 w 237"/>
                <a:gd name="T51" fmla="*/ 13 h 109"/>
                <a:gd name="T52" fmla="*/ 37 w 237"/>
                <a:gd name="T53" fmla="*/ 9 h 109"/>
                <a:gd name="T54" fmla="*/ 66 w 237"/>
                <a:gd name="T55" fmla="*/ 1 h 109"/>
                <a:gd name="T56" fmla="*/ 79 w 237"/>
                <a:gd name="T57" fmla="*/ 0 h 109"/>
                <a:gd name="T58" fmla="*/ 101 w 237"/>
                <a:gd name="T59" fmla="*/ 4 h 109"/>
                <a:gd name="T60" fmla="*/ 133 w 237"/>
                <a:gd name="T61" fmla="*/ 9 h 109"/>
                <a:gd name="T62" fmla="*/ 172 w 237"/>
                <a:gd name="T63" fmla="*/ 14 h 109"/>
                <a:gd name="T64" fmla="*/ 191 w 237"/>
                <a:gd name="T65" fmla="*/ 21 h 109"/>
                <a:gd name="T66" fmla="*/ 200 w 237"/>
                <a:gd name="T67" fmla="*/ 32 h 109"/>
                <a:gd name="T68" fmla="*/ 204 w 237"/>
                <a:gd name="T69" fmla="*/ 43 h 1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7"/>
                <a:gd name="T106" fmla="*/ 0 h 109"/>
                <a:gd name="T107" fmla="*/ 237 w 237"/>
                <a:gd name="T108" fmla="*/ 109 h 1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7" h="109">
                  <a:moveTo>
                    <a:pt x="204" y="43"/>
                  </a:moveTo>
                  <a:lnTo>
                    <a:pt x="210" y="59"/>
                  </a:lnTo>
                  <a:lnTo>
                    <a:pt x="219" y="69"/>
                  </a:lnTo>
                  <a:lnTo>
                    <a:pt x="230" y="82"/>
                  </a:lnTo>
                  <a:lnTo>
                    <a:pt x="236" y="97"/>
                  </a:lnTo>
                  <a:lnTo>
                    <a:pt x="233" y="102"/>
                  </a:lnTo>
                  <a:lnTo>
                    <a:pt x="228" y="107"/>
                  </a:lnTo>
                  <a:lnTo>
                    <a:pt x="219" y="108"/>
                  </a:lnTo>
                  <a:lnTo>
                    <a:pt x="207" y="106"/>
                  </a:lnTo>
                  <a:lnTo>
                    <a:pt x="197" y="104"/>
                  </a:lnTo>
                  <a:lnTo>
                    <a:pt x="184" y="99"/>
                  </a:lnTo>
                  <a:lnTo>
                    <a:pt x="167" y="85"/>
                  </a:lnTo>
                  <a:lnTo>
                    <a:pt x="158" y="75"/>
                  </a:lnTo>
                  <a:lnTo>
                    <a:pt x="152" y="67"/>
                  </a:lnTo>
                  <a:lnTo>
                    <a:pt x="134" y="69"/>
                  </a:lnTo>
                  <a:lnTo>
                    <a:pt x="117" y="71"/>
                  </a:lnTo>
                  <a:lnTo>
                    <a:pt x="91" y="70"/>
                  </a:lnTo>
                  <a:lnTo>
                    <a:pt x="75" y="68"/>
                  </a:lnTo>
                  <a:lnTo>
                    <a:pt x="60" y="67"/>
                  </a:lnTo>
                  <a:lnTo>
                    <a:pt x="44" y="62"/>
                  </a:lnTo>
                  <a:lnTo>
                    <a:pt x="32" y="56"/>
                  </a:lnTo>
                  <a:lnTo>
                    <a:pt x="21" y="46"/>
                  </a:lnTo>
                  <a:lnTo>
                    <a:pt x="11" y="37"/>
                  </a:lnTo>
                  <a:lnTo>
                    <a:pt x="4" y="28"/>
                  </a:lnTo>
                  <a:lnTo>
                    <a:pt x="0" y="20"/>
                  </a:lnTo>
                  <a:lnTo>
                    <a:pt x="18" y="13"/>
                  </a:lnTo>
                  <a:lnTo>
                    <a:pt x="37" y="9"/>
                  </a:lnTo>
                  <a:lnTo>
                    <a:pt x="66" y="1"/>
                  </a:lnTo>
                  <a:lnTo>
                    <a:pt x="79" y="0"/>
                  </a:lnTo>
                  <a:lnTo>
                    <a:pt x="101" y="4"/>
                  </a:lnTo>
                  <a:lnTo>
                    <a:pt x="133" y="9"/>
                  </a:lnTo>
                  <a:lnTo>
                    <a:pt x="172" y="14"/>
                  </a:lnTo>
                  <a:lnTo>
                    <a:pt x="191" y="21"/>
                  </a:lnTo>
                  <a:lnTo>
                    <a:pt x="200" y="32"/>
                  </a:lnTo>
                  <a:lnTo>
                    <a:pt x="204" y="4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5624" name="Freeform 19"/>
            <p:cNvSpPr>
              <a:spLocks/>
            </p:cNvSpPr>
            <p:nvPr/>
          </p:nvSpPr>
          <p:spPr bwMode="blackWhite">
            <a:xfrm>
              <a:off x="989" y="3183"/>
              <a:ext cx="39" cy="43"/>
            </a:xfrm>
            <a:custGeom>
              <a:avLst/>
              <a:gdLst>
                <a:gd name="T0" fmla="*/ 15 w 39"/>
                <a:gd name="T1" fmla="*/ 0 h 43"/>
                <a:gd name="T2" fmla="*/ 3 w 39"/>
                <a:gd name="T3" fmla="*/ 6 h 43"/>
                <a:gd name="T4" fmla="*/ 0 w 39"/>
                <a:gd name="T5" fmla="*/ 11 h 43"/>
                <a:gd name="T6" fmla="*/ 4 w 39"/>
                <a:gd name="T7" fmla="*/ 24 h 43"/>
                <a:gd name="T8" fmla="*/ 12 w 39"/>
                <a:gd name="T9" fmla="*/ 36 h 43"/>
                <a:gd name="T10" fmla="*/ 17 w 39"/>
                <a:gd name="T11" fmla="*/ 41 h 43"/>
                <a:gd name="T12" fmla="*/ 30 w 39"/>
                <a:gd name="T13" fmla="*/ 42 h 43"/>
                <a:gd name="T14" fmla="*/ 38 w 39"/>
                <a:gd name="T15" fmla="*/ 37 h 43"/>
                <a:gd name="T16" fmla="*/ 36 w 39"/>
                <a:gd name="T17" fmla="*/ 27 h 43"/>
                <a:gd name="T18" fmla="*/ 32 w 39"/>
                <a:gd name="T19" fmla="*/ 20 h 43"/>
                <a:gd name="T20" fmla="*/ 26 w 39"/>
                <a:gd name="T21" fmla="*/ 12 h 43"/>
                <a:gd name="T22" fmla="*/ 15 w 39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"/>
                <a:gd name="T37" fmla="*/ 0 h 43"/>
                <a:gd name="T38" fmla="*/ 39 w 39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" h="43">
                  <a:moveTo>
                    <a:pt x="15" y="0"/>
                  </a:moveTo>
                  <a:lnTo>
                    <a:pt x="3" y="6"/>
                  </a:lnTo>
                  <a:lnTo>
                    <a:pt x="0" y="11"/>
                  </a:lnTo>
                  <a:lnTo>
                    <a:pt x="4" y="24"/>
                  </a:lnTo>
                  <a:lnTo>
                    <a:pt x="12" y="36"/>
                  </a:lnTo>
                  <a:lnTo>
                    <a:pt x="17" y="41"/>
                  </a:lnTo>
                  <a:lnTo>
                    <a:pt x="30" y="42"/>
                  </a:lnTo>
                  <a:lnTo>
                    <a:pt x="38" y="37"/>
                  </a:lnTo>
                  <a:lnTo>
                    <a:pt x="36" y="27"/>
                  </a:lnTo>
                  <a:lnTo>
                    <a:pt x="32" y="20"/>
                  </a:lnTo>
                  <a:lnTo>
                    <a:pt x="26" y="12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5625" name="Freeform 20"/>
            <p:cNvSpPr>
              <a:spLocks/>
            </p:cNvSpPr>
            <p:nvPr/>
          </p:nvSpPr>
          <p:spPr bwMode="blackWhite">
            <a:xfrm>
              <a:off x="923" y="3310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9 w 17"/>
                <a:gd name="T3" fmla="*/ 15 h 17"/>
                <a:gd name="T4" fmla="*/ 16 w 17"/>
                <a:gd name="T5" fmla="*/ 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16"/>
                  </a:moveTo>
                  <a:lnTo>
                    <a:pt x="9" y="15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</p:grpSp>
      <p:sp>
        <p:nvSpPr>
          <p:cNvPr id="25608" name="Line 22"/>
          <p:cNvSpPr>
            <a:spLocks noChangeShapeType="1"/>
          </p:cNvSpPr>
          <p:nvPr/>
        </p:nvSpPr>
        <p:spPr bwMode="auto">
          <a:xfrm>
            <a:off x="3330575" y="4784725"/>
            <a:ext cx="1828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25609" name="Rectangle 23"/>
          <p:cNvSpPr>
            <a:spLocks noChangeArrowheads="1"/>
          </p:cNvSpPr>
          <p:nvPr/>
        </p:nvSpPr>
        <p:spPr bwMode="auto">
          <a:xfrm>
            <a:off x="4032250" y="4387850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u="none">
                <a:solidFill>
                  <a:schemeClr val="bg1"/>
                </a:solidFill>
              </a:rPr>
              <a:t>F</a:t>
            </a:r>
            <a:r>
              <a:rPr lang="es-ES" u="none" baseline="-250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5610" name="Rectangle 24"/>
          <p:cNvSpPr>
            <a:spLocks noChangeArrowheads="1"/>
          </p:cNvSpPr>
          <p:nvPr/>
        </p:nvSpPr>
        <p:spPr bwMode="auto">
          <a:xfrm>
            <a:off x="5746750" y="4487863"/>
            <a:ext cx="2111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b="0" u="none">
                <a:solidFill>
                  <a:schemeClr val="bg1"/>
                </a:solidFill>
              </a:rPr>
              <a:t>F</a:t>
            </a:r>
            <a:r>
              <a:rPr lang="es-ES" b="0" u="none" baseline="-25000">
                <a:solidFill>
                  <a:schemeClr val="bg1"/>
                </a:solidFill>
              </a:rPr>
              <a:t>i</a:t>
            </a:r>
            <a:r>
              <a:rPr lang="es-ES" b="0" u="none">
                <a:solidFill>
                  <a:schemeClr val="bg1"/>
                </a:solidFill>
              </a:rPr>
              <a:t>=Nombre Flujo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6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60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60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nimBg="1"/>
      <p:bldP spid="2561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B08201BC-E755-4582-8688-03B36A3AF605}" type="slidenum">
              <a:rPr lang="es-ES" smtClean="0"/>
              <a:pPr/>
              <a:t>110</a:t>
            </a:fld>
            <a:endParaRPr lang="es-ES"/>
          </a:p>
        </p:txBody>
      </p:sp>
      <p:sp>
        <p:nvSpPr>
          <p:cNvPr id="96260" name="Text Box 3"/>
          <p:cNvSpPr txBox="1">
            <a:spLocks noChangeArrowheads="1"/>
          </p:cNvSpPr>
          <p:nvPr/>
        </p:nvSpPr>
        <p:spPr bwMode="auto">
          <a:xfrm>
            <a:off x="327207" y="1377950"/>
            <a:ext cx="38539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C00000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Clases de asociación: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Otra forma: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1773238" y="3622675"/>
            <a:ext cx="1152525" cy="3603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Estudiante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auto">
          <a:xfrm>
            <a:off x="5219700" y="3622675"/>
            <a:ext cx="1152525" cy="3603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s-CO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5364163" y="3622675"/>
            <a:ext cx="7254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600" b="0" u="none">
                <a:solidFill>
                  <a:schemeClr val="bg1"/>
                </a:solidFill>
                <a:latin typeface="Arial" pitchFamily="34" charset="0"/>
              </a:rPr>
              <a:t>Curso</a:t>
            </a:r>
            <a:endParaRPr lang="es-ES" sz="16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2916238" y="3767138"/>
            <a:ext cx="23050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2928938" y="3500438"/>
            <a:ext cx="11557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Esta cursando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96266" name="Rectangle 9"/>
          <p:cNvSpPr>
            <a:spLocks noChangeArrowheads="1"/>
          </p:cNvSpPr>
          <p:nvPr/>
        </p:nvSpPr>
        <p:spPr bwMode="auto">
          <a:xfrm>
            <a:off x="3348038" y="4868863"/>
            <a:ext cx="1152525" cy="79216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s-CO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3348038" y="5084763"/>
            <a:ext cx="11525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3675063" y="4868863"/>
            <a:ext cx="5048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Nota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4637088" y="5013325"/>
            <a:ext cx="27924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Nueva clase asociada a las anteriores.</a:t>
            </a:r>
            <a:endParaRPr lang="es-ES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2411413" y="4005263"/>
            <a:ext cx="936625" cy="12239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 flipH="1">
            <a:off x="4500563" y="4005263"/>
            <a:ext cx="1150937" cy="12239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7" name="16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B08201BC-E755-4582-8688-03B36A3AF605}" type="slidenum">
              <a:rPr lang="es-ES" smtClean="0"/>
              <a:pPr/>
              <a:t>111</a:t>
            </a:fld>
            <a:endParaRPr lang="es-ES"/>
          </a:p>
        </p:txBody>
      </p:sp>
      <p:sp>
        <p:nvSpPr>
          <p:cNvPr id="96260" name="Text Box 3"/>
          <p:cNvSpPr txBox="1">
            <a:spLocks noChangeArrowheads="1"/>
          </p:cNvSpPr>
          <p:nvPr/>
        </p:nvSpPr>
        <p:spPr bwMode="auto">
          <a:xfrm>
            <a:off x="327207" y="1377950"/>
            <a:ext cx="36583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C00000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Implementación: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2214554"/>
            <a:ext cx="3714776" cy="422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19 Conector recto"/>
          <p:cNvCxnSpPr/>
          <p:nvPr/>
        </p:nvCxnSpPr>
        <p:spPr>
          <a:xfrm>
            <a:off x="4929190" y="2969419"/>
            <a:ext cx="571504" cy="0"/>
          </a:xfrm>
          <a:prstGeom prst="line">
            <a:avLst/>
          </a:prstGeom>
          <a:ln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3714744" y="2962268"/>
            <a:ext cx="17859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2928926" y="2531267"/>
            <a:ext cx="257176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4929190" y="4064799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4931571" y="550863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5742718" y="2387303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>
                <a:solidFill>
                  <a:srgbClr val="002060"/>
                </a:solidFill>
              </a:rPr>
              <a:t>Nombre de la clase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773156" y="277391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>
                <a:solidFill>
                  <a:srgbClr val="002060"/>
                </a:solidFill>
              </a:rPr>
              <a:t>Atributos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5715008" y="3845486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>
                <a:solidFill>
                  <a:srgbClr val="002060"/>
                </a:solidFill>
              </a:rPr>
              <a:t>Constructor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5715008" y="5345684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>
                <a:solidFill>
                  <a:srgbClr val="002060"/>
                </a:solidFill>
              </a:rPr>
              <a:t>Métodos</a:t>
            </a:r>
          </a:p>
        </p:txBody>
      </p:sp>
    </p:spTree>
  </p:cSld>
  <p:clrMapOvr>
    <a:masterClrMapping/>
  </p:clrMapOvr>
  <p:transition>
    <p:dissolv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F0587202-756C-446C-97F9-AED37F6DA924}" type="slidenum">
              <a:rPr lang="es-ES" smtClean="0"/>
              <a:pPr/>
              <a:t>112</a:t>
            </a:fld>
            <a:endParaRPr lang="es-ES"/>
          </a:p>
        </p:txBody>
      </p:sp>
      <p:sp>
        <p:nvSpPr>
          <p:cNvPr id="97284" name="Text Box 3"/>
          <p:cNvSpPr txBox="1">
            <a:spLocks noChangeArrowheads="1"/>
          </p:cNvSpPr>
          <p:nvPr/>
        </p:nvSpPr>
        <p:spPr bwMode="auto">
          <a:xfrm>
            <a:off x="274016" y="1357298"/>
            <a:ext cx="8957901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accent6">
                      <a:lumMod val="50000"/>
                    </a:schemeClr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Mas sobre clases: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Propósitos:</a:t>
            </a:r>
          </a:p>
          <a:p>
            <a:pPr eaLnBrk="1" hangingPunct="1">
              <a:buFont typeface="Wingdings" pitchFamily="2" charset="2"/>
              <a:buChar char="G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Definen interfaz que los objetos presentan al sistema. </a:t>
            </a:r>
          </a:p>
          <a:p>
            <a:pPr eaLnBrk="1" hangingPunct="1">
              <a:buFont typeface="Wingdings" pitchFamily="2" charset="2"/>
              <a:buChar char="G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Definen la implementación de la interfaz.</a:t>
            </a:r>
          </a:p>
          <a:p>
            <a:pPr eaLnBrk="1" hangingPunct="1">
              <a:buFont typeface="Wingdings" pitchFamily="2" charset="2"/>
              <a:buChar char="G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Maneras de clasificación: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1.  Interfaz: &lt;&lt;interface&gt;&gt;.</a:t>
            </a:r>
            <a:r>
              <a:rPr lang="es-CO" sz="2400" b="0" u="none" dirty="0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eaLnBrk="1" hangingPunct="1">
              <a:buFont typeface="Wingdings" pitchFamily="2" charset="2"/>
              <a:buChar char="G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Especifica lista de operaciones.</a:t>
            </a:r>
          </a:p>
          <a:p>
            <a:pPr eaLnBrk="1" hangingPunct="1">
              <a:buFont typeface="Wingdings" pitchFamily="2" charset="2"/>
              <a:buChar char="G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No tiene implementaciones ni atributos. 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2.  &lt;&lt;</a:t>
            </a:r>
            <a:r>
              <a:rPr lang="es-CO" sz="2400" u="none" dirty="0" err="1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Type</a:t>
            </a:r>
            <a:r>
              <a:rPr lang="es-CO" sz="2400" u="none" dirty="0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&gt;&gt;.</a:t>
            </a:r>
          </a:p>
          <a:p>
            <a:pPr eaLnBrk="1" hangingPunct="1">
              <a:buFont typeface="Wingdings" pitchFamily="2" charset="2"/>
              <a:buChar char="G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Igual a la interfaz. Puede tener un estado (especifica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atributos y operaciones). </a:t>
            </a:r>
          </a:p>
          <a:p>
            <a:pPr eaLnBrk="1" hangingPunct="1">
              <a:buFont typeface="Wingdings" pitchFamily="2" charset="2"/>
              <a:buChar char="G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No tiene implementación.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Llamada de nube"/>
          <p:cNvSpPr/>
          <p:nvPr/>
        </p:nvSpPr>
        <p:spPr>
          <a:xfrm>
            <a:off x="547688" y="3292475"/>
            <a:ext cx="8397875" cy="2357438"/>
          </a:xfrm>
          <a:prstGeom prst="cloudCallou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0445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2500F18B-C319-44E1-8D0B-8EFBEED5A05C}" type="slidenum">
              <a:rPr lang="es-ES" smtClean="0"/>
              <a:pPr/>
              <a:t>113</a:t>
            </a:fld>
            <a:endParaRPr lang="es-ES"/>
          </a:p>
        </p:txBody>
      </p:sp>
      <p:sp>
        <p:nvSpPr>
          <p:cNvPr id="98308" name="Text Box 3"/>
          <p:cNvSpPr txBox="1">
            <a:spLocks noChangeArrowheads="1"/>
          </p:cNvSpPr>
          <p:nvPr/>
        </p:nvSpPr>
        <p:spPr bwMode="auto">
          <a:xfrm>
            <a:off x="334445" y="1406284"/>
            <a:ext cx="880955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accent6">
                      <a:lumMod val="50000"/>
                    </a:schemeClr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Mas sobre clases:</a:t>
            </a:r>
            <a:endParaRPr lang="es-CO" sz="2400" u="none" dirty="0"/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3. &lt;&lt;</a:t>
            </a:r>
            <a:r>
              <a:rPr lang="es-CO" sz="2400" u="none" dirty="0" err="1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Implementation</a:t>
            </a:r>
            <a:r>
              <a:rPr lang="es-CO" sz="2400" u="none" dirty="0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CO" sz="2400" u="none" dirty="0" err="1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Class</a:t>
            </a:r>
            <a:r>
              <a:rPr lang="es-CO" sz="2400" u="none" dirty="0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&gt;&gt;. </a:t>
            </a:r>
          </a:p>
          <a:p>
            <a:pPr eaLnBrk="1" hangingPunct="1">
              <a:buFont typeface="Wingdings" pitchFamily="2" charset="2"/>
              <a:buChar char="G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Implementación física de operaciones y atributos.</a:t>
            </a:r>
          </a:p>
          <a:p>
            <a:pPr eaLnBrk="1" hangingPunct="1">
              <a:buFont typeface="Wingdings" pitchFamily="2" charset="2"/>
              <a:buChar char="G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No tiene implementaciones ni atributos. </a:t>
            </a:r>
          </a:p>
          <a:p>
            <a:pPr eaLnBrk="1" hangingPunct="1"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b="0" u="none" dirty="0"/>
              <a:t>	   </a:t>
            </a:r>
            <a:r>
              <a:rPr lang="es-CO" sz="2400" u="none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 2 y 3 son estereotipos.   </a:t>
            </a:r>
          </a:p>
          <a:p>
            <a:pPr lvl="2" eaLnBrk="1" hangingPunct="1">
              <a:defRPr/>
            </a:pPr>
            <a:r>
              <a:rPr lang="es-CO" sz="2400" u="none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Normalmente se trabaja sin estereotipos.</a:t>
            </a:r>
          </a:p>
          <a:p>
            <a:pPr lvl="2" eaLnBrk="1" hangingPunct="1">
              <a:defRPr/>
            </a:pPr>
            <a:r>
              <a:rPr lang="es-CO" sz="2400" u="none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Se usan para dar mas detalle (precisión).</a:t>
            </a:r>
          </a:p>
          <a:p>
            <a:pPr eaLnBrk="1" hangingPunct="1">
              <a:defRPr/>
            </a:pPr>
            <a:endParaRPr lang="es-CO" sz="2400" b="0" u="none" dirty="0"/>
          </a:p>
        </p:txBody>
      </p:sp>
      <p:sp>
        <p:nvSpPr>
          <p:cNvPr id="9" name="8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85423110-CEF7-4A59-9AA8-E7BE635AC1DE}" type="slidenum">
              <a:rPr lang="es-ES" smtClean="0"/>
              <a:pPr/>
              <a:t>114</a:t>
            </a:fld>
            <a:endParaRPr lang="es-ES"/>
          </a:p>
        </p:txBody>
      </p:sp>
      <p:sp>
        <p:nvSpPr>
          <p:cNvPr id="99332" name="Text Box 3"/>
          <p:cNvSpPr txBox="1">
            <a:spLocks noChangeArrowheads="1"/>
          </p:cNvSpPr>
          <p:nvPr/>
        </p:nvSpPr>
        <p:spPr bwMode="auto">
          <a:xfrm>
            <a:off x="256543" y="1357298"/>
            <a:ext cx="793300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accent6">
                      <a:lumMod val="50000"/>
                    </a:schemeClr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Mas sobre clases: 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Interfaces:</a:t>
            </a:r>
          </a:p>
          <a:p>
            <a:pPr eaLnBrk="1" hangingPunct="1">
              <a:buFont typeface="Wingdings" pitchFamily="2" charset="2"/>
              <a:buChar char="G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Especifica ciertas operaciones de elementos del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modelo visibles fuera del mismo.</a:t>
            </a:r>
          </a:p>
          <a:p>
            <a:pPr eaLnBrk="1" hangingPunct="1">
              <a:buFont typeface="Wingdings" pitchFamily="2" charset="2"/>
              <a:buChar char="G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No tiene atributos.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Ejemplo: </a:t>
            </a:r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468313" y="4292600"/>
            <a:ext cx="1152525" cy="7921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s-CO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>
            <a:off x="468313" y="4797425"/>
            <a:ext cx="11525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468313" y="4340225"/>
            <a:ext cx="1122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&lt;&lt;interface&gt;&gt;</a:t>
            </a:r>
          </a:p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stringbueno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9336" name="Rectangle 7"/>
          <p:cNvSpPr>
            <a:spLocks noChangeArrowheads="1"/>
          </p:cNvSpPr>
          <p:nvPr/>
        </p:nvSpPr>
        <p:spPr bwMode="auto">
          <a:xfrm>
            <a:off x="3132138" y="4292600"/>
            <a:ext cx="1152525" cy="7921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s-CO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3132138" y="4508500"/>
            <a:ext cx="11525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3375025" y="4292600"/>
            <a:ext cx="68103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modulo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9339" name="Rectangle 10"/>
          <p:cNvSpPr>
            <a:spLocks noChangeArrowheads="1"/>
          </p:cNvSpPr>
          <p:nvPr/>
        </p:nvSpPr>
        <p:spPr bwMode="auto">
          <a:xfrm>
            <a:off x="3132138" y="6164263"/>
            <a:ext cx="1152525" cy="36036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s-CO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>
            <a:off x="3251200" y="6164263"/>
            <a:ext cx="979488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impresora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 flipH="1">
            <a:off x="1619250" y="4724400"/>
            <a:ext cx="1512888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5485" name="Line 13"/>
          <p:cNvSpPr>
            <a:spLocks noChangeShapeType="1"/>
          </p:cNvSpPr>
          <p:nvPr/>
        </p:nvSpPr>
        <p:spPr bwMode="auto">
          <a:xfrm flipH="1" flipV="1">
            <a:off x="1187450" y="5084763"/>
            <a:ext cx="1944688" cy="1223962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5486" name="Line 14"/>
          <p:cNvSpPr>
            <a:spLocks noChangeShapeType="1"/>
          </p:cNvSpPr>
          <p:nvPr/>
        </p:nvSpPr>
        <p:spPr bwMode="auto">
          <a:xfrm>
            <a:off x="3348038" y="5084763"/>
            <a:ext cx="0" cy="10810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5487" name="Oval 15"/>
          <p:cNvSpPr>
            <a:spLocks noChangeArrowheads="1"/>
          </p:cNvSpPr>
          <p:nvPr/>
        </p:nvSpPr>
        <p:spPr bwMode="auto">
          <a:xfrm>
            <a:off x="3708400" y="5445125"/>
            <a:ext cx="215900" cy="215900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 flipV="1">
            <a:off x="3830638" y="5661025"/>
            <a:ext cx="0" cy="50482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5489" name="Line 17"/>
          <p:cNvSpPr>
            <a:spLocks noChangeShapeType="1"/>
          </p:cNvSpPr>
          <p:nvPr/>
        </p:nvSpPr>
        <p:spPr bwMode="auto">
          <a:xfrm>
            <a:off x="3825875" y="5084763"/>
            <a:ext cx="0" cy="3603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395288" y="4810125"/>
            <a:ext cx="13065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Stringb():cadena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3049588" y="4652963"/>
            <a:ext cx="13065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Stringb():cadena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3995738" y="5445125"/>
            <a:ext cx="10017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Stringbueno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2695575" y="5300663"/>
            <a:ext cx="7239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imprime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1484313" y="5661025"/>
            <a:ext cx="7842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&lt;&lt;use&gt;&gt;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4500563" y="3644900"/>
            <a:ext cx="4581525" cy="1816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es-CO" sz="1400" u="none">
                <a:solidFill>
                  <a:srgbClr val="002060"/>
                </a:solidFill>
                <a:latin typeface="Arial" pitchFamily="34" charset="0"/>
              </a:rPr>
              <a:t>&lt;&lt;interface&gt;&gt;</a:t>
            </a:r>
            <a:r>
              <a:rPr lang="es-CO" sz="1400" b="0" u="none">
                <a:solidFill>
                  <a:srgbClr val="002060"/>
                </a:solidFill>
                <a:latin typeface="Arial" pitchFamily="34" charset="0"/>
              </a:rPr>
              <a:t> ofrece operación </a:t>
            </a:r>
            <a:r>
              <a:rPr lang="es-CO" sz="1400" u="none">
                <a:solidFill>
                  <a:srgbClr val="002060"/>
                </a:solidFill>
                <a:latin typeface="Arial" pitchFamily="34" charset="0"/>
              </a:rPr>
              <a:t>stringb</a:t>
            </a:r>
            <a:r>
              <a:rPr lang="es-CO" sz="1400" b="0" u="none">
                <a:solidFill>
                  <a:srgbClr val="002060"/>
                </a:solidFill>
                <a:latin typeface="Arial" pitchFamily="34" charset="0"/>
              </a:rPr>
              <a:t> y devuelve </a:t>
            </a:r>
          </a:p>
          <a:p>
            <a:pPr eaLnBrk="1" hangingPunct="1"/>
            <a:r>
              <a:rPr lang="es-CO" sz="1400" b="0" u="none">
                <a:solidFill>
                  <a:srgbClr val="002060"/>
                </a:solidFill>
                <a:latin typeface="Arial" pitchFamily="34" charset="0"/>
              </a:rPr>
              <a:t>  una  cadena.</a:t>
            </a:r>
          </a:p>
          <a:p>
            <a:pPr eaLnBrk="1" hangingPunct="1">
              <a:buFontTx/>
              <a:buChar char="•"/>
            </a:pPr>
            <a:r>
              <a:rPr lang="es-CO" sz="1400" b="0" u="none">
                <a:solidFill>
                  <a:srgbClr val="002060"/>
                </a:solidFill>
                <a:latin typeface="Arial" pitchFamily="34" charset="0"/>
              </a:rPr>
              <a:t>La clase </a:t>
            </a:r>
            <a:r>
              <a:rPr lang="es-CO" sz="1400" u="none">
                <a:solidFill>
                  <a:srgbClr val="002060"/>
                </a:solidFill>
                <a:latin typeface="Arial" pitchFamily="34" charset="0"/>
              </a:rPr>
              <a:t>módulo</a:t>
            </a:r>
            <a:r>
              <a:rPr lang="es-CO" sz="1400" b="0" u="none">
                <a:solidFill>
                  <a:srgbClr val="002060"/>
                </a:solidFill>
                <a:latin typeface="Arial" pitchFamily="34" charset="0"/>
              </a:rPr>
              <a:t> realiza o soporta la interfaz.</a:t>
            </a:r>
          </a:p>
          <a:p>
            <a:pPr eaLnBrk="1" hangingPunct="1"/>
            <a:r>
              <a:rPr lang="es-CO" sz="1400" b="0" u="none">
                <a:solidFill>
                  <a:srgbClr val="002060"/>
                </a:solidFill>
                <a:latin typeface="Arial" pitchFamily="34" charset="0"/>
              </a:rPr>
              <a:t>    método </a:t>
            </a:r>
            <a:r>
              <a:rPr lang="es-CO" sz="1400" u="none">
                <a:solidFill>
                  <a:srgbClr val="002060"/>
                </a:solidFill>
                <a:latin typeface="Arial" pitchFamily="34" charset="0"/>
              </a:rPr>
              <a:t>stringb</a:t>
            </a:r>
            <a:r>
              <a:rPr lang="es-CO" sz="1400" b="0" u="none">
                <a:solidFill>
                  <a:srgbClr val="002060"/>
                </a:solidFill>
                <a:latin typeface="Arial" pitchFamily="34" charset="0"/>
              </a:rPr>
              <a:t> (circulo con stringbueno).</a:t>
            </a:r>
          </a:p>
          <a:p>
            <a:pPr eaLnBrk="1" hangingPunct="1"/>
            <a:r>
              <a:rPr lang="es-CO" sz="1400" b="0" u="none">
                <a:solidFill>
                  <a:srgbClr val="002060"/>
                </a:solidFill>
                <a:latin typeface="Arial" pitchFamily="34" charset="0"/>
              </a:rPr>
              <a:t>	           flecha de módulo a &lt;&lt;inteface&gt;&gt;.</a:t>
            </a:r>
          </a:p>
          <a:p>
            <a:pPr eaLnBrk="1" hangingPunct="1"/>
            <a:r>
              <a:rPr lang="es-CO" sz="1400" b="0" u="none">
                <a:solidFill>
                  <a:srgbClr val="002060"/>
                </a:solidFill>
                <a:latin typeface="Arial" pitchFamily="34" charset="0"/>
              </a:rPr>
              <a:t>	           Generalización o herencia débil.</a:t>
            </a:r>
          </a:p>
          <a:p>
            <a:pPr eaLnBrk="1" hangingPunct="1">
              <a:buFontTx/>
              <a:buChar char="•"/>
            </a:pPr>
            <a:r>
              <a:rPr lang="es-CO" sz="1400" b="0" u="none">
                <a:solidFill>
                  <a:srgbClr val="002060"/>
                </a:solidFill>
                <a:latin typeface="Arial" pitchFamily="34" charset="0"/>
              </a:rPr>
              <a:t>La </a:t>
            </a:r>
            <a:r>
              <a:rPr lang="es-CO" sz="1400" u="none">
                <a:solidFill>
                  <a:srgbClr val="002060"/>
                </a:solidFill>
                <a:latin typeface="Arial" pitchFamily="34" charset="0"/>
              </a:rPr>
              <a:t>implementación está en módulo</a:t>
            </a:r>
            <a:r>
              <a:rPr lang="es-CO" sz="1400" b="0" u="none">
                <a:solidFill>
                  <a:srgbClr val="002060"/>
                </a:solidFill>
                <a:latin typeface="Arial" pitchFamily="34" charset="0"/>
              </a:rPr>
              <a:t>, no en la intefaz.</a:t>
            </a:r>
          </a:p>
          <a:p>
            <a:pPr eaLnBrk="1" hangingPunct="1">
              <a:buFontTx/>
              <a:buChar char="•"/>
            </a:pPr>
            <a:r>
              <a:rPr lang="es-CO" sz="1400" b="0" u="none">
                <a:solidFill>
                  <a:srgbClr val="002060"/>
                </a:solidFill>
                <a:latin typeface="Arial" pitchFamily="34" charset="0"/>
              </a:rPr>
              <a:t>Impresora depende de la interfaz &lt;&lt;use&gt;&gt;.	 </a:t>
            </a:r>
            <a:endParaRPr lang="es-ES" sz="1400" b="0" u="none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99353" name="AutoShape 24"/>
          <p:cNvSpPr>
            <a:spLocks noChangeArrowheads="1"/>
          </p:cNvSpPr>
          <p:nvPr/>
        </p:nvSpPr>
        <p:spPr bwMode="auto">
          <a:xfrm>
            <a:off x="5867400" y="4581525"/>
            <a:ext cx="73025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2">
              <a:lumMod val="2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99354" name="AutoShape 25"/>
          <p:cNvSpPr>
            <a:spLocks noChangeArrowheads="1"/>
          </p:cNvSpPr>
          <p:nvPr/>
        </p:nvSpPr>
        <p:spPr bwMode="auto">
          <a:xfrm>
            <a:off x="5867400" y="4797425"/>
            <a:ext cx="73025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2">
              <a:lumMod val="2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99355" name="AutoShape 26"/>
          <p:cNvSpPr>
            <a:spLocks noChangeArrowheads="1"/>
          </p:cNvSpPr>
          <p:nvPr/>
        </p:nvSpPr>
        <p:spPr bwMode="auto">
          <a:xfrm>
            <a:off x="4629150" y="4351338"/>
            <a:ext cx="73025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2">
              <a:lumMod val="2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9" name="28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5072063" y="6000750"/>
            <a:ext cx="31003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140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 ejemplos: ModeloObj.pdf</a:t>
            </a:r>
          </a:p>
          <a:p>
            <a:pPr>
              <a:defRPr/>
            </a:pPr>
            <a:r>
              <a:rPr lang="es-CO" sz="140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ambulancias</a:t>
            </a:r>
          </a:p>
        </p:txBody>
      </p:sp>
    </p:spTree>
  </p:cSld>
  <p:clrMapOvr>
    <a:masterClrMapping/>
  </p:clrMapOvr>
  <p:transition>
    <p:dissolv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96E31518-5BBE-4096-A109-1D2EC1D950E7}" type="slidenum">
              <a:rPr lang="es-ES" smtClean="0"/>
              <a:pPr/>
              <a:t>115</a:t>
            </a:fld>
            <a:endParaRPr lang="es-ES"/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263531" y="1377950"/>
            <a:ext cx="36583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accent6">
                      <a:lumMod val="50000"/>
                    </a:schemeClr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Mas sobre clases: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Interfaces: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Otra forma: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2257425" y="3284538"/>
            <a:ext cx="1152525" cy="79216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s-CO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2257425" y="3789363"/>
            <a:ext cx="11525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257425" y="3332163"/>
            <a:ext cx="1122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&lt;&lt;interface&gt;&gt;</a:t>
            </a:r>
          </a:p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stringbueno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0360" name="Rectangle 7"/>
          <p:cNvSpPr>
            <a:spLocks noChangeArrowheads="1"/>
          </p:cNvSpPr>
          <p:nvPr/>
        </p:nvSpPr>
        <p:spPr bwMode="auto">
          <a:xfrm>
            <a:off x="4921250" y="3284538"/>
            <a:ext cx="1152525" cy="79216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s-CO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4921250" y="3500438"/>
            <a:ext cx="11525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5164138" y="3284538"/>
            <a:ext cx="68103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modulo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0363" name="Rectangle 10"/>
          <p:cNvSpPr>
            <a:spLocks noChangeArrowheads="1"/>
          </p:cNvSpPr>
          <p:nvPr/>
        </p:nvSpPr>
        <p:spPr bwMode="auto">
          <a:xfrm>
            <a:off x="4921250" y="5156200"/>
            <a:ext cx="1152525" cy="3603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s-CO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4986338" y="5156200"/>
            <a:ext cx="10874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600" b="0" u="none">
                <a:solidFill>
                  <a:schemeClr val="bg1"/>
                </a:solidFill>
                <a:latin typeface="Arial" pitchFamily="34" charset="0"/>
              </a:rPr>
              <a:t>impresora</a:t>
            </a:r>
            <a:endParaRPr lang="es-ES" sz="16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5137150" y="4076700"/>
            <a:ext cx="0" cy="10810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6509" name="Oval 13"/>
          <p:cNvSpPr>
            <a:spLocks noChangeArrowheads="1"/>
          </p:cNvSpPr>
          <p:nvPr/>
        </p:nvSpPr>
        <p:spPr bwMode="auto">
          <a:xfrm>
            <a:off x="5497513" y="4437063"/>
            <a:ext cx="215900" cy="215900"/>
          </a:xfrm>
          <a:prstGeom prst="ellips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 flipV="1">
            <a:off x="5619750" y="4652963"/>
            <a:ext cx="0" cy="504825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6511" name="Line 15"/>
          <p:cNvSpPr>
            <a:spLocks noChangeShapeType="1"/>
          </p:cNvSpPr>
          <p:nvPr/>
        </p:nvSpPr>
        <p:spPr bwMode="auto">
          <a:xfrm>
            <a:off x="5614988" y="4076700"/>
            <a:ext cx="0" cy="3603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2184400" y="3802063"/>
            <a:ext cx="13065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Stringb():cadena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4838700" y="3644900"/>
            <a:ext cx="13065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Stringb():cadena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514" name="Text Box 18"/>
          <p:cNvSpPr txBox="1">
            <a:spLocks noChangeArrowheads="1"/>
          </p:cNvSpPr>
          <p:nvPr/>
        </p:nvSpPr>
        <p:spPr bwMode="auto">
          <a:xfrm>
            <a:off x="5784850" y="4437063"/>
            <a:ext cx="10017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Stringbueno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4484688" y="4292600"/>
            <a:ext cx="7239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imprime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32561D70-53E2-4C5B-A191-53D40C4B734A}" type="slidenum">
              <a:rPr lang="es-ES" smtClean="0"/>
              <a:pPr/>
              <a:t>116</a:t>
            </a:fld>
            <a:endParaRPr lang="es-E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2430463" y="2889250"/>
            <a:ext cx="288925" cy="287338"/>
          </a:xfrm>
          <a:prstGeom prst="rect">
            <a:avLst/>
          </a:prstGeom>
          <a:noFill/>
          <a:ln w="9525" algn="ctr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1381" name="Text Box 4"/>
          <p:cNvSpPr txBox="1">
            <a:spLocks noChangeArrowheads="1"/>
          </p:cNvSpPr>
          <p:nvPr/>
        </p:nvSpPr>
        <p:spPr bwMode="auto">
          <a:xfrm>
            <a:off x="344561" y="1377950"/>
            <a:ext cx="42162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accent6">
                      <a:lumMod val="50000"/>
                    </a:schemeClr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Mas sobre clases:</a:t>
            </a:r>
            <a:endParaRPr lang="es-CO" sz="2400" u="none" dirty="0"/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Clases </a:t>
            </a:r>
            <a:r>
              <a:rPr lang="es-CO" sz="2400" u="none" dirty="0" err="1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parametrizadas</a:t>
            </a:r>
            <a:r>
              <a:rPr lang="es-CO" sz="2400" u="none" dirty="0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2441575" y="2909888"/>
            <a:ext cx="2778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T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1383" name="Rectangle 6"/>
          <p:cNvSpPr>
            <a:spLocks noChangeArrowheads="1"/>
          </p:cNvSpPr>
          <p:nvPr/>
        </p:nvSpPr>
        <p:spPr bwMode="auto">
          <a:xfrm>
            <a:off x="1366838" y="3054350"/>
            <a:ext cx="1152525" cy="792163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s-CO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>
            <a:off x="1366838" y="3270250"/>
            <a:ext cx="11525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1700213" y="3054350"/>
            <a:ext cx="5048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Lista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1386" name="Rectangle 9"/>
          <p:cNvSpPr>
            <a:spLocks noChangeArrowheads="1"/>
          </p:cNvSpPr>
          <p:nvPr/>
        </p:nvSpPr>
        <p:spPr bwMode="auto">
          <a:xfrm>
            <a:off x="1366838" y="4926013"/>
            <a:ext cx="1152525" cy="360362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s-CO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1408113" y="4926013"/>
            <a:ext cx="11430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600" b="0" u="none">
                <a:solidFill>
                  <a:schemeClr val="bg1"/>
                </a:solidFill>
                <a:latin typeface="Arial" pitchFamily="34" charset="0"/>
              </a:rPr>
              <a:t>Estudiante</a:t>
            </a:r>
            <a:endParaRPr lang="es-ES" sz="16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1311275" y="3389313"/>
            <a:ext cx="698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Añadir</a:t>
            </a:r>
          </a:p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obtener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2230438" y="4206875"/>
            <a:ext cx="1627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&lt;&lt;bind&gt;&gt;(estudiante)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425450" y="4062413"/>
            <a:ext cx="1547813" cy="646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Dependencia.</a:t>
            </a:r>
          </a:p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Estudiante depende</a:t>
            </a:r>
          </a:p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De Lista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 flipV="1">
            <a:off x="2081213" y="3846513"/>
            <a:ext cx="0" cy="10795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1598613" y="4062413"/>
            <a:ext cx="482600" cy="19050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3970338" y="2924175"/>
            <a:ext cx="5073650" cy="286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es-CO" b="0" u="none">
                <a:solidFill>
                  <a:srgbClr val="002060"/>
                </a:solidFill>
                <a:latin typeface="Arial" pitchFamily="34" charset="0"/>
              </a:rPr>
              <a:t> No es un tipo de clase.</a:t>
            </a:r>
          </a:p>
          <a:p>
            <a:pPr eaLnBrk="1" hangingPunct="1">
              <a:buFontTx/>
              <a:buChar char="•"/>
            </a:pPr>
            <a:r>
              <a:rPr lang="es-CO" b="0" u="none">
                <a:solidFill>
                  <a:srgbClr val="002060"/>
                </a:solidFill>
                <a:latin typeface="Arial" pitchFamily="34" charset="0"/>
              </a:rPr>
              <a:t> Mas bien una función.</a:t>
            </a:r>
          </a:p>
          <a:p>
            <a:pPr eaLnBrk="1" hangingPunct="1">
              <a:buFontTx/>
              <a:buChar char="•"/>
            </a:pPr>
            <a:r>
              <a:rPr lang="es-CO" b="0" u="none">
                <a:solidFill>
                  <a:srgbClr val="002060"/>
                </a:solidFill>
                <a:latin typeface="Arial" pitchFamily="34" charset="0"/>
              </a:rPr>
              <a:t> Toma algunas clases y devuelve una </a:t>
            </a:r>
          </a:p>
          <a:p>
            <a:pPr eaLnBrk="1" hangingPunct="1"/>
            <a:r>
              <a:rPr lang="es-CO" b="0" u="none">
                <a:solidFill>
                  <a:srgbClr val="002060"/>
                </a:solidFill>
                <a:latin typeface="Arial" pitchFamily="34" charset="0"/>
              </a:rPr>
              <a:t>   clase (plantilla).</a:t>
            </a:r>
          </a:p>
          <a:p>
            <a:pPr eaLnBrk="1" hangingPunct="1">
              <a:buFontTx/>
              <a:buChar char="•"/>
            </a:pPr>
            <a:r>
              <a:rPr lang="es-CO" b="0" u="none">
                <a:solidFill>
                  <a:srgbClr val="002060"/>
                </a:solidFill>
                <a:latin typeface="Arial" pitchFamily="34" charset="0"/>
              </a:rPr>
              <a:t> Para operaciones en común entre las clases: </a:t>
            </a:r>
          </a:p>
          <a:p>
            <a:pPr eaLnBrk="1" hangingPunct="1"/>
            <a:r>
              <a:rPr lang="es-CO" b="0" u="none">
                <a:solidFill>
                  <a:srgbClr val="002060"/>
                </a:solidFill>
                <a:latin typeface="Arial" pitchFamily="34" charset="0"/>
              </a:rPr>
              <a:t>  (añadir, eliminar).</a:t>
            </a:r>
          </a:p>
          <a:p>
            <a:pPr eaLnBrk="1" hangingPunct="1">
              <a:buFontTx/>
              <a:buChar char="•"/>
            </a:pPr>
            <a:r>
              <a:rPr lang="es-CO" b="0" u="none">
                <a:solidFill>
                  <a:srgbClr val="002060"/>
                </a:solidFill>
                <a:latin typeface="Arial" pitchFamily="34" charset="0"/>
              </a:rPr>
              <a:t> Reutilizar clases parametrizadas para </a:t>
            </a:r>
          </a:p>
          <a:p>
            <a:pPr eaLnBrk="1" hangingPunct="1"/>
            <a:r>
              <a:rPr lang="es-CO" b="0" u="none">
                <a:solidFill>
                  <a:srgbClr val="002060"/>
                </a:solidFill>
                <a:latin typeface="Arial" pitchFamily="34" charset="0"/>
              </a:rPr>
              <a:t>  operaciones  comunes.</a:t>
            </a:r>
          </a:p>
          <a:p>
            <a:pPr eaLnBrk="1" hangingPunct="1">
              <a:buFontTx/>
              <a:buChar char="•"/>
            </a:pPr>
            <a:r>
              <a:rPr lang="es-CO" b="0" u="none">
                <a:solidFill>
                  <a:srgbClr val="002060"/>
                </a:solidFill>
                <a:latin typeface="Arial" pitchFamily="34" charset="0"/>
              </a:rPr>
              <a:t> No todos los lenguajes lo soportan: </a:t>
            </a:r>
          </a:p>
          <a:p>
            <a:pPr eaLnBrk="1" hangingPunct="1"/>
            <a:r>
              <a:rPr lang="es-CO" b="0" u="none">
                <a:solidFill>
                  <a:srgbClr val="002060"/>
                </a:solidFill>
                <a:latin typeface="Arial" pitchFamily="34" charset="0"/>
              </a:rPr>
              <a:t>  (c++, Java, no).</a:t>
            </a:r>
            <a:endParaRPr lang="es-ES" b="0" u="none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0EF91A07-AE08-4DE9-9FFA-AF4FD4D83BAE}" type="slidenum">
              <a:rPr lang="es-ES" smtClean="0"/>
              <a:pPr/>
              <a:t>117</a:t>
            </a:fld>
            <a:endParaRPr lang="es-ES"/>
          </a:p>
        </p:txBody>
      </p:sp>
      <p:sp>
        <p:nvSpPr>
          <p:cNvPr id="102404" name="Text Box 3"/>
          <p:cNvSpPr txBox="1">
            <a:spLocks noChangeArrowheads="1"/>
          </p:cNvSpPr>
          <p:nvPr/>
        </p:nvSpPr>
        <p:spPr bwMode="auto">
          <a:xfrm>
            <a:off x="235648" y="1285860"/>
            <a:ext cx="8876533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accent6">
                      <a:lumMod val="50000"/>
                    </a:schemeClr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Mas sobre clases: 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Clases  </a:t>
            </a:r>
            <a:r>
              <a:rPr lang="es-CO" sz="2400" u="none" dirty="0" err="1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parametrizadas</a:t>
            </a:r>
            <a:r>
              <a:rPr lang="es-CO" sz="2400" u="none" dirty="0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Dependencia </a:t>
            </a:r>
            <a:r>
              <a:rPr lang="es-CO" sz="2400" u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DIFERENTE</a:t>
            </a:r>
            <a:r>
              <a:rPr lang="es-CO" sz="2400" b="0" u="none" dirty="0">
                <a:solidFill>
                  <a:srgbClr val="FFFF99"/>
                </a:solidFill>
              </a:rPr>
              <a:t> de asociación.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chemeClr val="tx2">
                    <a:lumMod val="50000"/>
                  </a:schemeClr>
                </a:solidFill>
              </a:rPr>
              <a:t>Dependencia: </a:t>
            </a:r>
            <a:r>
              <a:rPr lang="es-CO" sz="2400" b="0" u="none" dirty="0">
                <a:solidFill>
                  <a:srgbClr val="FFFF99"/>
                </a:solidFill>
              </a:rPr>
              <a:t>Cambio en B se refleja en A. En clases.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chemeClr val="tx2">
                    <a:lumMod val="50000"/>
                  </a:schemeClr>
                </a:solidFill>
              </a:rPr>
              <a:t>Asociación:</a:t>
            </a:r>
            <a:r>
              <a:rPr lang="es-CO" sz="2400" b="0" u="none" dirty="0">
                <a:solidFill>
                  <a:srgbClr val="FFFF99"/>
                </a:solidFill>
              </a:rPr>
              <a:t> A nivel de objetos.</a:t>
            </a:r>
          </a:p>
          <a:p>
            <a:pPr eaLnBrk="1" hangingPunct="1"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rgbClr val="002060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Visibilidad, Protección: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Para atributos y operaciones no disponibles para todo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el modelo. Son:</a:t>
            </a:r>
          </a:p>
          <a:p>
            <a:pPr eaLnBrk="1" hangingPunct="1">
              <a:defRPr/>
            </a:pPr>
            <a:r>
              <a:rPr lang="es-CO" sz="2400" b="0" u="none" dirty="0"/>
              <a:t>	</a:t>
            </a:r>
            <a:r>
              <a:rPr lang="es-CO" sz="2400" b="0" u="none" dirty="0">
                <a:solidFill>
                  <a:srgbClr val="C00000"/>
                </a:solidFill>
              </a:rPr>
              <a:t>+</a:t>
            </a:r>
            <a:r>
              <a:rPr lang="es-CO" sz="2400" b="0" u="none" dirty="0"/>
              <a:t>	</a:t>
            </a:r>
            <a:r>
              <a:rPr lang="es-CO" sz="24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Públicos</a:t>
            </a: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(accedidos por cualquiera).</a:t>
            </a:r>
          </a:p>
          <a:p>
            <a:pPr eaLnBrk="1" hangingPunct="1">
              <a:defRPr/>
            </a:pPr>
            <a:r>
              <a:rPr lang="es-CO" sz="2400" b="0" u="none" dirty="0"/>
              <a:t>	</a:t>
            </a:r>
            <a:r>
              <a:rPr lang="es-CO" sz="2400" b="0" u="none" dirty="0">
                <a:solidFill>
                  <a:srgbClr val="C00000"/>
                </a:solidFill>
              </a:rPr>
              <a:t>#</a:t>
            </a:r>
            <a:r>
              <a:rPr lang="es-CO" sz="2400" b="0" u="none" dirty="0"/>
              <a:t>	</a:t>
            </a:r>
            <a:r>
              <a:rPr lang="es-CO" sz="24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Protegidos</a:t>
            </a: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(no por todos).</a:t>
            </a:r>
          </a:p>
          <a:p>
            <a:pPr eaLnBrk="1" hangingPunct="1">
              <a:defRPr/>
            </a:pPr>
            <a:r>
              <a:rPr lang="es-CO" sz="2400" b="0" u="none" dirty="0"/>
              <a:t>	</a:t>
            </a:r>
            <a:r>
              <a:rPr lang="es-CO" sz="2400" b="0" u="none" dirty="0">
                <a:solidFill>
                  <a:srgbClr val="C00000"/>
                </a:solidFill>
              </a:rPr>
              <a:t>-</a:t>
            </a:r>
            <a:r>
              <a:rPr lang="es-CO" sz="2400" b="0" u="none" dirty="0"/>
              <a:t>	</a:t>
            </a:r>
            <a:r>
              <a:rPr lang="es-CO" sz="24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Privados</a:t>
            </a: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(por miembros de la misma clase).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0EF91A07-AE08-4DE9-9FFA-AF4FD4D83BAE}" type="slidenum">
              <a:rPr lang="es-ES" smtClean="0"/>
              <a:pPr/>
              <a:t>118</a:t>
            </a:fld>
            <a:endParaRPr lang="es-ES"/>
          </a:p>
        </p:txBody>
      </p:sp>
      <p:sp>
        <p:nvSpPr>
          <p:cNvPr id="102404" name="Text Box 3"/>
          <p:cNvSpPr txBox="1">
            <a:spLocks noChangeArrowheads="1"/>
          </p:cNvSpPr>
          <p:nvPr/>
        </p:nvSpPr>
        <p:spPr bwMode="auto">
          <a:xfrm>
            <a:off x="235648" y="1285860"/>
            <a:ext cx="790671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accent6">
                      <a:lumMod val="50000"/>
                    </a:schemeClr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Vistas del diagrama: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Empezar con una vista conceptual.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Se va refinando en la medida que se tengan mas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detalles.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3305180"/>
            <a:ext cx="22764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38532" y="3281368"/>
            <a:ext cx="21336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8453" y="3281368"/>
            <a:ext cx="21240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282" y="4149279"/>
            <a:ext cx="2786082" cy="235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7554" y="4155496"/>
            <a:ext cx="235745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91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29388" y="4143380"/>
            <a:ext cx="2214578" cy="239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Flecha a la derecha con bandas"/>
          <p:cNvSpPr/>
          <p:nvPr/>
        </p:nvSpPr>
        <p:spPr>
          <a:xfrm>
            <a:off x="2746648" y="3530311"/>
            <a:ext cx="642942" cy="428628"/>
          </a:xfrm>
          <a:prstGeom prst="striped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Flecha a la derecha con bandas"/>
          <p:cNvSpPr/>
          <p:nvPr/>
        </p:nvSpPr>
        <p:spPr>
          <a:xfrm>
            <a:off x="5744881" y="3514293"/>
            <a:ext cx="642942" cy="428628"/>
          </a:xfrm>
          <a:prstGeom prst="striped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410424-CD71-F79D-960C-A940F498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6460F4-E0F2-4B6F-904C-9196CC513463}" type="slidenum">
              <a:rPr lang="es-ES" smtClean="0"/>
              <a:pPr>
                <a:defRPr/>
              </a:pPr>
              <a:t>119</a:t>
            </a:fld>
            <a:endParaRPr lang="es-ES"/>
          </a:p>
        </p:txBody>
      </p:sp>
      <p:sp>
        <p:nvSpPr>
          <p:cNvPr id="5" name="5 Rectángulo">
            <a:extLst>
              <a:ext uri="{FF2B5EF4-FFF2-40B4-BE49-F238E27FC236}">
                <a16:creationId xmlns:a16="http://schemas.microsoft.com/office/drawing/2014/main" id="{B69CA4FE-4D80-F390-FEA6-784FB1D99A86}"/>
              </a:ext>
            </a:extLst>
          </p:cNvPr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6" name="6 CuadroTexto">
            <a:extLst>
              <a:ext uri="{FF2B5EF4-FFF2-40B4-BE49-F238E27FC236}">
                <a16:creationId xmlns:a16="http://schemas.microsoft.com/office/drawing/2014/main" id="{0919468C-E7C1-8553-3810-F5C6B8768366}"/>
              </a:ext>
            </a:extLst>
          </p:cNvPr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594DE68-1F3F-E250-2488-65E085914E5D}"/>
              </a:ext>
            </a:extLst>
          </p:cNvPr>
          <p:cNvSpPr txBox="1"/>
          <p:nvPr/>
        </p:nvSpPr>
        <p:spPr>
          <a:xfrm>
            <a:off x="301762" y="127562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Diagrama de clases. Ejemplos:</a:t>
            </a:r>
          </a:p>
          <a:p>
            <a:endParaRPr lang="es-CO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9D4E3B1-D03B-73BB-FF5D-1798A62B3D9E}"/>
              </a:ext>
            </a:extLst>
          </p:cNvPr>
          <p:cNvGrpSpPr/>
          <p:nvPr/>
        </p:nvGrpSpPr>
        <p:grpSpPr>
          <a:xfrm>
            <a:off x="3971765" y="2060848"/>
            <a:ext cx="1417042" cy="1309043"/>
            <a:chOff x="562670" y="1929830"/>
            <a:chExt cx="2087562" cy="2016125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09B6A2F-E3E4-60C2-5CFA-F791E7B05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DC4ECAB8-750A-E8A7-8188-6FED60B3C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F2F3800A-3414-80D6-866F-13D77C35D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3BA81C3-D11A-FDC0-29C8-A045BED70642}"/>
              </a:ext>
            </a:extLst>
          </p:cNvPr>
          <p:cNvGrpSpPr/>
          <p:nvPr/>
        </p:nvGrpSpPr>
        <p:grpSpPr>
          <a:xfrm>
            <a:off x="6735338" y="2102966"/>
            <a:ext cx="1417042" cy="1309043"/>
            <a:chOff x="562670" y="1929830"/>
            <a:chExt cx="2087562" cy="2016125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40BF05D7-FE5A-4DD3-4972-2EDE3D8B4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20" name="Line 5">
              <a:extLst>
                <a:ext uri="{FF2B5EF4-FFF2-40B4-BE49-F238E27FC236}">
                  <a16:creationId xmlns:a16="http://schemas.microsoft.com/office/drawing/2014/main" id="{6808ADE9-448E-54A6-C10B-A694B918E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21" name="Line 6">
              <a:extLst>
                <a:ext uri="{FF2B5EF4-FFF2-40B4-BE49-F238E27FC236}">
                  <a16:creationId xmlns:a16="http://schemas.microsoft.com/office/drawing/2014/main" id="{317F9D41-1CBF-A02A-36A4-7DC068990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6B14198-8117-FE4E-B4E8-1BFCBF8534A1}"/>
              </a:ext>
            </a:extLst>
          </p:cNvPr>
          <p:cNvGrpSpPr/>
          <p:nvPr/>
        </p:nvGrpSpPr>
        <p:grpSpPr>
          <a:xfrm>
            <a:off x="390550" y="5265048"/>
            <a:ext cx="1417042" cy="1309043"/>
            <a:chOff x="562670" y="1929830"/>
            <a:chExt cx="2087562" cy="2016125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957E8B63-9B7A-8092-5E3F-1368B29BE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24" name="Line 5">
              <a:extLst>
                <a:ext uri="{FF2B5EF4-FFF2-40B4-BE49-F238E27FC236}">
                  <a16:creationId xmlns:a16="http://schemas.microsoft.com/office/drawing/2014/main" id="{4E0B296C-7894-0163-0A03-DB5D6D94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D4CA0DCB-34DF-63D0-B680-265BC63E0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D7167D6-A3F3-22E8-140C-B55BDC87A3E9}"/>
              </a:ext>
            </a:extLst>
          </p:cNvPr>
          <p:cNvGrpSpPr/>
          <p:nvPr/>
        </p:nvGrpSpPr>
        <p:grpSpPr>
          <a:xfrm>
            <a:off x="5436235" y="375200"/>
            <a:ext cx="1417042" cy="1309043"/>
            <a:chOff x="562670" y="1929830"/>
            <a:chExt cx="2087562" cy="2016125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D6A5C4AA-BE9F-E628-9741-CD81B2CEA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28" name="Line 5">
              <a:extLst>
                <a:ext uri="{FF2B5EF4-FFF2-40B4-BE49-F238E27FC236}">
                  <a16:creationId xmlns:a16="http://schemas.microsoft.com/office/drawing/2014/main" id="{83406AA2-B8B6-EA5F-B7E9-203D8BA76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 dirty="0"/>
            </a:p>
          </p:txBody>
        </p:sp>
        <p:sp>
          <p:nvSpPr>
            <p:cNvPr id="29" name="Line 6">
              <a:extLst>
                <a:ext uri="{FF2B5EF4-FFF2-40B4-BE49-F238E27FC236}">
                  <a16:creationId xmlns:a16="http://schemas.microsoft.com/office/drawing/2014/main" id="{D33E4DC9-DE4C-5F50-8727-4F14F9BA0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7FB4073-D97C-1BAA-FA8C-E65078E6196D}"/>
              </a:ext>
            </a:extLst>
          </p:cNvPr>
          <p:cNvGrpSpPr/>
          <p:nvPr/>
        </p:nvGrpSpPr>
        <p:grpSpPr>
          <a:xfrm>
            <a:off x="7271487" y="4633324"/>
            <a:ext cx="1417042" cy="1309043"/>
            <a:chOff x="562670" y="1929830"/>
            <a:chExt cx="2087562" cy="2016125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CAFA5E51-FF1F-12C0-1167-7F1D2ABFB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32" name="Line 5">
              <a:extLst>
                <a:ext uri="{FF2B5EF4-FFF2-40B4-BE49-F238E27FC236}">
                  <a16:creationId xmlns:a16="http://schemas.microsoft.com/office/drawing/2014/main" id="{3479D136-469A-CABD-B4BD-0FBC20CA7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3" name="Line 6">
              <a:extLst>
                <a:ext uri="{FF2B5EF4-FFF2-40B4-BE49-F238E27FC236}">
                  <a16:creationId xmlns:a16="http://schemas.microsoft.com/office/drawing/2014/main" id="{88ABE4FA-670B-E321-2D8F-6579E77A0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A576FC0-DD38-3F89-2C5C-A4EC89A4E9A0}"/>
              </a:ext>
            </a:extLst>
          </p:cNvPr>
          <p:cNvGrpSpPr/>
          <p:nvPr/>
        </p:nvGrpSpPr>
        <p:grpSpPr>
          <a:xfrm>
            <a:off x="991620" y="1963757"/>
            <a:ext cx="1417042" cy="1309043"/>
            <a:chOff x="562670" y="1929830"/>
            <a:chExt cx="2087562" cy="2016125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812CA484-91A1-7F6E-7907-C5309E805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36" name="Line 5">
              <a:extLst>
                <a:ext uri="{FF2B5EF4-FFF2-40B4-BE49-F238E27FC236}">
                  <a16:creationId xmlns:a16="http://schemas.microsoft.com/office/drawing/2014/main" id="{94F69976-7B4A-09CA-A6B2-B5651C58C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7" name="Line 6">
              <a:extLst>
                <a:ext uri="{FF2B5EF4-FFF2-40B4-BE49-F238E27FC236}">
                  <a16:creationId xmlns:a16="http://schemas.microsoft.com/office/drawing/2014/main" id="{3E966050-9D35-5F30-0AAB-250787F8B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5628650-89E9-E239-BF9F-C0AD4EBF9B2B}"/>
              </a:ext>
            </a:extLst>
          </p:cNvPr>
          <p:cNvGrpSpPr/>
          <p:nvPr/>
        </p:nvGrpSpPr>
        <p:grpSpPr>
          <a:xfrm>
            <a:off x="3698920" y="4077072"/>
            <a:ext cx="1161112" cy="917724"/>
            <a:chOff x="562670" y="1929830"/>
            <a:chExt cx="2087562" cy="2016125"/>
          </a:xfrm>
        </p:grpSpPr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8EC1114D-B30B-C9C8-21F0-A30E3A94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48" name="Line 5">
              <a:extLst>
                <a:ext uri="{FF2B5EF4-FFF2-40B4-BE49-F238E27FC236}">
                  <a16:creationId xmlns:a16="http://schemas.microsoft.com/office/drawing/2014/main" id="{9AB84E78-ECE6-3DBE-B41C-5689C548B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9" name="Line 6">
              <a:extLst>
                <a:ext uri="{FF2B5EF4-FFF2-40B4-BE49-F238E27FC236}">
                  <a16:creationId xmlns:a16="http://schemas.microsoft.com/office/drawing/2014/main" id="{92447ACC-9010-56D8-7ACE-FE04CE360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E0218C8A-A5A7-2BAF-E4E4-826686531288}"/>
              </a:ext>
            </a:extLst>
          </p:cNvPr>
          <p:cNvGrpSpPr/>
          <p:nvPr/>
        </p:nvGrpSpPr>
        <p:grpSpPr>
          <a:xfrm>
            <a:off x="5067072" y="4078120"/>
            <a:ext cx="1161112" cy="917724"/>
            <a:chOff x="562670" y="1929830"/>
            <a:chExt cx="2087562" cy="2016125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47538E83-1288-8FF8-43B0-64634471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00E8555F-1219-A224-826B-91C08B45F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DD0BA958-301D-265D-C8DE-61D114857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9936E20-0F61-8143-5B28-89650BD51CFF}"/>
              </a:ext>
            </a:extLst>
          </p:cNvPr>
          <p:cNvGrpSpPr/>
          <p:nvPr/>
        </p:nvGrpSpPr>
        <p:grpSpPr>
          <a:xfrm>
            <a:off x="646480" y="3880937"/>
            <a:ext cx="1161112" cy="917724"/>
            <a:chOff x="562670" y="1929830"/>
            <a:chExt cx="2087562" cy="2016125"/>
          </a:xfrm>
        </p:grpSpPr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919AABDF-E223-ED28-B9DD-B5BEE7D19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56" name="Line 5">
              <a:extLst>
                <a:ext uri="{FF2B5EF4-FFF2-40B4-BE49-F238E27FC236}">
                  <a16:creationId xmlns:a16="http://schemas.microsoft.com/office/drawing/2014/main" id="{642DCBA7-D343-BABA-D3B5-A263F019D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7" name="Line 6">
              <a:extLst>
                <a:ext uri="{FF2B5EF4-FFF2-40B4-BE49-F238E27FC236}">
                  <a16:creationId xmlns:a16="http://schemas.microsoft.com/office/drawing/2014/main" id="{6FDAD1DC-8891-72F6-FF1B-6AAFF8408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17C6E27-BFC3-13C5-C9D5-80621F30F54A}"/>
              </a:ext>
            </a:extLst>
          </p:cNvPr>
          <p:cNvGrpSpPr/>
          <p:nvPr/>
        </p:nvGrpSpPr>
        <p:grpSpPr>
          <a:xfrm>
            <a:off x="1979712" y="3861048"/>
            <a:ext cx="1161112" cy="917724"/>
            <a:chOff x="562670" y="1929830"/>
            <a:chExt cx="2087562" cy="2016125"/>
          </a:xfrm>
        </p:grpSpPr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5E286EB0-F90C-552F-AB2D-8BE603694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60" name="Line 5">
              <a:extLst>
                <a:ext uri="{FF2B5EF4-FFF2-40B4-BE49-F238E27FC236}">
                  <a16:creationId xmlns:a16="http://schemas.microsoft.com/office/drawing/2014/main" id="{FD42CE89-FFA6-E970-DB50-DB51A5455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61" name="Line 6">
              <a:extLst>
                <a:ext uri="{FF2B5EF4-FFF2-40B4-BE49-F238E27FC236}">
                  <a16:creationId xmlns:a16="http://schemas.microsoft.com/office/drawing/2014/main" id="{77180003-15DF-F406-1B23-7BB862346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52740EE-74D4-82F0-360B-D013AB9B51E6}"/>
              </a:ext>
            </a:extLst>
          </p:cNvPr>
          <p:cNvGrpSpPr/>
          <p:nvPr/>
        </p:nvGrpSpPr>
        <p:grpSpPr>
          <a:xfrm>
            <a:off x="3263244" y="5199550"/>
            <a:ext cx="1417042" cy="1309043"/>
            <a:chOff x="562670" y="1929830"/>
            <a:chExt cx="2087562" cy="2016125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CEEF2783-9435-1DE4-5295-D64A44CF2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64" name="Line 5">
              <a:extLst>
                <a:ext uri="{FF2B5EF4-FFF2-40B4-BE49-F238E27FC236}">
                  <a16:creationId xmlns:a16="http://schemas.microsoft.com/office/drawing/2014/main" id="{4D1C6DE8-7350-C078-9290-E0CF79B84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65" name="Line 6">
              <a:extLst>
                <a:ext uri="{FF2B5EF4-FFF2-40B4-BE49-F238E27FC236}">
                  <a16:creationId xmlns:a16="http://schemas.microsoft.com/office/drawing/2014/main" id="{2A785D65-D757-ABCF-E4FD-4499AA1FE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66" name="Text Box 7">
            <a:extLst>
              <a:ext uri="{FF2B5EF4-FFF2-40B4-BE49-F238E27FC236}">
                <a16:creationId xmlns:a16="http://schemas.microsoft.com/office/drawing/2014/main" id="{D4FD02A9-FB62-052A-0489-8D9CB2E65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16" y="297146"/>
            <a:ext cx="8090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Drogas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6554A64C-31B4-20E1-7566-831F4D802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425" y="2060848"/>
            <a:ext cx="111306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Diagnostico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D81F9ABE-1563-1F5B-6BBB-16BACA52B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859" y="4589147"/>
            <a:ext cx="111306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Veterinario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104D6FFA-B50B-AD76-0A08-202A7A890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191" y="4001432"/>
            <a:ext cx="80907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Perro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id="{FE68EB96-9158-8658-E5FE-7D155972A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677" y="4004301"/>
            <a:ext cx="80907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Gato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1F6CA5F3-81BD-4DED-B905-C42B6F073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212" y="1993128"/>
            <a:ext cx="809079" cy="2797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Animal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2" name="Text Box 7">
            <a:extLst>
              <a:ext uri="{FF2B5EF4-FFF2-40B4-BE49-F238E27FC236}">
                <a16:creationId xmlns:a16="http://schemas.microsoft.com/office/drawing/2014/main" id="{D6E11B8F-D275-8350-4E50-DF8AEE0F1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098" y="1896240"/>
            <a:ext cx="8090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Dueño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3" name="Text Box 7">
            <a:extLst>
              <a:ext uri="{FF2B5EF4-FFF2-40B4-BE49-F238E27FC236}">
                <a16:creationId xmlns:a16="http://schemas.microsoft.com/office/drawing/2014/main" id="{C0955D5A-72B3-8A0A-A367-B77B10E66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01" y="5205260"/>
            <a:ext cx="8090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Factura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4" name="Text Box 7">
            <a:extLst>
              <a:ext uri="{FF2B5EF4-FFF2-40B4-BE49-F238E27FC236}">
                <a16:creationId xmlns:a16="http://schemas.microsoft.com/office/drawing/2014/main" id="{FD7E877C-E66F-AEBE-64EE-2B415E52B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5153122"/>
            <a:ext cx="150357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Detalle Factura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5" name="Text Box 7">
            <a:extLst>
              <a:ext uri="{FF2B5EF4-FFF2-40B4-BE49-F238E27FC236}">
                <a16:creationId xmlns:a16="http://schemas.microsoft.com/office/drawing/2014/main" id="{3B7D49C0-9CB2-4C9D-81E0-35D6C22A0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08" y="3800073"/>
            <a:ext cx="80907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Persona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6" name="Text Box 7">
            <a:extLst>
              <a:ext uri="{FF2B5EF4-FFF2-40B4-BE49-F238E27FC236}">
                <a16:creationId xmlns:a16="http://schemas.microsoft.com/office/drawing/2014/main" id="{9A815557-F151-E0C5-90EE-DD573895C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362" y="3786269"/>
            <a:ext cx="80907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Empresa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BB583C3-D291-43A6-BCCF-05DBEAC88F99}"/>
              </a:ext>
            </a:extLst>
          </p:cNvPr>
          <p:cNvCxnSpPr>
            <a:cxnSpLocks/>
          </p:cNvCxnSpPr>
          <p:nvPr/>
        </p:nvCxnSpPr>
        <p:spPr>
          <a:xfrm>
            <a:off x="5388807" y="2636912"/>
            <a:ext cx="1346531" cy="421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mbo 81">
            <a:extLst>
              <a:ext uri="{FF2B5EF4-FFF2-40B4-BE49-F238E27FC236}">
                <a16:creationId xmlns:a16="http://schemas.microsoft.com/office/drawing/2014/main" id="{5727330D-8852-01CC-5848-88A8BD9B5907}"/>
              </a:ext>
            </a:extLst>
          </p:cNvPr>
          <p:cNvSpPr/>
          <p:nvPr/>
        </p:nvSpPr>
        <p:spPr>
          <a:xfrm>
            <a:off x="7298333" y="1882351"/>
            <a:ext cx="291130" cy="230712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8C661A70-CA6B-6C1C-DF27-80BF5F28AAC0}"/>
              </a:ext>
            </a:extLst>
          </p:cNvPr>
          <p:cNvCxnSpPr>
            <a:cxnSpLocks/>
          </p:cNvCxnSpPr>
          <p:nvPr/>
        </p:nvCxnSpPr>
        <p:spPr>
          <a:xfrm flipH="1" flipV="1">
            <a:off x="7443859" y="1036355"/>
            <a:ext cx="39" cy="860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68749793-AAE7-AEE7-15A5-E724B0BF6125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6853277" y="1029722"/>
            <a:ext cx="590582" cy="1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560E87A-9F46-54FA-F8B1-B78D26F7828E}"/>
              </a:ext>
            </a:extLst>
          </p:cNvPr>
          <p:cNvCxnSpPr>
            <a:stCxn id="35" idx="3"/>
          </p:cNvCxnSpPr>
          <p:nvPr/>
        </p:nvCxnSpPr>
        <p:spPr>
          <a:xfrm>
            <a:off x="2408662" y="2618279"/>
            <a:ext cx="1563103" cy="186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ángulo isósceles 88">
            <a:extLst>
              <a:ext uri="{FF2B5EF4-FFF2-40B4-BE49-F238E27FC236}">
                <a16:creationId xmlns:a16="http://schemas.microsoft.com/office/drawing/2014/main" id="{8F198036-4B2F-6EAB-1672-CAF2FD43FEA7}"/>
              </a:ext>
            </a:extLst>
          </p:cNvPr>
          <p:cNvSpPr/>
          <p:nvPr/>
        </p:nvSpPr>
        <p:spPr>
          <a:xfrm>
            <a:off x="4527511" y="3362665"/>
            <a:ext cx="240387" cy="230712"/>
          </a:xfrm>
          <a:prstGeom prst="triangle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Triángulo isósceles 89">
            <a:extLst>
              <a:ext uri="{FF2B5EF4-FFF2-40B4-BE49-F238E27FC236}">
                <a16:creationId xmlns:a16="http://schemas.microsoft.com/office/drawing/2014/main" id="{D339C362-9C55-FD78-172B-C30B99BBA5E4}"/>
              </a:ext>
            </a:extLst>
          </p:cNvPr>
          <p:cNvSpPr/>
          <p:nvPr/>
        </p:nvSpPr>
        <p:spPr>
          <a:xfrm>
            <a:off x="1582236" y="3278118"/>
            <a:ext cx="240387" cy="230712"/>
          </a:xfrm>
          <a:prstGeom prst="triangle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ombo 90">
            <a:extLst>
              <a:ext uri="{FF2B5EF4-FFF2-40B4-BE49-F238E27FC236}">
                <a16:creationId xmlns:a16="http://schemas.microsoft.com/office/drawing/2014/main" id="{4C6154C4-FA18-559A-92F1-42F4E64CF05B}"/>
              </a:ext>
            </a:extLst>
          </p:cNvPr>
          <p:cNvSpPr/>
          <p:nvPr/>
        </p:nvSpPr>
        <p:spPr>
          <a:xfrm>
            <a:off x="1807592" y="5715039"/>
            <a:ext cx="291130" cy="230712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70BDB738-9CD1-0A8D-5640-D773673BF1F7}"/>
              </a:ext>
            </a:extLst>
          </p:cNvPr>
          <p:cNvCxnSpPr>
            <a:stCxn id="89" idx="3"/>
          </p:cNvCxnSpPr>
          <p:nvPr/>
        </p:nvCxnSpPr>
        <p:spPr>
          <a:xfrm flipH="1">
            <a:off x="4647704" y="3593377"/>
            <a:ext cx="1" cy="192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EA315754-6C65-67DC-BADA-EED59FB2CE16}"/>
              </a:ext>
            </a:extLst>
          </p:cNvPr>
          <p:cNvCxnSpPr/>
          <p:nvPr/>
        </p:nvCxnSpPr>
        <p:spPr>
          <a:xfrm flipV="1">
            <a:off x="4027645" y="3786269"/>
            <a:ext cx="1712571" cy="138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8C064F9D-FEA7-79C7-01CF-2EA71D2730B4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5740216" y="3786269"/>
            <a:ext cx="1" cy="21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053796A-9021-9D44-9FD9-A80F9C5299FF}"/>
              </a:ext>
            </a:extLst>
          </p:cNvPr>
          <p:cNvCxnSpPr>
            <a:cxnSpLocks/>
          </p:cNvCxnSpPr>
          <p:nvPr/>
        </p:nvCxnSpPr>
        <p:spPr>
          <a:xfrm>
            <a:off x="4024653" y="3822604"/>
            <a:ext cx="1" cy="21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D83B2FC9-8230-1D84-C302-61354FAAB4D1}"/>
              </a:ext>
            </a:extLst>
          </p:cNvPr>
          <p:cNvCxnSpPr/>
          <p:nvPr/>
        </p:nvCxnSpPr>
        <p:spPr>
          <a:xfrm flipH="1">
            <a:off x="1720481" y="3437947"/>
            <a:ext cx="1" cy="192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E8835DDA-95B5-22BB-C163-C79ED533D59F}"/>
              </a:ext>
            </a:extLst>
          </p:cNvPr>
          <p:cNvCxnSpPr/>
          <p:nvPr/>
        </p:nvCxnSpPr>
        <p:spPr>
          <a:xfrm flipV="1">
            <a:off x="1100422" y="3630839"/>
            <a:ext cx="1712571" cy="138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A851180F-5C2B-0526-5813-FD0B536BEC90}"/>
              </a:ext>
            </a:extLst>
          </p:cNvPr>
          <p:cNvCxnSpPr>
            <a:cxnSpLocks/>
          </p:cNvCxnSpPr>
          <p:nvPr/>
        </p:nvCxnSpPr>
        <p:spPr>
          <a:xfrm>
            <a:off x="2812993" y="3630839"/>
            <a:ext cx="1" cy="21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77792348-8237-EDE1-C5D4-2C0D98BFBC60}"/>
              </a:ext>
            </a:extLst>
          </p:cNvPr>
          <p:cNvCxnSpPr>
            <a:cxnSpLocks/>
          </p:cNvCxnSpPr>
          <p:nvPr/>
        </p:nvCxnSpPr>
        <p:spPr>
          <a:xfrm>
            <a:off x="1097430" y="3667174"/>
            <a:ext cx="1" cy="21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348C6E2A-896A-4BB2-CDAF-1137B1CBD3E4}"/>
              </a:ext>
            </a:extLst>
          </p:cNvPr>
          <p:cNvCxnSpPr>
            <a:stCxn id="91" idx="3"/>
            <a:endCxn id="63" idx="1"/>
          </p:cNvCxnSpPr>
          <p:nvPr/>
        </p:nvCxnSpPr>
        <p:spPr>
          <a:xfrm>
            <a:off x="2098722" y="5830395"/>
            <a:ext cx="1164522" cy="23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 Box 7">
            <a:extLst>
              <a:ext uri="{FF2B5EF4-FFF2-40B4-BE49-F238E27FC236}">
                <a16:creationId xmlns:a16="http://schemas.microsoft.com/office/drawing/2014/main" id="{F35075E3-E3AC-9BCD-5FBA-D64D3BADE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6831" y="2401552"/>
            <a:ext cx="43338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7" name="Text Box 7">
            <a:extLst>
              <a:ext uri="{FF2B5EF4-FFF2-40B4-BE49-F238E27FC236}">
                <a16:creationId xmlns:a16="http://schemas.microsoft.com/office/drawing/2014/main" id="{62249BD7-B81D-7864-8324-E8E1FA3A1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80" y="2418085"/>
            <a:ext cx="43338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8" name="Text Box 7">
            <a:extLst>
              <a:ext uri="{FF2B5EF4-FFF2-40B4-BE49-F238E27FC236}">
                <a16:creationId xmlns:a16="http://schemas.microsoft.com/office/drawing/2014/main" id="{B3515B7D-B5CD-BA32-2EE9-8A1774511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749" y="1623898"/>
            <a:ext cx="5905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1..*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9" name="Text Box 7">
            <a:extLst>
              <a:ext uri="{FF2B5EF4-FFF2-40B4-BE49-F238E27FC236}">
                <a16:creationId xmlns:a16="http://schemas.microsoft.com/office/drawing/2014/main" id="{952A873D-7230-D95C-3095-C75B80858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681" y="746755"/>
            <a:ext cx="5905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1..*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0" name="Text Box 7">
            <a:extLst>
              <a:ext uri="{FF2B5EF4-FFF2-40B4-BE49-F238E27FC236}">
                <a16:creationId xmlns:a16="http://schemas.microsoft.com/office/drawing/2014/main" id="{0E6C1345-7025-97F3-BF91-E32368CFD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807" y="2890872"/>
            <a:ext cx="5905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1..*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1" name="Text Box 7">
            <a:extLst>
              <a:ext uri="{FF2B5EF4-FFF2-40B4-BE49-F238E27FC236}">
                <a16:creationId xmlns:a16="http://schemas.microsoft.com/office/drawing/2014/main" id="{B30CD749-0DD4-13CA-4C40-132CB2ACD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7362" y="4221610"/>
            <a:ext cx="5905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1..*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" name="Text Box 7">
            <a:extLst>
              <a:ext uri="{FF2B5EF4-FFF2-40B4-BE49-F238E27FC236}">
                <a16:creationId xmlns:a16="http://schemas.microsoft.com/office/drawing/2014/main" id="{197B9076-150A-DC4B-AE0D-EA40997CA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674" y="2305184"/>
            <a:ext cx="43338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3" name="Text Box 7">
            <a:extLst>
              <a:ext uri="{FF2B5EF4-FFF2-40B4-BE49-F238E27FC236}">
                <a16:creationId xmlns:a16="http://schemas.microsoft.com/office/drawing/2014/main" id="{2858D708-D6C1-73C7-A24A-5EA5B0334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311" y="2344186"/>
            <a:ext cx="5905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1..*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4" name="Text Box 7">
            <a:extLst>
              <a:ext uri="{FF2B5EF4-FFF2-40B4-BE49-F238E27FC236}">
                <a16:creationId xmlns:a16="http://schemas.microsoft.com/office/drawing/2014/main" id="{61867007-6C67-055A-D1F2-BEC66E470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183" y="5549838"/>
            <a:ext cx="43338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5" name="Text Box 7">
            <a:extLst>
              <a:ext uri="{FF2B5EF4-FFF2-40B4-BE49-F238E27FC236}">
                <a16:creationId xmlns:a16="http://schemas.microsoft.com/office/drawing/2014/main" id="{17119A5B-4232-F6B8-C38C-01775B0A5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0895" y="5559487"/>
            <a:ext cx="5905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1..*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F7E595EB-003A-D20F-1DDD-BBFDA18FBB5D}"/>
              </a:ext>
            </a:extLst>
          </p:cNvPr>
          <p:cNvSpPr txBox="1"/>
          <p:nvPr/>
        </p:nvSpPr>
        <p:spPr>
          <a:xfrm>
            <a:off x="2478565" y="1710924"/>
            <a:ext cx="1836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u="none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Veterinaria</a:t>
            </a:r>
          </a:p>
          <a:p>
            <a:endParaRPr lang="es-CO" dirty="0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338FDD1F-3E4C-58BD-664D-313ACFBBB547}"/>
              </a:ext>
            </a:extLst>
          </p:cNvPr>
          <p:cNvSpPr txBox="1"/>
          <p:nvPr/>
        </p:nvSpPr>
        <p:spPr>
          <a:xfrm>
            <a:off x="7579643" y="1828976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u="none" dirty="0">
                <a:solidFill>
                  <a:srgbClr val="FFFF00"/>
                </a:solidFill>
              </a:rPr>
              <a:t>AGREGACION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054549AA-B71B-93B8-0D66-EAFA56155DBB}"/>
              </a:ext>
            </a:extLst>
          </p:cNvPr>
          <p:cNvSpPr txBox="1"/>
          <p:nvPr/>
        </p:nvSpPr>
        <p:spPr>
          <a:xfrm>
            <a:off x="1765352" y="5994252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u="none" dirty="0">
                <a:solidFill>
                  <a:srgbClr val="FFFF00"/>
                </a:solidFill>
              </a:rPr>
              <a:t>COMPOSICION</a:t>
            </a:r>
          </a:p>
        </p:txBody>
      </p:sp>
      <p:sp>
        <p:nvSpPr>
          <p:cNvPr id="129" name="Rombo 128">
            <a:extLst>
              <a:ext uri="{FF2B5EF4-FFF2-40B4-BE49-F238E27FC236}">
                <a16:creationId xmlns:a16="http://schemas.microsoft.com/office/drawing/2014/main" id="{C744F9EC-7475-B335-5DCF-7339B0C04124}"/>
              </a:ext>
            </a:extLst>
          </p:cNvPr>
          <p:cNvSpPr/>
          <p:nvPr/>
        </p:nvSpPr>
        <p:spPr>
          <a:xfrm>
            <a:off x="684643" y="2385762"/>
            <a:ext cx="291130" cy="230712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3A783F0B-63C9-C4CC-AE55-4B966F7DEB08}"/>
              </a:ext>
            </a:extLst>
          </p:cNvPr>
          <p:cNvCxnSpPr>
            <a:cxnSpLocks/>
          </p:cNvCxnSpPr>
          <p:nvPr/>
        </p:nvCxnSpPr>
        <p:spPr>
          <a:xfrm flipH="1" flipV="1">
            <a:off x="142844" y="2512822"/>
            <a:ext cx="541799" cy="3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93CEE33F-71E5-6C9F-9146-2A484F6C6468}"/>
              </a:ext>
            </a:extLst>
          </p:cNvPr>
          <p:cNvCxnSpPr/>
          <p:nvPr/>
        </p:nvCxnSpPr>
        <p:spPr>
          <a:xfrm>
            <a:off x="142844" y="2512822"/>
            <a:ext cx="0" cy="3481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F0A3307B-0F07-6748-299E-7F1FB41A6DCC}"/>
              </a:ext>
            </a:extLst>
          </p:cNvPr>
          <p:cNvCxnSpPr>
            <a:endCxn id="25" idx="0"/>
          </p:cNvCxnSpPr>
          <p:nvPr/>
        </p:nvCxnSpPr>
        <p:spPr>
          <a:xfrm flipV="1">
            <a:off x="142844" y="5919570"/>
            <a:ext cx="247706" cy="2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 Box 7">
            <a:extLst>
              <a:ext uri="{FF2B5EF4-FFF2-40B4-BE49-F238E27FC236}">
                <a16:creationId xmlns:a16="http://schemas.microsoft.com/office/drawing/2014/main" id="{CECA1173-8023-6542-4E09-8705F004D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647" y="2161967"/>
            <a:ext cx="43338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9" name="Text Box 7">
            <a:extLst>
              <a:ext uri="{FF2B5EF4-FFF2-40B4-BE49-F238E27FC236}">
                <a16:creationId xmlns:a16="http://schemas.microsoft.com/office/drawing/2014/main" id="{3430B9AC-E8DD-FA90-9BF5-E689CE227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9" y="5918000"/>
            <a:ext cx="5905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1..*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66129037-471B-B84C-B1CF-673FCCDDBF4D}"/>
              </a:ext>
            </a:extLst>
          </p:cNvPr>
          <p:cNvCxnSpPr>
            <a:stCxn id="120" idx="1"/>
            <a:endCxn id="68" idx="0"/>
          </p:cNvCxnSpPr>
          <p:nvPr/>
        </p:nvCxnSpPr>
        <p:spPr>
          <a:xfrm>
            <a:off x="5388807" y="3044761"/>
            <a:ext cx="2611583" cy="1544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09730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90FCF3A-D8A5-4A95-A263-B98A7905F088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-1357354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00034" y="1285860"/>
            <a:ext cx="8242300" cy="480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s-ES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Procesos o Transformaciones:</a:t>
            </a:r>
          </a:p>
          <a:p>
            <a:pPr>
              <a:defRPr/>
            </a:pPr>
            <a:endParaRPr lang="es-ES" u="none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Lugar lógico o físico donde la información sufre cambios o transformaciones como consecuencia de </a:t>
            </a:r>
            <a:r>
              <a:rPr lang="es-ES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cálculos u operaciones matemáticas y/o  lógicas. </a:t>
            </a:r>
            <a:r>
              <a:rPr lang="es-ES" b="0" u="none" dirty="0">
                <a:solidFill>
                  <a:srgbClr val="FFFF99"/>
                </a:solidFill>
              </a:rPr>
              <a:t>Representación: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u="none" dirty="0">
                <a:solidFill>
                  <a:srgbClr val="C00000"/>
                </a:solidFill>
              </a:rPr>
              <a:t>Reglas: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Ley de Transformación</a:t>
            </a:r>
            <a:r>
              <a:rPr lang="es-ES" b="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ES" b="0" u="none" dirty="0">
                <a:solidFill>
                  <a:srgbClr val="FFFF99"/>
                </a:solidFill>
              </a:rPr>
              <a:t>Un proceso debe modificar datos. 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			 La salida es diferente a la entrada.</a:t>
            </a:r>
          </a:p>
          <a:p>
            <a:pPr>
              <a:defRPr/>
            </a:pPr>
            <a:r>
              <a:rPr lang="es-ES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Ley de Conservación</a:t>
            </a:r>
            <a:r>
              <a:rPr lang="es-ES" b="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  </a:t>
            </a:r>
            <a:r>
              <a:rPr lang="es-ES" b="0" u="none" dirty="0">
                <a:solidFill>
                  <a:srgbClr val="FFFF99"/>
                </a:solidFill>
              </a:rPr>
              <a:t>La salida de un proceso debe ser derivable 			de su entrada.	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		            Dar la información necesaria para el proceso.</a:t>
            </a:r>
            <a:r>
              <a:rPr lang="es-ES" b="0" u="none" dirty="0"/>
              <a:t>		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517650" y="3276600"/>
            <a:ext cx="922338" cy="382588"/>
            <a:chOff x="956" y="2064"/>
            <a:chExt cx="581" cy="241"/>
          </a:xfrm>
          <a:solidFill>
            <a:schemeClr val="tx2"/>
          </a:solidFill>
        </p:grpSpPr>
        <p:sp>
          <p:nvSpPr>
            <p:cNvPr id="26633" name="Freeform 4"/>
            <p:cNvSpPr>
              <a:spLocks/>
            </p:cNvSpPr>
            <p:nvPr/>
          </p:nvSpPr>
          <p:spPr bwMode="blackWhite">
            <a:xfrm>
              <a:off x="956" y="2065"/>
              <a:ext cx="369" cy="240"/>
            </a:xfrm>
            <a:custGeom>
              <a:avLst/>
              <a:gdLst>
                <a:gd name="T0" fmla="*/ 5 w 369"/>
                <a:gd name="T1" fmla="*/ 191 h 240"/>
                <a:gd name="T2" fmla="*/ 54 w 369"/>
                <a:gd name="T3" fmla="*/ 194 h 240"/>
                <a:gd name="T4" fmla="*/ 81 w 369"/>
                <a:gd name="T5" fmla="*/ 206 h 240"/>
                <a:gd name="T6" fmla="*/ 105 w 369"/>
                <a:gd name="T7" fmla="*/ 219 h 240"/>
                <a:gd name="T8" fmla="*/ 135 w 369"/>
                <a:gd name="T9" fmla="*/ 231 h 240"/>
                <a:gd name="T10" fmla="*/ 159 w 369"/>
                <a:gd name="T11" fmla="*/ 237 h 240"/>
                <a:gd name="T12" fmla="*/ 189 w 369"/>
                <a:gd name="T13" fmla="*/ 239 h 240"/>
                <a:gd name="T14" fmla="*/ 221 w 369"/>
                <a:gd name="T15" fmla="*/ 232 h 240"/>
                <a:gd name="T16" fmla="*/ 247 w 369"/>
                <a:gd name="T17" fmla="*/ 224 h 240"/>
                <a:gd name="T18" fmla="*/ 270 w 369"/>
                <a:gd name="T19" fmla="*/ 224 h 240"/>
                <a:gd name="T20" fmla="*/ 291 w 369"/>
                <a:gd name="T21" fmla="*/ 220 h 240"/>
                <a:gd name="T22" fmla="*/ 303 w 369"/>
                <a:gd name="T23" fmla="*/ 215 h 240"/>
                <a:gd name="T24" fmla="*/ 313 w 369"/>
                <a:gd name="T25" fmla="*/ 208 h 240"/>
                <a:gd name="T26" fmla="*/ 320 w 369"/>
                <a:gd name="T27" fmla="*/ 206 h 240"/>
                <a:gd name="T28" fmla="*/ 326 w 369"/>
                <a:gd name="T29" fmla="*/ 196 h 240"/>
                <a:gd name="T30" fmla="*/ 327 w 369"/>
                <a:gd name="T31" fmla="*/ 189 h 240"/>
                <a:gd name="T32" fmla="*/ 323 w 369"/>
                <a:gd name="T33" fmla="*/ 183 h 240"/>
                <a:gd name="T34" fmla="*/ 300 w 369"/>
                <a:gd name="T35" fmla="*/ 177 h 240"/>
                <a:gd name="T36" fmla="*/ 266 w 369"/>
                <a:gd name="T37" fmla="*/ 165 h 240"/>
                <a:gd name="T38" fmla="*/ 324 w 369"/>
                <a:gd name="T39" fmla="*/ 182 h 240"/>
                <a:gd name="T40" fmla="*/ 331 w 369"/>
                <a:gd name="T41" fmla="*/ 185 h 240"/>
                <a:gd name="T42" fmla="*/ 344 w 369"/>
                <a:gd name="T43" fmla="*/ 181 h 240"/>
                <a:gd name="T44" fmla="*/ 348 w 369"/>
                <a:gd name="T45" fmla="*/ 174 h 240"/>
                <a:gd name="T46" fmla="*/ 353 w 369"/>
                <a:gd name="T47" fmla="*/ 165 h 240"/>
                <a:gd name="T48" fmla="*/ 358 w 369"/>
                <a:gd name="T49" fmla="*/ 152 h 240"/>
                <a:gd name="T50" fmla="*/ 361 w 369"/>
                <a:gd name="T51" fmla="*/ 149 h 240"/>
                <a:gd name="T52" fmla="*/ 368 w 369"/>
                <a:gd name="T53" fmla="*/ 143 h 240"/>
                <a:gd name="T54" fmla="*/ 356 w 369"/>
                <a:gd name="T55" fmla="*/ 108 h 240"/>
                <a:gd name="T56" fmla="*/ 322 w 369"/>
                <a:gd name="T57" fmla="*/ 63 h 240"/>
                <a:gd name="T58" fmla="*/ 313 w 369"/>
                <a:gd name="T59" fmla="*/ 60 h 240"/>
                <a:gd name="T60" fmla="*/ 299 w 369"/>
                <a:gd name="T61" fmla="*/ 50 h 240"/>
                <a:gd name="T62" fmla="*/ 287 w 369"/>
                <a:gd name="T63" fmla="*/ 38 h 240"/>
                <a:gd name="T64" fmla="*/ 281 w 369"/>
                <a:gd name="T65" fmla="*/ 27 h 240"/>
                <a:gd name="T66" fmla="*/ 268 w 369"/>
                <a:gd name="T67" fmla="*/ 18 h 240"/>
                <a:gd name="T68" fmla="*/ 246 w 369"/>
                <a:gd name="T69" fmla="*/ 11 h 240"/>
                <a:gd name="T70" fmla="*/ 216 w 369"/>
                <a:gd name="T71" fmla="*/ 3 h 240"/>
                <a:gd name="T72" fmla="*/ 200 w 369"/>
                <a:gd name="T73" fmla="*/ 0 h 240"/>
                <a:gd name="T74" fmla="*/ 174 w 369"/>
                <a:gd name="T75" fmla="*/ 4 h 240"/>
                <a:gd name="T76" fmla="*/ 147 w 369"/>
                <a:gd name="T77" fmla="*/ 12 h 240"/>
                <a:gd name="T78" fmla="*/ 114 w 369"/>
                <a:gd name="T79" fmla="*/ 23 h 240"/>
                <a:gd name="T80" fmla="*/ 86 w 369"/>
                <a:gd name="T81" fmla="*/ 30 h 240"/>
                <a:gd name="T82" fmla="*/ 61 w 369"/>
                <a:gd name="T83" fmla="*/ 46 h 240"/>
                <a:gd name="T84" fmla="*/ 57 w 369"/>
                <a:gd name="T85" fmla="*/ 54 h 240"/>
                <a:gd name="T86" fmla="*/ 43 w 369"/>
                <a:gd name="T87" fmla="*/ 58 h 240"/>
                <a:gd name="T88" fmla="*/ 0 w 369"/>
                <a:gd name="T89" fmla="*/ 60 h 240"/>
                <a:gd name="T90" fmla="*/ 5 w 369"/>
                <a:gd name="T91" fmla="*/ 191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9"/>
                <a:gd name="T139" fmla="*/ 0 h 240"/>
                <a:gd name="T140" fmla="*/ 369 w 369"/>
                <a:gd name="T141" fmla="*/ 240 h 24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9" h="240">
                  <a:moveTo>
                    <a:pt x="5" y="191"/>
                  </a:moveTo>
                  <a:lnTo>
                    <a:pt x="54" y="194"/>
                  </a:lnTo>
                  <a:lnTo>
                    <a:pt x="81" y="206"/>
                  </a:lnTo>
                  <a:lnTo>
                    <a:pt x="105" y="219"/>
                  </a:lnTo>
                  <a:lnTo>
                    <a:pt x="135" y="231"/>
                  </a:lnTo>
                  <a:lnTo>
                    <a:pt x="159" y="237"/>
                  </a:lnTo>
                  <a:lnTo>
                    <a:pt x="189" y="239"/>
                  </a:lnTo>
                  <a:lnTo>
                    <a:pt x="221" y="232"/>
                  </a:lnTo>
                  <a:lnTo>
                    <a:pt x="247" y="224"/>
                  </a:lnTo>
                  <a:lnTo>
                    <a:pt x="270" y="224"/>
                  </a:lnTo>
                  <a:lnTo>
                    <a:pt x="291" y="220"/>
                  </a:lnTo>
                  <a:lnTo>
                    <a:pt x="303" y="215"/>
                  </a:lnTo>
                  <a:lnTo>
                    <a:pt x="313" y="208"/>
                  </a:lnTo>
                  <a:lnTo>
                    <a:pt x="320" y="206"/>
                  </a:lnTo>
                  <a:lnTo>
                    <a:pt x="326" y="196"/>
                  </a:lnTo>
                  <a:lnTo>
                    <a:pt x="327" y="189"/>
                  </a:lnTo>
                  <a:lnTo>
                    <a:pt x="323" y="183"/>
                  </a:lnTo>
                  <a:lnTo>
                    <a:pt x="300" y="177"/>
                  </a:lnTo>
                  <a:lnTo>
                    <a:pt x="266" y="165"/>
                  </a:lnTo>
                  <a:lnTo>
                    <a:pt x="324" y="182"/>
                  </a:lnTo>
                  <a:lnTo>
                    <a:pt x="331" y="185"/>
                  </a:lnTo>
                  <a:lnTo>
                    <a:pt x="344" y="181"/>
                  </a:lnTo>
                  <a:lnTo>
                    <a:pt x="348" y="174"/>
                  </a:lnTo>
                  <a:lnTo>
                    <a:pt x="353" y="165"/>
                  </a:lnTo>
                  <a:lnTo>
                    <a:pt x="358" y="152"/>
                  </a:lnTo>
                  <a:lnTo>
                    <a:pt x="361" y="149"/>
                  </a:lnTo>
                  <a:lnTo>
                    <a:pt x="368" y="143"/>
                  </a:lnTo>
                  <a:lnTo>
                    <a:pt x="356" y="108"/>
                  </a:lnTo>
                  <a:lnTo>
                    <a:pt x="322" y="63"/>
                  </a:lnTo>
                  <a:lnTo>
                    <a:pt x="313" y="60"/>
                  </a:lnTo>
                  <a:lnTo>
                    <a:pt x="299" y="50"/>
                  </a:lnTo>
                  <a:lnTo>
                    <a:pt x="287" y="38"/>
                  </a:lnTo>
                  <a:lnTo>
                    <a:pt x="281" y="27"/>
                  </a:lnTo>
                  <a:lnTo>
                    <a:pt x="268" y="18"/>
                  </a:lnTo>
                  <a:lnTo>
                    <a:pt x="246" y="11"/>
                  </a:lnTo>
                  <a:lnTo>
                    <a:pt x="216" y="3"/>
                  </a:lnTo>
                  <a:lnTo>
                    <a:pt x="200" y="0"/>
                  </a:lnTo>
                  <a:lnTo>
                    <a:pt x="174" y="4"/>
                  </a:lnTo>
                  <a:lnTo>
                    <a:pt x="147" y="12"/>
                  </a:lnTo>
                  <a:lnTo>
                    <a:pt x="114" y="23"/>
                  </a:lnTo>
                  <a:lnTo>
                    <a:pt x="86" y="30"/>
                  </a:lnTo>
                  <a:lnTo>
                    <a:pt x="61" y="46"/>
                  </a:lnTo>
                  <a:lnTo>
                    <a:pt x="57" y="54"/>
                  </a:lnTo>
                  <a:lnTo>
                    <a:pt x="43" y="58"/>
                  </a:lnTo>
                  <a:lnTo>
                    <a:pt x="0" y="60"/>
                  </a:lnTo>
                  <a:lnTo>
                    <a:pt x="5" y="191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6634" name="Freeform 5"/>
            <p:cNvSpPr>
              <a:spLocks/>
            </p:cNvSpPr>
            <p:nvPr/>
          </p:nvSpPr>
          <p:spPr bwMode="blackWhite">
            <a:xfrm>
              <a:off x="1146" y="2197"/>
              <a:ext cx="64" cy="107"/>
            </a:xfrm>
            <a:custGeom>
              <a:avLst/>
              <a:gdLst>
                <a:gd name="T0" fmla="*/ 63 w 64"/>
                <a:gd name="T1" fmla="*/ 0 h 107"/>
                <a:gd name="T2" fmla="*/ 24 w 64"/>
                <a:gd name="T3" fmla="*/ 46 h 107"/>
                <a:gd name="T4" fmla="*/ 6 w 64"/>
                <a:gd name="T5" fmla="*/ 87 h 107"/>
                <a:gd name="T6" fmla="*/ 0 w 64"/>
                <a:gd name="T7" fmla="*/ 106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07"/>
                <a:gd name="T14" fmla="*/ 64 w 6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07">
                  <a:moveTo>
                    <a:pt x="63" y="0"/>
                  </a:moveTo>
                  <a:lnTo>
                    <a:pt x="24" y="46"/>
                  </a:lnTo>
                  <a:lnTo>
                    <a:pt x="6" y="87"/>
                  </a:lnTo>
                  <a:lnTo>
                    <a:pt x="0" y="106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6635" name="Freeform 6"/>
            <p:cNvSpPr>
              <a:spLocks/>
            </p:cNvSpPr>
            <p:nvPr/>
          </p:nvSpPr>
          <p:spPr bwMode="blackWhite">
            <a:xfrm>
              <a:off x="1071" y="2132"/>
              <a:ext cx="155" cy="123"/>
            </a:xfrm>
            <a:custGeom>
              <a:avLst/>
              <a:gdLst>
                <a:gd name="T0" fmla="*/ 154 w 155"/>
                <a:gd name="T1" fmla="*/ 0 h 123"/>
                <a:gd name="T2" fmla="*/ 112 w 155"/>
                <a:gd name="T3" fmla="*/ 67 h 123"/>
                <a:gd name="T4" fmla="*/ 96 w 155"/>
                <a:gd name="T5" fmla="*/ 82 h 123"/>
                <a:gd name="T6" fmla="*/ 69 w 155"/>
                <a:gd name="T7" fmla="*/ 102 h 123"/>
                <a:gd name="T8" fmla="*/ 46 w 155"/>
                <a:gd name="T9" fmla="*/ 111 h 123"/>
                <a:gd name="T10" fmla="*/ 26 w 155"/>
                <a:gd name="T11" fmla="*/ 115 h 123"/>
                <a:gd name="T12" fmla="*/ 0 w 155"/>
                <a:gd name="T13" fmla="*/ 122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5"/>
                <a:gd name="T22" fmla="*/ 0 h 123"/>
                <a:gd name="T23" fmla="*/ 155 w 155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5" h="123">
                  <a:moveTo>
                    <a:pt x="154" y="0"/>
                  </a:moveTo>
                  <a:lnTo>
                    <a:pt x="112" y="67"/>
                  </a:lnTo>
                  <a:lnTo>
                    <a:pt x="96" y="82"/>
                  </a:lnTo>
                  <a:lnTo>
                    <a:pt x="69" y="102"/>
                  </a:lnTo>
                  <a:lnTo>
                    <a:pt x="46" y="111"/>
                  </a:lnTo>
                  <a:lnTo>
                    <a:pt x="26" y="115"/>
                  </a:lnTo>
                  <a:lnTo>
                    <a:pt x="0" y="122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6636" name="Freeform 7"/>
            <p:cNvSpPr>
              <a:spLocks/>
            </p:cNvSpPr>
            <p:nvPr/>
          </p:nvSpPr>
          <p:spPr bwMode="blackWhite">
            <a:xfrm>
              <a:off x="1161" y="2181"/>
              <a:ext cx="157" cy="75"/>
            </a:xfrm>
            <a:custGeom>
              <a:avLst/>
              <a:gdLst>
                <a:gd name="T0" fmla="*/ 122 w 157"/>
                <a:gd name="T1" fmla="*/ 73 h 75"/>
                <a:gd name="T2" fmla="*/ 132 w 157"/>
                <a:gd name="T3" fmla="*/ 74 h 75"/>
                <a:gd name="T4" fmla="*/ 146 w 157"/>
                <a:gd name="T5" fmla="*/ 68 h 75"/>
                <a:gd name="T6" fmla="*/ 152 w 157"/>
                <a:gd name="T7" fmla="*/ 60 h 75"/>
                <a:gd name="T8" fmla="*/ 156 w 157"/>
                <a:gd name="T9" fmla="*/ 53 h 75"/>
                <a:gd name="T10" fmla="*/ 155 w 157"/>
                <a:gd name="T11" fmla="*/ 45 h 75"/>
                <a:gd name="T12" fmla="*/ 152 w 157"/>
                <a:gd name="T13" fmla="*/ 37 h 75"/>
                <a:gd name="T14" fmla="*/ 148 w 157"/>
                <a:gd name="T15" fmla="*/ 32 h 75"/>
                <a:gd name="T16" fmla="*/ 113 w 157"/>
                <a:gd name="T17" fmla="*/ 21 h 75"/>
                <a:gd name="T18" fmla="*/ 80 w 157"/>
                <a:gd name="T19" fmla="*/ 14 h 75"/>
                <a:gd name="T20" fmla="*/ 54 w 157"/>
                <a:gd name="T21" fmla="*/ 8 h 75"/>
                <a:gd name="T22" fmla="*/ 26 w 157"/>
                <a:gd name="T23" fmla="*/ 0 h 75"/>
                <a:gd name="T24" fmla="*/ 9 w 157"/>
                <a:gd name="T25" fmla="*/ 3 h 75"/>
                <a:gd name="T26" fmla="*/ 4 w 157"/>
                <a:gd name="T27" fmla="*/ 8 h 75"/>
                <a:gd name="T28" fmla="*/ 0 w 157"/>
                <a:gd name="T29" fmla="*/ 15 h 75"/>
                <a:gd name="T30" fmla="*/ 1 w 157"/>
                <a:gd name="T31" fmla="*/ 22 h 75"/>
                <a:gd name="T32" fmla="*/ 6 w 157"/>
                <a:gd name="T33" fmla="*/ 29 h 75"/>
                <a:gd name="T34" fmla="*/ 21 w 157"/>
                <a:gd name="T35" fmla="*/ 36 h 75"/>
                <a:gd name="T36" fmla="*/ 42 w 157"/>
                <a:gd name="T37" fmla="*/ 38 h 75"/>
                <a:gd name="T38" fmla="*/ 57 w 157"/>
                <a:gd name="T39" fmla="*/ 45 h 75"/>
                <a:gd name="T40" fmla="*/ 73 w 157"/>
                <a:gd name="T41" fmla="*/ 50 h 75"/>
                <a:gd name="T42" fmla="*/ 90 w 157"/>
                <a:gd name="T43" fmla="*/ 59 h 75"/>
                <a:gd name="T44" fmla="*/ 111 w 157"/>
                <a:gd name="T45" fmla="*/ 68 h 75"/>
                <a:gd name="T46" fmla="*/ 122 w 157"/>
                <a:gd name="T47" fmla="*/ 73 h 7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7"/>
                <a:gd name="T73" fmla="*/ 0 h 75"/>
                <a:gd name="T74" fmla="*/ 157 w 157"/>
                <a:gd name="T75" fmla="*/ 75 h 7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7" h="75">
                  <a:moveTo>
                    <a:pt x="122" y="73"/>
                  </a:moveTo>
                  <a:lnTo>
                    <a:pt x="132" y="74"/>
                  </a:lnTo>
                  <a:lnTo>
                    <a:pt x="146" y="68"/>
                  </a:lnTo>
                  <a:lnTo>
                    <a:pt x="152" y="60"/>
                  </a:lnTo>
                  <a:lnTo>
                    <a:pt x="156" y="53"/>
                  </a:lnTo>
                  <a:lnTo>
                    <a:pt x="155" y="45"/>
                  </a:lnTo>
                  <a:lnTo>
                    <a:pt x="152" y="37"/>
                  </a:lnTo>
                  <a:lnTo>
                    <a:pt x="148" y="32"/>
                  </a:lnTo>
                  <a:lnTo>
                    <a:pt x="113" y="21"/>
                  </a:lnTo>
                  <a:lnTo>
                    <a:pt x="80" y="14"/>
                  </a:lnTo>
                  <a:lnTo>
                    <a:pt x="54" y="8"/>
                  </a:lnTo>
                  <a:lnTo>
                    <a:pt x="26" y="0"/>
                  </a:lnTo>
                  <a:lnTo>
                    <a:pt x="9" y="3"/>
                  </a:lnTo>
                  <a:lnTo>
                    <a:pt x="4" y="8"/>
                  </a:lnTo>
                  <a:lnTo>
                    <a:pt x="0" y="15"/>
                  </a:lnTo>
                  <a:lnTo>
                    <a:pt x="1" y="22"/>
                  </a:lnTo>
                  <a:lnTo>
                    <a:pt x="6" y="29"/>
                  </a:lnTo>
                  <a:lnTo>
                    <a:pt x="21" y="36"/>
                  </a:lnTo>
                  <a:lnTo>
                    <a:pt x="42" y="38"/>
                  </a:lnTo>
                  <a:lnTo>
                    <a:pt x="57" y="45"/>
                  </a:lnTo>
                  <a:lnTo>
                    <a:pt x="73" y="50"/>
                  </a:lnTo>
                  <a:lnTo>
                    <a:pt x="90" y="59"/>
                  </a:lnTo>
                  <a:lnTo>
                    <a:pt x="111" y="68"/>
                  </a:lnTo>
                  <a:lnTo>
                    <a:pt x="122" y="7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6637" name="Freeform 8"/>
            <p:cNvSpPr>
              <a:spLocks/>
            </p:cNvSpPr>
            <p:nvPr/>
          </p:nvSpPr>
          <p:spPr bwMode="blackWhite">
            <a:xfrm>
              <a:off x="1168" y="2187"/>
              <a:ext cx="38" cy="25"/>
            </a:xfrm>
            <a:custGeom>
              <a:avLst/>
              <a:gdLst>
                <a:gd name="T0" fmla="*/ 32 w 38"/>
                <a:gd name="T1" fmla="*/ 3 h 25"/>
                <a:gd name="T2" fmla="*/ 37 w 38"/>
                <a:gd name="T3" fmla="*/ 7 h 25"/>
                <a:gd name="T4" fmla="*/ 36 w 38"/>
                <a:gd name="T5" fmla="*/ 15 h 25"/>
                <a:gd name="T6" fmla="*/ 32 w 38"/>
                <a:gd name="T7" fmla="*/ 23 h 25"/>
                <a:gd name="T8" fmla="*/ 18 w 38"/>
                <a:gd name="T9" fmla="*/ 24 h 25"/>
                <a:gd name="T10" fmla="*/ 11 w 38"/>
                <a:gd name="T11" fmla="*/ 23 h 25"/>
                <a:gd name="T12" fmla="*/ 2 w 38"/>
                <a:gd name="T13" fmla="*/ 19 h 25"/>
                <a:gd name="T14" fmla="*/ 0 w 38"/>
                <a:gd name="T15" fmla="*/ 11 h 25"/>
                <a:gd name="T16" fmla="*/ 0 w 38"/>
                <a:gd name="T17" fmla="*/ 7 h 25"/>
                <a:gd name="T18" fmla="*/ 5 w 38"/>
                <a:gd name="T19" fmla="*/ 3 h 25"/>
                <a:gd name="T20" fmla="*/ 12 w 38"/>
                <a:gd name="T21" fmla="*/ 0 h 25"/>
                <a:gd name="T22" fmla="*/ 32 w 38"/>
                <a:gd name="T23" fmla="*/ 3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25"/>
                <a:gd name="T38" fmla="*/ 38 w 38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25">
                  <a:moveTo>
                    <a:pt x="32" y="3"/>
                  </a:moveTo>
                  <a:lnTo>
                    <a:pt x="37" y="7"/>
                  </a:lnTo>
                  <a:lnTo>
                    <a:pt x="36" y="15"/>
                  </a:lnTo>
                  <a:lnTo>
                    <a:pt x="32" y="23"/>
                  </a:lnTo>
                  <a:lnTo>
                    <a:pt x="18" y="24"/>
                  </a:lnTo>
                  <a:lnTo>
                    <a:pt x="11" y="23"/>
                  </a:lnTo>
                  <a:lnTo>
                    <a:pt x="2" y="19"/>
                  </a:lnTo>
                  <a:lnTo>
                    <a:pt x="0" y="11"/>
                  </a:lnTo>
                  <a:lnTo>
                    <a:pt x="0" y="7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2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6638" name="Freeform 9"/>
            <p:cNvSpPr>
              <a:spLocks/>
            </p:cNvSpPr>
            <p:nvPr/>
          </p:nvSpPr>
          <p:spPr bwMode="blackWhite">
            <a:xfrm>
              <a:off x="1265" y="2112"/>
              <a:ext cx="272" cy="56"/>
            </a:xfrm>
            <a:custGeom>
              <a:avLst/>
              <a:gdLst>
                <a:gd name="T0" fmla="*/ 23 w 272"/>
                <a:gd name="T1" fmla="*/ 54 h 56"/>
                <a:gd name="T2" fmla="*/ 37 w 272"/>
                <a:gd name="T3" fmla="*/ 55 h 56"/>
                <a:gd name="T4" fmla="*/ 69 w 272"/>
                <a:gd name="T5" fmla="*/ 54 h 56"/>
                <a:gd name="T6" fmla="*/ 100 w 272"/>
                <a:gd name="T7" fmla="*/ 51 h 56"/>
                <a:gd name="T8" fmla="*/ 114 w 272"/>
                <a:gd name="T9" fmla="*/ 50 h 56"/>
                <a:gd name="T10" fmla="*/ 125 w 272"/>
                <a:gd name="T11" fmla="*/ 49 h 56"/>
                <a:gd name="T12" fmla="*/ 147 w 272"/>
                <a:gd name="T13" fmla="*/ 48 h 56"/>
                <a:gd name="T14" fmla="*/ 171 w 272"/>
                <a:gd name="T15" fmla="*/ 48 h 56"/>
                <a:gd name="T16" fmla="*/ 189 w 272"/>
                <a:gd name="T17" fmla="*/ 48 h 56"/>
                <a:gd name="T18" fmla="*/ 203 w 272"/>
                <a:gd name="T19" fmla="*/ 47 h 56"/>
                <a:gd name="T20" fmla="*/ 230 w 272"/>
                <a:gd name="T21" fmla="*/ 44 h 56"/>
                <a:gd name="T22" fmla="*/ 249 w 272"/>
                <a:gd name="T23" fmla="*/ 42 h 56"/>
                <a:gd name="T24" fmla="*/ 265 w 272"/>
                <a:gd name="T25" fmla="*/ 38 h 56"/>
                <a:gd name="T26" fmla="*/ 270 w 272"/>
                <a:gd name="T27" fmla="*/ 33 h 56"/>
                <a:gd name="T28" fmla="*/ 271 w 272"/>
                <a:gd name="T29" fmla="*/ 28 h 56"/>
                <a:gd name="T30" fmla="*/ 271 w 272"/>
                <a:gd name="T31" fmla="*/ 22 h 56"/>
                <a:gd name="T32" fmla="*/ 266 w 272"/>
                <a:gd name="T33" fmla="*/ 16 h 56"/>
                <a:gd name="T34" fmla="*/ 252 w 272"/>
                <a:gd name="T35" fmla="*/ 10 h 56"/>
                <a:gd name="T36" fmla="*/ 230 w 272"/>
                <a:gd name="T37" fmla="*/ 10 h 56"/>
                <a:gd name="T38" fmla="*/ 204 w 272"/>
                <a:gd name="T39" fmla="*/ 10 h 56"/>
                <a:gd name="T40" fmla="*/ 188 w 272"/>
                <a:gd name="T41" fmla="*/ 9 h 56"/>
                <a:gd name="T42" fmla="*/ 170 w 272"/>
                <a:gd name="T43" fmla="*/ 8 h 56"/>
                <a:gd name="T44" fmla="*/ 150 w 272"/>
                <a:gd name="T45" fmla="*/ 9 h 56"/>
                <a:gd name="T46" fmla="*/ 126 w 272"/>
                <a:gd name="T47" fmla="*/ 8 h 56"/>
                <a:gd name="T48" fmla="*/ 108 w 272"/>
                <a:gd name="T49" fmla="*/ 6 h 56"/>
                <a:gd name="T50" fmla="*/ 80 w 272"/>
                <a:gd name="T51" fmla="*/ 4 h 56"/>
                <a:gd name="T52" fmla="*/ 50 w 272"/>
                <a:gd name="T53" fmla="*/ 2 h 56"/>
                <a:gd name="T54" fmla="*/ 25 w 272"/>
                <a:gd name="T55" fmla="*/ 0 h 56"/>
                <a:gd name="T56" fmla="*/ 0 w 272"/>
                <a:gd name="T57" fmla="*/ 0 h 56"/>
                <a:gd name="T58" fmla="*/ 3 w 272"/>
                <a:gd name="T59" fmla="*/ 51 h 56"/>
                <a:gd name="T60" fmla="*/ 23 w 272"/>
                <a:gd name="T61" fmla="*/ 54 h 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2"/>
                <a:gd name="T94" fmla="*/ 0 h 56"/>
                <a:gd name="T95" fmla="*/ 272 w 272"/>
                <a:gd name="T96" fmla="*/ 56 h 5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2" h="56">
                  <a:moveTo>
                    <a:pt x="23" y="54"/>
                  </a:moveTo>
                  <a:lnTo>
                    <a:pt x="37" y="55"/>
                  </a:lnTo>
                  <a:lnTo>
                    <a:pt x="69" y="54"/>
                  </a:lnTo>
                  <a:lnTo>
                    <a:pt x="100" y="51"/>
                  </a:lnTo>
                  <a:lnTo>
                    <a:pt x="114" y="50"/>
                  </a:lnTo>
                  <a:lnTo>
                    <a:pt x="125" y="49"/>
                  </a:lnTo>
                  <a:lnTo>
                    <a:pt x="147" y="48"/>
                  </a:lnTo>
                  <a:lnTo>
                    <a:pt x="171" y="48"/>
                  </a:lnTo>
                  <a:lnTo>
                    <a:pt x="189" y="48"/>
                  </a:lnTo>
                  <a:lnTo>
                    <a:pt x="203" y="47"/>
                  </a:lnTo>
                  <a:lnTo>
                    <a:pt x="230" y="44"/>
                  </a:lnTo>
                  <a:lnTo>
                    <a:pt x="249" y="42"/>
                  </a:lnTo>
                  <a:lnTo>
                    <a:pt x="265" y="38"/>
                  </a:lnTo>
                  <a:lnTo>
                    <a:pt x="270" y="33"/>
                  </a:lnTo>
                  <a:lnTo>
                    <a:pt x="271" y="28"/>
                  </a:lnTo>
                  <a:lnTo>
                    <a:pt x="271" y="22"/>
                  </a:lnTo>
                  <a:lnTo>
                    <a:pt x="266" y="16"/>
                  </a:lnTo>
                  <a:lnTo>
                    <a:pt x="252" y="10"/>
                  </a:lnTo>
                  <a:lnTo>
                    <a:pt x="230" y="10"/>
                  </a:lnTo>
                  <a:lnTo>
                    <a:pt x="204" y="10"/>
                  </a:lnTo>
                  <a:lnTo>
                    <a:pt x="188" y="9"/>
                  </a:lnTo>
                  <a:lnTo>
                    <a:pt x="170" y="8"/>
                  </a:lnTo>
                  <a:lnTo>
                    <a:pt x="150" y="9"/>
                  </a:lnTo>
                  <a:lnTo>
                    <a:pt x="126" y="8"/>
                  </a:lnTo>
                  <a:lnTo>
                    <a:pt x="108" y="6"/>
                  </a:lnTo>
                  <a:lnTo>
                    <a:pt x="80" y="4"/>
                  </a:lnTo>
                  <a:lnTo>
                    <a:pt x="50" y="2"/>
                  </a:lnTo>
                  <a:lnTo>
                    <a:pt x="25" y="0"/>
                  </a:lnTo>
                  <a:lnTo>
                    <a:pt x="0" y="0"/>
                  </a:lnTo>
                  <a:lnTo>
                    <a:pt x="3" y="51"/>
                  </a:lnTo>
                  <a:lnTo>
                    <a:pt x="23" y="5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6639" name="Freeform 10"/>
            <p:cNvSpPr>
              <a:spLocks/>
            </p:cNvSpPr>
            <p:nvPr/>
          </p:nvSpPr>
          <p:spPr bwMode="blackWhite">
            <a:xfrm>
              <a:off x="1198" y="2246"/>
              <a:ext cx="17" cy="44"/>
            </a:xfrm>
            <a:custGeom>
              <a:avLst/>
              <a:gdLst>
                <a:gd name="T0" fmla="*/ 11 w 17"/>
                <a:gd name="T1" fmla="*/ 43 h 44"/>
                <a:gd name="T2" fmla="*/ 2 w 17"/>
                <a:gd name="T3" fmla="*/ 30 h 44"/>
                <a:gd name="T4" fmla="*/ 0 w 17"/>
                <a:gd name="T5" fmla="*/ 20 h 44"/>
                <a:gd name="T6" fmla="*/ 6 w 17"/>
                <a:gd name="T7" fmla="*/ 6 h 44"/>
                <a:gd name="T8" fmla="*/ 16 w 17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1" y="43"/>
                  </a:moveTo>
                  <a:lnTo>
                    <a:pt x="2" y="30"/>
                  </a:lnTo>
                  <a:lnTo>
                    <a:pt x="0" y="20"/>
                  </a:lnTo>
                  <a:lnTo>
                    <a:pt x="6" y="6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6640" name="Freeform 11"/>
            <p:cNvSpPr>
              <a:spLocks/>
            </p:cNvSpPr>
            <p:nvPr/>
          </p:nvSpPr>
          <p:spPr bwMode="blackWhite">
            <a:xfrm>
              <a:off x="1007" y="2122"/>
              <a:ext cx="17" cy="36"/>
            </a:xfrm>
            <a:custGeom>
              <a:avLst/>
              <a:gdLst>
                <a:gd name="T0" fmla="*/ 16 w 17"/>
                <a:gd name="T1" fmla="*/ 0 h 36"/>
                <a:gd name="T2" fmla="*/ 0 w 17"/>
                <a:gd name="T3" fmla="*/ 13 h 36"/>
                <a:gd name="T4" fmla="*/ 2 w 17"/>
                <a:gd name="T5" fmla="*/ 28 h 36"/>
                <a:gd name="T6" fmla="*/ 14 w 17"/>
                <a:gd name="T7" fmla="*/ 35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6"/>
                <a:gd name="T14" fmla="*/ 17 w 1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6">
                  <a:moveTo>
                    <a:pt x="16" y="0"/>
                  </a:moveTo>
                  <a:lnTo>
                    <a:pt x="0" y="13"/>
                  </a:lnTo>
                  <a:lnTo>
                    <a:pt x="2" y="28"/>
                  </a:lnTo>
                  <a:lnTo>
                    <a:pt x="14" y="3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6641" name="Freeform 12"/>
            <p:cNvSpPr>
              <a:spLocks/>
            </p:cNvSpPr>
            <p:nvPr/>
          </p:nvSpPr>
          <p:spPr bwMode="blackWhite">
            <a:xfrm>
              <a:off x="1158" y="2217"/>
              <a:ext cx="128" cy="70"/>
            </a:xfrm>
            <a:custGeom>
              <a:avLst/>
              <a:gdLst>
                <a:gd name="T0" fmla="*/ 103 w 128"/>
                <a:gd name="T1" fmla="*/ 69 h 70"/>
                <a:gd name="T2" fmla="*/ 88 w 128"/>
                <a:gd name="T3" fmla="*/ 67 h 70"/>
                <a:gd name="T4" fmla="*/ 73 w 128"/>
                <a:gd name="T5" fmla="*/ 62 h 70"/>
                <a:gd name="T6" fmla="*/ 60 w 128"/>
                <a:gd name="T7" fmla="*/ 51 h 70"/>
                <a:gd name="T8" fmla="*/ 56 w 128"/>
                <a:gd name="T9" fmla="*/ 44 h 70"/>
                <a:gd name="T10" fmla="*/ 53 w 128"/>
                <a:gd name="T11" fmla="*/ 39 h 70"/>
                <a:gd name="T12" fmla="*/ 40 w 128"/>
                <a:gd name="T13" fmla="*/ 35 h 70"/>
                <a:gd name="T14" fmla="*/ 22 w 128"/>
                <a:gd name="T15" fmla="*/ 31 h 70"/>
                <a:gd name="T16" fmla="*/ 5 w 128"/>
                <a:gd name="T17" fmla="*/ 25 h 70"/>
                <a:gd name="T18" fmla="*/ 0 w 128"/>
                <a:gd name="T19" fmla="*/ 18 h 70"/>
                <a:gd name="T20" fmla="*/ 0 w 128"/>
                <a:gd name="T21" fmla="*/ 9 h 70"/>
                <a:gd name="T22" fmla="*/ 3 w 128"/>
                <a:gd name="T23" fmla="*/ 2 h 70"/>
                <a:gd name="T24" fmla="*/ 13 w 128"/>
                <a:gd name="T25" fmla="*/ 0 h 70"/>
                <a:gd name="T26" fmla="*/ 24 w 128"/>
                <a:gd name="T27" fmla="*/ 0 h 70"/>
                <a:gd name="T28" fmla="*/ 45 w 128"/>
                <a:gd name="T29" fmla="*/ 2 h 70"/>
                <a:gd name="T30" fmla="*/ 62 w 128"/>
                <a:gd name="T31" fmla="*/ 8 h 70"/>
                <a:gd name="T32" fmla="*/ 76 w 128"/>
                <a:gd name="T33" fmla="*/ 15 h 70"/>
                <a:gd name="T34" fmla="*/ 108 w 128"/>
                <a:gd name="T35" fmla="*/ 28 h 70"/>
                <a:gd name="T36" fmla="*/ 122 w 128"/>
                <a:gd name="T37" fmla="*/ 36 h 70"/>
                <a:gd name="T38" fmla="*/ 127 w 128"/>
                <a:gd name="T39" fmla="*/ 48 h 70"/>
                <a:gd name="T40" fmla="*/ 124 w 128"/>
                <a:gd name="T41" fmla="*/ 55 h 70"/>
                <a:gd name="T42" fmla="*/ 120 w 128"/>
                <a:gd name="T43" fmla="*/ 60 h 70"/>
                <a:gd name="T44" fmla="*/ 112 w 128"/>
                <a:gd name="T45" fmla="*/ 65 h 70"/>
                <a:gd name="T46" fmla="*/ 103 w 128"/>
                <a:gd name="T47" fmla="*/ 69 h 7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8"/>
                <a:gd name="T73" fmla="*/ 0 h 70"/>
                <a:gd name="T74" fmla="*/ 128 w 128"/>
                <a:gd name="T75" fmla="*/ 70 h 7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8" h="70">
                  <a:moveTo>
                    <a:pt x="103" y="69"/>
                  </a:moveTo>
                  <a:lnTo>
                    <a:pt x="88" y="67"/>
                  </a:lnTo>
                  <a:lnTo>
                    <a:pt x="73" y="62"/>
                  </a:lnTo>
                  <a:lnTo>
                    <a:pt x="60" y="51"/>
                  </a:lnTo>
                  <a:lnTo>
                    <a:pt x="56" y="44"/>
                  </a:lnTo>
                  <a:lnTo>
                    <a:pt x="53" y="39"/>
                  </a:lnTo>
                  <a:lnTo>
                    <a:pt x="40" y="35"/>
                  </a:lnTo>
                  <a:lnTo>
                    <a:pt x="22" y="31"/>
                  </a:lnTo>
                  <a:lnTo>
                    <a:pt x="5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2"/>
                  </a:lnTo>
                  <a:lnTo>
                    <a:pt x="13" y="0"/>
                  </a:lnTo>
                  <a:lnTo>
                    <a:pt x="24" y="0"/>
                  </a:lnTo>
                  <a:lnTo>
                    <a:pt x="45" y="2"/>
                  </a:lnTo>
                  <a:lnTo>
                    <a:pt x="62" y="8"/>
                  </a:lnTo>
                  <a:lnTo>
                    <a:pt x="76" y="15"/>
                  </a:lnTo>
                  <a:lnTo>
                    <a:pt x="108" y="28"/>
                  </a:lnTo>
                  <a:lnTo>
                    <a:pt x="122" y="36"/>
                  </a:lnTo>
                  <a:lnTo>
                    <a:pt x="127" y="48"/>
                  </a:lnTo>
                  <a:lnTo>
                    <a:pt x="124" y="55"/>
                  </a:lnTo>
                  <a:lnTo>
                    <a:pt x="120" y="60"/>
                  </a:lnTo>
                  <a:lnTo>
                    <a:pt x="112" y="65"/>
                  </a:lnTo>
                  <a:lnTo>
                    <a:pt x="103" y="6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6642" name="Freeform 13"/>
            <p:cNvSpPr>
              <a:spLocks/>
            </p:cNvSpPr>
            <p:nvPr/>
          </p:nvSpPr>
          <p:spPr bwMode="blackWhite">
            <a:xfrm>
              <a:off x="1162" y="2220"/>
              <a:ext cx="29" cy="20"/>
            </a:xfrm>
            <a:custGeom>
              <a:avLst/>
              <a:gdLst>
                <a:gd name="T0" fmla="*/ 27 w 29"/>
                <a:gd name="T1" fmla="*/ 3 h 20"/>
                <a:gd name="T2" fmla="*/ 28 w 29"/>
                <a:gd name="T3" fmla="*/ 10 h 20"/>
                <a:gd name="T4" fmla="*/ 25 w 29"/>
                <a:gd name="T5" fmla="*/ 18 h 20"/>
                <a:gd name="T6" fmla="*/ 14 w 29"/>
                <a:gd name="T7" fmla="*/ 19 h 20"/>
                <a:gd name="T8" fmla="*/ 5 w 29"/>
                <a:gd name="T9" fmla="*/ 17 h 20"/>
                <a:gd name="T10" fmla="*/ 0 w 29"/>
                <a:gd name="T11" fmla="*/ 9 h 20"/>
                <a:gd name="T12" fmla="*/ 2 w 29"/>
                <a:gd name="T13" fmla="*/ 4 h 20"/>
                <a:gd name="T14" fmla="*/ 7 w 29"/>
                <a:gd name="T15" fmla="*/ 2 h 20"/>
                <a:gd name="T16" fmla="*/ 14 w 29"/>
                <a:gd name="T17" fmla="*/ 0 h 20"/>
                <a:gd name="T18" fmla="*/ 23 w 29"/>
                <a:gd name="T19" fmla="*/ 0 h 20"/>
                <a:gd name="T20" fmla="*/ 27 w 29"/>
                <a:gd name="T21" fmla="*/ 3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"/>
                <a:gd name="T34" fmla="*/ 0 h 20"/>
                <a:gd name="T35" fmla="*/ 29 w 29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" h="20">
                  <a:moveTo>
                    <a:pt x="27" y="3"/>
                  </a:moveTo>
                  <a:lnTo>
                    <a:pt x="28" y="10"/>
                  </a:lnTo>
                  <a:lnTo>
                    <a:pt x="25" y="18"/>
                  </a:lnTo>
                  <a:lnTo>
                    <a:pt x="14" y="19"/>
                  </a:lnTo>
                  <a:lnTo>
                    <a:pt x="5" y="17"/>
                  </a:lnTo>
                  <a:lnTo>
                    <a:pt x="0" y="9"/>
                  </a:lnTo>
                  <a:lnTo>
                    <a:pt x="2" y="4"/>
                  </a:lnTo>
                  <a:lnTo>
                    <a:pt x="7" y="2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27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6643" name="Freeform 14"/>
            <p:cNvSpPr>
              <a:spLocks/>
            </p:cNvSpPr>
            <p:nvPr/>
          </p:nvSpPr>
          <p:spPr bwMode="blackWhite">
            <a:xfrm>
              <a:off x="1171" y="2156"/>
              <a:ext cx="157" cy="59"/>
            </a:xfrm>
            <a:custGeom>
              <a:avLst/>
              <a:gdLst>
                <a:gd name="T0" fmla="*/ 134 w 157"/>
                <a:gd name="T1" fmla="*/ 58 h 59"/>
                <a:gd name="T2" fmla="*/ 145 w 157"/>
                <a:gd name="T3" fmla="*/ 55 h 59"/>
                <a:gd name="T4" fmla="*/ 152 w 157"/>
                <a:gd name="T5" fmla="*/ 50 h 59"/>
                <a:gd name="T6" fmla="*/ 154 w 157"/>
                <a:gd name="T7" fmla="*/ 43 h 59"/>
                <a:gd name="T8" fmla="*/ 156 w 157"/>
                <a:gd name="T9" fmla="*/ 34 h 59"/>
                <a:gd name="T10" fmla="*/ 150 w 157"/>
                <a:gd name="T11" fmla="*/ 23 h 59"/>
                <a:gd name="T12" fmla="*/ 143 w 157"/>
                <a:gd name="T13" fmla="*/ 14 h 59"/>
                <a:gd name="T14" fmla="*/ 125 w 157"/>
                <a:gd name="T15" fmla="*/ 7 h 59"/>
                <a:gd name="T16" fmla="*/ 85 w 157"/>
                <a:gd name="T17" fmla="*/ 4 h 59"/>
                <a:gd name="T18" fmla="*/ 56 w 157"/>
                <a:gd name="T19" fmla="*/ 0 h 59"/>
                <a:gd name="T20" fmla="*/ 27 w 157"/>
                <a:gd name="T21" fmla="*/ 0 h 59"/>
                <a:gd name="T22" fmla="*/ 13 w 157"/>
                <a:gd name="T23" fmla="*/ 1 h 59"/>
                <a:gd name="T24" fmla="*/ 3 w 157"/>
                <a:gd name="T25" fmla="*/ 7 h 59"/>
                <a:gd name="T26" fmla="*/ 0 w 157"/>
                <a:gd name="T27" fmla="*/ 18 h 59"/>
                <a:gd name="T28" fmla="*/ 6 w 157"/>
                <a:gd name="T29" fmla="*/ 28 h 59"/>
                <a:gd name="T30" fmla="*/ 21 w 157"/>
                <a:gd name="T31" fmla="*/ 33 h 59"/>
                <a:gd name="T32" fmla="*/ 47 w 157"/>
                <a:gd name="T33" fmla="*/ 36 h 59"/>
                <a:gd name="T34" fmla="*/ 71 w 157"/>
                <a:gd name="T35" fmla="*/ 41 h 59"/>
                <a:gd name="T36" fmla="*/ 94 w 157"/>
                <a:gd name="T37" fmla="*/ 49 h 59"/>
                <a:gd name="T38" fmla="*/ 118 w 157"/>
                <a:gd name="T39" fmla="*/ 55 h 59"/>
                <a:gd name="T40" fmla="*/ 134 w 157"/>
                <a:gd name="T41" fmla="*/ 58 h 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7"/>
                <a:gd name="T64" fmla="*/ 0 h 59"/>
                <a:gd name="T65" fmla="*/ 157 w 157"/>
                <a:gd name="T66" fmla="*/ 59 h 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7" h="59">
                  <a:moveTo>
                    <a:pt x="134" y="58"/>
                  </a:moveTo>
                  <a:lnTo>
                    <a:pt x="145" y="55"/>
                  </a:lnTo>
                  <a:lnTo>
                    <a:pt x="152" y="50"/>
                  </a:lnTo>
                  <a:lnTo>
                    <a:pt x="154" y="43"/>
                  </a:lnTo>
                  <a:lnTo>
                    <a:pt x="156" y="34"/>
                  </a:lnTo>
                  <a:lnTo>
                    <a:pt x="150" y="23"/>
                  </a:lnTo>
                  <a:lnTo>
                    <a:pt x="143" y="14"/>
                  </a:lnTo>
                  <a:lnTo>
                    <a:pt x="125" y="7"/>
                  </a:lnTo>
                  <a:lnTo>
                    <a:pt x="85" y="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3" y="1"/>
                  </a:lnTo>
                  <a:lnTo>
                    <a:pt x="3" y="7"/>
                  </a:lnTo>
                  <a:lnTo>
                    <a:pt x="0" y="18"/>
                  </a:lnTo>
                  <a:lnTo>
                    <a:pt x="6" y="28"/>
                  </a:lnTo>
                  <a:lnTo>
                    <a:pt x="21" y="33"/>
                  </a:lnTo>
                  <a:lnTo>
                    <a:pt x="47" y="36"/>
                  </a:lnTo>
                  <a:lnTo>
                    <a:pt x="71" y="41"/>
                  </a:lnTo>
                  <a:lnTo>
                    <a:pt x="94" y="49"/>
                  </a:lnTo>
                  <a:lnTo>
                    <a:pt x="118" y="55"/>
                  </a:lnTo>
                  <a:lnTo>
                    <a:pt x="134" y="5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6644" name="Freeform 15"/>
            <p:cNvSpPr>
              <a:spLocks/>
            </p:cNvSpPr>
            <p:nvPr/>
          </p:nvSpPr>
          <p:spPr bwMode="blackWhite">
            <a:xfrm>
              <a:off x="1179" y="2159"/>
              <a:ext cx="39" cy="27"/>
            </a:xfrm>
            <a:custGeom>
              <a:avLst/>
              <a:gdLst>
                <a:gd name="T0" fmla="*/ 32 w 39"/>
                <a:gd name="T1" fmla="*/ 25 h 27"/>
                <a:gd name="T2" fmla="*/ 18 w 39"/>
                <a:gd name="T3" fmla="*/ 26 h 27"/>
                <a:gd name="T4" fmla="*/ 3 w 39"/>
                <a:gd name="T5" fmla="*/ 22 h 27"/>
                <a:gd name="T6" fmla="*/ 0 w 39"/>
                <a:gd name="T7" fmla="*/ 15 h 27"/>
                <a:gd name="T8" fmla="*/ 3 w 39"/>
                <a:gd name="T9" fmla="*/ 5 h 27"/>
                <a:gd name="T10" fmla="*/ 9 w 39"/>
                <a:gd name="T11" fmla="*/ 2 h 27"/>
                <a:gd name="T12" fmla="*/ 16 w 39"/>
                <a:gd name="T13" fmla="*/ 0 h 27"/>
                <a:gd name="T14" fmla="*/ 27 w 39"/>
                <a:gd name="T15" fmla="*/ 0 h 27"/>
                <a:gd name="T16" fmla="*/ 34 w 39"/>
                <a:gd name="T17" fmla="*/ 4 h 27"/>
                <a:gd name="T18" fmla="*/ 38 w 39"/>
                <a:gd name="T19" fmla="*/ 17 h 27"/>
                <a:gd name="T20" fmla="*/ 32 w 39"/>
                <a:gd name="T21" fmla="*/ 25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27"/>
                <a:gd name="T35" fmla="*/ 39 w 39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27">
                  <a:moveTo>
                    <a:pt x="32" y="25"/>
                  </a:moveTo>
                  <a:lnTo>
                    <a:pt x="18" y="26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3" y="5"/>
                  </a:lnTo>
                  <a:lnTo>
                    <a:pt x="9" y="2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34" y="4"/>
                  </a:lnTo>
                  <a:lnTo>
                    <a:pt x="38" y="17"/>
                  </a:lnTo>
                  <a:lnTo>
                    <a:pt x="32" y="2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6645" name="Freeform 16"/>
            <p:cNvSpPr>
              <a:spLocks/>
            </p:cNvSpPr>
            <p:nvPr/>
          </p:nvSpPr>
          <p:spPr bwMode="blackWhite">
            <a:xfrm>
              <a:off x="1079" y="2064"/>
              <a:ext cx="237" cy="109"/>
            </a:xfrm>
            <a:custGeom>
              <a:avLst/>
              <a:gdLst>
                <a:gd name="T0" fmla="*/ 204 w 237"/>
                <a:gd name="T1" fmla="*/ 43 h 109"/>
                <a:gd name="T2" fmla="*/ 210 w 237"/>
                <a:gd name="T3" fmla="*/ 59 h 109"/>
                <a:gd name="T4" fmla="*/ 219 w 237"/>
                <a:gd name="T5" fmla="*/ 69 h 109"/>
                <a:gd name="T6" fmla="*/ 230 w 237"/>
                <a:gd name="T7" fmla="*/ 82 h 109"/>
                <a:gd name="T8" fmla="*/ 236 w 237"/>
                <a:gd name="T9" fmla="*/ 97 h 109"/>
                <a:gd name="T10" fmla="*/ 233 w 237"/>
                <a:gd name="T11" fmla="*/ 102 h 109"/>
                <a:gd name="T12" fmla="*/ 228 w 237"/>
                <a:gd name="T13" fmla="*/ 107 h 109"/>
                <a:gd name="T14" fmla="*/ 219 w 237"/>
                <a:gd name="T15" fmla="*/ 108 h 109"/>
                <a:gd name="T16" fmla="*/ 207 w 237"/>
                <a:gd name="T17" fmla="*/ 106 h 109"/>
                <a:gd name="T18" fmla="*/ 197 w 237"/>
                <a:gd name="T19" fmla="*/ 104 h 109"/>
                <a:gd name="T20" fmla="*/ 184 w 237"/>
                <a:gd name="T21" fmla="*/ 99 h 109"/>
                <a:gd name="T22" fmla="*/ 167 w 237"/>
                <a:gd name="T23" fmla="*/ 85 h 109"/>
                <a:gd name="T24" fmla="*/ 158 w 237"/>
                <a:gd name="T25" fmla="*/ 75 h 109"/>
                <a:gd name="T26" fmla="*/ 152 w 237"/>
                <a:gd name="T27" fmla="*/ 67 h 109"/>
                <a:gd name="T28" fmla="*/ 134 w 237"/>
                <a:gd name="T29" fmla="*/ 69 h 109"/>
                <a:gd name="T30" fmla="*/ 117 w 237"/>
                <a:gd name="T31" fmla="*/ 71 h 109"/>
                <a:gd name="T32" fmla="*/ 91 w 237"/>
                <a:gd name="T33" fmla="*/ 70 h 109"/>
                <a:gd name="T34" fmla="*/ 75 w 237"/>
                <a:gd name="T35" fmla="*/ 68 h 109"/>
                <a:gd name="T36" fmla="*/ 60 w 237"/>
                <a:gd name="T37" fmla="*/ 67 h 109"/>
                <a:gd name="T38" fmla="*/ 44 w 237"/>
                <a:gd name="T39" fmla="*/ 62 h 109"/>
                <a:gd name="T40" fmla="*/ 32 w 237"/>
                <a:gd name="T41" fmla="*/ 56 h 109"/>
                <a:gd name="T42" fmla="*/ 21 w 237"/>
                <a:gd name="T43" fmla="*/ 46 h 109"/>
                <a:gd name="T44" fmla="*/ 11 w 237"/>
                <a:gd name="T45" fmla="*/ 37 h 109"/>
                <a:gd name="T46" fmla="*/ 4 w 237"/>
                <a:gd name="T47" fmla="*/ 28 h 109"/>
                <a:gd name="T48" fmla="*/ 0 w 237"/>
                <a:gd name="T49" fmla="*/ 20 h 109"/>
                <a:gd name="T50" fmla="*/ 18 w 237"/>
                <a:gd name="T51" fmla="*/ 13 h 109"/>
                <a:gd name="T52" fmla="*/ 37 w 237"/>
                <a:gd name="T53" fmla="*/ 9 h 109"/>
                <a:gd name="T54" fmla="*/ 66 w 237"/>
                <a:gd name="T55" fmla="*/ 1 h 109"/>
                <a:gd name="T56" fmla="*/ 79 w 237"/>
                <a:gd name="T57" fmla="*/ 0 h 109"/>
                <a:gd name="T58" fmla="*/ 101 w 237"/>
                <a:gd name="T59" fmla="*/ 4 h 109"/>
                <a:gd name="T60" fmla="*/ 133 w 237"/>
                <a:gd name="T61" fmla="*/ 9 h 109"/>
                <a:gd name="T62" fmla="*/ 172 w 237"/>
                <a:gd name="T63" fmla="*/ 14 h 109"/>
                <a:gd name="T64" fmla="*/ 191 w 237"/>
                <a:gd name="T65" fmla="*/ 21 h 109"/>
                <a:gd name="T66" fmla="*/ 200 w 237"/>
                <a:gd name="T67" fmla="*/ 32 h 109"/>
                <a:gd name="T68" fmla="*/ 204 w 237"/>
                <a:gd name="T69" fmla="*/ 43 h 1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7"/>
                <a:gd name="T106" fmla="*/ 0 h 109"/>
                <a:gd name="T107" fmla="*/ 237 w 237"/>
                <a:gd name="T108" fmla="*/ 109 h 1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7" h="109">
                  <a:moveTo>
                    <a:pt x="204" y="43"/>
                  </a:moveTo>
                  <a:lnTo>
                    <a:pt x="210" y="59"/>
                  </a:lnTo>
                  <a:lnTo>
                    <a:pt x="219" y="69"/>
                  </a:lnTo>
                  <a:lnTo>
                    <a:pt x="230" y="82"/>
                  </a:lnTo>
                  <a:lnTo>
                    <a:pt x="236" y="97"/>
                  </a:lnTo>
                  <a:lnTo>
                    <a:pt x="233" y="102"/>
                  </a:lnTo>
                  <a:lnTo>
                    <a:pt x="228" y="107"/>
                  </a:lnTo>
                  <a:lnTo>
                    <a:pt x="219" y="108"/>
                  </a:lnTo>
                  <a:lnTo>
                    <a:pt x="207" y="106"/>
                  </a:lnTo>
                  <a:lnTo>
                    <a:pt x="197" y="104"/>
                  </a:lnTo>
                  <a:lnTo>
                    <a:pt x="184" y="99"/>
                  </a:lnTo>
                  <a:lnTo>
                    <a:pt x="167" y="85"/>
                  </a:lnTo>
                  <a:lnTo>
                    <a:pt x="158" y="75"/>
                  </a:lnTo>
                  <a:lnTo>
                    <a:pt x="152" y="67"/>
                  </a:lnTo>
                  <a:lnTo>
                    <a:pt x="134" y="69"/>
                  </a:lnTo>
                  <a:lnTo>
                    <a:pt x="117" y="71"/>
                  </a:lnTo>
                  <a:lnTo>
                    <a:pt x="91" y="70"/>
                  </a:lnTo>
                  <a:lnTo>
                    <a:pt x="75" y="68"/>
                  </a:lnTo>
                  <a:lnTo>
                    <a:pt x="60" y="67"/>
                  </a:lnTo>
                  <a:lnTo>
                    <a:pt x="44" y="62"/>
                  </a:lnTo>
                  <a:lnTo>
                    <a:pt x="32" y="56"/>
                  </a:lnTo>
                  <a:lnTo>
                    <a:pt x="21" y="46"/>
                  </a:lnTo>
                  <a:lnTo>
                    <a:pt x="11" y="37"/>
                  </a:lnTo>
                  <a:lnTo>
                    <a:pt x="4" y="28"/>
                  </a:lnTo>
                  <a:lnTo>
                    <a:pt x="0" y="20"/>
                  </a:lnTo>
                  <a:lnTo>
                    <a:pt x="18" y="13"/>
                  </a:lnTo>
                  <a:lnTo>
                    <a:pt x="37" y="9"/>
                  </a:lnTo>
                  <a:lnTo>
                    <a:pt x="66" y="1"/>
                  </a:lnTo>
                  <a:lnTo>
                    <a:pt x="79" y="0"/>
                  </a:lnTo>
                  <a:lnTo>
                    <a:pt x="101" y="4"/>
                  </a:lnTo>
                  <a:lnTo>
                    <a:pt x="133" y="9"/>
                  </a:lnTo>
                  <a:lnTo>
                    <a:pt x="172" y="14"/>
                  </a:lnTo>
                  <a:lnTo>
                    <a:pt x="191" y="21"/>
                  </a:lnTo>
                  <a:lnTo>
                    <a:pt x="200" y="32"/>
                  </a:lnTo>
                  <a:lnTo>
                    <a:pt x="204" y="4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6646" name="Freeform 17"/>
            <p:cNvSpPr>
              <a:spLocks/>
            </p:cNvSpPr>
            <p:nvPr/>
          </p:nvSpPr>
          <p:spPr bwMode="blackWhite">
            <a:xfrm>
              <a:off x="1277" y="2127"/>
              <a:ext cx="39" cy="43"/>
            </a:xfrm>
            <a:custGeom>
              <a:avLst/>
              <a:gdLst>
                <a:gd name="T0" fmla="*/ 15 w 39"/>
                <a:gd name="T1" fmla="*/ 0 h 43"/>
                <a:gd name="T2" fmla="*/ 3 w 39"/>
                <a:gd name="T3" fmla="*/ 6 h 43"/>
                <a:gd name="T4" fmla="*/ 0 w 39"/>
                <a:gd name="T5" fmla="*/ 11 h 43"/>
                <a:gd name="T6" fmla="*/ 4 w 39"/>
                <a:gd name="T7" fmla="*/ 24 h 43"/>
                <a:gd name="T8" fmla="*/ 12 w 39"/>
                <a:gd name="T9" fmla="*/ 36 h 43"/>
                <a:gd name="T10" fmla="*/ 17 w 39"/>
                <a:gd name="T11" fmla="*/ 41 h 43"/>
                <a:gd name="T12" fmla="*/ 30 w 39"/>
                <a:gd name="T13" fmla="*/ 42 h 43"/>
                <a:gd name="T14" fmla="*/ 38 w 39"/>
                <a:gd name="T15" fmla="*/ 37 h 43"/>
                <a:gd name="T16" fmla="*/ 36 w 39"/>
                <a:gd name="T17" fmla="*/ 27 h 43"/>
                <a:gd name="T18" fmla="*/ 32 w 39"/>
                <a:gd name="T19" fmla="*/ 20 h 43"/>
                <a:gd name="T20" fmla="*/ 26 w 39"/>
                <a:gd name="T21" fmla="*/ 12 h 43"/>
                <a:gd name="T22" fmla="*/ 15 w 39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"/>
                <a:gd name="T37" fmla="*/ 0 h 43"/>
                <a:gd name="T38" fmla="*/ 39 w 39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" h="43">
                  <a:moveTo>
                    <a:pt x="15" y="0"/>
                  </a:moveTo>
                  <a:lnTo>
                    <a:pt x="3" y="6"/>
                  </a:lnTo>
                  <a:lnTo>
                    <a:pt x="0" y="11"/>
                  </a:lnTo>
                  <a:lnTo>
                    <a:pt x="4" y="24"/>
                  </a:lnTo>
                  <a:lnTo>
                    <a:pt x="12" y="36"/>
                  </a:lnTo>
                  <a:lnTo>
                    <a:pt x="17" y="41"/>
                  </a:lnTo>
                  <a:lnTo>
                    <a:pt x="30" y="42"/>
                  </a:lnTo>
                  <a:lnTo>
                    <a:pt x="38" y="37"/>
                  </a:lnTo>
                  <a:lnTo>
                    <a:pt x="36" y="27"/>
                  </a:lnTo>
                  <a:lnTo>
                    <a:pt x="32" y="20"/>
                  </a:lnTo>
                  <a:lnTo>
                    <a:pt x="26" y="12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6647" name="Freeform 18"/>
            <p:cNvSpPr>
              <a:spLocks/>
            </p:cNvSpPr>
            <p:nvPr/>
          </p:nvSpPr>
          <p:spPr bwMode="blackWhite">
            <a:xfrm>
              <a:off x="1211" y="2254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9 w 17"/>
                <a:gd name="T3" fmla="*/ 15 h 17"/>
                <a:gd name="T4" fmla="*/ 16 w 17"/>
                <a:gd name="T5" fmla="*/ 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16"/>
                  </a:moveTo>
                  <a:lnTo>
                    <a:pt x="9" y="15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</p:grpSp>
      <p:sp>
        <p:nvSpPr>
          <p:cNvPr id="26630" name="Oval 20"/>
          <p:cNvSpPr>
            <a:spLocks noChangeArrowheads="1"/>
          </p:cNvSpPr>
          <p:nvPr/>
        </p:nvSpPr>
        <p:spPr bwMode="auto">
          <a:xfrm>
            <a:off x="2901950" y="2978150"/>
            <a:ext cx="977900" cy="901700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2700000" scaled="0"/>
          </a:gradFill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5000" sy="105000" algn="r" rotWithShape="0">
              <a:schemeClr val="bg1">
                <a:alpha val="4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6631" name="Rectangle 21"/>
          <p:cNvSpPr>
            <a:spLocks noChangeArrowheads="1"/>
          </p:cNvSpPr>
          <p:nvPr/>
        </p:nvSpPr>
        <p:spPr bwMode="auto">
          <a:xfrm>
            <a:off x="3184525" y="3252788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u="none">
                <a:solidFill>
                  <a:schemeClr val="bg1"/>
                </a:solidFill>
              </a:rPr>
              <a:t>P</a:t>
            </a:r>
            <a:r>
              <a:rPr lang="es-ES" u="none" baseline="-250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6632" name="Rectangle 22"/>
          <p:cNvSpPr>
            <a:spLocks noChangeArrowheads="1"/>
          </p:cNvSpPr>
          <p:nvPr/>
        </p:nvSpPr>
        <p:spPr bwMode="auto">
          <a:xfrm>
            <a:off x="4919663" y="3214688"/>
            <a:ext cx="2509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b="0" u="none">
                <a:solidFill>
                  <a:schemeClr val="bg1"/>
                </a:solidFill>
              </a:rPr>
              <a:t>P</a:t>
            </a:r>
            <a:r>
              <a:rPr lang="es-ES" b="0" u="none" baseline="-25000">
                <a:solidFill>
                  <a:schemeClr val="bg1"/>
                </a:solidFill>
              </a:rPr>
              <a:t>i</a:t>
            </a:r>
            <a:r>
              <a:rPr lang="es-ES" b="0" u="none">
                <a:solidFill>
                  <a:schemeClr val="bg1"/>
                </a:solidFill>
              </a:rPr>
              <a:t>=Nombre Proceso.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1" grpId="0"/>
      <p:bldP spid="26632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410424-CD71-F79D-960C-A940F498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6460F4-E0F2-4B6F-904C-9196CC513463}" type="slidenum">
              <a:rPr lang="es-ES" smtClean="0"/>
              <a:pPr>
                <a:defRPr/>
              </a:pPr>
              <a:t>120</a:t>
            </a:fld>
            <a:endParaRPr lang="es-ES"/>
          </a:p>
        </p:txBody>
      </p:sp>
      <p:sp>
        <p:nvSpPr>
          <p:cNvPr id="5" name="5 Rectángulo">
            <a:extLst>
              <a:ext uri="{FF2B5EF4-FFF2-40B4-BE49-F238E27FC236}">
                <a16:creationId xmlns:a16="http://schemas.microsoft.com/office/drawing/2014/main" id="{B69CA4FE-4D80-F390-FEA6-784FB1D99A86}"/>
              </a:ext>
            </a:extLst>
          </p:cNvPr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6" name="6 CuadroTexto">
            <a:extLst>
              <a:ext uri="{FF2B5EF4-FFF2-40B4-BE49-F238E27FC236}">
                <a16:creationId xmlns:a16="http://schemas.microsoft.com/office/drawing/2014/main" id="{0919468C-E7C1-8553-3810-F5C6B8768366}"/>
              </a:ext>
            </a:extLst>
          </p:cNvPr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594DE68-1F3F-E250-2488-65E085914E5D}"/>
              </a:ext>
            </a:extLst>
          </p:cNvPr>
          <p:cNvSpPr txBox="1"/>
          <p:nvPr/>
        </p:nvSpPr>
        <p:spPr>
          <a:xfrm>
            <a:off x="301762" y="127562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Diagrama de clases. Ejemplos:</a:t>
            </a:r>
          </a:p>
          <a:p>
            <a:endParaRPr lang="es-CO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9D4E3B1-D03B-73BB-FF5D-1798A62B3D9E}"/>
              </a:ext>
            </a:extLst>
          </p:cNvPr>
          <p:cNvGrpSpPr/>
          <p:nvPr/>
        </p:nvGrpSpPr>
        <p:grpSpPr>
          <a:xfrm>
            <a:off x="3971765" y="2827635"/>
            <a:ext cx="1417042" cy="1309043"/>
            <a:chOff x="562670" y="1929830"/>
            <a:chExt cx="2087562" cy="2016125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09B6A2F-E3E4-60C2-5CFA-F791E7B05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DC4ECAB8-750A-E8A7-8188-6FED60B3C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F2F3800A-3414-80D6-866F-13D77C35D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3BA81C3-D11A-FDC0-29C8-A045BED70642}"/>
              </a:ext>
            </a:extLst>
          </p:cNvPr>
          <p:cNvGrpSpPr/>
          <p:nvPr/>
        </p:nvGrpSpPr>
        <p:grpSpPr>
          <a:xfrm>
            <a:off x="6735338" y="2869753"/>
            <a:ext cx="1417042" cy="1309043"/>
            <a:chOff x="562670" y="1929830"/>
            <a:chExt cx="2087562" cy="2016125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40BF05D7-FE5A-4DD3-4972-2EDE3D8B4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20" name="Line 5">
              <a:extLst>
                <a:ext uri="{FF2B5EF4-FFF2-40B4-BE49-F238E27FC236}">
                  <a16:creationId xmlns:a16="http://schemas.microsoft.com/office/drawing/2014/main" id="{6808ADE9-448E-54A6-C10B-A694B918E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21" name="Line 6">
              <a:extLst>
                <a:ext uri="{FF2B5EF4-FFF2-40B4-BE49-F238E27FC236}">
                  <a16:creationId xmlns:a16="http://schemas.microsoft.com/office/drawing/2014/main" id="{317F9D41-1CBF-A02A-36A4-7DC068990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D7167D6-A3F3-22E8-140C-B55BDC87A3E9}"/>
              </a:ext>
            </a:extLst>
          </p:cNvPr>
          <p:cNvGrpSpPr/>
          <p:nvPr/>
        </p:nvGrpSpPr>
        <p:grpSpPr>
          <a:xfrm>
            <a:off x="5436235" y="1111845"/>
            <a:ext cx="1417042" cy="1309043"/>
            <a:chOff x="562670" y="1929830"/>
            <a:chExt cx="2087562" cy="2016125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D6A5C4AA-BE9F-E628-9741-CD81B2CEA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28" name="Line 5">
              <a:extLst>
                <a:ext uri="{FF2B5EF4-FFF2-40B4-BE49-F238E27FC236}">
                  <a16:creationId xmlns:a16="http://schemas.microsoft.com/office/drawing/2014/main" id="{83406AA2-B8B6-EA5F-B7E9-203D8BA76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 dirty="0"/>
            </a:p>
          </p:txBody>
        </p:sp>
        <p:sp>
          <p:nvSpPr>
            <p:cNvPr id="29" name="Line 6">
              <a:extLst>
                <a:ext uri="{FF2B5EF4-FFF2-40B4-BE49-F238E27FC236}">
                  <a16:creationId xmlns:a16="http://schemas.microsoft.com/office/drawing/2014/main" id="{D33E4DC9-DE4C-5F50-8727-4F14F9BA0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7FB4073-D97C-1BAA-FA8C-E65078E6196D}"/>
              </a:ext>
            </a:extLst>
          </p:cNvPr>
          <p:cNvGrpSpPr/>
          <p:nvPr/>
        </p:nvGrpSpPr>
        <p:grpSpPr>
          <a:xfrm>
            <a:off x="6765591" y="5000277"/>
            <a:ext cx="1417042" cy="1309043"/>
            <a:chOff x="562670" y="1929830"/>
            <a:chExt cx="2087562" cy="2016125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CAFA5E51-FF1F-12C0-1167-7F1D2ABFB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32" name="Line 5">
              <a:extLst>
                <a:ext uri="{FF2B5EF4-FFF2-40B4-BE49-F238E27FC236}">
                  <a16:creationId xmlns:a16="http://schemas.microsoft.com/office/drawing/2014/main" id="{3479D136-469A-CABD-B4BD-0FBC20CA7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3" name="Line 6">
              <a:extLst>
                <a:ext uri="{FF2B5EF4-FFF2-40B4-BE49-F238E27FC236}">
                  <a16:creationId xmlns:a16="http://schemas.microsoft.com/office/drawing/2014/main" id="{88ABE4FA-670B-E321-2D8F-6579E77A0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A576FC0-DD38-3F89-2C5C-A4EC89A4E9A0}"/>
              </a:ext>
            </a:extLst>
          </p:cNvPr>
          <p:cNvGrpSpPr/>
          <p:nvPr/>
        </p:nvGrpSpPr>
        <p:grpSpPr>
          <a:xfrm>
            <a:off x="991620" y="2730544"/>
            <a:ext cx="1417042" cy="1309043"/>
            <a:chOff x="562670" y="1929830"/>
            <a:chExt cx="2087562" cy="2016125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812CA484-91A1-7F6E-7907-C5309E805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36" name="Line 5">
              <a:extLst>
                <a:ext uri="{FF2B5EF4-FFF2-40B4-BE49-F238E27FC236}">
                  <a16:creationId xmlns:a16="http://schemas.microsoft.com/office/drawing/2014/main" id="{94F69976-7B4A-09CA-A6B2-B5651C58C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7" name="Line 6">
              <a:extLst>
                <a:ext uri="{FF2B5EF4-FFF2-40B4-BE49-F238E27FC236}">
                  <a16:creationId xmlns:a16="http://schemas.microsoft.com/office/drawing/2014/main" id="{3E966050-9D35-5F30-0AAB-250787F8B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5628650-89E9-E239-BF9F-C0AD4EBF9B2B}"/>
              </a:ext>
            </a:extLst>
          </p:cNvPr>
          <p:cNvGrpSpPr/>
          <p:nvPr/>
        </p:nvGrpSpPr>
        <p:grpSpPr>
          <a:xfrm>
            <a:off x="3698920" y="4843859"/>
            <a:ext cx="1161112" cy="917724"/>
            <a:chOff x="562670" y="1929830"/>
            <a:chExt cx="2087562" cy="2016125"/>
          </a:xfrm>
        </p:grpSpPr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8EC1114D-B30B-C9C8-21F0-A30E3A94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48" name="Line 5">
              <a:extLst>
                <a:ext uri="{FF2B5EF4-FFF2-40B4-BE49-F238E27FC236}">
                  <a16:creationId xmlns:a16="http://schemas.microsoft.com/office/drawing/2014/main" id="{9AB84E78-ECE6-3DBE-B41C-5689C548B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9" name="Line 6">
              <a:extLst>
                <a:ext uri="{FF2B5EF4-FFF2-40B4-BE49-F238E27FC236}">
                  <a16:creationId xmlns:a16="http://schemas.microsoft.com/office/drawing/2014/main" id="{92447ACC-9010-56D8-7ACE-FE04CE360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E0218C8A-A5A7-2BAF-E4E4-826686531288}"/>
              </a:ext>
            </a:extLst>
          </p:cNvPr>
          <p:cNvGrpSpPr/>
          <p:nvPr/>
        </p:nvGrpSpPr>
        <p:grpSpPr>
          <a:xfrm>
            <a:off x="5067072" y="4844907"/>
            <a:ext cx="1161112" cy="917724"/>
            <a:chOff x="562670" y="1929830"/>
            <a:chExt cx="2087562" cy="2016125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47538E83-1288-8FF8-43B0-64634471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00E8555F-1219-A224-826B-91C08B45F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DD0BA958-301D-265D-C8DE-61D114857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17C6E27-BFC3-13C5-C9D5-80621F30F54A}"/>
              </a:ext>
            </a:extLst>
          </p:cNvPr>
          <p:cNvGrpSpPr/>
          <p:nvPr/>
        </p:nvGrpSpPr>
        <p:grpSpPr>
          <a:xfrm>
            <a:off x="2376941" y="4846406"/>
            <a:ext cx="1161112" cy="917724"/>
            <a:chOff x="562670" y="1929830"/>
            <a:chExt cx="2087562" cy="2016125"/>
          </a:xfrm>
        </p:grpSpPr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5E286EB0-F90C-552F-AB2D-8BE603694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60" name="Line 5">
              <a:extLst>
                <a:ext uri="{FF2B5EF4-FFF2-40B4-BE49-F238E27FC236}">
                  <a16:creationId xmlns:a16="http://schemas.microsoft.com/office/drawing/2014/main" id="{FD42CE89-FFA6-E970-DB50-DB51A5455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61" name="Line 6">
              <a:extLst>
                <a:ext uri="{FF2B5EF4-FFF2-40B4-BE49-F238E27FC236}">
                  <a16:creationId xmlns:a16="http://schemas.microsoft.com/office/drawing/2014/main" id="{77180003-15DF-F406-1B23-7BB862346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66" name="Text Box 7">
            <a:extLst>
              <a:ext uri="{FF2B5EF4-FFF2-40B4-BE49-F238E27FC236}">
                <a16:creationId xmlns:a16="http://schemas.microsoft.com/office/drawing/2014/main" id="{D4FD02A9-FB62-052A-0489-8D9CB2E65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16" y="1033791"/>
            <a:ext cx="8090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Usuario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6554A64C-31B4-20E1-7566-831F4D802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425" y="2827635"/>
            <a:ext cx="111306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 err="1">
                <a:solidFill>
                  <a:schemeClr val="bg1"/>
                </a:solidFill>
                <a:latin typeface="Arial" pitchFamily="34" charset="0"/>
              </a:rPr>
              <a:t>Prestamo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D81F9ABE-1563-1F5B-6BBB-16BACA52B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878" y="4963554"/>
            <a:ext cx="141704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 err="1">
                <a:solidFill>
                  <a:schemeClr val="bg1"/>
                </a:solidFill>
                <a:latin typeface="Arial" pitchFamily="34" charset="0"/>
              </a:rPr>
              <a:t>Det</a:t>
            </a:r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s-CO" sz="1400" b="0" u="none" dirty="0" err="1">
                <a:solidFill>
                  <a:schemeClr val="bg1"/>
                </a:solidFill>
                <a:latin typeface="Arial" pitchFamily="34" charset="0"/>
              </a:rPr>
              <a:t>Prestamo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104D6FFA-B50B-AD76-0A08-202A7A890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191" y="4768219"/>
            <a:ext cx="80907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Revistas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id="{FE68EB96-9158-8658-E5FE-7D155972A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677" y="4771088"/>
            <a:ext cx="80907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CD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1F6CA5F3-81BD-4DED-B905-C42B6F073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212" y="2759915"/>
            <a:ext cx="93241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Material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2" name="Text Box 7">
            <a:extLst>
              <a:ext uri="{FF2B5EF4-FFF2-40B4-BE49-F238E27FC236}">
                <a16:creationId xmlns:a16="http://schemas.microsoft.com/office/drawing/2014/main" id="{D6E11B8F-D275-8350-4E50-DF8AEE0F1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663027"/>
            <a:ext cx="91625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Reserva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6" name="Text Box 7">
            <a:extLst>
              <a:ext uri="{FF2B5EF4-FFF2-40B4-BE49-F238E27FC236}">
                <a16:creationId xmlns:a16="http://schemas.microsoft.com/office/drawing/2014/main" id="{9A815557-F151-E0C5-90EE-DD573895C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290" y="4761375"/>
            <a:ext cx="80907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Libros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8C661A70-CA6B-6C1C-DF27-80BF5F28AAC0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7443859" y="1803142"/>
            <a:ext cx="3097" cy="10244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68749793-AAE7-AEE7-15A5-E724B0BF6125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6853277" y="1766367"/>
            <a:ext cx="590582" cy="1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560E87A-9F46-54FA-F8B1-B78D26F7828E}"/>
              </a:ext>
            </a:extLst>
          </p:cNvPr>
          <p:cNvCxnSpPr>
            <a:stCxn id="35" idx="3"/>
          </p:cNvCxnSpPr>
          <p:nvPr/>
        </p:nvCxnSpPr>
        <p:spPr>
          <a:xfrm>
            <a:off x="2408662" y="3385066"/>
            <a:ext cx="1563103" cy="186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ángulo isósceles 88">
            <a:extLst>
              <a:ext uri="{FF2B5EF4-FFF2-40B4-BE49-F238E27FC236}">
                <a16:creationId xmlns:a16="http://schemas.microsoft.com/office/drawing/2014/main" id="{8F198036-4B2F-6EAB-1672-CAF2FD43FEA7}"/>
              </a:ext>
            </a:extLst>
          </p:cNvPr>
          <p:cNvSpPr/>
          <p:nvPr/>
        </p:nvSpPr>
        <p:spPr>
          <a:xfrm>
            <a:off x="4527511" y="4129452"/>
            <a:ext cx="240387" cy="230712"/>
          </a:xfrm>
          <a:prstGeom prst="triangle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70BDB738-9CD1-0A8D-5640-D773673BF1F7}"/>
              </a:ext>
            </a:extLst>
          </p:cNvPr>
          <p:cNvCxnSpPr>
            <a:stCxn id="89" idx="3"/>
          </p:cNvCxnSpPr>
          <p:nvPr/>
        </p:nvCxnSpPr>
        <p:spPr>
          <a:xfrm flipH="1">
            <a:off x="4647704" y="4360164"/>
            <a:ext cx="1" cy="192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8C064F9D-FEA7-79C7-01CF-2EA71D2730B4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5740216" y="4553056"/>
            <a:ext cx="1" cy="21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053796A-9021-9D44-9FD9-A80F9C5299FF}"/>
              </a:ext>
            </a:extLst>
          </p:cNvPr>
          <p:cNvCxnSpPr>
            <a:cxnSpLocks/>
          </p:cNvCxnSpPr>
          <p:nvPr/>
        </p:nvCxnSpPr>
        <p:spPr>
          <a:xfrm>
            <a:off x="4211959" y="4589391"/>
            <a:ext cx="1" cy="21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 Box 7">
            <a:extLst>
              <a:ext uri="{FF2B5EF4-FFF2-40B4-BE49-F238E27FC236}">
                <a16:creationId xmlns:a16="http://schemas.microsoft.com/office/drawing/2014/main" id="{F35075E3-E3AC-9BCD-5FBA-D64D3BADE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689" y="3684629"/>
            <a:ext cx="43338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7" name="Text Box 7">
            <a:extLst>
              <a:ext uri="{FF2B5EF4-FFF2-40B4-BE49-F238E27FC236}">
                <a16:creationId xmlns:a16="http://schemas.microsoft.com/office/drawing/2014/main" id="{62249BD7-B81D-7864-8324-E8E1FA3A1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80" y="3184872"/>
            <a:ext cx="43338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8" name="Text Box 7">
            <a:extLst>
              <a:ext uri="{FF2B5EF4-FFF2-40B4-BE49-F238E27FC236}">
                <a16:creationId xmlns:a16="http://schemas.microsoft.com/office/drawing/2014/main" id="{B3515B7D-B5CD-BA32-2EE9-8A1774511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749" y="2591866"/>
            <a:ext cx="5905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1..5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9" name="Text Box 7">
            <a:extLst>
              <a:ext uri="{FF2B5EF4-FFF2-40B4-BE49-F238E27FC236}">
                <a16:creationId xmlns:a16="http://schemas.microsoft.com/office/drawing/2014/main" id="{952A873D-7230-D95C-3095-C75B80858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681" y="1483400"/>
            <a:ext cx="5905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0" name="Text Box 7">
            <a:extLst>
              <a:ext uri="{FF2B5EF4-FFF2-40B4-BE49-F238E27FC236}">
                <a16:creationId xmlns:a16="http://schemas.microsoft.com/office/drawing/2014/main" id="{0E6C1345-7025-97F3-BF91-E32368CFD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9093" y="4614330"/>
            <a:ext cx="5905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1..*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1" name="Text Box 7">
            <a:extLst>
              <a:ext uri="{FF2B5EF4-FFF2-40B4-BE49-F238E27FC236}">
                <a16:creationId xmlns:a16="http://schemas.microsoft.com/office/drawing/2014/main" id="{B30CD749-0DD4-13CA-4C40-132CB2ACD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222" y="4737441"/>
            <a:ext cx="5905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1..*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" name="Text Box 7">
            <a:extLst>
              <a:ext uri="{FF2B5EF4-FFF2-40B4-BE49-F238E27FC236}">
                <a16:creationId xmlns:a16="http://schemas.microsoft.com/office/drawing/2014/main" id="{197B9076-150A-DC4B-AE0D-EA40997CA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533" y="3107863"/>
            <a:ext cx="49525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1..3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3" name="Text Box 7">
            <a:extLst>
              <a:ext uri="{FF2B5EF4-FFF2-40B4-BE49-F238E27FC236}">
                <a16:creationId xmlns:a16="http://schemas.microsoft.com/office/drawing/2014/main" id="{2858D708-D6C1-73C7-A24A-5EA5B0334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49" y="3111206"/>
            <a:ext cx="5905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1..*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F7E595EB-003A-D20F-1DDD-BBFDA18FBB5D}"/>
              </a:ext>
            </a:extLst>
          </p:cNvPr>
          <p:cNvSpPr txBox="1"/>
          <p:nvPr/>
        </p:nvSpPr>
        <p:spPr>
          <a:xfrm>
            <a:off x="1308326" y="1855960"/>
            <a:ext cx="1836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u="none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Biblioteca</a:t>
            </a:r>
          </a:p>
          <a:p>
            <a:endParaRPr lang="es-CO" dirty="0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338FDD1F-3E4C-58BD-664D-313ACFBBB547}"/>
              </a:ext>
            </a:extLst>
          </p:cNvPr>
          <p:cNvSpPr txBox="1"/>
          <p:nvPr/>
        </p:nvSpPr>
        <p:spPr>
          <a:xfrm>
            <a:off x="5335844" y="3405624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u="none" dirty="0">
                <a:solidFill>
                  <a:srgbClr val="FFFF00"/>
                </a:solidFill>
              </a:rPr>
              <a:t>AGREGACION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054549AA-B71B-93B8-0D66-EAFA56155DBB}"/>
              </a:ext>
            </a:extLst>
          </p:cNvPr>
          <p:cNvSpPr txBox="1"/>
          <p:nvPr/>
        </p:nvSpPr>
        <p:spPr>
          <a:xfrm>
            <a:off x="7631849" y="4195787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u="none" dirty="0">
                <a:solidFill>
                  <a:srgbClr val="FFFF00"/>
                </a:solidFill>
              </a:rPr>
              <a:t>COMPOSICION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DED0EDA-96A3-4D46-E256-64953977D98D}"/>
              </a:ext>
            </a:extLst>
          </p:cNvPr>
          <p:cNvCxnSpPr/>
          <p:nvPr/>
        </p:nvCxnSpPr>
        <p:spPr>
          <a:xfrm flipV="1">
            <a:off x="2850895" y="4553056"/>
            <a:ext cx="2889321" cy="363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DEBF872-5A5F-AE2A-A954-D128785FD820}"/>
              </a:ext>
            </a:extLst>
          </p:cNvPr>
          <p:cNvCxnSpPr>
            <a:cxnSpLocks/>
          </p:cNvCxnSpPr>
          <p:nvPr/>
        </p:nvCxnSpPr>
        <p:spPr>
          <a:xfrm>
            <a:off x="2850894" y="4604124"/>
            <a:ext cx="1" cy="21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mbo 11">
            <a:extLst>
              <a:ext uri="{FF2B5EF4-FFF2-40B4-BE49-F238E27FC236}">
                <a16:creationId xmlns:a16="http://schemas.microsoft.com/office/drawing/2014/main" id="{0564348E-1311-9506-51F9-EA42CD3892D9}"/>
              </a:ext>
            </a:extLst>
          </p:cNvPr>
          <p:cNvSpPr/>
          <p:nvPr/>
        </p:nvSpPr>
        <p:spPr>
          <a:xfrm>
            <a:off x="7270184" y="4179084"/>
            <a:ext cx="291130" cy="230712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BDD4949-84D7-EF54-04B2-8A0457429C65}"/>
              </a:ext>
            </a:extLst>
          </p:cNvPr>
          <p:cNvCxnSpPr>
            <a:stCxn id="12" idx="2"/>
          </p:cNvCxnSpPr>
          <p:nvPr/>
        </p:nvCxnSpPr>
        <p:spPr>
          <a:xfrm>
            <a:off x="7415749" y="4409796"/>
            <a:ext cx="8473" cy="603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7">
            <a:extLst>
              <a:ext uri="{FF2B5EF4-FFF2-40B4-BE49-F238E27FC236}">
                <a16:creationId xmlns:a16="http://schemas.microsoft.com/office/drawing/2014/main" id="{2C2A4A8C-1E1C-CD85-7C87-031872BA9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859" y="4328976"/>
            <a:ext cx="43338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3F806C1-5BC4-5FFC-A9A3-08C4AEFE7A88}"/>
              </a:ext>
            </a:extLst>
          </p:cNvPr>
          <p:cNvCxnSpPr/>
          <p:nvPr/>
        </p:nvCxnSpPr>
        <p:spPr>
          <a:xfrm>
            <a:off x="5388807" y="3726696"/>
            <a:ext cx="1727435" cy="1247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mbo 39">
            <a:extLst>
              <a:ext uri="{FF2B5EF4-FFF2-40B4-BE49-F238E27FC236}">
                <a16:creationId xmlns:a16="http://schemas.microsoft.com/office/drawing/2014/main" id="{87AEB9DA-B0BE-7987-0654-93A8301A2037}"/>
              </a:ext>
            </a:extLst>
          </p:cNvPr>
          <p:cNvSpPr/>
          <p:nvPr/>
        </p:nvSpPr>
        <p:spPr>
          <a:xfrm>
            <a:off x="5356498" y="3668078"/>
            <a:ext cx="291130" cy="230712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754254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410424-CD71-F79D-960C-A940F498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6460F4-E0F2-4B6F-904C-9196CC513463}" type="slidenum">
              <a:rPr lang="es-ES" smtClean="0"/>
              <a:pPr>
                <a:defRPr/>
              </a:pPr>
              <a:t>121</a:t>
            </a:fld>
            <a:endParaRPr lang="es-ES"/>
          </a:p>
        </p:txBody>
      </p:sp>
      <p:sp>
        <p:nvSpPr>
          <p:cNvPr id="5" name="5 Rectángulo">
            <a:extLst>
              <a:ext uri="{FF2B5EF4-FFF2-40B4-BE49-F238E27FC236}">
                <a16:creationId xmlns:a16="http://schemas.microsoft.com/office/drawing/2014/main" id="{B69CA4FE-4D80-F390-FEA6-784FB1D99A86}"/>
              </a:ext>
            </a:extLst>
          </p:cNvPr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6" name="6 CuadroTexto">
            <a:extLst>
              <a:ext uri="{FF2B5EF4-FFF2-40B4-BE49-F238E27FC236}">
                <a16:creationId xmlns:a16="http://schemas.microsoft.com/office/drawing/2014/main" id="{0919468C-E7C1-8553-3810-F5C6B8768366}"/>
              </a:ext>
            </a:extLst>
          </p:cNvPr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594DE68-1F3F-E250-2488-65E085914E5D}"/>
              </a:ext>
            </a:extLst>
          </p:cNvPr>
          <p:cNvSpPr txBox="1"/>
          <p:nvPr/>
        </p:nvSpPr>
        <p:spPr>
          <a:xfrm>
            <a:off x="301762" y="127562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Diagrama de clases. Ejemplos:</a:t>
            </a:r>
          </a:p>
          <a:p>
            <a:endParaRPr lang="es-CO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9D4E3B1-D03B-73BB-FF5D-1798A62B3D9E}"/>
              </a:ext>
            </a:extLst>
          </p:cNvPr>
          <p:cNvGrpSpPr/>
          <p:nvPr/>
        </p:nvGrpSpPr>
        <p:grpSpPr>
          <a:xfrm>
            <a:off x="3971765" y="2060848"/>
            <a:ext cx="1417042" cy="1309043"/>
            <a:chOff x="562670" y="1929830"/>
            <a:chExt cx="2087562" cy="2016125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09B6A2F-E3E4-60C2-5CFA-F791E7B05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DC4ECAB8-750A-E8A7-8188-6FED60B3C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F2F3800A-3414-80D6-866F-13D77C35D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3BA81C3-D11A-FDC0-29C8-A045BED70642}"/>
              </a:ext>
            </a:extLst>
          </p:cNvPr>
          <p:cNvGrpSpPr/>
          <p:nvPr/>
        </p:nvGrpSpPr>
        <p:grpSpPr>
          <a:xfrm>
            <a:off x="6735338" y="2102966"/>
            <a:ext cx="1417042" cy="1309043"/>
            <a:chOff x="562670" y="1929830"/>
            <a:chExt cx="2087562" cy="2016125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40BF05D7-FE5A-4DD3-4972-2EDE3D8B4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20" name="Line 5">
              <a:extLst>
                <a:ext uri="{FF2B5EF4-FFF2-40B4-BE49-F238E27FC236}">
                  <a16:creationId xmlns:a16="http://schemas.microsoft.com/office/drawing/2014/main" id="{6808ADE9-448E-54A6-C10B-A694B918E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21" name="Line 6">
              <a:extLst>
                <a:ext uri="{FF2B5EF4-FFF2-40B4-BE49-F238E27FC236}">
                  <a16:creationId xmlns:a16="http://schemas.microsoft.com/office/drawing/2014/main" id="{317F9D41-1CBF-A02A-36A4-7DC068990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6B14198-8117-FE4E-B4E8-1BFCBF8534A1}"/>
              </a:ext>
            </a:extLst>
          </p:cNvPr>
          <p:cNvGrpSpPr/>
          <p:nvPr/>
        </p:nvGrpSpPr>
        <p:grpSpPr>
          <a:xfrm>
            <a:off x="1329445" y="2105872"/>
            <a:ext cx="1417042" cy="1309043"/>
            <a:chOff x="562670" y="1929830"/>
            <a:chExt cx="2087562" cy="2016125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957E8B63-9B7A-8092-5E3F-1368B29BE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24" name="Line 5">
              <a:extLst>
                <a:ext uri="{FF2B5EF4-FFF2-40B4-BE49-F238E27FC236}">
                  <a16:creationId xmlns:a16="http://schemas.microsoft.com/office/drawing/2014/main" id="{4E0B296C-7894-0163-0A03-DB5D6D94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D4CA0DCB-34DF-63D0-B680-265BC63E0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7FB4073-D97C-1BAA-FA8C-E65078E6196D}"/>
              </a:ext>
            </a:extLst>
          </p:cNvPr>
          <p:cNvGrpSpPr/>
          <p:nvPr/>
        </p:nvGrpSpPr>
        <p:grpSpPr>
          <a:xfrm>
            <a:off x="7271487" y="4633324"/>
            <a:ext cx="1417042" cy="1309043"/>
            <a:chOff x="562670" y="1929830"/>
            <a:chExt cx="2087562" cy="2016125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CAFA5E51-FF1F-12C0-1167-7F1D2ABFB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32" name="Line 5">
              <a:extLst>
                <a:ext uri="{FF2B5EF4-FFF2-40B4-BE49-F238E27FC236}">
                  <a16:creationId xmlns:a16="http://schemas.microsoft.com/office/drawing/2014/main" id="{3479D136-469A-CABD-B4BD-0FBC20CA7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3" name="Line 6">
              <a:extLst>
                <a:ext uri="{FF2B5EF4-FFF2-40B4-BE49-F238E27FC236}">
                  <a16:creationId xmlns:a16="http://schemas.microsoft.com/office/drawing/2014/main" id="{88ABE4FA-670B-E321-2D8F-6579E77A0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A576FC0-DD38-3F89-2C5C-A4EC89A4E9A0}"/>
              </a:ext>
            </a:extLst>
          </p:cNvPr>
          <p:cNvGrpSpPr/>
          <p:nvPr/>
        </p:nvGrpSpPr>
        <p:grpSpPr>
          <a:xfrm>
            <a:off x="1063628" y="3920157"/>
            <a:ext cx="1417042" cy="1309043"/>
            <a:chOff x="562670" y="1929830"/>
            <a:chExt cx="2087562" cy="2016125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812CA484-91A1-7F6E-7907-C5309E805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36" name="Line 5">
              <a:extLst>
                <a:ext uri="{FF2B5EF4-FFF2-40B4-BE49-F238E27FC236}">
                  <a16:creationId xmlns:a16="http://schemas.microsoft.com/office/drawing/2014/main" id="{94F69976-7B4A-09CA-A6B2-B5651C58C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37" name="Line 6">
              <a:extLst>
                <a:ext uri="{FF2B5EF4-FFF2-40B4-BE49-F238E27FC236}">
                  <a16:creationId xmlns:a16="http://schemas.microsoft.com/office/drawing/2014/main" id="{3E966050-9D35-5F30-0AAB-250787F8B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5628650-89E9-E239-BF9F-C0AD4EBF9B2B}"/>
              </a:ext>
            </a:extLst>
          </p:cNvPr>
          <p:cNvGrpSpPr/>
          <p:nvPr/>
        </p:nvGrpSpPr>
        <p:grpSpPr>
          <a:xfrm>
            <a:off x="3698920" y="4077072"/>
            <a:ext cx="1161112" cy="917724"/>
            <a:chOff x="562670" y="1929830"/>
            <a:chExt cx="2087562" cy="2016125"/>
          </a:xfrm>
        </p:grpSpPr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8EC1114D-B30B-C9C8-21F0-A30E3A94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48" name="Line 5">
              <a:extLst>
                <a:ext uri="{FF2B5EF4-FFF2-40B4-BE49-F238E27FC236}">
                  <a16:creationId xmlns:a16="http://schemas.microsoft.com/office/drawing/2014/main" id="{9AB84E78-ECE6-3DBE-B41C-5689C548B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49" name="Line 6">
              <a:extLst>
                <a:ext uri="{FF2B5EF4-FFF2-40B4-BE49-F238E27FC236}">
                  <a16:creationId xmlns:a16="http://schemas.microsoft.com/office/drawing/2014/main" id="{92447ACC-9010-56D8-7ACE-FE04CE360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E0218C8A-A5A7-2BAF-E4E4-826686531288}"/>
              </a:ext>
            </a:extLst>
          </p:cNvPr>
          <p:cNvGrpSpPr/>
          <p:nvPr/>
        </p:nvGrpSpPr>
        <p:grpSpPr>
          <a:xfrm>
            <a:off x="5067072" y="4078120"/>
            <a:ext cx="1161112" cy="917724"/>
            <a:chOff x="562670" y="1929830"/>
            <a:chExt cx="2087562" cy="2016125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47538E83-1288-8FF8-43B0-64634471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00E8555F-1219-A224-826B-91C08B45F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DD0BA958-301D-265D-C8DE-61D114857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9936E20-0F61-8143-5B28-89650BD51CFF}"/>
              </a:ext>
            </a:extLst>
          </p:cNvPr>
          <p:cNvGrpSpPr/>
          <p:nvPr/>
        </p:nvGrpSpPr>
        <p:grpSpPr>
          <a:xfrm>
            <a:off x="718488" y="5823644"/>
            <a:ext cx="1161112" cy="917724"/>
            <a:chOff x="562670" y="1929830"/>
            <a:chExt cx="2087562" cy="2016125"/>
          </a:xfrm>
        </p:grpSpPr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919AABDF-E223-ED28-B9DD-B5BEE7D19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56" name="Line 5">
              <a:extLst>
                <a:ext uri="{FF2B5EF4-FFF2-40B4-BE49-F238E27FC236}">
                  <a16:creationId xmlns:a16="http://schemas.microsoft.com/office/drawing/2014/main" id="{642DCBA7-D343-BABA-D3B5-A263F019D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57" name="Line 6">
              <a:extLst>
                <a:ext uri="{FF2B5EF4-FFF2-40B4-BE49-F238E27FC236}">
                  <a16:creationId xmlns:a16="http://schemas.microsoft.com/office/drawing/2014/main" id="{6FDAD1DC-8891-72F6-FF1B-6AAFF8408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17C6E27-BFC3-13C5-C9D5-80621F30F54A}"/>
              </a:ext>
            </a:extLst>
          </p:cNvPr>
          <p:cNvGrpSpPr/>
          <p:nvPr/>
        </p:nvGrpSpPr>
        <p:grpSpPr>
          <a:xfrm>
            <a:off x="2051720" y="5803755"/>
            <a:ext cx="1161112" cy="917724"/>
            <a:chOff x="562670" y="1929830"/>
            <a:chExt cx="2087562" cy="2016125"/>
          </a:xfrm>
        </p:grpSpPr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5E286EB0-F90C-552F-AB2D-8BE603694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70" y="1929830"/>
              <a:ext cx="2087562" cy="2016125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0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CO" b="0" u="none">
                <a:latin typeface="Arial" pitchFamily="34" charset="0"/>
              </a:endParaRPr>
            </a:p>
          </p:txBody>
        </p:sp>
        <p:sp>
          <p:nvSpPr>
            <p:cNvPr id="60" name="Line 5">
              <a:extLst>
                <a:ext uri="{FF2B5EF4-FFF2-40B4-BE49-F238E27FC236}">
                  <a16:creationId xmlns:a16="http://schemas.microsoft.com/office/drawing/2014/main" id="{FD42CE89-FFA6-E970-DB50-DB51A5455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2217167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61" name="Line 6">
              <a:extLst>
                <a:ext uri="{FF2B5EF4-FFF2-40B4-BE49-F238E27FC236}">
                  <a16:creationId xmlns:a16="http://schemas.microsoft.com/office/drawing/2014/main" id="{77180003-15DF-F406-1B23-7BB862346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70" y="3153792"/>
              <a:ext cx="20875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67" name="Text Box 7">
            <a:extLst>
              <a:ext uri="{FF2B5EF4-FFF2-40B4-BE49-F238E27FC236}">
                <a16:creationId xmlns:a16="http://schemas.microsoft.com/office/drawing/2014/main" id="{6554A64C-31B4-20E1-7566-831F4D802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339" y="2060848"/>
            <a:ext cx="111306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Clientes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D81F9ABE-1563-1F5B-6BBB-16BACA52B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930" y="4589147"/>
            <a:ext cx="137552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Transacciones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104D6FFA-B50B-AD76-0A08-202A7A890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4001432"/>
            <a:ext cx="80907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Corriente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id="{FE68EB96-9158-8658-E5FE-7D155972A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677" y="4004301"/>
            <a:ext cx="80907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Ahorros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1F6CA5F3-81BD-4DED-B905-C42B6F073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211" y="1996501"/>
            <a:ext cx="8647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Cuentas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2" name="Text Box 7">
            <a:extLst>
              <a:ext uri="{FF2B5EF4-FFF2-40B4-BE49-F238E27FC236}">
                <a16:creationId xmlns:a16="http://schemas.microsoft.com/office/drawing/2014/main" id="{D6E11B8F-D275-8350-4E50-DF8AEE0F1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010" y="3860057"/>
            <a:ext cx="8090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Cajeros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3" name="Text Box 7">
            <a:extLst>
              <a:ext uri="{FF2B5EF4-FFF2-40B4-BE49-F238E27FC236}">
                <a16:creationId xmlns:a16="http://schemas.microsoft.com/office/drawing/2014/main" id="{C0955D5A-72B3-8A0A-A367-B77B10E66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996" y="2046084"/>
            <a:ext cx="8090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Bancos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5" name="Text Box 7">
            <a:extLst>
              <a:ext uri="{FF2B5EF4-FFF2-40B4-BE49-F238E27FC236}">
                <a16:creationId xmlns:a16="http://schemas.microsoft.com/office/drawing/2014/main" id="{3B7D49C0-9CB2-4C9D-81E0-35D6C22A0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742780"/>
            <a:ext cx="12685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Consignatarios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6" name="Text Box 7">
            <a:extLst>
              <a:ext uri="{FF2B5EF4-FFF2-40B4-BE49-F238E27FC236}">
                <a16:creationId xmlns:a16="http://schemas.microsoft.com/office/drawing/2014/main" id="{9A815557-F151-E0C5-90EE-DD573895C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5731747"/>
            <a:ext cx="9873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Normales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2BB583C3-D291-43A6-BCCF-05DBEAC88F99}"/>
              </a:ext>
            </a:extLst>
          </p:cNvPr>
          <p:cNvCxnSpPr>
            <a:cxnSpLocks/>
          </p:cNvCxnSpPr>
          <p:nvPr/>
        </p:nvCxnSpPr>
        <p:spPr>
          <a:xfrm>
            <a:off x="5388807" y="2636912"/>
            <a:ext cx="1346531" cy="421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ángulo isósceles 88">
            <a:extLst>
              <a:ext uri="{FF2B5EF4-FFF2-40B4-BE49-F238E27FC236}">
                <a16:creationId xmlns:a16="http://schemas.microsoft.com/office/drawing/2014/main" id="{8F198036-4B2F-6EAB-1672-CAF2FD43FEA7}"/>
              </a:ext>
            </a:extLst>
          </p:cNvPr>
          <p:cNvSpPr/>
          <p:nvPr/>
        </p:nvSpPr>
        <p:spPr>
          <a:xfrm>
            <a:off x="4527511" y="3362665"/>
            <a:ext cx="240387" cy="230712"/>
          </a:xfrm>
          <a:prstGeom prst="triangle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0" name="Triángulo isósceles 89">
            <a:extLst>
              <a:ext uri="{FF2B5EF4-FFF2-40B4-BE49-F238E27FC236}">
                <a16:creationId xmlns:a16="http://schemas.microsoft.com/office/drawing/2014/main" id="{D339C362-9C55-FD78-172B-C30B99BBA5E4}"/>
              </a:ext>
            </a:extLst>
          </p:cNvPr>
          <p:cNvSpPr/>
          <p:nvPr/>
        </p:nvSpPr>
        <p:spPr>
          <a:xfrm>
            <a:off x="1654244" y="5220825"/>
            <a:ext cx="240387" cy="230712"/>
          </a:xfrm>
          <a:prstGeom prst="triangle">
            <a:avLst/>
          </a:prstGeom>
          <a:solidFill>
            <a:schemeClr val="bg1">
              <a:alpha val="8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70BDB738-9CD1-0A8D-5640-D773673BF1F7}"/>
              </a:ext>
            </a:extLst>
          </p:cNvPr>
          <p:cNvCxnSpPr>
            <a:stCxn id="89" idx="3"/>
          </p:cNvCxnSpPr>
          <p:nvPr/>
        </p:nvCxnSpPr>
        <p:spPr>
          <a:xfrm flipH="1">
            <a:off x="4647704" y="3593377"/>
            <a:ext cx="1" cy="192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EA315754-6C65-67DC-BADA-EED59FB2CE16}"/>
              </a:ext>
            </a:extLst>
          </p:cNvPr>
          <p:cNvCxnSpPr/>
          <p:nvPr/>
        </p:nvCxnSpPr>
        <p:spPr>
          <a:xfrm flipV="1">
            <a:off x="4027645" y="3786269"/>
            <a:ext cx="1712571" cy="138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8C064F9D-FEA7-79C7-01CF-2EA71D2730B4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5740216" y="3786269"/>
            <a:ext cx="1" cy="21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053796A-9021-9D44-9FD9-A80F9C5299FF}"/>
              </a:ext>
            </a:extLst>
          </p:cNvPr>
          <p:cNvCxnSpPr>
            <a:cxnSpLocks/>
          </p:cNvCxnSpPr>
          <p:nvPr/>
        </p:nvCxnSpPr>
        <p:spPr>
          <a:xfrm>
            <a:off x="4024653" y="3822604"/>
            <a:ext cx="1" cy="21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D83B2FC9-8230-1D84-C302-61354FAAB4D1}"/>
              </a:ext>
            </a:extLst>
          </p:cNvPr>
          <p:cNvCxnSpPr/>
          <p:nvPr/>
        </p:nvCxnSpPr>
        <p:spPr>
          <a:xfrm flipH="1">
            <a:off x="1792489" y="5380654"/>
            <a:ext cx="1" cy="192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E8835DDA-95B5-22BB-C163-C79ED533D59F}"/>
              </a:ext>
            </a:extLst>
          </p:cNvPr>
          <p:cNvCxnSpPr/>
          <p:nvPr/>
        </p:nvCxnSpPr>
        <p:spPr>
          <a:xfrm flipV="1">
            <a:off x="1172430" y="5573546"/>
            <a:ext cx="1712571" cy="138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A851180F-5C2B-0526-5813-FD0B536BEC90}"/>
              </a:ext>
            </a:extLst>
          </p:cNvPr>
          <p:cNvCxnSpPr>
            <a:cxnSpLocks/>
          </p:cNvCxnSpPr>
          <p:nvPr/>
        </p:nvCxnSpPr>
        <p:spPr>
          <a:xfrm>
            <a:off x="2885001" y="5573546"/>
            <a:ext cx="1" cy="21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77792348-8237-EDE1-C5D4-2C0D98BFBC60}"/>
              </a:ext>
            </a:extLst>
          </p:cNvPr>
          <p:cNvCxnSpPr>
            <a:cxnSpLocks/>
          </p:cNvCxnSpPr>
          <p:nvPr/>
        </p:nvCxnSpPr>
        <p:spPr>
          <a:xfrm>
            <a:off x="1169438" y="5609881"/>
            <a:ext cx="1" cy="218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 Box 7">
            <a:extLst>
              <a:ext uri="{FF2B5EF4-FFF2-40B4-BE49-F238E27FC236}">
                <a16:creationId xmlns:a16="http://schemas.microsoft.com/office/drawing/2014/main" id="{F35075E3-E3AC-9BCD-5FBA-D64D3BADE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6831" y="2348880"/>
            <a:ext cx="50403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1..*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7" name="Text Box 7">
            <a:extLst>
              <a:ext uri="{FF2B5EF4-FFF2-40B4-BE49-F238E27FC236}">
                <a16:creationId xmlns:a16="http://schemas.microsoft.com/office/drawing/2014/main" id="{62249BD7-B81D-7864-8324-E8E1FA3A1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514" y="2415104"/>
            <a:ext cx="43338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0" name="Text Box 7">
            <a:extLst>
              <a:ext uri="{FF2B5EF4-FFF2-40B4-BE49-F238E27FC236}">
                <a16:creationId xmlns:a16="http://schemas.microsoft.com/office/drawing/2014/main" id="{0E6C1345-7025-97F3-BF91-E32368CFD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643" y="2977207"/>
            <a:ext cx="5905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1" name="Text Box 7">
            <a:extLst>
              <a:ext uri="{FF2B5EF4-FFF2-40B4-BE49-F238E27FC236}">
                <a16:creationId xmlns:a16="http://schemas.microsoft.com/office/drawing/2014/main" id="{B30CD749-0DD4-13CA-4C40-132CB2ACD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7362" y="4221610"/>
            <a:ext cx="5905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1..*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" name="Text Box 7">
            <a:extLst>
              <a:ext uri="{FF2B5EF4-FFF2-40B4-BE49-F238E27FC236}">
                <a16:creationId xmlns:a16="http://schemas.microsoft.com/office/drawing/2014/main" id="{197B9076-150A-DC4B-AE0D-EA40997CA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97" y="2404571"/>
            <a:ext cx="43338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3" name="Text Box 7">
            <a:extLst>
              <a:ext uri="{FF2B5EF4-FFF2-40B4-BE49-F238E27FC236}">
                <a16:creationId xmlns:a16="http://schemas.microsoft.com/office/drawing/2014/main" id="{2858D708-D6C1-73C7-A24A-5EA5B0334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63" y="2419071"/>
            <a:ext cx="5905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1..*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F7E595EB-003A-D20F-1DDD-BBFDA18FBB5D}"/>
              </a:ext>
            </a:extLst>
          </p:cNvPr>
          <p:cNvSpPr txBox="1"/>
          <p:nvPr/>
        </p:nvSpPr>
        <p:spPr>
          <a:xfrm>
            <a:off x="3841816" y="1607984"/>
            <a:ext cx="1836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u="none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Cajeros</a:t>
            </a:r>
          </a:p>
          <a:p>
            <a:endParaRPr lang="es-CO" dirty="0"/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054549AA-B71B-93B8-0D66-EAFA56155DBB}"/>
              </a:ext>
            </a:extLst>
          </p:cNvPr>
          <p:cNvSpPr txBox="1"/>
          <p:nvPr/>
        </p:nvSpPr>
        <p:spPr>
          <a:xfrm>
            <a:off x="291800" y="1834969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u="none" dirty="0">
                <a:solidFill>
                  <a:srgbClr val="FFFF00"/>
                </a:solidFill>
              </a:rPr>
              <a:t>COMPOSICION</a:t>
            </a:r>
          </a:p>
        </p:txBody>
      </p:sp>
      <p:sp>
        <p:nvSpPr>
          <p:cNvPr id="129" name="Rombo 128">
            <a:extLst>
              <a:ext uri="{FF2B5EF4-FFF2-40B4-BE49-F238E27FC236}">
                <a16:creationId xmlns:a16="http://schemas.microsoft.com/office/drawing/2014/main" id="{C744F9EC-7475-B335-5DCF-7339B0C04124}"/>
              </a:ext>
            </a:extLst>
          </p:cNvPr>
          <p:cNvSpPr/>
          <p:nvPr/>
        </p:nvSpPr>
        <p:spPr>
          <a:xfrm>
            <a:off x="6468520" y="2551355"/>
            <a:ext cx="291130" cy="230712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3A783F0B-63C9-C4CC-AE55-4B966F7DEB08}"/>
              </a:ext>
            </a:extLst>
          </p:cNvPr>
          <p:cNvCxnSpPr>
            <a:cxnSpLocks/>
          </p:cNvCxnSpPr>
          <p:nvPr/>
        </p:nvCxnSpPr>
        <p:spPr>
          <a:xfrm flipH="1" flipV="1">
            <a:off x="498354" y="2631787"/>
            <a:ext cx="541799" cy="3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93CEE33F-71E5-6C9F-9146-2A484F6C6468}"/>
              </a:ext>
            </a:extLst>
          </p:cNvPr>
          <p:cNvCxnSpPr>
            <a:cxnSpLocks/>
          </p:cNvCxnSpPr>
          <p:nvPr/>
        </p:nvCxnSpPr>
        <p:spPr>
          <a:xfrm>
            <a:off x="496647" y="2613226"/>
            <a:ext cx="0" cy="2020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 Box 7">
            <a:extLst>
              <a:ext uri="{FF2B5EF4-FFF2-40B4-BE49-F238E27FC236}">
                <a16:creationId xmlns:a16="http://schemas.microsoft.com/office/drawing/2014/main" id="{CECA1173-8023-6542-4E09-8705F004D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59" y="2334354"/>
            <a:ext cx="36414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9" name="Text Box 7">
            <a:extLst>
              <a:ext uri="{FF2B5EF4-FFF2-40B4-BE49-F238E27FC236}">
                <a16:creationId xmlns:a16="http://schemas.microsoft.com/office/drawing/2014/main" id="{3430B9AC-E8DD-FA90-9BF5-E689CE227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147" y="4340392"/>
            <a:ext cx="59054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CO" sz="1400" b="0" u="none" dirty="0">
                <a:solidFill>
                  <a:schemeClr val="bg1"/>
                </a:solidFill>
                <a:latin typeface="Arial" pitchFamily="34" charset="0"/>
              </a:rPr>
              <a:t>1..*</a:t>
            </a:r>
            <a:endParaRPr lang="es-ES" sz="14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" name="Rombo 11">
            <a:extLst>
              <a:ext uri="{FF2B5EF4-FFF2-40B4-BE49-F238E27FC236}">
                <a16:creationId xmlns:a16="http://schemas.microsoft.com/office/drawing/2014/main" id="{750ACDC1-06CC-7DBE-B6E9-BCDCB2F2E1BD}"/>
              </a:ext>
            </a:extLst>
          </p:cNvPr>
          <p:cNvSpPr/>
          <p:nvPr/>
        </p:nvSpPr>
        <p:spPr>
          <a:xfrm>
            <a:off x="5386969" y="3104024"/>
            <a:ext cx="291130" cy="230712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6254D10-5AB0-A33F-6005-FE6AB433FC9C}"/>
              </a:ext>
            </a:extLst>
          </p:cNvPr>
          <p:cNvCxnSpPr>
            <a:stCxn id="12" idx="3"/>
            <a:endCxn id="68" idx="0"/>
          </p:cNvCxnSpPr>
          <p:nvPr/>
        </p:nvCxnSpPr>
        <p:spPr>
          <a:xfrm>
            <a:off x="5678099" y="3219380"/>
            <a:ext cx="2310594" cy="1369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DC75C60-9203-702D-9B77-E43B0A5C917C}"/>
              </a:ext>
            </a:extLst>
          </p:cNvPr>
          <p:cNvCxnSpPr>
            <a:cxnSpLocks/>
          </p:cNvCxnSpPr>
          <p:nvPr/>
        </p:nvCxnSpPr>
        <p:spPr>
          <a:xfrm flipH="1">
            <a:off x="2746487" y="2700622"/>
            <a:ext cx="1225278" cy="45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mbo 39">
            <a:extLst>
              <a:ext uri="{FF2B5EF4-FFF2-40B4-BE49-F238E27FC236}">
                <a16:creationId xmlns:a16="http://schemas.microsoft.com/office/drawing/2014/main" id="{524AA85B-6A60-E338-33E1-D5580126F6C6}"/>
              </a:ext>
            </a:extLst>
          </p:cNvPr>
          <p:cNvSpPr/>
          <p:nvPr/>
        </p:nvSpPr>
        <p:spPr>
          <a:xfrm>
            <a:off x="2739436" y="2609145"/>
            <a:ext cx="291130" cy="230712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ombo 40">
            <a:extLst>
              <a:ext uri="{FF2B5EF4-FFF2-40B4-BE49-F238E27FC236}">
                <a16:creationId xmlns:a16="http://schemas.microsoft.com/office/drawing/2014/main" id="{DA539BBE-1002-19F9-6658-3FBA1923673E}"/>
              </a:ext>
            </a:extLst>
          </p:cNvPr>
          <p:cNvSpPr/>
          <p:nvPr/>
        </p:nvSpPr>
        <p:spPr>
          <a:xfrm>
            <a:off x="1033552" y="2526775"/>
            <a:ext cx="291130" cy="230712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CC4AF44-B033-DE39-507C-1348C3AA611D}"/>
              </a:ext>
            </a:extLst>
          </p:cNvPr>
          <p:cNvCxnSpPr>
            <a:endCxn id="35" idx="1"/>
          </p:cNvCxnSpPr>
          <p:nvPr/>
        </p:nvCxnSpPr>
        <p:spPr>
          <a:xfrm flipV="1">
            <a:off x="496647" y="4574679"/>
            <a:ext cx="566981" cy="58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7083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32084921-BF69-48E8-811F-C421533540A4}" type="slidenum">
              <a:rPr lang="es-ES" smtClean="0"/>
              <a:pPr/>
              <a:t>122</a:t>
            </a:fld>
            <a:endParaRPr lang="es-ES"/>
          </a:p>
        </p:txBody>
      </p:sp>
      <p:sp>
        <p:nvSpPr>
          <p:cNvPr id="103428" name="Text Box 3"/>
          <p:cNvSpPr txBox="1">
            <a:spLocks noChangeArrowheads="1"/>
          </p:cNvSpPr>
          <p:nvPr/>
        </p:nvSpPr>
        <p:spPr bwMode="auto">
          <a:xfrm>
            <a:off x="218646" y="1377950"/>
            <a:ext cx="853432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Tarjetas CRC.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/>
              <a:t> </a:t>
            </a:r>
            <a:r>
              <a:rPr lang="es-CO" sz="24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sz="2400" b="0" u="none" dirty="0">
                <a:solidFill>
                  <a:srgbClr val="FFFF99"/>
                </a:solidFill>
              </a:rPr>
              <a:t>lase   </a:t>
            </a:r>
            <a:r>
              <a:rPr lang="es-CO" sz="24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s-CO" sz="2400" b="0" u="none" dirty="0">
                <a:solidFill>
                  <a:srgbClr val="FFFF99"/>
                </a:solidFill>
              </a:rPr>
              <a:t>esponsabilidades   </a:t>
            </a:r>
            <a:r>
              <a:rPr lang="es-CO" sz="24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CO" sz="2400" b="0" u="none" dirty="0">
                <a:solidFill>
                  <a:srgbClr val="FFFF99"/>
                </a:solidFill>
              </a:rPr>
              <a:t>olaboraciones.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Para comprobar el diseño de clases.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No son de UML.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Técnica para ayudar a programadores de lenguajes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no O.O a pensar en objetos.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Creación:</a:t>
            </a:r>
          </a:p>
        </p:txBody>
      </p:sp>
      <p:sp>
        <p:nvSpPr>
          <p:cNvPr id="103430" name="Rectangle 5"/>
          <p:cNvSpPr>
            <a:spLocks noChangeArrowheads="1"/>
          </p:cNvSpPr>
          <p:nvPr/>
        </p:nvSpPr>
        <p:spPr bwMode="auto">
          <a:xfrm>
            <a:off x="2238378" y="4051751"/>
            <a:ext cx="4103688" cy="2447925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3000" sy="103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09575" name="Line 6"/>
          <p:cNvSpPr>
            <a:spLocks noChangeShapeType="1"/>
          </p:cNvSpPr>
          <p:nvPr/>
        </p:nvSpPr>
        <p:spPr bwMode="auto">
          <a:xfrm>
            <a:off x="2238375" y="4483100"/>
            <a:ext cx="41036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09576" name="Line 7"/>
          <p:cNvSpPr>
            <a:spLocks noChangeShapeType="1"/>
          </p:cNvSpPr>
          <p:nvPr/>
        </p:nvSpPr>
        <p:spPr bwMode="auto">
          <a:xfrm>
            <a:off x="2238375" y="4914900"/>
            <a:ext cx="41036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09577" name="Line 8"/>
          <p:cNvSpPr>
            <a:spLocks noChangeShapeType="1"/>
          </p:cNvSpPr>
          <p:nvPr/>
        </p:nvSpPr>
        <p:spPr bwMode="auto">
          <a:xfrm>
            <a:off x="4541838" y="4483100"/>
            <a:ext cx="0" cy="20161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09578" name="Text Box 9"/>
          <p:cNvSpPr txBox="1">
            <a:spLocks noChangeArrowheads="1"/>
          </p:cNvSpPr>
          <p:nvPr/>
        </p:nvSpPr>
        <p:spPr bwMode="auto">
          <a:xfrm>
            <a:off x="3314700" y="4143375"/>
            <a:ext cx="1876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NOMBRE DE LA CLASE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9579" name="Text Box 10"/>
          <p:cNvSpPr txBox="1">
            <a:spLocks noChangeArrowheads="1"/>
          </p:cNvSpPr>
          <p:nvPr/>
        </p:nvSpPr>
        <p:spPr bwMode="auto">
          <a:xfrm>
            <a:off x="2500313" y="4575175"/>
            <a:ext cx="18256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RESPONSABILIDADES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9580" name="Text Box 11"/>
          <p:cNvSpPr txBox="1">
            <a:spLocks noChangeArrowheads="1"/>
          </p:cNvSpPr>
          <p:nvPr/>
        </p:nvSpPr>
        <p:spPr bwMode="auto">
          <a:xfrm>
            <a:off x="4627563" y="4575175"/>
            <a:ext cx="15716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COLABORADORES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9581" name="Text Box 12"/>
          <p:cNvSpPr txBox="1">
            <a:spLocks noChangeArrowheads="1"/>
          </p:cNvSpPr>
          <p:nvPr/>
        </p:nvSpPr>
        <p:spPr bwMode="auto">
          <a:xfrm>
            <a:off x="2309813" y="5230813"/>
            <a:ext cx="20653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Describen el propósito de la</a:t>
            </a:r>
          </a:p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existencia de las clases.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09582" name="Text Box 13"/>
          <p:cNvSpPr txBox="1">
            <a:spLocks noChangeArrowheads="1"/>
          </p:cNvSpPr>
          <p:nvPr/>
        </p:nvSpPr>
        <p:spPr bwMode="auto">
          <a:xfrm>
            <a:off x="4614863" y="5202238"/>
            <a:ext cx="1641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Ayudan a ejecutar</a:t>
            </a:r>
          </a:p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las responsabilidades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5DEB1EA6-CCF6-4130-B60B-9622D812FBAE}" type="slidenum">
              <a:rPr lang="es-ES" smtClean="0"/>
              <a:pPr/>
              <a:t>123</a:t>
            </a:fld>
            <a:endParaRPr lang="es-ES"/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263531" y="1361621"/>
            <a:ext cx="893545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Tarjetas CRC.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Responsabilidades: Las operaciones en forma general.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Ejemplo: </a:t>
            </a:r>
          </a:p>
          <a:p>
            <a:pPr lvl="1"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	Manejar datos del libro: </a:t>
            </a:r>
          </a:p>
          <a:p>
            <a:pPr lvl="1"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	   Responsabilidad con muchas operaciones.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Una clase tiene máximo 3 o 4 responsabilidades.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Demasiadas responsabilidades, débil cohesión.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Muchos colaboradores, fuerte acople. 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No objetos a pensar en objetos.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Se usan para recorrer los casos de uso.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Funcionalidad requerida de los casos de uso a través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de las clases.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8" name="7 Flecha a la derecha con bandas"/>
          <p:cNvSpPr/>
          <p:nvPr/>
        </p:nvSpPr>
        <p:spPr>
          <a:xfrm>
            <a:off x="714375" y="2908300"/>
            <a:ext cx="785813" cy="285750"/>
          </a:xfrm>
          <a:prstGeom prst="striped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ransition>
    <p:dissolve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B6D5F51E-4FE1-4B61-B9E4-7812041C4CFD}" type="slidenum">
              <a:rPr lang="es-ES" smtClean="0"/>
              <a:pPr/>
              <a:t>124</a:t>
            </a:fld>
            <a:endParaRPr lang="es-ES"/>
          </a:p>
        </p:txBody>
      </p:sp>
      <p:sp>
        <p:nvSpPr>
          <p:cNvPr id="105476" name="Text Box 3"/>
          <p:cNvSpPr txBox="1">
            <a:spLocks noChangeArrowheads="1"/>
          </p:cNvSpPr>
          <p:nvPr/>
        </p:nvSpPr>
        <p:spPr bwMode="auto">
          <a:xfrm>
            <a:off x="346864" y="1377950"/>
            <a:ext cx="25106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Tarjetas CRC.</a:t>
            </a:r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395287" y="1989138"/>
            <a:ext cx="4105275" cy="17272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3000" sy="103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11623" name="Line 5"/>
          <p:cNvSpPr>
            <a:spLocks noChangeShapeType="1"/>
          </p:cNvSpPr>
          <p:nvPr/>
        </p:nvSpPr>
        <p:spPr bwMode="auto">
          <a:xfrm>
            <a:off x="396875" y="2420938"/>
            <a:ext cx="41036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11624" name="Line 6"/>
          <p:cNvSpPr>
            <a:spLocks noChangeShapeType="1"/>
          </p:cNvSpPr>
          <p:nvPr/>
        </p:nvSpPr>
        <p:spPr bwMode="auto">
          <a:xfrm>
            <a:off x="396875" y="2852738"/>
            <a:ext cx="41036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11625" name="Text Box 7"/>
          <p:cNvSpPr txBox="1">
            <a:spLocks noChangeArrowheads="1"/>
          </p:cNvSpPr>
          <p:nvPr/>
        </p:nvSpPr>
        <p:spPr bwMode="auto">
          <a:xfrm>
            <a:off x="468313" y="2081213"/>
            <a:ext cx="56356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Socio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11626" name="Text Box 8"/>
          <p:cNvSpPr txBox="1">
            <a:spLocks noChangeArrowheads="1"/>
          </p:cNvSpPr>
          <p:nvPr/>
        </p:nvSpPr>
        <p:spPr bwMode="auto">
          <a:xfrm>
            <a:off x="658813" y="2513013"/>
            <a:ext cx="18256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RESPONSABILIDADES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11627" name="Text Box 9"/>
          <p:cNvSpPr txBox="1">
            <a:spLocks noChangeArrowheads="1"/>
          </p:cNvSpPr>
          <p:nvPr/>
        </p:nvSpPr>
        <p:spPr bwMode="auto">
          <a:xfrm>
            <a:off x="2786063" y="2513013"/>
            <a:ext cx="15716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COLABORADORES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11628" name="Text Box 10"/>
          <p:cNvSpPr txBox="1">
            <a:spLocks noChangeArrowheads="1"/>
          </p:cNvSpPr>
          <p:nvPr/>
        </p:nvSpPr>
        <p:spPr bwMode="auto">
          <a:xfrm>
            <a:off x="357188" y="2859088"/>
            <a:ext cx="2470150" cy="830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Mantener los datos sobre las </a:t>
            </a:r>
          </a:p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copias prestadas.</a:t>
            </a:r>
          </a:p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Atender peticiones de préstamos.</a:t>
            </a:r>
          </a:p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Devolver copia a la biblioteca.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1629" name="Text Box 11"/>
          <p:cNvSpPr txBox="1">
            <a:spLocks noChangeArrowheads="1"/>
          </p:cNvSpPr>
          <p:nvPr/>
        </p:nvSpPr>
        <p:spPr bwMode="auto">
          <a:xfrm>
            <a:off x="2700338" y="2924175"/>
            <a:ext cx="627062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Copia.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1630" name="Line 12"/>
          <p:cNvSpPr>
            <a:spLocks noChangeShapeType="1"/>
          </p:cNvSpPr>
          <p:nvPr/>
        </p:nvSpPr>
        <p:spPr bwMode="auto">
          <a:xfrm>
            <a:off x="2700338" y="2420938"/>
            <a:ext cx="0" cy="1295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05486" name="Rectangle 13"/>
          <p:cNvSpPr>
            <a:spLocks noChangeArrowheads="1"/>
          </p:cNvSpPr>
          <p:nvPr/>
        </p:nvSpPr>
        <p:spPr bwMode="auto">
          <a:xfrm>
            <a:off x="4722584" y="1989138"/>
            <a:ext cx="4105275" cy="17272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3000" sy="103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11634" name="Line 14"/>
          <p:cNvSpPr>
            <a:spLocks noChangeShapeType="1"/>
          </p:cNvSpPr>
          <p:nvPr/>
        </p:nvSpPr>
        <p:spPr bwMode="auto">
          <a:xfrm>
            <a:off x="4724400" y="2420938"/>
            <a:ext cx="41036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11635" name="Line 15"/>
          <p:cNvSpPr>
            <a:spLocks noChangeShapeType="1"/>
          </p:cNvSpPr>
          <p:nvPr/>
        </p:nvSpPr>
        <p:spPr bwMode="auto">
          <a:xfrm>
            <a:off x="4724400" y="2852738"/>
            <a:ext cx="41036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11636" name="Text Box 16"/>
          <p:cNvSpPr txBox="1">
            <a:spLocks noChangeArrowheads="1"/>
          </p:cNvSpPr>
          <p:nvPr/>
        </p:nvSpPr>
        <p:spPr bwMode="auto">
          <a:xfrm>
            <a:off x="4791075" y="2081213"/>
            <a:ext cx="5794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Copia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11637" name="Text Box 17"/>
          <p:cNvSpPr txBox="1">
            <a:spLocks noChangeArrowheads="1"/>
          </p:cNvSpPr>
          <p:nvPr/>
        </p:nvSpPr>
        <p:spPr bwMode="auto">
          <a:xfrm>
            <a:off x="4986338" y="2513013"/>
            <a:ext cx="18256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RESPONSABILIDADES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11638" name="Text Box 18"/>
          <p:cNvSpPr txBox="1">
            <a:spLocks noChangeArrowheads="1"/>
          </p:cNvSpPr>
          <p:nvPr/>
        </p:nvSpPr>
        <p:spPr bwMode="auto">
          <a:xfrm>
            <a:off x="7113588" y="2513013"/>
            <a:ext cx="15716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COLABORADORES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11639" name="Text Box 19"/>
          <p:cNvSpPr txBox="1">
            <a:spLocks noChangeArrowheads="1"/>
          </p:cNvSpPr>
          <p:nvPr/>
        </p:nvSpPr>
        <p:spPr bwMode="auto">
          <a:xfrm>
            <a:off x="4700588" y="2890838"/>
            <a:ext cx="2452687" cy="831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Mantener los datos sobre una</a:t>
            </a:r>
          </a:p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copia de un libro.</a:t>
            </a:r>
          </a:p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Informar cuando hay préstamo.</a:t>
            </a:r>
          </a:p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Informar cuando hay devolución. 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1640" name="Text Box 20"/>
          <p:cNvSpPr txBox="1">
            <a:spLocks noChangeArrowheads="1"/>
          </p:cNvSpPr>
          <p:nvPr/>
        </p:nvSpPr>
        <p:spPr bwMode="auto">
          <a:xfrm>
            <a:off x="7027863" y="2924175"/>
            <a:ext cx="568325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Libro.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1641" name="Line 21"/>
          <p:cNvSpPr>
            <a:spLocks noChangeShapeType="1"/>
          </p:cNvSpPr>
          <p:nvPr/>
        </p:nvSpPr>
        <p:spPr bwMode="auto">
          <a:xfrm>
            <a:off x="7027863" y="2420938"/>
            <a:ext cx="0" cy="1295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05495" name="Rectangle 22"/>
          <p:cNvSpPr>
            <a:spLocks noChangeArrowheads="1"/>
          </p:cNvSpPr>
          <p:nvPr/>
        </p:nvSpPr>
        <p:spPr bwMode="auto">
          <a:xfrm>
            <a:off x="2681303" y="4143380"/>
            <a:ext cx="4105275" cy="17272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path path="circle">
              <a:fillToRect l="100000" t="100000"/>
            </a:path>
            <a:tileRect r="-100000" b="-10000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3000" sy="103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11645" name="Line 23"/>
          <p:cNvSpPr>
            <a:spLocks noChangeShapeType="1"/>
          </p:cNvSpPr>
          <p:nvPr/>
        </p:nvSpPr>
        <p:spPr bwMode="auto">
          <a:xfrm>
            <a:off x="2682875" y="4575175"/>
            <a:ext cx="41036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11646" name="Line 24"/>
          <p:cNvSpPr>
            <a:spLocks noChangeShapeType="1"/>
          </p:cNvSpPr>
          <p:nvPr/>
        </p:nvSpPr>
        <p:spPr bwMode="auto">
          <a:xfrm>
            <a:off x="2682875" y="5006975"/>
            <a:ext cx="410368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11647" name="Text Box 25"/>
          <p:cNvSpPr txBox="1">
            <a:spLocks noChangeArrowheads="1"/>
          </p:cNvSpPr>
          <p:nvPr/>
        </p:nvSpPr>
        <p:spPr bwMode="auto">
          <a:xfrm>
            <a:off x="2778125" y="4235450"/>
            <a:ext cx="5207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Libro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11648" name="Text Box 26"/>
          <p:cNvSpPr txBox="1">
            <a:spLocks noChangeArrowheads="1"/>
          </p:cNvSpPr>
          <p:nvPr/>
        </p:nvSpPr>
        <p:spPr bwMode="auto">
          <a:xfrm>
            <a:off x="2944813" y="4667250"/>
            <a:ext cx="18256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RESPONSABILIDADES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11649" name="Text Box 27"/>
          <p:cNvSpPr txBox="1">
            <a:spLocks noChangeArrowheads="1"/>
          </p:cNvSpPr>
          <p:nvPr/>
        </p:nvSpPr>
        <p:spPr bwMode="auto">
          <a:xfrm>
            <a:off x="5072063" y="4667250"/>
            <a:ext cx="15716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COLABORADORES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11650" name="Text Box 28"/>
          <p:cNvSpPr txBox="1">
            <a:spLocks noChangeArrowheads="1"/>
          </p:cNvSpPr>
          <p:nvPr/>
        </p:nvSpPr>
        <p:spPr bwMode="auto">
          <a:xfrm>
            <a:off x="2690813" y="5078413"/>
            <a:ext cx="2374900" cy="646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Mantener datos sobre un libro.</a:t>
            </a:r>
          </a:p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Saber si hay copias disponibles.</a:t>
            </a:r>
          </a:p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para hacer prestamos. 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1651" name="Text Box 29"/>
          <p:cNvSpPr txBox="1">
            <a:spLocks noChangeArrowheads="1"/>
          </p:cNvSpPr>
          <p:nvPr/>
        </p:nvSpPr>
        <p:spPr bwMode="auto">
          <a:xfrm>
            <a:off x="4986338" y="5078413"/>
            <a:ext cx="627062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Copia.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1652" name="Line 30"/>
          <p:cNvSpPr>
            <a:spLocks noChangeShapeType="1"/>
          </p:cNvSpPr>
          <p:nvPr/>
        </p:nvSpPr>
        <p:spPr bwMode="auto">
          <a:xfrm>
            <a:off x="4986338" y="4575175"/>
            <a:ext cx="0" cy="1295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33" name="32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8442B2B4-8B13-46E7-830D-BA74E9F43827}" type="slidenum">
              <a:rPr lang="es-ES" smtClean="0"/>
              <a:pPr/>
              <a:t>125</a:t>
            </a:fld>
            <a:endParaRPr lang="es-ES"/>
          </a:p>
        </p:txBody>
      </p:sp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308196" y="1317613"/>
            <a:ext cx="33169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000" u="none" dirty="0">
                <a:ln>
                  <a:solidFill>
                    <a:srgbClr val="0070C0"/>
                  </a:solidFill>
                </a:ln>
                <a:solidFill>
                  <a:schemeClr val="tx1">
                    <a:lumMod val="85000"/>
                  </a:schemeClr>
                </a:solidFill>
              </a:rPr>
              <a:t>Diagramas de estado.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182563" y="1924050"/>
            <a:ext cx="87725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Los objetos tienen comportamientos y estados.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El estado depende de su </a:t>
            </a:r>
            <a:r>
              <a:rPr lang="es-CO" sz="2000" b="0" u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 ACTUAL </a:t>
            </a:r>
            <a:r>
              <a:rPr lang="es-CO" sz="2000" b="0" u="none" dirty="0">
                <a:solidFill>
                  <a:srgbClr val="FFFF99"/>
                </a:solidFill>
              </a:rPr>
              <a:t>o su </a:t>
            </a:r>
            <a:r>
              <a:rPr lang="es-CO" sz="2000" b="0" u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Para mostrar cómo un objeto reacciona al recibir un mensaje.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Muestra los posibles estados de un objeto y las transiciones que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causan cambios de estado.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Para “modelar” la “decisión” de un objeto sobre qué hacer al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recibir un mensaje.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Para comprender las dependencias entre el estado de un objeto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y su reacción ante los mensajes u otros eventos. 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ECE3059-29BC-4636-9EC9-946733A83F26}" type="slidenum">
              <a:rPr lang="es-ES" smtClean="0"/>
              <a:pPr/>
              <a:t>126</a:t>
            </a:fld>
            <a:endParaRPr lang="es-ES"/>
          </a:p>
        </p:txBody>
      </p:sp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308196" y="1317613"/>
            <a:ext cx="33169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000" u="none" dirty="0">
                <a:ln>
                  <a:solidFill>
                    <a:srgbClr val="0070C0"/>
                  </a:solidFill>
                </a:ln>
                <a:solidFill>
                  <a:schemeClr val="tx1">
                    <a:lumMod val="85000"/>
                  </a:schemeClr>
                </a:solidFill>
              </a:rPr>
              <a:t>Diagramas de estado.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182563" y="1924050"/>
            <a:ext cx="89820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</a:t>
            </a:r>
            <a:r>
              <a:rPr lang="es-CO" sz="2000" u="non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Evento:</a:t>
            </a:r>
            <a:r>
              <a:rPr lang="es-CO" sz="2000" b="0" u="none" dirty="0">
                <a:solidFill>
                  <a:srgbClr val="FFFF99"/>
                </a:solidFill>
              </a:rPr>
              <a:t> Ocurrencia significativa o relevante. Ejemplo:</a:t>
            </a:r>
          </a:p>
          <a:p>
            <a:pPr lvl="1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      Iniciar un pedido, registrar un pago, prestar un libro. 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</a:t>
            </a:r>
            <a:r>
              <a:rPr lang="es-CO" sz="2000" u="non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Estado: </a:t>
            </a:r>
            <a:r>
              <a:rPr lang="es-CO" sz="2000" b="0" u="none" dirty="0">
                <a:solidFill>
                  <a:srgbClr val="FFFF99"/>
                </a:solidFill>
              </a:rPr>
              <a:t>Condición de un objeto en un instante del tiempo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      (tiempo entre eventos). Ejemplo: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      Teléfono en estado “inactivo” después de colgar.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      Pedido en estado “solicitado”, luego “enviado”, “pagado”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</a:t>
            </a:r>
            <a:r>
              <a:rPr lang="es-CO" sz="2000" u="non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Transición:</a:t>
            </a:r>
            <a:r>
              <a:rPr lang="es-CO" sz="2000" b="0" u="none" dirty="0">
                <a:solidFill>
                  <a:srgbClr val="FFFF99"/>
                </a:solidFill>
              </a:rPr>
              <a:t> Relación entre dos estados. Indica que al suceder el</a:t>
            </a:r>
          </a:p>
          <a:p>
            <a:pPr lvl="2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      evento, el objeto pasa del estado actual al siguiente.</a:t>
            </a:r>
          </a:p>
          <a:p>
            <a:pPr lvl="2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      Ejemplo:</a:t>
            </a:r>
          </a:p>
          <a:p>
            <a:pPr lvl="2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      El evento “colgar” hace que el objeto teléfono pase del</a:t>
            </a:r>
          </a:p>
          <a:p>
            <a:pPr lvl="2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      estado “activo” a “inactivo”.</a:t>
            </a:r>
          </a:p>
          <a:p>
            <a:pPr lvl="2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5C96BBB2-CF1A-4CC8-9523-A06D9D21C04C}" type="slidenum">
              <a:rPr lang="es-ES" smtClean="0"/>
              <a:pPr/>
              <a:t>127</a:t>
            </a:fld>
            <a:endParaRPr lang="es-ES"/>
          </a:p>
        </p:txBody>
      </p:sp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284163" y="1412875"/>
            <a:ext cx="1430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2000" b="0" u="none">
                <a:solidFill>
                  <a:srgbClr val="FFFF99"/>
                </a:solidFill>
              </a:rPr>
              <a:t>Ejemplo: </a:t>
            </a:r>
          </a:p>
        </p:txBody>
      </p:sp>
      <p:sp>
        <p:nvSpPr>
          <p:cNvPr id="106502" name="AutoShape 5"/>
          <p:cNvSpPr>
            <a:spLocks noChangeArrowheads="1"/>
          </p:cNvSpPr>
          <p:nvPr/>
        </p:nvSpPr>
        <p:spPr bwMode="auto">
          <a:xfrm>
            <a:off x="5054600" y="2209800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06503" name="AutoShape 6"/>
          <p:cNvSpPr>
            <a:spLocks noChangeArrowheads="1"/>
          </p:cNvSpPr>
          <p:nvPr/>
        </p:nvSpPr>
        <p:spPr bwMode="auto">
          <a:xfrm>
            <a:off x="1238250" y="2247900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06504" name="Line 7"/>
          <p:cNvSpPr>
            <a:spLocks noChangeShapeType="1"/>
          </p:cNvSpPr>
          <p:nvPr/>
        </p:nvSpPr>
        <p:spPr bwMode="auto">
          <a:xfrm>
            <a:off x="2749550" y="2328863"/>
            <a:ext cx="23050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06505" name="Line 8"/>
          <p:cNvSpPr>
            <a:spLocks noChangeShapeType="1"/>
          </p:cNvSpPr>
          <p:nvPr/>
        </p:nvSpPr>
        <p:spPr bwMode="auto">
          <a:xfrm flipH="1">
            <a:off x="2749550" y="2570163"/>
            <a:ext cx="23050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06506" name="Text Box 9"/>
          <p:cNvSpPr txBox="1">
            <a:spLocks noChangeArrowheads="1"/>
          </p:cNvSpPr>
          <p:nvPr/>
        </p:nvSpPr>
        <p:spPr bwMode="auto">
          <a:xfrm>
            <a:off x="3471863" y="2079625"/>
            <a:ext cx="7905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devuelve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06507" name="Text Box 10"/>
          <p:cNvSpPr txBox="1">
            <a:spLocks noChangeArrowheads="1"/>
          </p:cNvSpPr>
          <p:nvPr/>
        </p:nvSpPr>
        <p:spPr bwMode="auto">
          <a:xfrm>
            <a:off x="3190875" y="2582863"/>
            <a:ext cx="13081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tomar prestado()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06508" name="Text Box 11"/>
          <p:cNvSpPr txBox="1">
            <a:spLocks noChangeArrowheads="1"/>
          </p:cNvSpPr>
          <p:nvPr/>
        </p:nvSpPr>
        <p:spPr bwMode="auto">
          <a:xfrm>
            <a:off x="1427163" y="2303463"/>
            <a:ext cx="10287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en préstamo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509" name="Text Box 12"/>
          <p:cNvSpPr txBox="1">
            <a:spLocks noChangeArrowheads="1"/>
          </p:cNvSpPr>
          <p:nvPr/>
        </p:nvSpPr>
        <p:spPr bwMode="auto">
          <a:xfrm>
            <a:off x="5191125" y="2303463"/>
            <a:ext cx="12319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en la estantería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510" name="Oval 13"/>
          <p:cNvSpPr>
            <a:spLocks noChangeArrowheads="1"/>
          </p:cNvSpPr>
          <p:nvPr/>
        </p:nvSpPr>
        <p:spPr bwMode="auto">
          <a:xfrm>
            <a:off x="7142163" y="2354263"/>
            <a:ext cx="215900" cy="1444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06511" name="Line 14"/>
          <p:cNvSpPr>
            <a:spLocks noChangeShapeType="1"/>
          </p:cNvSpPr>
          <p:nvPr/>
        </p:nvSpPr>
        <p:spPr bwMode="auto">
          <a:xfrm flipH="1">
            <a:off x="6565900" y="2425700"/>
            <a:ext cx="5048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06512" name="Text Box 15"/>
          <p:cNvSpPr txBox="1">
            <a:spLocks noChangeArrowheads="1"/>
          </p:cNvSpPr>
          <p:nvPr/>
        </p:nvSpPr>
        <p:spPr bwMode="auto">
          <a:xfrm>
            <a:off x="571500" y="3214688"/>
            <a:ext cx="7859713" cy="2586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estado de la clase copia:</a:t>
            </a:r>
          </a:p>
          <a:p>
            <a:pPr eaLnBrk="1" hangingPunct="1">
              <a:defRPr/>
            </a:pPr>
            <a:endParaRPr lang="es-CO" u="none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r>
              <a:rPr lang="es-CO" b="0" u="none" dirty="0">
                <a:solidFill>
                  <a:srgbClr val="FFFF99"/>
                </a:solidFill>
              </a:rPr>
              <a:t>Inicialmente una copia de un libro está </a:t>
            </a:r>
            <a:r>
              <a:rPr lang="es-CO" b="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la estantería. </a:t>
            </a:r>
          </a:p>
          <a:p>
            <a:pPr eaLnBrk="1" hangingPunct="1">
              <a:defRPr/>
            </a:pPr>
            <a:r>
              <a:rPr lang="es-CO" b="0" u="none" dirty="0">
                <a:solidFill>
                  <a:srgbClr val="002060"/>
                </a:solidFill>
              </a:rPr>
              <a:t>(atributo </a:t>
            </a:r>
            <a:r>
              <a:rPr lang="es-CO" b="0" u="none" dirty="0" err="1">
                <a:solidFill>
                  <a:srgbClr val="002060"/>
                </a:solidFill>
              </a:rPr>
              <a:t>enlaestantería</a:t>
            </a:r>
            <a:r>
              <a:rPr lang="es-CO" b="0" u="none" dirty="0">
                <a:solidFill>
                  <a:srgbClr val="002060"/>
                </a:solidFill>
              </a:rPr>
              <a:t> = verdadero).</a:t>
            </a:r>
          </a:p>
          <a:p>
            <a:pPr eaLnBrk="1" hangingPunct="1">
              <a:defRPr/>
            </a:pPr>
            <a:r>
              <a:rPr lang="es-CO" b="0" u="none" dirty="0"/>
              <a:t> </a:t>
            </a:r>
            <a:r>
              <a:rPr lang="es-CO" b="0" u="none" dirty="0">
                <a:solidFill>
                  <a:schemeClr val="bg1"/>
                </a:solidFill>
              </a:rPr>
              <a:t>(</a:t>
            </a:r>
            <a:r>
              <a:rPr lang="es-CO" b="0" u="none" dirty="0"/>
              <a:t>     </a:t>
            </a:r>
            <a:r>
              <a:rPr lang="es-CO" b="0" u="none" dirty="0">
                <a:solidFill>
                  <a:schemeClr val="bg1"/>
                </a:solidFill>
              </a:rPr>
              <a:t>)</a:t>
            </a:r>
            <a:r>
              <a:rPr lang="es-CO" b="0" u="none" dirty="0">
                <a:solidFill>
                  <a:srgbClr val="002060"/>
                </a:solidFill>
              </a:rPr>
              <a:t> </a:t>
            </a:r>
            <a:r>
              <a:rPr lang="es-CO" b="0" u="none" dirty="0"/>
              <a:t>  </a:t>
            </a:r>
            <a:r>
              <a:rPr lang="es-CO" b="0" u="none" dirty="0">
                <a:solidFill>
                  <a:srgbClr val="FFFF99"/>
                </a:solidFill>
              </a:rPr>
              <a:t>Marca de creación.</a:t>
            </a:r>
          </a:p>
          <a:p>
            <a:pPr eaLnBrk="1" hangingPunct="1">
              <a:defRPr/>
            </a:pPr>
            <a:r>
              <a:rPr lang="es-CO" b="0" u="none" dirty="0">
                <a:solidFill>
                  <a:srgbClr val="FFFF99"/>
                </a:solidFill>
              </a:rPr>
              <a:t>Cuando se crea empieza en el estado verdadero.</a:t>
            </a:r>
          </a:p>
          <a:p>
            <a:pPr eaLnBrk="1" hangingPunct="1">
              <a:defRPr/>
            </a:pPr>
            <a:r>
              <a:rPr lang="es-CO" b="0" u="none" dirty="0">
                <a:solidFill>
                  <a:srgbClr val="FFFF99"/>
                </a:solidFill>
              </a:rPr>
              <a:t>Con el mensaje </a:t>
            </a:r>
            <a:r>
              <a:rPr lang="es-CO" b="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tomar prestado() </a:t>
            </a:r>
            <a:r>
              <a:rPr lang="es-CO" b="0" u="none" dirty="0">
                <a:solidFill>
                  <a:srgbClr val="FFFF99"/>
                </a:solidFill>
              </a:rPr>
              <a:t>pasa a estar</a:t>
            </a:r>
            <a:r>
              <a:rPr lang="es-CO" b="0" u="none" dirty="0"/>
              <a:t> </a:t>
            </a:r>
            <a:r>
              <a:rPr lang="es-CO" b="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préstamo.</a:t>
            </a:r>
            <a:r>
              <a:rPr lang="es-CO" b="0" u="none" dirty="0"/>
              <a:t> </a:t>
            </a:r>
          </a:p>
          <a:p>
            <a:pPr eaLnBrk="1" hangingPunct="1">
              <a:defRPr/>
            </a:pPr>
            <a:r>
              <a:rPr lang="es-CO" b="0" u="none" dirty="0">
                <a:solidFill>
                  <a:srgbClr val="002060"/>
                </a:solidFill>
              </a:rPr>
              <a:t>(</a:t>
            </a:r>
            <a:r>
              <a:rPr lang="es-CO" b="0" u="none" dirty="0" err="1">
                <a:solidFill>
                  <a:srgbClr val="002060"/>
                </a:solidFill>
              </a:rPr>
              <a:t>enlaestantería</a:t>
            </a:r>
            <a:r>
              <a:rPr lang="es-CO" b="0" u="none" dirty="0">
                <a:solidFill>
                  <a:srgbClr val="002060"/>
                </a:solidFill>
              </a:rPr>
              <a:t> = falso).</a:t>
            </a:r>
          </a:p>
          <a:p>
            <a:pPr eaLnBrk="1" hangingPunct="1">
              <a:defRPr/>
            </a:pPr>
            <a:r>
              <a:rPr lang="es-CO" b="0" u="none" dirty="0">
                <a:solidFill>
                  <a:srgbClr val="FFFF99"/>
                </a:solidFill>
              </a:rPr>
              <a:t>Cuando se </a:t>
            </a:r>
            <a:r>
              <a:rPr lang="es-CO" b="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devuelve el libro</a:t>
            </a:r>
            <a:r>
              <a:rPr lang="es-CO" b="0" u="none" dirty="0">
                <a:solidFill>
                  <a:srgbClr val="C00000"/>
                </a:solidFill>
              </a:rPr>
              <a:t>, </a:t>
            </a:r>
            <a:r>
              <a:rPr lang="es-CO" b="0" u="none" dirty="0">
                <a:solidFill>
                  <a:srgbClr val="FFFF99"/>
                </a:solidFill>
              </a:rPr>
              <a:t>retorna a la estantería </a:t>
            </a:r>
            <a:r>
              <a:rPr lang="es-CO" b="0" u="none" dirty="0">
                <a:solidFill>
                  <a:srgbClr val="002060"/>
                </a:solidFill>
              </a:rPr>
              <a:t>(verdadero).  </a:t>
            </a:r>
            <a:endParaRPr lang="es-ES" b="0" u="none" dirty="0">
              <a:solidFill>
                <a:srgbClr val="002060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928688" y="4429125"/>
            <a:ext cx="215900" cy="144463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85" decel="1000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385" decel="100000"/>
                                        <p:tgtEl>
                                          <p:spTgt spid="10650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3" dur="385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" dur="385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85" decel="1000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385" decel="100000"/>
                                        <p:tgtEl>
                                          <p:spTgt spid="10650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2" dur="385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4" dur="385" fill="hold"/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85" decel="100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385" decel="100000"/>
                                        <p:tgtEl>
                                          <p:spTgt spid="10650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5" dur="385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7" dur="385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85" decel="1000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385" decel="100000"/>
                                        <p:tgtEl>
                                          <p:spTgt spid="10650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4" dur="385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6" dur="385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6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6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6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6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6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6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6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6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6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6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800" decel="100000"/>
                                        <p:tgtEl>
                                          <p:spTgt spid="106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800" decel="100000" fill="hold"/>
                                        <p:tgtEl>
                                          <p:spTgt spid="106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800" decel="100000" fill="hold"/>
                                        <p:tgtEl>
                                          <p:spTgt spid="106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00" decel="100000" fill="hold"/>
                                        <p:tgtEl>
                                          <p:spTgt spid="106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06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0" dur="80"/>
                                        <p:tgtEl>
                                          <p:spTgt spid="106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1" dur="80"/>
                                        <p:tgtEl>
                                          <p:spTgt spid="106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80"/>
                                        <p:tgtEl>
                                          <p:spTgt spid="106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06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6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6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6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6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6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6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animBg="1"/>
      <p:bldP spid="106503" grpId="0" animBg="1"/>
      <p:bldP spid="106504" grpId="0" animBg="1"/>
      <p:bldP spid="106505" grpId="0" animBg="1"/>
      <p:bldP spid="106506" grpId="0"/>
      <p:bldP spid="106507" grpId="0"/>
      <p:bldP spid="106508" grpId="0"/>
      <p:bldP spid="106509" grpId="0"/>
      <p:bldP spid="106510" grpId="0" animBg="1"/>
      <p:bldP spid="106511" grpId="0" animBg="1"/>
      <p:bldP spid="2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202B5636-160E-4437-BE1F-E2AF50D40857}" type="slidenum">
              <a:rPr lang="es-ES" smtClean="0"/>
              <a:pPr/>
              <a:t>128</a:t>
            </a:fld>
            <a:endParaRPr lang="es-ES"/>
          </a:p>
        </p:txBody>
      </p:sp>
      <p:sp>
        <p:nvSpPr>
          <p:cNvPr id="107525" name="Text Box 4"/>
          <p:cNvSpPr txBox="1">
            <a:spLocks noChangeArrowheads="1"/>
          </p:cNvSpPr>
          <p:nvPr/>
        </p:nvSpPr>
        <p:spPr bwMode="auto">
          <a:xfrm>
            <a:off x="285720" y="1857364"/>
            <a:ext cx="862967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000" b="0" dirty="0">
                <a:ln>
                  <a:solidFill>
                    <a:schemeClr val="accent5">
                      <a:lumMod val="50000"/>
                    </a:schemeClr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Elementos: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000" b="0" u="none" dirty="0"/>
              <a:t> </a:t>
            </a:r>
            <a:r>
              <a:rPr lang="es-CO" sz="20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Estados:</a:t>
            </a:r>
            <a:r>
              <a:rPr lang="es-CO" sz="2000" b="0" u="none" dirty="0"/>
              <a:t> </a:t>
            </a:r>
            <a:r>
              <a:rPr lang="es-CO" sz="2000" b="0" u="none" dirty="0">
                <a:solidFill>
                  <a:srgbClr val="FFFF99"/>
                </a:solidFill>
              </a:rPr>
              <a:t>Cajas con esquinas redondeadas.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000" b="0" u="none" dirty="0"/>
              <a:t> </a:t>
            </a:r>
            <a:r>
              <a:rPr lang="es-CO" sz="20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Transiciones:</a:t>
            </a:r>
            <a:r>
              <a:rPr lang="es-CO" sz="2000" b="0" u="none" dirty="0"/>
              <a:t> </a:t>
            </a:r>
            <a:r>
              <a:rPr lang="es-CO" sz="2000" b="0" u="none" dirty="0">
                <a:solidFill>
                  <a:srgbClr val="FFFF99"/>
                </a:solidFill>
              </a:rPr>
              <a:t>Aparecen como flechas (son entre estados).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000" b="0" u="none" dirty="0"/>
              <a:t> </a:t>
            </a:r>
            <a:r>
              <a:rPr lang="es-CO" sz="20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Eventos:</a:t>
            </a:r>
            <a:r>
              <a:rPr lang="es-CO" sz="2000" b="0" u="none" dirty="0"/>
              <a:t> </a:t>
            </a:r>
            <a:r>
              <a:rPr lang="es-CO" sz="2000" b="0" u="none" dirty="0">
                <a:solidFill>
                  <a:srgbClr val="FFFF99"/>
                </a:solidFill>
              </a:rPr>
              <a:t>Condiciones que provocan la transición entre estados.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0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Marca de creación: </a:t>
            </a:r>
            <a:r>
              <a:rPr lang="es-CO" sz="2000" b="0" u="none" dirty="0">
                <a:solidFill>
                  <a:srgbClr val="FFFF99"/>
                </a:solidFill>
              </a:rPr>
              <a:t>Punto negro con flecha.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000" b="0" u="none" dirty="0"/>
              <a:t> </a:t>
            </a:r>
            <a:r>
              <a:rPr lang="es-CO" sz="20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 de destrucción: </a:t>
            </a:r>
            <a:r>
              <a:rPr lang="es-CO" sz="2000" b="0" u="none" dirty="0">
                <a:solidFill>
                  <a:srgbClr val="FFFF99"/>
                </a:solidFill>
              </a:rPr>
              <a:t>Punto negro con anillo alrededor.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	El objeto alcanza el final de su vida.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	Pueden existir varias o ninguna.</a:t>
            </a:r>
          </a:p>
          <a:p>
            <a:pPr eaLnBrk="1" hangingPunct="1">
              <a:defRPr/>
            </a:pPr>
            <a:r>
              <a:rPr lang="es-CO" sz="2000" b="0" dirty="0">
                <a:ln>
                  <a:solidFill>
                    <a:schemeClr val="accent5">
                      <a:lumMod val="50000"/>
                    </a:schemeClr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Acciones:</a:t>
            </a:r>
            <a:r>
              <a:rPr lang="es-CO" sz="2000" b="0" u="none" dirty="0">
                <a:ln>
                  <a:solidFill>
                    <a:schemeClr val="accent5">
                      <a:lumMod val="50000"/>
                    </a:schemeClr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 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Un objeto que envía un mensaje como respuesta     Acción.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La acción es la respuesta a un evento.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Evento: Algo que se le hace (afecta) a un objeto.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	Enviarle un mensaje.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Acción: Algo que se hace (realiza) el objeto.    </a:t>
            </a:r>
          </a:p>
          <a:p>
            <a:pPr lvl="1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	Enviar un mensaje.</a:t>
            </a:r>
          </a:p>
        </p:txBody>
      </p:sp>
      <p:sp>
        <p:nvSpPr>
          <p:cNvPr id="115716" name="AutoShape 5"/>
          <p:cNvSpPr>
            <a:spLocks noChangeArrowheads="1"/>
          </p:cNvSpPr>
          <p:nvPr/>
        </p:nvSpPr>
        <p:spPr bwMode="auto">
          <a:xfrm>
            <a:off x="7016750" y="4699000"/>
            <a:ext cx="215900" cy="217488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15717" name="AutoShape 6"/>
          <p:cNvSpPr>
            <a:spLocks noChangeArrowheads="1"/>
          </p:cNvSpPr>
          <p:nvPr/>
        </p:nvSpPr>
        <p:spPr bwMode="auto">
          <a:xfrm>
            <a:off x="1806575" y="6215063"/>
            <a:ext cx="215900" cy="217487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15718" name="AutoShape 7"/>
          <p:cNvSpPr>
            <a:spLocks noChangeArrowheads="1"/>
          </p:cNvSpPr>
          <p:nvPr/>
        </p:nvSpPr>
        <p:spPr bwMode="auto">
          <a:xfrm>
            <a:off x="1808163" y="5605463"/>
            <a:ext cx="215900" cy="217487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115721" name="AutoShape 6"/>
          <p:cNvSpPr>
            <a:spLocks noChangeArrowheads="1"/>
          </p:cNvSpPr>
          <p:nvPr/>
        </p:nvSpPr>
        <p:spPr bwMode="auto">
          <a:xfrm>
            <a:off x="714375" y="3836988"/>
            <a:ext cx="415925" cy="384175"/>
          </a:xfrm>
          <a:prstGeom prst="rightArrow">
            <a:avLst>
              <a:gd name="adj1" fmla="val 50000"/>
              <a:gd name="adj2" fmla="val 24941"/>
            </a:avLst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08196" y="1317613"/>
            <a:ext cx="33169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000" u="none" dirty="0">
                <a:ln>
                  <a:solidFill>
                    <a:srgbClr val="0070C0"/>
                  </a:solidFill>
                </a:ln>
                <a:solidFill>
                  <a:schemeClr val="tx1">
                    <a:lumMod val="85000"/>
                  </a:schemeClr>
                </a:solidFill>
              </a:rPr>
              <a:t>Diagramas de estado.</a:t>
            </a:r>
          </a:p>
        </p:txBody>
      </p:sp>
    </p:spTree>
  </p:cSld>
  <p:clrMapOvr>
    <a:masterClrMapping/>
  </p:clrMapOvr>
  <p:transition>
    <p:dissolve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D223A9D2-9E4F-44CF-9284-F4FCC87BFDFA}" type="slidenum">
              <a:rPr lang="es-ES" smtClean="0"/>
              <a:pPr/>
              <a:t>129</a:t>
            </a:fld>
            <a:endParaRPr lang="es-ES"/>
          </a:p>
        </p:txBody>
      </p:sp>
      <p:sp>
        <p:nvSpPr>
          <p:cNvPr id="108549" name="AutoShape 4"/>
          <p:cNvSpPr>
            <a:spLocks noChangeArrowheads="1"/>
          </p:cNvSpPr>
          <p:nvPr/>
        </p:nvSpPr>
        <p:spPr bwMode="auto">
          <a:xfrm>
            <a:off x="5411788" y="1968500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08550" name="AutoShape 5"/>
          <p:cNvSpPr>
            <a:spLocks noChangeArrowheads="1"/>
          </p:cNvSpPr>
          <p:nvPr/>
        </p:nvSpPr>
        <p:spPr bwMode="auto">
          <a:xfrm>
            <a:off x="1595438" y="2006600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16741" name="Line 6"/>
          <p:cNvSpPr>
            <a:spLocks noChangeShapeType="1"/>
          </p:cNvSpPr>
          <p:nvPr/>
        </p:nvSpPr>
        <p:spPr bwMode="auto">
          <a:xfrm>
            <a:off x="3106738" y="2087563"/>
            <a:ext cx="23050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16742" name="Line 7"/>
          <p:cNvSpPr>
            <a:spLocks noChangeShapeType="1"/>
          </p:cNvSpPr>
          <p:nvPr/>
        </p:nvSpPr>
        <p:spPr bwMode="auto">
          <a:xfrm flipH="1">
            <a:off x="3106738" y="2328863"/>
            <a:ext cx="23050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16743" name="Text Box 8"/>
          <p:cNvSpPr txBox="1">
            <a:spLocks noChangeArrowheads="1"/>
          </p:cNvSpPr>
          <p:nvPr/>
        </p:nvSpPr>
        <p:spPr bwMode="auto">
          <a:xfrm>
            <a:off x="3106738" y="1838325"/>
            <a:ext cx="214153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devolver()/libro.devuelto(self)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16744" name="Text Box 9"/>
          <p:cNvSpPr txBox="1">
            <a:spLocks noChangeArrowheads="1"/>
          </p:cNvSpPr>
          <p:nvPr/>
        </p:nvSpPr>
        <p:spPr bwMode="auto">
          <a:xfrm>
            <a:off x="3106738" y="2341563"/>
            <a:ext cx="260826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tomar prestado()/libro.prestado(self)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16745" name="Text Box 10"/>
          <p:cNvSpPr txBox="1">
            <a:spLocks noChangeArrowheads="1"/>
          </p:cNvSpPr>
          <p:nvPr/>
        </p:nvSpPr>
        <p:spPr bwMode="auto">
          <a:xfrm>
            <a:off x="1784350" y="2062163"/>
            <a:ext cx="10287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en préstamo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6746" name="Text Box 11"/>
          <p:cNvSpPr txBox="1">
            <a:spLocks noChangeArrowheads="1"/>
          </p:cNvSpPr>
          <p:nvPr/>
        </p:nvSpPr>
        <p:spPr bwMode="auto">
          <a:xfrm>
            <a:off x="5548313" y="2062163"/>
            <a:ext cx="12319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en la estantería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6747" name="Oval 12"/>
          <p:cNvSpPr>
            <a:spLocks noChangeArrowheads="1"/>
          </p:cNvSpPr>
          <p:nvPr/>
        </p:nvSpPr>
        <p:spPr bwMode="auto">
          <a:xfrm>
            <a:off x="7499350" y="2112963"/>
            <a:ext cx="215900" cy="1444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16748" name="Line 13"/>
          <p:cNvSpPr>
            <a:spLocks noChangeShapeType="1"/>
          </p:cNvSpPr>
          <p:nvPr/>
        </p:nvSpPr>
        <p:spPr bwMode="auto">
          <a:xfrm flipH="1">
            <a:off x="6923088" y="2184400"/>
            <a:ext cx="5048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08559" name="Line 14"/>
          <p:cNvSpPr>
            <a:spLocks noChangeShapeType="1"/>
          </p:cNvSpPr>
          <p:nvPr/>
        </p:nvSpPr>
        <p:spPr bwMode="auto">
          <a:xfrm flipH="1">
            <a:off x="2747963" y="2557463"/>
            <a:ext cx="574675" cy="215900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s-CO"/>
          </a:p>
        </p:txBody>
      </p:sp>
      <p:sp>
        <p:nvSpPr>
          <p:cNvPr id="108560" name="Text Box 15"/>
          <p:cNvSpPr txBox="1">
            <a:spLocks noChangeArrowheads="1"/>
          </p:cNvSpPr>
          <p:nvPr/>
        </p:nvSpPr>
        <p:spPr bwMode="auto">
          <a:xfrm>
            <a:off x="2171700" y="2747963"/>
            <a:ext cx="696913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u="none">
                <a:solidFill>
                  <a:srgbClr val="002060"/>
                </a:solidFill>
                <a:latin typeface="Arial" pitchFamily="34" charset="0"/>
              </a:rPr>
              <a:t>Evento</a:t>
            </a:r>
            <a:endParaRPr lang="es-ES" sz="1200" u="none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108561" name="Line 16"/>
          <p:cNvSpPr>
            <a:spLocks noChangeShapeType="1"/>
          </p:cNvSpPr>
          <p:nvPr/>
        </p:nvSpPr>
        <p:spPr bwMode="auto">
          <a:xfrm>
            <a:off x="4403725" y="2630488"/>
            <a:ext cx="1223963" cy="0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/>
          <a:lstStyle/>
          <a:p>
            <a:pPr>
              <a:defRPr/>
            </a:pPr>
            <a:endParaRPr lang="es-CO"/>
          </a:p>
        </p:txBody>
      </p:sp>
      <p:sp>
        <p:nvSpPr>
          <p:cNvPr id="108562" name="Line 17"/>
          <p:cNvSpPr>
            <a:spLocks noChangeShapeType="1"/>
          </p:cNvSpPr>
          <p:nvPr/>
        </p:nvSpPr>
        <p:spPr bwMode="auto">
          <a:xfrm>
            <a:off x="5338763" y="2630488"/>
            <a:ext cx="649287" cy="142875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>
              <a:defRPr/>
            </a:pPr>
            <a:endParaRPr lang="es-CO"/>
          </a:p>
        </p:txBody>
      </p:sp>
      <p:sp>
        <p:nvSpPr>
          <p:cNvPr id="108563" name="Text Box 18"/>
          <p:cNvSpPr txBox="1">
            <a:spLocks noChangeArrowheads="1"/>
          </p:cNvSpPr>
          <p:nvPr/>
        </p:nvSpPr>
        <p:spPr bwMode="auto">
          <a:xfrm>
            <a:off x="6038850" y="2651125"/>
            <a:ext cx="6969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u="none">
                <a:solidFill>
                  <a:srgbClr val="002060"/>
                </a:solidFill>
                <a:latin typeface="Arial" pitchFamily="34" charset="0"/>
              </a:rPr>
              <a:t>Acción</a:t>
            </a:r>
          </a:p>
          <a:p>
            <a:pPr eaLnBrk="1" hangingPunct="1"/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08564" name="Line 19"/>
          <p:cNvSpPr>
            <a:spLocks noChangeShapeType="1"/>
          </p:cNvSpPr>
          <p:nvPr/>
        </p:nvSpPr>
        <p:spPr bwMode="auto">
          <a:xfrm>
            <a:off x="4546600" y="2557463"/>
            <a:ext cx="0" cy="288925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08565" name="Text Box 20"/>
          <p:cNvSpPr txBox="1">
            <a:spLocks noChangeArrowheads="1"/>
          </p:cNvSpPr>
          <p:nvPr/>
        </p:nvSpPr>
        <p:spPr bwMode="auto">
          <a:xfrm>
            <a:off x="3879850" y="2794000"/>
            <a:ext cx="1628775" cy="646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u="none">
                <a:solidFill>
                  <a:srgbClr val="002060"/>
                </a:solidFill>
                <a:latin typeface="Arial" pitchFamily="34" charset="0"/>
              </a:rPr>
              <a:t>Objeto al que se </a:t>
            </a:r>
          </a:p>
          <a:p>
            <a:pPr eaLnBrk="1" hangingPunct="1"/>
            <a:r>
              <a:rPr lang="es-CO" sz="1200" u="none">
                <a:solidFill>
                  <a:srgbClr val="002060"/>
                </a:solidFill>
                <a:latin typeface="Arial" pitchFamily="34" charset="0"/>
              </a:rPr>
              <a:t>envía el mensaje de</a:t>
            </a:r>
          </a:p>
          <a:p>
            <a:pPr eaLnBrk="1" hangingPunct="1"/>
            <a:r>
              <a:rPr lang="es-CO" sz="1200" u="none">
                <a:solidFill>
                  <a:srgbClr val="002060"/>
                </a:solidFill>
                <a:latin typeface="Arial" pitchFamily="34" charset="0"/>
              </a:rPr>
              <a:t>la acción</a:t>
            </a:r>
            <a:endParaRPr lang="es-ES" sz="1200" u="none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108566" name="Text Box 21"/>
          <p:cNvSpPr txBox="1">
            <a:spLocks noChangeArrowheads="1"/>
          </p:cNvSpPr>
          <p:nvPr/>
        </p:nvSpPr>
        <p:spPr bwMode="auto">
          <a:xfrm>
            <a:off x="298479" y="3143248"/>
            <a:ext cx="84883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000" b="0" dirty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</a:rPr>
              <a:t>Guardas: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Cuando no se provoca cambio de estado, por la recurrencia del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mismo evento.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Ejemplo:</a:t>
            </a:r>
          </a:p>
        </p:txBody>
      </p:sp>
      <p:sp>
        <p:nvSpPr>
          <p:cNvPr id="108567" name="AutoShape 22"/>
          <p:cNvSpPr>
            <a:spLocks noChangeArrowheads="1"/>
          </p:cNvSpPr>
          <p:nvPr/>
        </p:nvSpPr>
        <p:spPr bwMode="auto">
          <a:xfrm>
            <a:off x="3622675" y="4567238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08568" name="AutoShape 23"/>
          <p:cNvSpPr>
            <a:spLocks noChangeArrowheads="1"/>
          </p:cNvSpPr>
          <p:nvPr/>
        </p:nvSpPr>
        <p:spPr bwMode="auto">
          <a:xfrm>
            <a:off x="238125" y="4605338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08569" name="Text Box 24"/>
          <p:cNvSpPr txBox="1">
            <a:spLocks noChangeArrowheads="1"/>
          </p:cNvSpPr>
          <p:nvPr/>
        </p:nvSpPr>
        <p:spPr bwMode="auto">
          <a:xfrm>
            <a:off x="1749425" y="4437063"/>
            <a:ext cx="8588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devuelto()</a:t>
            </a:r>
            <a:endParaRPr lang="es-ES" sz="1200" b="0" u="none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08570" name="Text Box 25"/>
          <p:cNvSpPr txBox="1">
            <a:spLocks noChangeArrowheads="1"/>
          </p:cNvSpPr>
          <p:nvPr/>
        </p:nvSpPr>
        <p:spPr bwMode="auto">
          <a:xfrm>
            <a:off x="1749425" y="4940300"/>
            <a:ext cx="17716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prestado()[ultima copia]</a:t>
            </a:r>
            <a:endParaRPr lang="es-ES" sz="1200" b="0" u="none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08571" name="Text Box 26"/>
          <p:cNvSpPr txBox="1">
            <a:spLocks noChangeArrowheads="1"/>
          </p:cNvSpPr>
          <p:nvPr/>
        </p:nvSpPr>
        <p:spPr bwMode="auto">
          <a:xfrm>
            <a:off x="236538" y="4610100"/>
            <a:ext cx="1431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002060"/>
                </a:solidFill>
                <a:latin typeface="Arial" pitchFamily="34" charset="0"/>
              </a:rPr>
              <a:t>No esta disponible</a:t>
            </a:r>
          </a:p>
          <a:p>
            <a:pPr algn="ctr" eaLnBrk="1" hangingPunct="1"/>
            <a:r>
              <a:rPr lang="es-CO" sz="1200" b="0" u="none">
                <a:solidFill>
                  <a:srgbClr val="002060"/>
                </a:solidFill>
                <a:latin typeface="Arial" pitchFamily="34" charset="0"/>
              </a:rPr>
              <a:t>Para prestar</a:t>
            </a:r>
            <a:endParaRPr lang="es-ES" sz="1200" b="0" u="none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108572" name="Text Box 27"/>
          <p:cNvSpPr txBox="1">
            <a:spLocks noChangeArrowheads="1"/>
          </p:cNvSpPr>
          <p:nvPr/>
        </p:nvSpPr>
        <p:spPr bwMode="auto">
          <a:xfrm>
            <a:off x="3775075" y="4568825"/>
            <a:ext cx="12128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002060"/>
                </a:solidFill>
                <a:latin typeface="Arial" pitchFamily="34" charset="0"/>
              </a:rPr>
              <a:t>Esta disponible</a:t>
            </a:r>
          </a:p>
          <a:p>
            <a:pPr algn="ctr" eaLnBrk="1" hangingPunct="1"/>
            <a:r>
              <a:rPr lang="es-CO" sz="1200" b="0" u="none">
                <a:solidFill>
                  <a:srgbClr val="002060"/>
                </a:solidFill>
                <a:latin typeface="Arial" pitchFamily="34" charset="0"/>
              </a:rPr>
              <a:t>Para prestar</a:t>
            </a:r>
            <a:endParaRPr lang="es-ES" sz="1200" b="0" u="none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108573" name="Line 28"/>
          <p:cNvSpPr>
            <a:spLocks noChangeShapeType="1"/>
          </p:cNvSpPr>
          <p:nvPr/>
        </p:nvSpPr>
        <p:spPr bwMode="auto">
          <a:xfrm>
            <a:off x="1749425" y="4652963"/>
            <a:ext cx="18732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08574" name="Line 29"/>
          <p:cNvSpPr>
            <a:spLocks noChangeShapeType="1"/>
          </p:cNvSpPr>
          <p:nvPr/>
        </p:nvSpPr>
        <p:spPr bwMode="auto">
          <a:xfrm flipH="1">
            <a:off x="1749425" y="4957763"/>
            <a:ext cx="18732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08575" name="Freeform 30"/>
          <p:cNvSpPr>
            <a:spLocks/>
          </p:cNvSpPr>
          <p:nvPr/>
        </p:nvSpPr>
        <p:spPr bwMode="auto">
          <a:xfrm>
            <a:off x="3910013" y="4208463"/>
            <a:ext cx="647700" cy="373062"/>
          </a:xfrm>
          <a:custGeom>
            <a:avLst/>
            <a:gdLst>
              <a:gd name="T0" fmla="*/ 0 w 408"/>
              <a:gd name="T1" fmla="*/ 2147483647 h 235"/>
              <a:gd name="T2" fmla="*/ 2147483647 w 408"/>
              <a:gd name="T3" fmla="*/ 2147483647 h 235"/>
              <a:gd name="T4" fmla="*/ 2147483647 w 408"/>
              <a:gd name="T5" fmla="*/ 2147483647 h 235"/>
              <a:gd name="T6" fmla="*/ 0 60000 65536"/>
              <a:gd name="T7" fmla="*/ 0 60000 65536"/>
              <a:gd name="T8" fmla="*/ 0 60000 65536"/>
              <a:gd name="T9" fmla="*/ 0 w 408"/>
              <a:gd name="T10" fmla="*/ 0 h 235"/>
              <a:gd name="T11" fmla="*/ 408 w 408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235">
                <a:moveTo>
                  <a:pt x="0" y="189"/>
                </a:moveTo>
                <a:cubicBezTo>
                  <a:pt x="79" y="94"/>
                  <a:pt x="159" y="0"/>
                  <a:pt x="227" y="8"/>
                </a:cubicBezTo>
                <a:cubicBezTo>
                  <a:pt x="295" y="16"/>
                  <a:pt x="351" y="125"/>
                  <a:pt x="408" y="235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08576" name="Freeform 31"/>
          <p:cNvSpPr>
            <a:spLocks/>
          </p:cNvSpPr>
          <p:nvPr/>
        </p:nvSpPr>
        <p:spPr bwMode="auto">
          <a:xfrm rot="10592948">
            <a:off x="3960813" y="4970463"/>
            <a:ext cx="647700" cy="373062"/>
          </a:xfrm>
          <a:custGeom>
            <a:avLst/>
            <a:gdLst>
              <a:gd name="T0" fmla="*/ 0 w 408"/>
              <a:gd name="T1" fmla="*/ 2147483647 h 235"/>
              <a:gd name="T2" fmla="*/ 2147483647 w 408"/>
              <a:gd name="T3" fmla="*/ 2147483647 h 235"/>
              <a:gd name="T4" fmla="*/ 2147483647 w 408"/>
              <a:gd name="T5" fmla="*/ 2147483647 h 235"/>
              <a:gd name="T6" fmla="*/ 0 60000 65536"/>
              <a:gd name="T7" fmla="*/ 0 60000 65536"/>
              <a:gd name="T8" fmla="*/ 0 60000 65536"/>
              <a:gd name="T9" fmla="*/ 0 w 408"/>
              <a:gd name="T10" fmla="*/ 0 h 235"/>
              <a:gd name="T11" fmla="*/ 408 w 408"/>
              <a:gd name="T12" fmla="*/ 235 h 2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235">
                <a:moveTo>
                  <a:pt x="0" y="189"/>
                </a:moveTo>
                <a:cubicBezTo>
                  <a:pt x="79" y="94"/>
                  <a:pt x="159" y="0"/>
                  <a:pt x="227" y="8"/>
                </a:cubicBezTo>
                <a:cubicBezTo>
                  <a:pt x="295" y="16"/>
                  <a:pt x="351" y="125"/>
                  <a:pt x="408" y="235"/>
                </a:cubicBezTo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08577" name="Text Box 32"/>
          <p:cNvSpPr txBox="1">
            <a:spLocks noChangeArrowheads="1"/>
          </p:cNvSpPr>
          <p:nvPr/>
        </p:nvSpPr>
        <p:spPr bwMode="auto">
          <a:xfrm>
            <a:off x="4394200" y="4097338"/>
            <a:ext cx="8588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devuelto()</a:t>
            </a:r>
            <a:endParaRPr lang="es-ES" sz="1200" b="0" u="none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08578" name="Text Box 33"/>
          <p:cNvSpPr txBox="1">
            <a:spLocks noChangeArrowheads="1"/>
          </p:cNvSpPr>
          <p:nvPr/>
        </p:nvSpPr>
        <p:spPr bwMode="auto">
          <a:xfrm>
            <a:off x="3406775" y="5302250"/>
            <a:ext cx="20431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Prestado() [no ultima copia]</a:t>
            </a:r>
            <a:endParaRPr lang="es-ES" sz="1200" b="0" u="none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08579" name="Text Box 34"/>
          <p:cNvSpPr txBox="1">
            <a:spLocks noChangeArrowheads="1"/>
          </p:cNvSpPr>
          <p:nvPr/>
        </p:nvSpPr>
        <p:spPr bwMode="auto">
          <a:xfrm>
            <a:off x="5489575" y="4256088"/>
            <a:ext cx="3551238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1600" b="0" u="none" dirty="0">
                <a:solidFill>
                  <a:srgbClr val="002060"/>
                </a:solidFill>
                <a:latin typeface="Arial" pitchFamily="34" charset="0"/>
              </a:rPr>
              <a:t>El objeto libro permanece </a:t>
            </a:r>
            <a:r>
              <a:rPr lang="es-CO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disponible</a:t>
            </a:r>
          </a:p>
          <a:p>
            <a:pPr eaLnBrk="1" hangingPunct="1">
              <a:defRPr/>
            </a:pPr>
            <a:r>
              <a:rPr lang="es-CO" sz="1600" b="0" u="none" dirty="0">
                <a:solidFill>
                  <a:srgbClr val="002060"/>
                </a:solidFill>
                <a:latin typeface="Arial" pitchFamily="34" charset="0"/>
              </a:rPr>
              <a:t>mientras existan copias para prestar </a:t>
            </a:r>
          </a:p>
          <a:p>
            <a:pPr eaLnBrk="1" hangingPunct="1">
              <a:defRPr/>
            </a:pPr>
            <a:r>
              <a:rPr lang="es-CO" sz="1600" b="0" u="none" dirty="0">
                <a:solidFill>
                  <a:srgbClr val="002060"/>
                </a:solidFill>
                <a:latin typeface="Arial" pitchFamily="34" charset="0"/>
              </a:rPr>
              <a:t>o se hallan </a:t>
            </a:r>
            <a:r>
              <a:rPr lang="es-CO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devuelto</a:t>
            </a:r>
            <a:r>
              <a:rPr lang="es-CO" sz="1600" b="0" u="none" dirty="0">
                <a:solidFill>
                  <a:srgbClr val="002060"/>
                </a:solidFill>
                <a:latin typeface="Arial" pitchFamily="34" charset="0"/>
              </a:rPr>
              <a:t> copias.</a:t>
            </a:r>
          </a:p>
          <a:p>
            <a:pPr eaLnBrk="1" hangingPunct="1">
              <a:defRPr/>
            </a:pPr>
            <a:r>
              <a:rPr lang="es-CO" sz="1600" b="0" u="none" dirty="0">
                <a:solidFill>
                  <a:srgbClr val="002060"/>
                </a:solidFill>
                <a:latin typeface="Arial" pitchFamily="34" charset="0"/>
              </a:rPr>
              <a:t>Solo cambia de estado, cuando se </a:t>
            </a:r>
          </a:p>
          <a:p>
            <a:pPr eaLnBrk="1" hangingPunct="1">
              <a:defRPr/>
            </a:pPr>
            <a:r>
              <a:rPr lang="es-CO" sz="1600" b="0" u="none" dirty="0">
                <a:solidFill>
                  <a:srgbClr val="002060"/>
                </a:solidFill>
                <a:latin typeface="Arial" pitchFamily="34" charset="0"/>
              </a:rPr>
              <a:t>presta  la última copia. </a:t>
            </a:r>
            <a:endParaRPr lang="es-ES" sz="1600" b="0" u="none" dirty="0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108580" name="Line 35"/>
          <p:cNvSpPr>
            <a:spLocks noChangeShapeType="1"/>
          </p:cNvSpPr>
          <p:nvPr/>
        </p:nvSpPr>
        <p:spPr bwMode="auto">
          <a:xfrm flipV="1">
            <a:off x="5195888" y="1549400"/>
            <a:ext cx="863600" cy="504825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08581" name="Text Box 36"/>
          <p:cNvSpPr txBox="1">
            <a:spLocks noChangeArrowheads="1"/>
          </p:cNvSpPr>
          <p:nvPr/>
        </p:nvSpPr>
        <p:spPr bwMode="auto">
          <a:xfrm>
            <a:off x="6111875" y="1427163"/>
            <a:ext cx="955675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u="none">
                <a:solidFill>
                  <a:srgbClr val="002060"/>
                </a:solidFill>
                <a:latin typeface="Arial" pitchFamily="34" charset="0"/>
              </a:rPr>
              <a:t>Transición</a:t>
            </a:r>
            <a:endParaRPr lang="es-ES" sz="1200" u="none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308196" y="1317613"/>
            <a:ext cx="33169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000" u="none" dirty="0">
                <a:ln>
                  <a:solidFill>
                    <a:srgbClr val="0070C0"/>
                  </a:solidFill>
                </a:ln>
                <a:solidFill>
                  <a:schemeClr val="tx1">
                    <a:lumMod val="85000"/>
                  </a:schemeClr>
                </a:solidFill>
              </a:rPr>
              <a:t>Diagramas de estado.</a:t>
            </a:r>
          </a:p>
        </p:txBody>
      </p:sp>
      <p:sp>
        <p:nvSpPr>
          <p:cNvPr id="116775" name="41 CuadroTexto"/>
          <p:cNvSpPr txBox="1">
            <a:spLocks noChangeArrowheads="1"/>
          </p:cNvSpPr>
          <p:nvPr/>
        </p:nvSpPr>
        <p:spPr bwMode="auto">
          <a:xfrm>
            <a:off x="581025" y="5734050"/>
            <a:ext cx="74628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i="1" u="none">
                <a:solidFill>
                  <a:srgbClr val="002060"/>
                </a:solidFill>
              </a:rPr>
              <a:t>Ver ejemplos:  Presentación estados.ppt (contador)</a:t>
            </a:r>
          </a:p>
          <a:p>
            <a:r>
              <a:rPr lang="es-CO" i="1" u="none">
                <a:solidFill>
                  <a:srgbClr val="002060"/>
                </a:solidFill>
              </a:rPr>
              <a:t>Estados01 (Cafetera) Estados02 (semáforo,  préstamo 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8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8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8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8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0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10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8" dur="80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9" dur="80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80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5" dur="20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9" grpId="0" animBg="1"/>
      <p:bldP spid="108560" grpId="0"/>
      <p:bldP spid="108562" grpId="0" animBg="1"/>
      <p:bldP spid="108563" grpId="0"/>
      <p:bldP spid="108564" grpId="0" animBg="1"/>
      <p:bldP spid="108565" grpId="0"/>
      <p:bldP spid="108567" grpId="0" animBg="1"/>
      <p:bldP spid="108568" grpId="0" animBg="1"/>
      <p:bldP spid="108569" grpId="0"/>
      <p:bldP spid="108570" grpId="0"/>
      <p:bldP spid="108571" grpId="0"/>
      <p:bldP spid="108572" grpId="0"/>
      <p:bldP spid="108573" grpId="0" animBg="1"/>
      <p:bldP spid="108574" grpId="0" animBg="1"/>
      <p:bldP spid="108575" grpId="0" animBg="1"/>
      <p:bldP spid="108576" grpId="0" animBg="1"/>
      <p:bldP spid="108577" grpId="0"/>
      <p:bldP spid="108578" grpId="0"/>
      <p:bldP spid="108579" grpId="0"/>
      <p:bldP spid="108580" grpId="0" animBg="1"/>
      <p:bldP spid="1085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840A39A1-C270-4901-A6F8-B410CEBD6859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-1357354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571472" y="1071546"/>
            <a:ext cx="8085547" cy="507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  <a:scene3d>
              <a:camera prst="orthographicFront"/>
              <a:lightRig rig="threePt" dir="t"/>
            </a:scene3d>
            <a:sp3d extrusionH="57150">
              <a:extrusionClr>
                <a:schemeClr val="bg1">
                  <a:lumMod val="95000"/>
                  <a:lumOff val="5000"/>
                </a:schemeClr>
              </a:extrusionClr>
            </a:sp3d>
          </a:bodyPr>
          <a:lstStyle/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Ejemplos:</a:t>
            </a:r>
          </a:p>
          <a:p>
            <a:pPr>
              <a:defRPr/>
            </a:pPr>
            <a:endParaRPr lang="es-ES" b="0" u="none" dirty="0">
              <a:solidFill>
                <a:srgbClr val="FFFF99"/>
              </a:solidFill>
            </a:endParaRP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Validar datos clientes, Generar reporte ventas, Calcular cuota,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Nómina, Manejar, Ingreso cuentas, Gerencia.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u="none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</a:rPr>
              <a:t>Almacenamientos:</a:t>
            </a:r>
          </a:p>
          <a:p>
            <a:pPr>
              <a:defRPr/>
            </a:pPr>
            <a:endParaRPr lang="es-ES" u="none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Lugar donde se acumula la información dentro del sistema, con el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fin de </a:t>
            </a:r>
            <a:r>
              <a:rPr lang="es-ES" u="non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 usada por procesos posteriores</a:t>
            </a:r>
            <a:r>
              <a:rPr lang="es-ES" b="0" u="none" dirty="0">
                <a:solidFill>
                  <a:srgbClr val="FFFF99"/>
                </a:solidFill>
              </a:rPr>
              <a:t>. Representación: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Ejemplos:</a:t>
            </a:r>
          </a:p>
          <a:p>
            <a:pPr>
              <a:defRPr/>
            </a:pPr>
            <a:endParaRPr lang="es-ES" b="0" u="none" dirty="0">
              <a:solidFill>
                <a:srgbClr val="FFFF99"/>
              </a:solidFill>
            </a:endParaRP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Clientes, Cuentas, Estudiantes, Juan, Gerencia, Datos, Información.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u="none" dirty="0">
                <a:ln>
                  <a:solidFill>
                    <a:schemeClr val="bg1">
                      <a:alpha val="76000"/>
                    </a:schemeClr>
                  </a:solidFill>
                </a:ln>
                <a:solidFill>
                  <a:srgbClr val="00B050"/>
                </a:solidFill>
              </a:rPr>
              <a:t>Son pasivos los  datos solo viajan si un proceso los solicita. </a:t>
            </a:r>
          </a:p>
          <a:p>
            <a:pPr>
              <a:defRPr/>
            </a:pPr>
            <a:endParaRPr lang="es-ES" b="0" u="none" dirty="0"/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2187575" y="3762375"/>
            <a:ext cx="152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2187575" y="4143375"/>
            <a:ext cx="152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2705100" y="3738563"/>
            <a:ext cx="414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u="none">
                <a:solidFill>
                  <a:schemeClr val="bg1"/>
                </a:solidFill>
              </a:rPr>
              <a:t>A</a:t>
            </a:r>
            <a:r>
              <a:rPr lang="es-ES" u="none" baseline="-250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4076700" y="3738563"/>
            <a:ext cx="346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b="0" u="none">
                <a:solidFill>
                  <a:schemeClr val="bg1"/>
                </a:solidFill>
              </a:rPr>
              <a:t>A</a:t>
            </a:r>
            <a:r>
              <a:rPr lang="es-ES" b="0" u="none" baseline="-25000">
                <a:solidFill>
                  <a:schemeClr val="bg1"/>
                </a:solidFill>
              </a:rPr>
              <a:t>i</a:t>
            </a:r>
            <a:r>
              <a:rPr lang="es-ES" b="0" u="none">
                <a:solidFill>
                  <a:schemeClr val="bg1"/>
                </a:solidFill>
              </a:rPr>
              <a:t>=Nombre Almacenamiento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61997" y="3762358"/>
            <a:ext cx="922338" cy="382588"/>
            <a:chOff x="1004" y="2496"/>
            <a:chExt cx="581" cy="241"/>
          </a:xfrm>
          <a:solidFill>
            <a:schemeClr val="tx2"/>
          </a:solidFill>
        </p:grpSpPr>
        <p:sp>
          <p:nvSpPr>
            <p:cNvPr id="27659" name="Freeform 8"/>
            <p:cNvSpPr>
              <a:spLocks/>
            </p:cNvSpPr>
            <p:nvPr/>
          </p:nvSpPr>
          <p:spPr bwMode="blackWhite">
            <a:xfrm>
              <a:off x="1004" y="2497"/>
              <a:ext cx="369" cy="240"/>
            </a:xfrm>
            <a:custGeom>
              <a:avLst/>
              <a:gdLst>
                <a:gd name="T0" fmla="*/ 5 w 369"/>
                <a:gd name="T1" fmla="*/ 191 h 240"/>
                <a:gd name="T2" fmla="*/ 54 w 369"/>
                <a:gd name="T3" fmla="*/ 194 h 240"/>
                <a:gd name="T4" fmla="*/ 81 w 369"/>
                <a:gd name="T5" fmla="*/ 206 h 240"/>
                <a:gd name="T6" fmla="*/ 105 w 369"/>
                <a:gd name="T7" fmla="*/ 219 h 240"/>
                <a:gd name="T8" fmla="*/ 135 w 369"/>
                <a:gd name="T9" fmla="*/ 231 h 240"/>
                <a:gd name="T10" fmla="*/ 159 w 369"/>
                <a:gd name="T11" fmla="*/ 237 h 240"/>
                <a:gd name="T12" fmla="*/ 189 w 369"/>
                <a:gd name="T13" fmla="*/ 239 h 240"/>
                <a:gd name="T14" fmla="*/ 221 w 369"/>
                <a:gd name="T15" fmla="*/ 232 h 240"/>
                <a:gd name="T16" fmla="*/ 247 w 369"/>
                <a:gd name="T17" fmla="*/ 224 h 240"/>
                <a:gd name="T18" fmla="*/ 270 w 369"/>
                <a:gd name="T19" fmla="*/ 224 h 240"/>
                <a:gd name="T20" fmla="*/ 291 w 369"/>
                <a:gd name="T21" fmla="*/ 220 h 240"/>
                <a:gd name="T22" fmla="*/ 303 w 369"/>
                <a:gd name="T23" fmla="*/ 215 h 240"/>
                <a:gd name="T24" fmla="*/ 313 w 369"/>
                <a:gd name="T25" fmla="*/ 208 h 240"/>
                <a:gd name="T26" fmla="*/ 320 w 369"/>
                <a:gd name="T27" fmla="*/ 206 h 240"/>
                <a:gd name="T28" fmla="*/ 326 w 369"/>
                <a:gd name="T29" fmla="*/ 196 h 240"/>
                <a:gd name="T30" fmla="*/ 327 w 369"/>
                <a:gd name="T31" fmla="*/ 189 h 240"/>
                <a:gd name="T32" fmla="*/ 323 w 369"/>
                <a:gd name="T33" fmla="*/ 183 h 240"/>
                <a:gd name="T34" fmla="*/ 300 w 369"/>
                <a:gd name="T35" fmla="*/ 177 h 240"/>
                <a:gd name="T36" fmla="*/ 266 w 369"/>
                <a:gd name="T37" fmla="*/ 165 h 240"/>
                <a:gd name="T38" fmla="*/ 324 w 369"/>
                <a:gd name="T39" fmla="*/ 182 h 240"/>
                <a:gd name="T40" fmla="*/ 331 w 369"/>
                <a:gd name="T41" fmla="*/ 185 h 240"/>
                <a:gd name="T42" fmla="*/ 344 w 369"/>
                <a:gd name="T43" fmla="*/ 181 h 240"/>
                <a:gd name="T44" fmla="*/ 348 w 369"/>
                <a:gd name="T45" fmla="*/ 174 h 240"/>
                <a:gd name="T46" fmla="*/ 353 w 369"/>
                <a:gd name="T47" fmla="*/ 165 h 240"/>
                <a:gd name="T48" fmla="*/ 358 w 369"/>
                <a:gd name="T49" fmla="*/ 152 h 240"/>
                <a:gd name="T50" fmla="*/ 361 w 369"/>
                <a:gd name="T51" fmla="*/ 149 h 240"/>
                <a:gd name="T52" fmla="*/ 368 w 369"/>
                <a:gd name="T53" fmla="*/ 143 h 240"/>
                <a:gd name="T54" fmla="*/ 356 w 369"/>
                <a:gd name="T55" fmla="*/ 108 h 240"/>
                <a:gd name="T56" fmla="*/ 322 w 369"/>
                <a:gd name="T57" fmla="*/ 63 h 240"/>
                <a:gd name="T58" fmla="*/ 313 w 369"/>
                <a:gd name="T59" fmla="*/ 60 h 240"/>
                <a:gd name="T60" fmla="*/ 299 w 369"/>
                <a:gd name="T61" fmla="*/ 50 h 240"/>
                <a:gd name="T62" fmla="*/ 287 w 369"/>
                <a:gd name="T63" fmla="*/ 38 h 240"/>
                <a:gd name="T64" fmla="*/ 281 w 369"/>
                <a:gd name="T65" fmla="*/ 27 h 240"/>
                <a:gd name="T66" fmla="*/ 268 w 369"/>
                <a:gd name="T67" fmla="*/ 18 h 240"/>
                <a:gd name="T68" fmla="*/ 246 w 369"/>
                <a:gd name="T69" fmla="*/ 11 h 240"/>
                <a:gd name="T70" fmla="*/ 216 w 369"/>
                <a:gd name="T71" fmla="*/ 3 h 240"/>
                <a:gd name="T72" fmla="*/ 200 w 369"/>
                <a:gd name="T73" fmla="*/ 0 h 240"/>
                <a:gd name="T74" fmla="*/ 174 w 369"/>
                <a:gd name="T75" fmla="*/ 4 h 240"/>
                <a:gd name="T76" fmla="*/ 147 w 369"/>
                <a:gd name="T77" fmla="*/ 12 h 240"/>
                <a:gd name="T78" fmla="*/ 114 w 369"/>
                <a:gd name="T79" fmla="*/ 23 h 240"/>
                <a:gd name="T80" fmla="*/ 86 w 369"/>
                <a:gd name="T81" fmla="*/ 30 h 240"/>
                <a:gd name="T82" fmla="*/ 61 w 369"/>
                <a:gd name="T83" fmla="*/ 46 h 240"/>
                <a:gd name="T84" fmla="*/ 57 w 369"/>
                <a:gd name="T85" fmla="*/ 54 h 240"/>
                <a:gd name="T86" fmla="*/ 43 w 369"/>
                <a:gd name="T87" fmla="*/ 58 h 240"/>
                <a:gd name="T88" fmla="*/ 0 w 369"/>
                <a:gd name="T89" fmla="*/ 60 h 240"/>
                <a:gd name="T90" fmla="*/ 5 w 369"/>
                <a:gd name="T91" fmla="*/ 191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9"/>
                <a:gd name="T139" fmla="*/ 0 h 240"/>
                <a:gd name="T140" fmla="*/ 369 w 369"/>
                <a:gd name="T141" fmla="*/ 240 h 24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9" h="240">
                  <a:moveTo>
                    <a:pt x="5" y="191"/>
                  </a:moveTo>
                  <a:lnTo>
                    <a:pt x="54" y="194"/>
                  </a:lnTo>
                  <a:lnTo>
                    <a:pt x="81" y="206"/>
                  </a:lnTo>
                  <a:lnTo>
                    <a:pt x="105" y="219"/>
                  </a:lnTo>
                  <a:lnTo>
                    <a:pt x="135" y="231"/>
                  </a:lnTo>
                  <a:lnTo>
                    <a:pt x="159" y="237"/>
                  </a:lnTo>
                  <a:lnTo>
                    <a:pt x="189" y="239"/>
                  </a:lnTo>
                  <a:lnTo>
                    <a:pt x="221" y="232"/>
                  </a:lnTo>
                  <a:lnTo>
                    <a:pt x="247" y="224"/>
                  </a:lnTo>
                  <a:lnTo>
                    <a:pt x="270" y="224"/>
                  </a:lnTo>
                  <a:lnTo>
                    <a:pt x="291" y="220"/>
                  </a:lnTo>
                  <a:lnTo>
                    <a:pt x="303" y="215"/>
                  </a:lnTo>
                  <a:lnTo>
                    <a:pt x="313" y="208"/>
                  </a:lnTo>
                  <a:lnTo>
                    <a:pt x="320" y="206"/>
                  </a:lnTo>
                  <a:lnTo>
                    <a:pt x="326" y="196"/>
                  </a:lnTo>
                  <a:lnTo>
                    <a:pt x="327" y="189"/>
                  </a:lnTo>
                  <a:lnTo>
                    <a:pt x="323" y="183"/>
                  </a:lnTo>
                  <a:lnTo>
                    <a:pt x="300" y="177"/>
                  </a:lnTo>
                  <a:lnTo>
                    <a:pt x="266" y="165"/>
                  </a:lnTo>
                  <a:lnTo>
                    <a:pt x="324" y="182"/>
                  </a:lnTo>
                  <a:lnTo>
                    <a:pt x="331" y="185"/>
                  </a:lnTo>
                  <a:lnTo>
                    <a:pt x="344" y="181"/>
                  </a:lnTo>
                  <a:lnTo>
                    <a:pt x="348" y="174"/>
                  </a:lnTo>
                  <a:lnTo>
                    <a:pt x="353" y="165"/>
                  </a:lnTo>
                  <a:lnTo>
                    <a:pt x="358" y="152"/>
                  </a:lnTo>
                  <a:lnTo>
                    <a:pt x="361" y="149"/>
                  </a:lnTo>
                  <a:lnTo>
                    <a:pt x="368" y="143"/>
                  </a:lnTo>
                  <a:lnTo>
                    <a:pt x="356" y="108"/>
                  </a:lnTo>
                  <a:lnTo>
                    <a:pt x="322" y="63"/>
                  </a:lnTo>
                  <a:lnTo>
                    <a:pt x="313" y="60"/>
                  </a:lnTo>
                  <a:lnTo>
                    <a:pt x="299" y="50"/>
                  </a:lnTo>
                  <a:lnTo>
                    <a:pt x="287" y="38"/>
                  </a:lnTo>
                  <a:lnTo>
                    <a:pt x="281" y="27"/>
                  </a:lnTo>
                  <a:lnTo>
                    <a:pt x="268" y="18"/>
                  </a:lnTo>
                  <a:lnTo>
                    <a:pt x="246" y="11"/>
                  </a:lnTo>
                  <a:lnTo>
                    <a:pt x="216" y="3"/>
                  </a:lnTo>
                  <a:lnTo>
                    <a:pt x="200" y="0"/>
                  </a:lnTo>
                  <a:lnTo>
                    <a:pt x="174" y="4"/>
                  </a:lnTo>
                  <a:lnTo>
                    <a:pt x="147" y="12"/>
                  </a:lnTo>
                  <a:lnTo>
                    <a:pt x="114" y="23"/>
                  </a:lnTo>
                  <a:lnTo>
                    <a:pt x="86" y="30"/>
                  </a:lnTo>
                  <a:lnTo>
                    <a:pt x="61" y="46"/>
                  </a:lnTo>
                  <a:lnTo>
                    <a:pt x="57" y="54"/>
                  </a:lnTo>
                  <a:lnTo>
                    <a:pt x="43" y="58"/>
                  </a:lnTo>
                  <a:lnTo>
                    <a:pt x="0" y="60"/>
                  </a:lnTo>
                  <a:lnTo>
                    <a:pt x="5" y="191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7660" name="Freeform 9"/>
            <p:cNvSpPr>
              <a:spLocks/>
            </p:cNvSpPr>
            <p:nvPr/>
          </p:nvSpPr>
          <p:spPr bwMode="blackWhite">
            <a:xfrm>
              <a:off x="1194" y="2629"/>
              <a:ext cx="64" cy="107"/>
            </a:xfrm>
            <a:custGeom>
              <a:avLst/>
              <a:gdLst>
                <a:gd name="T0" fmla="*/ 63 w 64"/>
                <a:gd name="T1" fmla="*/ 0 h 107"/>
                <a:gd name="T2" fmla="*/ 24 w 64"/>
                <a:gd name="T3" fmla="*/ 46 h 107"/>
                <a:gd name="T4" fmla="*/ 6 w 64"/>
                <a:gd name="T5" fmla="*/ 87 h 107"/>
                <a:gd name="T6" fmla="*/ 0 w 64"/>
                <a:gd name="T7" fmla="*/ 106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07"/>
                <a:gd name="T14" fmla="*/ 64 w 6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07">
                  <a:moveTo>
                    <a:pt x="63" y="0"/>
                  </a:moveTo>
                  <a:lnTo>
                    <a:pt x="24" y="46"/>
                  </a:lnTo>
                  <a:lnTo>
                    <a:pt x="6" y="87"/>
                  </a:lnTo>
                  <a:lnTo>
                    <a:pt x="0" y="106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7661" name="Freeform 10"/>
            <p:cNvSpPr>
              <a:spLocks/>
            </p:cNvSpPr>
            <p:nvPr/>
          </p:nvSpPr>
          <p:spPr bwMode="blackWhite">
            <a:xfrm>
              <a:off x="1119" y="2564"/>
              <a:ext cx="155" cy="123"/>
            </a:xfrm>
            <a:custGeom>
              <a:avLst/>
              <a:gdLst>
                <a:gd name="T0" fmla="*/ 154 w 155"/>
                <a:gd name="T1" fmla="*/ 0 h 123"/>
                <a:gd name="T2" fmla="*/ 112 w 155"/>
                <a:gd name="T3" fmla="*/ 67 h 123"/>
                <a:gd name="T4" fmla="*/ 96 w 155"/>
                <a:gd name="T5" fmla="*/ 82 h 123"/>
                <a:gd name="T6" fmla="*/ 69 w 155"/>
                <a:gd name="T7" fmla="*/ 102 h 123"/>
                <a:gd name="T8" fmla="*/ 46 w 155"/>
                <a:gd name="T9" fmla="*/ 111 h 123"/>
                <a:gd name="T10" fmla="*/ 26 w 155"/>
                <a:gd name="T11" fmla="*/ 115 h 123"/>
                <a:gd name="T12" fmla="*/ 0 w 155"/>
                <a:gd name="T13" fmla="*/ 122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5"/>
                <a:gd name="T22" fmla="*/ 0 h 123"/>
                <a:gd name="T23" fmla="*/ 155 w 155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5" h="123">
                  <a:moveTo>
                    <a:pt x="154" y="0"/>
                  </a:moveTo>
                  <a:lnTo>
                    <a:pt x="112" y="67"/>
                  </a:lnTo>
                  <a:lnTo>
                    <a:pt x="96" y="82"/>
                  </a:lnTo>
                  <a:lnTo>
                    <a:pt x="69" y="102"/>
                  </a:lnTo>
                  <a:lnTo>
                    <a:pt x="46" y="111"/>
                  </a:lnTo>
                  <a:lnTo>
                    <a:pt x="26" y="115"/>
                  </a:lnTo>
                  <a:lnTo>
                    <a:pt x="0" y="122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7662" name="Freeform 11"/>
            <p:cNvSpPr>
              <a:spLocks/>
            </p:cNvSpPr>
            <p:nvPr/>
          </p:nvSpPr>
          <p:spPr bwMode="blackWhite">
            <a:xfrm>
              <a:off x="1209" y="2613"/>
              <a:ext cx="157" cy="75"/>
            </a:xfrm>
            <a:custGeom>
              <a:avLst/>
              <a:gdLst>
                <a:gd name="T0" fmla="*/ 122 w 157"/>
                <a:gd name="T1" fmla="*/ 73 h 75"/>
                <a:gd name="T2" fmla="*/ 132 w 157"/>
                <a:gd name="T3" fmla="*/ 74 h 75"/>
                <a:gd name="T4" fmla="*/ 146 w 157"/>
                <a:gd name="T5" fmla="*/ 68 h 75"/>
                <a:gd name="T6" fmla="*/ 152 w 157"/>
                <a:gd name="T7" fmla="*/ 60 h 75"/>
                <a:gd name="T8" fmla="*/ 156 w 157"/>
                <a:gd name="T9" fmla="*/ 53 h 75"/>
                <a:gd name="T10" fmla="*/ 155 w 157"/>
                <a:gd name="T11" fmla="*/ 45 h 75"/>
                <a:gd name="T12" fmla="*/ 152 w 157"/>
                <a:gd name="T13" fmla="*/ 37 h 75"/>
                <a:gd name="T14" fmla="*/ 148 w 157"/>
                <a:gd name="T15" fmla="*/ 32 h 75"/>
                <a:gd name="T16" fmla="*/ 113 w 157"/>
                <a:gd name="T17" fmla="*/ 21 h 75"/>
                <a:gd name="T18" fmla="*/ 80 w 157"/>
                <a:gd name="T19" fmla="*/ 14 h 75"/>
                <a:gd name="T20" fmla="*/ 54 w 157"/>
                <a:gd name="T21" fmla="*/ 8 h 75"/>
                <a:gd name="T22" fmla="*/ 26 w 157"/>
                <a:gd name="T23" fmla="*/ 0 h 75"/>
                <a:gd name="T24" fmla="*/ 9 w 157"/>
                <a:gd name="T25" fmla="*/ 3 h 75"/>
                <a:gd name="T26" fmla="*/ 4 w 157"/>
                <a:gd name="T27" fmla="*/ 8 h 75"/>
                <a:gd name="T28" fmla="*/ 0 w 157"/>
                <a:gd name="T29" fmla="*/ 15 h 75"/>
                <a:gd name="T30" fmla="*/ 1 w 157"/>
                <a:gd name="T31" fmla="*/ 22 h 75"/>
                <a:gd name="T32" fmla="*/ 6 w 157"/>
                <a:gd name="T33" fmla="*/ 29 h 75"/>
                <a:gd name="T34" fmla="*/ 21 w 157"/>
                <a:gd name="T35" fmla="*/ 36 h 75"/>
                <a:gd name="T36" fmla="*/ 42 w 157"/>
                <a:gd name="T37" fmla="*/ 38 h 75"/>
                <a:gd name="T38" fmla="*/ 57 w 157"/>
                <a:gd name="T39" fmla="*/ 45 h 75"/>
                <a:gd name="T40" fmla="*/ 73 w 157"/>
                <a:gd name="T41" fmla="*/ 50 h 75"/>
                <a:gd name="T42" fmla="*/ 90 w 157"/>
                <a:gd name="T43" fmla="*/ 59 h 75"/>
                <a:gd name="T44" fmla="*/ 111 w 157"/>
                <a:gd name="T45" fmla="*/ 68 h 75"/>
                <a:gd name="T46" fmla="*/ 122 w 157"/>
                <a:gd name="T47" fmla="*/ 73 h 7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7"/>
                <a:gd name="T73" fmla="*/ 0 h 75"/>
                <a:gd name="T74" fmla="*/ 157 w 157"/>
                <a:gd name="T75" fmla="*/ 75 h 7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7" h="75">
                  <a:moveTo>
                    <a:pt x="122" y="73"/>
                  </a:moveTo>
                  <a:lnTo>
                    <a:pt x="132" y="74"/>
                  </a:lnTo>
                  <a:lnTo>
                    <a:pt x="146" y="68"/>
                  </a:lnTo>
                  <a:lnTo>
                    <a:pt x="152" y="60"/>
                  </a:lnTo>
                  <a:lnTo>
                    <a:pt x="156" y="53"/>
                  </a:lnTo>
                  <a:lnTo>
                    <a:pt x="155" y="45"/>
                  </a:lnTo>
                  <a:lnTo>
                    <a:pt x="152" y="37"/>
                  </a:lnTo>
                  <a:lnTo>
                    <a:pt x="148" y="32"/>
                  </a:lnTo>
                  <a:lnTo>
                    <a:pt x="113" y="21"/>
                  </a:lnTo>
                  <a:lnTo>
                    <a:pt x="80" y="14"/>
                  </a:lnTo>
                  <a:lnTo>
                    <a:pt x="54" y="8"/>
                  </a:lnTo>
                  <a:lnTo>
                    <a:pt x="26" y="0"/>
                  </a:lnTo>
                  <a:lnTo>
                    <a:pt x="9" y="3"/>
                  </a:lnTo>
                  <a:lnTo>
                    <a:pt x="4" y="8"/>
                  </a:lnTo>
                  <a:lnTo>
                    <a:pt x="0" y="15"/>
                  </a:lnTo>
                  <a:lnTo>
                    <a:pt x="1" y="22"/>
                  </a:lnTo>
                  <a:lnTo>
                    <a:pt x="6" y="29"/>
                  </a:lnTo>
                  <a:lnTo>
                    <a:pt x="21" y="36"/>
                  </a:lnTo>
                  <a:lnTo>
                    <a:pt x="42" y="38"/>
                  </a:lnTo>
                  <a:lnTo>
                    <a:pt x="57" y="45"/>
                  </a:lnTo>
                  <a:lnTo>
                    <a:pt x="73" y="50"/>
                  </a:lnTo>
                  <a:lnTo>
                    <a:pt x="90" y="59"/>
                  </a:lnTo>
                  <a:lnTo>
                    <a:pt x="111" y="68"/>
                  </a:lnTo>
                  <a:lnTo>
                    <a:pt x="122" y="7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7663" name="Freeform 12"/>
            <p:cNvSpPr>
              <a:spLocks/>
            </p:cNvSpPr>
            <p:nvPr/>
          </p:nvSpPr>
          <p:spPr bwMode="blackWhite">
            <a:xfrm>
              <a:off x="1216" y="2619"/>
              <a:ext cx="38" cy="25"/>
            </a:xfrm>
            <a:custGeom>
              <a:avLst/>
              <a:gdLst>
                <a:gd name="T0" fmla="*/ 32 w 38"/>
                <a:gd name="T1" fmla="*/ 3 h 25"/>
                <a:gd name="T2" fmla="*/ 37 w 38"/>
                <a:gd name="T3" fmla="*/ 7 h 25"/>
                <a:gd name="T4" fmla="*/ 36 w 38"/>
                <a:gd name="T5" fmla="*/ 15 h 25"/>
                <a:gd name="T6" fmla="*/ 32 w 38"/>
                <a:gd name="T7" fmla="*/ 23 h 25"/>
                <a:gd name="T8" fmla="*/ 18 w 38"/>
                <a:gd name="T9" fmla="*/ 24 h 25"/>
                <a:gd name="T10" fmla="*/ 11 w 38"/>
                <a:gd name="T11" fmla="*/ 23 h 25"/>
                <a:gd name="T12" fmla="*/ 2 w 38"/>
                <a:gd name="T13" fmla="*/ 19 h 25"/>
                <a:gd name="T14" fmla="*/ 0 w 38"/>
                <a:gd name="T15" fmla="*/ 11 h 25"/>
                <a:gd name="T16" fmla="*/ 0 w 38"/>
                <a:gd name="T17" fmla="*/ 7 h 25"/>
                <a:gd name="T18" fmla="*/ 5 w 38"/>
                <a:gd name="T19" fmla="*/ 3 h 25"/>
                <a:gd name="T20" fmla="*/ 12 w 38"/>
                <a:gd name="T21" fmla="*/ 0 h 25"/>
                <a:gd name="T22" fmla="*/ 32 w 38"/>
                <a:gd name="T23" fmla="*/ 3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25"/>
                <a:gd name="T38" fmla="*/ 38 w 38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25">
                  <a:moveTo>
                    <a:pt x="32" y="3"/>
                  </a:moveTo>
                  <a:lnTo>
                    <a:pt x="37" y="7"/>
                  </a:lnTo>
                  <a:lnTo>
                    <a:pt x="36" y="15"/>
                  </a:lnTo>
                  <a:lnTo>
                    <a:pt x="32" y="23"/>
                  </a:lnTo>
                  <a:lnTo>
                    <a:pt x="18" y="24"/>
                  </a:lnTo>
                  <a:lnTo>
                    <a:pt x="11" y="23"/>
                  </a:lnTo>
                  <a:lnTo>
                    <a:pt x="2" y="19"/>
                  </a:lnTo>
                  <a:lnTo>
                    <a:pt x="0" y="11"/>
                  </a:lnTo>
                  <a:lnTo>
                    <a:pt x="0" y="7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2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7664" name="Freeform 13"/>
            <p:cNvSpPr>
              <a:spLocks/>
            </p:cNvSpPr>
            <p:nvPr/>
          </p:nvSpPr>
          <p:spPr bwMode="blackWhite">
            <a:xfrm>
              <a:off x="1313" y="2544"/>
              <a:ext cx="272" cy="56"/>
            </a:xfrm>
            <a:custGeom>
              <a:avLst/>
              <a:gdLst>
                <a:gd name="T0" fmla="*/ 23 w 272"/>
                <a:gd name="T1" fmla="*/ 54 h 56"/>
                <a:gd name="T2" fmla="*/ 37 w 272"/>
                <a:gd name="T3" fmla="*/ 55 h 56"/>
                <a:gd name="T4" fmla="*/ 69 w 272"/>
                <a:gd name="T5" fmla="*/ 54 h 56"/>
                <a:gd name="T6" fmla="*/ 100 w 272"/>
                <a:gd name="T7" fmla="*/ 51 h 56"/>
                <a:gd name="T8" fmla="*/ 114 w 272"/>
                <a:gd name="T9" fmla="*/ 50 h 56"/>
                <a:gd name="T10" fmla="*/ 125 w 272"/>
                <a:gd name="T11" fmla="*/ 49 h 56"/>
                <a:gd name="T12" fmla="*/ 147 w 272"/>
                <a:gd name="T13" fmla="*/ 48 h 56"/>
                <a:gd name="T14" fmla="*/ 171 w 272"/>
                <a:gd name="T15" fmla="*/ 48 h 56"/>
                <a:gd name="T16" fmla="*/ 189 w 272"/>
                <a:gd name="T17" fmla="*/ 48 h 56"/>
                <a:gd name="T18" fmla="*/ 203 w 272"/>
                <a:gd name="T19" fmla="*/ 47 h 56"/>
                <a:gd name="T20" fmla="*/ 230 w 272"/>
                <a:gd name="T21" fmla="*/ 44 h 56"/>
                <a:gd name="T22" fmla="*/ 249 w 272"/>
                <a:gd name="T23" fmla="*/ 42 h 56"/>
                <a:gd name="T24" fmla="*/ 265 w 272"/>
                <a:gd name="T25" fmla="*/ 38 h 56"/>
                <a:gd name="T26" fmla="*/ 270 w 272"/>
                <a:gd name="T27" fmla="*/ 33 h 56"/>
                <a:gd name="T28" fmla="*/ 271 w 272"/>
                <a:gd name="T29" fmla="*/ 28 h 56"/>
                <a:gd name="T30" fmla="*/ 271 w 272"/>
                <a:gd name="T31" fmla="*/ 22 h 56"/>
                <a:gd name="T32" fmla="*/ 266 w 272"/>
                <a:gd name="T33" fmla="*/ 16 h 56"/>
                <a:gd name="T34" fmla="*/ 252 w 272"/>
                <a:gd name="T35" fmla="*/ 10 h 56"/>
                <a:gd name="T36" fmla="*/ 230 w 272"/>
                <a:gd name="T37" fmla="*/ 10 h 56"/>
                <a:gd name="T38" fmla="*/ 204 w 272"/>
                <a:gd name="T39" fmla="*/ 10 h 56"/>
                <a:gd name="T40" fmla="*/ 188 w 272"/>
                <a:gd name="T41" fmla="*/ 9 h 56"/>
                <a:gd name="T42" fmla="*/ 170 w 272"/>
                <a:gd name="T43" fmla="*/ 8 h 56"/>
                <a:gd name="T44" fmla="*/ 150 w 272"/>
                <a:gd name="T45" fmla="*/ 9 h 56"/>
                <a:gd name="T46" fmla="*/ 126 w 272"/>
                <a:gd name="T47" fmla="*/ 8 h 56"/>
                <a:gd name="T48" fmla="*/ 108 w 272"/>
                <a:gd name="T49" fmla="*/ 6 h 56"/>
                <a:gd name="T50" fmla="*/ 80 w 272"/>
                <a:gd name="T51" fmla="*/ 4 h 56"/>
                <a:gd name="T52" fmla="*/ 50 w 272"/>
                <a:gd name="T53" fmla="*/ 2 h 56"/>
                <a:gd name="T54" fmla="*/ 25 w 272"/>
                <a:gd name="T55" fmla="*/ 0 h 56"/>
                <a:gd name="T56" fmla="*/ 0 w 272"/>
                <a:gd name="T57" fmla="*/ 0 h 56"/>
                <a:gd name="T58" fmla="*/ 3 w 272"/>
                <a:gd name="T59" fmla="*/ 51 h 56"/>
                <a:gd name="T60" fmla="*/ 23 w 272"/>
                <a:gd name="T61" fmla="*/ 54 h 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2"/>
                <a:gd name="T94" fmla="*/ 0 h 56"/>
                <a:gd name="T95" fmla="*/ 272 w 272"/>
                <a:gd name="T96" fmla="*/ 56 h 5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2" h="56">
                  <a:moveTo>
                    <a:pt x="23" y="54"/>
                  </a:moveTo>
                  <a:lnTo>
                    <a:pt x="37" y="55"/>
                  </a:lnTo>
                  <a:lnTo>
                    <a:pt x="69" y="54"/>
                  </a:lnTo>
                  <a:lnTo>
                    <a:pt x="100" y="51"/>
                  </a:lnTo>
                  <a:lnTo>
                    <a:pt x="114" y="50"/>
                  </a:lnTo>
                  <a:lnTo>
                    <a:pt x="125" y="49"/>
                  </a:lnTo>
                  <a:lnTo>
                    <a:pt x="147" y="48"/>
                  </a:lnTo>
                  <a:lnTo>
                    <a:pt x="171" y="48"/>
                  </a:lnTo>
                  <a:lnTo>
                    <a:pt x="189" y="48"/>
                  </a:lnTo>
                  <a:lnTo>
                    <a:pt x="203" y="47"/>
                  </a:lnTo>
                  <a:lnTo>
                    <a:pt x="230" y="44"/>
                  </a:lnTo>
                  <a:lnTo>
                    <a:pt x="249" y="42"/>
                  </a:lnTo>
                  <a:lnTo>
                    <a:pt x="265" y="38"/>
                  </a:lnTo>
                  <a:lnTo>
                    <a:pt x="270" y="33"/>
                  </a:lnTo>
                  <a:lnTo>
                    <a:pt x="271" y="28"/>
                  </a:lnTo>
                  <a:lnTo>
                    <a:pt x="271" y="22"/>
                  </a:lnTo>
                  <a:lnTo>
                    <a:pt x="266" y="16"/>
                  </a:lnTo>
                  <a:lnTo>
                    <a:pt x="252" y="10"/>
                  </a:lnTo>
                  <a:lnTo>
                    <a:pt x="230" y="10"/>
                  </a:lnTo>
                  <a:lnTo>
                    <a:pt x="204" y="10"/>
                  </a:lnTo>
                  <a:lnTo>
                    <a:pt x="188" y="9"/>
                  </a:lnTo>
                  <a:lnTo>
                    <a:pt x="170" y="8"/>
                  </a:lnTo>
                  <a:lnTo>
                    <a:pt x="150" y="9"/>
                  </a:lnTo>
                  <a:lnTo>
                    <a:pt x="126" y="8"/>
                  </a:lnTo>
                  <a:lnTo>
                    <a:pt x="108" y="6"/>
                  </a:lnTo>
                  <a:lnTo>
                    <a:pt x="80" y="4"/>
                  </a:lnTo>
                  <a:lnTo>
                    <a:pt x="50" y="2"/>
                  </a:lnTo>
                  <a:lnTo>
                    <a:pt x="25" y="0"/>
                  </a:lnTo>
                  <a:lnTo>
                    <a:pt x="0" y="0"/>
                  </a:lnTo>
                  <a:lnTo>
                    <a:pt x="3" y="51"/>
                  </a:lnTo>
                  <a:lnTo>
                    <a:pt x="23" y="5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7665" name="Freeform 14"/>
            <p:cNvSpPr>
              <a:spLocks/>
            </p:cNvSpPr>
            <p:nvPr/>
          </p:nvSpPr>
          <p:spPr bwMode="blackWhite">
            <a:xfrm>
              <a:off x="1246" y="2678"/>
              <a:ext cx="17" cy="44"/>
            </a:xfrm>
            <a:custGeom>
              <a:avLst/>
              <a:gdLst>
                <a:gd name="T0" fmla="*/ 11 w 17"/>
                <a:gd name="T1" fmla="*/ 43 h 44"/>
                <a:gd name="T2" fmla="*/ 2 w 17"/>
                <a:gd name="T3" fmla="*/ 30 h 44"/>
                <a:gd name="T4" fmla="*/ 0 w 17"/>
                <a:gd name="T5" fmla="*/ 20 h 44"/>
                <a:gd name="T6" fmla="*/ 6 w 17"/>
                <a:gd name="T7" fmla="*/ 6 h 44"/>
                <a:gd name="T8" fmla="*/ 16 w 17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1" y="43"/>
                  </a:moveTo>
                  <a:lnTo>
                    <a:pt x="2" y="30"/>
                  </a:lnTo>
                  <a:lnTo>
                    <a:pt x="0" y="20"/>
                  </a:lnTo>
                  <a:lnTo>
                    <a:pt x="6" y="6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7666" name="Freeform 15"/>
            <p:cNvSpPr>
              <a:spLocks/>
            </p:cNvSpPr>
            <p:nvPr/>
          </p:nvSpPr>
          <p:spPr bwMode="blackWhite">
            <a:xfrm>
              <a:off x="1055" y="2554"/>
              <a:ext cx="17" cy="36"/>
            </a:xfrm>
            <a:custGeom>
              <a:avLst/>
              <a:gdLst>
                <a:gd name="T0" fmla="*/ 16 w 17"/>
                <a:gd name="T1" fmla="*/ 0 h 36"/>
                <a:gd name="T2" fmla="*/ 0 w 17"/>
                <a:gd name="T3" fmla="*/ 13 h 36"/>
                <a:gd name="T4" fmla="*/ 2 w 17"/>
                <a:gd name="T5" fmla="*/ 28 h 36"/>
                <a:gd name="T6" fmla="*/ 14 w 17"/>
                <a:gd name="T7" fmla="*/ 35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6"/>
                <a:gd name="T14" fmla="*/ 17 w 1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6">
                  <a:moveTo>
                    <a:pt x="16" y="0"/>
                  </a:moveTo>
                  <a:lnTo>
                    <a:pt x="0" y="13"/>
                  </a:lnTo>
                  <a:lnTo>
                    <a:pt x="2" y="28"/>
                  </a:lnTo>
                  <a:lnTo>
                    <a:pt x="14" y="3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7667" name="Freeform 16"/>
            <p:cNvSpPr>
              <a:spLocks/>
            </p:cNvSpPr>
            <p:nvPr/>
          </p:nvSpPr>
          <p:spPr bwMode="blackWhite">
            <a:xfrm>
              <a:off x="1206" y="2649"/>
              <a:ext cx="128" cy="70"/>
            </a:xfrm>
            <a:custGeom>
              <a:avLst/>
              <a:gdLst>
                <a:gd name="T0" fmla="*/ 103 w 128"/>
                <a:gd name="T1" fmla="*/ 69 h 70"/>
                <a:gd name="T2" fmla="*/ 88 w 128"/>
                <a:gd name="T3" fmla="*/ 67 h 70"/>
                <a:gd name="T4" fmla="*/ 73 w 128"/>
                <a:gd name="T5" fmla="*/ 62 h 70"/>
                <a:gd name="T6" fmla="*/ 60 w 128"/>
                <a:gd name="T7" fmla="*/ 51 h 70"/>
                <a:gd name="T8" fmla="*/ 56 w 128"/>
                <a:gd name="T9" fmla="*/ 44 h 70"/>
                <a:gd name="T10" fmla="*/ 53 w 128"/>
                <a:gd name="T11" fmla="*/ 39 h 70"/>
                <a:gd name="T12" fmla="*/ 40 w 128"/>
                <a:gd name="T13" fmla="*/ 35 h 70"/>
                <a:gd name="T14" fmla="*/ 22 w 128"/>
                <a:gd name="T15" fmla="*/ 31 h 70"/>
                <a:gd name="T16" fmla="*/ 5 w 128"/>
                <a:gd name="T17" fmla="*/ 25 h 70"/>
                <a:gd name="T18" fmla="*/ 0 w 128"/>
                <a:gd name="T19" fmla="*/ 18 h 70"/>
                <a:gd name="T20" fmla="*/ 0 w 128"/>
                <a:gd name="T21" fmla="*/ 9 h 70"/>
                <a:gd name="T22" fmla="*/ 3 w 128"/>
                <a:gd name="T23" fmla="*/ 2 h 70"/>
                <a:gd name="T24" fmla="*/ 13 w 128"/>
                <a:gd name="T25" fmla="*/ 0 h 70"/>
                <a:gd name="T26" fmla="*/ 24 w 128"/>
                <a:gd name="T27" fmla="*/ 0 h 70"/>
                <a:gd name="T28" fmla="*/ 45 w 128"/>
                <a:gd name="T29" fmla="*/ 2 h 70"/>
                <a:gd name="T30" fmla="*/ 62 w 128"/>
                <a:gd name="T31" fmla="*/ 8 h 70"/>
                <a:gd name="T32" fmla="*/ 76 w 128"/>
                <a:gd name="T33" fmla="*/ 15 h 70"/>
                <a:gd name="T34" fmla="*/ 108 w 128"/>
                <a:gd name="T35" fmla="*/ 28 h 70"/>
                <a:gd name="T36" fmla="*/ 122 w 128"/>
                <a:gd name="T37" fmla="*/ 36 h 70"/>
                <a:gd name="T38" fmla="*/ 127 w 128"/>
                <a:gd name="T39" fmla="*/ 48 h 70"/>
                <a:gd name="T40" fmla="*/ 124 w 128"/>
                <a:gd name="T41" fmla="*/ 55 h 70"/>
                <a:gd name="T42" fmla="*/ 120 w 128"/>
                <a:gd name="T43" fmla="*/ 60 h 70"/>
                <a:gd name="T44" fmla="*/ 112 w 128"/>
                <a:gd name="T45" fmla="*/ 65 h 70"/>
                <a:gd name="T46" fmla="*/ 103 w 128"/>
                <a:gd name="T47" fmla="*/ 69 h 7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8"/>
                <a:gd name="T73" fmla="*/ 0 h 70"/>
                <a:gd name="T74" fmla="*/ 128 w 128"/>
                <a:gd name="T75" fmla="*/ 70 h 7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8" h="70">
                  <a:moveTo>
                    <a:pt x="103" y="69"/>
                  </a:moveTo>
                  <a:lnTo>
                    <a:pt x="88" y="67"/>
                  </a:lnTo>
                  <a:lnTo>
                    <a:pt x="73" y="62"/>
                  </a:lnTo>
                  <a:lnTo>
                    <a:pt x="60" y="51"/>
                  </a:lnTo>
                  <a:lnTo>
                    <a:pt x="56" y="44"/>
                  </a:lnTo>
                  <a:lnTo>
                    <a:pt x="53" y="39"/>
                  </a:lnTo>
                  <a:lnTo>
                    <a:pt x="40" y="35"/>
                  </a:lnTo>
                  <a:lnTo>
                    <a:pt x="22" y="31"/>
                  </a:lnTo>
                  <a:lnTo>
                    <a:pt x="5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2"/>
                  </a:lnTo>
                  <a:lnTo>
                    <a:pt x="13" y="0"/>
                  </a:lnTo>
                  <a:lnTo>
                    <a:pt x="24" y="0"/>
                  </a:lnTo>
                  <a:lnTo>
                    <a:pt x="45" y="2"/>
                  </a:lnTo>
                  <a:lnTo>
                    <a:pt x="62" y="8"/>
                  </a:lnTo>
                  <a:lnTo>
                    <a:pt x="76" y="15"/>
                  </a:lnTo>
                  <a:lnTo>
                    <a:pt x="108" y="28"/>
                  </a:lnTo>
                  <a:lnTo>
                    <a:pt x="122" y="36"/>
                  </a:lnTo>
                  <a:lnTo>
                    <a:pt x="127" y="48"/>
                  </a:lnTo>
                  <a:lnTo>
                    <a:pt x="124" y="55"/>
                  </a:lnTo>
                  <a:lnTo>
                    <a:pt x="120" y="60"/>
                  </a:lnTo>
                  <a:lnTo>
                    <a:pt x="112" y="65"/>
                  </a:lnTo>
                  <a:lnTo>
                    <a:pt x="103" y="6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7668" name="Freeform 17"/>
            <p:cNvSpPr>
              <a:spLocks/>
            </p:cNvSpPr>
            <p:nvPr/>
          </p:nvSpPr>
          <p:spPr bwMode="blackWhite">
            <a:xfrm>
              <a:off x="1210" y="2652"/>
              <a:ext cx="29" cy="20"/>
            </a:xfrm>
            <a:custGeom>
              <a:avLst/>
              <a:gdLst>
                <a:gd name="T0" fmla="*/ 27 w 29"/>
                <a:gd name="T1" fmla="*/ 3 h 20"/>
                <a:gd name="T2" fmla="*/ 28 w 29"/>
                <a:gd name="T3" fmla="*/ 10 h 20"/>
                <a:gd name="T4" fmla="*/ 25 w 29"/>
                <a:gd name="T5" fmla="*/ 18 h 20"/>
                <a:gd name="T6" fmla="*/ 14 w 29"/>
                <a:gd name="T7" fmla="*/ 19 h 20"/>
                <a:gd name="T8" fmla="*/ 5 w 29"/>
                <a:gd name="T9" fmla="*/ 17 h 20"/>
                <a:gd name="T10" fmla="*/ 0 w 29"/>
                <a:gd name="T11" fmla="*/ 9 h 20"/>
                <a:gd name="T12" fmla="*/ 2 w 29"/>
                <a:gd name="T13" fmla="*/ 4 h 20"/>
                <a:gd name="T14" fmla="*/ 7 w 29"/>
                <a:gd name="T15" fmla="*/ 2 h 20"/>
                <a:gd name="T16" fmla="*/ 14 w 29"/>
                <a:gd name="T17" fmla="*/ 0 h 20"/>
                <a:gd name="T18" fmla="*/ 23 w 29"/>
                <a:gd name="T19" fmla="*/ 0 h 20"/>
                <a:gd name="T20" fmla="*/ 27 w 29"/>
                <a:gd name="T21" fmla="*/ 3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"/>
                <a:gd name="T34" fmla="*/ 0 h 20"/>
                <a:gd name="T35" fmla="*/ 29 w 29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" h="20">
                  <a:moveTo>
                    <a:pt x="27" y="3"/>
                  </a:moveTo>
                  <a:lnTo>
                    <a:pt x="28" y="10"/>
                  </a:lnTo>
                  <a:lnTo>
                    <a:pt x="25" y="18"/>
                  </a:lnTo>
                  <a:lnTo>
                    <a:pt x="14" y="19"/>
                  </a:lnTo>
                  <a:lnTo>
                    <a:pt x="5" y="17"/>
                  </a:lnTo>
                  <a:lnTo>
                    <a:pt x="0" y="9"/>
                  </a:lnTo>
                  <a:lnTo>
                    <a:pt x="2" y="4"/>
                  </a:lnTo>
                  <a:lnTo>
                    <a:pt x="7" y="2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27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7669" name="Freeform 18"/>
            <p:cNvSpPr>
              <a:spLocks/>
            </p:cNvSpPr>
            <p:nvPr/>
          </p:nvSpPr>
          <p:spPr bwMode="blackWhite">
            <a:xfrm>
              <a:off x="1219" y="2588"/>
              <a:ext cx="157" cy="59"/>
            </a:xfrm>
            <a:custGeom>
              <a:avLst/>
              <a:gdLst>
                <a:gd name="T0" fmla="*/ 134 w 157"/>
                <a:gd name="T1" fmla="*/ 58 h 59"/>
                <a:gd name="T2" fmla="*/ 145 w 157"/>
                <a:gd name="T3" fmla="*/ 55 h 59"/>
                <a:gd name="T4" fmla="*/ 152 w 157"/>
                <a:gd name="T5" fmla="*/ 50 h 59"/>
                <a:gd name="T6" fmla="*/ 154 w 157"/>
                <a:gd name="T7" fmla="*/ 43 h 59"/>
                <a:gd name="T8" fmla="*/ 156 w 157"/>
                <a:gd name="T9" fmla="*/ 34 h 59"/>
                <a:gd name="T10" fmla="*/ 150 w 157"/>
                <a:gd name="T11" fmla="*/ 23 h 59"/>
                <a:gd name="T12" fmla="*/ 143 w 157"/>
                <a:gd name="T13" fmla="*/ 14 h 59"/>
                <a:gd name="T14" fmla="*/ 125 w 157"/>
                <a:gd name="T15" fmla="*/ 7 h 59"/>
                <a:gd name="T16" fmla="*/ 85 w 157"/>
                <a:gd name="T17" fmla="*/ 4 h 59"/>
                <a:gd name="T18" fmla="*/ 56 w 157"/>
                <a:gd name="T19" fmla="*/ 0 h 59"/>
                <a:gd name="T20" fmla="*/ 27 w 157"/>
                <a:gd name="T21" fmla="*/ 0 h 59"/>
                <a:gd name="T22" fmla="*/ 13 w 157"/>
                <a:gd name="T23" fmla="*/ 1 h 59"/>
                <a:gd name="T24" fmla="*/ 3 w 157"/>
                <a:gd name="T25" fmla="*/ 7 h 59"/>
                <a:gd name="T26" fmla="*/ 0 w 157"/>
                <a:gd name="T27" fmla="*/ 18 h 59"/>
                <a:gd name="T28" fmla="*/ 6 w 157"/>
                <a:gd name="T29" fmla="*/ 28 h 59"/>
                <a:gd name="T30" fmla="*/ 21 w 157"/>
                <a:gd name="T31" fmla="*/ 33 h 59"/>
                <a:gd name="T32" fmla="*/ 47 w 157"/>
                <a:gd name="T33" fmla="*/ 36 h 59"/>
                <a:gd name="T34" fmla="*/ 71 w 157"/>
                <a:gd name="T35" fmla="*/ 41 h 59"/>
                <a:gd name="T36" fmla="*/ 94 w 157"/>
                <a:gd name="T37" fmla="*/ 49 h 59"/>
                <a:gd name="T38" fmla="*/ 118 w 157"/>
                <a:gd name="T39" fmla="*/ 55 h 59"/>
                <a:gd name="T40" fmla="*/ 134 w 157"/>
                <a:gd name="T41" fmla="*/ 58 h 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7"/>
                <a:gd name="T64" fmla="*/ 0 h 59"/>
                <a:gd name="T65" fmla="*/ 157 w 157"/>
                <a:gd name="T66" fmla="*/ 59 h 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7" h="59">
                  <a:moveTo>
                    <a:pt x="134" y="58"/>
                  </a:moveTo>
                  <a:lnTo>
                    <a:pt x="145" y="55"/>
                  </a:lnTo>
                  <a:lnTo>
                    <a:pt x="152" y="50"/>
                  </a:lnTo>
                  <a:lnTo>
                    <a:pt x="154" y="43"/>
                  </a:lnTo>
                  <a:lnTo>
                    <a:pt x="156" y="34"/>
                  </a:lnTo>
                  <a:lnTo>
                    <a:pt x="150" y="23"/>
                  </a:lnTo>
                  <a:lnTo>
                    <a:pt x="143" y="14"/>
                  </a:lnTo>
                  <a:lnTo>
                    <a:pt x="125" y="7"/>
                  </a:lnTo>
                  <a:lnTo>
                    <a:pt x="85" y="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3" y="1"/>
                  </a:lnTo>
                  <a:lnTo>
                    <a:pt x="3" y="7"/>
                  </a:lnTo>
                  <a:lnTo>
                    <a:pt x="0" y="18"/>
                  </a:lnTo>
                  <a:lnTo>
                    <a:pt x="6" y="28"/>
                  </a:lnTo>
                  <a:lnTo>
                    <a:pt x="21" y="33"/>
                  </a:lnTo>
                  <a:lnTo>
                    <a:pt x="47" y="36"/>
                  </a:lnTo>
                  <a:lnTo>
                    <a:pt x="71" y="41"/>
                  </a:lnTo>
                  <a:lnTo>
                    <a:pt x="94" y="49"/>
                  </a:lnTo>
                  <a:lnTo>
                    <a:pt x="118" y="55"/>
                  </a:lnTo>
                  <a:lnTo>
                    <a:pt x="134" y="5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7670" name="Freeform 19"/>
            <p:cNvSpPr>
              <a:spLocks/>
            </p:cNvSpPr>
            <p:nvPr/>
          </p:nvSpPr>
          <p:spPr bwMode="blackWhite">
            <a:xfrm>
              <a:off x="1227" y="2591"/>
              <a:ext cx="39" cy="27"/>
            </a:xfrm>
            <a:custGeom>
              <a:avLst/>
              <a:gdLst>
                <a:gd name="T0" fmla="*/ 32 w 39"/>
                <a:gd name="T1" fmla="*/ 25 h 27"/>
                <a:gd name="T2" fmla="*/ 18 w 39"/>
                <a:gd name="T3" fmla="*/ 26 h 27"/>
                <a:gd name="T4" fmla="*/ 3 w 39"/>
                <a:gd name="T5" fmla="*/ 22 h 27"/>
                <a:gd name="T6" fmla="*/ 0 w 39"/>
                <a:gd name="T7" fmla="*/ 15 h 27"/>
                <a:gd name="T8" fmla="*/ 3 w 39"/>
                <a:gd name="T9" fmla="*/ 5 h 27"/>
                <a:gd name="T10" fmla="*/ 9 w 39"/>
                <a:gd name="T11" fmla="*/ 2 h 27"/>
                <a:gd name="T12" fmla="*/ 16 w 39"/>
                <a:gd name="T13" fmla="*/ 0 h 27"/>
                <a:gd name="T14" fmla="*/ 27 w 39"/>
                <a:gd name="T15" fmla="*/ 0 h 27"/>
                <a:gd name="T16" fmla="*/ 34 w 39"/>
                <a:gd name="T17" fmla="*/ 4 h 27"/>
                <a:gd name="T18" fmla="*/ 38 w 39"/>
                <a:gd name="T19" fmla="*/ 17 h 27"/>
                <a:gd name="T20" fmla="*/ 32 w 39"/>
                <a:gd name="T21" fmla="*/ 25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27"/>
                <a:gd name="T35" fmla="*/ 39 w 39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27">
                  <a:moveTo>
                    <a:pt x="32" y="25"/>
                  </a:moveTo>
                  <a:lnTo>
                    <a:pt x="18" y="26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3" y="5"/>
                  </a:lnTo>
                  <a:lnTo>
                    <a:pt x="9" y="2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34" y="4"/>
                  </a:lnTo>
                  <a:lnTo>
                    <a:pt x="38" y="17"/>
                  </a:lnTo>
                  <a:lnTo>
                    <a:pt x="32" y="2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7671" name="Freeform 20"/>
            <p:cNvSpPr>
              <a:spLocks/>
            </p:cNvSpPr>
            <p:nvPr/>
          </p:nvSpPr>
          <p:spPr bwMode="blackWhite">
            <a:xfrm>
              <a:off x="1127" y="2496"/>
              <a:ext cx="237" cy="109"/>
            </a:xfrm>
            <a:custGeom>
              <a:avLst/>
              <a:gdLst>
                <a:gd name="T0" fmla="*/ 204 w 237"/>
                <a:gd name="T1" fmla="*/ 43 h 109"/>
                <a:gd name="T2" fmla="*/ 210 w 237"/>
                <a:gd name="T3" fmla="*/ 59 h 109"/>
                <a:gd name="T4" fmla="*/ 219 w 237"/>
                <a:gd name="T5" fmla="*/ 69 h 109"/>
                <a:gd name="T6" fmla="*/ 230 w 237"/>
                <a:gd name="T7" fmla="*/ 82 h 109"/>
                <a:gd name="T8" fmla="*/ 236 w 237"/>
                <a:gd name="T9" fmla="*/ 97 h 109"/>
                <a:gd name="T10" fmla="*/ 233 w 237"/>
                <a:gd name="T11" fmla="*/ 102 h 109"/>
                <a:gd name="T12" fmla="*/ 228 w 237"/>
                <a:gd name="T13" fmla="*/ 107 h 109"/>
                <a:gd name="T14" fmla="*/ 219 w 237"/>
                <a:gd name="T15" fmla="*/ 108 h 109"/>
                <a:gd name="T16" fmla="*/ 207 w 237"/>
                <a:gd name="T17" fmla="*/ 106 h 109"/>
                <a:gd name="T18" fmla="*/ 197 w 237"/>
                <a:gd name="T19" fmla="*/ 104 h 109"/>
                <a:gd name="T20" fmla="*/ 184 w 237"/>
                <a:gd name="T21" fmla="*/ 99 h 109"/>
                <a:gd name="T22" fmla="*/ 167 w 237"/>
                <a:gd name="T23" fmla="*/ 85 h 109"/>
                <a:gd name="T24" fmla="*/ 158 w 237"/>
                <a:gd name="T25" fmla="*/ 75 h 109"/>
                <a:gd name="T26" fmla="*/ 152 w 237"/>
                <a:gd name="T27" fmla="*/ 67 h 109"/>
                <a:gd name="T28" fmla="*/ 134 w 237"/>
                <a:gd name="T29" fmla="*/ 69 h 109"/>
                <a:gd name="T30" fmla="*/ 117 w 237"/>
                <a:gd name="T31" fmla="*/ 71 h 109"/>
                <a:gd name="T32" fmla="*/ 91 w 237"/>
                <a:gd name="T33" fmla="*/ 70 h 109"/>
                <a:gd name="T34" fmla="*/ 75 w 237"/>
                <a:gd name="T35" fmla="*/ 68 h 109"/>
                <a:gd name="T36" fmla="*/ 60 w 237"/>
                <a:gd name="T37" fmla="*/ 67 h 109"/>
                <a:gd name="T38" fmla="*/ 44 w 237"/>
                <a:gd name="T39" fmla="*/ 62 h 109"/>
                <a:gd name="T40" fmla="*/ 32 w 237"/>
                <a:gd name="T41" fmla="*/ 56 h 109"/>
                <a:gd name="T42" fmla="*/ 21 w 237"/>
                <a:gd name="T43" fmla="*/ 46 h 109"/>
                <a:gd name="T44" fmla="*/ 11 w 237"/>
                <a:gd name="T45" fmla="*/ 37 h 109"/>
                <a:gd name="T46" fmla="*/ 4 w 237"/>
                <a:gd name="T47" fmla="*/ 28 h 109"/>
                <a:gd name="T48" fmla="*/ 0 w 237"/>
                <a:gd name="T49" fmla="*/ 20 h 109"/>
                <a:gd name="T50" fmla="*/ 18 w 237"/>
                <a:gd name="T51" fmla="*/ 13 h 109"/>
                <a:gd name="T52" fmla="*/ 37 w 237"/>
                <a:gd name="T53" fmla="*/ 9 h 109"/>
                <a:gd name="T54" fmla="*/ 66 w 237"/>
                <a:gd name="T55" fmla="*/ 1 h 109"/>
                <a:gd name="T56" fmla="*/ 79 w 237"/>
                <a:gd name="T57" fmla="*/ 0 h 109"/>
                <a:gd name="T58" fmla="*/ 101 w 237"/>
                <a:gd name="T59" fmla="*/ 4 h 109"/>
                <a:gd name="T60" fmla="*/ 133 w 237"/>
                <a:gd name="T61" fmla="*/ 9 h 109"/>
                <a:gd name="T62" fmla="*/ 172 w 237"/>
                <a:gd name="T63" fmla="*/ 14 h 109"/>
                <a:gd name="T64" fmla="*/ 191 w 237"/>
                <a:gd name="T65" fmla="*/ 21 h 109"/>
                <a:gd name="T66" fmla="*/ 200 w 237"/>
                <a:gd name="T67" fmla="*/ 32 h 109"/>
                <a:gd name="T68" fmla="*/ 204 w 237"/>
                <a:gd name="T69" fmla="*/ 43 h 1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7"/>
                <a:gd name="T106" fmla="*/ 0 h 109"/>
                <a:gd name="T107" fmla="*/ 237 w 237"/>
                <a:gd name="T108" fmla="*/ 109 h 1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7" h="109">
                  <a:moveTo>
                    <a:pt x="204" y="43"/>
                  </a:moveTo>
                  <a:lnTo>
                    <a:pt x="210" y="59"/>
                  </a:lnTo>
                  <a:lnTo>
                    <a:pt x="219" y="69"/>
                  </a:lnTo>
                  <a:lnTo>
                    <a:pt x="230" y="82"/>
                  </a:lnTo>
                  <a:lnTo>
                    <a:pt x="236" y="97"/>
                  </a:lnTo>
                  <a:lnTo>
                    <a:pt x="233" y="102"/>
                  </a:lnTo>
                  <a:lnTo>
                    <a:pt x="228" y="107"/>
                  </a:lnTo>
                  <a:lnTo>
                    <a:pt x="219" y="108"/>
                  </a:lnTo>
                  <a:lnTo>
                    <a:pt x="207" y="106"/>
                  </a:lnTo>
                  <a:lnTo>
                    <a:pt x="197" y="104"/>
                  </a:lnTo>
                  <a:lnTo>
                    <a:pt x="184" y="99"/>
                  </a:lnTo>
                  <a:lnTo>
                    <a:pt x="167" y="85"/>
                  </a:lnTo>
                  <a:lnTo>
                    <a:pt x="158" y="75"/>
                  </a:lnTo>
                  <a:lnTo>
                    <a:pt x="152" y="67"/>
                  </a:lnTo>
                  <a:lnTo>
                    <a:pt x="134" y="69"/>
                  </a:lnTo>
                  <a:lnTo>
                    <a:pt x="117" y="71"/>
                  </a:lnTo>
                  <a:lnTo>
                    <a:pt x="91" y="70"/>
                  </a:lnTo>
                  <a:lnTo>
                    <a:pt x="75" y="68"/>
                  </a:lnTo>
                  <a:lnTo>
                    <a:pt x="60" y="67"/>
                  </a:lnTo>
                  <a:lnTo>
                    <a:pt x="44" y="62"/>
                  </a:lnTo>
                  <a:lnTo>
                    <a:pt x="32" y="56"/>
                  </a:lnTo>
                  <a:lnTo>
                    <a:pt x="21" y="46"/>
                  </a:lnTo>
                  <a:lnTo>
                    <a:pt x="11" y="37"/>
                  </a:lnTo>
                  <a:lnTo>
                    <a:pt x="4" y="28"/>
                  </a:lnTo>
                  <a:lnTo>
                    <a:pt x="0" y="20"/>
                  </a:lnTo>
                  <a:lnTo>
                    <a:pt x="18" y="13"/>
                  </a:lnTo>
                  <a:lnTo>
                    <a:pt x="37" y="9"/>
                  </a:lnTo>
                  <a:lnTo>
                    <a:pt x="66" y="1"/>
                  </a:lnTo>
                  <a:lnTo>
                    <a:pt x="79" y="0"/>
                  </a:lnTo>
                  <a:lnTo>
                    <a:pt x="101" y="4"/>
                  </a:lnTo>
                  <a:lnTo>
                    <a:pt x="133" y="9"/>
                  </a:lnTo>
                  <a:lnTo>
                    <a:pt x="172" y="14"/>
                  </a:lnTo>
                  <a:lnTo>
                    <a:pt x="191" y="21"/>
                  </a:lnTo>
                  <a:lnTo>
                    <a:pt x="200" y="32"/>
                  </a:lnTo>
                  <a:lnTo>
                    <a:pt x="204" y="4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7672" name="Freeform 21"/>
            <p:cNvSpPr>
              <a:spLocks/>
            </p:cNvSpPr>
            <p:nvPr/>
          </p:nvSpPr>
          <p:spPr bwMode="blackWhite">
            <a:xfrm>
              <a:off x="1325" y="2559"/>
              <a:ext cx="39" cy="43"/>
            </a:xfrm>
            <a:custGeom>
              <a:avLst/>
              <a:gdLst>
                <a:gd name="T0" fmla="*/ 15 w 39"/>
                <a:gd name="T1" fmla="*/ 0 h 43"/>
                <a:gd name="T2" fmla="*/ 3 w 39"/>
                <a:gd name="T3" fmla="*/ 6 h 43"/>
                <a:gd name="T4" fmla="*/ 0 w 39"/>
                <a:gd name="T5" fmla="*/ 11 h 43"/>
                <a:gd name="T6" fmla="*/ 4 w 39"/>
                <a:gd name="T7" fmla="*/ 24 h 43"/>
                <a:gd name="T8" fmla="*/ 12 w 39"/>
                <a:gd name="T9" fmla="*/ 36 h 43"/>
                <a:gd name="T10" fmla="*/ 17 w 39"/>
                <a:gd name="T11" fmla="*/ 41 h 43"/>
                <a:gd name="T12" fmla="*/ 30 w 39"/>
                <a:gd name="T13" fmla="*/ 42 h 43"/>
                <a:gd name="T14" fmla="*/ 38 w 39"/>
                <a:gd name="T15" fmla="*/ 37 h 43"/>
                <a:gd name="T16" fmla="*/ 36 w 39"/>
                <a:gd name="T17" fmla="*/ 27 h 43"/>
                <a:gd name="T18" fmla="*/ 32 w 39"/>
                <a:gd name="T19" fmla="*/ 20 h 43"/>
                <a:gd name="T20" fmla="*/ 26 w 39"/>
                <a:gd name="T21" fmla="*/ 12 h 43"/>
                <a:gd name="T22" fmla="*/ 15 w 39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"/>
                <a:gd name="T37" fmla="*/ 0 h 43"/>
                <a:gd name="T38" fmla="*/ 39 w 39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" h="43">
                  <a:moveTo>
                    <a:pt x="15" y="0"/>
                  </a:moveTo>
                  <a:lnTo>
                    <a:pt x="3" y="6"/>
                  </a:lnTo>
                  <a:lnTo>
                    <a:pt x="0" y="11"/>
                  </a:lnTo>
                  <a:lnTo>
                    <a:pt x="4" y="24"/>
                  </a:lnTo>
                  <a:lnTo>
                    <a:pt x="12" y="36"/>
                  </a:lnTo>
                  <a:lnTo>
                    <a:pt x="17" y="41"/>
                  </a:lnTo>
                  <a:lnTo>
                    <a:pt x="30" y="42"/>
                  </a:lnTo>
                  <a:lnTo>
                    <a:pt x="38" y="37"/>
                  </a:lnTo>
                  <a:lnTo>
                    <a:pt x="36" y="27"/>
                  </a:lnTo>
                  <a:lnTo>
                    <a:pt x="32" y="20"/>
                  </a:lnTo>
                  <a:lnTo>
                    <a:pt x="26" y="12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7673" name="Freeform 22"/>
            <p:cNvSpPr>
              <a:spLocks/>
            </p:cNvSpPr>
            <p:nvPr/>
          </p:nvSpPr>
          <p:spPr bwMode="blackWhite">
            <a:xfrm>
              <a:off x="1259" y="2686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9 w 17"/>
                <a:gd name="T3" fmla="*/ 15 h 17"/>
                <a:gd name="T4" fmla="*/ 16 w 17"/>
                <a:gd name="T5" fmla="*/ 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16"/>
                  </a:moveTo>
                  <a:lnTo>
                    <a:pt x="9" y="15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7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7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7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7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276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276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  <p:bldP spid="27655" grpId="0"/>
      <p:bldP spid="27656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6C13CF-82FF-8857-0B66-A25BE0C2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6460F4-E0F2-4B6F-904C-9196CC513463}" type="slidenum">
              <a:rPr lang="es-ES" smtClean="0"/>
              <a:pPr>
                <a:defRPr/>
              </a:pPr>
              <a:t>130</a:t>
            </a:fld>
            <a:endParaRPr lang="es-ES"/>
          </a:p>
        </p:txBody>
      </p:sp>
      <p:sp>
        <p:nvSpPr>
          <p:cNvPr id="6" name="38 Rectángulo">
            <a:extLst>
              <a:ext uri="{FF2B5EF4-FFF2-40B4-BE49-F238E27FC236}">
                <a16:creationId xmlns:a16="http://schemas.microsoft.com/office/drawing/2014/main" id="{CEEFEC62-89BC-D41E-4C20-104B56C69D6E}"/>
              </a:ext>
            </a:extLst>
          </p:cNvPr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39 CuadroTexto">
            <a:extLst>
              <a:ext uri="{FF2B5EF4-FFF2-40B4-BE49-F238E27FC236}">
                <a16:creationId xmlns:a16="http://schemas.microsoft.com/office/drawing/2014/main" id="{AD423665-0496-BBFE-ABC5-8FC8A6970F27}"/>
              </a:ext>
            </a:extLst>
          </p:cNvPr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7C554B3-2349-4ED6-71F4-8BC68EC0D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96" y="1317613"/>
            <a:ext cx="4822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000" u="none" dirty="0">
                <a:ln>
                  <a:solidFill>
                    <a:srgbClr val="0070C0"/>
                  </a:solidFill>
                </a:ln>
                <a:solidFill>
                  <a:schemeClr val="tx1">
                    <a:lumMod val="85000"/>
                  </a:schemeClr>
                </a:solidFill>
              </a:rPr>
              <a:t>Diagramas de estado Ejemplos :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EF6B982-AE6B-C1F6-2B54-DBF265A7D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831" y="2276872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56D042A-8BAA-A501-9318-131740BC0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81" y="2314972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4C2639F7-2DA3-4837-DA54-FD4B0070D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8781" y="2490873"/>
            <a:ext cx="23050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76087848-1138-E50C-4109-2114CA62F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77" y="2249312"/>
            <a:ext cx="64472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rgbClr val="C00000"/>
                </a:solidFill>
                <a:latin typeface="Arial" pitchFamily="34" charset="0"/>
              </a:rPr>
              <a:t>Pedir()</a:t>
            </a:r>
            <a:endParaRPr lang="es-ES" sz="1200" b="0" u="none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79C314E7-1AA3-E84E-8B96-A2BA2B970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768" y="2232035"/>
            <a:ext cx="8835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rgbClr val="C00000"/>
                </a:solidFill>
                <a:latin typeface="Arial" pitchFamily="34" charset="0"/>
              </a:rPr>
              <a:t>Preparar()</a:t>
            </a:r>
            <a:endParaRPr lang="es-ES" sz="1200" b="0" u="none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4B0D2CE-1822-B96F-ED5B-C249554F3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763" y="2370535"/>
            <a:ext cx="87395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Pendiente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5082B4F3-F88A-B488-1903-C3046C1FB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0356" y="2370535"/>
            <a:ext cx="101021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 err="1">
                <a:solidFill>
                  <a:schemeClr val="bg1"/>
                </a:solidFill>
                <a:latin typeface="Arial" pitchFamily="34" charset="0"/>
              </a:rPr>
              <a:t>Preparacion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664A4EE4-968F-802F-6A38-A511D3A9A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420888"/>
            <a:ext cx="215900" cy="1444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EEB4D732-9961-675F-7D96-218B5F4F9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356" y="3312221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9A41D8EC-0094-7568-3493-8636D549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881" y="3405884"/>
            <a:ext cx="74571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Anulado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5" name="AutoShape 4">
            <a:extLst>
              <a:ext uri="{FF2B5EF4-FFF2-40B4-BE49-F238E27FC236}">
                <a16:creationId xmlns:a16="http://schemas.microsoft.com/office/drawing/2014/main" id="{4C68955F-7FCB-21C3-616C-5AFD27E9A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131" y="4003095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89BCE664-D5E1-4AC9-5BFF-8A8D82553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674" y="4075103"/>
            <a:ext cx="111120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Contabilizado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66CE58C8-806B-4B9B-74FE-CE4CE2058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731" y="4035550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8" name="Text Box 11">
            <a:extLst>
              <a:ext uri="{FF2B5EF4-FFF2-40B4-BE49-F238E27FC236}">
                <a16:creationId xmlns:a16="http://schemas.microsoft.com/office/drawing/2014/main" id="{11E9324C-92D7-C093-919A-903BB7829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524" y="4112951"/>
            <a:ext cx="71205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Pagado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9" name="AutoShape 4">
            <a:extLst>
              <a:ext uri="{FF2B5EF4-FFF2-40B4-BE49-F238E27FC236}">
                <a16:creationId xmlns:a16="http://schemas.microsoft.com/office/drawing/2014/main" id="{52F3D72C-0254-5584-E555-ADAF0DE4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156" y="4054811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8C2E8FC7-53FE-A45C-2CB7-25D04206B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1681" y="4148474"/>
            <a:ext cx="89159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Entregado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E744B23-21EC-1743-0952-1757716AA0E7}"/>
              </a:ext>
            </a:extLst>
          </p:cNvPr>
          <p:cNvCxnSpPr>
            <a:stCxn id="9" idx="2"/>
          </p:cNvCxnSpPr>
          <p:nvPr/>
        </p:nvCxnSpPr>
        <p:spPr>
          <a:xfrm>
            <a:off x="5809481" y="2708672"/>
            <a:ext cx="0" cy="60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CC89115-17A4-3E2F-310A-05EC5C19E91B}"/>
              </a:ext>
            </a:extLst>
          </p:cNvPr>
          <p:cNvCxnSpPr>
            <a:stCxn id="23" idx="1"/>
          </p:cNvCxnSpPr>
          <p:nvPr/>
        </p:nvCxnSpPr>
        <p:spPr>
          <a:xfrm flipH="1">
            <a:off x="4388987" y="3528121"/>
            <a:ext cx="801369" cy="1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6200526-C7F5-63E4-A2C4-33336564E178}"/>
              </a:ext>
            </a:extLst>
          </p:cNvPr>
          <p:cNvCxnSpPr>
            <a:stCxn id="17" idx="6"/>
            <a:endCxn id="10" idx="1"/>
          </p:cNvCxnSpPr>
          <p:nvPr/>
        </p:nvCxnSpPr>
        <p:spPr>
          <a:xfrm>
            <a:off x="395412" y="2493119"/>
            <a:ext cx="842069" cy="3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A411653-BCF1-BDAB-7D04-890635404781}"/>
              </a:ext>
            </a:extLst>
          </p:cNvPr>
          <p:cNvCxnSpPr>
            <a:stCxn id="29" idx="1"/>
            <a:endCxn id="27" idx="3"/>
          </p:cNvCxnSpPr>
          <p:nvPr/>
        </p:nvCxnSpPr>
        <p:spPr>
          <a:xfrm flipH="1" flipV="1">
            <a:off x="6041031" y="4251450"/>
            <a:ext cx="1124125" cy="1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CEA5F72-F402-E039-C911-352CDE17639D}"/>
              </a:ext>
            </a:extLst>
          </p:cNvPr>
          <p:cNvCxnSpPr>
            <a:stCxn id="27" idx="1"/>
            <a:endCxn id="25" idx="3"/>
          </p:cNvCxnSpPr>
          <p:nvPr/>
        </p:nvCxnSpPr>
        <p:spPr>
          <a:xfrm flipH="1" flipV="1">
            <a:off x="3504431" y="4218995"/>
            <a:ext cx="1025300" cy="3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12">
            <a:extLst>
              <a:ext uri="{FF2B5EF4-FFF2-40B4-BE49-F238E27FC236}">
                <a16:creationId xmlns:a16="http://schemas.microsoft.com/office/drawing/2014/main" id="{4C014D2C-4BEC-36BA-BDF8-B80360A46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231" y="3414111"/>
            <a:ext cx="215900" cy="1444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3966CFD-D934-A980-5F2C-9634BB40D99F}"/>
              </a:ext>
            </a:extLst>
          </p:cNvPr>
          <p:cNvSpPr/>
          <p:nvPr/>
        </p:nvSpPr>
        <p:spPr>
          <a:xfrm>
            <a:off x="3995936" y="3312221"/>
            <a:ext cx="362175" cy="3668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Text Box 9">
            <a:extLst>
              <a:ext uri="{FF2B5EF4-FFF2-40B4-BE49-F238E27FC236}">
                <a16:creationId xmlns:a16="http://schemas.microsoft.com/office/drawing/2014/main" id="{ADC39C61-E6ED-853D-C75D-9C3EB9855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927" y="2882973"/>
            <a:ext cx="72968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rgbClr val="C00000"/>
                </a:solidFill>
                <a:latin typeface="Arial" pitchFamily="34" charset="0"/>
              </a:rPr>
              <a:t>Anular()</a:t>
            </a:r>
            <a:endParaRPr lang="es-ES" sz="1200" b="0" u="none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48" name="Text Box 9">
            <a:extLst>
              <a:ext uri="{FF2B5EF4-FFF2-40B4-BE49-F238E27FC236}">
                <a16:creationId xmlns:a16="http://schemas.microsoft.com/office/drawing/2014/main" id="{9A184A0C-E753-4506-EAB2-052671E58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814" y="2827655"/>
            <a:ext cx="87556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 err="1">
                <a:solidFill>
                  <a:srgbClr val="C00000"/>
                </a:solidFill>
                <a:latin typeface="Arial" pitchFamily="34" charset="0"/>
              </a:rPr>
              <a:t>Entergar</a:t>
            </a:r>
            <a:r>
              <a:rPr lang="es-CO" sz="1200" b="0" u="none" dirty="0">
                <a:solidFill>
                  <a:srgbClr val="C00000"/>
                </a:solidFill>
                <a:latin typeface="Arial" pitchFamily="34" charset="0"/>
              </a:rPr>
              <a:t>()</a:t>
            </a:r>
            <a:endParaRPr lang="es-ES" sz="1200" b="0" u="none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49" name="Text Box 9">
            <a:extLst>
              <a:ext uri="{FF2B5EF4-FFF2-40B4-BE49-F238E27FC236}">
                <a16:creationId xmlns:a16="http://schemas.microsoft.com/office/drawing/2014/main" id="{49F5856E-6A22-4815-7F90-59AD36E3A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619" y="3978465"/>
            <a:ext cx="6960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rgbClr val="C00000"/>
                </a:solidFill>
                <a:latin typeface="Arial" pitchFamily="34" charset="0"/>
              </a:rPr>
              <a:t>Pagar()</a:t>
            </a:r>
            <a:endParaRPr lang="es-ES" sz="1200" b="0" u="none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0" name="Text Box 9">
            <a:extLst>
              <a:ext uri="{FF2B5EF4-FFF2-40B4-BE49-F238E27FC236}">
                <a16:creationId xmlns:a16="http://schemas.microsoft.com/office/drawing/2014/main" id="{B319D6EE-F497-FDF0-0EF0-2F3076372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401" y="3982486"/>
            <a:ext cx="109517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rgbClr val="C00000"/>
                </a:solidFill>
                <a:latin typeface="Arial" pitchFamily="34" charset="0"/>
              </a:rPr>
              <a:t>Contabilizar()</a:t>
            </a:r>
            <a:endParaRPr lang="es-ES" sz="1200" b="0" u="none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1" name="Text Box 3">
            <a:extLst>
              <a:ext uri="{FF2B5EF4-FFF2-40B4-BE49-F238E27FC236}">
                <a16:creationId xmlns:a16="http://schemas.microsoft.com/office/drawing/2014/main" id="{E265FA27-C022-FC37-61AF-1887EED5D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24" y="3063969"/>
            <a:ext cx="26949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000" u="none" dirty="0">
                <a:ln>
                  <a:solidFill>
                    <a:srgbClr val="0070C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 PEDIDOS</a:t>
            </a:r>
          </a:p>
        </p:txBody>
      </p: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A1E54D48-1DAC-9449-5F6C-B8EF4F14F3B4}"/>
              </a:ext>
            </a:extLst>
          </p:cNvPr>
          <p:cNvCxnSpPr>
            <a:stCxn id="25" idx="0"/>
            <a:endCxn id="46" idx="2"/>
          </p:cNvCxnSpPr>
          <p:nvPr/>
        </p:nvCxnSpPr>
        <p:spPr>
          <a:xfrm rot="5400000" flipH="1" flipV="1">
            <a:off x="3118625" y="3125785"/>
            <a:ext cx="507466" cy="1247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AB2BE317-803D-92BA-B678-8A137984B478}"/>
              </a:ext>
            </a:extLst>
          </p:cNvPr>
          <p:cNvCxnSpPr>
            <a:stCxn id="9" idx="3"/>
          </p:cNvCxnSpPr>
          <p:nvPr/>
        </p:nvCxnSpPr>
        <p:spPr>
          <a:xfrm>
            <a:off x="6565131" y="2492772"/>
            <a:ext cx="1319237" cy="1485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379083"/>
      </p:ext>
    </p:extLst>
  </p:cSld>
  <p:clrMapOvr>
    <a:masterClrMapping/>
  </p:clrMapOvr>
  <p:transition>
    <p:dissolve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6C13CF-82FF-8857-0B66-A25BE0C2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6460F4-E0F2-4B6F-904C-9196CC513463}" type="slidenum">
              <a:rPr lang="es-ES" smtClean="0"/>
              <a:pPr>
                <a:defRPr/>
              </a:pPr>
              <a:t>131</a:t>
            </a:fld>
            <a:endParaRPr lang="es-ES"/>
          </a:p>
        </p:txBody>
      </p:sp>
      <p:sp>
        <p:nvSpPr>
          <p:cNvPr id="6" name="38 Rectángulo">
            <a:extLst>
              <a:ext uri="{FF2B5EF4-FFF2-40B4-BE49-F238E27FC236}">
                <a16:creationId xmlns:a16="http://schemas.microsoft.com/office/drawing/2014/main" id="{CEEFEC62-89BC-D41E-4C20-104B56C69D6E}"/>
              </a:ext>
            </a:extLst>
          </p:cNvPr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39 CuadroTexto">
            <a:extLst>
              <a:ext uri="{FF2B5EF4-FFF2-40B4-BE49-F238E27FC236}">
                <a16:creationId xmlns:a16="http://schemas.microsoft.com/office/drawing/2014/main" id="{AD423665-0496-BBFE-ABC5-8FC8A6970F27}"/>
              </a:ext>
            </a:extLst>
          </p:cNvPr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7C554B3-2349-4ED6-71F4-8BC68EC0D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96" y="1317613"/>
            <a:ext cx="4822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000" u="none" dirty="0">
                <a:ln>
                  <a:solidFill>
                    <a:srgbClr val="0070C0"/>
                  </a:solidFill>
                </a:ln>
                <a:solidFill>
                  <a:schemeClr val="tx1">
                    <a:lumMod val="85000"/>
                  </a:schemeClr>
                </a:solidFill>
              </a:rPr>
              <a:t>Diagramas de estado Ejemplos :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EF6B982-AE6B-C1F6-2B54-DBF265A7D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831" y="2276872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56D042A-8BAA-A501-9318-131740BC0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81" y="2314972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4C2639F7-2DA3-4837-DA54-FD4B0070D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8781" y="2490873"/>
            <a:ext cx="23050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76087848-1138-E50C-4109-2114CA62F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77" y="2249312"/>
            <a:ext cx="84189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rgbClr val="C00000"/>
                </a:solidFill>
                <a:latin typeface="Arial" pitchFamily="34" charset="0"/>
              </a:rPr>
              <a:t>Imprimir()</a:t>
            </a:r>
            <a:endParaRPr lang="es-ES" sz="1200" b="0" u="none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79C314E7-1AA3-E84E-8B96-A2BA2B970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768" y="2232035"/>
            <a:ext cx="70403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rgbClr val="C00000"/>
                </a:solidFill>
                <a:latin typeface="Arial" pitchFamily="34" charset="0"/>
              </a:rPr>
              <a:t>enviar()</a:t>
            </a:r>
            <a:endParaRPr lang="es-ES" sz="1200" b="0" u="none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4B0D2CE-1822-B96F-ED5B-C249554F3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085" y="2370535"/>
            <a:ext cx="73930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Impresa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5082B4F3-F88A-B488-1903-C3046C1FB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474" y="2370535"/>
            <a:ext cx="73770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Enviada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664A4EE4-968F-802F-6A38-A511D3A9A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420888"/>
            <a:ext cx="215900" cy="1444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EEB4D732-9961-675F-7D96-218B5F4F9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3312221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9A41D8EC-0094-7568-3493-8636D549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549" y="3405884"/>
            <a:ext cx="71205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Pagada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9" name="AutoShape 4">
            <a:extLst>
              <a:ext uri="{FF2B5EF4-FFF2-40B4-BE49-F238E27FC236}">
                <a16:creationId xmlns:a16="http://schemas.microsoft.com/office/drawing/2014/main" id="{52F3D72C-0254-5584-E555-ADAF0DE4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033" y="4463655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8C2E8FC7-53FE-A45C-2CB7-25D04206B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057" y="4557318"/>
            <a:ext cx="111120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Contabilizada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E744B23-21EC-1743-0952-1757716AA0E7}"/>
              </a:ext>
            </a:extLst>
          </p:cNvPr>
          <p:cNvCxnSpPr>
            <a:stCxn id="9" idx="2"/>
          </p:cNvCxnSpPr>
          <p:nvPr/>
        </p:nvCxnSpPr>
        <p:spPr>
          <a:xfrm>
            <a:off x="5809481" y="2708672"/>
            <a:ext cx="0" cy="60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6200526-C7F5-63E4-A2C4-33336564E178}"/>
              </a:ext>
            </a:extLst>
          </p:cNvPr>
          <p:cNvCxnSpPr>
            <a:stCxn id="17" idx="6"/>
            <a:endCxn id="10" idx="1"/>
          </p:cNvCxnSpPr>
          <p:nvPr/>
        </p:nvCxnSpPr>
        <p:spPr>
          <a:xfrm>
            <a:off x="395412" y="2493119"/>
            <a:ext cx="842069" cy="3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12">
            <a:extLst>
              <a:ext uri="{FF2B5EF4-FFF2-40B4-BE49-F238E27FC236}">
                <a16:creationId xmlns:a16="http://schemas.microsoft.com/office/drawing/2014/main" id="{4C014D2C-4BEC-36BA-BDF8-B80360A46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91" y="4061770"/>
            <a:ext cx="215900" cy="14446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3966CFD-D934-A980-5F2C-9634BB40D99F}"/>
              </a:ext>
            </a:extLst>
          </p:cNvPr>
          <p:cNvSpPr/>
          <p:nvPr/>
        </p:nvSpPr>
        <p:spPr>
          <a:xfrm>
            <a:off x="513996" y="3959880"/>
            <a:ext cx="362175" cy="3668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Text Box 9">
            <a:extLst>
              <a:ext uri="{FF2B5EF4-FFF2-40B4-BE49-F238E27FC236}">
                <a16:creationId xmlns:a16="http://schemas.microsoft.com/office/drawing/2014/main" id="{ADC39C61-E6ED-853D-C75D-9C3EB9855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927" y="2882973"/>
            <a:ext cx="6960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rgbClr val="C00000"/>
                </a:solidFill>
                <a:latin typeface="Arial" pitchFamily="34" charset="0"/>
              </a:rPr>
              <a:t>Pagar()</a:t>
            </a:r>
            <a:endParaRPr lang="es-ES" sz="1200" b="0" u="none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1" name="Text Box 3">
            <a:extLst>
              <a:ext uri="{FF2B5EF4-FFF2-40B4-BE49-F238E27FC236}">
                <a16:creationId xmlns:a16="http://schemas.microsoft.com/office/drawing/2014/main" id="{E265FA27-C022-FC37-61AF-1887EED5D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881" y="844736"/>
            <a:ext cx="26997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000" u="none" dirty="0">
                <a:ln>
                  <a:solidFill>
                    <a:srgbClr val="0070C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 FACTURA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4CE88D75-B089-C058-C0C6-8345672B1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910" y="3386526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61C26635-9C01-3F19-E1C7-D70725B7C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159" y="3480189"/>
            <a:ext cx="74571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Anulada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CFE3403-E8BF-FDF5-A3FD-02145CACB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188" y="3312221"/>
            <a:ext cx="1511300" cy="4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099F3C1-CBDF-C18A-D05E-4C503E0F9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4485" y="3405884"/>
            <a:ext cx="75533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chemeClr val="bg1"/>
                </a:solidFill>
                <a:latin typeface="Arial" pitchFamily="34" charset="0"/>
              </a:rPr>
              <a:t>En pago</a:t>
            </a:r>
            <a:endParaRPr lang="es-ES" sz="1200" b="0" u="non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E777D5BD-5D57-E4F8-9EDD-DE6646D24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785" y="2468899"/>
            <a:ext cx="110479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 err="1">
                <a:solidFill>
                  <a:srgbClr val="C00000"/>
                </a:solidFill>
                <a:latin typeface="Arial" pitchFamily="34" charset="0"/>
              </a:rPr>
              <a:t>PagarCuota</a:t>
            </a:r>
            <a:r>
              <a:rPr lang="es-CO" sz="1200" b="0" u="none" dirty="0">
                <a:solidFill>
                  <a:srgbClr val="C00000"/>
                </a:solidFill>
                <a:latin typeface="Arial" pitchFamily="34" charset="0"/>
              </a:rPr>
              <a:t>()</a:t>
            </a:r>
            <a:endParaRPr lang="es-ES" sz="1200" b="0" u="none" dirty="0">
              <a:solidFill>
                <a:srgbClr val="C00000"/>
              </a:solidFill>
              <a:latin typeface="Arial" pitchFamily="34" charset="0"/>
            </a:endParaRPr>
          </a:p>
        </p:txBody>
      </p:sp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7083CC59-781C-DDF1-17DD-0066FDA38A00}"/>
              </a:ext>
            </a:extLst>
          </p:cNvPr>
          <p:cNvCxnSpPr>
            <a:stCxn id="5" idx="2"/>
          </p:cNvCxnSpPr>
          <p:nvPr/>
        </p:nvCxnSpPr>
        <p:spPr>
          <a:xfrm rot="5400000" flipH="1">
            <a:off x="7698092" y="3233275"/>
            <a:ext cx="199638" cy="821854"/>
          </a:xfrm>
          <a:prstGeom prst="curvedConnector4">
            <a:avLst>
              <a:gd name="adj1" fmla="val -114507"/>
              <a:gd name="adj2" fmla="val 959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9">
            <a:extLst>
              <a:ext uri="{FF2B5EF4-FFF2-40B4-BE49-F238E27FC236}">
                <a16:creationId xmlns:a16="http://schemas.microsoft.com/office/drawing/2014/main" id="{2EF3CD17-FE8B-7F65-6A70-6BC8C3DEE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648" y="3926727"/>
            <a:ext cx="110479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 err="1">
                <a:solidFill>
                  <a:srgbClr val="C00000"/>
                </a:solidFill>
                <a:latin typeface="Arial" pitchFamily="34" charset="0"/>
              </a:rPr>
              <a:t>PagarCuota</a:t>
            </a:r>
            <a:r>
              <a:rPr lang="es-CO" sz="1200" b="0" u="none" dirty="0">
                <a:solidFill>
                  <a:srgbClr val="C00000"/>
                </a:solidFill>
                <a:latin typeface="Arial" pitchFamily="34" charset="0"/>
              </a:rPr>
              <a:t>()</a:t>
            </a:r>
            <a:endParaRPr lang="es-ES" sz="1200" b="0" u="none" dirty="0">
              <a:solidFill>
                <a:srgbClr val="C00000"/>
              </a:solidFill>
              <a:latin typeface="Arial" pitchFamily="34" charset="0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65CE61C-5B88-972B-1B00-77CE5358611A}"/>
              </a:ext>
            </a:extLst>
          </p:cNvPr>
          <p:cNvCxnSpPr>
            <a:stCxn id="5" idx="1"/>
            <a:endCxn id="23" idx="3"/>
          </p:cNvCxnSpPr>
          <p:nvPr/>
        </p:nvCxnSpPr>
        <p:spPr>
          <a:xfrm flipH="1">
            <a:off x="6299324" y="3528121"/>
            <a:ext cx="1153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 Box 9">
            <a:extLst>
              <a:ext uri="{FF2B5EF4-FFF2-40B4-BE49-F238E27FC236}">
                <a16:creationId xmlns:a16="http://schemas.microsoft.com/office/drawing/2014/main" id="{36B86932-029C-39BB-7081-D892048BA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3296017"/>
            <a:ext cx="117371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rgbClr val="C00000"/>
                </a:solidFill>
                <a:latin typeface="Arial" pitchFamily="34" charset="0"/>
              </a:rPr>
              <a:t>Ultima Cuota()</a:t>
            </a:r>
            <a:endParaRPr lang="es-ES" sz="1200" b="0" u="none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43" name="Text Box 9">
            <a:extLst>
              <a:ext uri="{FF2B5EF4-FFF2-40B4-BE49-F238E27FC236}">
                <a16:creationId xmlns:a16="http://schemas.microsoft.com/office/drawing/2014/main" id="{302BDEA1-496C-A4F8-4BCC-529F2CE30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217" y="2698638"/>
            <a:ext cx="72968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rgbClr val="C00000"/>
                </a:solidFill>
                <a:latin typeface="Arial" pitchFamily="34" charset="0"/>
              </a:rPr>
              <a:t>Anular()</a:t>
            </a:r>
            <a:endParaRPr lang="es-ES" sz="1200" b="0" u="none" dirty="0">
              <a:solidFill>
                <a:srgbClr val="C00000"/>
              </a:solidFill>
              <a:latin typeface="Arial" pitchFamily="34" charset="0"/>
            </a:endParaRPr>
          </a:p>
        </p:txBody>
      </p: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6F07467C-AAC7-F038-14CF-203B486355D6}"/>
              </a:ext>
            </a:extLst>
          </p:cNvPr>
          <p:cNvCxnSpPr>
            <a:stCxn id="23" idx="2"/>
          </p:cNvCxnSpPr>
          <p:nvPr/>
        </p:nvCxnSpPr>
        <p:spPr>
          <a:xfrm rot="5400000">
            <a:off x="4151943" y="3333412"/>
            <a:ext cx="981123" cy="1802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 Box 9">
            <a:extLst>
              <a:ext uri="{FF2B5EF4-FFF2-40B4-BE49-F238E27FC236}">
                <a16:creationId xmlns:a16="http://schemas.microsoft.com/office/drawing/2014/main" id="{17A17117-A2F5-DAC1-9DE5-E706F20A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32" y="4437973"/>
            <a:ext cx="109517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 dirty="0">
                <a:solidFill>
                  <a:srgbClr val="C00000"/>
                </a:solidFill>
                <a:latin typeface="Arial" pitchFamily="34" charset="0"/>
              </a:rPr>
              <a:t>Contabilizar()</a:t>
            </a:r>
            <a:endParaRPr lang="es-ES" sz="1200" b="0" u="none" dirty="0">
              <a:solidFill>
                <a:srgbClr val="C00000"/>
              </a:solidFill>
              <a:latin typeface="Arial" pitchFamily="34" charset="0"/>
            </a:endParaRPr>
          </a:p>
        </p:txBody>
      </p: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75C0051A-306E-062B-5AC3-A597991934DA}"/>
              </a:ext>
            </a:extLst>
          </p:cNvPr>
          <p:cNvCxnSpPr>
            <a:stCxn id="2" idx="1"/>
            <a:endCxn id="46" idx="7"/>
          </p:cNvCxnSpPr>
          <p:nvPr/>
        </p:nvCxnSpPr>
        <p:spPr>
          <a:xfrm rot="10800000" flipV="1">
            <a:off x="876172" y="3602426"/>
            <a:ext cx="1354739" cy="459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BADCF2D4-EBC4-5DBD-F994-8BF8CFD6637F}"/>
              </a:ext>
            </a:extLst>
          </p:cNvPr>
          <p:cNvCxnSpPr>
            <a:stCxn id="29" idx="1"/>
          </p:cNvCxnSpPr>
          <p:nvPr/>
        </p:nvCxnSpPr>
        <p:spPr>
          <a:xfrm rot="10800000">
            <a:off x="942375" y="4243195"/>
            <a:ext cx="1287658" cy="436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77386ABD-420E-7D4B-DEB2-9AAAC381D6B9}"/>
              </a:ext>
            </a:extLst>
          </p:cNvPr>
          <p:cNvCxnSpPr>
            <a:stCxn id="9" idx="3"/>
            <a:endCxn id="5" idx="0"/>
          </p:cNvCxnSpPr>
          <p:nvPr/>
        </p:nvCxnSpPr>
        <p:spPr>
          <a:xfrm>
            <a:off x="6565131" y="2492772"/>
            <a:ext cx="1643707" cy="81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39D708DA-B6AB-CB1B-8F6B-9B26835F5A6D}"/>
              </a:ext>
            </a:extLst>
          </p:cNvPr>
          <p:cNvCxnSpPr>
            <a:endCxn id="2" idx="0"/>
          </p:cNvCxnSpPr>
          <p:nvPr/>
        </p:nvCxnSpPr>
        <p:spPr>
          <a:xfrm rot="10800000" flipV="1">
            <a:off x="2986561" y="2647534"/>
            <a:ext cx="2067271" cy="7389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356"/>
      </p:ext>
    </p:extLst>
  </p:cSld>
  <p:clrMapOvr>
    <a:masterClrMapping/>
  </p:clrMapOvr>
  <p:transition>
    <p:dissolve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 descr="C:\Archivos de programa\Microsoft Office\MEDIA\CAGCAT10\j0216588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714500"/>
            <a:ext cx="64293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3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E56374CD-0C68-400B-80C2-D75D0508B0A4}" type="slidenum">
              <a:rPr lang="es-ES" smtClean="0"/>
              <a:pPr/>
              <a:t>132</a:t>
            </a:fld>
            <a:endParaRPr lang="es-ES"/>
          </a:p>
        </p:txBody>
      </p:sp>
      <p:sp>
        <p:nvSpPr>
          <p:cNvPr id="39" name="38 Rectángulo"/>
          <p:cNvSpPr/>
          <p:nvPr/>
        </p:nvSpPr>
        <p:spPr>
          <a:xfrm>
            <a:off x="2598028" y="500042"/>
            <a:ext cx="44743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gradFill flip="none" rotWithShape="1"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1"/>
                  <a:tileRect/>
                </a:gradFill>
                <a:effectLst>
                  <a:outerShdw blurRad="60007" dist="310007" dir="7680000" sy="30000" kx="1300200" algn="ctr" rotWithShape="0">
                    <a:schemeClr val="bg1">
                      <a:alpha val="49000"/>
                    </a:schemeClr>
                  </a:outerShdw>
                </a:effectLst>
                <a:latin typeface="Goudy Stout" pitchFamily="18" charset="0"/>
                <a:ea typeface="+mj-ea"/>
                <a:cs typeface="+mj-cs"/>
              </a:rPr>
              <a:t>    FIN</a:t>
            </a:r>
          </a:p>
          <a:p>
            <a:pPr algn="ctr"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gradFill flip="none" rotWithShape="1"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0" scaled="1"/>
                  <a:tileRect/>
                </a:gradFill>
                <a:effectLst>
                  <a:outerShdw blurRad="60007" dist="310007" dir="7680000" sy="30000" kx="1300200" algn="ctr" rotWithShape="0">
                    <a:schemeClr val="bg1">
                      <a:alpha val="49000"/>
                    </a:schemeClr>
                  </a:outerShdw>
                </a:effectLst>
                <a:latin typeface="Goudy Stout" pitchFamily="18" charset="0"/>
                <a:ea typeface="+mj-ea"/>
                <a:cs typeface="+mj-cs"/>
              </a:rPr>
              <a:t>Por fin?</a:t>
            </a:r>
            <a:endParaRPr lang="es-CO" dirty="0">
              <a:gradFill flip="none" rotWithShape="1">
                <a:gsLst>
                  <a:gs pos="0">
                    <a:srgbClr val="000082"/>
                  </a:gs>
                  <a:gs pos="13000">
                    <a:srgbClr val="0047FF"/>
                  </a:gs>
                  <a:gs pos="28000">
                    <a:srgbClr val="000082"/>
                  </a:gs>
                  <a:gs pos="42999">
                    <a:srgbClr val="0047FF"/>
                  </a:gs>
                  <a:gs pos="58000">
                    <a:srgbClr val="000082"/>
                  </a:gs>
                  <a:gs pos="72000">
                    <a:srgbClr val="0047FF"/>
                  </a:gs>
                  <a:gs pos="87000">
                    <a:srgbClr val="000082"/>
                  </a:gs>
                  <a:gs pos="100000">
                    <a:srgbClr val="0047FF"/>
                  </a:gs>
                </a:gsLst>
                <a:lin ang="0" scaled="1"/>
                <a:tileRect/>
              </a:gradFill>
              <a:effectLst>
                <a:outerShdw blurRad="60007" dist="310007" dir="7680000" sy="30000" kx="1300200" algn="ctr" rotWithShape="0">
                  <a:schemeClr val="bg1">
                    <a:alpha val="49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7926388" y="5976938"/>
            <a:ext cx="609600" cy="45720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E7120816-2472-49FC-91A2-2163CF603E11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-1357354" y="-142900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642910" y="1142984"/>
            <a:ext cx="8045472" cy="535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u="none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Terminales, Entidades o Agentes externos.</a:t>
            </a:r>
          </a:p>
          <a:p>
            <a:pPr>
              <a:defRPr/>
            </a:pPr>
            <a:endParaRPr lang="es-ES" u="none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Personas (cargo), organizaciones, áreas, otros sistemas que 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residen </a:t>
            </a:r>
            <a:r>
              <a:rPr lang="es-ES" b="0" u="none" dirty="0">
                <a:solidFill>
                  <a:srgbClr val="C00000"/>
                </a:solidFill>
              </a:rPr>
              <a:t>FUERA</a:t>
            </a:r>
            <a:r>
              <a:rPr lang="es-ES" b="0" u="none" dirty="0">
                <a:solidFill>
                  <a:srgbClr val="FFFF99"/>
                </a:solidFill>
              </a:rPr>
              <a:t> del contexto del sistema y que originan o reciben su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información. Tipos:</a:t>
            </a:r>
          </a:p>
          <a:p>
            <a:pPr>
              <a:defRPr/>
            </a:pPr>
            <a:endParaRPr lang="es-ES" b="0" u="none" dirty="0">
              <a:solidFill>
                <a:srgbClr val="FFFF99"/>
              </a:solidFill>
            </a:endParaRPr>
          </a:p>
          <a:p>
            <a:pPr>
              <a:defRPr/>
            </a:pPr>
            <a:r>
              <a:rPr lang="es-ES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Fuente:</a:t>
            </a:r>
            <a:r>
              <a:rPr lang="es-ES" b="0" u="none" dirty="0">
                <a:solidFill>
                  <a:srgbClr val="FFFF99"/>
                </a:solidFill>
              </a:rPr>
              <a:t> Origina la información de entrada.</a:t>
            </a:r>
          </a:p>
          <a:p>
            <a:pPr>
              <a:defRPr/>
            </a:pPr>
            <a:r>
              <a:rPr lang="es-ES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Destino:</a:t>
            </a:r>
            <a:r>
              <a:rPr lang="es-ES" b="0" u="none" dirty="0">
                <a:solidFill>
                  <a:srgbClr val="FFFF99"/>
                </a:solidFill>
              </a:rPr>
              <a:t> Capta la información de salida.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Representación: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Ejemplos:</a:t>
            </a:r>
          </a:p>
          <a:p>
            <a:pPr>
              <a:defRPr/>
            </a:pPr>
            <a:endParaRPr lang="es-ES" b="0" u="none" dirty="0">
              <a:solidFill>
                <a:srgbClr val="FFFF99"/>
              </a:solidFill>
            </a:endParaRP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Contabilidad, Nómina, Gerencia, Información, Validaciones, Juan,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Factura, Recibos.</a:t>
            </a:r>
          </a:p>
          <a:p>
            <a:pPr>
              <a:defRPr/>
            </a:pPr>
            <a:endParaRPr lang="es-ES" b="0" u="none" dirty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021013" y="4221163"/>
            <a:ext cx="1587500" cy="444500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2700000" scaled="0"/>
          </a:gradFill>
          <a:ln w="127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3000" sy="103000" algn="r" rotWithShape="0">
              <a:schemeClr val="bg2">
                <a:lumMod val="50000"/>
                <a:alpha val="4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532188" y="4267200"/>
            <a:ext cx="395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u="none">
                <a:solidFill>
                  <a:schemeClr val="bg1"/>
                </a:solidFill>
              </a:rPr>
              <a:t>E</a:t>
            </a:r>
            <a:r>
              <a:rPr lang="es-ES" u="none" baseline="-250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5208588" y="4267200"/>
            <a:ext cx="243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b="0" u="none">
                <a:solidFill>
                  <a:schemeClr val="bg1"/>
                </a:solidFill>
              </a:rPr>
              <a:t>E</a:t>
            </a:r>
            <a:r>
              <a:rPr lang="es-ES" b="0" u="none" baseline="-25000">
                <a:solidFill>
                  <a:schemeClr val="bg1"/>
                </a:solidFill>
              </a:rPr>
              <a:t>i</a:t>
            </a:r>
            <a:r>
              <a:rPr lang="es-ES" b="0" u="none">
                <a:solidFill>
                  <a:schemeClr val="bg1"/>
                </a:solidFill>
              </a:rPr>
              <a:t>=Nombre Entidad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33435" y="4290996"/>
            <a:ext cx="922338" cy="382588"/>
            <a:chOff x="956" y="2832"/>
            <a:chExt cx="581" cy="241"/>
          </a:xfrm>
          <a:solidFill>
            <a:schemeClr val="tx2"/>
          </a:solidFill>
        </p:grpSpPr>
        <p:sp>
          <p:nvSpPr>
            <p:cNvPr id="28681" name="Freeform 7"/>
            <p:cNvSpPr>
              <a:spLocks/>
            </p:cNvSpPr>
            <p:nvPr/>
          </p:nvSpPr>
          <p:spPr bwMode="blackWhite">
            <a:xfrm>
              <a:off x="956" y="2833"/>
              <a:ext cx="369" cy="240"/>
            </a:xfrm>
            <a:custGeom>
              <a:avLst/>
              <a:gdLst>
                <a:gd name="T0" fmla="*/ 5 w 369"/>
                <a:gd name="T1" fmla="*/ 191 h 240"/>
                <a:gd name="T2" fmla="*/ 54 w 369"/>
                <a:gd name="T3" fmla="*/ 194 h 240"/>
                <a:gd name="T4" fmla="*/ 81 w 369"/>
                <a:gd name="T5" fmla="*/ 206 h 240"/>
                <a:gd name="T6" fmla="*/ 105 w 369"/>
                <a:gd name="T7" fmla="*/ 219 h 240"/>
                <a:gd name="T8" fmla="*/ 135 w 369"/>
                <a:gd name="T9" fmla="*/ 231 h 240"/>
                <a:gd name="T10" fmla="*/ 159 w 369"/>
                <a:gd name="T11" fmla="*/ 237 h 240"/>
                <a:gd name="T12" fmla="*/ 189 w 369"/>
                <a:gd name="T13" fmla="*/ 239 h 240"/>
                <a:gd name="T14" fmla="*/ 221 w 369"/>
                <a:gd name="T15" fmla="*/ 232 h 240"/>
                <a:gd name="T16" fmla="*/ 247 w 369"/>
                <a:gd name="T17" fmla="*/ 224 h 240"/>
                <a:gd name="T18" fmla="*/ 270 w 369"/>
                <a:gd name="T19" fmla="*/ 224 h 240"/>
                <a:gd name="T20" fmla="*/ 291 w 369"/>
                <a:gd name="T21" fmla="*/ 220 h 240"/>
                <a:gd name="T22" fmla="*/ 303 w 369"/>
                <a:gd name="T23" fmla="*/ 215 h 240"/>
                <a:gd name="T24" fmla="*/ 313 w 369"/>
                <a:gd name="T25" fmla="*/ 208 h 240"/>
                <a:gd name="T26" fmla="*/ 320 w 369"/>
                <a:gd name="T27" fmla="*/ 206 h 240"/>
                <a:gd name="T28" fmla="*/ 326 w 369"/>
                <a:gd name="T29" fmla="*/ 196 h 240"/>
                <a:gd name="T30" fmla="*/ 327 w 369"/>
                <a:gd name="T31" fmla="*/ 189 h 240"/>
                <a:gd name="T32" fmla="*/ 323 w 369"/>
                <a:gd name="T33" fmla="*/ 183 h 240"/>
                <a:gd name="T34" fmla="*/ 300 w 369"/>
                <a:gd name="T35" fmla="*/ 177 h 240"/>
                <a:gd name="T36" fmla="*/ 266 w 369"/>
                <a:gd name="T37" fmla="*/ 165 h 240"/>
                <a:gd name="T38" fmla="*/ 324 w 369"/>
                <a:gd name="T39" fmla="*/ 182 h 240"/>
                <a:gd name="T40" fmla="*/ 331 w 369"/>
                <a:gd name="T41" fmla="*/ 185 h 240"/>
                <a:gd name="T42" fmla="*/ 344 w 369"/>
                <a:gd name="T43" fmla="*/ 181 h 240"/>
                <a:gd name="T44" fmla="*/ 348 w 369"/>
                <a:gd name="T45" fmla="*/ 174 h 240"/>
                <a:gd name="T46" fmla="*/ 353 w 369"/>
                <a:gd name="T47" fmla="*/ 165 h 240"/>
                <a:gd name="T48" fmla="*/ 358 w 369"/>
                <a:gd name="T49" fmla="*/ 152 h 240"/>
                <a:gd name="T50" fmla="*/ 361 w 369"/>
                <a:gd name="T51" fmla="*/ 149 h 240"/>
                <a:gd name="T52" fmla="*/ 368 w 369"/>
                <a:gd name="T53" fmla="*/ 143 h 240"/>
                <a:gd name="T54" fmla="*/ 356 w 369"/>
                <a:gd name="T55" fmla="*/ 108 h 240"/>
                <a:gd name="T56" fmla="*/ 322 w 369"/>
                <a:gd name="T57" fmla="*/ 63 h 240"/>
                <a:gd name="T58" fmla="*/ 313 w 369"/>
                <a:gd name="T59" fmla="*/ 60 h 240"/>
                <a:gd name="T60" fmla="*/ 299 w 369"/>
                <a:gd name="T61" fmla="*/ 50 h 240"/>
                <a:gd name="T62" fmla="*/ 287 w 369"/>
                <a:gd name="T63" fmla="*/ 38 h 240"/>
                <a:gd name="T64" fmla="*/ 281 w 369"/>
                <a:gd name="T65" fmla="*/ 27 h 240"/>
                <a:gd name="T66" fmla="*/ 268 w 369"/>
                <a:gd name="T67" fmla="*/ 18 h 240"/>
                <a:gd name="T68" fmla="*/ 246 w 369"/>
                <a:gd name="T69" fmla="*/ 11 h 240"/>
                <a:gd name="T70" fmla="*/ 216 w 369"/>
                <a:gd name="T71" fmla="*/ 3 h 240"/>
                <a:gd name="T72" fmla="*/ 200 w 369"/>
                <a:gd name="T73" fmla="*/ 0 h 240"/>
                <a:gd name="T74" fmla="*/ 174 w 369"/>
                <a:gd name="T75" fmla="*/ 4 h 240"/>
                <a:gd name="T76" fmla="*/ 147 w 369"/>
                <a:gd name="T77" fmla="*/ 12 h 240"/>
                <a:gd name="T78" fmla="*/ 114 w 369"/>
                <a:gd name="T79" fmla="*/ 23 h 240"/>
                <a:gd name="T80" fmla="*/ 86 w 369"/>
                <a:gd name="T81" fmla="*/ 30 h 240"/>
                <a:gd name="T82" fmla="*/ 61 w 369"/>
                <a:gd name="T83" fmla="*/ 46 h 240"/>
                <a:gd name="T84" fmla="*/ 57 w 369"/>
                <a:gd name="T85" fmla="*/ 54 h 240"/>
                <a:gd name="T86" fmla="*/ 43 w 369"/>
                <a:gd name="T87" fmla="*/ 58 h 240"/>
                <a:gd name="T88" fmla="*/ 0 w 369"/>
                <a:gd name="T89" fmla="*/ 60 h 240"/>
                <a:gd name="T90" fmla="*/ 5 w 369"/>
                <a:gd name="T91" fmla="*/ 191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9"/>
                <a:gd name="T139" fmla="*/ 0 h 240"/>
                <a:gd name="T140" fmla="*/ 369 w 369"/>
                <a:gd name="T141" fmla="*/ 240 h 24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9" h="240">
                  <a:moveTo>
                    <a:pt x="5" y="191"/>
                  </a:moveTo>
                  <a:lnTo>
                    <a:pt x="54" y="194"/>
                  </a:lnTo>
                  <a:lnTo>
                    <a:pt x="81" y="206"/>
                  </a:lnTo>
                  <a:lnTo>
                    <a:pt x="105" y="219"/>
                  </a:lnTo>
                  <a:lnTo>
                    <a:pt x="135" y="231"/>
                  </a:lnTo>
                  <a:lnTo>
                    <a:pt x="159" y="237"/>
                  </a:lnTo>
                  <a:lnTo>
                    <a:pt x="189" y="239"/>
                  </a:lnTo>
                  <a:lnTo>
                    <a:pt x="221" y="232"/>
                  </a:lnTo>
                  <a:lnTo>
                    <a:pt x="247" y="224"/>
                  </a:lnTo>
                  <a:lnTo>
                    <a:pt x="270" y="224"/>
                  </a:lnTo>
                  <a:lnTo>
                    <a:pt x="291" y="220"/>
                  </a:lnTo>
                  <a:lnTo>
                    <a:pt x="303" y="215"/>
                  </a:lnTo>
                  <a:lnTo>
                    <a:pt x="313" y="208"/>
                  </a:lnTo>
                  <a:lnTo>
                    <a:pt x="320" y="206"/>
                  </a:lnTo>
                  <a:lnTo>
                    <a:pt x="326" y="196"/>
                  </a:lnTo>
                  <a:lnTo>
                    <a:pt x="327" y="189"/>
                  </a:lnTo>
                  <a:lnTo>
                    <a:pt x="323" y="183"/>
                  </a:lnTo>
                  <a:lnTo>
                    <a:pt x="300" y="177"/>
                  </a:lnTo>
                  <a:lnTo>
                    <a:pt x="266" y="165"/>
                  </a:lnTo>
                  <a:lnTo>
                    <a:pt x="324" y="182"/>
                  </a:lnTo>
                  <a:lnTo>
                    <a:pt x="331" y="185"/>
                  </a:lnTo>
                  <a:lnTo>
                    <a:pt x="344" y="181"/>
                  </a:lnTo>
                  <a:lnTo>
                    <a:pt x="348" y="174"/>
                  </a:lnTo>
                  <a:lnTo>
                    <a:pt x="353" y="165"/>
                  </a:lnTo>
                  <a:lnTo>
                    <a:pt x="358" y="152"/>
                  </a:lnTo>
                  <a:lnTo>
                    <a:pt x="361" y="149"/>
                  </a:lnTo>
                  <a:lnTo>
                    <a:pt x="368" y="143"/>
                  </a:lnTo>
                  <a:lnTo>
                    <a:pt x="356" y="108"/>
                  </a:lnTo>
                  <a:lnTo>
                    <a:pt x="322" y="63"/>
                  </a:lnTo>
                  <a:lnTo>
                    <a:pt x="313" y="60"/>
                  </a:lnTo>
                  <a:lnTo>
                    <a:pt x="299" y="50"/>
                  </a:lnTo>
                  <a:lnTo>
                    <a:pt x="287" y="38"/>
                  </a:lnTo>
                  <a:lnTo>
                    <a:pt x="281" y="27"/>
                  </a:lnTo>
                  <a:lnTo>
                    <a:pt x="268" y="18"/>
                  </a:lnTo>
                  <a:lnTo>
                    <a:pt x="246" y="11"/>
                  </a:lnTo>
                  <a:lnTo>
                    <a:pt x="216" y="3"/>
                  </a:lnTo>
                  <a:lnTo>
                    <a:pt x="200" y="0"/>
                  </a:lnTo>
                  <a:lnTo>
                    <a:pt x="174" y="4"/>
                  </a:lnTo>
                  <a:lnTo>
                    <a:pt x="147" y="12"/>
                  </a:lnTo>
                  <a:lnTo>
                    <a:pt x="114" y="23"/>
                  </a:lnTo>
                  <a:lnTo>
                    <a:pt x="86" y="30"/>
                  </a:lnTo>
                  <a:lnTo>
                    <a:pt x="61" y="46"/>
                  </a:lnTo>
                  <a:lnTo>
                    <a:pt x="57" y="54"/>
                  </a:lnTo>
                  <a:lnTo>
                    <a:pt x="43" y="58"/>
                  </a:lnTo>
                  <a:lnTo>
                    <a:pt x="0" y="60"/>
                  </a:lnTo>
                  <a:lnTo>
                    <a:pt x="5" y="191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8682" name="Freeform 8"/>
            <p:cNvSpPr>
              <a:spLocks/>
            </p:cNvSpPr>
            <p:nvPr/>
          </p:nvSpPr>
          <p:spPr bwMode="blackWhite">
            <a:xfrm>
              <a:off x="1146" y="2965"/>
              <a:ext cx="64" cy="107"/>
            </a:xfrm>
            <a:custGeom>
              <a:avLst/>
              <a:gdLst>
                <a:gd name="T0" fmla="*/ 63 w 64"/>
                <a:gd name="T1" fmla="*/ 0 h 107"/>
                <a:gd name="T2" fmla="*/ 24 w 64"/>
                <a:gd name="T3" fmla="*/ 46 h 107"/>
                <a:gd name="T4" fmla="*/ 6 w 64"/>
                <a:gd name="T5" fmla="*/ 87 h 107"/>
                <a:gd name="T6" fmla="*/ 0 w 64"/>
                <a:gd name="T7" fmla="*/ 106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07"/>
                <a:gd name="T14" fmla="*/ 64 w 6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07">
                  <a:moveTo>
                    <a:pt x="63" y="0"/>
                  </a:moveTo>
                  <a:lnTo>
                    <a:pt x="24" y="46"/>
                  </a:lnTo>
                  <a:lnTo>
                    <a:pt x="6" y="87"/>
                  </a:lnTo>
                  <a:lnTo>
                    <a:pt x="0" y="106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8683" name="Freeform 9"/>
            <p:cNvSpPr>
              <a:spLocks/>
            </p:cNvSpPr>
            <p:nvPr/>
          </p:nvSpPr>
          <p:spPr bwMode="blackWhite">
            <a:xfrm>
              <a:off x="1071" y="2900"/>
              <a:ext cx="155" cy="123"/>
            </a:xfrm>
            <a:custGeom>
              <a:avLst/>
              <a:gdLst>
                <a:gd name="T0" fmla="*/ 154 w 155"/>
                <a:gd name="T1" fmla="*/ 0 h 123"/>
                <a:gd name="T2" fmla="*/ 112 w 155"/>
                <a:gd name="T3" fmla="*/ 67 h 123"/>
                <a:gd name="T4" fmla="*/ 96 w 155"/>
                <a:gd name="T5" fmla="*/ 82 h 123"/>
                <a:gd name="T6" fmla="*/ 69 w 155"/>
                <a:gd name="T7" fmla="*/ 102 h 123"/>
                <a:gd name="T8" fmla="*/ 46 w 155"/>
                <a:gd name="T9" fmla="*/ 111 h 123"/>
                <a:gd name="T10" fmla="*/ 26 w 155"/>
                <a:gd name="T11" fmla="*/ 115 h 123"/>
                <a:gd name="T12" fmla="*/ 0 w 155"/>
                <a:gd name="T13" fmla="*/ 122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5"/>
                <a:gd name="T22" fmla="*/ 0 h 123"/>
                <a:gd name="T23" fmla="*/ 155 w 155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5" h="123">
                  <a:moveTo>
                    <a:pt x="154" y="0"/>
                  </a:moveTo>
                  <a:lnTo>
                    <a:pt x="112" y="67"/>
                  </a:lnTo>
                  <a:lnTo>
                    <a:pt x="96" y="82"/>
                  </a:lnTo>
                  <a:lnTo>
                    <a:pt x="69" y="102"/>
                  </a:lnTo>
                  <a:lnTo>
                    <a:pt x="46" y="111"/>
                  </a:lnTo>
                  <a:lnTo>
                    <a:pt x="26" y="115"/>
                  </a:lnTo>
                  <a:lnTo>
                    <a:pt x="0" y="122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8684" name="Freeform 10"/>
            <p:cNvSpPr>
              <a:spLocks/>
            </p:cNvSpPr>
            <p:nvPr/>
          </p:nvSpPr>
          <p:spPr bwMode="blackWhite">
            <a:xfrm>
              <a:off x="1161" y="2949"/>
              <a:ext cx="157" cy="75"/>
            </a:xfrm>
            <a:custGeom>
              <a:avLst/>
              <a:gdLst>
                <a:gd name="T0" fmla="*/ 122 w 157"/>
                <a:gd name="T1" fmla="*/ 73 h 75"/>
                <a:gd name="T2" fmla="*/ 132 w 157"/>
                <a:gd name="T3" fmla="*/ 74 h 75"/>
                <a:gd name="T4" fmla="*/ 146 w 157"/>
                <a:gd name="T5" fmla="*/ 68 h 75"/>
                <a:gd name="T6" fmla="*/ 152 w 157"/>
                <a:gd name="T7" fmla="*/ 60 h 75"/>
                <a:gd name="T8" fmla="*/ 156 w 157"/>
                <a:gd name="T9" fmla="*/ 53 h 75"/>
                <a:gd name="T10" fmla="*/ 155 w 157"/>
                <a:gd name="T11" fmla="*/ 45 h 75"/>
                <a:gd name="T12" fmla="*/ 152 w 157"/>
                <a:gd name="T13" fmla="*/ 37 h 75"/>
                <a:gd name="T14" fmla="*/ 148 w 157"/>
                <a:gd name="T15" fmla="*/ 32 h 75"/>
                <a:gd name="T16" fmla="*/ 113 w 157"/>
                <a:gd name="T17" fmla="*/ 21 h 75"/>
                <a:gd name="T18" fmla="*/ 80 w 157"/>
                <a:gd name="T19" fmla="*/ 14 h 75"/>
                <a:gd name="T20" fmla="*/ 54 w 157"/>
                <a:gd name="T21" fmla="*/ 8 h 75"/>
                <a:gd name="T22" fmla="*/ 26 w 157"/>
                <a:gd name="T23" fmla="*/ 0 h 75"/>
                <a:gd name="T24" fmla="*/ 9 w 157"/>
                <a:gd name="T25" fmla="*/ 3 h 75"/>
                <a:gd name="T26" fmla="*/ 4 w 157"/>
                <a:gd name="T27" fmla="*/ 8 h 75"/>
                <a:gd name="T28" fmla="*/ 0 w 157"/>
                <a:gd name="T29" fmla="*/ 15 h 75"/>
                <a:gd name="T30" fmla="*/ 1 w 157"/>
                <a:gd name="T31" fmla="*/ 22 h 75"/>
                <a:gd name="T32" fmla="*/ 6 w 157"/>
                <a:gd name="T33" fmla="*/ 29 h 75"/>
                <a:gd name="T34" fmla="*/ 21 w 157"/>
                <a:gd name="T35" fmla="*/ 36 h 75"/>
                <a:gd name="T36" fmla="*/ 42 w 157"/>
                <a:gd name="T37" fmla="*/ 38 h 75"/>
                <a:gd name="T38" fmla="*/ 57 w 157"/>
                <a:gd name="T39" fmla="*/ 45 h 75"/>
                <a:gd name="T40" fmla="*/ 73 w 157"/>
                <a:gd name="T41" fmla="*/ 50 h 75"/>
                <a:gd name="T42" fmla="*/ 90 w 157"/>
                <a:gd name="T43" fmla="*/ 59 h 75"/>
                <a:gd name="T44" fmla="*/ 111 w 157"/>
                <a:gd name="T45" fmla="*/ 68 h 75"/>
                <a:gd name="T46" fmla="*/ 122 w 157"/>
                <a:gd name="T47" fmla="*/ 73 h 7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7"/>
                <a:gd name="T73" fmla="*/ 0 h 75"/>
                <a:gd name="T74" fmla="*/ 157 w 157"/>
                <a:gd name="T75" fmla="*/ 75 h 7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7" h="75">
                  <a:moveTo>
                    <a:pt x="122" y="73"/>
                  </a:moveTo>
                  <a:lnTo>
                    <a:pt x="132" y="74"/>
                  </a:lnTo>
                  <a:lnTo>
                    <a:pt x="146" y="68"/>
                  </a:lnTo>
                  <a:lnTo>
                    <a:pt x="152" y="60"/>
                  </a:lnTo>
                  <a:lnTo>
                    <a:pt x="156" y="53"/>
                  </a:lnTo>
                  <a:lnTo>
                    <a:pt x="155" y="45"/>
                  </a:lnTo>
                  <a:lnTo>
                    <a:pt x="152" y="37"/>
                  </a:lnTo>
                  <a:lnTo>
                    <a:pt x="148" y="32"/>
                  </a:lnTo>
                  <a:lnTo>
                    <a:pt x="113" y="21"/>
                  </a:lnTo>
                  <a:lnTo>
                    <a:pt x="80" y="14"/>
                  </a:lnTo>
                  <a:lnTo>
                    <a:pt x="54" y="8"/>
                  </a:lnTo>
                  <a:lnTo>
                    <a:pt x="26" y="0"/>
                  </a:lnTo>
                  <a:lnTo>
                    <a:pt x="9" y="3"/>
                  </a:lnTo>
                  <a:lnTo>
                    <a:pt x="4" y="8"/>
                  </a:lnTo>
                  <a:lnTo>
                    <a:pt x="0" y="15"/>
                  </a:lnTo>
                  <a:lnTo>
                    <a:pt x="1" y="22"/>
                  </a:lnTo>
                  <a:lnTo>
                    <a:pt x="6" y="29"/>
                  </a:lnTo>
                  <a:lnTo>
                    <a:pt x="21" y="36"/>
                  </a:lnTo>
                  <a:lnTo>
                    <a:pt x="42" y="38"/>
                  </a:lnTo>
                  <a:lnTo>
                    <a:pt x="57" y="45"/>
                  </a:lnTo>
                  <a:lnTo>
                    <a:pt x="73" y="50"/>
                  </a:lnTo>
                  <a:lnTo>
                    <a:pt x="90" y="59"/>
                  </a:lnTo>
                  <a:lnTo>
                    <a:pt x="111" y="68"/>
                  </a:lnTo>
                  <a:lnTo>
                    <a:pt x="122" y="7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8685" name="Freeform 11"/>
            <p:cNvSpPr>
              <a:spLocks/>
            </p:cNvSpPr>
            <p:nvPr/>
          </p:nvSpPr>
          <p:spPr bwMode="blackWhite">
            <a:xfrm>
              <a:off x="1168" y="2955"/>
              <a:ext cx="38" cy="25"/>
            </a:xfrm>
            <a:custGeom>
              <a:avLst/>
              <a:gdLst>
                <a:gd name="T0" fmla="*/ 32 w 38"/>
                <a:gd name="T1" fmla="*/ 3 h 25"/>
                <a:gd name="T2" fmla="*/ 37 w 38"/>
                <a:gd name="T3" fmla="*/ 7 h 25"/>
                <a:gd name="T4" fmla="*/ 36 w 38"/>
                <a:gd name="T5" fmla="*/ 15 h 25"/>
                <a:gd name="T6" fmla="*/ 32 w 38"/>
                <a:gd name="T7" fmla="*/ 23 h 25"/>
                <a:gd name="T8" fmla="*/ 18 w 38"/>
                <a:gd name="T9" fmla="*/ 24 h 25"/>
                <a:gd name="T10" fmla="*/ 11 w 38"/>
                <a:gd name="T11" fmla="*/ 23 h 25"/>
                <a:gd name="T12" fmla="*/ 2 w 38"/>
                <a:gd name="T13" fmla="*/ 19 h 25"/>
                <a:gd name="T14" fmla="*/ 0 w 38"/>
                <a:gd name="T15" fmla="*/ 11 h 25"/>
                <a:gd name="T16" fmla="*/ 0 w 38"/>
                <a:gd name="T17" fmla="*/ 7 h 25"/>
                <a:gd name="T18" fmla="*/ 5 w 38"/>
                <a:gd name="T19" fmla="*/ 3 h 25"/>
                <a:gd name="T20" fmla="*/ 12 w 38"/>
                <a:gd name="T21" fmla="*/ 0 h 25"/>
                <a:gd name="T22" fmla="*/ 32 w 38"/>
                <a:gd name="T23" fmla="*/ 3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25"/>
                <a:gd name="T38" fmla="*/ 38 w 38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25">
                  <a:moveTo>
                    <a:pt x="32" y="3"/>
                  </a:moveTo>
                  <a:lnTo>
                    <a:pt x="37" y="7"/>
                  </a:lnTo>
                  <a:lnTo>
                    <a:pt x="36" y="15"/>
                  </a:lnTo>
                  <a:lnTo>
                    <a:pt x="32" y="23"/>
                  </a:lnTo>
                  <a:lnTo>
                    <a:pt x="18" y="24"/>
                  </a:lnTo>
                  <a:lnTo>
                    <a:pt x="11" y="23"/>
                  </a:lnTo>
                  <a:lnTo>
                    <a:pt x="2" y="19"/>
                  </a:lnTo>
                  <a:lnTo>
                    <a:pt x="0" y="11"/>
                  </a:lnTo>
                  <a:lnTo>
                    <a:pt x="0" y="7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2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8686" name="Freeform 12"/>
            <p:cNvSpPr>
              <a:spLocks/>
            </p:cNvSpPr>
            <p:nvPr/>
          </p:nvSpPr>
          <p:spPr bwMode="blackWhite">
            <a:xfrm>
              <a:off x="1265" y="2880"/>
              <a:ext cx="272" cy="56"/>
            </a:xfrm>
            <a:custGeom>
              <a:avLst/>
              <a:gdLst>
                <a:gd name="T0" fmla="*/ 23 w 272"/>
                <a:gd name="T1" fmla="*/ 54 h 56"/>
                <a:gd name="T2" fmla="*/ 37 w 272"/>
                <a:gd name="T3" fmla="*/ 55 h 56"/>
                <a:gd name="T4" fmla="*/ 69 w 272"/>
                <a:gd name="T5" fmla="*/ 54 h 56"/>
                <a:gd name="T6" fmla="*/ 100 w 272"/>
                <a:gd name="T7" fmla="*/ 51 h 56"/>
                <a:gd name="T8" fmla="*/ 114 w 272"/>
                <a:gd name="T9" fmla="*/ 50 h 56"/>
                <a:gd name="T10" fmla="*/ 125 w 272"/>
                <a:gd name="T11" fmla="*/ 49 h 56"/>
                <a:gd name="T12" fmla="*/ 147 w 272"/>
                <a:gd name="T13" fmla="*/ 48 h 56"/>
                <a:gd name="T14" fmla="*/ 171 w 272"/>
                <a:gd name="T15" fmla="*/ 48 h 56"/>
                <a:gd name="T16" fmla="*/ 189 w 272"/>
                <a:gd name="T17" fmla="*/ 48 h 56"/>
                <a:gd name="T18" fmla="*/ 203 w 272"/>
                <a:gd name="T19" fmla="*/ 47 h 56"/>
                <a:gd name="T20" fmla="*/ 230 w 272"/>
                <a:gd name="T21" fmla="*/ 44 h 56"/>
                <a:gd name="T22" fmla="*/ 249 w 272"/>
                <a:gd name="T23" fmla="*/ 42 h 56"/>
                <a:gd name="T24" fmla="*/ 265 w 272"/>
                <a:gd name="T25" fmla="*/ 38 h 56"/>
                <a:gd name="T26" fmla="*/ 270 w 272"/>
                <a:gd name="T27" fmla="*/ 33 h 56"/>
                <a:gd name="T28" fmla="*/ 271 w 272"/>
                <a:gd name="T29" fmla="*/ 28 h 56"/>
                <a:gd name="T30" fmla="*/ 271 w 272"/>
                <a:gd name="T31" fmla="*/ 22 h 56"/>
                <a:gd name="T32" fmla="*/ 266 w 272"/>
                <a:gd name="T33" fmla="*/ 16 h 56"/>
                <a:gd name="T34" fmla="*/ 252 w 272"/>
                <a:gd name="T35" fmla="*/ 10 h 56"/>
                <a:gd name="T36" fmla="*/ 230 w 272"/>
                <a:gd name="T37" fmla="*/ 10 h 56"/>
                <a:gd name="T38" fmla="*/ 204 w 272"/>
                <a:gd name="T39" fmla="*/ 10 h 56"/>
                <a:gd name="T40" fmla="*/ 188 w 272"/>
                <a:gd name="T41" fmla="*/ 9 h 56"/>
                <a:gd name="T42" fmla="*/ 170 w 272"/>
                <a:gd name="T43" fmla="*/ 8 h 56"/>
                <a:gd name="T44" fmla="*/ 150 w 272"/>
                <a:gd name="T45" fmla="*/ 9 h 56"/>
                <a:gd name="T46" fmla="*/ 126 w 272"/>
                <a:gd name="T47" fmla="*/ 8 h 56"/>
                <a:gd name="T48" fmla="*/ 108 w 272"/>
                <a:gd name="T49" fmla="*/ 6 h 56"/>
                <a:gd name="T50" fmla="*/ 80 w 272"/>
                <a:gd name="T51" fmla="*/ 4 h 56"/>
                <a:gd name="T52" fmla="*/ 50 w 272"/>
                <a:gd name="T53" fmla="*/ 2 h 56"/>
                <a:gd name="T54" fmla="*/ 25 w 272"/>
                <a:gd name="T55" fmla="*/ 0 h 56"/>
                <a:gd name="T56" fmla="*/ 0 w 272"/>
                <a:gd name="T57" fmla="*/ 0 h 56"/>
                <a:gd name="T58" fmla="*/ 3 w 272"/>
                <a:gd name="T59" fmla="*/ 51 h 56"/>
                <a:gd name="T60" fmla="*/ 23 w 272"/>
                <a:gd name="T61" fmla="*/ 54 h 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2"/>
                <a:gd name="T94" fmla="*/ 0 h 56"/>
                <a:gd name="T95" fmla="*/ 272 w 272"/>
                <a:gd name="T96" fmla="*/ 56 h 5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2" h="56">
                  <a:moveTo>
                    <a:pt x="23" y="54"/>
                  </a:moveTo>
                  <a:lnTo>
                    <a:pt x="37" y="55"/>
                  </a:lnTo>
                  <a:lnTo>
                    <a:pt x="69" y="54"/>
                  </a:lnTo>
                  <a:lnTo>
                    <a:pt x="100" y="51"/>
                  </a:lnTo>
                  <a:lnTo>
                    <a:pt x="114" y="50"/>
                  </a:lnTo>
                  <a:lnTo>
                    <a:pt x="125" y="49"/>
                  </a:lnTo>
                  <a:lnTo>
                    <a:pt x="147" y="48"/>
                  </a:lnTo>
                  <a:lnTo>
                    <a:pt x="171" y="48"/>
                  </a:lnTo>
                  <a:lnTo>
                    <a:pt x="189" y="48"/>
                  </a:lnTo>
                  <a:lnTo>
                    <a:pt x="203" y="47"/>
                  </a:lnTo>
                  <a:lnTo>
                    <a:pt x="230" y="44"/>
                  </a:lnTo>
                  <a:lnTo>
                    <a:pt x="249" y="42"/>
                  </a:lnTo>
                  <a:lnTo>
                    <a:pt x="265" y="38"/>
                  </a:lnTo>
                  <a:lnTo>
                    <a:pt x="270" y="33"/>
                  </a:lnTo>
                  <a:lnTo>
                    <a:pt x="271" y="28"/>
                  </a:lnTo>
                  <a:lnTo>
                    <a:pt x="271" y="22"/>
                  </a:lnTo>
                  <a:lnTo>
                    <a:pt x="266" y="16"/>
                  </a:lnTo>
                  <a:lnTo>
                    <a:pt x="252" y="10"/>
                  </a:lnTo>
                  <a:lnTo>
                    <a:pt x="230" y="10"/>
                  </a:lnTo>
                  <a:lnTo>
                    <a:pt x="204" y="10"/>
                  </a:lnTo>
                  <a:lnTo>
                    <a:pt x="188" y="9"/>
                  </a:lnTo>
                  <a:lnTo>
                    <a:pt x="170" y="8"/>
                  </a:lnTo>
                  <a:lnTo>
                    <a:pt x="150" y="9"/>
                  </a:lnTo>
                  <a:lnTo>
                    <a:pt x="126" y="8"/>
                  </a:lnTo>
                  <a:lnTo>
                    <a:pt x="108" y="6"/>
                  </a:lnTo>
                  <a:lnTo>
                    <a:pt x="80" y="4"/>
                  </a:lnTo>
                  <a:lnTo>
                    <a:pt x="50" y="2"/>
                  </a:lnTo>
                  <a:lnTo>
                    <a:pt x="25" y="0"/>
                  </a:lnTo>
                  <a:lnTo>
                    <a:pt x="0" y="0"/>
                  </a:lnTo>
                  <a:lnTo>
                    <a:pt x="3" y="51"/>
                  </a:lnTo>
                  <a:lnTo>
                    <a:pt x="23" y="5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8687" name="Freeform 13"/>
            <p:cNvSpPr>
              <a:spLocks/>
            </p:cNvSpPr>
            <p:nvPr/>
          </p:nvSpPr>
          <p:spPr bwMode="blackWhite">
            <a:xfrm>
              <a:off x="1198" y="3014"/>
              <a:ext cx="17" cy="44"/>
            </a:xfrm>
            <a:custGeom>
              <a:avLst/>
              <a:gdLst>
                <a:gd name="T0" fmla="*/ 11 w 17"/>
                <a:gd name="T1" fmla="*/ 43 h 44"/>
                <a:gd name="T2" fmla="*/ 2 w 17"/>
                <a:gd name="T3" fmla="*/ 30 h 44"/>
                <a:gd name="T4" fmla="*/ 0 w 17"/>
                <a:gd name="T5" fmla="*/ 20 h 44"/>
                <a:gd name="T6" fmla="*/ 6 w 17"/>
                <a:gd name="T7" fmla="*/ 6 h 44"/>
                <a:gd name="T8" fmla="*/ 16 w 17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1" y="43"/>
                  </a:moveTo>
                  <a:lnTo>
                    <a:pt x="2" y="30"/>
                  </a:lnTo>
                  <a:lnTo>
                    <a:pt x="0" y="20"/>
                  </a:lnTo>
                  <a:lnTo>
                    <a:pt x="6" y="6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8688" name="Freeform 14"/>
            <p:cNvSpPr>
              <a:spLocks/>
            </p:cNvSpPr>
            <p:nvPr/>
          </p:nvSpPr>
          <p:spPr bwMode="blackWhite">
            <a:xfrm>
              <a:off x="1007" y="2890"/>
              <a:ext cx="17" cy="36"/>
            </a:xfrm>
            <a:custGeom>
              <a:avLst/>
              <a:gdLst>
                <a:gd name="T0" fmla="*/ 16 w 17"/>
                <a:gd name="T1" fmla="*/ 0 h 36"/>
                <a:gd name="T2" fmla="*/ 0 w 17"/>
                <a:gd name="T3" fmla="*/ 13 h 36"/>
                <a:gd name="T4" fmla="*/ 2 w 17"/>
                <a:gd name="T5" fmla="*/ 28 h 36"/>
                <a:gd name="T6" fmla="*/ 14 w 17"/>
                <a:gd name="T7" fmla="*/ 35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6"/>
                <a:gd name="T14" fmla="*/ 17 w 1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6">
                  <a:moveTo>
                    <a:pt x="16" y="0"/>
                  </a:moveTo>
                  <a:lnTo>
                    <a:pt x="0" y="13"/>
                  </a:lnTo>
                  <a:lnTo>
                    <a:pt x="2" y="28"/>
                  </a:lnTo>
                  <a:lnTo>
                    <a:pt x="14" y="3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8689" name="Freeform 15"/>
            <p:cNvSpPr>
              <a:spLocks/>
            </p:cNvSpPr>
            <p:nvPr/>
          </p:nvSpPr>
          <p:spPr bwMode="blackWhite">
            <a:xfrm>
              <a:off x="1158" y="2985"/>
              <a:ext cx="128" cy="70"/>
            </a:xfrm>
            <a:custGeom>
              <a:avLst/>
              <a:gdLst>
                <a:gd name="T0" fmla="*/ 103 w 128"/>
                <a:gd name="T1" fmla="*/ 69 h 70"/>
                <a:gd name="T2" fmla="*/ 88 w 128"/>
                <a:gd name="T3" fmla="*/ 67 h 70"/>
                <a:gd name="T4" fmla="*/ 73 w 128"/>
                <a:gd name="T5" fmla="*/ 62 h 70"/>
                <a:gd name="T6" fmla="*/ 60 w 128"/>
                <a:gd name="T7" fmla="*/ 51 h 70"/>
                <a:gd name="T8" fmla="*/ 56 w 128"/>
                <a:gd name="T9" fmla="*/ 44 h 70"/>
                <a:gd name="T10" fmla="*/ 53 w 128"/>
                <a:gd name="T11" fmla="*/ 39 h 70"/>
                <a:gd name="T12" fmla="*/ 40 w 128"/>
                <a:gd name="T13" fmla="*/ 35 h 70"/>
                <a:gd name="T14" fmla="*/ 22 w 128"/>
                <a:gd name="T15" fmla="*/ 31 h 70"/>
                <a:gd name="T16" fmla="*/ 5 w 128"/>
                <a:gd name="T17" fmla="*/ 25 h 70"/>
                <a:gd name="T18" fmla="*/ 0 w 128"/>
                <a:gd name="T19" fmla="*/ 18 h 70"/>
                <a:gd name="T20" fmla="*/ 0 w 128"/>
                <a:gd name="T21" fmla="*/ 9 h 70"/>
                <a:gd name="T22" fmla="*/ 3 w 128"/>
                <a:gd name="T23" fmla="*/ 2 h 70"/>
                <a:gd name="T24" fmla="*/ 13 w 128"/>
                <a:gd name="T25" fmla="*/ 0 h 70"/>
                <a:gd name="T26" fmla="*/ 24 w 128"/>
                <a:gd name="T27" fmla="*/ 0 h 70"/>
                <a:gd name="T28" fmla="*/ 45 w 128"/>
                <a:gd name="T29" fmla="*/ 2 h 70"/>
                <a:gd name="T30" fmla="*/ 62 w 128"/>
                <a:gd name="T31" fmla="*/ 8 h 70"/>
                <a:gd name="T32" fmla="*/ 76 w 128"/>
                <a:gd name="T33" fmla="*/ 15 h 70"/>
                <a:gd name="T34" fmla="*/ 108 w 128"/>
                <a:gd name="T35" fmla="*/ 28 h 70"/>
                <a:gd name="T36" fmla="*/ 122 w 128"/>
                <a:gd name="T37" fmla="*/ 36 h 70"/>
                <a:gd name="T38" fmla="*/ 127 w 128"/>
                <a:gd name="T39" fmla="*/ 48 h 70"/>
                <a:gd name="T40" fmla="*/ 124 w 128"/>
                <a:gd name="T41" fmla="*/ 55 h 70"/>
                <a:gd name="T42" fmla="*/ 120 w 128"/>
                <a:gd name="T43" fmla="*/ 60 h 70"/>
                <a:gd name="T44" fmla="*/ 112 w 128"/>
                <a:gd name="T45" fmla="*/ 65 h 70"/>
                <a:gd name="T46" fmla="*/ 103 w 128"/>
                <a:gd name="T47" fmla="*/ 69 h 7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8"/>
                <a:gd name="T73" fmla="*/ 0 h 70"/>
                <a:gd name="T74" fmla="*/ 128 w 128"/>
                <a:gd name="T75" fmla="*/ 70 h 7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8" h="70">
                  <a:moveTo>
                    <a:pt x="103" y="69"/>
                  </a:moveTo>
                  <a:lnTo>
                    <a:pt x="88" y="67"/>
                  </a:lnTo>
                  <a:lnTo>
                    <a:pt x="73" y="62"/>
                  </a:lnTo>
                  <a:lnTo>
                    <a:pt x="60" y="51"/>
                  </a:lnTo>
                  <a:lnTo>
                    <a:pt x="56" y="44"/>
                  </a:lnTo>
                  <a:lnTo>
                    <a:pt x="53" y="39"/>
                  </a:lnTo>
                  <a:lnTo>
                    <a:pt x="40" y="35"/>
                  </a:lnTo>
                  <a:lnTo>
                    <a:pt x="22" y="31"/>
                  </a:lnTo>
                  <a:lnTo>
                    <a:pt x="5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2"/>
                  </a:lnTo>
                  <a:lnTo>
                    <a:pt x="13" y="0"/>
                  </a:lnTo>
                  <a:lnTo>
                    <a:pt x="24" y="0"/>
                  </a:lnTo>
                  <a:lnTo>
                    <a:pt x="45" y="2"/>
                  </a:lnTo>
                  <a:lnTo>
                    <a:pt x="62" y="8"/>
                  </a:lnTo>
                  <a:lnTo>
                    <a:pt x="76" y="15"/>
                  </a:lnTo>
                  <a:lnTo>
                    <a:pt x="108" y="28"/>
                  </a:lnTo>
                  <a:lnTo>
                    <a:pt x="122" y="36"/>
                  </a:lnTo>
                  <a:lnTo>
                    <a:pt x="127" y="48"/>
                  </a:lnTo>
                  <a:lnTo>
                    <a:pt x="124" y="55"/>
                  </a:lnTo>
                  <a:lnTo>
                    <a:pt x="120" y="60"/>
                  </a:lnTo>
                  <a:lnTo>
                    <a:pt x="112" y="65"/>
                  </a:lnTo>
                  <a:lnTo>
                    <a:pt x="103" y="6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8690" name="Freeform 16"/>
            <p:cNvSpPr>
              <a:spLocks/>
            </p:cNvSpPr>
            <p:nvPr/>
          </p:nvSpPr>
          <p:spPr bwMode="blackWhite">
            <a:xfrm>
              <a:off x="1162" y="2988"/>
              <a:ext cx="29" cy="20"/>
            </a:xfrm>
            <a:custGeom>
              <a:avLst/>
              <a:gdLst>
                <a:gd name="T0" fmla="*/ 27 w 29"/>
                <a:gd name="T1" fmla="*/ 3 h 20"/>
                <a:gd name="T2" fmla="*/ 28 w 29"/>
                <a:gd name="T3" fmla="*/ 10 h 20"/>
                <a:gd name="T4" fmla="*/ 25 w 29"/>
                <a:gd name="T5" fmla="*/ 18 h 20"/>
                <a:gd name="T6" fmla="*/ 14 w 29"/>
                <a:gd name="T7" fmla="*/ 19 h 20"/>
                <a:gd name="T8" fmla="*/ 5 w 29"/>
                <a:gd name="T9" fmla="*/ 17 h 20"/>
                <a:gd name="T10" fmla="*/ 0 w 29"/>
                <a:gd name="T11" fmla="*/ 9 h 20"/>
                <a:gd name="T12" fmla="*/ 2 w 29"/>
                <a:gd name="T13" fmla="*/ 4 h 20"/>
                <a:gd name="T14" fmla="*/ 7 w 29"/>
                <a:gd name="T15" fmla="*/ 2 h 20"/>
                <a:gd name="T16" fmla="*/ 14 w 29"/>
                <a:gd name="T17" fmla="*/ 0 h 20"/>
                <a:gd name="T18" fmla="*/ 23 w 29"/>
                <a:gd name="T19" fmla="*/ 0 h 20"/>
                <a:gd name="T20" fmla="*/ 27 w 29"/>
                <a:gd name="T21" fmla="*/ 3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"/>
                <a:gd name="T34" fmla="*/ 0 h 20"/>
                <a:gd name="T35" fmla="*/ 29 w 29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" h="20">
                  <a:moveTo>
                    <a:pt x="27" y="3"/>
                  </a:moveTo>
                  <a:lnTo>
                    <a:pt x="28" y="10"/>
                  </a:lnTo>
                  <a:lnTo>
                    <a:pt x="25" y="18"/>
                  </a:lnTo>
                  <a:lnTo>
                    <a:pt x="14" y="19"/>
                  </a:lnTo>
                  <a:lnTo>
                    <a:pt x="5" y="17"/>
                  </a:lnTo>
                  <a:lnTo>
                    <a:pt x="0" y="9"/>
                  </a:lnTo>
                  <a:lnTo>
                    <a:pt x="2" y="4"/>
                  </a:lnTo>
                  <a:lnTo>
                    <a:pt x="7" y="2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27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8691" name="Freeform 17"/>
            <p:cNvSpPr>
              <a:spLocks/>
            </p:cNvSpPr>
            <p:nvPr/>
          </p:nvSpPr>
          <p:spPr bwMode="blackWhite">
            <a:xfrm>
              <a:off x="1171" y="2924"/>
              <a:ext cx="157" cy="59"/>
            </a:xfrm>
            <a:custGeom>
              <a:avLst/>
              <a:gdLst>
                <a:gd name="T0" fmla="*/ 134 w 157"/>
                <a:gd name="T1" fmla="*/ 58 h 59"/>
                <a:gd name="T2" fmla="*/ 145 w 157"/>
                <a:gd name="T3" fmla="*/ 55 h 59"/>
                <a:gd name="T4" fmla="*/ 152 w 157"/>
                <a:gd name="T5" fmla="*/ 50 h 59"/>
                <a:gd name="T6" fmla="*/ 154 w 157"/>
                <a:gd name="T7" fmla="*/ 43 h 59"/>
                <a:gd name="T8" fmla="*/ 156 w 157"/>
                <a:gd name="T9" fmla="*/ 34 h 59"/>
                <a:gd name="T10" fmla="*/ 150 w 157"/>
                <a:gd name="T11" fmla="*/ 23 h 59"/>
                <a:gd name="T12" fmla="*/ 143 w 157"/>
                <a:gd name="T13" fmla="*/ 14 h 59"/>
                <a:gd name="T14" fmla="*/ 125 w 157"/>
                <a:gd name="T15" fmla="*/ 7 h 59"/>
                <a:gd name="T16" fmla="*/ 85 w 157"/>
                <a:gd name="T17" fmla="*/ 4 h 59"/>
                <a:gd name="T18" fmla="*/ 56 w 157"/>
                <a:gd name="T19" fmla="*/ 0 h 59"/>
                <a:gd name="T20" fmla="*/ 27 w 157"/>
                <a:gd name="T21" fmla="*/ 0 h 59"/>
                <a:gd name="T22" fmla="*/ 13 w 157"/>
                <a:gd name="T23" fmla="*/ 1 h 59"/>
                <a:gd name="T24" fmla="*/ 3 w 157"/>
                <a:gd name="T25" fmla="*/ 7 h 59"/>
                <a:gd name="T26" fmla="*/ 0 w 157"/>
                <a:gd name="T27" fmla="*/ 18 h 59"/>
                <a:gd name="T28" fmla="*/ 6 w 157"/>
                <a:gd name="T29" fmla="*/ 28 h 59"/>
                <a:gd name="T30" fmla="*/ 21 w 157"/>
                <a:gd name="T31" fmla="*/ 33 h 59"/>
                <a:gd name="T32" fmla="*/ 47 w 157"/>
                <a:gd name="T33" fmla="*/ 36 h 59"/>
                <a:gd name="T34" fmla="*/ 71 w 157"/>
                <a:gd name="T35" fmla="*/ 41 h 59"/>
                <a:gd name="T36" fmla="*/ 94 w 157"/>
                <a:gd name="T37" fmla="*/ 49 h 59"/>
                <a:gd name="T38" fmla="*/ 118 w 157"/>
                <a:gd name="T39" fmla="*/ 55 h 59"/>
                <a:gd name="T40" fmla="*/ 134 w 157"/>
                <a:gd name="T41" fmla="*/ 58 h 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7"/>
                <a:gd name="T64" fmla="*/ 0 h 59"/>
                <a:gd name="T65" fmla="*/ 157 w 157"/>
                <a:gd name="T66" fmla="*/ 59 h 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7" h="59">
                  <a:moveTo>
                    <a:pt x="134" y="58"/>
                  </a:moveTo>
                  <a:lnTo>
                    <a:pt x="145" y="55"/>
                  </a:lnTo>
                  <a:lnTo>
                    <a:pt x="152" y="50"/>
                  </a:lnTo>
                  <a:lnTo>
                    <a:pt x="154" y="43"/>
                  </a:lnTo>
                  <a:lnTo>
                    <a:pt x="156" y="34"/>
                  </a:lnTo>
                  <a:lnTo>
                    <a:pt x="150" y="23"/>
                  </a:lnTo>
                  <a:lnTo>
                    <a:pt x="143" y="14"/>
                  </a:lnTo>
                  <a:lnTo>
                    <a:pt x="125" y="7"/>
                  </a:lnTo>
                  <a:lnTo>
                    <a:pt x="85" y="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3" y="1"/>
                  </a:lnTo>
                  <a:lnTo>
                    <a:pt x="3" y="7"/>
                  </a:lnTo>
                  <a:lnTo>
                    <a:pt x="0" y="18"/>
                  </a:lnTo>
                  <a:lnTo>
                    <a:pt x="6" y="28"/>
                  </a:lnTo>
                  <a:lnTo>
                    <a:pt x="21" y="33"/>
                  </a:lnTo>
                  <a:lnTo>
                    <a:pt x="47" y="36"/>
                  </a:lnTo>
                  <a:lnTo>
                    <a:pt x="71" y="41"/>
                  </a:lnTo>
                  <a:lnTo>
                    <a:pt x="94" y="49"/>
                  </a:lnTo>
                  <a:lnTo>
                    <a:pt x="118" y="55"/>
                  </a:lnTo>
                  <a:lnTo>
                    <a:pt x="134" y="5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8692" name="Freeform 18"/>
            <p:cNvSpPr>
              <a:spLocks/>
            </p:cNvSpPr>
            <p:nvPr/>
          </p:nvSpPr>
          <p:spPr bwMode="blackWhite">
            <a:xfrm>
              <a:off x="1179" y="2927"/>
              <a:ext cx="39" cy="27"/>
            </a:xfrm>
            <a:custGeom>
              <a:avLst/>
              <a:gdLst>
                <a:gd name="T0" fmla="*/ 32 w 39"/>
                <a:gd name="T1" fmla="*/ 25 h 27"/>
                <a:gd name="T2" fmla="*/ 18 w 39"/>
                <a:gd name="T3" fmla="*/ 26 h 27"/>
                <a:gd name="T4" fmla="*/ 3 w 39"/>
                <a:gd name="T5" fmla="*/ 22 h 27"/>
                <a:gd name="T6" fmla="*/ 0 w 39"/>
                <a:gd name="T7" fmla="*/ 15 h 27"/>
                <a:gd name="T8" fmla="*/ 3 w 39"/>
                <a:gd name="T9" fmla="*/ 5 h 27"/>
                <a:gd name="T10" fmla="*/ 9 w 39"/>
                <a:gd name="T11" fmla="*/ 2 h 27"/>
                <a:gd name="T12" fmla="*/ 16 w 39"/>
                <a:gd name="T13" fmla="*/ 0 h 27"/>
                <a:gd name="T14" fmla="*/ 27 w 39"/>
                <a:gd name="T15" fmla="*/ 0 h 27"/>
                <a:gd name="T16" fmla="*/ 34 w 39"/>
                <a:gd name="T17" fmla="*/ 4 h 27"/>
                <a:gd name="T18" fmla="*/ 38 w 39"/>
                <a:gd name="T19" fmla="*/ 17 h 27"/>
                <a:gd name="T20" fmla="*/ 32 w 39"/>
                <a:gd name="T21" fmla="*/ 25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27"/>
                <a:gd name="T35" fmla="*/ 39 w 39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27">
                  <a:moveTo>
                    <a:pt x="32" y="25"/>
                  </a:moveTo>
                  <a:lnTo>
                    <a:pt x="18" y="26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3" y="5"/>
                  </a:lnTo>
                  <a:lnTo>
                    <a:pt x="9" y="2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34" y="4"/>
                  </a:lnTo>
                  <a:lnTo>
                    <a:pt x="38" y="17"/>
                  </a:lnTo>
                  <a:lnTo>
                    <a:pt x="32" y="2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8693" name="Freeform 19"/>
            <p:cNvSpPr>
              <a:spLocks/>
            </p:cNvSpPr>
            <p:nvPr/>
          </p:nvSpPr>
          <p:spPr bwMode="blackWhite">
            <a:xfrm>
              <a:off x="1079" y="2832"/>
              <a:ext cx="237" cy="109"/>
            </a:xfrm>
            <a:custGeom>
              <a:avLst/>
              <a:gdLst>
                <a:gd name="T0" fmla="*/ 204 w 237"/>
                <a:gd name="T1" fmla="*/ 43 h 109"/>
                <a:gd name="T2" fmla="*/ 210 w 237"/>
                <a:gd name="T3" fmla="*/ 59 h 109"/>
                <a:gd name="T4" fmla="*/ 219 w 237"/>
                <a:gd name="T5" fmla="*/ 69 h 109"/>
                <a:gd name="T6" fmla="*/ 230 w 237"/>
                <a:gd name="T7" fmla="*/ 82 h 109"/>
                <a:gd name="T8" fmla="*/ 236 w 237"/>
                <a:gd name="T9" fmla="*/ 97 h 109"/>
                <a:gd name="T10" fmla="*/ 233 w 237"/>
                <a:gd name="T11" fmla="*/ 102 h 109"/>
                <a:gd name="T12" fmla="*/ 228 w 237"/>
                <a:gd name="T13" fmla="*/ 107 h 109"/>
                <a:gd name="T14" fmla="*/ 219 w 237"/>
                <a:gd name="T15" fmla="*/ 108 h 109"/>
                <a:gd name="T16" fmla="*/ 207 w 237"/>
                <a:gd name="T17" fmla="*/ 106 h 109"/>
                <a:gd name="T18" fmla="*/ 197 w 237"/>
                <a:gd name="T19" fmla="*/ 104 h 109"/>
                <a:gd name="T20" fmla="*/ 184 w 237"/>
                <a:gd name="T21" fmla="*/ 99 h 109"/>
                <a:gd name="T22" fmla="*/ 167 w 237"/>
                <a:gd name="T23" fmla="*/ 85 h 109"/>
                <a:gd name="T24" fmla="*/ 158 w 237"/>
                <a:gd name="T25" fmla="*/ 75 h 109"/>
                <a:gd name="T26" fmla="*/ 152 w 237"/>
                <a:gd name="T27" fmla="*/ 67 h 109"/>
                <a:gd name="T28" fmla="*/ 134 w 237"/>
                <a:gd name="T29" fmla="*/ 69 h 109"/>
                <a:gd name="T30" fmla="*/ 117 w 237"/>
                <a:gd name="T31" fmla="*/ 71 h 109"/>
                <a:gd name="T32" fmla="*/ 91 w 237"/>
                <a:gd name="T33" fmla="*/ 70 h 109"/>
                <a:gd name="T34" fmla="*/ 75 w 237"/>
                <a:gd name="T35" fmla="*/ 68 h 109"/>
                <a:gd name="T36" fmla="*/ 60 w 237"/>
                <a:gd name="T37" fmla="*/ 67 h 109"/>
                <a:gd name="T38" fmla="*/ 44 w 237"/>
                <a:gd name="T39" fmla="*/ 62 h 109"/>
                <a:gd name="T40" fmla="*/ 32 w 237"/>
                <a:gd name="T41" fmla="*/ 56 h 109"/>
                <a:gd name="T42" fmla="*/ 21 w 237"/>
                <a:gd name="T43" fmla="*/ 46 h 109"/>
                <a:gd name="T44" fmla="*/ 11 w 237"/>
                <a:gd name="T45" fmla="*/ 37 h 109"/>
                <a:gd name="T46" fmla="*/ 4 w 237"/>
                <a:gd name="T47" fmla="*/ 28 h 109"/>
                <a:gd name="T48" fmla="*/ 0 w 237"/>
                <a:gd name="T49" fmla="*/ 20 h 109"/>
                <a:gd name="T50" fmla="*/ 18 w 237"/>
                <a:gd name="T51" fmla="*/ 13 h 109"/>
                <a:gd name="T52" fmla="*/ 37 w 237"/>
                <a:gd name="T53" fmla="*/ 9 h 109"/>
                <a:gd name="T54" fmla="*/ 66 w 237"/>
                <a:gd name="T55" fmla="*/ 1 h 109"/>
                <a:gd name="T56" fmla="*/ 79 w 237"/>
                <a:gd name="T57" fmla="*/ 0 h 109"/>
                <a:gd name="T58" fmla="*/ 101 w 237"/>
                <a:gd name="T59" fmla="*/ 4 h 109"/>
                <a:gd name="T60" fmla="*/ 133 w 237"/>
                <a:gd name="T61" fmla="*/ 9 h 109"/>
                <a:gd name="T62" fmla="*/ 172 w 237"/>
                <a:gd name="T63" fmla="*/ 14 h 109"/>
                <a:gd name="T64" fmla="*/ 191 w 237"/>
                <a:gd name="T65" fmla="*/ 21 h 109"/>
                <a:gd name="T66" fmla="*/ 200 w 237"/>
                <a:gd name="T67" fmla="*/ 32 h 109"/>
                <a:gd name="T68" fmla="*/ 204 w 237"/>
                <a:gd name="T69" fmla="*/ 43 h 1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7"/>
                <a:gd name="T106" fmla="*/ 0 h 109"/>
                <a:gd name="T107" fmla="*/ 237 w 237"/>
                <a:gd name="T108" fmla="*/ 109 h 1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7" h="109">
                  <a:moveTo>
                    <a:pt x="204" y="43"/>
                  </a:moveTo>
                  <a:lnTo>
                    <a:pt x="210" y="59"/>
                  </a:lnTo>
                  <a:lnTo>
                    <a:pt x="219" y="69"/>
                  </a:lnTo>
                  <a:lnTo>
                    <a:pt x="230" y="82"/>
                  </a:lnTo>
                  <a:lnTo>
                    <a:pt x="236" y="97"/>
                  </a:lnTo>
                  <a:lnTo>
                    <a:pt x="233" y="102"/>
                  </a:lnTo>
                  <a:lnTo>
                    <a:pt x="228" y="107"/>
                  </a:lnTo>
                  <a:lnTo>
                    <a:pt x="219" y="108"/>
                  </a:lnTo>
                  <a:lnTo>
                    <a:pt x="207" y="106"/>
                  </a:lnTo>
                  <a:lnTo>
                    <a:pt x="197" y="104"/>
                  </a:lnTo>
                  <a:lnTo>
                    <a:pt x="184" y="99"/>
                  </a:lnTo>
                  <a:lnTo>
                    <a:pt x="167" y="85"/>
                  </a:lnTo>
                  <a:lnTo>
                    <a:pt x="158" y="75"/>
                  </a:lnTo>
                  <a:lnTo>
                    <a:pt x="152" y="67"/>
                  </a:lnTo>
                  <a:lnTo>
                    <a:pt x="134" y="69"/>
                  </a:lnTo>
                  <a:lnTo>
                    <a:pt x="117" y="71"/>
                  </a:lnTo>
                  <a:lnTo>
                    <a:pt x="91" y="70"/>
                  </a:lnTo>
                  <a:lnTo>
                    <a:pt x="75" y="68"/>
                  </a:lnTo>
                  <a:lnTo>
                    <a:pt x="60" y="67"/>
                  </a:lnTo>
                  <a:lnTo>
                    <a:pt x="44" y="62"/>
                  </a:lnTo>
                  <a:lnTo>
                    <a:pt x="32" y="56"/>
                  </a:lnTo>
                  <a:lnTo>
                    <a:pt x="21" y="46"/>
                  </a:lnTo>
                  <a:lnTo>
                    <a:pt x="11" y="37"/>
                  </a:lnTo>
                  <a:lnTo>
                    <a:pt x="4" y="28"/>
                  </a:lnTo>
                  <a:lnTo>
                    <a:pt x="0" y="20"/>
                  </a:lnTo>
                  <a:lnTo>
                    <a:pt x="18" y="13"/>
                  </a:lnTo>
                  <a:lnTo>
                    <a:pt x="37" y="9"/>
                  </a:lnTo>
                  <a:lnTo>
                    <a:pt x="66" y="1"/>
                  </a:lnTo>
                  <a:lnTo>
                    <a:pt x="79" y="0"/>
                  </a:lnTo>
                  <a:lnTo>
                    <a:pt x="101" y="4"/>
                  </a:lnTo>
                  <a:lnTo>
                    <a:pt x="133" y="9"/>
                  </a:lnTo>
                  <a:lnTo>
                    <a:pt x="172" y="14"/>
                  </a:lnTo>
                  <a:lnTo>
                    <a:pt x="191" y="21"/>
                  </a:lnTo>
                  <a:lnTo>
                    <a:pt x="200" y="32"/>
                  </a:lnTo>
                  <a:lnTo>
                    <a:pt x="204" y="4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8694" name="Freeform 20"/>
            <p:cNvSpPr>
              <a:spLocks/>
            </p:cNvSpPr>
            <p:nvPr/>
          </p:nvSpPr>
          <p:spPr bwMode="blackWhite">
            <a:xfrm>
              <a:off x="1277" y="2895"/>
              <a:ext cx="39" cy="43"/>
            </a:xfrm>
            <a:custGeom>
              <a:avLst/>
              <a:gdLst>
                <a:gd name="T0" fmla="*/ 15 w 39"/>
                <a:gd name="T1" fmla="*/ 0 h 43"/>
                <a:gd name="T2" fmla="*/ 3 w 39"/>
                <a:gd name="T3" fmla="*/ 6 h 43"/>
                <a:gd name="T4" fmla="*/ 0 w 39"/>
                <a:gd name="T5" fmla="*/ 11 h 43"/>
                <a:gd name="T6" fmla="*/ 4 w 39"/>
                <a:gd name="T7" fmla="*/ 24 h 43"/>
                <a:gd name="T8" fmla="*/ 12 w 39"/>
                <a:gd name="T9" fmla="*/ 36 h 43"/>
                <a:gd name="T10" fmla="*/ 17 w 39"/>
                <a:gd name="T11" fmla="*/ 41 h 43"/>
                <a:gd name="T12" fmla="*/ 30 w 39"/>
                <a:gd name="T13" fmla="*/ 42 h 43"/>
                <a:gd name="T14" fmla="*/ 38 w 39"/>
                <a:gd name="T15" fmla="*/ 37 h 43"/>
                <a:gd name="T16" fmla="*/ 36 w 39"/>
                <a:gd name="T17" fmla="*/ 27 h 43"/>
                <a:gd name="T18" fmla="*/ 32 w 39"/>
                <a:gd name="T19" fmla="*/ 20 h 43"/>
                <a:gd name="T20" fmla="*/ 26 w 39"/>
                <a:gd name="T21" fmla="*/ 12 h 43"/>
                <a:gd name="T22" fmla="*/ 15 w 39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"/>
                <a:gd name="T37" fmla="*/ 0 h 43"/>
                <a:gd name="T38" fmla="*/ 39 w 39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" h="43">
                  <a:moveTo>
                    <a:pt x="15" y="0"/>
                  </a:moveTo>
                  <a:lnTo>
                    <a:pt x="3" y="6"/>
                  </a:lnTo>
                  <a:lnTo>
                    <a:pt x="0" y="11"/>
                  </a:lnTo>
                  <a:lnTo>
                    <a:pt x="4" y="24"/>
                  </a:lnTo>
                  <a:lnTo>
                    <a:pt x="12" y="36"/>
                  </a:lnTo>
                  <a:lnTo>
                    <a:pt x="17" y="41"/>
                  </a:lnTo>
                  <a:lnTo>
                    <a:pt x="30" y="42"/>
                  </a:lnTo>
                  <a:lnTo>
                    <a:pt x="38" y="37"/>
                  </a:lnTo>
                  <a:lnTo>
                    <a:pt x="36" y="27"/>
                  </a:lnTo>
                  <a:lnTo>
                    <a:pt x="32" y="20"/>
                  </a:lnTo>
                  <a:lnTo>
                    <a:pt x="26" y="12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8695" name="Freeform 21"/>
            <p:cNvSpPr>
              <a:spLocks/>
            </p:cNvSpPr>
            <p:nvPr/>
          </p:nvSpPr>
          <p:spPr bwMode="blackWhite">
            <a:xfrm>
              <a:off x="1211" y="302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9 w 17"/>
                <a:gd name="T3" fmla="*/ 15 h 17"/>
                <a:gd name="T4" fmla="*/ 16 w 17"/>
                <a:gd name="T5" fmla="*/ 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16"/>
                  </a:moveTo>
                  <a:lnTo>
                    <a:pt x="9" y="15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28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8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8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8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800" decel="100000"/>
                                        <p:tgtEl>
                                          <p:spTgt spid="286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286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286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286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 decel="100000"/>
                                        <p:tgtEl>
                                          <p:spTgt spid="286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286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286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286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  <p:bldP spid="28678" grpId="0"/>
      <p:bldP spid="286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AFAD7C0D-D918-4047-B750-DD09F1BC8088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-857288" y="-357214"/>
            <a:ext cx="7086600" cy="127635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090637" y="785794"/>
            <a:ext cx="7045518" cy="590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dirty="0">
                <a:ln>
                  <a:solidFill>
                    <a:srgbClr val="00B050"/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Cómo construir un DFD</a:t>
            </a:r>
            <a:r>
              <a:rPr lang="es-ES" b="0" u="none" dirty="0"/>
              <a:t>: 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u="none" dirty="0">
                <a:solidFill>
                  <a:schemeClr val="tx2">
                    <a:lumMod val="10000"/>
                  </a:schemeClr>
                </a:solidFill>
              </a:rPr>
              <a:t>1. Definir flujos de entrada y salida, fuentes, destinos.</a:t>
            </a:r>
          </a:p>
          <a:p>
            <a:pPr>
              <a:defRPr/>
            </a:pPr>
            <a:r>
              <a:rPr lang="es-ES" b="0" u="none" dirty="0">
                <a:solidFill>
                  <a:schemeClr val="tx2">
                    <a:lumMod val="10000"/>
                  </a:schemeClr>
                </a:solidFill>
              </a:rPr>
              <a:t>2. Identificar procesos.</a:t>
            </a:r>
          </a:p>
          <a:p>
            <a:pPr>
              <a:defRPr/>
            </a:pPr>
            <a:r>
              <a:rPr lang="es-ES" b="0" u="none" dirty="0">
                <a:solidFill>
                  <a:schemeClr val="tx2">
                    <a:lumMod val="10000"/>
                  </a:schemeClr>
                </a:solidFill>
              </a:rPr>
              <a:t>3. Identificar almacenamientos.</a:t>
            </a:r>
          </a:p>
          <a:p>
            <a:pPr>
              <a:defRPr/>
            </a:pPr>
            <a:r>
              <a:rPr lang="es-ES" b="0" u="none" dirty="0">
                <a:solidFill>
                  <a:schemeClr val="tx2">
                    <a:lumMod val="10000"/>
                  </a:schemeClr>
                </a:solidFill>
              </a:rPr>
              <a:t>4. Identificar relaciones (flujos de información internos).</a:t>
            </a:r>
          </a:p>
          <a:p>
            <a:pPr>
              <a:defRPr/>
            </a:pPr>
            <a:r>
              <a:rPr lang="es-ES" b="0" u="none" dirty="0">
                <a:solidFill>
                  <a:schemeClr val="tx2">
                    <a:lumMod val="10000"/>
                  </a:schemeClr>
                </a:solidFill>
              </a:rPr>
              <a:t>5. Definir nombres de flujos, procesos y almacenamientos.</a:t>
            </a:r>
          </a:p>
          <a:p>
            <a:pPr>
              <a:defRPr/>
            </a:pPr>
            <a:r>
              <a:rPr lang="es-ES" b="0" u="none" dirty="0">
                <a:solidFill>
                  <a:schemeClr val="tx2">
                    <a:lumMod val="10000"/>
                  </a:schemeClr>
                </a:solidFill>
              </a:rPr>
              <a:t>6. Numerar los procesos.</a:t>
            </a:r>
          </a:p>
          <a:p>
            <a:pPr>
              <a:defRPr/>
            </a:pPr>
            <a:r>
              <a:rPr lang="es-ES" b="0" u="none" dirty="0">
                <a:solidFill>
                  <a:schemeClr val="tx2">
                    <a:lumMod val="10000"/>
                  </a:schemeClr>
                </a:solidFill>
              </a:rPr>
              <a:t>7. Dibujar el DFD.</a:t>
            </a:r>
          </a:p>
          <a:p>
            <a:pPr>
              <a:defRPr/>
            </a:pPr>
            <a:r>
              <a:rPr lang="es-ES" b="0" u="none" dirty="0">
                <a:solidFill>
                  <a:schemeClr val="tx2">
                    <a:lumMod val="10000"/>
                  </a:schemeClr>
                </a:solidFill>
              </a:rPr>
              <a:t>8. Revisarlo hasta obtener versión completa de la realidad.</a:t>
            </a:r>
          </a:p>
          <a:p>
            <a:pPr>
              <a:defRPr/>
            </a:pPr>
            <a:r>
              <a:rPr lang="es-ES" b="0" u="none" dirty="0">
                <a:solidFill>
                  <a:schemeClr val="tx2">
                    <a:lumMod val="10000"/>
                  </a:schemeClr>
                </a:solidFill>
              </a:rPr>
              <a:t>9. Expandir en otros diagramas, procesos de mas detalle.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u="none" dirty="0">
                <a:solidFill>
                  <a:srgbClr val="FF0000"/>
                </a:solidFill>
              </a:rPr>
              <a:t>Un DFD se puede describir de varias maneras:</a:t>
            </a:r>
          </a:p>
          <a:p>
            <a:pPr>
              <a:defRPr/>
            </a:pPr>
            <a:endParaRPr lang="es-ES" b="0" u="none" dirty="0"/>
          </a:p>
          <a:p>
            <a:pPr>
              <a:buFont typeface="Wingdings" pitchFamily="2" charset="2"/>
              <a:buChar char="¬"/>
              <a:defRPr/>
            </a:pPr>
            <a:r>
              <a:rPr lang="es-ES" b="0" u="none" dirty="0">
                <a:solidFill>
                  <a:srgbClr val="002060"/>
                </a:solidFill>
              </a:rPr>
              <a:t> Qué funciones desempeña el sistema?</a:t>
            </a:r>
          </a:p>
          <a:p>
            <a:pPr>
              <a:buFont typeface="Wingdings" pitchFamily="2" charset="2"/>
              <a:buChar char="¬"/>
              <a:defRPr/>
            </a:pPr>
            <a:r>
              <a:rPr lang="es-ES" b="0" u="none" dirty="0">
                <a:solidFill>
                  <a:srgbClr val="002060"/>
                </a:solidFill>
              </a:rPr>
              <a:t> Cuáles son las interacciones entre las funciones?</a:t>
            </a:r>
          </a:p>
          <a:p>
            <a:pPr>
              <a:buFont typeface="Wingdings" pitchFamily="2" charset="2"/>
              <a:buChar char="¬"/>
              <a:defRPr/>
            </a:pPr>
            <a:r>
              <a:rPr lang="es-ES" b="0" u="none" dirty="0">
                <a:solidFill>
                  <a:srgbClr val="002060"/>
                </a:solidFill>
              </a:rPr>
              <a:t> Qué transformaciones lleva a cabo el sistema?</a:t>
            </a:r>
          </a:p>
          <a:p>
            <a:pPr>
              <a:buFont typeface="Wingdings" pitchFamily="2" charset="2"/>
              <a:buChar char="¬"/>
              <a:defRPr/>
            </a:pPr>
            <a:r>
              <a:rPr lang="es-ES" b="0" u="none" dirty="0">
                <a:solidFill>
                  <a:srgbClr val="002060"/>
                </a:solidFill>
              </a:rPr>
              <a:t> Qué entradas se transforman en qué salidas?</a:t>
            </a:r>
          </a:p>
          <a:p>
            <a:pPr>
              <a:buFont typeface="Wingdings" pitchFamily="2" charset="2"/>
              <a:buChar char="¬"/>
              <a:defRPr/>
            </a:pPr>
            <a:r>
              <a:rPr lang="es-ES" b="0" u="none" dirty="0">
                <a:solidFill>
                  <a:srgbClr val="002060"/>
                </a:solidFill>
              </a:rPr>
              <a:t> Qué tipo de labor debe realizar el sistema?</a:t>
            </a:r>
          </a:p>
          <a:p>
            <a:pPr>
              <a:buFont typeface="Wingdings" pitchFamily="2" charset="2"/>
              <a:buChar char="¬"/>
              <a:defRPr/>
            </a:pPr>
            <a:r>
              <a:rPr lang="es-ES" b="0" u="none" dirty="0">
                <a:solidFill>
                  <a:srgbClr val="002060"/>
                </a:solidFill>
              </a:rPr>
              <a:t> De dónde se obtiene la información para dicha labor?</a:t>
            </a:r>
          </a:p>
          <a:p>
            <a:pPr>
              <a:buFont typeface="Wingdings" pitchFamily="2" charset="2"/>
              <a:buChar char="¬"/>
              <a:defRPr/>
            </a:pPr>
            <a:r>
              <a:rPr lang="es-ES" b="0" u="none" dirty="0">
                <a:solidFill>
                  <a:srgbClr val="002060"/>
                </a:solidFill>
              </a:rPr>
              <a:t> Dónde entrega los resultados de su labor? 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5286375" y="4883150"/>
            <a:ext cx="2273300" cy="368300"/>
          </a:xfrm>
          <a:prstGeom prst="rect">
            <a:avLst/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2700000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17" name="16 Rectángulo"/>
          <p:cNvSpPr/>
          <p:nvPr/>
        </p:nvSpPr>
        <p:spPr>
          <a:xfrm>
            <a:off x="2928938" y="3730625"/>
            <a:ext cx="1785937" cy="13573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6" name="15 Rectángulo"/>
          <p:cNvSpPr/>
          <p:nvPr/>
        </p:nvSpPr>
        <p:spPr>
          <a:xfrm>
            <a:off x="735013" y="3744913"/>
            <a:ext cx="1785937" cy="135731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1509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EE706440-76E2-4858-BBF9-C8A771B74664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-1428792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357158" y="1271588"/>
            <a:ext cx="7825027" cy="203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Nivelación de DFD.</a:t>
            </a:r>
          </a:p>
          <a:p>
            <a:pPr>
              <a:defRPr/>
            </a:pPr>
            <a:endParaRPr lang="es-ES" u="none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División de un sistema en subsistemas y de éstos en otros, para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lograr mayor claridad en los procesos y flujos de datos.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Se expande el DFD en otros diagramas que detallan las funciones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que se realizan en cada proceso.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5318125" y="3786188"/>
            <a:ext cx="32512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b="0" u="none" dirty="0">
                <a:solidFill>
                  <a:srgbClr val="FF0000"/>
                </a:solidFill>
              </a:rPr>
              <a:t>El proceso B de Nivel 1,</a:t>
            </a:r>
          </a:p>
          <a:p>
            <a:pPr>
              <a:defRPr/>
            </a:pPr>
            <a:r>
              <a:rPr lang="es-ES" b="0" u="none" dirty="0">
                <a:solidFill>
                  <a:srgbClr val="FF0000"/>
                </a:solidFill>
              </a:rPr>
              <a:t>se divide en las funciones </a:t>
            </a:r>
          </a:p>
          <a:p>
            <a:pPr>
              <a:defRPr/>
            </a:pPr>
            <a:r>
              <a:rPr lang="es-ES" b="0" u="none" dirty="0">
                <a:solidFill>
                  <a:srgbClr val="FF0000"/>
                </a:solidFill>
              </a:rPr>
              <a:t>B</a:t>
            </a:r>
            <a:r>
              <a:rPr lang="es-ES" b="0" u="none" baseline="-25000" dirty="0">
                <a:solidFill>
                  <a:srgbClr val="FF0000"/>
                </a:solidFill>
              </a:rPr>
              <a:t>1, </a:t>
            </a:r>
            <a:r>
              <a:rPr lang="es-ES" b="0" u="none" dirty="0">
                <a:solidFill>
                  <a:srgbClr val="FF0000"/>
                </a:solidFill>
              </a:rPr>
              <a:t>B</a:t>
            </a:r>
            <a:r>
              <a:rPr lang="es-ES" b="0" u="none" baseline="-25000" dirty="0">
                <a:solidFill>
                  <a:srgbClr val="FF0000"/>
                </a:solidFill>
              </a:rPr>
              <a:t>2</a:t>
            </a:r>
            <a:r>
              <a:rPr lang="es-ES" b="0" u="none" dirty="0">
                <a:solidFill>
                  <a:srgbClr val="FF0000"/>
                </a:solidFill>
              </a:rPr>
              <a:t> y B</a:t>
            </a:r>
            <a:r>
              <a:rPr lang="es-ES" b="0" u="none" baseline="-25000" dirty="0">
                <a:solidFill>
                  <a:srgbClr val="FF0000"/>
                </a:solidFill>
              </a:rPr>
              <a:t>3 </a:t>
            </a:r>
            <a:r>
              <a:rPr lang="es-ES" b="0" u="none" dirty="0">
                <a:solidFill>
                  <a:srgbClr val="FF0000"/>
                </a:solidFill>
              </a:rPr>
              <a:t>, de Nivel 2.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u="none" dirty="0">
                <a:solidFill>
                  <a:schemeClr val="tx2">
                    <a:lumMod val="75000"/>
                  </a:schemeClr>
                </a:solidFill>
              </a:rPr>
              <a:t>B = B</a:t>
            </a:r>
            <a:r>
              <a:rPr lang="es-ES" b="0" u="none" baseline="-25000" dirty="0">
                <a:solidFill>
                  <a:schemeClr val="tx2">
                    <a:lumMod val="75000"/>
                  </a:schemeClr>
                </a:solidFill>
              </a:rPr>
              <a:t>1,</a:t>
            </a:r>
            <a:r>
              <a:rPr lang="es-ES" b="0" u="none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s-ES" b="0" u="none" baseline="-25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b="0" u="none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s-ES" b="0" u="none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s-ES" b="0" u="none" dirty="0">
                <a:solidFill>
                  <a:schemeClr val="tx2">
                    <a:lumMod val="75000"/>
                  </a:schemeClr>
                </a:solidFill>
              </a:rPr>
              <a:t> + B</a:t>
            </a:r>
            <a:r>
              <a:rPr lang="es-ES" b="0" u="none" baseline="-25000" dirty="0">
                <a:solidFill>
                  <a:schemeClr val="tx2">
                    <a:lumMod val="75000"/>
                  </a:schemeClr>
                </a:solidFill>
              </a:rPr>
              <a:t>3 </a:t>
            </a:r>
          </a:p>
        </p:txBody>
      </p:sp>
      <p:sp>
        <p:nvSpPr>
          <p:cNvPr id="9" name="8 Elipse"/>
          <p:cNvSpPr/>
          <p:nvPr/>
        </p:nvSpPr>
        <p:spPr>
          <a:xfrm>
            <a:off x="928688" y="3883025"/>
            <a:ext cx="357187" cy="50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0" name="9 Elipse"/>
          <p:cNvSpPr/>
          <p:nvPr/>
        </p:nvSpPr>
        <p:spPr>
          <a:xfrm>
            <a:off x="1857375" y="3897313"/>
            <a:ext cx="357188" cy="50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" name="10 Elipse"/>
          <p:cNvSpPr/>
          <p:nvPr/>
        </p:nvSpPr>
        <p:spPr>
          <a:xfrm>
            <a:off x="1035050" y="4511675"/>
            <a:ext cx="357188" cy="50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2" name="11 Elipse"/>
          <p:cNvSpPr/>
          <p:nvPr/>
        </p:nvSpPr>
        <p:spPr>
          <a:xfrm>
            <a:off x="1857375" y="4525963"/>
            <a:ext cx="357188" cy="50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3" name="12 Elipse"/>
          <p:cNvSpPr/>
          <p:nvPr/>
        </p:nvSpPr>
        <p:spPr>
          <a:xfrm>
            <a:off x="3071813" y="3836988"/>
            <a:ext cx="357187" cy="50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4" name="13 Elipse"/>
          <p:cNvSpPr/>
          <p:nvPr/>
        </p:nvSpPr>
        <p:spPr>
          <a:xfrm>
            <a:off x="4102100" y="3852863"/>
            <a:ext cx="357188" cy="50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5" name="14 Elipse"/>
          <p:cNvSpPr/>
          <p:nvPr/>
        </p:nvSpPr>
        <p:spPr>
          <a:xfrm>
            <a:off x="3571875" y="4414838"/>
            <a:ext cx="357188" cy="50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1520" name="17 CuadroTexto"/>
          <p:cNvSpPr txBox="1">
            <a:spLocks noChangeArrowheads="1"/>
          </p:cNvSpPr>
          <p:nvPr/>
        </p:nvSpPr>
        <p:spPr bwMode="auto">
          <a:xfrm>
            <a:off x="954088" y="4000500"/>
            <a:ext cx="29368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8689" name="18 Rectángulo"/>
          <p:cNvSpPr>
            <a:spLocks noChangeArrowheads="1"/>
          </p:cNvSpPr>
          <p:nvPr/>
        </p:nvSpPr>
        <p:spPr bwMode="auto">
          <a:xfrm>
            <a:off x="1892300" y="4000500"/>
            <a:ext cx="2921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1522" name="19 Rectángulo"/>
          <p:cNvSpPr>
            <a:spLocks noChangeArrowheads="1"/>
          </p:cNvSpPr>
          <p:nvPr/>
        </p:nvSpPr>
        <p:spPr bwMode="auto">
          <a:xfrm>
            <a:off x="1071563" y="4627563"/>
            <a:ext cx="2936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1523" name="20 Rectángulo"/>
          <p:cNvSpPr>
            <a:spLocks noChangeArrowheads="1"/>
          </p:cNvSpPr>
          <p:nvPr/>
        </p:nvSpPr>
        <p:spPr bwMode="auto">
          <a:xfrm>
            <a:off x="1901825" y="4611688"/>
            <a:ext cx="30162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3" name="22 Conector recto de flecha"/>
          <p:cNvCxnSpPr>
            <a:endCxn id="21520" idx="1"/>
          </p:cNvCxnSpPr>
          <p:nvPr/>
        </p:nvCxnSpPr>
        <p:spPr>
          <a:xfrm flipV="1">
            <a:off x="428625" y="4130675"/>
            <a:ext cx="525463" cy="8413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21520" idx="3"/>
            <a:endCxn id="28689" idx="1"/>
          </p:cNvCxnSpPr>
          <p:nvPr/>
        </p:nvCxnSpPr>
        <p:spPr>
          <a:xfrm>
            <a:off x="1247775" y="4130675"/>
            <a:ext cx="644525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0" idx="3"/>
            <a:endCxn id="21522" idx="3"/>
          </p:cNvCxnSpPr>
          <p:nvPr/>
        </p:nvCxnSpPr>
        <p:spPr>
          <a:xfrm rot="5400000">
            <a:off x="1420019" y="4269581"/>
            <a:ext cx="434975" cy="5445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8689" idx="3"/>
            <a:endCxn id="21523" idx="3"/>
          </p:cNvCxnSpPr>
          <p:nvPr/>
        </p:nvCxnSpPr>
        <p:spPr>
          <a:xfrm>
            <a:off x="2184400" y="4130675"/>
            <a:ext cx="19050" cy="6111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endCxn id="10" idx="0"/>
          </p:cNvCxnSpPr>
          <p:nvPr/>
        </p:nvCxnSpPr>
        <p:spPr>
          <a:xfrm rot="5400000">
            <a:off x="1783557" y="3609181"/>
            <a:ext cx="539750" cy="365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endCxn id="13" idx="2"/>
          </p:cNvCxnSpPr>
          <p:nvPr/>
        </p:nvCxnSpPr>
        <p:spPr>
          <a:xfrm rot="16200000" flipH="1">
            <a:off x="2707481" y="3721894"/>
            <a:ext cx="371475" cy="3571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13" idx="6"/>
            <a:endCxn id="14" idx="2"/>
          </p:cNvCxnSpPr>
          <p:nvPr/>
        </p:nvCxnSpPr>
        <p:spPr>
          <a:xfrm>
            <a:off x="3429000" y="4086225"/>
            <a:ext cx="673100" cy="1746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>
            <a:stCxn id="14" idx="3"/>
            <a:endCxn id="15" idx="0"/>
          </p:cNvCxnSpPr>
          <p:nvPr/>
        </p:nvCxnSpPr>
        <p:spPr>
          <a:xfrm rot="5400000">
            <a:off x="3884613" y="4144962"/>
            <a:ext cx="134938" cy="4048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rot="5400000">
            <a:off x="4106863" y="3679825"/>
            <a:ext cx="357188" cy="158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15" idx="6"/>
          </p:cNvCxnSpPr>
          <p:nvPr/>
        </p:nvCxnSpPr>
        <p:spPr>
          <a:xfrm flipV="1">
            <a:off x="3929063" y="4643438"/>
            <a:ext cx="1285875" cy="222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2" name="45 Rectángulo"/>
          <p:cNvSpPr>
            <a:spLocks noChangeArrowheads="1"/>
          </p:cNvSpPr>
          <p:nvPr/>
        </p:nvSpPr>
        <p:spPr bwMode="auto">
          <a:xfrm>
            <a:off x="3071813" y="3959225"/>
            <a:ext cx="3937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28703" name="46 Rectángulo"/>
          <p:cNvSpPr>
            <a:spLocks noChangeArrowheads="1"/>
          </p:cNvSpPr>
          <p:nvPr/>
        </p:nvSpPr>
        <p:spPr bwMode="auto">
          <a:xfrm>
            <a:off x="4087813" y="3970338"/>
            <a:ext cx="3921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28704" name="47 Rectángulo"/>
          <p:cNvSpPr>
            <a:spLocks noChangeArrowheads="1"/>
          </p:cNvSpPr>
          <p:nvPr/>
        </p:nvSpPr>
        <p:spPr bwMode="auto">
          <a:xfrm>
            <a:off x="3571875" y="4525963"/>
            <a:ext cx="3937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FF0000"/>
                </a:solidFill>
              </a:rPr>
              <a:t>B3</a:t>
            </a:r>
          </a:p>
        </p:txBody>
      </p:sp>
      <p:sp>
        <p:nvSpPr>
          <p:cNvPr id="21537" name="48 CuadroTexto"/>
          <p:cNvSpPr txBox="1">
            <a:spLocks noChangeArrowheads="1"/>
          </p:cNvSpPr>
          <p:nvPr/>
        </p:nvSpPr>
        <p:spPr bwMode="auto">
          <a:xfrm>
            <a:off x="1071563" y="5143500"/>
            <a:ext cx="998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400" u="none">
                <a:solidFill>
                  <a:srgbClr val="C00000"/>
                </a:solidFill>
              </a:rPr>
              <a:t>NIVEL 1</a:t>
            </a:r>
          </a:p>
        </p:txBody>
      </p:sp>
      <p:sp>
        <p:nvSpPr>
          <p:cNvPr id="21538" name="49 CuadroTexto"/>
          <p:cNvSpPr txBox="1">
            <a:spLocks noChangeArrowheads="1"/>
          </p:cNvSpPr>
          <p:nvPr/>
        </p:nvSpPr>
        <p:spPr bwMode="auto">
          <a:xfrm>
            <a:off x="3357563" y="5143500"/>
            <a:ext cx="9985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400" u="none">
                <a:solidFill>
                  <a:srgbClr val="C00000"/>
                </a:solidFill>
              </a:rPr>
              <a:t>NIVEL 2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868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800" decel="1000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2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2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80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  <p:bldP spid="2054" grpId="0"/>
      <p:bldP spid="10" grpId="0" animBg="1"/>
      <p:bldP spid="13" grpId="0" animBg="1"/>
      <p:bldP spid="14" grpId="0" animBg="1"/>
      <p:bldP spid="15" grpId="0" animBg="1"/>
      <p:bldP spid="28689" grpId="0"/>
      <p:bldP spid="28702" grpId="0"/>
      <p:bldP spid="28703" grpId="0"/>
      <p:bldP spid="287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5668E714-05A9-4188-AF46-BD31D14C6851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62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CO" sz="4400">
              <a:solidFill>
                <a:srgbClr val="FF0000"/>
              </a:solidFill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071538" y="1071546"/>
            <a:ext cx="7825219" cy="535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Los niveles en un DFD son:</a:t>
            </a:r>
          </a:p>
          <a:p>
            <a:pPr>
              <a:defRPr/>
            </a:pPr>
            <a:endParaRPr lang="es-ES" b="0" u="none" dirty="0"/>
          </a:p>
          <a:p>
            <a:pPr>
              <a:buFontTx/>
              <a:buBlip>
                <a:blip r:embed="rId3"/>
              </a:buBlip>
              <a:defRPr/>
            </a:pPr>
            <a:r>
              <a:rPr lang="es-ES" u="none" dirty="0"/>
              <a:t> </a:t>
            </a:r>
            <a:r>
              <a:rPr lang="es-ES" u="none" dirty="0">
                <a:ln>
                  <a:solidFill>
                    <a:schemeClr val="bg1"/>
                  </a:solidFill>
                </a:ln>
                <a:solidFill>
                  <a:srgbClr val="CC0000"/>
                </a:solidFill>
              </a:rPr>
              <a:t>Contexto (Nivel 0):</a:t>
            </a:r>
            <a:r>
              <a:rPr lang="es-ES" b="0" u="none" dirty="0">
                <a:ln>
                  <a:solidFill>
                    <a:schemeClr val="bg1"/>
                  </a:solidFill>
                </a:ln>
                <a:solidFill>
                  <a:srgbClr val="CC0000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Representa entradas y salidas del sistema.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Visión global del medio ambiente.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Conformado por un proceso. 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u="none" dirty="0"/>
              <a:t> </a:t>
            </a:r>
            <a:r>
              <a:rPr lang="es-ES" u="none" dirty="0">
                <a:ln>
                  <a:solidFill>
                    <a:schemeClr val="bg1"/>
                  </a:solidFill>
                </a:ln>
                <a:solidFill>
                  <a:srgbClr val="CC0000"/>
                </a:solidFill>
              </a:rPr>
              <a:t>DFD General (Nivel 1):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Expansión del nivel cero.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Procesos generales del sistema.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No deben ser mas de nueve procesos generales.</a:t>
            </a:r>
            <a:r>
              <a:rPr lang="es-ES" b="0" u="none" dirty="0"/>
              <a:t> 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u="none" dirty="0"/>
              <a:t> </a:t>
            </a:r>
            <a:r>
              <a:rPr lang="es-ES" u="none" dirty="0">
                <a:ln>
                  <a:solidFill>
                    <a:schemeClr val="bg1"/>
                  </a:solidFill>
                </a:ln>
                <a:solidFill>
                  <a:srgbClr val="CC0000"/>
                </a:solidFill>
              </a:rPr>
              <a:t>DFD Nivel 2: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Resultan de detallar los procesos de nivel uno.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Otorgan mayor claridad a cada proceso principal. 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u="none" dirty="0"/>
              <a:t> </a:t>
            </a:r>
            <a:r>
              <a:rPr lang="es-ES" u="none" dirty="0">
                <a:ln>
                  <a:solidFill>
                    <a:schemeClr val="bg1"/>
                  </a:solidFill>
                </a:ln>
                <a:solidFill>
                  <a:srgbClr val="CC0000"/>
                </a:solidFill>
              </a:rPr>
              <a:t>DFD Nivel 3...Nivel N.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Expansión sucesiva de procesos del nivel 2 al nivel N-1.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Se realiza hasta que el sistema quede lo suficientemente claro.</a:t>
            </a:r>
            <a:endParaRPr lang="es-ES" u="none" dirty="0">
              <a:solidFill>
                <a:srgbClr val="FFFF99"/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Hasta encontrar la función primitiva o atómica (no se puede 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   dividir más.)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No todos los procesos se expanden al mismo nivel. 	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07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7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5E9A76B-7E01-BB44-9771-1AF3EE74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2F933-F5BA-417D-899A-FAD4DB900827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0012187-E562-2C45-8E60-5E49C175F485}"/>
              </a:ext>
            </a:extLst>
          </p:cNvPr>
          <p:cNvSpPr/>
          <p:nvPr/>
        </p:nvSpPr>
        <p:spPr>
          <a:xfrm>
            <a:off x="3779912" y="1313700"/>
            <a:ext cx="2016224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Sistema de informacion biblioteca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3D9186-9847-F14D-B074-1372AE86BBE9}"/>
              </a:ext>
            </a:extLst>
          </p:cNvPr>
          <p:cNvSpPr txBox="1"/>
          <p:nvPr/>
        </p:nvSpPr>
        <p:spPr>
          <a:xfrm>
            <a:off x="1187624" y="692696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Medio Ambiente</a:t>
            </a:r>
          </a:p>
          <a:p>
            <a:endParaRPr lang="es-CO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87A0261-F6ED-0747-BE3D-C2A2D8B0D9BD}"/>
              </a:ext>
            </a:extLst>
          </p:cNvPr>
          <p:cNvCxnSpPr/>
          <p:nvPr/>
        </p:nvCxnSpPr>
        <p:spPr>
          <a:xfrm>
            <a:off x="1097241" y="1414580"/>
            <a:ext cx="295232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7675950-3CD3-AA42-BE8A-A5C1DAD80518}"/>
              </a:ext>
            </a:extLst>
          </p:cNvPr>
          <p:cNvSpPr txBox="1"/>
          <p:nvPr/>
        </p:nvSpPr>
        <p:spPr>
          <a:xfrm rot="1015888">
            <a:off x="1755947" y="1494574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Libro a prestar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FBAB31B-F991-874B-B097-6DE1591E210C}"/>
              </a:ext>
            </a:extLst>
          </p:cNvPr>
          <p:cNvCxnSpPr>
            <a:stCxn id="4" idx="6"/>
          </p:cNvCxnSpPr>
          <p:nvPr/>
        </p:nvCxnSpPr>
        <p:spPr>
          <a:xfrm>
            <a:off x="5796136" y="2321812"/>
            <a:ext cx="252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1E056B-3CAE-A744-AC69-BD582DCEABBB}"/>
              </a:ext>
            </a:extLst>
          </p:cNvPr>
          <p:cNvSpPr txBox="1"/>
          <p:nvPr/>
        </p:nvSpPr>
        <p:spPr>
          <a:xfrm>
            <a:off x="6111840" y="1977061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Libro prestado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67C87ED-860D-1A4E-98CC-2ABF7C986946}"/>
              </a:ext>
            </a:extLst>
          </p:cNvPr>
          <p:cNvCxnSpPr>
            <a:stCxn id="4" idx="5"/>
          </p:cNvCxnSpPr>
          <p:nvPr/>
        </p:nvCxnSpPr>
        <p:spPr>
          <a:xfrm>
            <a:off x="5500867" y="3034655"/>
            <a:ext cx="2455509" cy="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4667B3E-677E-554B-986E-7E5CC01402E1}"/>
              </a:ext>
            </a:extLst>
          </p:cNvPr>
          <p:cNvSpPr txBox="1"/>
          <p:nvPr/>
        </p:nvSpPr>
        <p:spPr>
          <a:xfrm>
            <a:off x="5956286" y="2691144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Prestamo rechazado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83671DC-4B40-7745-A062-7C6958629085}"/>
              </a:ext>
            </a:extLst>
          </p:cNvPr>
          <p:cNvSpPr/>
          <p:nvPr/>
        </p:nvSpPr>
        <p:spPr>
          <a:xfrm>
            <a:off x="539552" y="1313700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usuario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EDAE8ED-B230-E544-94F7-6B33C36BFA7D}"/>
              </a:ext>
            </a:extLst>
          </p:cNvPr>
          <p:cNvSpPr/>
          <p:nvPr/>
        </p:nvSpPr>
        <p:spPr>
          <a:xfrm>
            <a:off x="8350233" y="2094365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usuario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7F0F998-A275-BA46-BA2D-0932CB75EEBB}"/>
              </a:ext>
            </a:extLst>
          </p:cNvPr>
          <p:cNvSpPr/>
          <p:nvPr/>
        </p:nvSpPr>
        <p:spPr>
          <a:xfrm>
            <a:off x="7968539" y="3034655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usuario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8A5363B-9882-6D4A-84FA-BA5094D6CC63}"/>
              </a:ext>
            </a:extLst>
          </p:cNvPr>
          <p:cNvSpPr/>
          <p:nvPr/>
        </p:nvSpPr>
        <p:spPr>
          <a:xfrm>
            <a:off x="1069621" y="3538711"/>
            <a:ext cx="3312368" cy="2986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4E03215-D579-2940-825D-57F864803690}"/>
              </a:ext>
            </a:extLst>
          </p:cNvPr>
          <p:cNvSpPr/>
          <p:nvPr/>
        </p:nvSpPr>
        <p:spPr>
          <a:xfrm>
            <a:off x="1637301" y="3882683"/>
            <a:ext cx="936104" cy="8640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prestamos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9BCEBD1-853D-EB4F-B1A5-EAFA6A4EC880}"/>
              </a:ext>
            </a:extLst>
          </p:cNvPr>
          <p:cNvSpPr/>
          <p:nvPr/>
        </p:nvSpPr>
        <p:spPr>
          <a:xfrm>
            <a:off x="3086545" y="4342437"/>
            <a:ext cx="936104" cy="8640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Devoluciones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E69AD7F-9266-984D-8CB7-013CFE2A659B}"/>
              </a:ext>
            </a:extLst>
          </p:cNvPr>
          <p:cNvSpPr/>
          <p:nvPr/>
        </p:nvSpPr>
        <p:spPr>
          <a:xfrm>
            <a:off x="1877081" y="5331047"/>
            <a:ext cx="936104" cy="8640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consultas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73625C4-D0E5-0C41-8D81-08D6959B0FBB}"/>
              </a:ext>
            </a:extLst>
          </p:cNvPr>
          <p:cNvCxnSpPr/>
          <p:nvPr/>
        </p:nvCxnSpPr>
        <p:spPr>
          <a:xfrm>
            <a:off x="2829975" y="4497786"/>
            <a:ext cx="3686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F1B6A1E-2B96-034F-803D-C3583E001342}"/>
              </a:ext>
            </a:extLst>
          </p:cNvPr>
          <p:cNvSpPr txBox="1"/>
          <p:nvPr/>
        </p:nvSpPr>
        <p:spPr>
          <a:xfrm>
            <a:off x="6608815" y="4314731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Bases de datos</a:t>
            </a:r>
          </a:p>
        </p:txBody>
      </p:sp>
      <p:sp>
        <p:nvSpPr>
          <p:cNvPr id="30" name="Cilindro 29">
            <a:extLst>
              <a:ext uri="{FF2B5EF4-FFF2-40B4-BE49-F238E27FC236}">
                <a16:creationId xmlns:a16="http://schemas.microsoft.com/office/drawing/2014/main" id="{0545DB1C-7BD0-7A41-906B-C1E359645868}"/>
              </a:ext>
            </a:extLst>
          </p:cNvPr>
          <p:cNvSpPr/>
          <p:nvPr/>
        </p:nvSpPr>
        <p:spPr>
          <a:xfrm flipV="1">
            <a:off x="2829975" y="3832176"/>
            <a:ext cx="373873" cy="46092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E15134E-106B-6E4B-97AE-0D73BDE04323}"/>
              </a:ext>
            </a:extLst>
          </p:cNvPr>
          <p:cNvCxnSpPr>
            <a:stCxn id="19" idx="6"/>
            <a:endCxn id="30" idx="2"/>
          </p:cNvCxnSpPr>
          <p:nvPr/>
        </p:nvCxnSpPr>
        <p:spPr>
          <a:xfrm flipV="1">
            <a:off x="2573405" y="4062636"/>
            <a:ext cx="256570" cy="25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41F082A-0D75-1144-B084-157049C4A8BF}"/>
              </a:ext>
            </a:extLst>
          </p:cNvPr>
          <p:cNvCxnSpPr/>
          <p:nvPr/>
        </p:nvCxnSpPr>
        <p:spPr>
          <a:xfrm>
            <a:off x="3203848" y="4071012"/>
            <a:ext cx="260361" cy="27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54533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9F102C2-8E2B-0747-89C8-77E06EA8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2F933-F5BA-417D-899A-FAD4DB900827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26BAFA4-A79A-B04C-857A-C0C1EE9132A0}"/>
              </a:ext>
            </a:extLst>
          </p:cNvPr>
          <p:cNvSpPr/>
          <p:nvPr/>
        </p:nvSpPr>
        <p:spPr>
          <a:xfrm>
            <a:off x="3203848" y="1844824"/>
            <a:ext cx="2376264" cy="259228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FF0000"/>
                </a:solidFill>
              </a:rPr>
              <a:t>Sistema de informacion</a:t>
            </a:r>
          </a:p>
          <a:p>
            <a:pPr algn="ctr"/>
            <a:r>
              <a:rPr lang="es-CO" dirty="0">
                <a:solidFill>
                  <a:srgbClr val="FF0000"/>
                </a:solidFill>
              </a:rPr>
              <a:t>XXXXXX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F35D7E-0132-8547-888C-F55D123A63E7}"/>
              </a:ext>
            </a:extLst>
          </p:cNvPr>
          <p:cNvSpPr/>
          <p:nvPr/>
        </p:nvSpPr>
        <p:spPr>
          <a:xfrm>
            <a:off x="395536" y="1484784"/>
            <a:ext cx="1296144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nombre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35E850-CE95-A04E-A82A-EDF4E5828045}"/>
              </a:ext>
            </a:extLst>
          </p:cNvPr>
          <p:cNvSpPr/>
          <p:nvPr/>
        </p:nvSpPr>
        <p:spPr>
          <a:xfrm>
            <a:off x="429295" y="2348880"/>
            <a:ext cx="1296144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E9B14B-0F27-794A-8CD8-C7A1A7186199}"/>
              </a:ext>
            </a:extLst>
          </p:cNvPr>
          <p:cNvSpPr/>
          <p:nvPr/>
        </p:nvSpPr>
        <p:spPr>
          <a:xfrm>
            <a:off x="404763" y="3356992"/>
            <a:ext cx="1296144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8009DB8-B3BE-F344-BE9C-1752B306DCD1}"/>
              </a:ext>
            </a:extLst>
          </p:cNvPr>
          <p:cNvSpPr/>
          <p:nvPr/>
        </p:nvSpPr>
        <p:spPr>
          <a:xfrm>
            <a:off x="395536" y="4365104"/>
            <a:ext cx="1296144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ACB2BAF-641E-0F45-B81E-60A0F2849E9B}"/>
              </a:ext>
            </a:extLst>
          </p:cNvPr>
          <p:cNvCxnSpPr>
            <a:stCxn id="5" idx="3"/>
          </p:cNvCxnSpPr>
          <p:nvPr/>
        </p:nvCxnSpPr>
        <p:spPr>
          <a:xfrm>
            <a:off x="1691680" y="1772816"/>
            <a:ext cx="180020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6B6DF76-7E07-BB46-9192-A32EEA8A440D}"/>
              </a:ext>
            </a:extLst>
          </p:cNvPr>
          <p:cNvCxnSpPr/>
          <p:nvPr/>
        </p:nvCxnSpPr>
        <p:spPr>
          <a:xfrm>
            <a:off x="1691680" y="1988840"/>
            <a:ext cx="165618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CFA585E-9D94-8549-9DCE-0E3783812C6C}"/>
              </a:ext>
            </a:extLst>
          </p:cNvPr>
          <p:cNvCxnSpPr>
            <a:stCxn id="6" idx="3"/>
          </p:cNvCxnSpPr>
          <p:nvPr/>
        </p:nvCxnSpPr>
        <p:spPr>
          <a:xfrm>
            <a:off x="1725439" y="2636912"/>
            <a:ext cx="1478409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39B57DC-944D-4C44-8B2E-1DB14289AB11}"/>
              </a:ext>
            </a:extLst>
          </p:cNvPr>
          <p:cNvCxnSpPr/>
          <p:nvPr/>
        </p:nvCxnSpPr>
        <p:spPr>
          <a:xfrm flipV="1">
            <a:off x="1691680" y="3356992"/>
            <a:ext cx="151216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FF7E20E-E419-2D44-B573-63AD8AB3DFFD}"/>
              </a:ext>
            </a:extLst>
          </p:cNvPr>
          <p:cNvCxnSpPr/>
          <p:nvPr/>
        </p:nvCxnSpPr>
        <p:spPr>
          <a:xfrm flipV="1">
            <a:off x="1725439" y="3645024"/>
            <a:ext cx="1622425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E7390BE-CD1D-2B49-B3F2-195D7440B197}"/>
              </a:ext>
            </a:extLst>
          </p:cNvPr>
          <p:cNvCxnSpPr/>
          <p:nvPr/>
        </p:nvCxnSpPr>
        <p:spPr>
          <a:xfrm flipV="1">
            <a:off x="1636552" y="3897052"/>
            <a:ext cx="1711312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DC1EF44-212C-5B47-963A-E1366D4E4A23}"/>
              </a:ext>
            </a:extLst>
          </p:cNvPr>
          <p:cNvCxnSpPr>
            <a:stCxn id="8" idx="3"/>
          </p:cNvCxnSpPr>
          <p:nvPr/>
        </p:nvCxnSpPr>
        <p:spPr>
          <a:xfrm flipV="1">
            <a:off x="1691680" y="4185084"/>
            <a:ext cx="1944216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FB1E386-5304-2247-9A16-2AC94EC0313A}"/>
              </a:ext>
            </a:extLst>
          </p:cNvPr>
          <p:cNvSpPr txBox="1"/>
          <p:nvPr/>
        </p:nvSpPr>
        <p:spPr>
          <a:xfrm rot="1335847">
            <a:off x="1689467" y="1762943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</a:rPr>
              <a:t>Nombre del flujo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C6713CD-493A-0C46-A877-07EC5C47F491}"/>
              </a:ext>
            </a:extLst>
          </p:cNvPr>
          <p:cNvSpPr/>
          <p:nvPr/>
        </p:nvSpPr>
        <p:spPr>
          <a:xfrm>
            <a:off x="7308304" y="1556792"/>
            <a:ext cx="1296144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nombre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3C41701-4214-9D46-869B-04A2A0C5D759}"/>
              </a:ext>
            </a:extLst>
          </p:cNvPr>
          <p:cNvSpPr/>
          <p:nvPr/>
        </p:nvSpPr>
        <p:spPr>
          <a:xfrm>
            <a:off x="7342063" y="2420888"/>
            <a:ext cx="1296144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BD3C510-9543-8449-AA83-6BE5282B2B8C}"/>
              </a:ext>
            </a:extLst>
          </p:cNvPr>
          <p:cNvSpPr/>
          <p:nvPr/>
        </p:nvSpPr>
        <p:spPr>
          <a:xfrm>
            <a:off x="7317531" y="3429000"/>
            <a:ext cx="1296144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ED77D95-FDF0-9A40-9901-5EDA58DA6F0A}"/>
              </a:ext>
            </a:extLst>
          </p:cNvPr>
          <p:cNvCxnSpPr>
            <a:endCxn id="24" idx="1"/>
          </p:cNvCxnSpPr>
          <p:nvPr/>
        </p:nvCxnSpPr>
        <p:spPr>
          <a:xfrm flipV="1">
            <a:off x="5364088" y="1844824"/>
            <a:ext cx="194421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A7F532A-A504-0749-82CF-E26476442EE2}"/>
              </a:ext>
            </a:extLst>
          </p:cNvPr>
          <p:cNvCxnSpPr>
            <a:endCxn id="25" idx="1"/>
          </p:cNvCxnSpPr>
          <p:nvPr/>
        </p:nvCxnSpPr>
        <p:spPr>
          <a:xfrm flipV="1">
            <a:off x="5580112" y="2708920"/>
            <a:ext cx="1761951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FECBBD4-02C3-8947-A642-348FDF0FC5E2}"/>
              </a:ext>
            </a:extLst>
          </p:cNvPr>
          <p:cNvCxnSpPr>
            <a:endCxn id="26" idx="1"/>
          </p:cNvCxnSpPr>
          <p:nvPr/>
        </p:nvCxnSpPr>
        <p:spPr>
          <a:xfrm>
            <a:off x="5563233" y="3599228"/>
            <a:ext cx="1754298" cy="11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4190056-7849-2F4D-AC0B-E0479E67227A}"/>
              </a:ext>
            </a:extLst>
          </p:cNvPr>
          <p:cNvCxnSpPr>
            <a:stCxn id="4" idx="5"/>
          </p:cNvCxnSpPr>
          <p:nvPr/>
        </p:nvCxnSpPr>
        <p:spPr>
          <a:xfrm flipV="1">
            <a:off x="5232116" y="3897052"/>
            <a:ext cx="2076188" cy="16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1E736E2-433D-8549-8F69-9A50789E6764}"/>
              </a:ext>
            </a:extLst>
          </p:cNvPr>
          <p:cNvSpPr txBox="1"/>
          <p:nvPr/>
        </p:nvSpPr>
        <p:spPr>
          <a:xfrm>
            <a:off x="827584" y="5373216"/>
            <a:ext cx="782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ENTRADAS                      PROCESO                           SALIDAS</a:t>
            </a:r>
          </a:p>
        </p:txBody>
      </p:sp>
    </p:spTree>
    <p:extLst>
      <p:ext uri="{BB962C8B-B14F-4D97-AF65-F5344CB8AC3E}">
        <p14:creationId xmlns:p14="http://schemas.microsoft.com/office/powerpoint/2010/main" val="3477569800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B319235-6C72-403B-870C-2F9AF37B270E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00230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85720" y="1285860"/>
            <a:ext cx="8553816" cy="507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dirty="0">
                <a:solidFill>
                  <a:srgbClr val="FFFF00"/>
                </a:solidFill>
              </a:rPr>
              <a:t>Requerimiento:</a:t>
            </a:r>
            <a:r>
              <a:rPr lang="es-ES" b="0" u="none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s-ES" b="0" u="none" dirty="0">
                <a:solidFill>
                  <a:srgbClr val="FFFF99"/>
                </a:solidFill>
              </a:rPr>
              <a:t>Necesidad de información que debe satisfacer un 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sistema.</a:t>
            </a:r>
          </a:p>
          <a:p>
            <a:pPr>
              <a:defRPr/>
            </a:pPr>
            <a:r>
              <a:rPr lang="es-ES" dirty="0">
                <a:solidFill>
                  <a:srgbClr val="FFFF00"/>
                </a:solidFill>
              </a:rPr>
              <a:t>Especificación Funcional</a:t>
            </a:r>
            <a:r>
              <a:rPr lang="es-ES" u="none" dirty="0">
                <a:solidFill>
                  <a:srgbClr val="FFFF00"/>
                </a:solidFill>
              </a:rPr>
              <a:t>: </a:t>
            </a:r>
            <a:r>
              <a:rPr lang="es-ES" b="0" u="none" dirty="0">
                <a:solidFill>
                  <a:srgbClr val="FFFF99"/>
                </a:solidFill>
              </a:rPr>
              <a:t>Documento donde está, en forma lógica,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lo que el sistema debe hacer, con relación a procesos y datos.</a:t>
            </a:r>
          </a:p>
          <a:p>
            <a:pPr>
              <a:defRPr/>
            </a:pPr>
            <a:r>
              <a:rPr lang="es-ES" b="0" u="none" dirty="0"/>
              <a:t> </a:t>
            </a:r>
            <a:endParaRPr lang="es-ES" b="0" dirty="0"/>
          </a:p>
          <a:p>
            <a:pPr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IMPORTANCIA.</a:t>
            </a:r>
          </a:p>
          <a:p>
            <a:pPr>
              <a:defRPr/>
            </a:pPr>
            <a:endParaRPr lang="es-ES" b="0" dirty="0"/>
          </a:p>
          <a:p>
            <a:pPr>
              <a:buFont typeface="Wingdings" pitchFamily="2" charset="2"/>
              <a:buChar char="R"/>
              <a:defRPr/>
            </a:pPr>
            <a:r>
              <a:rPr lang="es-ES" b="0" u="none" dirty="0">
                <a:solidFill>
                  <a:srgbClr val="FFFF99"/>
                </a:solidFill>
              </a:rPr>
              <a:t> Integra necesidades y requerimientos de un área en un modelo 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    lógico.</a:t>
            </a:r>
          </a:p>
          <a:p>
            <a:pPr>
              <a:buFont typeface="Wingdings" pitchFamily="2" charset="2"/>
              <a:buChar char="R"/>
              <a:defRPr/>
            </a:pPr>
            <a:r>
              <a:rPr lang="es-ES" b="0" u="none" dirty="0">
                <a:solidFill>
                  <a:srgbClr val="FFFF99"/>
                </a:solidFill>
              </a:rPr>
              <a:t> Permite llegar a los mas mínimos niveles de detalle del sistema.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CARACTERISTICAS.</a:t>
            </a:r>
          </a:p>
          <a:p>
            <a:pPr>
              <a:defRPr/>
            </a:pPr>
            <a:endParaRPr lang="es-ES" b="0" dirty="0"/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/>
              <a:t> </a:t>
            </a:r>
            <a:r>
              <a:rPr lang="es-ES" b="0" u="none" dirty="0">
                <a:solidFill>
                  <a:srgbClr val="FFFF99"/>
                </a:solidFill>
              </a:rPr>
              <a:t>Difícil comunicación analista-usuario. (No hay lenguaje común).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Relaciones interpersonales. 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Necesidades de información cambiantes.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Cambios administrativos y operativos del área con el nuevo sistema. 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  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687AF82-0E85-C644-B6F3-AA76C041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2F933-F5BA-417D-899A-FAD4DB900827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CB9E388-4F8B-1B49-8D3E-02642A550A9A}"/>
              </a:ext>
            </a:extLst>
          </p:cNvPr>
          <p:cNvSpPr/>
          <p:nvPr/>
        </p:nvSpPr>
        <p:spPr>
          <a:xfrm>
            <a:off x="3491880" y="908720"/>
            <a:ext cx="216024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Crear</a:t>
            </a:r>
          </a:p>
          <a:p>
            <a:pPr algn="ctr"/>
            <a:r>
              <a:rPr lang="es-CO" dirty="0"/>
              <a:t>XXX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97FFE12-2727-5C4F-8DE6-3692D3946EB0}"/>
              </a:ext>
            </a:extLst>
          </p:cNvPr>
          <p:cNvSpPr/>
          <p:nvPr/>
        </p:nvSpPr>
        <p:spPr>
          <a:xfrm>
            <a:off x="3419872" y="2564904"/>
            <a:ext cx="216024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Modificar</a:t>
            </a:r>
          </a:p>
          <a:p>
            <a:pPr algn="ctr"/>
            <a:r>
              <a:rPr lang="es-CO" dirty="0"/>
              <a:t>XXX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8F242F2-AF3C-8A44-81CB-472292021B97}"/>
              </a:ext>
            </a:extLst>
          </p:cNvPr>
          <p:cNvSpPr/>
          <p:nvPr/>
        </p:nvSpPr>
        <p:spPr>
          <a:xfrm>
            <a:off x="3491880" y="4149080"/>
            <a:ext cx="216024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Retirar</a:t>
            </a:r>
          </a:p>
          <a:p>
            <a:pPr algn="ctr"/>
            <a:r>
              <a:rPr lang="es-CO" dirty="0"/>
              <a:t>XXX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C90CF61-7907-9342-B789-0A3D1E233E3D}"/>
              </a:ext>
            </a:extLst>
          </p:cNvPr>
          <p:cNvSpPr/>
          <p:nvPr/>
        </p:nvSpPr>
        <p:spPr>
          <a:xfrm>
            <a:off x="6555135" y="2852936"/>
            <a:ext cx="216024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Validar informacion </a:t>
            </a:r>
          </a:p>
          <a:p>
            <a:pPr algn="ctr"/>
            <a:r>
              <a:rPr lang="es-CO" dirty="0"/>
              <a:t>XXX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BFC6A05-D634-EE44-B96B-79E3EA89384B}"/>
              </a:ext>
            </a:extLst>
          </p:cNvPr>
          <p:cNvSpPr/>
          <p:nvPr/>
        </p:nvSpPr>
        <p:spPr>
          <a:xfrm>
            <a:off x="1547664" y="270892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BCE3277-9369-104B-9B84-B68DC4236AC4}"/>
              </a:ext>
            </a:extLst>
          </p:cNvPr>
          <p:cNvCxnSpPr>
            <a:stCxn id="8" idx="4"/>
          </p:cNvCxnSpPr>
          <p:nvPr/>
        </p:nvCxnSpPr>
        <p:spPr>
          <a:xfrm>
            <a:off x="1727684" y="306896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5A5E851-18BD-4A47-A7C5-D01224F1493B}"/>
              </a:ext>
            </a:extLst>
          </p:cNvPr>
          <p:cNvCxnSpPr/>
          <p:nvPr/>
        </p:nvCxnSpPr>
        <p:spPr>
          <a:xfrm>
            <a:off x="1547664" y="321297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72B5B4C-512B-AF41-8ACD-CF6AD7211F22}"/>
              </a:ext>
            </a:extLst>
          </p:cNvPr>
          <p:cNvCxnSpPr/>
          <p:nvPr/>
        </p:nvCxnSpPr>
        <p:spPr>
          <a:xfrm flipH="1">
            <a:off x="1547664" y="3645024"/>
            <a:ext cx="1800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9D7EBC5-2C47-884E-ACA6-2573A9A21B61}"/>
              </a:ext>
            </a:extLst>
          </p:cNvPr>
          <p:cNvCxnSpPr/>
          <p:nvPr/>
        </p:nvCxnSpPr>
        <p:spPr>
          <a:xfrm>
            <a:off x="1727684" y="3645024"/>
            <a:ext cx="18002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3A64262-A0AB-764E-8A14-4ABC46BC01C0}"/>
              </a:ext>
            </a:extLst>
          </p:cNvPr>
          <p:cNvCxnSpPr>
            <a:stCxn id="4" idx="2"/>
          </p:cNvCxnSpPr>
          <p:nvPr/>
        </p:nvCxnSpPr>
        <p:spPr>
          <a:xfrm flipH="1">
            <a:off x="2051720" y="1628800"/>
            <a:ext cx="1440160" cy="15841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9D1B02C-D69B-E148-B5DB-E09728FB5534}"/>
              </a:ext>
            </a:extLst>
          </p:cNvPr>
          <p:cNvCxnSpPr>
            <a:stCxn id="5" idx="2"/>
          </p:cNvCxnSpPr>
          <p:nvPr/>
        </p:nvCxnSpPr>
        <p:spPr>
          <a:xfrm flipH="1">
            <a:off x="2051720" y="3284984"/>
            <a:ext cx="1368152" cy="720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434EDC6-EE2B-7743-ABF4-D8818B9CC737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2051720" y="3573016"/>
            <a:ext cx="1440160" cy="12961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5B0EAE5-1005-044C-AF7F-EC9E16116186}"/>
              </a:ext>
            </a:extLst>
          </p:cNvPr>
          <p:cNvSpPr txBox="1"/>
          <p:nvPr/>
        </p:nvSpPr>
        <p:spPr>
          <a:xfrm rot="18566759">
            <a:off x="1631855" y="2072814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&lt;&lt;Extend&gt;&gt;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EF8FACB-A21F-BA45-B9CC-25E8CF8808A9}"/>
              </a:ext>
            </a:extLst>
          </p:cNvPr>
          <p:cNvCxnSpPr>
            <a:stCxn id="4" idx="6"/>
          </p:cNvCxnSpPr>
          <p:nvPr/>
        </p:nvCxnSpPr>
        <p:spPr>
          <a:xfrm>
            <a:off x="5652120" y="1628800"/>
            <a:ext cx="1368152" cy="12601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33A844A-5DF0-7B44-8EE0-4D99A59D2DBF}"/>
              </a:ext>
            </a:extLst>
          </p:cNvPr>
          <p:cNvCxnSpPr>
            <a:stCxn id="5" idx="6"/>
          </p:cNvCxnSpPr>
          <p:nvPr/>
        </p:nvCxnSpPr>
        <p:spPr>
          <a:xfrm>
            <a:off x="5580112" y="3284984"/>
            <a:ext cx="975023" cy="720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17A29A1-A8E1-3040-A53E-CCAEDF4E33FB}"/>
              </a:ext>
            </a:extLst>
          </p:cNvPr>
          <p:cNvCxnSpPr>
            <a:stCxn id="6" idx="6"/>
          </p:cNvCxnSpPr>
          <p:nvPr/>
        </p:nvCxnSpPr>
        <p:spPr>
          <a:xfrm flipV="1">
            <a:off x="5652120" y="4005064"/>
            <a:ext cx="1080120" cy="86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53E968F-AB0E-084C-B1FC-BDA5D94ACA89}"/>
              </a:ext>
            </a:extLst>
          </p:cNvPr>
          <p:cNvSpPr txBox="1"/>
          <p:nvPr/>
        </p:nvSpPr>
        <p:spPr>
          <a:xfrm rot="2666563">
            <a:off x="5650041" y="193431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1688264514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376C00CB-1A42-491E-9119-40E1EE49E656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00230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285750" y="1128713"/>
            <a:ext cx="7612063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u="none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Balanceo de DFD.</a:t>
            </a:r>
          </a:p>
          <a:p>
            <a:pPr>
              <a:defRPr/>
            </a:pPr>
            <a:endParaRPr lang="es-ES" u="none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Técnica que mira composición de flujos de datos en los DFD.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“Los flujos de entrada y salida en un diagrama de un proceso de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  nivel N, deben ser equivalentes a los flujos de entrada y salida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  del proceso de nivel superior N+1, a partir del cual se hizo la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  expansión.”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287963" y="35718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s-CO" b="0" u="none">
              <a:latin typeface="Arial" pitchFamily="34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5951538" y="4057650"/>
            <a:ext cx="24066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b="0" u="none">
                <a:solidFill>
                  <a:srgbClr val="C00000"/>
                </a:solidFill>
              </a:rPr>
              <a:t>F</a:t>
            </a:r>
            <a:r>
              <a:rPr lang="es-ES" b="0" u="none" baseline="-25000">
                <a:solidFill>
                  <a:srgbClr val="C00000"/>
                </a:solidFill>
              </a:rPr>
              <a:t>1 </a:t>
            </a:r>
            <a:r>
              <a:rPr lang="es-ES" b="0" u="none">
                <a:solidFill>
                  <a:srgbClr val="C00000"/>
                </a:solidFill>
              </a:rPr>
              <a:t>= F</a:t>
            </a:r>
            <a:r>
              <a:rPr lang="es-ES" b="0" u="none" baseline="-25000">
                <a:solidFill>
                  <a:srgbClr val="C00000"/>
                </a:solidFill>
              </a:rPr>
              <a:t>11 </a:t>
            </a:r>
            <a:r>
              <a:rPr lang="es-ES" b="0" u="none">
                <a:solidFill>
                  <a:srgbClr val="C00000"/>
                </a:solidFill>
              </a:rPr>
              <a:t>+ F</a:t>
            </a:r>
            <a:r>
              <a:rPr lang="es-ES" b="0" u="none" baseline="-25000">
                <a:solidFill>
                  <a:srgbClr val="C00000"/>
                </a:solidFill>
              </a:rPr>
              <a:t>12</a:t>
            </a:r>
            <a:r>
              <a:rPr lang="es-ES" b="0" u="none">
                <a:solidFill>
                  <a:srgbClr val="C00000"/>
                </a:solidFill>
              </a:rPr>
              <a:t> + F</a:t>
            </a:r>
            <a:r>
              <a:rPr lang="es-ES" b="0" u="none" baseline="-25000">
                <a:solidFill>
                  <a:srgbClr val="C00000"/>
                </a:solidFill>
              </a:rPr>
              <a:t>13</a:t>
            </a:r>
          </a:p>
          <a:p>
            <a:r>
              <a:rPr lang="es-ES" b="0" u="none">
                <a:solidFill>
                  <a:srgbClr val="C00000"/>
                </a:solidFill>
              </a:rPr>
              <a:t>F</a:t>
            </a:r>
            <a:r>
              <a:rPr lang="es-ES" b="0" u="none" baseline="-25000">
                <a:solidFill>
                  <a:srgbClr val="C00000"/>
                </a:solidFill>
              </a:rPr>
              <a:t>2</a:t>
            </a:r>
            <a:r>
              <a:rPr lang="es-ES" b="0" u="none">
                <a:solidFill>
                  <a:srgbClr val="C00000"/>
                </a:solidFill>
              </a:rPr>
              <a:t> = F</a:t>
            </a:r>
            <a:r>
              <a:rPr lang="es-ES" b="0" u="none" baseline="-25000">
                <a:solidFill>
                  <a:srgbClr val="C00000"/>
                </a:solidFill>
              </a:rPr>
              <a:t>2</a:t>
            </a:r>
          </a:p>
          <a:p>
            <a:r>
              <a:rPr lang="es-ES" b="0" u="none">
                <a:solidFill>
                  <a:srgbClr val="C00000"/>
                </a:solidFill>
              </a:rPr>
              <a:t>F</a:t>
            </a:r>
            <a:r>
              <a:rPr lang="es-ES" b="0" u="none" baseline="-25000">
                <a:solidFill>
                  <a:srgbClr val="C00000"/>
                </a:solidFill>
              </a:rPr>
              <a:t>3</a:t>
            </a:r>
            <a:r>
              <a:rPr lang="es-ES" b="0" u="none">
                <a:solidFill>
                  <a:srgbClr val="C00000"/>
                </a:solidFill>
              </a:rPr>
              <a:t> = F</a:t>
            </a:r>
            <a:r>
              <a:rPr lang="es-ES" b="0" u="none" baseline="-25000">
                <a:solidFill>
                  <a:srgbClr val="C00000"/>
                </a:solidFill>
              </a:rPr>
              <a:t>3</a:t>
            </a:r>
          </a:p>
          <a:p>
            <a:r>
              <a:rPr lang="es-ES" b="0" u="none">
                <a:solidFill>
                  <a:srgbClr val="C00000"/>
                </a:solidFill>
              </a:rPr>
              <a:t>F</a:t>
            </a:r>
            <a:r>
              <a:rPr lang="es-ES" b="0" u="none" baseline="-25000">
                <a:solidFill>
                  <a:srgbClr val="C00000"/>
                </a:solidFill>
              </a:rPr>
              <a:t>4</a:t>
            </a:r>
            <a:r>
              <a:rPr lang="es-ES" b="0" u="none">
                <a:solidFill>
                  <a:srgbClr val="C00000"/>
                </a:solidFill>
              </a:rPr>
              <a:t> = F</a:t>
            </a:r>
            <a:r>
              <a:rPr lang="es-ES" b="0" u="none" baseline="-25000">
                <a:solidFill>
                  <a:srgbClr val="C00000"/>
                </a:solidFill>
              </a:rPr>
              <a:t>41</a:t>
            </a:r>
            <a:r>
              <a:rPr lang="es-ES" b="0" u="none">
                <a:solidFill>
                  <a:srgbClr val="C00000"/>
                </a:solidFill>
              </a:rPr>
              <a:t> + F</a:t>
            </a:r>
            <a:r>
              <a:rPr lang="es-ES" b="0" u="none" baseline="-25000">
                <a:solidFill>
                  <a:srgbClr val="C00000"/>
                </a:solidFill>
              </a:rPr>
              <a:t>42</a:t>
            </a:r>
          </a:p>
          <a:p>
            <a:endParaRPr lang="es-ES" b="0" u="none" baseline="-25000"/>
          </a:p>
          <a:p>
            <a:r>
              <a:rPr lang="es-ES" b="0" u="none" baseline="-25000"/>
              <a:t>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27375" y="3973513"/>
            <a:ext cx="1785938" cy="135731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933450" y="3987800"/>
            <a:ext cx="1785938" cy="13573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0" name="9 Elipse"/>
          <p:cNvSpPr/>
          <p:nvPr/>
        </p:nvSpPr>
        <p:spPr>
          <a:xfrm>
            <a:off x="1127125" y="4125913"/>
            <a:ext cx="357188" cy="50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" name="10 Elipse"/>
          <p:cNvSpPr/>
          <p:nvPr/>
        </p:nvSpPr>
        <p:spPr>
          <a:xfrm>
            <a:off x="2055813" y="4140200"/>
            <a:ext cx="357187" cy="50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2" name="11 Elipse"/>
          <p:cNvSpPr/>
          <p:nvPr/>
        </p:nvSpPr>
        <p:spPr>
          <a:xfrm>
            <a:off x="1233488" y="4754563"/>
            <a:ext cx="357187" cy="500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3" name="12 Elipse"/>
          <p:cNvSpPr/>
          <p:nvPr/>
        </p:nvSpPr>
        <p:spPr>
          <a:xfrm>
            <a:off x="2055813" y="4768850"/>
            <a:ext cx="357187" cy="50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4" name="13 Elipse"/>
          <p:cNvSpPr/>
          <p:nvPr/>
        </p:nvSpPr>
        <p:spPr>
          <a:xfrm>
            <a:off x="3270250" y="4079875"/>
            <a:ext cx="357188" cy="50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5" name="14 Elipse"/>
          <p:cNvSpPr/>
          <p:nvPr/>
        </p:nvSpPr>
        <p:spPr>
          <a:xfrm>
            <a:off x="4300538" y="4095750"/>
            <a:ext cx="357187" cy="50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6" name="15 Elipse"/>
          <p:cNvSpPr/>
          <p:nvPr/>
        </p:nvSpPr>
        <p:spPr>
          <a:xfrm>
            <a:off x="3770313" y="4657725"/>
            <a:ext cx="357187" cy="500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3568" name="16 CuadroTexto"/>
          <p:cNvSpPr txBox="1">
            <a:spLocks noChangeArrowheads="1"/>
          </p:cNvSpPr>
          <p:nvPr/>
        </p:nvSpPr>
        <p:spPr bwMode="auto">
          <a:xfrm>
            <a:off x="1152525" y="4243388"/>
            <a:ext cx="2936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3569" name="17 Rectángulo"/>
          <p:cNvSpPr>
            <a:spLocks noChangeArrowheads="1"/>
          </p:cNvSpPr>
          <p:nvPr/>
        </p:nvSpPr>
        <p:spPr bwMode="auto">
          <a:xfrm>
            <a:off x="2090738" y="4243388"/>
            <a:ext cx="2921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3570" name="18 Rectángulo"/>
          <p:cNvSpPr>
            <a:spLocks noChangeArrowheads="1"/>
          </p:cNvSpPr>
          <p:nvPr/>
        </p:nvSpPr>
        <p:spPr bwMode="auto">
          <a:xfrm>
            <a:off x="1270000" y="4870450"/>
            <a:ext cx="2936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3571" name="19 Rectángulo"/>
          <p:cNvSpPr>
            <a:spLocks noChangeArrowheads="1"/>
          </p:cNvSpPr>
          <p:nvPr/>
        </p:nvSpPr>
        <p:spPr bwMode="auto">
          <a:xfrm>
            <a:off x="2100263" y="4854575"/>
            <a:ext cx="3016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1" name="20 Conector recto de flecha"/>
          <p:cNvCxnSpPr>
            <a:endCxn id="23568" idx="1"/>
          </p:cNvCxnSpPr>
          <p:nvPr/>
        </p:nvCxnSpPr>
        <p:spPr>
          <a:xfrm flipV="1">
            <a:off x="627063" y="4373563"/>
            <a:ext cx="525462" cy="8413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23568" idx="3"/>
            <a:endCxn id="23569" idx="1"/>
          </p:cNvCxnSpPr>
          <p:nvPr/>
        </p:nvCxnSpPr>
        <p:spPr>
          <a:xfrm>
            <a:off x="1446213" y="4373563"/>
            <a:ext cx="644525" cy="158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11" idx="3"/>
            <a:endCxn id="23570" idx="3"/>
          </p:cNvCxnSpPr>
          <p:nvPr/>
        </p:nvCxnSpPr>
        <p:spPr>
          <a:xfrm rot="5400000">
            <a:off x="1618456" y="4512470"/>
            <a:ext cx="434975" cy="54451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3569" idx="3"/>
            <a:endCxn id="23571" idx="3"/>
          </p:cNvCxnSpPr>
          <p:nvPr/>
        </p:nvCxnSpPr>
        <p:spPr>
          <a:xfrm>
            <a:off x="2382838" y="4373563"/>
            <a:ext cx="19050" cy="61118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endCxn id="11" idx="0"/>
          </p:cNvCxnSpPr>
          <p:nvPr/>
        </p:nvCxnSpPr>
        <p:spPr>
          <a:xfrm rot="5400000">
            <a:off x="1981994" y="3852069"/>
            <a:ext cx="539750" cy="3651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14" idx="2"/>
          </p:cNvCxnSpPr>
          <p:nvPr/>
        </p:nvCxnSpPr>
        <p:spPr>
          <a:xfrm rot="16200000" flipH="1">
            <a:off x="2905919" y="3964782"/>
            <a:ext cx="371475" cy="35718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4" idx="6"/>
            <a:endCxn id="15" idx="2"/>
          </p:cNvCxnSpPr>
          <p:nvPr/>
        </p:nvCxnSpPr>
        <p:spPr>
          <a:xfrm>
            <a:off x="3627438" y="4329113"/>
            <a:ext cx="673100" cy="1746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15" idx="3"/>
            <a:endCxn id="16" idx="0"/>
          </p:cNvCxnSpPr>
          <p:nvPr/>
        </p:nvCxnSpPr>
        <p:spPr>
          <a:xfrm rot="5400000">
            <a:off x="4083050" y="4387851"/>
            <a:ext cx="134937" cy="40481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rot="5400000">
            <a:off x="4305300" y="3922713"/>
            <a:ext cx="357187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16" idx="6"/>
          </p:cNvCxnSpPr>
          <p:nvPr/>
        </p:nvCxnSpPr>
        <p:spPr>
          <a:xfrm flipV="1">
            <a:off x="4127500" y="4886325"/>
            <a:ext cx="1285875" cy="222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2" name="30 Rectángulo"/>
          <p:cNvSpPr>
            <a:spLocks noChangeArrowheads="1"/>
          </p:cNvSpPr>
          <p:nvPr/>
        </p:nvSpPr>
        <p:spPr bwMode="auto">
          <a:xfrm>
            <a:off x="3270250" y="4202113"/>
            <a:ext cx="3937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23583" name="31 Rectángulo"/>
          <p:cNvSpPr>
            <a:spLocks noChangeArrowheads="1"/>
          </p:cNvSpPr>
          <p:nvPr/>
        </p:nvSpPr>
        <p:spPr bwMode="auto">
          <a:xfrm>
            <a:off x="4286250" y="4213225"/>
            <a:ext cx="39211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23584" name="32 Rectángulo"/>
          <p:cNvSpPr>
            <a:spLocks noChangeArrowheads="1"/>
          </p:cNvSpPr>
          <p:nvPr/>
        </p:nvSpPr>
        <p:spPr bwMode="auto">
          <a:xfrm>
            <a:off x="3770313" y="4768850"/>
            <a:ext cx="3937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FF0000"/>
                </a:solidFill>
              </a:rPr>
              <a:t>B3</a:t>
            </a:r>
          </a:p>
        </p:txBody>
      </p:sp>
      <p:sp>
        <p:nvSpPr>
          <p:cNvPr id="23585" name="33 CuadroTexto"/>
          <p:cNvSpPr txBox="1">
            <a:spLocks noChangeArrowheads="1"/>
          </p:cNvSpPr>
          <p:nvPr/>
        </p:nvSpPr>
        <p:spPr bwMode="auto">
          <a:xfrm>
            <a:off x="1270000" y="5386388"/>
            <a:ext cx="998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400" u="none">
                <a:solidFill>
                  <a:srgbClr val="002060"/>
                </a:solidFill>
              </a:rPr>
              <a:t>NIVEL 1</a:t>
            </a:r>
          </a:p>
        </p:txBody>
      </p:sp>
      <p:sp>
        <p:nvSpPr>
          <p:cNvPr id="23586" name="34 CuadroTexto"/>
          <p:cNvSpPr txBox="1">
            <a:spLocks noChangeArrowheads="1"/>
          </p:cNvSpPr>
          <p:nvPr/>
        </p:nvSpPr>
        <p:spPr bwMode="auto">
          <a:xfrm>
            <a:off x="3556000" y="5386388"/>
            <a:ext cx="998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400" u="none">
                <a:solidFill>
                  <a:srgbClr val="002060"/>
                </a:solidFill>
              </a:rPr>
              <a:t>NIVEL 2</a:t>
            </a:r>
          </a:p>
        </p:txBody>
      </p:sp>
      <p:cxnSp>
        <p:nvCxnSpPr>
          <p:cNvPr id="37" name="36 Conector recto de flecha"/>
          <p:cNvCxnSpPr/>
          <p:nvPr/>
        </p:nvCxnSpPr>
        <p:spPr>
          <a:xfrm rot="16200000" flipH="1">
            <a:off x="1734344" y="3821907"/>
            <a:ext cx="571500" cy="21431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>
            <a:spLocks noChangeArrowheads="1"/>
          </p:cNvSpPr>
          <p:nvPr/>
        </p:nvSpPr>
        <p:spPr bwMode="auto">
          <a:xfrm>
            <a:off x="1628775" y="3571875"/>
            <a:ext cx="355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b="0" u="none">
                <a:solidFill>
                  <a:schemeClr val="bg1"/>
                </a:solidFill>
              </a:rPr>
              <a:t>F1</a:t>
            </a:r>
          </a:p>
        </p:txBody>
      </p:sp>
      <p:sp>
        <p:nvSpPr>
          <p:cNvPr id="39" name="38 Rectángulo"/>
          <p:cNvSpPr>
            <a:spLocks noChangeArrowheads="1"/>
          </p:cNvSpPr>
          <p:nvPr/>
        </p:nvSpPr>
        <p:spPr bwMode="auto">
          <a:xfrm>
            <a:off x="2239963" y="3643313"/>
            <a:ext cx="3571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b="0" u="none">
                <a:solidFill>
                  <a:srgbClr val="000000"/>
                </a:solidFill>
              </a:rPr>
              <a:t>F2</a:t>
            </a:r>
          </a:p>
        </p:txBody>
      </p:sp>
      <p:sp>
        <p:nvSpPr>
          <p:cNvPr id="40" name="39 Rectángulo"/>
          <p:cNvSpPr>
            <a:spLocks noChangeArrowheads="1"/>
          </p:cNvSpPr>
          <p:nvPr/>
        </p:nvSpPr>
        <p:spPr bwMode="auto">
          <a:xfrm>
            <a:off x="2341563" y="4572000"/>
            <a:ext cx="355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b="0" u="none">
                <a:solidFill>
                  <a:schemeClr val="bg1"/>
                </a:solidFill>
              </a:rPr>
              <a:t>F3</a:t>
            </a:r>
          </a:p>
        </p:txBody>
      </p:sp>
      <p:sp>
        <p:nvSpPr>
          <p:cNvPr id="41" name="40 Rectángulo"/>
          <p:cNvSpPr>
            <a:spLocks noChangeArrowheads="1"/>
          </p:cNvSpPr>
          <p:nvPr/>
        </p:nvSpPr>
        <p:spPr bwMode="auto">
          <a:xfrm>
            <a:off x="1597025" y="4572000"/>
            <a:ext cx="355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b="0" u="none">
                <a:solidFill>
                  <a:srgbClr val="000000"/>
                </a:solidFill>
              </a:rPr>
              <a:t>F4</a:t>
            </a:r>
          </a:p>
        </p:txBody>
      </p:sp>
      <p:cxnSp>
        <p:nvCxnSpPr>
          <p:cNvPr id="43" name="42 Conector recto de flecha"/>
          <p:cNvCxnSpPr/>
          <p:nvPr/>
        </p:nvCxnSpPr>
        <p:spPr>
          <a:xfrm flipV="1">
            <a:off x="2913063" y="4500563"/>
            <a:ext cx="357187" cy="2857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endCxn id="23584" idx="1"/>
          </p:cNvCxnSpPr>
          <p:nvPr/>
        </p:nvCxnSpPr>
        <p:spPr>
          <a:xfrm flipV="1">
            <a:off x="2984500" y="4900613"/>
            <a:ext cx="785813" cy="10001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stCxn id="23583" idx="3"/>
          </p:cNvCxnSpPr>
          <p:nvPr/>
        </p:nvCxnSpPr>
        <p:spPr>
          <a:xfrm>
            <a:off x="4678363" y="4344988"/>
            <a:ext cx="735012" cy="12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15" idx="5"/>
          </p:cNvCxnSpPr>
          <p:nvPr/>
        </p:nvCxnSpPr>
        <p:spPr>
          <a:xfrm rot="16200000" flipH="1">
            <a:off x="5020470" y="4107656"/>
            <a:ext cx="49212" cy="8794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Rectángulo"/>
          <p:cNvSpPr>
            <a:spLocks noChangeArrowheads="1"/>
          </p:cNvSpPr>
          <p:nvPr/>
        </p:nvSpPr>
        <p:spPr bwMode="auto">
          <a:xfrm>
            <a:off x="2871788" y="3786188"/>
            <a:ext cx="4460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b="0" u="none">
                <a:solidFill>
                  <a:srgbClr val="000000"/>
                </a:solidFill>
              </a:rPr>
              <a:t>F11</a:t>
            </a:r>
          </a:p>
        </p:txBody>
      </p:sp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2744788" y="4454525"/>
            <a:ext cx="44608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b="0" u="none">
                <a:solidFill>
                  <a:srgbClr val="000000"/>
                </a:solidFill>
              </a:rPr>
              <a:t>F12</a:t>
            </a:r>
          </a:p>
        </p:txBody>
      </p:sp>
      <p:sp>
        <p:nvSpPr>
          <p:cNvPr id="52" name="51 Rectángulo"/>
          <p:cNvSpPr>
            <a:spLocks noChangeArrowheads="1"/>
          </p:cNvSpPr>
          <p:nvPr/>
        </p:nvSpPr>
        <p:spPr bwMode="auto">
          <a:xfrm>
            <a:off x="3198813" y="4738688"/>
            <a:ext cx="355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b="0" u="none">
                <a:solidFill>
                  <a:srgbClr val="000000"/>
                </a:solidFill>
              </a:rPr>
              <a:t>F2</a:t>
            </a:r>
          </a:p>
        </p:txBody>
      </p:sp>
      <p:sp>
        <p:nvSpPr>
          <p:cNvPr id="53" name="52 Rectángulo"/>
          <p:cNvSpPr>
            <a:spLocks noChangeArrowheads="1"/>
          </p:cNvSpPr>
          <p:nvPr/>
        </p:nvSpPr>
        <p:spPr bwMode="auto">
          <a:xfrm>
            <a:off x="4341813" y="4699000"/>
            <a:ext cx="44608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b="0" u="none">
                <a:solidFill>
                  <a:srgbClr val="000000"/>
                </a:solidFill>
              </a:rPr>
              <a:t>F42</a:t>
            </a:r>
          </a:p>
        </p:txBody>
      </p:sp>
      <p:sp>
        <p:nvSpPr>
          <p:cNvPr id="54" name="53 Rectángulo"/>
          <p:cNvSpPr>
            <a:spLocks noChangeArrowheads="1"/>
          </p:cNvSpPr>
          <p:nvPr/>
        </p:nvSpPr>
        <p:spPr bwMode="auto">
          <a:xfrm>
            <a:off x="4429125" y="3692525"/>
            <a:ext cx="4460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b="0" u="none">
                <a:solidFill>
                  <a:srgbClr val="000000"/>
                </a:solidFill>
              </a:rPr>
              <a:t>F13</a:t>
            </a:r>
          </a:p>
        </p:txBody>
      </p:sp>
      <p:sp>
        <p:nvSpPr>
          <p:cNvPr id="55" name="54 Rectángulo"/>
          <p:cNvSpPr>
            <a:spLocks noChangeArrowheads="1"/>
          </p:cNvSpPr>
          <p:nvPr/>
        </p:nvSpPr>
        <p:spPr bwMode="auto">
          <a:xfrm>
            <a:off x="4895850" y="4117975"/>
            <a:ext cx="4460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b="0" u="none">
                <a:solidFill>
                  <a:srgbClr val="000000"/>
                </a:solidFill>
              </a:rPr>
              <a:t>F41</a:t>
            </a:r>
          </a:p>
        </p:txBody>
      </p:sp>
      <p:sp>
        <p:nvSpPr>
          <p:cNvPr id="56" name="55 Rectángulo"/>
          <p:cNvSpPr>
            <a:spLocks noChangeArrowheads="1"/>
          </p:cNvSpPr>
          <p:nvPr/>
        </p:nvSpPr>
        <p:spPr bwMode="auto">
          <a:xfrm>
            <a:off x="4984750" y="4516438"/>
            <a:ext cx="35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b="0" u="none">
                <a:solidFill>
                  <a:srgbClr val="000000"/>
                </a:solidFill>
              </a:rPr>
              <a:t>F3</a:t>
            </a:r>
          </a:p>
        </p:txBody>
      </p:sp>
      <p:sp>
        <p:nvSpPr>
          <p:cNvPr id="57" name="56 Rectángulo"/>
          <p:cNvSpPr>
            <a:spLocks noChangeArrowheads="1"/>
          </p:cNvSpPr>
          <p:nvPr/>
        </p:nvSpPr>
        <p:spPr bwMode="auto">
          <a:xfrm>
            <a:off x="1585913" y="4159250"/>
            <a:ext cx="37306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b="0" u="none">
                <a:solidFill>
                  <a:srgbClr val="C00000"/>
                </a:solidFill>
              </a:rPr>
              <a:t>R1</a:t>
            </a:r>
          </a:p>
        </p:txBody>
      </p:sp>
      <p:cxnSp>
        <p:nvCxnSpPr>
          <p:cNvPr id="59" name="58 Conector recto de flecha"/>
          <p:cNvCxnSpPr>
            <a:endCxn id="14" idx="0"/>
          </p:cNvCxnSpPr>
          <p:nvPr/>
        </p:nvCxnSpPr>
        <p:spPr>
          <a:xfrm rot="5400000">
            <a:off x="3248820" y="3844131"/>
            <a:ext cx="436562" cy="349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Rectángulo"/>
          <p:cNvSpPr>
            <a:spLocks noChangeArrowheads="1"/>
          </p:cNvSpPr>
          <p:nvPr/>
        </p:nvSpPr>
        <p:spPr bwMode="auto">
          <a:xfrm>
            <a:off x="3454400" y="3625850"/>
            <a:ext cx="3714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b="0" u="none">
                <a:solidFill>
                  <a:srgbClr val="C00000"/>
                </a:solidFill>
              </a:rPr>
              <a:t>R1</a:t>
            </a:r>
          </a:p>
        </p:txBody>
      </p:sp>
      <p:sp>
        <p:nvSpPr>
          <p:cNvPr id="61" name="60 Elipse"/>
          <p:cNvSpPr/>
          <p:nvPr/>
        </p:nvSpPr>
        <p:spPr>
          <a:xfrm>
            <a:off x="3300413" y="3143250"/>
            <a:ext cx="357187" cy="500063"/>
          </a:xfrm>
          <a:prstGeom prst="ellipse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62" name="16 CuadroTexto"/>
          <p:cNvSpPr txBox="1">
            <a:spLocks noChangeArrowheads="1"/>
          </p:cNvSpPr>
          <p:nvPr/>
        </p:nvSpPr>
        <p:spPr bwMode="auto">
          <a:xfrm>
            <a:off x="3325813" y="3260725"/>
            <a:ext cx="29368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0" grpId="0"/>
      <p:bldP spid="61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Explosión 1"/>
          <p:cNvSpPr/>
          <p:nvPr/>
        </p:nvSpPr>
        <p:spPr>
          <a:xfrm>
            <a:off x="6715125" y="3500438"/>
            <a:ext cx="2286000" cy="235743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4579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391525" y="6186488"/>
            <a:ext cx="609600" cy="45720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5B3AF690-8E74-41A5-974B-973B9D00AADC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-1371584" y="-147654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500034" y="1071546"/>
            <a:ext cx="8402300" cy="480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u="none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Convenciones numéricas.</a:t>
            </a:r>
          </a:p>
          <a:p>
            <a:pPr>
              <a:defRPr/>
            </a:pPr>
            <a:endParaRPr lang="es-ES" u="none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Cada proceso recibe el número del proceso padre, un punto (.) y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otro número único.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El proceso del diagrama de contexto, se numera con cero.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u="none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Otros aspectos.</a:t>
            </a:r>
          </a:p>
          <a:p>
            <a:pPr>
              <a:defRPr/>
            </a:pPr>
            <a:endParaRPr lang="es-ES" u="none" dirty="0"/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Un DFD se expande hasta describir completamente el proceso.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Procesos sin mas expansión se llaman </a:t>
            </a:r>
            <a:r>
              <a:rPr lang="es-ES" u="none" dirty="0">
                <a:solidFill>
                  <a:srgbClr val="FF0000"/>
                </a:solidFill>
              </a:rPr>
              <a:t>FUNCIONES PRIMITIVAS.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Tener en cuenta el balanceo. Es base para el modelo de información.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Cada nivel no debe contener mas de nueve procesos.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Llamar cada proceso con verbo que indique la acción que se realiza.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Numerar los procesos en orden lógico de operación.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Los procesos deben tener entradas y salidas. 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No hacer:</a:t>
            </a:r>
          </a:p>
          <a:p>
            <a:pPr>
              <a:buFontTx/>
              <a:buChar char="•"/>
              <a:defRPr/>
            </a:pPr>
            <a:endParaRPr lang="es-ES" b="0" u="none" dirty="0"/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642938" y="5843588"/>
            <a:ext cx="685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642938" y="6072188"/>
            <a:ext cx="685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1862138" y="5843588"/>
            <a:ext cx="685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>
            <a:off x="1862138" y="6072188"/>
            <a:ext cx="685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>
            <a:off x="4340225" y="5875338"/>
            <a:ext cx="685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>
            <a:off x="4340225" y="6103938"/>
            <a:ext cx="685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3127375" y="5805488"/>
            <a:ext cx="749300" cy="292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5340350" y="5843588"/>
            <a:ext cx="749300" cy="292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6483350" y="5843588"/>
            <a:ext cx="749300" cy="2921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1404938" y="5995988"/>
            <a:ext cx="381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3959225" y="5951538"/>
            <a:ext cx="381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30736" name="Line 15"/>
          <p:cNvSpPr>
            <a:spLocks noChangeShapeType="1"/>
          </p:cNvSpPr>
          <p:nvPr/>
        </p:nvSpPr>
        <p:spPr bwMode="auto">
          <a:xfrm>
            <a:off x="6096000" y="5989638"/>
            <a:ext cx="381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30737" name="Oval 16"/>
          <p:cNvSpPr>
            <a:spLocks noChangeArrowheads="1"/>
          </p:cNvSpPr>
          <p:nvPr/>
        </p:nvSpPr>
        <p:spPr bwMode="auto">
          <a:xfrm>
            <a:off x="7947025" y="5132388"/>
            <a:ext cx="292100" cy="292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0738" name="Oval 17"/>
          <p:cNvSpPr>
            <a:spLocks noChangeArrowheads="1"/>
          </p:cNvSpPr>
          <p:nvPr/>
        </p:nvSpPr>
        <p:spPr bwMode="auto">
          <a:xfrm>
            <a:off x="7947025" y="5665788"/>
            <a:ext cx="292100" cy="292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0739" name="Oval 18"/>
          <p:cNvSpPr>
            <a:spLocks noChangeArrowheads="1"/>
          </p:cNvSpPr>
          <p:nvPr/>
        </p:nvSpPr>
        <p:spPr bwMode="auto">
          <a:xfrm>
            <a:off x="7947025" y="6122988"/>
            <a:ext cx="292100" cy="292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0740" name="Line 19"/>
          <p:cNvSpPr>
            <a:spLocks noChangeShapeType="1"/>
          </p:cNvSpPr>
          <p:nvPr/>
        </p:nvSpPr>
        <p:spPr bwMode="auto">
          <a:xfrm>
            <a:off x="7559675" y="5278438"/>
            <a:ext cx="304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30741" name="Line 20"/>
          <p:cNvSpPr>
            <a:spLocks noChangeShapeType="1"/>
          </p:cNvSpPr>
          <p:nvPr/>
        </p:nvSpPr>
        <p:spPr bwMode="auto">
          <a:xfrm>
            <a:off x="8321675" y="5811838"/>
            <a:ext cx="304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30742" name="Line 21"/>
          <p:cNvSpPr>
            <a:spLocks noChangeShapeType="1"/>
          </p:cNvSpPr>
          <p:nvPr/>
        </p:nvSpPr>
        <p:spPr bwMode="auto">
          <a:xfrm>
            <a:off x="8321675" y="6269038"/>
            <a:ext cx="304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30743" name="Line 22"/>
          <p:cNvSpPr>
            <a:spLocks noChangeShapeType="1"/>
          </p:cNvSpPr>
          <p:nvPr/>
        </p:nvSpPr>
        <p:spPr bwMode="auto">
          <a:xfrm>
            <a:off x="7559675" y="6269038"/>
            <a:ext cx="304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30744" name="Rectangle 23"/>
          <p:cNvSpPr>
            <a:spLocks noChangeArrowheads="1"/>
          </p:cNvSpPr>
          <p:nvPr/>
        </p:nvSpPr>
        <p:spPr bwMode="auto">
          <a:xfrm>
            <a:off x="7543800" y="6032500"/>
            <a:ext cx="273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000" b="0" u="none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0745" name="Rectangle 24"/>
          <p:cNvSpPr>
            <a:spLocks noChangeArrowheads="1"/>
          </p:cNvSpPr>
          <p:nvPr/>
        </p:nvSpPr>
        <p:spPr bwMode="auto">
          <a:xfrm>
            <a:off x="8305800" y="6032500"/>
            <a:ext cx="273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000" b="0" u="none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0746" name="Line 25"/>
          <p:cNvSpPr>
            <a:spLocks noChangeShapeType="1"/>
          </p:cNvSpPr>
          <p:nvPr/>
        </p:nvSpPr>
        <p:spPr bwMode="auto">
          <a:xfrm>
            <a:off x="2928938" y="5572125"/>
            <a:ext cx="0" cy="914400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 type="none" w="sm" len="sm"/>
            <a:tailEnd type="none" w="sm" len="sm"/>
          </a:ln>
          <a:effectLst>
            <a:outerShdw blurRad="50800" dist="38100" dir="8100000" sx="112000" sy="112000" algn="tr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30747" name="Line 26"/>
          <p:cNvSpPr>
            <a:spLocks noChangeShapeType="1"/>
          </p:cNvSpPr>
          <p:nvPr/>
        </p:nvSpPr>
        <p:spPr bwMode="auto">
          <a:xfrm>
            <a:off x="5178425" y="5572125"/>
            <a:ext cx="0" cy="914400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 type="none" w="sm" len="sm"/>
            <a:tailEnd type="none" w="sm" len="sm"/>
          </a:ln>
          <a:effectLst>
            <a:outerShdw blurRad="50800" dist="38100" dir="8100000" sx="112000" sy="112000" algn="tr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30748" name="Line 27"/>
          <p:cNvSpPr>
            <a:spLocks noChangeShapeType="1"/>
          </p:cNvSpPr>
          <p:nvPr/>
        </p:nvSpPr>
        <p:spPr bwMode="auto">
          <a:xfrm>
            <a:off x="7391400" y="5564188"/>
            <a:ext cx="0" cy="914400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 type="none" w="sm" len="sm"/>
            <a:tailEnd type="none" w="sm" len="sm"/>
          </a:ln>
          <a:effectLst>
            <a:outerShdw blurRad="50800" dist="38100" dir="8100000" sx="112000" sy="112000" algn="tr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30" name="29 Explosión 1"/>
          <p:cNvSpPr/>
          <p:nvPr/>
        </p:nvSpPr>
        <p:spPr>
          <a:xfrm>
            <a:off x="2071688" y="3143250"/>
            <a:ext cx="3429000" cy="30003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9" name="28 CuadroTexto"/>
          <p:cNvSpPr txBox="1"/>
          <p:nvPr/>
        </p:nvSpPr>
        <p:spPr>
          <a:xfrm>
            <a:off x="2071688" y="4138613"/>
            <a:ext cx="3160712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CO" sz="2000" b="0" u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 necesita un </a:t>
            </a:r>
          </a:p>
          <a:p>
            <a:pPr algn="ctr">
              <a:defRPr/>
            </a:pPr>
            <a:r>
              <a:rPr lang="es-CO" sz="2000" b="0" u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proceso entre los dos</a:t>
            </a:r>
          </a:p>
        </p:txBody>
      </p:sp>
      <p:sp>
        <p:nvSpPr>
          <p:cNvPr id="34" name="33 Explosión 1"/>
          <p:cNvSpPr/>
          <p:nvPr/>
        </p:nvSpPr>
        <p:spPr>
          <a:xfrm>
            <a:off x="6572250" y="2928938"/>
            <a:ext cx="2286000" cy="235743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33" name="32 CuadroTexto"/>
          <p:cNvSpPr txBox="1"/>
          <p:nvPr/>
        </p:nvSpPr>
        <p:spPr>
          <a:xfrm>
            <a:off x="7037388" y="3714750"/>
            <a:ext cx="13684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b="0" u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Faltan las </a:t>
            </a:r>
          </a:p>
          <a:p>
            <a:pPr algn="ctr">
              <a:defRPr/>
            </a:pPr>
            <a:r>
              <a:rPr lang="es-CO" b="0" u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salidas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7107238" y="4214813"/>
            <a:ext cx="1370012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b="0" u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Faltan las </a:t>
            </a:r>
          </a:p>
          <a:p>
            <a:pPr algn="ctr">
              <a:defRPr/>
            </a:pPr>
            <a:r>
              <a:rPr lang="es-CO" b="0" u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entradas</a:t>
            </a:r>
          </a:p>
        </p:txBody>
      </p:sp>
      <p:sp>
        <p:nvSpPr>
          <p:cNvPr id="37" name="36 Explosión 1"/>
          <p:cNvSpPr/>
          <p:nvPr/>
        </p:nvSpPr>
        <p:spPr>
          <a:xfrm>
            <a:off x="6429375" y="3786188"/>
            <a:ext cx="2286000" cy="235743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38" name="37 CuadroTexto"/>
          <p:cNvSpPr txBox="1"/>
          <p:nvPr/>
        </p:nvSpPr>
        <p:spPr>
          <a:xfrm>
            <a:off x="6572250" y="4457700"/>
            <a:ext cx="19240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CO" b="0" u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 hay </a:t>
            </a:r>
          </a:p>
          <a:p>
            <a:pPr algn="ctr">
              <a:defRPr/>
            </a:pPr>
            <a:r>
              <a:rPr lang="es-CO" b="0" u="none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transformación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5" dur="2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8" dur="20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1" dur="20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800" decel="1000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800" decel="1000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decel="1000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800" decel="1000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800" decel="1000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00" decel="1000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800" decel="100000" fill="hold"/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nimBg="1"/>
      <p:bldP spid="30732" grpId="0" animBg="1"/>
      <p:bldP spid="30733" grpId="0" animBg="1"/>
      <p:bldP spid="30734" grpId="0" animBg="1"/>
      <p:bldP spid="30735" grpId="0" animBg="1"/>
      <p:bldP spid="30736" grpId="0" animBg="1"/>
      <p:bldP spid="30737" grpId="0" animBg="1"/>
      <p:bldP spid="30738" grpId="0" animBg="1"/>
      <p:bldP spid="30739" grpId="0" animBg="1"/>
      <p:bldP spid="30740" grpId="0" animBg="1"/>
      <p:bldP spid="30741" grpId="0" animBg="1"/>
      <p:bldP spid="30742" grpId="0" animBg="1"/>
      <p:bldP spid="30743" grpId="0" animBg="1"/>
      <p:bldP spid="30744" grpId="0"/>
      <p:bldP spid="30745" grpId="0"/>
      <p:bldP spid="30" grpId="0" animBg="1"/>
      <p:bldP spid="30" grpId="1" animBg="1"/>
      <p:bldP spid="29" grpId="0"/>
      <p:bldP spid="29" grpId="1"/>
      <p:bldP spid="34" grpId="0" animBg="1"/>
      <p:bldP spid="34" grpId="1" animBg="1"/>
      <p:bldP spid="33" grpId="0"/>
      <p:bldP spid="33" grpId="1"/>
      <p:bldP spid="35" grpId="0"/>
      <p:bldP spid="35" grpId="1"/>
      <p:bldP spid="37" grpId="0" animBg="1"/>
      <p:bldP spid="37" grpId="1" animBg="1"/>
      <p:bldP spid="38" grpId="0"/>
      <p:bldP spid="3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D7BC4AEC-E043-4EA5-84AD-8F733597DA29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357354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500034" y="1214422"/>
            <a:ext cx="7954422" cy="230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Diccionario de datos.</a:t>
            </a:r>
          </a:p>
          <a:p>
            <a:pPr>
              <a:defRPr/>
            </a:pPr>
            <a:endParaRPr lang="es-ES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Conjunto organizado de términos usados en los DFD.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Sirve para buscar definiciones de términos que no se comprenden.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Se aplica para :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u="none" dirty="0">
                <a:solidFill>
                  <a:srgbClr val="C00000"/>
                </a:solidFill>
              </a:rPr>
              <a:t>Fuentes y Destinos:</a:t>
            </a:r>
            <a:endParaRPr lang="es-ES" sz="1000" b="0" u="none" dirty="0">
              <a:solidFill>
                <a:prstClr val="black"/>
              </a:solidFill>
            </a:endParaRPr>
          </a:p>
          <a:p>
            <a:pPr>
              <a:defRPr/>
            </a:pPr>
            <a:endParaRPr lang="es-ES" b="0" u="none" dirty="0">
              <a:solidFill>
                <a:srgbClr val="C00000"/>
              </a:solidFill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214438" y="3643313"/>
            <a:ext cx="6616700" cy="25019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1219200" y="3810000"/>
            <a:ext cx="6629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1219200" y="4114800"/>
            <a:ext cx="6629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5486400"/>
            <a:ext cx="6629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244600" y="5470525"/>
            <a:ext cx="1228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000" b="0" u="none">
                <a:solidFill>
                  <a:schemeClr val="bg1"/>
                </a:solidFill>
              </a:rPr>
              <a:t>Observaciones :</a:t>
            </a:r>
          </a:p>
        </p:txBody>
      </p:sp>
      <p:sp>
        <p:nvSpPr>
          <p:cNvPr id="25610" name="11 CuadroTexto"/>
          <p:cNvSpPr txBox="1">
            <a:spLocks noChangeArrowheads="1"/>
          </p:cNvSpPr>
          <p:nvPr/>
        </p:nvSpPr>
        <p:spPr bwMode="auto">
          <a:xfrm>
            <a:off x="1209675" y="3613150"/>
            <a:ext cx="1254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Nombre Agente:</a:t>
            </a:r>
          </a:p>
        </p:txBody>
      </p:sp>
      <p:sp>
        <p:nvSpPr>
          <p:cNvPr id="25611" name="12 CuadroTexto"/>
          <p:cNvSpPr txBox="1">
            <a:spLocks noChangeArrowheads="1"/>
          </p:cNvSpPr>
          <p:nvPr/>
        </p:nvSpPr>
        <p:spPr bwMode="auto">
          <a:xfrm>
            <a:off x="1225550" y="3841750"/>
            <a:ext cx="10588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Tipo Agente :</a:t>
            </a:r>
          </a:p>
        </p:txBody>
      </p:sp>
      <p:sp>
        <p:nvSpPr>
          <p:cNvPr id="25612" name="13 CuadroTexto"/>
          <p:cNvSpPr txBox="1">
            <a:spLocks noChangeArrowheads="1"/>
          </p:cNvSpPr>
          <p:nvPr/>
        </p:nvSpPr>
        <p:spPr bwMode="auto">
          <a:xfrm>
            <a:off x="1239838" y="4127500"/>
            <a:ext cx="9461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Significado:</a:t>
            </a: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B7D10830-B7E2-42BA-84B5-98FC3AEB3C9D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-1500230" y="-285776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571500" y="1347788"/>
            <a:ext cx="65262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u="none">
                <a:solidFill>
                  <a:srgbClr val="C00000"/>
                </a:solidFill>
              </a:rPr>
              <a:t>Procesos:</a:t>
            </a:r>
            <a:endParaRPr lang="es-ES" b="0" u="none">
              <a:solidFill>
                <a:srgbClr val="C00000"/>
              </a:solidFill>
            </a:endParaRPr>
          </a:p>
          <a:p>
            <a:r>
              <a:rPr lang="es-ES" b="0" u="none">
                <a:solidFill>
                  <a:srgbClr val="FFFF99"/>
                </a:solidFill>
              </a:rPr>
              <a:t>Descritos a través de las especificaciones de procesos.</a:t>
            </a:r>
          </a:p>
          <a:p>
            <a:endParaRPr lang="es-ES" b="0" u="none"/>
          </a:p>
          <a:p>
            <a:endParaRPr lang="es-ES" b="0" u="none"/>
          </a:p>
          <a:p>
            <a:endParaRPr lang="es-ES" b="0" u="none"/>
          </a:p>
          <a:p>
            <a:endParaRPr lang="es-ES" b="0" u="none"/>
          </a:p>
          <a:p>
            <a:endParaRPr lang="es-ES" b="0" u="none"/>
          </a:p>
          <a:p>
            <a:endParaRPr lang="es-ES" u="none"/>
          </a:p>
          <a:p>
            <a:endParaRPr lang="es-ES" u="none"/>
          </a:p>
          <a:p>
            <a:endParaRPr lang="es-ES" u="none"/>
          </a:p>
          <a:p>
            <a:r>
              <a:rPr lang="es-ES" u="none">
                <a:solidFill>
                  <a:srgbClr val="C00000"/>
                </a:solidFill>
              </a:rPr>
              <a:t>Almacenamientos:</a:t>
            </a:r>
          </a:p>
          <a:p>
            <a:endParaRPr lang="es-ES" u="none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301750" y="1987550"/>
            <a:ext cx="6616700" cy="20447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1295400" y="2286000"/>
            <a:ext cx="6629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1295400" y="2590800"/>
            <a:ext cx="6629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1295400" y="3657600"/>
            <a:ext cx="6629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79525" y="3619500"/>
            <a:ext cx="15779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s-ES" sz="1000" b="0" u="none">
                <a:solidFill>
                  <a:schemeClr val="bg1"/>
                </a:solidFill>
              </a:rPr>
              <a:t>Observaciones :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301750" y="4502150"/>
            <a:ext cx="6616700" cy="21209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1295400" y="4800600"/>
            <a:ext cx="6629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1295400" y="5105400"/>
            <a:ext cx="6629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1295400" y="6477000"/>
            <a:ext cx="6629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26638" name="Rectangle 15"/>
          <p:cNvSpPr>
            <a:spLocks noChangeArrowheads="1"/>
          </p:cNvSpPr>
          <p:nvPr/>
        </p:nvSpPr>
        <p:spPr bwMode="auto">
          <a:xfrm>
            <a:off x="1309688" y="6423025"/>
            <a:ext cx="1644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s-ES" sz="1000" b="0" u="none">
                <a:solidFill>
                  <a:schemeClr val="bg1"/>
                </a:solidFill>
              </a:rPr>
              <a:t>Observaciones :</a:t>
            </a:r>
          </a:p>
        </p:txBody>
      </p:sp>
      <p:sp>
        <p:nvSpPr>
          <p:cNvPr id="26639" name="17 CuadroTexto"/>
          <p:cNvSpPr txBox="1">
            <a:spLocks noChangeArrowheads="1"/>
          </p:cNvSpPr>
          <p:nvPr/>
        </p:nvSpPr>
        <p:spPr bwMode="auto">
          <a:xfrm>
            <a:off x="1304925" y="2000250"/>
            <a:ext cx="7397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Nombre </a:t>
            </a:r>
          </a:p>
        </p:txBody>
      </p:sp>
      <p:sp>
        <p:nvSpPr>
          <p:cNvPr id="26640" name="18 CuadroTexto"/>
          <p:cNvSpPr txBox="1">
            <a:spLocks noChangeArrowheads="1"/>
          </p:cNvSpPr>
          <p:nvPr/>
        </p:nvSpPr>
        <p:spPr bwMode="auto">
          <a:xfrm>
            <a:off x="1322388" y="2286000"/>
            <a:ext cx="990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Significado :</a:t>
            </a:r>
          </a:p>
        </p:txBody>
      </p:sp>
      <p:sp>
        <p:nvSpPr>
          <p:cNvPr id="26641" name="19 CuadroTexto"/>
          <p:cNvSpPr txBox="1">
            <a:spLocks noChangeArrowheads="1"/>
          </p:cNvSpPr>
          <p:nvPr/>
        </p:nvSpPr>
        <p:spPr bwMode="auto">
          <a:xfrm>
            <a:off x="1347788" y="2571750"/>
            <a:ext cx="11382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Especificación:</a:t>
            </a:r>
          </a:p>
        </p:txBody>
      </p:sp>
      <p:sp>
        <p:nvSpPr>
          <p:cNvPr id="26642" name="20 CuadroTexto"/>
          <p:cNvSpPr txBox="1">
            <a:spLocks noChangeArrowheads="1"/>
          </p:cNvSpPr>
          <p:nvPr/>
        </p:nvSpPr>
        <p:spPr bwMode="auto">
          <a:xfrm>
            <a:off x="1281113" y="4541838"/>
            <a:ext cx="7540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Nombre:</a:t>
            </a:r>
          </a:p>
        </p:txBody>
      </p:sp>
      <p:sp>
        <p:nvSpPr>
          <p:cNvPr id="26643" name="21 CuadroTexto"/>
          <p:cNvSpPr txBox="1">
            <a:spLocks noChangeArrowheads="1"/>
          </p:cNvSpPr>
          <p:nvPr/>
        </p:nvSpPr>
        <p:spPr bwMode="auto">
          <a:xfrm>
            <a:off x="1285875" y="4826000"/>
            <a:ext cx="9461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Significado:</a:t>
            </a:r>
          </a:p>
        </p:txBody>
      </p:sp>
      <p:sp>
        <p:nvSpPr>
          <p:cNvPr id="26644" name="22 CuadroTexto"/>
          <p:cNvSpPr txBox="1">
            <a:spLocks noChangeArrowheads="1"/>
          </p:cNvSpPr>
          <p:nvPr/>
        </p:nvSpPr>
        <p:spPr bwMode="auto">
          <a:xfrm>
            <a:off x="1281113" y="5083175"/>
            <a:ext cx="9858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Descripción:</a:t>
            </a: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4465385-A3BE-42BC-AAA0-BFE5E44610D1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-1428792" y="-285776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28625" y="928688"/>
            <a:ext cx="6035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u="none">
                <a:solidFill>
                  <a:srgbClr val="C00000"/>
                </a:solidFill>
              </a:rPr>
              <a:t>Flujos, Componentes y Elementos de datos: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235075" y="1428750"/>
            <a:ext cx="6616700" cy="22733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1228725" y="1727200"/>
            <a:ext cx="6629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1228725" y="2032000"/>
            <a:ext cx="6629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1228725" y="3403600"/>
            <a:ext cx="6629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212850" y="3395663"/>
            <a:ext cx="12271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000" b="0" u="none">
                <a:solidFill>
                  <a:schemeClr val="bg1"/>
                </a:solidFill>
              </a:rPr>
              <a:t>Observaciones :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428625" y="3740150"/>
            <a:ext cx="70342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>
                <a:solidFill>
                  <a:srgbClr val="C00000"/>
                </a:solidFill>
              </a:rPr>
              <a:t>Convenciones :</a:t>
            </a:r>
          </a:p>
          <a:p>
            <a:endParaRPr lang="es-ES" u="none">
              <a:solidFill>
                <a:srgbClr val="C00000"/>
              </a:solidFill>
            </a:endParaRPr>
          </a:p>
          <a:p>
            <a:r>
              <a:rPr lang="es-ES" u="none">
                <a:solidFill>
                  <a:srgbClr val="C00000"/>
                </a:solidFill>
              </a:rPr>
              <a:t>=</a:t>
            </a:r>
            <a:r>
              <a:rPr lang="es-ES" b="0" u="none"/>
              <a:t>	</a:t>
            </a:r>
            <a:r>
              <a:rPr lang="es-ES" b="0" u="none">
                <a:solidFill>
                  <a:srgbClr val="FFFF99"/>
                </a:solidFill>
              </a:rPr>
              <a:t>Equivalente a.</a:t>
            </a:r>
          </a:p>
          <a:p>
            <a:r>
              <a:rPr lang="es-ES" u="none">
                <a:solidFill>
                  <a:srgbClr val="C00000"/>
                </a:solidFill>
              </a:rPr>
              <a:t>___</a:t>
            </a:r>
            <a:r>
              <a:rPr lang="es-ES" b="0" u="none"/>
              <a:t>	</a:t>
            </a:r>
            <a:r>
              <a:rPr lang="es-ES" b="0" u="none">
                <a:solidFill>
                  <a:srgbClr val="FFFF99"/>
                </a:solidFill>
              </a:rPr>
              <a:t>Clave de almacenamiento.</a:t>
            </a:r>
          </a:p>
          <a:p>
            <a:r>
              <a:rPr lang="es-ES" u="none">
                <a:solidFill>
                  <a:srgbClr val="C00000"/>
                </a:solidFill>
              </a:rPr>
              <a:t>+</a:t>
            </a:r>
            <a:r>
              <a:rPr lang="es-ES" b="0" u="none"/>
              <a:t>	</a:t>
            </a:r>
            <a:r>
              <a:rPr lang="es-ES" b="0" u="none">
                <a:solidFill>
                  <a:srgbClr val="FFFF99"/>
                </a:solidFill>
              </a:rPr>
              <a:t>Adición de elementos (AND).</a:t>
            </a:r>
          </a:p>
          <a:p>
            <a:r>
              <a:rPr lang="es-ES" u="none">
                <a:solidFill>
                  <a:srgbClr val="C00000"/>
                </a:solidFill>
              </a:rPr>
              <a:t>[]</a:t>
            </a:r>
            <a:r>
              <a:rPr lang="es-ES" b="0" u="none"/>
              <a:t>	</a:t>
            </a:r>
            <a:r>
              <a:rPr lang="es-ES" b="0" u="none">
                <a:solidFill>
                  <a:srgbClr val="FFFF99"/>
                </a:solidFill>
              </a:rPr>
              <a:t>Ocurrencia de una sola opción dentro del corchete.</a:t>
            </a:r>
          </a:p>
          <a:p>
            <a:r>
              <a:rPr lang="es-ES" u="none">
                <a:solidFill>
                  <a:srgbClr val="C00000"/>
                </a:solidFill>
              </a:rPr>
              <a:t>/</a:t>
            </a:r>
            <a:r>
              <a:rPr lang="es-ES" b="0" u="none"/>
              <a:t>	</a:t>
            </a:r>
            <a:r>
              <a:rPr lang="es-ES" b="0" u="none">
                <a:solidFill>
                  <a:srgbClr val="FFFF99"/>
                </a:solidFill>
              </a:rPr>
              <a:t>Separa opciones dentro del corchete.</a:t>
            </a:r>
          </a:p>
          <a:p>
            <a:r>
              <a:rPr lang="es-ES" u="none">
                <a:solidFill>
                  <a:srgbClr val="C00000"/>
                </a:solidFill>
              </a:rPr>
              <a:t>{}</a:t>
            </a:r>
            <a:r>
              <a:rPr lang="es-ES" b="0" u="none"/>
              <a:t>	</a:t>
            </a:r>
            <a:r>
              <a:rPr lang="es-ES" b="0" u="none">
                <a:solidFill>
                  <a:srgbClr val="FFFF99"/>
                </a:solidFill>
              </a:rPr>
              <a:t>Repetición.</a:t>
            </a:r>
          </a:p>
          <a:p>
            <a:r>
              <a:rPr lang="es-ES" u="none">
                <a:solidFill>
                  <a:srgbClr val="C00000"/>
                </a:solidFill>
              </a:rPr>
              <a:t>()</a:t>
            </a:r>
            <a:r>
              <a:rPr lang="es-ES" b="0" u="none"/>
              <a:t>	</a:t>
            </a:r>
            <a:r>
              <a:rPr lang="es-ES" b="0" u="none">
                <a:solidFill>
                  <a:srgbClr val="FFFF99"/>
                </a:solidFill>
              </a:rPr>
              <a:t>Opcional.</a:t>
            </a:r>
          </a:p>
          <a:p>
            <a:r>
              <a:rPr lang="es-ES" u="none">
                <a:solidFill>
                  <a:srgbClr val="C00000"/>
                </a:solidFill>
              </a:rPr>
              <a:t>**</a:t>
            </a:r>
            <a:r>
              <a:rPr lang="es-ES" b="0" u="none"/>
              <a:t>	</a:t>
            </a:r>
            <a:r>
              <a:rPr lang="es-ES" b="0" u="none">
                <a:solidFill>
                  <a:srgbClr val="FFFF99"/>
                </a:solidFill>
              </a:rPr>
              <a:t>Comentarios.</a:t>
            </a:r>
          </a:p>
        </p:txBody>
      </p:sp>
      <p:sp>
        <p:nvSpPr>
          <p:cNvPr id="27659" name="11 CuadroTexto"/>
          <p:cNvSpPr txBox="1">
            <a:spLocks noChangeArrowheads="1"/>
          </p:cNvSpPr>
          <p:nvPr/>
        </p:nvSpPr>
        <p:spPr bwMode="auto">
          <a:xfrm>
            <a:off x="1260475" y="1458913"/>
            <a:ext cx="7540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Nombre:</a:t>
            </a:r>
          </a:p>
        </p:txBody>
      </p:sp>
      <p:sp>
        <p:nvSpPr>
          <p:cNvPr id="27660" name="12 CuadroTexto"/>
          <p:cNvSpPr txBox="1">
            <a:spLocks noChangeArrowheads="1"/>
          </p:cNvSpPr>
          <p:nvPr/>
        </p:nvSpPr>
        <p:spPr bwMode="auto">
          <a:xfrm>
            <a:off x="1270000" y="1730375"/>
            <a:ext cx="847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Sinónimo:</a:t>
            </a:r>
          </a:p>
        </p:txBody>
      </p:sp>
      <p:sp>
        <p:nvSpPr>
          <p:cNvPr id="27661" name="13 CuadroTexto"/>
          <p:cNvSpPr txBox="1">
            <a:spLocks noChangeArrowheads="1"/>
          </p:cNvSpPr>
          <p:nvPr/>
        </p:nvSpPr>
        <p:spPr bwMode="auto">
          <a:xfrm>
            <a:off x="1270000" y="2000250"/>
            <a:ext cx="1060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000" b="0" u="none">
                <a:solidFill>
                  <a:schemeClr val="bg1"/>
                </a:solidFill>
              </a:rPr>
              <a:t>Composición:</a:t>
            </a:r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912565E4-E346-4025-A314-67F2E994CA3D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-1500230" y="-285776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428596" y="928670"/>
            <a:ext cx="8208081" cy="563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Especificaciones de proceso:</a:t>
            </a:r>
          </a:p>
          <a:p>
            <a:pPr>
              <a:defRPr/>
            </a:pPr>
            <a:endParaRPr lang="es-ES" dirty="0"/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Descripción detallada y ordenada de los procesos. 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Definen lo que debe hacerse para transformar entradas en salidas.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Se definen por cada proceso.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Se describe el cálculo y la transformación.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Se pueden describir mediante: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00"/>
                </a:solidFill>
              </a:rPr>
              <a:t> Arboles de Decisión.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00"/>
                </a:solidFill>
              </a:rPr>
              <a:t> Tablas de Decisión.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Español Estructurado.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u="none" dirty="0">
                <a:ln>
                  <a:solidFill>
                    <a:srgbClr val="00B050"/>
                  </a:solidFill>
                </a:ln>
                <a:solidFill>
                  <a:schemeClr val="tx2">
                    <a:lumMod val="90000"/>
                  </a:schemeClr>
                </a:solidFill>
              </a:rPr>
              <a:t>Español estructurado.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Define un proceso en forma ordenada, a través del uso estructurado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del lenguaje.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dirty="0">
                <a:solidFill>
                  <a:srgbClr val="C00000"/>
                </a:solidFill>
              </a:rPr>
              <a:t>Convenciones:</a:t>
            </a:r>
          </a:p>
          <a:p>
            <a:pPr>
              <a:defRPr/>
            </a:pPr>
            <a:endParaRPr lang="es-ES" b="0" dirty="0"/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Limitar el vocabulario a definiciones del diccionario de datos. 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Usar verbos en infinitivo (AR, ER, IR).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</a:t>
            </a:r>
            <a:r>
              <a:rPr lang="es-ES" b="0" u="none" dirty="0" err="1">
                <a:solidFill>
                  <a:srgbClr val="FFFF99"/>
                </a:solidFill>
              </a:rPr>
              <a:t>Cualificadores</a:t>
            </a:r>
            <a:r>
              <a:rPr lang="es-ES" b="0" u="none" dirty="0">
                <a:solidFill>
                  <a:srgbClr val="FFFF99"/>
                </a:solidFill>
              </a:rPr>
              <a:t> numéricos (&gt;,&lt;,=,&gt;=,&lt;=,&lt;&gt;).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B315ACB9-6AA1-46FE-B054-F59CC2F01E65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-1428792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428625" y="1071563"/>
            <a:ext cx="80391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s-ES" b="0" u="none"/>
              <a:t> </a:t>
            </a:r>
            <a:r>
              <a:rPr lang="es-ES" b="0" u="none">
                <a:solidFill>
                  <a:srgbClr val="FFFF99"/>
                </a:solidFill>
              </a:rPr>
              <a:t>Palabras estructuradas (Mientras, Hasta, Si Entonces Sino, Caso).</a:t>
            </a:r>
          </a:p>
          <a:p>
            <a:pPr>
              <a:buFontTx/>
              <a:buBlip>
                <a:blip r:embed="rId3"/>
              </a:buBlip>
            </a:pPr>
            <a:r>
              <a:rPr lang="es-ES" b="0" u="none">
                <a:solidFill>
                  <a:srgbClr val="FFFF99"/>
                </a:solidFill>
              </a:rPr>
              <a:t> Evitar puntuación y oraciones compuestas.</a:t>
            </a:r>
          </a:p>
          <a:p>
            <a:pPr>
              <a:buFontTx/>
              <a:buBlip>
                <a:blip r:embed="rId3"/>
              </a:buBlip>
            </a:pPr>
            <a:r>
              <a:rPr lang="es-ES" b="0" u="none">
                <a:solidFill>
                  <a:srgbClr val="FFFF99"/>
                </a:solidFill>
              </a:rPr>
              <a:t> Usar marginación (sangría).</a:t>
            </a:r>
          </a:p>
          <a:p>
            <a:pPr>
              <a:buFontTx/>
              <a:buBlip>
                <a:blip r:embed="rId3"/>
              </a:buBlip>
            </a:pPr>
            <a:r>
              <a:rPr lang="es-ES" b="0" u="none">
                <a:solidFill>
                  <a:srgbClr val="FFFF99"/>
                </a:solidFill>
              </a:rPr>
              <a:t> Lista de verbos:</a:t>
            </a:r>
          </a:p>
          <a:p>
            <a:endParaRPr lang="es-ES" b="0" u="none"/>
          </a:p>
          <a:p>
            <a:endParaRPr lang="es-ES" b="0" u="none"/>
          </a:p>
          <a:p>
            <a:endParaRPr lang="es-ES" b="0" u="none"/>
          </a:p>
          <a:p>
            <a:endParaRPr lang="es-ES" b="0" u="none"/>
          </a:p>
          <a:p>
            <a:endParaRPr lang="es-ES" b="0" u="none"/>
          </a:p>
          <a:p>
            <a:endParaRPr lang="es-ES" b="0" u="none"/>
          </a:p>
          <a:p>
            <a:r>
              <a:rPr lang="es-ES" b="0" u="none">
                <a:solidFill>
                  <a:srgbClr val="C00000"/>
                </a:solidFill>
              </a:rPr>
              <a:t>Ejemplo:</a:t>
            </a:r>
          </a:p>
        </p:txBody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2884488" y="2286000"/>
          <a:ext cx="5616575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o" r:id="rId4" imgW="5616360" imgH="1554120" progId="Word.Document.8">
                  <p:embed/>
                </p:oleObj>
              </mc:Choice>
              <mc:Fallback>
                <p:oleObj name="Documento" r:id="rId4" imgW="5616360" imgH="155412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286000"/>
                        <a:ext cx="5616575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/>
          </p:cNvGraphicFramePr>
          <p:nvPr/>
        </p:nvGraphicFramePr>
        <p:xfrm>
          <a:off x="2670175" y="4143375"/>
          <a:ext cx="561657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o" r:id="rId6" imgW="5616360" imgH="2381040" progId="Word.Document.8">
                  <p:embed/>
                </p:oleObj>
              </mc:Choice>
              <mc:Fallback>
                <p:oleObj name="Documento" r:id="rId6" imgW="5616360" imgH="238104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143375"/>
                        <a:ext cx="5616575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078026" y="2285992"/>
            <a:ext cx="922338" cy="382588"/>
            <a:chOff x="956" y="2832"/>
            <a:chExt cx="581" cy="241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blackWhite">
            <a:xfrm>
              <a:off x="956" y="2833"/>
              <a:ext cx="369" cy="240"/>
            </a:xfrm>
            <a:custGeom>
              <a:avLst/>
              <a:gdLst>
                <a:gd name="T0" fmla="*/ 5 w 369"/>
                <a:gd name="T1" fmla="*/ 191 h 240"/>
                <a:gd name="T2" fmla="*/ 54 w 369"/>
                <a:gd name="T3" fmla="*/ 194 h 240"/>
                <a:gd name="T4" fmla="*/ 81 w 369"/>
                <a:gd name="T5" fmla="*/ 206 h 240"/>
                <a:gd name="T6" fmla="*/ 105 w 369"/>
                <a:gd name="T7" fmla="*/ 219 h 240"/>
                <a:gd name="T8" fmla="*/ 135 w 369"/>
                <a:gd name="T9" fmla="*/ 231 h 240"/>
                <a:gd name="T10" fmla="*/ 159 w 369"/>
                <a:gd name="T11" fmla="*/ 237 h 240"/>
                <a:gd name="T12" fmla="*/ 189 w 369"/>
                <a:gd name="T13" fmla="*/ 239 h 240"/>
                <a:gd name="T14" fmla="*/ 221 w 369"/>
                <a:gd name="T15" fmla="*/ 232 h 240"/>
                <a:gd name="T16" fmla="*/ 247 w 369"/>
                <a:gd name="T17" fmla="*/ 224 h 240"/>
                <a:gd name="T18" fmla="*/ 270 w 369"/>
                <a:gd name="T19" fmla="*/ 224 h 240"/>
                <a:gd name="T20" fmla="*/ 291 w 369"/>
                <a:gd name="T21" fmla="*/ 220 h 240"/>
                <a:gd name="T22" fmla="*/ 303 w 369"/>
                <a:gd name="T23" fmla="*/ 215 h 240"/>
                <a:gd name="T24" fmla="*/ 313 w 369"/>
                <a:gd name="T25" fmla="*/ 208 h 240"/>
                <a:gd name="T26" fmla="*/ 320 w 369"/>
                <a:gd name="T27" fmla="*/ 206 h 240"/>
                <a:gd name="T28" fmla="*/ 326 w 369"/>
                <a:gd name="T29" fmla="*/ 196 h 240"/>
                <a:gd name="T30" fmla="*/ 327 w 369"/>
                <a:gd name="T31" fmla="*/ 189 h 240"/>
                <a:gd name="T32" fmla="*/ 323 w 369"/>
                <a:gd name="T33" fmla="*/ 183 h 240"/>
                <a:gd name="T34" fmla="*/ 300 w 369"/>
                <a:gd name="T35" fmla="*/ 177 h 240"/>
                <a:gd name="T36" fmla="*/ 266 w 369"/>
                <a:gd name="T37" fmla="*/ 165 h 240"/>
                <a:gd name="T38" fmla="*/ 324 w 369"/>
                <a:gd name="T39" fmla="*/ 182 h 240"/>
                <a:gd name="T40" fmla="*/ 331 w 369"/>
                <a:gd name="T41" fmla="*/ 185 h 240"/>
                <a:gd name="T42" fmla="*/ 344 w 369"/>
                <a:gd name="T43" fmla="*/ 181 h 240"/>
                <a:gd name="T44" fmla="*/ 348 w 369"/>
                <a:gd name="T45" fmla="*/ 174 h 240"/>
                <a:gd name="T46" fmla="*/ 353 w 369"/>
                <a:gd name="T47" fmla="*/ 165 h 240"/>
                <a:gd name="T48" fmla="*/ 358 w 369"/>
                <a:gd name="T49" fmla="*/ 152 h 240"/>
                <a:gd name="T50" fmla="*/ 361 w 369"/>
                <a:gd name="T51" fmla="*/ 149 h 240"/>
                <a:gd name="T52" fmla="*/ 368 w 369"/>
                <a:gd name="T53" fmla="*/ 143 h 240"/>
                <a:gd name="T54" fmla="*/ 356 w 369"/>
                <a:gd name="T55" fmla="*/ 108 h 240"/>
                <a:gd name="T56" fmla="*/ 322 w 369"/>
                <a:gd name="T57" fmla="*/ 63 h 240"/>
                <a:gd name="T58" fmla="*/ 313 w 369"/>
                <a:gd name="T59" fmla="*/ 60 h 240"/>
                <a:gd name="T60" fmla="*/ 299 w 369"/>
                <a:gd name="T61" fmla="*/ 50 h 240"/>
                <a:gd name="T62" fmla="*/ 287 w 369"/>
                <a:gd name="T63" fmla="*/ 38 h 240"/>
                <a:gd name="T64" fmla="*/ 281 w 369"/>
                <a:gd name="T65" fmla="*/ 27 h 240"/>
                <a:gd name="T66" fmla="*/ 268 w 369"/>
                <a:gd name="T67" fmla="*/ 18 h 240"/>
                <a:gd name="T68" fmla="*/ 246 w 369"/>
                <a:gd name="T69" fmla="*/ 11 h 240"/>
                <a:gd name="T70" fmla="*/ 216 w 369"/>
                <a:gd name="T71" fmla="*/ 3 h 240"/>
                <a:gd name="T72" fmla="*/ 200 w 369"/>
                <a:gd name="T73" fmla="*/ 0 h 240"/>
                <a:gd name="T74" fmla="*/ 174 w 369"/>
                <a:gd name="T75" fmla="*/ 4 h 240"/>
                <a:gd name="T76" fmla="*/ 147 w 369"/>
                <a:gd name="T77" fmla="*/ 12 h 240"/>
                <a:gd name="T78" fmla="*/ 114 w 369"/>
                <a:gd name="T79" fmla="*/ 23 h 240"/>
                <a:gd name="T80" fmla="*/ 86 w 369"/>
                <a:gd name="T81" fmla="*/ 30 h 240"/>
                <a:gd name="T82" fmla="*/ 61 w 369"/>
                <a:gd name="T83" fmla="*/ 46 h 240"/>
                <a:gd name="T84" fmla="*/ 57 w 369"/>
                <a:gd name="T85" fmla="*/ 54 h 240"/>
                <a:gd name="T86" fmla="*/ 43 w 369"/>
                <a:gd name="T87" fmla="*/ 58 h 240"/>
                <a:gd name="T88" fmla="*/ 0 w 369"/>
                <a:gd name="T89" fmla="*/ 60 h 240"/>
                <a:gd name="T90" fmla="*/ 5 w 369"/>
                <a:gd name="T91" fmla="*/ 191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9"/>
                <a:gd name="T139" fmla="*/ 0 h 240"/>
                <a:gd name="T140" fmla="*/ 369 w 369"/>
                <a:gd name="T141" fmla="*/ 240 h 24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9" h="240">
                  <a:moveTo>
                    <a:pt x="5" y="191"/>
                  </a:moveTo>
                  <a:lnTo>
                    <a:pt x="54" y="194"/>
                  </a:lnTo>
                  <a:lnTo>
                    <a:pt x="81" y="206"/>
                  </a:lnTo>
                  <a:lnTo>
                    <a:pt x="105" y="219"/>
                  </a:lnTo>
                  <a:lnTo>
                    <a:pt x="135" y="231"/>
                  </a:lnTo>
                  <a:lnTo>
                    <a:pt x="159" y="237"/>
                  </a:lnTo>
                  <a:lnTo>
                    <a:pt x="189" y="239"/>
                  </a:lnTo>
                  <a:lnTo>
                    <a:pt x="221" y="232"/>
                  </a:lnTo>
                  <a:lnTo>
                    <a:pt x="247" y="224"/>
                  </a:lnTo>
                  <a:lnTo>
                    <a:pt x="270" y="224"/>
                  </a:lnTo>
                  <a:lnTo>
                    <a:pt x="291" y="220"/>
                  </a:lnTo>
                  <a:lnTo>
                    <a:pt x="303" y="215"/>
                  </a:lnTo>
                  <a:lnTo>
                    <a:pt x="313" y="208"/>
                  </a:lnTo>
                  <a:lnTo>
                    <a:pt x="320" y="206"/>
                  </a:lnTo>
                  <a:lnTo>
                    <a:pt x="326" y="196"/>
                  </a:lnTo>
                  <a:lnTo>
                    <a:pt x="327" y="189"/>
                  </a:lnTo>
                  <a:lnTo>
                    <a:pt x="323" y="183"/>
                  </a:lnTo>
                  <a:lnTo>
                    <a:pt x="300" y="177"/>
                  </a:lnTo>
                  <a:lnTo>
                    <a:pt x="266" y="165"/>
                  </a:lnTo>
                  <a:lnTo>
                    <a:pt x="324" y="182"/>
                  </a:lnTo>
                  <a:lnTo>
                    <a:pt x="331" y="185"/>
                  </a:lnTo>
                  <a:lnTo>
                    <a:pt x="344" y="181"/>
                  </a:lnTo>
                  <a:lnTo>
                    <a:pt x="348" y="174"/>
                  </a:lnTo>
                  <a:lnTo>
                    <a:pt x="353" y="165"/>
                  </a:lnTo>
                  <a:lnTo>
                    <a:pt x="358" y="152"/>
                  </a:lnTo>
                  <a:lnTo>
                    <a:pt x="361" y="149"/>
                  </a:lnTo>
                  <a:lnTo>
                    <a:pt x="368" y="143"/>
                  </a:lnTo>
                  <a:lnTo>
                    <a:pt x="356" y="108"/>
                  </a:lnTo>
                  <a:lnTo>
                    <a:pt x="322" y="63"/>
                  </a:lnTo>
                  <a:lnTo>
                    <a:pt x="313" y="60"/>
                  </a:lnTo>
                  <a:lnTo>
                    <a:pt x="299" y="50"/>
                  </a:lnTo>
                  <a:lnTo>
                    <a:pt x="287" y="38"/>
                  </a:lnTo>
                  <a:lnTo>
                    <a:pt x="281" y="27"/>
                  </a:lnTo>
                  <a:lnTo>
                    <a:pt x="268" y="18"/>
                  </a:lnTo>
                  <a:lnTo>
                    <a:pt x="246" y="11"/>
                  </a:lnTo>
                  <a:lnTo>
                    <a:pt x="216" y="3"/>
                  </a:lnTo>
                  <a:lnTo>
                    <a:pt x="200" y="0"/>
                  </a:lnTo>
                  <a:lnTo>
                    <a:pt x="174" y="4"/>
                  </a:lnTo>
                  <a:lnTo>
                    <a:pt x="147" y="12"/>
                  </a:lnTo>
                  <a:lnTo>
                    <a:pt x="114" y="23"/>
                  </a:lnTo>
                  <a:lnTo>
                    <a:pt x="86" y="30"/>
                  </a:lnTo>
                  <a:lnTo>
                    <a:pt x="61" y="46"/>
                  </a:lnTo>
                  <a:lnTo>
                    <a:pt x="57" y="54"/>
                  </a:lnTo>
                  <a:lnTo>
                    <a:pt x="43" y="58"/>
                  </a:lnTo>
                  <a:lnTo>
                    <a:pt x="0" y="60"/>
                  </a:lnTo>
                  <a:lnTo>
                    <a:pt x="5" y="191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White">
            <a:xfrm>
              <a:off x="1146" y="2965"/>
              <a:ext cx="64" cy="107"/>
            </a:xfrm>
            <a:custGeom>
              <a:avLst/>
              <a:gdLst>
                <a:gd name="T0" fmla="*/ 63 w 64"/>
                <a:gd name="T1" fmla="*/ 0 h 107"/>
                <a:gd name="T2" fmla="*/ 24 w 64"/>
                <a:gd name="T3" fmla="*/ 46 h 107"/>
                <a:gd name="T4" fmla="*/ 6 w 64"/>
                <a:gd name="T5" fmla="*/ 87 h 107"/>
                <a:gd name="T6" fmla="*/ 0 w 64"/>
                <a:gd name="T7" fmla="*/ 106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07"/>
                <a:gd name="T14" fmla="*/ 64 w 6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07">
                  <a:moveTo>
                    <a:pt x="63" y="0"/>
                  </a:moveTo>
                  <a:lnTo>
                    <a:pt x="24" y="46"/>
                  </a:lnTo>
                  <a:lnTo>
                    <a:pt x="6" y="87"/>
                  </a:lnTo>
                  <a:lnTo>
                    <a:pt x="0" y="106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White">
            <a:xfrm>
              <a:off x="1071" y="2900"/>
              <a:ext cx="155" cy="123"/>
            </a:xfrm>
            <a:custGeom>
              <a:avLst/>
              <a:gdLst>
                <a:gd name="T0" fmla="*/ 154 w 155"/>
                <a:gd name="T1" fmla="*/ 0 h 123"/>
                <a:gd name="T2" fmla="*/ 112 w 155"/>
                <a:gd name="T3" fmla="*/ 67 h 123"/>
                <a:gd name="T4" fmla="*/ 96 w 155"/>
                <a:gd name="T5" fmla="*/ 82 h 123"/>
                <a:gd name="T6" fmla="*/ 69 w 155"/>
                <a:gd name="T7" fmla="*/ 102 h 123"/>
                <a:gd name="T8" fmla="*/ 46 w 155"/>
                <a:gd name="T9" fmla="*/ 111 h 123"/>
                <a:gd name="T10" fmla="*/ 26 w 155"/>
                <a:gd name="T11" fmla="*/ 115 h 123"/>
                <a:gd name="T12" fmla="*/ 0 w 155"/>
                <a:gd name="T13" fmla="*/ 122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5"/>
                <a:gd name="T22" fmla="*/ 0 h 123"/>
                <a:gd name="T23" fmla="*/ 155 w 155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5" h="123">
                  <a:moveTo>
                    <a:pt x="154" y="0"/>
                  </a:moveTo>
                  <a:lnTo>
                    <a:pt x="112" y="67"/>
                  </a:lnTo>
                  <a:lnTo>
                    <a:pt x="96" y="82"/>
                  </a:lnTo>
                  <a:lnTo>
                    <a:pt x="69" y="102"/>
                  </a:lnTo>
                  <a:lnTo>
                    <a:pt x="46" y="111"/>
                  </a:lnTo>
                  <a:lnTo>
                    <a:pt x="26" y="115"/>
                  </a:lnTo>
                  <a:lnTo>
                    <a:pt x="0" y="122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White">
            <a:xfrm>
              <a:off x="1161" y="2949"/>
              <a:ext cx="157" cy="75"/>
            </a:xfrm>
            <a:custGeom>
              <a:avLst/>
              <a:gdLst>
                <a:gd name="T0" fmla="*/ 122 w 157"/>
                <a:gd name="T1" fmla="*/ 73 h 75"/>
                <a:gd name="T2" fmla="*/ 132 w 157"/>
                <a:gd name="T3" fmla="*/ 74 h 75"/>
                <a:gd name="T4" fmla="*/ 146 w 157"/>
                <a:gd name="T5" fmla="*/ 68 h 75"/>
                <a:gd name="T6" fmla="*/ 152 w 157"/>
                <a:gd name="T7" fmla="*/ 60 h 75"/>
                <a:gd name="T8" fmla="*/ 156 w 157"/>
                <a:gd name="T9" fmla="*/ 53 h 75"/>
                <a:gd name="T10" fmla="*/ 155 w 157"/>
                <a:gd name="T11" fmla="*/ 45 h 75"/>
                <a:gd name="T12" fmla="*/ 152 w 157"/>
                <a:gd name="T13" fmla="*/ 37 h 75"/>
                <a:gd name="T14" fmla="*/ 148 w 157"/>
                <a:gd name="T15" fmla="*/ 32 h 75"/>
                <a:gd name="T16" fmla="*/ 113 w 157"/>
                <a:gd name="T17" fmla="*/ 21 h 75"/>
                <a:gd name="T18" fmla="*/ 80 w 157"/>
                <a:gd name="T19" fmla="*/ 14 h 75"/>
                <a:gd name="T20" fmla="*/ 54 w 157"/>
                <a:gd name="T21" fmla="*/ 8 h 75"/>
                <a:gd name="T22" fmla="*/ 26 w 157"/>
                <a:gd name="T23" fmla="*/ 0 h 75"/>
                <a:gd name="T24" fmla="*/ 9 w 157"/>
                <a:gd name="T25" fmla="*/ 3 h 75"/>
                <a:gd name="T26" fmla="*/ 4 w 157"/>
                <a:gd name="T27" fmla="*/ 8 h 75"/>
                <a:gd name="T28" fmla="*/ 0 w 157"/>
                <a:gd name="T29" fmla="*/ 15 h 75"/>
                <a:gd name="T30" fmla="*/ 1 w 157"/>
                <a:gd name="T31" fmla="*/ 22 h 75"/>
                <a:gd name="T32" fmla="*/ 6 w 157"/>
                <a:gd name="T33" fmla="*/ 29 h 75"/>
                <a:gd name="T34" fmla="*/ 21 w 157"/>
                <a:gd name="T35" fmla="*/ 36 h 75"/>
                <a:gd name="T36" fmla="*/ 42 w 157"/>
                <a:gd name="T37" fmla="*/ 38 h 75"/>
                <a:gd name="T38" fmla="*/ 57 w 157"/>
                <a:gd name="T39" fmla="*/ 45 h 75"/>
                <a:gd name="T40" fmla="*/ 73 w 157"/>
                <a:gd name="T41" fmla="*/ 50 h 75"/>
                <a:gd name="T42" fmla="*/ 90 w 157"/>
                <a:gd name="T43" fmla="*/ 59 h 75"/>
                <a:gd name="T44" fmla="*/ 111 w 157"/>
                <a:gd name="T45" fmla="*/ 68 h 75"/>
                <a:gd name="T46" fmla="*/ 122 w 157"/>
                <a:gd name="T47" fmla="*/ 73 h 7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7"/>
                <a:gd name="T73" fmla="*/ 0 h 75"/>
                <a:gd name="T74" fmla="*/ 157 w 157"/>
                <a:gd name="T75" fmla="*/ 75 h 7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7" h="75">
                  <a:moveTo>
                    <a:pt x="122" y="73"/>
                  </a:moveTo>
                  <a:lnTo>
                    <a:pt x="132" y="74"/>
                  </a:lnTo>
                  <a:lnTo>
                    <a:pt x="146" y="68"/>
                  </a:lnTo>
                  <a:lnTo>
                    <a:pt x="152" y="60"/>
                  </a:lnTo>
                  <a:lnTo>
                    <a:pt x="156" y="53"/>
                  </a:lnTo>
                  <a:lnTo>
                    <a:pt x="155" y="45"/>
                  </a:lnTo>
                  <a:lnTo>
                    <a:pt x="152" y="37"/>
                  </a:lnTo>
                  <a:lnTo>
                    <a:pt x="148" y="32"/>
                  </a:lnTo>
                  <a:lnTo>
                    <a:pt x="113" y="21"/>
                  </a:lnTo>
                  <a:lnTo>
                    <a:pt x="80" y="14"/>
                  </a:lnTo>
                  <a:lnTo>
                    <a:pt x="54" y="8"/>
                  </a:lnTo>
                  <a:lnTo>
                    <a:pt x="26" y="0"/>
                  </a:lnTo>
                  <a:lnTo>
                    <a:pt x="9" y="3"/>
                  </a:lnTo>
                  <a:lnTo>
                    <a:pt x="4" y="8"/>
                  </a:lnTo>
                  <a:lnTo>
                    <a:pt x="0" y="15"/>
                  </a:lnTo>
                  <a:lnTo>
                    <a:pt x="1" y="22"/>
                  </a:lnTo>
                  <a:lnTo>
                    <a:pt x="6" y="29"/>
                  </a:lnTo>
                  <a:lnTo>
                    <a:pt x="21" y="36"/>
                  </a:lnTo>
                  <a:lnTo>
                    <a:pt x="42" y="38"/>
                  </a:lnTo>
                  <a:lnTo>
                    <a:pt x="57" y="45"/>
                  </a:lnTo>
                  <a:lnTo>
                    <a:pt x="73" y="50"/>
                  </a:lnTo>
                  <a:lnTo>
                    <a:pt x="90" y="59"/>
                  </a:lnTo>
                  <a:lnTo>
                    <a:pt x="111" y="68"/>
                  </a:lnTo>
                  <a:lnTo>
                    <a:pt x="122" y="7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White">
            <a:xfrm>
              <a:off x="1168" y="2955"/>
              <a:ext cx="38" cy="25"/>
            </a:xfrm>
            <a:custGeom>
              <a:avLst/>
              <a:gdLst>
                <a:gd name="T0" fmla="*/ 32 w 38"/>
                <a:gd name="T1" fmla="*/ 3 h 25"/>
                <a:gd name="T2" fmla="*/ 37 w 38"/>
                <a:gd name="T3" fmla="*/ 7 h 25"/>
                <a:gd name="T4" fmla="*/ 36 w 38"/>
                <a:gd name="T5" fmla="*/ 15 h 25"/>
                <a:gd name="T6" fmla="*/ 32 w 38"/>
                <a:gd name="T7" fmla="*/ 23 h 25"/>
                <a:gd name="T8" fmla="*/ 18 w 38"/>
                <a:gd name="T9" fmla="*/ 24 h 25"/>
                <a:gd name="T10" fmla="*/ 11 w 38"/>
                <a:gd name="T11" fmla="*/ 23 h 25"/>
                <a:gd name="T12" fmla="*/ 2 w 38"/>
                <a:gd name="T13" fmla="*/ 19 h 25"/>
                <a:gd name="T14" fmla="*/ 0 w 38"/>
                <a:gd name="T15" fmla="*/ 11 h 25"/>
                <a:gd name="T16" fmla="*/ 0 w 38"/>
                <a:gd name="T17" fmla="*/ 7 h 25"/>
                <a:gd name="T18" fmla="*/ 5 w 38"/>
                <a:gd name="T19" fmla="*/ 3 h 25"/>
                <a:gd name="T20" fmla="*/ 12 w 38"/>
                <a:gd name="T21" fmla="*/ 0 h 25"/>
                <a:gd name="T22" fmla="*/ 32 w 38"/>
                <a:gd name="T23" fmla="*/ 3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25"/>
                <a:gd name="T38" fmla="*/ 38 w 38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25">
                  <a:moveTo>
                    <a:pt x="32" y="3"/>
                  </a:moveTo>
                  <a:lnTo>
                    <a:pt x="37" y="7"/>
                  </a:lnTo>
                  <a:lnTo>
                    <a:pt x="36" y="15"/>
                  </a:lnTo>
                  <a:lnTo>
                    <a:pt x="32" y="23"/>
                  </a:lnTo>
                  <a:lnTo>
                    <a:pt x="18" y="24"/>
                  </a:lnTo>
                  <a:lnTo>
                    <a:pt x="11" y="23"/>
                  </a:lnTo>
                  <a:lnTo>
                    <a:pt x="2" y="19"/>
                  </a:lnTo>
                  <a:lnTo>
                    <a:pt x="0" y="11"/>
                  </a:lnTo>
                  <a:lnTo>
                    <a:pt x="0" y="7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2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White">
            <a:xfrm>
              <a:off x="1265" y="2880"/>
              <a:ext cx="272" cy="56"/>
            </a:xfrm>
            <a:custGeom>
              <a:avLst/>
              <a:gdLst>
                <a:gd name="T0" fmla="*/ 23 w 272"/>
                <a:gd name="T1" fmla="*/ 54 h 56"/>
                <a:gd name="T2" fmla="*/ 37 w 272"/>
                <a:gd name="T3" fmla="*/ 55 h 56"/>
                <a:gd name="T4" fmla="*/ 69 w 272"/>
                <a:gd name="T5" fmla="*/ 54 h 56"/>
                <a:gd name="T6" fmla="*/ 100 w 272"/>
                <a:gd name="T7" fmla="*/ 51 h 56"/>
                <a:gd name="T8" fmla="*/ 114 w 272"/>
                <a:gd name="T9" fmla="*/ 50 h 56"/>
                <a:gd name="T10" fmla="*/ 125 w 272"/>
                <a:gd name="T11" fmla="*/ 49 h 56"/>
                <a:gd name="T12" fmla="*/ 147 w 272"/>
                <a:gd name="T13" fmla="*/ 48 h 56"/>
                <a:gd name="T14" fmla="*/ 171 w 272"/>
                <a:gd name="T15" fmla="*/ 48 h 56"/>
                <a:gd name="T16" fmla="*/ 189 w 272"/>
                <a:gd name="T17" fmla="*/ 48 h 56"/>
                <a:gd name="T18" fmla="*/ 203 w 272"/>
                <a:gd name="T19" fmla="*/ 47 h 56"/>
                <a:gd name="T20" fmla="*/ 230 w 272"/>
                <a:gd name="T21" fmla="*/ 44 h 56"/>
                <a:gd name="T22" fmla="*/ 249 w 272"/>
                <a:gd name="T23" fmla="*/ 42 h 56"/>
                <a:gd name="T24" fmla="*/ 265 w 272"/>
                <a:gd name="T25" fmla="*/ 38 h 56"/>
                <a:gd name="T26" fmla="*/ 270 w 272"/>
                <a:gd name="T27" fmla="*/ 33 h 56"/>
                <a:gd name="T28" fmla="*/ 271 w 272"/>
                <a:gd name="T29" fmla="*/ 28 h 56"/>
                <a:gd name="T30" fmla="*/ 271 w 272"/>
                <a:gd name="T31" fmla="*/ 22 h 56"/>
                <a:gd name="T32" fmla="*/ 266 w 272"/>
                <a:gd name="T33" fmla="*/ 16 h 56"/>
                <a:gd name="T34" fmla="*/ 252 w 272"/>
                <a:gd name="T35" fmla="*/ 10 h 56"/>
                <a:gd name="T36" fmla="*/ 230 w 272"/>
                <a:gd name="T37" fmla="*/ 10 h 56"/>
                <a:gd name="T38" fmla="*/ 204 w 272"/>
                <a:gd name="T39" fmla="*/ 10 h 56"/>
                <a:gd name="T40" fmla="*/ 188 w 272"/>
                <a:gd name="T41" fmla="*/ 9 h 56"/>
                <a:gd name="T42" fmla="*/ 170 w 272"/>
                <a:gd name="T43" fmla="*/ 8 h 56"/>
                <a:gd name="T44" fmla="*/ 150 w 272"/>
                <a:gd name="T45" fmla="*/ 9 h 56"/>
                <a:gd name="T46" fmla="*/ 126 w 272"/>
                <a:gd name="T47" fmla="*/ 8 h 56"/>
                <a:gd name="T48" fmla="*/ 108 w 272"/>
                <a:gd name="T49" fmla="*/ 6 h 56"/>
                <a:gd name="T50" fmla="*/ 80 w 272"/>
                <a:gd name="T51" fmla="*/ 4 h 56"/>
                <a:gd name="T52" fmla="*/ 50 w 272"/>
                <a:gd name="T53" fmla="*/ 2 h 56"/>
                <a:gd name="T54" fmla="*/ 25 w 272"/>
                <a:gd name="T55" fmla="*/ 0 h 56"/>
                <a:gd name="T56" fmla="*/ 0 w 272"/>
                <a:gd name="T57" fmla="*/ 0 h 56"/>
                <a:gd name="T58" fmla="*/ 3 w 272"/>
                <a:gd name="T59" fmla="*/ 51 h 56"/>
                <a:gd name="T60" fmla="*/ 23 w 272"/>
                <a:gd name="T61" fmla="*/ 54 h 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2"/>
                <a:gd name="T94" fmla="*/ 0 h 56"/>
                <a:gd name="T95" fmla="*/ 272 w 272"/>
                <a:gd name="T96" fmla="*/ 56 h 5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2" h="56">
                  <a:moveTo>
                    <a:pt x="23" y="54"/>
                  </a:moveTo>
                  <a:lnTo>
                    <a:pt x="37" y="55"/>
                  </a:lnTo>
                  <a:lnTo>
                    <a:pt x="69" y="54"/>
                  </a:lnTo>
                  <a:lnTo>
                    <a:pt x="100" y="51"/>
                  </a:lnTo>
                  <a:lnTo>
                    <a:pt x="114" y="50"/>
                  </a:lnTo>
                  <a:lnTo>
                    <a:pt x="125" y="49"/>
                  </a:lnTo>
                  <a:lnTo>
                    <a:pt x="147" y="48"/>
                  </a:lnTo>
                  <a:lnTo>
                    <a:pt x="171" y="48"/>
                  </a:lnTo>
                  <a:lnTo>
                    <a:pt x="189" y="48"/>
                  </a:lnTo>
                  <a:lnTo>
                    <a:pt x="203" y="47"/>
                  </a:lnTo>
                  <a:lnTo>
                    <a:pt x="230" y="44"/>
                  </a:lnTo>
                  <a:lnTo>
                    <a:pt x="249" y="42"/>
                  </a:lnTo>
                  <a:lnTo>
                    <a:pt x="265" y="38"/>
                  </a:lnTo>
                  <a:lnTo>
                    <a:pt x="270" y="33"/>
                  </a:lnTo>
                  <a:lnTo>
                    <a:pt x="271" y="28"/>
                  </a:lnTo>
                  <a:lnTo>
                    <a:pt x="271" y="22"/>
                  </a:lnTo>
                  <a:lnTo>
                    <a:pt x="266" y="16"/>
                  </a:lnTo>
                  <a:lnTo>
                    <a:pt x="252" y="10"/>
                  </a:lnTo>
                  <a:lnTo>
                    <a:pt x="230" y="10"/>
                  </a:lnTo>
                  <a:lnTo>
                    <a:pt x="204" y="10"/>
                  </a:lnTo>
                  <a:lnTo>
                    <a:pt x="188" y="9"/>
                  </a:lnTo>
                  <a:lnTo>
                    <a:pt x="170" y="8"/>
                  </a:lnTo>
                  <a:lnTo>
                    <a:pt x="150" y="9"/>
                  </a:lnTo>
                  <a:lnTo>
                    <a:pt x="126" y="8"/>
                  </a:lnTo>
                  <a:lnTo>
                    <a:pt x="108" y="6"/>
                  </a:lnTo>
                  <a:lnTo>
                    <a:pt x="80" y="4"/>
                  </a:lnTo>
                  <a:lnTo>
                    <a:pt x="50" y="2"/>
                  </a:lnTo>
                  <a:lnTo>
                    <a:pt x="25" y="0"/>
                  </a:lnTo>
                  <a:lnTo>
                    <a:pt x="0" y="0"/>
                  </a:lnTo>
                  <a:lnTo>
                    <a:pt x="3" y="51"/>
                  </a:lnTo>
                  <a:lnTo>
                    <a:pt x="23" y="5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White">
            <a:xfrm>
              <a:off x="1198" y="3014"/>
              <a:ext cx="17" cy="44"/>
            </a:xfrm>
            <a:custGeom>
              <a:avLst/>
              <a:gdLst>
                <a:gd name="T0" fmla="*/ 11 w 17"/>
                <a:gd name="T1" fmla="*/ 43 h 44"/>
                <a:gd name="T2" fmla="*/ 2 w 17"/>
                <a:gd name="T3" fmla="*/ 30 h 44"/>
                <a:gd name="T4" fmla="*/ 0 w 17"/>
                <a:gd name="T5" fmla="*/ 20 h 44"/>
                <a:gd name="T6" fmla="*/ 6 w 17"/>
                <a:gd name="T7" fmla="*/ 6 h 44"/>
                <a:gd name="T8" fmla="*/ 16 w 17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1" y="43"/>
                  </a:moveTo>
                  <a:lnTo>
                    <a:pt x="2" y="30"/>
                  </a:lnTo>
                  <a:lnTo>
                    <a:pt x="0" y="20"/>
                  </a:lnTo>
                  <a:lnTo>
                    <a:pt x="6" y="6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White">
            <a:xfrm>
              <a:off x="1007" y="2890"/>
              <a:ext cx="17" cy="36"/>
            </a:xfrm>
            <a:custGeom>
              <a:avLst/>
              <a:gdLst>
                <a:gd name="T0" fmla="*/ 16 w 17"/>
                <a:gd name="T1" fmla="*/ 0 h 36"/>
                <a:gd name="T2" fmla="*/ 0 w 17"/>
                <a:gd name="T3" fmla="*/ 13 h 36"/>
                <a:gd name="T4" fmla="*/ 2 w 17"/>
                <a:gd name="T5" fmla="*/ 28 h 36"/>
                <a:gd name="T6" fmla="*/ 14 w 17"/>
                <a:gd name="T7" fmla="*/ 35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6"/>
                <a:gd name="T14" fmla="*/ 17 w 1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6">
                  <a:moveTo>
                    <a:pt x="16" y="0"/>
                  </a:moveTo>
                  <a:lnTo>
                    <a:pt x="0" y="13"/>
                  </a:lnTo>
                  <a:lnTo>
                    <a:pt x="2" y="28"/>
                  </a:lnTo>
                  <a:lnTo>
                    <a:pt x="14" y="3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White">
            <a:xfrm>
              <a:off x="1158" y="2985"/>
              <a:ext cx="128" cy="70"/>
            </a:xfrm>
            <a:custGeom>
              <a:avLst/>
              <a:gdLst>
                <a:gd name="T0" fmla="*/ 103 w 128"/>
                <a:gd name="T1" fmla="*/ 69 h 70"/>
                <a:gd name="T2" fmla="*/ 88 w 128"/>
                <a:gd name="T3" fmla="*/ 67 h 70"/>
                <a:gd name="T4" fmla="*/ 73 w 128"/>
                <a:gd name="T5" fmla="*/ 62 h 70"/>
                <a:gd name="T6" fmla="*/ 60 w 128"/>
                <a:gd name="T7" fmla="*/ 51 h 70"/>
                <a:gd name="T8" fmla="*/ 56 w 128"/>
                <a:gd name="T9" fmla="*/ 44 h 70"/>
                <a:gd name="T10" fmla="*/ 53 w 128"/>
                <a:gd name="T11" fmla="*/ 39 h 70"/>
                <a:gd name="T12" fmla="*/ 40 w 128"/>
                <a:gd name="T13" fmla="*/ 35 h 70"/>
                <a:gd name="T14" fmla="*/ 22 w 128"/>
                <a:gd name="T15" fmla="*/ 31 h 70"/>
                <a:gd name="T16" fmla="*/ 5 w 128"/>
                <a:gd name="T17" fmla="*/ 25 h 70"/>
                <a:gd name="T18" fmla="*/ 0 w 128"/>
                <a:gd name="T19" fmla="*/ 18 h 70"/>
                <a:gd name="T20" fmla="*/ 0 w 128"/>
                <a:gd name="T21" fmla="*/ 9 h 70"/>
                <a:gd name="T22" fmla="*/ 3 w 128"/>
                <a:gd name="T23" fmla="*/ 2 h 70"/>
                <a:gd name="T24" fmla="*/ 13 w 128"/>
                <a:gd name="T25" fmla="*/ 0 h 70"/>
                <a:gd name="T26" fmla="*/ 24 w 128"/>
                <a:gd name="T27" fmla="*/ 0 h 70"/>
                <a:gd name="T28" fmla="*/ 45 w 128"/>
                <a:gd name="T29" fmla="*/ 2 h 70"/>
                <a:gd name="T30" fmla="*/ 62 w 128"/>
                <a:gd name="T31" fmla="*/ 8 h 70"/>
                <a:gd name="T32" fmla="*/ 76 w 128"/>
                <a:gd name="T33" fmla="*/ 15 h 70"/>
                <a:gd name="T34" fmla="*/ 108 w 128"/>
                <a:gd name="T35" fmla="*/ 28 h 70"/>
                <a:gd name="T36" fmla="*/ 122 w 128"/>
                <a:gd name="T37" fmla="*/ 36 h 70"/>
                <a:gd name="T38" fmla="*/ 127 w 128"/>
                <a:gd name="T39" fmla="*/ 48 h 70"/>
                <a:gd name="T40" fmla="*/ 124 w 128"/>
                <a:gd name="T41" fmla="*/ 55 h 70"/>
                <a:gd name="T42" fmla="*/ 120 w 128"/>
                <a:gd name="T43" fmla="*/ 60 h 70"/>
                <a:gd name="T44" fmla="*/ 112 w 128"/>
                <a:gd name="T45" fmla="*/ 65 h 70"/>
                <a:gd name="T46" fmla="*/ 103 w 128"/>
                <a:gd name="T47" fmla="*/ 69 h 7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8"/>
                <a:gd name="T73" fmla="*/ 0 h 70"/>
                <a:gd name="T74" fmla="*/ 128 w 128"/>
                <a:gd name="T75" fmla="*/ 70 h 7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8" h="70">
                  <a:moveTo>
                    <a:pt x="103" y="69"/>
                  </a:moveTo>
                  <a:lnTo>
                    <a:pt x="88" y="67"/>
                  </a:lnTo>
                  <a:lnTo>
                    <a:pt x="73" y="62"/>
                  </a:lnTo>
                  <a:lnTo>
                    <a:pt x="60" y="51"/>
                  </a:lnTo>
                  <a:lnTo>
                    <a:pt x="56" y="44"/>
                  </a:lnTo>
                  <a:lnTo>
                    <a:pt x="53" y="39"/>
                  </a:lnTo>
                  <a:lnTo>
                    <a:pt x="40" y="35"/>
                  </a:lnTo>
                  <a:lnTo>
                    <a:pt x="22" y="31"/>
                  </a:lnTo>
                  <a:lnTo>
                    <a:pt x="5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2"/>
                  </a:lnTo>
                  <a:lnTo>
                    <a:pt x="13" y="0"/>
                  </a:lnTo>
                  <a:lnTo>
                    <a:pt x="24" y="0"/>
                  </a:lnTo>
                  <a:lnTo>
                    <a:pt x="45" y="2"/>
                  </a:lnTo>
                  <a:lnTo>
                    <a:pt x="62" y="8"/>
                  </a:lnTo>
                  <a:lnTo>
                    <a:pt x="76" y="15"/>
                  </a:lnTo>
                  <a:lnTo>
                    <a:pt x="108" y="28"/>
                  </a:lnTo>
                  <a:lnTo>
                    <a:pt x="122" y="36"/>
                  </a:lnTo>
                  <a:lnTo>
                    <a:pt x="127" y="48"/>
                  </a:lnTo>
                  <a:lnTo>
                    <a:pt x="124" y="55"/>
                  </a:lnTo>
                  <a:lnTo>
                    <a:pt x="120" y="60"/>
                  </a:lnTo>
                  <a:lnTo>
                    <a:pt x="112" y="65"/>
                  </a:lnTo>
                  <a:lnTo>
                    <a:pt x="103" y="6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White">
            <a:xfrm>
              <a:off x="1162" y="2988"/>
              <a:ext cx="29" cy="20"/>
            </a:xfrm>
            <a:custGeom>
              <a:avLst/>
              <a:gdLst>
                <a:gd name="T0" fmla="*/ 27 w 29"/>
                <a:gd name="T1" fmla="*/ 3 h 20"/>
                <a:gd name="T2" fmla="*/ 28 w 29"/>
                <a:gd name="T3" fmla="*/ 10 h 20"/>
                <a:gd name="T4" fmla="*/ 25 w 29"/>
                <a:gd name="T5" fmla="*/ 18 h 20"/>
                <a:gd name="T6" fmla="*/ 14 w 29"/>
                <a:gd name="T7" fmla="*/ 19 h 20"/>
                <a:gd name="T8" fmla="*/ 5 w 29"/>
                <a:gd name="T9" fmla="*/ 17 h 20"/>
                <a:gd name="T10" fmla="*/ 0 w 29"/>
                <a:gd name="T11" fmla="*/ 9 h 20"/>
                <a:gd name="T12" fmla="*/ 2 w 29"/>
                <a:gd name="T13" fmla="*/ 4 h 20"/>
                <a:gd name="T14" fmla="*/ 7 w 29"/>
                <a:gd name="T15" fmla="*/ 2 h 20"/>
                <a:gd name="T16" fmla="*/ 14 w 29"/>
                <a:gd name="T17" fmla="*/ 0 h 20"/>
                <a:gd name="T18" fmla="*/ 23 w 29"/>
                <a:gd name="T19" fmla="*/ 0 h 20"/>
                <a:gd name="T20" fmla="*/ 27 w 29"/>
                <a:gd name="T21" fmla="*/ 3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"/>
                <a:gd name="T34" fmla="*/ 0 h 20"/>
                <a:gd name="T35" fmla="*/ 29 w 29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" h="20">
                  <a:moveTo>
                    <a:pt x="27" y="3"/>
                  </a:moveTo>
                  <a:lnTo>
                    <a:pt x="28" y="10"/>
                  </a:lnTo>
                  <a:lnTo>
                    <a:pt x="25" y="18"/>
                  </a:lnTo>
                  <a:lnTo>
                    <a:pt x="14" y="19"/>
                  </a:lnTo>
                  <a:lnTo>
                    <a:pt x="5" y="17"/>
                  </a:lnTo>
                  <a:lnTo>
                    <a:pt x="0" y="9"/>
                  </a:lnTo>
                  <a:lnTo>
                    <a:pt x="2" y="4"/>
                  </a:lnTo>
                  <a:lnTo>
                    <a:pt x="7" y="2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27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White">
            <a:xfrm>
              <a:off x="1171" y="2924"/>
              <a:ext cx="157" cy="59"/>
            </a:xfrm>
            <a:custGeom>
              <a:avLst/>
              <a:gdLst>
                <a:gd name="T0" fmla="*/ 134 w 157"/>
                <a:gd name="T1" fmla="*/ 58 h 59"/>
                <a:gd name="T2" fmla="*/ 145 w 157"/>
                <a:gd name="T3" fmla="*/ 55 h 59"/>
                <a:gd name="T4" fmla="*/ 152 w 157"/>
                <a:gd name="T5" fmla="*/ 50 h 59"/>
                <a:gd name="T6" fmla="*/ 154 w 157"/>
                <a:gd name="T7" fmla="*/ 43 h 59"/>
                <a:gd name="T8" fmla="*/ 156 w 157"/>
                <a:gd name="T9" fmla="*/ 34 h 59"/>
                <a:gd name="T10" fmla="*/ 150 w 157"/>
                <a:gd name="T11" fmla="*/ 23 h 59"/>
                <a:gd name="T12" fmla="*/ 143 w 157"/>
                <a:gd name="T13" fmla="*/ 14 h 59"/>
                <a:gd name="T14" fmla="*/ 125 w 157"/>
                <a:gd name="T15" fmla="*/ 7 h 59"/>
                <a:gd name="T16" fmla="*/ 85 w 157"/>
                <a:gd name="T17" fmla="*/ 4 h 59"/>
                <a:gd name="T18" fmla="*/ 56 w 157"/>
                <a:gd name="T19" fmla="*/ 0 h 59"/>
                <a:gd name="T20" fmla="*/ 27 w 157"/>
                <a:gd name="T21" fmla="*/ 0 h 59"/>
                <a:gd name="T22" fmla="*/ 13 w 157"/>
                <a:gd name="T23" fmla="*/ 1 h 59"/>
                <a:gd name="T24" fmla="*/ 3 w 157"/>
                <a:gd name="T25" fmla="*/ 7 h 59"/>
                <a:gd name="T26" fmla="*/ 0 w 157"/>
                <a:gd name="T27" fmla="*/ 18 h 59"/>
                <a:gd name="T28" fmla="*/ 6 w 157"/>
                <a:gd name="T29" fmla="*/ 28 h 59"/>
                <a:gd name="T30" fmla="*/ 21 w 157"/>
                <a:gd name="T31" fmla="*/ 33 h 59"/>
                <a:gd name="T32" fmla="*/ 47 w 157"/>
                <a:gd name="T33" fmla="*/ 36 h 59"/>
                <a:gd name="T34" fmla="*/ 71 w 157"/>
                <a:gd name="T35" fmla="*/ 41 h 59"/>
                <a:gd name="T36" fmla="*/ 94 w 157"/>
                <a:gd name="T37" fmla="*/ 49 h 59"/>
                <a:gd name="T38" fmla="*/ 118 w 157"/>
                <a:gd name="T39" fmla="*/ 55 h 59"/>
                <a:gd name="T40" fmla="*/ 134 w 157"/>
                <a:gd name="T41" fmla="*/ 58 h 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7"/>
                <a:gd name="T64" fmla="*/ 0 h 59"/>
                <a:gd name="T65" fmla="*/ 157 w 157"/>
                <a:gd name="T66" fmla="*/ 59 h 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7" h="59">
                  <a:moveTo>
                    <a:pt x="134" y="58"/>
                  </a:moveTo>
                  <a:lnTo>
                    <a:pt x="145" y="55"/>
                  </a:lnTo>
                  <a:lnTo>
                    <a:pt x="152" y="50"/>
                  </a:lnTo>
                  <a:lnTo>
                    <a:pt x="154" y="43"/>
                  </a:lnTo>
                  <a:lnTo>
                    <a:pt x="156" y="34"/>
                  </a:lnTo>
                  <a:lnTo>
                    <a:pt x="150" y="23"/>
                  </a:lnTo>
                  <a:lnTo>
                    <a:pt x="143" y="14"/>
                  </a:lnTo>
                  <a:lnTo>
                    <a:pt x="125" y="7"/>
                  </a:lnTo>
                  <a:lnTo>
                    <a:pt x="85" y="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3" y="1"/>
                  </a:lnTo>
                  <a:lnTo>
                    <a:pt x="3" y="7"/>
                  </a:lnTo>
                  <a:lnTo>
                    <a:pt x="0" y="18"/>
                  </a:lnTo>
                  <a:lnTo>
                    <a:pt x="6" y="28"/>
                  </a:lnTo>
                  <a:lnTo>
                    <a:pt x="21" y="33"/>
                  </a:lnTo>
                  <a:lnTo>
                    <a:pt x="47" y="36"/>
                  </a:lnTo>
                  <a:lnTo>
                    <a:pt x="71" y="41"/>
                  </a:lnTo>
                  <a:lnTo>
                    <a:pt x="94" y="49"/>
                  </a:lnTo>
                  <a:lnTo>
                    <a:pt x="118" y="55"/>
                  </a:lnTo>
                  <a:lnTo>
                    <a:pt x="134" y="5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White">
            <a:xfrm>
              <a:off x="1179" y="2927"/>
              <a:ext cx="39" cy="27"/>
            </a:xfrm>
            <a:custGeom>
              <a:avLst/>
              <a:gdLst>
                <a:gd name="T0" fmla="*/ 32 w 39"/>
                <a:gd name="T1" fmla="*/ 25 h 27"/>
                <a:gd name="T2" fmla="*/ 18 w 39"/>
                <a:gd name="T3" fmla="*/ 26 h 27"/>
                <a:gd name="T4" fmla="*/ 3 w 39"/>
                <a:gd name="T5" fmla="*/ 22 h 27"/>
                <a:gd name="T6" fmla="*/ 0 w 39"/>
                <a:gd name="T7" fmla="*/ 15 h 27"/>
                <a:gd name="T8" fmla="*/ 3 w 39"/>
                <a:gd name="T9" fmla="*/ 5 h 27"/>
                <a:gd name="T10" fmla="*/ 9 w 39"/>
                <a:gd name="T11" fmla="*/ 2 h 27"/>
                <a:gd name="T12" fmla="*/ 16 w 39"/>
                <a:gd name="T13" fmla="*/ 0 h 27"/>
                <a:gd name="T14" fmla="*/ 27 w 39"/>
                <a:gd name="T15" fmla="*/ 0 h 27"/>
                <a:gd name="T16" fmla="*/ 34 w 39"/>
                <a:gd name="T17" fmla="*/ 4 h 27"/>
                <a:gd name="T18" fmla="*/ 38 w 39"/>
                <a:gd name="T19" fmla="*/ 17 h 27"/>
                <a:gd name="T20" fmla="*/ 32 w 39"/>
                <a:gd name="T21" fmla="*/ 25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27"/>
                <a:gd name="T35" fmla="*/ 39 w 39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27">
                  <a:moveTo>
                    <a:pt x="32" y="25"/>
                  </a:moveTo>
                  <a:lnTo>
                    <a:pt x="18" y="26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3" y="5"/>
                  </a:lnTo>
                  <a:lnTo>
                    <a:pt x="9" y="2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34" y="4"/>
                  </a:lnTo>
                  <a:lnTo>
                    <a:pt x="38" y="17"/>
                  </a:lnTo>
                  <a:lnTo>
                    <a:pt x="32" y="2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White">
            <a:xfrm>
              <a:off x="1079" y="2832"/>
              <a:ext cx="237" cy="109"/>
            </a:xfrm>
            <a:custGeom>
              <a:avLst/>
              <a:gdLst>
                <a:gd name="T0" fmla="*/ 204 w 237"/>
                <a:gd name="T1" fmla="*/ 43 h 109"/>
                <a:gd name="T2" fmla="*/ 210 w 237"/>
                <a:gd name="T3" fmla="*/ 59 h 109"/>
                <a:gd name="T4" fmla="*/ 219 w 237"/>
                <a:gd name="T5" fmla="*/ 69 h 109"/>
                <a:gd name="T6" fmla="*/ 230 w 237"/>
                <a:gd name="T7" fmla="*/ 82 h 109"/>
                <a:gd name="T8" fmla="*/ 236 w 237"/>
                <a:gd name="T9" fmla="*/ 97 h 109"/>
                <a:gd name="T10" fmla="*/ 233 w 237"/>
                <a:gd name="T11" fmla="*/ 102 h 109"/>
                <a:gd name="T12" fmla="*/ 228 w 237"/>
                <a:gd name="T13" fmla="*/ 107 h 109"/>
                <a:gd name="T14" fmla="*/ 219 w 237"/>
                <a:gd name="T15" fmla="*/ 108 h 109"/>
                <a:gd name="T16" fmla="*/ 207 w 237"/>
                <a:gd name="T17" fmla="*/ 106 h 109"/>
                <a:gd name="T18" fmla="*/ 197 w 237"/>
                <a:gd name="T19" fmla="*/ 104 h 109"/>
                <a:gd name="T20" fmla="*/ 184 w 237"/>
                <a:gd name="T21" fmla="*/ 99 h 109"/>
                <a:gd name="T22" fmla="*/ 167 w 237"/>
                <a:gd name="T23" fmla="*/ 85 h 109"/>
                <a:gd name="T24" fmla="*/ 158 w 237"/>
                <a:gd name="T25" fmla="*/ 75 h 109"/>
                <a:gd name="T26" fmla="*/ 152 w 237"/>
                <a:gd name="T27" fmla="*/ 67 h 109"/>
                <a:gd name="T28" fmla="*/ 134 w 237"/>
                <a:gd name="T29" fmla="*/ 69 h 109"/>
                <a:gd name="T30" fmla="*/ 117 w 237"/>
                <a:gd name="T31" fmla="*/ 71 h 109"/>
                <a:gd name="T32" fmla="*/ 91 w 237"/>
                <a:gd name="T33" fmla="*/ 70 h 109"/>
                <a:gd name="T34" fmla="*/ 75 w 237"/>
                <a:gd name="T35" fmla="*/ 68 h 109"/>
                <a:gd name="T36" fmla="*/ 60 w 237"/>
                <a:gd name="T37" fmla="*/ 67 h 109"/>
                <a:gd name="T38" fmla="*/ 44 w 237"/>
                <a:gd name="T39" fmla="*/ 62 h 109"/>
                <a:gd name="T40" fmla="*/ 32 w 237"/>
                <a:gd name="T41" fmla="*/ 56 h 109"/>
                <a:gd name="T42" fmla="*/ 21 w 237"/>
                <a:gd name="T43" fmla="*/ 46 h 109"/>
                <a:gd name="T44" fmla="*/ 11 w 237"/>
                <a:gd name="T45" fmla="*/ 37 h 109"/>
                <a:gd name="T46" fmla="*/ 4 w 237"/>
                <a:gd name="T47" fmla="*/ 28 h 109"/>
                <a:gd name="T48" fmla="*/ 0 w 237"/>
                <a:gd name="T49" fmla="*/ 20 h 109"/>
                <a:gd name="T50" fmla="*/ 18 w 237"/>
                <a:gd name="T51" fmla="*/ 13 h 109"/>
                <a:gd name="T52" fmla="*/ 37 w 237"/>
                <a:gd name="T53" fmla="*/ 9 h 109"/>
                <a:gd name="T54" fmla="*/ 66 w 237"/>
                <a:gd name="T55" fmla="*/ 1 h 109"/>
                <a:gd name="T56" fmla="*/ 79 w 237"/>
                <a:gd name="T57" fmla="*/ 0 h 109"/>
                <a:gd name="T58" fmla="*/ 101 w 237"/>
                <a:gd name="T59" fmla="*/ 4 h 109"/>
                <a:gd name="T60" fmla="*/ 133 w 237"/>
                <a:gd name="T61" fmla="*/ 9 h 109"/>
                <a:gd name="T62" fmla="*/ 172 w 237"/>
                <a:gd name="T63" fmla="*/ 14 h 109"/>
                <a:gd name="T64" fmla="*/ 191 w 237"/>
                <a:gd name="T65" fmla="*/ 21 h 109"/>
                <a:gd name="T66" fmla="*/ 200 w 237"/>
                <a:gd name="T67" fmla="*/ 32 h 109"/>
                <a:gd name="T68" fmla="*/ 204 w 237"/>
                <a:gd name="T69" fmla="*/ 43 h 1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7"/>
                <a:gd name="T106" fmla="*/ 0 h 109"/>
                <a:gd name="T107" fmla="*/ 237 w 237"/>
                <a:gd name="T108" fmla="*/ 109 h 1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7" h="109">
                  <a:moveTo>
                    <a:pt x="204" y="43"/>
                  </a:moveTo>
                  <a:lnTo>
                    <a:pt x="210" y="59"/>
                  </a:lnTo>
                  <a:lnTo>
                    <a:pt x="219" y="69"/>
                  </a:lnTo>
                  <a:lnTo>
                    <a:pt x="230" y="82"/>
                  </a:lnTo>
                  <a:lnTo>
                    <a:pt x="236" y="97"/>
                  </a:lnTo>
                  <a:lnTo>
                    <a:pt x="233" y="102"/>
                  </a:lnTo>
                  <a:lnTo>
                    <a:pt x="228" y="107"/>
                  </a:lnTo>
                  <a:lnTo>
                    <a:pt x="219" y="108"/>
                  </a:lnTo>
                  <a:lnTo>
                    <a:pt x="207" y="106"/>
                  </a:lnTo>
                  <a:lnTo>
                    <a:pt x="197" y="104"/>
                  </a:lnTo>
                  <a:lnTo>
                    <a:pt x="184" y="99"/>
                  </a:lnTo>
                  <a:lnTo>
                    <a:pt x="167" y="85"/>
                  </a:lnTo>
                  <a:lnTo>
                    <a:pt x="158" y="75"/>
                  </a:lnTo>
                  <a:lnTo>
                    <a:pt x="152" y="67"/>
                  </a:lnTo>
                  <a:lnTo>
                    <a:pt x="134" y="69"/>
                  </a:lnTo>
                  <a:lnTo>
                    <a:pt x="117" y="71"/>
                  </a:lnTo>
                  <a:lnTo>
                    <a:pt x="91" y="70"/>
                  </a:lnTo>
                  <a:lnTo>
                    <a:pt x="75" y="68"/>
                  </a:lnTo>
                  <a:lnTo>
                    <a:pt x="60" y="67"/>
                  </a:lnTo>
                  <a:lnTo>
                    <a:pt x="44" y="62"/>
                  </a:lnTo>
                  <a:lnTo>
                    <a:pt x="32" y="56"/>
                  </a:lnTo>
                  <a:lnTo>
                    <a:pt x="21" y="46"/>
                  </a:lnTo>
                  <a:lnTo>
                    <a:pt x="11" y="37"/>
                  </a:lnTo>
                  <a:lnTo>
                    <a:pt x="4" y="28"/>
                  </a:lnTo>
                  <a:lnTo>
                    <a:pt x="0" y="20"/>
                  </a:lnTo>
                  <a:lnTo>
                    <a:pt x="18" y="13"/>
                  </a:lnTo>
                  <a:lnTo>
                    <a:pt x="37" y="9"/>
                  </a:lnTo>
                  <a:lnTo>
                    <a:pt x="66" y="1"/>
                  </a:lnTo>
                  <a:lnTo>
                    <a:pt x="79" y="0"/>
                  </a:lnTo>
                  <a:lnTo>
                    <a:pt x="101" y="4"/>
                  </a:lnTo>
                  <a:lnTo>
                    <a:pt x="133" y="9"/>
                  </a:lnTo>
                  <a:lnTo>
                    <a:pt x="172" y="14"/>
                  </a:lnTo>
                  <a:lnTo>
                    <a:pt x="191" y="21"/>
                  </a:lnTo>
                  <a:lnTo>
                    <a:pt x="200" y="32"/>
                  </a:lnTo>
                  <a:lnTo>
                    <a:pt x="204" y="4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White">
            <a:xfrm>
              <a:off x="1277" y="2895"/>
              <a:ext cx="39" cy="43"/>
            </a:xfrm>
            <a:custGeom>
              <a:avLst/>
              <a:gdLst>
                <a:gd name="T0" fmla="*/ 15 w 39"/>
                <a:gd name="T1" fmla="*/ 0 h 43"/>
                <a:gd name="T2" fmla="*/ 3 w 39"/>
                <a:gd name="T3" fmla="*/ 6 h 43"/>
                <a:gd name="T4" fmla="*/ 0 w 39"/>
                <a:gd name="T5" fmla="*/ 11 h 43"/>
                <a:gd name="T6" fmla="*/ 4 w 39"/>
                <a:gd name="T7" fmla="*/ 24 h 43"/>
                <a:gd name="T8" fmla="*/ 12 w 39"/>
                <a:gd name="T9" fmla="*/ 36 h 43"/>
                <a:gd name="T10" fmla="*/ 17 w 39"/>
                <a:gd name="T11" fmla="*/ 41 h 43"/>
                <a:gd name="T12" fmla="*/ 30 w 39"/>
                <a:gd name="T13" fmla="*/ 42 h 43"/>
                <a:gd name="T14" fmla="*/ 38 w 39"/>
                <a:gd name="T15" fmla="*/ 37 h 43"/>
                <a:gd name="T16" fmla="*/ 36 w 39"/>
                <a:gd name="T17" fmla="*/ 27 h 43"/>
                <a:gd name="T18" fmla="*/ 32 w 39"/>
                <a:gd name="T19" fmla="*/ 20 h 43"/>
                <a:gd name="T20" fmla="*/ 26 w 39"/>
                <a:gd name="T21" fmla="*/ 12 h 43"/>
                <a:gd name="T22" fmla="*/ 15 w 39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"/>
                <a:gd name="T37" fmla="*/ 0 h 43"/>
                <a:gd name="T38" fmla="*/ 39 w 39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" h="43">
                  <a:moveTo>
                    <a:pt x="15" y="0"/>
                  </a:moveTo>
                  <a:lnTo>
                    <a:pt x="3" y="6"/>
                  </a:lnTo>
                  <a:lnTo>
                    <a:pt x="0" y="11"/>
                  </a:lnTo>
                  <a:lnTo>
                    <a:pt x="4" y="24"/>
                  </a:lnTo>
                  <a:lnTo>
                    <a:pt x="12" y="36"/>
                  </a:lnTo>
                  <a:lnTo>
                    <a:pt x="17" y="41"/>
                  </a:lnTo>
                  <a:lnTo>
                    <a:pt x="30" y="42"/>
                  </a:lnTo>
                  <a:lnTo>
                    <a:pt x="38" y="37"/>
                  </a:lnTo>
                  <a:lnTo>
                    <a:pt x="36" y="27"/>
                  </a:lnTo>
                  <a:lnTo>
                    <a:pt x="32" y="20"/>
                  </a:lnTo>
                  <a:lnTo>
                    <a:pt x="26" y="12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White">
            <a:xfrm>
              <a:off x="1211" y="302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9 w 17"/>
                <a:gd name="T3" fmla="*/ 15 h 17"/>
                <a:gd name="T4" fmla="*/ 16 w 17"/>
                <a:gd name="T5" fmla="*/ 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16"/>
                  </a:moveTo>
                  <a:lnTo>
                    <a:pt x="9" y="15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</p:grp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ABE7AEF7-8E0F-40B5-A5C5-B93504E71155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-1285916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785786" y="1142984"/>
            <a:ext cx="8026877" cy="507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dirty="0">
                <a:ln>
                  <a:solidFill>
                    <a:srgbClr val="00B050"/>
                  </a:solidFill>
                </a:ln>
              </a:rPr>
              <a:t>Modelo de información.</a:t>
            </a:r>
          </a:p>
          <a:p>
            <a:pPr>
              <a:defRPr/>
            </a:pPr>
            <a:endParaRPr lang="es-ES" dirty="0"/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/>
              <a:t> </a:t>
            </a:r>
            <a:r>
              <a:rPr lang="es-ES" b="0" u="none" dirty="0">
                <a:solidFill>
                  <a:srgbClr val="FFFF99"/>
                </a:solidFill>
              </a:rPr>
              <a:t>Representación de relaciones existentes entre almacenamientos.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Permite establecer “caminos de acceso” que permitan integrar la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    información almacenada en el sistema.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dirty="0">
                <a:ln>
                  <a:solidFill>
                    <a:srgbClr val="00B050"/>
                  </a:solidFill>
                </a:ln>
              </a:rPr>
              <a:t>Propósito:</a:t>
            </a:r>
          </a:p>
          <a:p>
            <a:pPr>
              <a:defRPr/>
            </a:pPr>
            <a:endParaRPr lang="es-ES" b="0" dirty="0"/>
          </a:p>
          <a:p>
            <a:pPr>
              <a:buFont typeface="Wingdings" pitchFamily="2" charset="2"/>
              <a:buChar char="C"/>
              <a:defRPr/>
            </a:pPr>
            <a:r>
              <a:rPr lang="es-ES" b="0" u="none" dirty="0">
                <a:solidFill>
                  <a:srgbClr val="FFFF99"/>
                </a:solidFill>
              </a:rPr>
              <a:t> Los datos son la parte medular de cualquier sistema.</a:t>
            </a:r>
          </a:p>
          <a:p>
            <a:pPr>
              <a:buFont typeface="Wingdings" pitchFamily="2" charset="2"/>
              <a:buChar char="C"/>
              <a:defRPr/>
            </a:pPr>
            <a:r>
              <a:rPr lang="es-ES" b="0" u="none" dirty="0">
                <a:solidFill>
                  <a:srgbClr val="FFFF99"/>
                </a:solidFill>
              </a:rPr>
              <a:t> Un modelo de información debe incluir:</a:t>
            </a:r>
          </a:p>
          <a:p>
            <a:pPr>
              <a:defRPr/>
            </a:pPr>
            <a:endParaRPr lang="es-ES" b="0" u="none" dirty="0">
              <a:solidFill>
                <a:srgbClr val="FFFF99"/>
              </a:solidFill>
            </a:endParaRPr>
          </a:p>
          <a:p>
            <a:pPr lvl="1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00"/>
                </a:solidFill>
              </a:rPr>
              <a:t> Diagrama de estructura de datos (DSD).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00"/>
                </a:solidFill>
              </a:rPr>
              <a:t> Estimaciones de volumen y retención por entidad.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00"/>
                </a:solidFill>
              </a:rPr>
              <a:t> Atributos por entidad.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00"/>
                </a:solidFill>
              </a:rPr>
              <a:t> Definición de cada entidad, relación y atributo.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00"/>
                </a:solidFill>
              </a:rPr>
              <a:t> Propiedades de los atributos(opcionalidad, tipo, rango).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00"/>
                </a:solidFill>
              </a:rPr>
              <a:t> Matrices de entidad. </a:t>
            </a:r>
          </a:p>
          <a:p>
            <a:pPr>
              <a:defRPr/>
            </a:pPr>
            <a:r>
              <a:rPr lang="es-ES" b="0" u="none" dirty="0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5D29F810-32C3-488B-92C3-43DE51FB17DE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-1428792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428596" y="1071546"/>
            <a:ext cx="8358186" cy="286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b="0" dirty="0">
                <a:ln>
                  <a:solidFill>
                    <a:srgbClr val="002060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ENTIDADES: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Es una cosa que tiene existencia individual definida en la realidad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   o en la mente.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Puede representar algo real (cliente, pedido).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Puede representar algo abstracto (Acuerdo de descuento).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Es un sustantivo.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Es una persona, lugar, cosa o idea abstracta sobre la que el sistema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   necesita </a:t>
            </a:r>
            <a:r>
              <a:rPr lang="es-ES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RECORDAR</a:t>
            </a:r>
            <a:r>
              <a:rPr lang="es-ES" b="0" u="none" dirty="0">
                <a:solidFill>
                  <a:srgbClr val="FFFF99"/>
                </a:solidFill>
              </a:rPr>
              <a:t> algo.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Cada instancia de la entidad es única.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Todas tienen características similares. 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71500" y="4786313"/>
            <a:ext cx="1325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u="none">
                <a:solidFill>
                  <a:srgbClr val="FFFF00"/>
                </a:solidFill>
              </a:rPr>
              <a:t>Ejemplo: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963988" y="4429125"/>
            <a:ext cx="1214437" cy="35718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30727" name="8 CuadroTexto"/>
          <p:cNvSpPr txBox="1">
            <a:spLocks noChangeArrowheads="1"/>
          </p:cNvSpPr>
          <p:nvPr/>
        </p:nvSpPr>
        <p:spPr bwMode="auto">
          <a:xfrm>
            <a:off x="3949700" y="4452938"/>
            <a:ext cx="72866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b="0" u="none">
                <a:solidFill>
                  <a:schemeClr val="bg1"/>
                </a:solidFill>
              </a:rPr>
              <a:t>nombre</a:t>
            </a:r>
          </a:p>
        </p:txBody>
      </p:sp>
      <p:sp>
        <p:nvSpPr>
          <p:cNvPr id="10" name="9 Elipse"/>
          <p:cNvSpPr/>
          <p:nvPr/>
        </p:nvSpPr>
        <p:spPr>
          <a:xfrm>
            <a:off x="4821238" y="4459288"/>
            <a:ext cx="71437" cy="1428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" name="10 Elipse"/>
          <p:cNvSpPr/>
          <p:nvPr/>
        </p:nvSpPr>
        <p:spPr>
          <a:xfrm>
            <a:off x="5035550" y="4500563"/>
            <a:ext cx="71438" cy="1428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2" name="11 Elipse"/>
          <p:cNvSpPr/>
          <p:nvPr/>
        </p:nvSpPr>
        <p:spPr>
          <a:xfrm>
            <a:off x="4745038" y="4627563"/>
            <a:ext cx="71437" cy="1428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30731" name="12 CuadroTexto"/>
          <p:cNvSpPr txBox="1">
            <a:spLocks noChangeArrowheads="1"/>
          </p:cNvSpPr>
          <p:nvPr/>
        </p:nvSpPr>
        <p:spPr bwMode="auto">
          <a:xfrm>
            <a:off x="5035550" y="3714750"/>
            <a:ext cx="8937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Instancia</a:t>
            </a:r>
          </a:p>
        </p:txBody>
      </p:sp>
      <p:cxnSp>
        <p:nvCxnSpPr>
          <p:cNvPr id="15" name="14 Conector recto de flecha"/>
          <p:cNvCxnSpPr>
            <a:stCxn id="10" idx="5"/>
          </p:cNvCxnSpPr>
          <p:nvPr/>
        </p:nvCxnSpPr>
        <p:spPr>
          <a:xfrm rot="5400000" flipH="1" flipV="1">
            <a:off x="4775994" y="4036219"/>
            <a:ext cx="652462" cy="4381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2500313" y="5500688"/>
            <a:ext cx="1214437" cy="35718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7" name="16 Rectángulo"/>
          <p:cNvSpPr/>
          <p:nvPr/>
        </p:nvSpPr>
        <p:spPr>
          <a:xfrm>
            <a:off x="5500688" y="5500688"/>
            <a:ext cx="1214437" cy="35718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30735" name="17 CuadroTexto"/>
          <p:cNvSpPr txBox="1">
            <a:spLocks noChangeArrowheads="1"/>
          </p:cNvSpPr>
          <p:nvPr/>
        </p:nvSpPr>
        <p:spPr bwMode="auto">
          <a:xfrm>
            <a:off x="2617788" y="5549900"/>
            <a:ext cx="103028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none">
                <a:solidFill>
                  <a:schemeClr val="bg1"/>
                </a:solidFill>
              </a:rPr>
              <a:t>CLIENTES</a:t>
            </a:r>
          </a:p>
        </p:txBody>
      </p:sp>
      <p:sp>
        <p:nvSpPr>
          <p:cNvPr id="30736" name="18 CuadroTexto"/>
          <p:cNvSpPr txBox="1">
            <a:spLocks noChangeArrowheads="1"/>
          </p:cNvSpPr>
          <p:nvPr/>
        </p:nvSpPr>
        <p:spPr bwMode="auto">
          <a:xfrm>
            <a:off x="6335713" y="5081588"/>
            <a:ext cx="6651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none">
                <a:solidFill>
                  <a:schemeClr val="bg1"/>
                </a:solidFill>
              </a:rPr>
              <a:t>Pablo</a:t>
            </a:r>
          </a:p>
        </p:txBody>
      </p:sp>
      <p:sp>
        <p:nvSpPr>
          <p:cNvPr id="30737" name="19 CuadroTexto"/>
          <p:cNvSpPr txBox="1">
            <a:spLocks noChangeArrowheads="1"/>
          </p:cNvSpPr>
          <p:nvPr/>
        </p:nvSpPr>
        <p:spPr bwMode="auto">
          <a:xfrm>
            <a:off x="5643563" y="5072063"/>
            <a:ext cx="590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none">
                <a:solidFill>
                  <a:schemeClr val="bg1"/>
                </a:solidFill>
              </a:rPr>
              <a:t>Juan</a:t>
            </a:r>
          </a:p>
        </p:txBody>
      </p:sp>
      <p:sp>
        <p:nvSpPr>
          <p:cNvPr id="30738" name="20 CuadroTexto"/>
          <p:cNvSpPr txBox="1">
            <a:spLocks noChangeArrowheads="1"/>
          </p:cNvSpPr>
          <p:nvPr/>
        </p:nvSpPr>
        <p:spPr bwMode="auto">
          <a:xfrm>
            <a:off x="4786313" y="5214938"/>
            <a:ext cx="6651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none">
                <a:solidFill>
                  <a:schemeClr val="bg1"/>
                </a:solidFill>
              </a:rPr>
              <a:t>Maria</a:t>
            </a:r>
          </a:p>
        </p:txBody>
      </p:sp>
      <p:sp>
        <p:nvSpPr>
          <p:cNvPr id="22" name="21 Elipse"/>
          <p:cNvSpPr/>
          <p:nvPr/>
        </p:nvSpPr>
        <p:spPr>
          <a:xfrm>
            <a:off x="6429375" y="5597525"/>
            <a:ext cx="71438" cy="460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3" name="22 Elipse"/>
          <p:cNvSpPr/>
          <p:nvPr/>
        </p:nvSpPr>
        <p:spPr>
          <a:xfrm>
            <a:off x="5715000" y="5613400"/>
            <a:ext cx="71438" cy="460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4" name="23 Elipse"/>
          <p:cNvSpPr/>
          <p:nvPr/>
        </p:nvSpPr>
        <p:spPr>
          <a:xfrm>
            <a:off x="5884863" y="5740400"/>
            <a:ext cx="71437" cy="460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26" name="25 Conector recto"/>
          <p:cNvCxnSpPr>
            <a:stCxn id="22" idx="5"/>
            <a:endCxn id="30736" idx="2"/>
          </p:cNvCxnSpPr>
          <p:nvPr/>
        </p:nvCxnSpPr>
        <p:spPr>
          <a:xfrm rot="5400000" flipH="1" flipV="1">
            <a:off x="6438900" y="5408613"/>
            <a:ext cx="279400" cy="177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23" idx="2"/>
            <a:endCxn id="30738" idx="2"/>
          </p:cNvCxnSpPr>
          <p:nvPr/>
        </p:nvCxnSpPr>
        <p:spPr>
          <a:xfrm rot="10800000">
            <a:off x="5119688" y="5491163"/>
            <a:ext cx="595312" cy="1444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stCxn id="24" idx="4"/>
            <a:endCxn id="30737" idx="2"/>
          </p:cNvCxnSpPr>
          <p:nvPr/>
        </p:nvCxnSpPr>
        <p:spPr>
          <a:xfrm rot="5400000" flipH="1" flipV="1">
            <a:off x="5710238" y="5557838"/>
            <a:ext cx="438150" cy="19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2" dur="20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8" grpId="0" animBg="1"/>
      <p:bldP spid="30727" grpId="0"/>
      <p:bldP spid="10" grpId="0" animBg="1"/>
      <p:bldP spid="11" grpId="0" animBg="1"/>
      <p:bldP spid="12" grpId="0" animBg="1"/>
      <p:bldP spid="30731" grpId="0"/>
      <p:bldP spid="16" grpId="0" animBg="1"/>
      <p:bldP spid="17" grpId="0" animBg="1"/>
      <p:bldP spid="30735" grpId="0"/>
      <p:bldP spid="30736" grpId="0"/>
      <p:bldP spid="30737" grpId="0"/>
      <p:bldP spid="30738" grpId="0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0757A72-DA93-4A2C-BD79-78FB92D56B3E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-1571668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500034" y="1142984"/>
            <a:ext cx="77978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PARTICIPACIÓN.</a:t>
            </a:r>
            <a:endParaRPr lang="es-ES" u="none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u="none" dirty="0">
                <a:solidFill>
                  <a:srgbClr val="002060"/>
                </a:solidFill>
              </a:rPr>
              <a:t>USUARIOS</a:t>
            </a:r>
            <a:r>
              <a:rPr lang="es-ES" b="0" u="none" dirty="0"/>
              <a:t> 	</a:t>
            </a:r>
            <a:r>
              <a:rPr lang="es-ES" b="0" u="none" dirty="0">
                <a:solidFill>
                  <a:srgbClr val="FFFF99"/>
                </a:solidFill>
              </a:rPr>
              <a:t>   Definen el problema de información existente.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		   Conveniente la participación del usuario dueño, 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		   responsable y final.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u="none" dirty="0">
                <a:solidFill>
                  <a:srgbClr val="002060"/>
                </a:solidFill>
              </a:rPr>
              <a:t>SISTEMAS</a:t>
            </a:r>
            <a:r>
              <a:rPr lang="es-ES" b="0" u="none" dirty="0"/>
              <a:t>	   </a:t>
            </a:r>
            <a:r>
              <a:rPr lang="es-ES" b="0" u="none" dirty="0">
                <a:solidFill>
                  <a:srgbClr val="FFFF99"/>
                </a:solidFill>
              </a:rPr>
              <a:t>Analistas definen </a:t>
            </a:r>
            <a:r>
              <a:rPr lang="es-ES" b="0" u="none" dirty="0">
                <a:solidFill>
                  <a:srgbClr val="CC0000"/>
                </a:solidFill>
              </a:rPr>
              <a:t>qué es y qué será </a:t>
            </a:r>
            <a:r>
              <a:rPr lang="es-ES" b="0" u="none" dirty="0">
                <a:solidFill>
                  <a:srgbClr val="FFFF99"/>
                </a:solidFill>
              </a:rPr>
              <a:t>el sistema.</a:t>
            </a:r>
          </a:p>
          <a:p>
            <a:pPr>
              <a:defRPr/>
            </a:pPr>
            <a:r>
              <a:rPr lang="es-ES" b="0" u="none" dirty="0"/>
              <a:t>		   </a:t>
            </a:r>
            <a:r>
              <a:rPr lang="es-ES" dirty="0">
                <a:solidFill>
                  <a:srgbClr val="002060"/>
                </a:solidFill>
              </a:rPr>
              <a:t>Perfil:</a:t>
            </a:r>
            <a:endParaRPr lang="es-ES" b="0" u="none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s-ES" b="0" u="none" dirty="0"/>
              <a:t>		   </a:t>
            </a:r>
            <a:r>
              <a:rPr lang="es-ES" b="0" u="none" dirty="0">
                <a:solidFill>
                  <a:srgbClr val="FFFF99"/>
                </a:solidFill>
              </a:rPr>
              <a:t>Conocimientos administrativos del área.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		   Buenas relaciones humanas.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		   Debe ser líder (influir sobre el grupo).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		   Ser comunicador e investigador.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		   Puede suponer tecnología perfecta.</a:t>
            </a:r>
          </a:p>
          <a:p>
            <a:pPr>
              <a:defRPr/>
            </a:pPr>
            <a:r>
              <a:rPr lang="es-ES" b="0" u="none" dirty="0"/>
              <a:t>		</a:t>
            </a:r>
          </a:p>
          <a:p>
            <a:pPr>
              <a:defRPr/>
            </a:pPr>
            <a:r>
              <a:rPr lang="es-ES" b="0" u="none" dirty="0">
                <a:solidFill>
                  <a:srgbClr val="002060"/>
                </a:solidFill>
              </a:rPr>
              <a:t>AUDITORIA</a:t>
            </a:r>
            <a:r>
              <a:rPr lang="es-ES" b="0" u="none" dirty="0"/>
              <a:t>         </a:t>
            </a:r>
            <a:r>
              <a:rPr lang="es-ES" b="0" u="none" dirty="0">
                <a:solidFill>
                  <a:srgbClr val="FFFF99"/>
                </a:solidFill>
              </a:rPr>
              <a:t>Inclusión controles internos. </a:t>
            </a:r>
            <a:endParaRPr lang="es-ES" b="0" dirty="0">
              <a:solidFill>
                <a:srgbClr val="FFFF99"/>
              </a:solidFill>
            </a:endParaRPr>
          </a:p>
          <a:p>
            <a:pPr>
              <a:defRPr/>
            </a:pPr>
            <a:endParaRPr lang="es-ES" b="0" dirty="0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2000250" y="1770063"/>
            <a:ext cx="520700" cy="215900"/>
          </a:xfrm>
          <a:prstGeom prst="rightArrow">
            <a:avLst>
              <a:gd name="adj1" fmla="val 50000"/>
              <a:gd name="adj2" fmla="val 120622"/>
            </a:avLst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8198" name="AutoShape 5"/>
          <p:cNvSpPr>
            <a:spLocks noChangeArrowheads="1"/>
          </p:cNvSpPr>
          <p:nvPr/>
        </p:nvSpPr>
        <p:spPr bwMode="auto">
          <a:xfrm>
            <a:off x="2000250" y="2855913"/>
            <a:ext cx="520700" cy="215900"/>
          </a:xfrm>
          <a:prstGeom prst="rightArrow">
            <a:avLst>
              <a:gd name="adj1" fmla="val 50000"/>
              <a:gd name="adj2" fmla="val 120622"/>
            </a:avLst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8199" name="AutoShape 5"/>
          <p:cNvSpPr>
            <a:spLocks noChangeArrowheads="1"/>
          </p:cNvSpPr>
          <p:nvPr/>
        </p:nvSpPr>
        <p:spPr bwMode="auto">
          <a:xfrm>
            <a:off x="2000250" y="5070475"/>
            <a:ext cx="520700" cy="215900"/>
          </a:xfrm>
          <a:prstGeom prst="rightArrow">
            <a:avLst>
              <a:gd name="adj1" fmla="val 50000"/>
              <a:gd name="adj2" fmla="val 120622"/>
            </a:avLst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1"/>
          </a:gra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34F7D18-753B-4A29-8AA1-2BA6E571228F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-1428792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642910" y="1142984"/>
            <a:ext cx="7663316" cy="480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b="0" dirty="0">
                <a:ln>
                  <a:solidFill>
                    <a:srgbClr val="002060"/>
                  </a:solidFill>
                </a:ln>
                <a:solidFill>
                  <a:srgbClr val="FF0000"/>
                </a:solidFill>
              </a:rPr>
              <a:t>RELACIONES:</a:t>
            </a:r>
          </a:p>
          <a:p>
            <a:pPr>
              <a:defRPr/>
            </a:pPr>
            <a:endParaRPr lang="es-ES" b="0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Son asociaciones de instancias entre entidades.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>
              <a:solidFill>
                <a:srgbClr val="FFFF99"/>
              </a:solidFill>
            </a:endParaRP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Los nombres son importantes. Expresan políticas del negocio.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Evitar nombres como:</a:t>
            </a:r>
          </a:p>
          <a:p>
            <a:pPr>
              <a:defRPr/>
            </a:pPr>
            <a:endParaRPr lang="es-ES" b="0" u="none" dirty="0">
              <a:solidFill>
                <a:srgbClr val="FFFF99"/>
              </a:solidFill>
            </a:endParaRPr>
          </a:p>
          <a:p>
            <a:pPr>
              <a:defRPr/>
            </a:pPr>
            <a:r>
              <a:rPr lang="es-ES" b="0" u="none" dirty="0">
                <a:solidFill>
                  <a:srgbClr val="FFFF00"/>
                </a:solidFill>
              </a:rPr>
              <a:t>Puede tener, Esta relacionado a, Esta asociado con, Tiene, Es de</a:t>
            </a:r>
          </a:p>
          <a:p>
            <a:pPr>
              <a:defRPr/>
            </a:pPr>
            <a:endParaRPr lang="es-ES" b="0" u="none" dirty="0"/>
          </a:p>
        </p:txBody>
      </p:sp>
      <p:sp>
        <p:nvSpPr>
          <p:cNvPr id="6" name="5 Rectángulo"/>
          <p:cNvSpPr/>
          <p:nvPr/>
        </p:nvSpPr>
        <p:spPr>
          <a:xfrm>
            <a:off x="2500313" y="2636838"/>
            <a:ext cx="1214437" cy="35718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5143500" y="2636838"/>
            <a:ext cx="1214438" cy="35718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2500313" y="3733800"/>
            <a:ext cx="1214437" cy="357188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5143500" y="3744913"/>
            <a:ext cx="1214438" cy="35718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0" name="9 CuadroTexto"/>
          <p:cNvSpPr txBox="1"/>
          <p:nvPr/>
        </p:nvSpPr>
        <p:spPr>
          <a:xfrm>
            <a:off x="2592388" y="2652713"/>
            <a:ext cx="10144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1200" u="none" dirty="0">
                <a:solidFill>
                  <a:schemeClr val="accent1">
                    <a:lumMod val="50000"/>
                  </a:schemeClr>
                </a:solidFill>
              </a:rPr>
              <a:t>PERSONA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241925" y="2678113"/>
            <a:ext cx="1084263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1200" u="none" dirty="0">
                <a:solidFill>
                  <a:schemeClr val="accent1">
                    <a:lumMod val="50000"/>
                  </a:schemeClr>
                </a:solidFill>
              </a:rPr>
              <a:t>VEHICULO</a:t>
            </a:r>
          </a:p>
        </p:txBody>
      </p:sp>
      <p:cxnSp>
        <p:nvCxnSpPr>
          <p:cNvPr id="13" name="12 Conector recto"/>
          <p:cNvCxnSpPr>
            <a:stCxn id="6" idx="3"/>
            <a:endCxn id="7" idx="1"/>
          </p:cNvCxnSpPr>
          <p:nvPr/>
        </p:nvCxnSpPr>
        <p:spPr>
          <a:xfrm>
            <a:off x="3714750" y="2816225"/>
            <a:ext cx="14287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Flecha curvada hacia abajo"/>
          <p:cNvSpPr/>
          <p:nvPr/>
        </p:nvSpPr>
        <p:spPr>
          <a:xfrm>
            <a:off x="3500438" y="2111375"/>
            <a:ext cx="1928812" cy="500063"/>
          </a:xfrm>
          <a:prstGeom prst="curvedDown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>
              <a:solidFill>
                <a:schemeClr val="tx1"/>
              </a:solidFill>
            </a:endParaRPr>
          </a:p>
        </p:txBody>
      </p:sp>
      <p:sp>
        <p:nvSpPr>
          <p:cNvPr id="15" name="14 Flecha curvada hacia abajo"/>
          <p:cNvSpPr/>
          <p:nvPr/>
        </p:nvSpPr>
        <p:spPr>
          <a:xfrm rot="10800000">
            <a:off x="3436938" y="3044825"/>
            <a:ext cx="1928812" cy="500063"/>
          </a:xfrm>
          <a:prstGeom prst="curvedDown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>
              <a:solidFill>
                <a:schemeClr val="tx1"/>
              </a:solidFill>
            </a:endParaRP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5180013" y="2136775"/>
            <a:ext cx="14779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400" u="none">
                <a:solidFill>
                  <a:srgbClr val="FFFF00"/>
                </a:solidFill>
              </a:rPr>
              <a:t>Posee o tuvo</a:t>
            </a:r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5286375" y="2994025"/>
            <a:ext cx="2555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400" u="none">
                <a:solidFill>
                  <a:srgbClr val="FFFF00"/>
                </a:solidFill>
              </a:rPr>
              <a:t>Ha sido propiedad de o </a:t>
            </a:r>
          </a:p>
          <a:p>
            <a:r>
              <a:rPr lang="es-CO" sz="1400" u="none">
                <a:solidFill>
                  <a:srgbClr val="FFFF00"/>
                </a:solidFill>
              </a:rPr>
              <a:t>Es propiedad de</a:t>
            </a: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2120900" y="3357563"/>
            <a:ext cx="6651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none">
                <a:solidFill>
                  <a:schemeClr val="bg1"/>
                </a:solidFill>
              </a:rPr>
              <a:t>Pablo</a:t>
            </a:r>
          </a:p>
        </p:txBody>
      </p:sp>
      <p:sp>
        <p:nvSpPr>
          <p:cNvPr id="19" name="18 CuadroTexto"/>
          <p:cNvSpPr txBox="1">
            <a:spLocks noChangeArrowheads="1"/>
          </p:cNvSpPr>
          <p:nvPr/>
        </p:nvSpPr>
        <p:spPr bwMode="auto">
          <a:xfrm>
            <a:off x="6643688" y="3652838"/>
            <a:ext cx="850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none">
                <a:solidFill>
                  <a:schemeClr val="bg1"/>
                </a:solidFill>
              </a:rPr>
              <a:t>Renault</a:t>
            </a:r>
          </a:p>
        </p:txBody>
      </p:sp>
      <p:sp>
        <p:nvSpPr>
          <p:cNvPr id="20" name="19 Elipse"/>
          <p:cNvSpPr/>
          <p:nvPr/>
        </p:nvSpPr>
        <p:spPr>
          <a:xfrm>
            <a:off x="6143625" y="3887788"/>
            <a:ext cx="71438" cy="460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1" name="20 Elipse"/>
          <p:cNvSpPr/>
          <p:nvPr/>
        </p:nvSpPr>
        <p:spPr>
          <a:xfrm>
            <a:off x="2714625" y="3857625"/>
            <a:ext cx="71438" cy="460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23" name="22 Conector recto"/>
          <p:cNvCxnSpPr>
            <a:stCxn id="21" idx="1"/>
            <a:endCxn id="18" idx="2"/>
          </p:cNvCxnSpPr>
          <p:nvPr/>
        </p:nvCxnSpPr>
        <p:spPr>
          <a:xfrm rot="16200000" flipV="1">
            <a:off x="2474119" y="3612357"/>
            <a:ext cx="230187" cy="273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20" idx="3"/>
            <a:endCxn id="19" idx="2"/>
          </p:cNvCxnSpPr>
          <p:nvPr/>
        </p:nvCxnSpPr>
        <p:spPr>
          <a:xfrm rot="16200000" flipH="1">
            <a:off x="6611144" y="3471069"/>
            <a:ext cx="1588" cy="914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Flecha curvada hacia la izquierda"/>
          <p:cNvSpPr/>
          <p:nvPr/>
        </p:nvSpPr>
        <p:spPr>
          <a:xfrm>
            <a:off x="7786688" y="3214688"/>
            <a:ext cx="1000125" cy="1571625"/>
          </a:xfrm>
          <a:prstGeom prst="curvedLef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7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770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7" dur="80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8" dur="80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80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1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4" grpId="0" animBg="1"/>
      <p:bldP spid="15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E955907-AABC-2041-A839-F6CA9646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2F933-F5BA-417D-899A-FAD4DB900827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B1B7D6E-42FB-4744-8626-4CC7D0FFB4AD}"/>
              </a:ext>
            </a:extLst>
          </p:cNvPr>
          <p:cNvSpPr/>
          <p:nvPr/>
        </p:nvSpPr>
        <p:spPr>
          <a:xfrm>
            <a:off x="1691680" y="1340768"/>
            <a:ext cx="1296144" cy="388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  <a:p>
            <a:pPr algn="ctr"/>
            <a:r>
              <a:rPr lang="es-CO" dirty="0"/>
              <a:t>4</a:t>
            </a:r>
          </a:p>
          <a:p>
            <a:pPr algn="ctr"/>
            <a:r>
              <a:rPr lang="es-CO" dirty="0"/>
              <a:t>6</a:t>
            </a:r>
          </a:p>
          <a:p>
            <a:pPr algn="ctr"/>
            <a:r>
              <a:rPr lang="es-CO" dirty="0"/>
              <a:t>8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519B45F-86E6-6F42-BB5D-4B6F22588EF2}"/>
              </a:ext>
            </a:extLst>
          </p:cNvPr>
          <p:cNvSpPr/>
          <p:nvPr/>
        </p:nvSpPr>
        <p:spPr>
          <a:xfrm>
            <a:off x="4572000" y="1370484"/>
            <a:ext cx="1296144" cy="388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</a:p>
          <a:p>
            <a:pPr algn="ctr"/>
            <a:r>
              <a:rPr lang="es-CO" dirty="0"/>
              <a:t>6</a:t>
            </a:r>
          </a:p>
          <a:p>
            <a:pPr algn="ctr"/>
            <a:r>
              <a:rPr lang="es-CO" dirty="0"/>
              <a:t>8</a:t>
            </a:r>
          </a:p>
          <a:p>
            <a:pPr algn="ctr"/>
            <a:r>
              <a:rPr lang="es-CO" dirty="0"/>
              <a:t>10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F34C8FD-A235-6045-B1D9-186B8CA21EEC}"/>
              </a:ext>
            </a:extLst>
          </p:cNvPr>
          <p:cNvCxnSpPr/>
          <p:nvPr/>
        </p:nvCxnSpPr>
        <p:spPr>
          <a:xfrm>
            <a:off x="2699792" y="1556792"/>
            <a:ext cx="223224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EA399EE-67DC-4547-8856-51E250D09541}"/>
              </a:ext>
            </a:extLst>
          </p:cNvPr>
          <p:cNvSpPr txBox="1"/>
          <p:nvPr/>
        </p:nvSpPr>
        <p:spPr>
          <a:xfrm>
            <a:off x="3347864" y="119675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F(x)=X+2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E1CFFA0-E64B-F744-8F2B-557B5C916972}"/>
              </a:ext>
            </a:extLst>
          </p:cNvPr>
          <p:cNvSpPr txBox="1"/>
          <p:nvPr/>
        </p:nvSpPr>
        <p:spPr>
          <a:xfrm>
            <a:off x="2157651" y="9714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D7404C2-ED90-9C41-8A87-47A760CE7D1C}"/>
              </a:ext>
            </a:extLst>
          </p:cNvPr>
          <p:cNvSpPr txBox="1"/>
          <p:nvPr/>
        </p:nvSpPr>
        <p:spPr>
          <a:xfrm>
            <a:off x="5174868" y="102297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D426D4C-67C0-0946-AE05-8140CE11CD8C}"/>
              </a:ext>
            </a:extLst>
          </p:cNvPr>
          <p:cNvCxnSpPr/>
          <p:nvPr/>
        </p:nvCxnSpPr>
        <p:spPr>
          <a:xfrm>
            <a:off x="2339752" y="2924944"/>
            <a:ext cx="283511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C122065-1AA9-3F4B-8DA1-304E10D3BB9E}"/>
              </a:ext>
            </a:extLst>
          </p:cNvPr>
          <p:cNvCxnSpPr/>
          <p:nvPr/>
        </p:nvCxnSpPr>
        <p:spPr>
          <a:xfrm>
            <a:off x="2521853" y="3284984"/>
            <a:ext cx="265301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3504E12-D608-3048-821D-06C31AD6BCF2}"/>
              </a:ext>
            </a:extLst>
          </p:cNvPr>
          <p:cNvCxnSpPr/>
          <p:nvPr/>
        </p:nvCxnSpPr>
        <p:spPr>
          <a:xfrm>
            <a:off x="2521853" y="3429000"/>
            <a:ext cx="2410187" cy="720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AF6A68A-F612-0D4C-839A-33CD3BCF6445}"/>
              </a:ext>
            </a:extLst>
          </p:cNvPr>
          <p:cNvCxnSpPr/>
          <p:nvPr/>
        </p:nvCxnSpPr>
        <p:spPr>
          <a:xfrm>
            <a:off x="2521853" y="3717032"/>
            <a:ext cx="241018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737905"/>
      </p:ext>
    </p:extLst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410575" y="5749925"/>
            <a:ext cx="609600" cy="45720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B205F21B-FDF7-4281-8CC9-75BF6C705652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-1500230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539773" y="1000108"/>
            <a:ext cx="7644593" cy="258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b="0" dirty="0">
                <a:ln>
                  <a:solidFill>
                    <a:srgbClr val="00B050"/>
                  </a:solidFill>
                </a:ln>
              </a:rPr>
              <a:t>CARDINALIDAD:</a:t>
            </a:r>
          </a:p>
          <a:p>
            <a:pPr>
              <a:defRPr/>
            </a:pPr>
            <a:endParaRPr lang="es-ES" b="0" dirty="0"/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/>
              <a:t> </a:t>
            </a:r>
            <a:r>
              <a:rPr lang="es-ES" b="0" u="none" dirty="0">
                <a:solidFill>
                  <a:srgbClr val="FFFF99"/>
                </a:solidFill>
              </a:rPr>
              <a:t>Que tantos de una cosa se relacionan con que tantos de otra.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Se expresa con un valor mínimo y un máximo. 	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00"/>
                </a:solidFill>
              </a:rPr>
              <a:t> Mínimo</a:t>
            </a:r>
            <a:r>
              <a:rPr lang="es-ES" b="0" u="none" dirty="0">
                <a:solidFill>
                  <a:srgbClr val="FFFF99"/>
                </a:solidFill>
              </a:rPr>
              <a:t>	</a:t>
            </a:r>
            <a:r>
              <a:rPr lang="es-ES" b="0" u="none" dirty="0">
                <a:solidFill>
                  <a:srgbClr val="FFFF00"/>
                </a:solidFill>
              </a:rPr>
              <a:t>                       Relación opcional o requerida.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00"/>
                </a:solidFill>
              </a:rPr>
              <a:t> Máximo			Relación singular o plural.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Del ejemplo PERSONA-VEHICULO, se puede preguntar: </a:t>
            </a:r>
          </a:p>
          <a:p>
            <a:pPr>
              <a:defRPr/>
            </a:pPr>
            <a:endParaRPr lang="es-ES" b="0" u="none" dirty="0">
              <a:solidFill>
                <a:srgbClr val="FFFF99"/>
              </a:solidFill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606550" y="3316288"/>
            <a:ext cx="659606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400" b="0" u="none">
                <a:solidFill>
                  <a:srgbClr val="FFC000"/>
                </a:solidFill>
              </a:rPr>
              <a:t>1. Debe una persona poseer un vehículo?</a:t>
            </a:r>
          </a:p>
          <a:p>
            <a:r>
              <a:rPr lang="es-ES" sz="1400" b="0" u="none">
                <a:solidFill>
                  <a:srgbClr val="FFC000"/>
                </a:solidFill>
              </a:rPr>
              <a:t>2. Se puede poseer mas de un vehículo?</a:t>
            </a:r>
          </a:p>
          <a:p>
            <a:r>
              <a:rPr lang="es-ES" sz="1400" b="0" u="none">
                <a:solidFill>
                  <a:srgbClr val="FFC000"/>
                </a:solidFill>
              </a:rPr>
              <a:t>3. Debe un vehículo ser siempre propiedad de una persona?</a:t>
            </a:r>
          </a:p>
          <a:p>
            <a:r>
              <a:rPr lang="es-ES" sz="1400" b="0" u="none">
                <a:solidFill>
                  <a:srgbClr val="FFC000"/>
                </a:solidFill>
              </a:rPr>
              <a:t>4. Puede un vehículo ser propiedad de mas de una persona a la vez?</a:t>
            </a: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212725" y="5000625"/>
            <a:ext cx="868997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400" b="0" u="none">
                <a:solidFill>
                  <a:srgbClr val="FF0000"/>
                </a:solidFill>
              </a:rPr>
              <a:t>Pregunta 1</a:t>
            </a:r>
            <a:r>
              <a:rPr lang="es-ES" sz="1400" b="0" u="none"/>
              <a:t>	</a:t>
            </a:r>
            <a:r>
              <a:rPr lang="es-ES" sz="1400" b="0" u="none">
                <a:solidFill>
                  <a:srgbClr val="FFFF99"/>
                </a:solidFill>
              </a:rPr>
              <a:t>Obtiene cardinalidad mínima (persona-vehículo).</a:t>
            </a:r>
          </a:p>
          <a:p>
            <a:r>
              <a:rPr lang="es-ES" sz="1400" b="0" u="none">
                <a:solidFill>
                  <a:srgbClr val="FF0000"/>
                </a:solidFill>
              </a:rPr>
              <a:t>Pregunta 2</a:t>
            </a:r>
            <a:r>
              <a:rPr lang="es-ES" sz="1400" b="0" u="none"/>
              <a:t>	</a:t>
            </a:r>
            <a:r>
              <a:rPr lang="es-ES" sz="1400" b="0" u="none">
                <a:solidFill>
                  <a:srgbClr val="FFFF99"/>
                </a:solidFill>
              </a:rPr>
              <a:t>Determina si la misma instancia de (persona) participa en relaciones con </a:t>
            </a:r>
          </a:p>
          <a:p>
            <a:r>
              <a:rPr lang="es-ES" sz="1400" b="0" u="none">
                <a:solidFill>
                  <a:srgbClr val="FFFF99"/>
                </a:solidFill>
              </a:rPr>
              <a:t>		varias instancias de (vehículo) al mismo tiempo.</a:t>
            </a:r>
          </a:p>
          <a:p>
            <a:r>
              <a:rPr lang="es-ES" sz="1400" b="0" u="none">
                <a:solidFill>
                  <a:srgbClr val="FF0000"/>
                </a:solidFill>
              </a:rPr>
              <a:t>Pregunta 3</a:t>
            </a:r>
            <a:r>
              <a:rPr lang="es-ES" sz="1400" b="0" u="none"/>
              <a:t>	</a:t>
            </a:r>
            <a:r>
              <a:rPr lang="es-ES" sz="1400" b="0" u="none">
                <a:solidFill>
                  <a:srgbClr val="FFFF99"/>
                </a:solidFill>
              </a:rPr>
              <a:t>Cardinalidad mínima (vehículo-persona).</a:t>
            </a:r>
          </a:p>
          <a:p>
            <a:r>
              <a:rPr lang="es-ES" sz="1400" b="0" u="none">
                <a:solidFill>
                  <a:srgbClr val="FF0000"/>
                </a:solidFill>
              </a:rPr>
              <a:t>Pregunta 4</a:t>
            </a:r>
            <a:r>
              <a:rPr lang="es-ES" sz="1400" b="0" u="none"/>
              <a:t>	</a:t>
            </a:r>
            <a:r>
              <a:rPr lang="es-ES" sz="1400" b="0" u="none">
                <a:solidFill>
                  <a:srgbClr val="FFFF99"/>
                </a:solidFill>
              </a:rPr>
              <a:t>Lo mismo que la pregunta 2, en dirección (vehículo-persona). </a:t>
            </a:r>
          </a:p>
        </p:txBody>
      </p:sp>
      <p:sp>
        <p:nvSpPr>
          <p:cNvPr id="36871" name="AutoShape 6"/>
          <p:cNvSpPr>
            <a:spLocks noChangeArrowheads="1"/>
          </p:cNvSpPr>
          <p:nvPr/>
        </p:nvSpPr>
        <p:spPr bwMode="auto">
          <a:xfrm>
            <a:off x="2714625" y="2239963"/>
            <a:ext cx="977900" cy="139700"/>
          </a:xfrm>
          <a:prstGeom prst="rightArrow">
            <a:avLst>
              <a:gd name="adj1" fmla="val 50000"/>
              <a:gd name="adj2" fmla="val 350097"/>
            </a:avLst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/>
          </a:gra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6872" name="AutoShape 7"/>
          <p:cNvSpPr>
            <a:spLocks noChangeArrowheads="1"/>
          </p:cNvSpPr>
          <p:nvPr/>
        </p:nvSpPr>
        <p:spPr bwMode="auto">
          <a:xfrm>
            <a:off x="2744788" y="2541588"/>
            <a:ext cx="977900" cy="139700"/>
          </a:xfrm>
          <a:prstGeom prst="rightArrow">
            <a:avLst>
              <a:gd name="adj1" fmla="val 50000"/>
              <a:gd name="adj2" fmla="val 350097"/>
            </a:avLst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/>
          </a:gra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6873" name="AutoShape 8"/>
          <p:cNvSpPr>
            <a:spLocks noChangeArrowheads="1"/>
          </p:cNvSpPr>
          <p:nvPr/>
        </p:nvSpPr>
        <p:spPr bwMode="auto">
          <a:xfrm>
            <a:off x="3846513" y="4306888"/>
            <a:ext cx="368300" cy="596900"/>
          </a:xfrm>
          <a:prstGeom prst="downArrow">
            <a:avLst>
              <a:gd name="adj1" fmla="val 50000"/>
              <a:gd name="adj2" fmla="val 81057"/>
            </a:avLst>
          </a:prstGeom>
          <a:gradFill rotWithShape="0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/>
          </a:gra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778" name="9 Rectángulo"/>
          <p:cNvSpPr>
            <a:spLocks noChangeArrowheads="1"/>
          </p:cNvSpPr>
          <p:nvPr/>
        </p:nvSpPr>
        <p:spPr bwMode="auto">
          <a:xfrm>
            <a:off x="0" y="3143250"/>
            <a:ext cx="7000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0" u="none">
                <a:solidFill>
                  <a:srgbClr val="FFFF99"/>
                </a:solidFill>
              </a:rPr>
              <a:t>		</a:t>
            </a:r>
            <a:endParaRPr lang="es-CO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 tmFilter="0,0; .5, 1; 1, 1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 tmFilter="0,0; .5, 1; 1, 1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 tmFilter="0,0; .5, 1; 1, 1"/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 tmFilter="0,0; .5, 1; 1, 1"/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nimBg="1"/>
      <p:bldP spid="36872" grpId="0" animBg="1"/>
      <p:bldP spid="3687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117C930-97CA-492C-B43C-59CFC2ACC8FA}" type="slidenum">
              <a:rPr lang="es-ES" smtClean="0"/>
              <a:pPr/>
              <a:t>33</a:t>
            </a:fld>
            <a:endParaRPr lang="es-E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-1500230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642910" y="1071546"/>
            <a:ext cx="7896392" cy="5632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defRPr/>
            </a:pPr>
            <a:r>
              <a:rPr lang="es-ES" b="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Cardinalidades:</a:t>
            </a:r>
          </a:p>
          <a:p>
            <a:pPr>
              <a:defRPr/>
            </a:pPr>
            <a:endParaRPr lang="es-ES" b="0" dirty="0"/>
          </a:p>
          <a:p>
            <a:pPr>
              <a:defRPr/>
            </a:pPr>
            <a:endParaRPr lang="es-ES" b="0" dirty="0"/>
          </a:p>
          <a:p>
            <a:pPr>
              <a:defRPr/>
            </a:pPr>
            <a:endParaRPr lang="es-ES" b="0" dirty="0"/>
          </a:p>
          <a:p>
            <a:pPr>
              <a:defRPr/>
            </a:pPr>
            <a:endParaRPr lang="es-ES" b="0" dirty="0"/>
          </a:p>
          <a:p>
            <a:pPr>
              <a:defRPr/>
            </a:pPr>
            <a:endParaRPr lang="es-ES" b="0" dirty="0"/>
          </a:p>
          <a:p>
            <a:pPr>
              <a:defRPr/>
            </a:pPr>
            <a:endParaRPr lang="es-ES" b="0" dirty="0"/>
          </a:p>
          <a:p>
            <a:pPr>
              <a:defRPr/>
            </a:pPr>
            <a:endParaRPr lang="es-ES" b="0" dirty="0"/>
          </a:p>
          <a:p>
            <a:pPr>
              <a:defRPr/>
            </a:pPr>
            <a:r>
              <a:rPr lang="es-ES" b="0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ATRIBUTOS:</a:t>
            </a:r>
          </a:p>
          <a:p>
            <a:pPr>
              <a:defRPr/>
            </a:pPr>
            <a:endParaRPr lang="es-ES" b="0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Son los elementos de datos del sistema.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Cada hecho acerca de una entidad es un atributo.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Ejemplos: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nombre cliente, apellidos, teléfono, dirección.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Existe una forma de asignar a las entidades sus propios atributos: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u="none" dirty="0"/>
              <a:t>		      </a:t>
            </a:r>
          </a:p>
          <a:p>
            <a:pPr>
              <a:defRPr/>
            </a:pPr>
            <a:r>
              <a:rPr lang="es-ES" b="0" u="none" dirty="0"/>
              <a:t>			</a:t>
            </a:r>
            <a:r>
              <a:rPr lang="es-ES" u="none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0"/>
                </a:gradFill>
              </a:rPr>
              <a:t>LA NORMALIZACION.</a:t>
            </a:r>
            <a:endParaRPr lang="es-ES" b="0" u="none" dirty="0">
              <a:ln>
                <a:solidFill>
                  <a:schemeClr val="bg1"/>
                </a:solidFill>
              </a:ln>
              <a:gradFill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5400000" scaled="0"/>
              </a:gradFill>
            </a:endParaRPr>
          </a:p>
          <a:p>
            <a:pPr>
              <a:defRPr/>
            </a:pPr>
            <a:endParaRPr lang="es-ES" b="0" u="none" dirty="0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4273550" y="5357813"/>
            <a:ext cx="444500" cy="642937"/>
          </a:xfrm>
          <a:prstGeom prst="downArrow">
            <a:avLst>
              <a:gd name="adj1" fmla="val 50000"/>
              <a:gd name="adj2" fmla="val 50014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12700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pic>
        <p:nvPicPr>
          <p:cNvPr id="3379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38" y="1643063"/>
            <a:ext cx="4387850" cy="140970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F9E70EC5-B146-42D5-8B72-10875B24F1A7}" type="slidenum">
              <a:rPr lang="es-ES" smtClean="0"/>
              <a:pPr/>
              <a:t>34</a:t>
            </a:fld>
            <a:endParaRPr lang="es-E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-1428792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428596" y="1000108"/>
            <a:ext cx="8125814" cy="535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u="none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Formas Normales:</a:t>
            </a:r>
          </a:p>
          <a:p>
            <a:pPr>
              <a:defRPr/>
            </a:pPr>
            <a:endParaRPr lang="es-ES" u="none" dirty="0"/>
          </a:p>
          <a:p>
            <a:pPr>
              <a:defRPr/>
            </a:pPr>
            <a:r>
              <a:rPr lang="es-ES" u="none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Primera Forma Normal (1FN):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/>
              <a:t> </a:t>
            </a:r>
            <a:r>
              <a:rPr lang="es-ES" b="0" u="none" dirty="0">
                <a:solidFill>
                  <a:srgbClr val="FFFF99"/>
                </a:solidFill>
              </a:rPr>
              <a:t>No hay grupos de atributos repetidos.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Se mueven atributos repetidos a un grupo aparte.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/>
              <a:t> </a:t>
            </a:r>
            <a:r>
              <a:rPr lang="es-ES" b="0" u="none" dirty="0">
                <a:solidFill>
                  <a:srgbClr val="FFFF99"/>
                </a:solidFill>
              </a:rPr>
              <a:t>El nuevo grupo </a:t>
            </a:r>
            <a:r>
              <a:rPr lang="es-ES" i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HEREDA la clave de la entidad de origen.</a:t>
            </a:r>
          </a:p>
          <a:p>
            <a:pPr>
              <a:defRPr/>
            </a:pPr>
            <a:endParaRPr lang="es-ES" i="1" dirty="0"/>
          </a:p>
          <a:p>
            <a:pPr>
              <a:defRPr/>
            </a:pPr>
            <a:r>
              <a:rPr lang="es-ES" u="none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Segunda Forma Normal (2FN):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/>
              <a:t> </a:t>
            </a:r>
            <a:r>
              <a:rPr lang="es-ES" b="0" u="none" dirty="0">
                <a:solidFill>
                  <a:srgbClr val="FFFF99"/>
                </a:solidFill>
              </a:rPr>
              <a:t>Todos los atributos no claves, dependen completamente en forma</a:t>
            </a:r>
          </a:p>
          <a:p>
            <a:pPr>
              <a:defRPr/>
            </a:pPr>
            <a:r>
              <a:rPr lang="es-ES" b="0" u="none" dirty="0"/>
              <a:t>    </a:t>
            </a:r>
            <a:r>
              <a:rPr lang="es-ES" b="0" u="none" dirty="0">
                <a:solidFill>
                  <a:srgbClr val="FFFF99"/>
                </a:solidFill>
              </a:rPr>
              <a:t>funcional, de la </a:t>
            </a:r>
            <a:r>
              <a:rPr lang="es-ES" b="0" u="none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TOTALIDAD DE LA CLAVE PRIMARIA.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/>
              <a:t> </a:t>
            </a:r>
            <a:r>
              <a:rPr lang="es-ES" b="0" u="none" dirty="0">
                <a:solidFill>
                  <a:srgbClr val="FFFF99"/>
                </a:solidFill>
              </a:rPr>
              <a:t>Para registros con claves compuestas.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/>
              <a:t> </a:t>
            </a:r>
            <a:r>
              <a:rPr lang="es-ES" b="0" u="none" dirty="0">
                <a:solidFill>
                  <a:srgbClr val="FFFF99"/>
                </a:solidFill>
              </a:rPr>
              <a:t>Colocar atributos en otro grupo con su propia clave.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u="none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Tercera Forma Normal (3FN):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/>
              <a:t> </a:t>
            </a:r>
            <a:r>
              <a:rPr lang="es-ES" b="0" u="none" dirty="0">
                <a:solidFill>
                  <a:srgbClr val="FFFF99"/>
                </a:solidFill>
              </a:rPr>
              <a:t>Cada atributo es fundamentalmente dependiente de la clave, la 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    clave completa y de nada mas que la clave. 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/>
              <a:t> </a:t>
            </a:r>
            <a:r>
              <a:rPr lang="es-ES" b="0" u="none" dirty="0">
                <a:solidFill>
                  <a:srgbClr val="FFFF99"/>
                </a:solidFill>
              </a:rPr>
              <a:t>Se eliminan dependencias transitivas.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/>
              <a:t> </a:t>
            </a:r>
            <a:r>
              <a:rPr lang="es-ES" b="0" u="none" dirty="0">
                <a:solidFill>
                  <a:srgbClr val="FFFF99"/>
                </a:solidFill>
              </a:rPr>
              <a:t>Se puede conseguir rápidamente aplicando sentido común.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/>
              <a:t> </a:t>
            </a:r>
            <a:r>
              <a:rPr lang="es-ES" b="0" u="none" dirty="0">
                <a:solidFill>
                  <a:srgbClr val="FFFF99"/>
                </a:solidFill>
              </a:rPr>
              <a:t>Se generan nuevos grupos con su </a:t>
            </a:r>
            <a:r>
              <a:rPr lang="es-ES" b="0" u="none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única clave NATURAL.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7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8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78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78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78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7F6B9C9B-8939-4189-ADC3-E951B0C1FD16}" type="slidenum">
              <a:rPr lang="es-ES" smtClean="0"/>
              <a:pPr/>
              <a:t>35</a:t>
            </a:fld>
            <a:endParaRPr lang="es-E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-1500230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571472" y="1071546"/>
            <a:ext cx="7685117" cy="452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Tipos de Entidades.</a:t>
            </a:r>
          </a:p>
          <a:p>
            <a:pPr>
              <a:defRPr/>
            </a:pPr>
            <a:endParaRPr lang="es-ES" u="none" dirty="0">
              <a:ln>
                <a:solidFill>
                  <a:schemeClr val="bg1"/>
                </a:solidFill>
              </a:ln>
              <a:blipFill>
                <a:blip r:embed="rId3"/>
                <a:tile tx="0" ty="0" sx="100000" sy="100000" flip="none" algn="tl"/>
              </a:blipFill>
            </a:endParaRPr>
          </a:p>
          <a:p>
            <a:pPr>
              <a:defRPr/>
            </a:pPr>
            <a:r>
              <a:rPr lang="es-ES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</a:rPr>
              <a:t>Atributiva:</a:t>
            </a:r>
          </a:p>
          <a:p>
            <a:pPr>
              <a:defRPr/>
            </a:pPr>
            <a:endParaRPr lang="es-ES" u="none" dirty="0"/>
          </a:p>
          <a:p>
            <a:pPr>
              <a:buFontTx/>
              <a:buChar char="•"/>
              <a:defRPr/>
            </a:pPr>
            <a:r>
              <a:rPr lang="es-ES" b="0" u="none" dirty="0">
                <a:solidFill>
                  <a:srgbClr val="FFFF99"/>
                </a:solidFill>
              </a:rPr>
              <a:t> Es un atributo o conjunto de atributos de otra entidad. </a:t>
            </a:r>
          </a:p>
          <a:p>
            <a:pPr>
              <a:buFontTx/>
              <a:buChar char="•"/>
              <a:defRPr/>
            </a:pPr>
            <a:r>
              <a:rPr lang="es-ES" b="0" u="none" dirty="0">
                <a:solidFill>
                  <a:srgbClr val="FFFF99"/>
                </a:solidFill>
              </a:rPr>
              <a:t> No puede existir por sí sola.</a:t>
            </a:r>
          </a:p>
          <a:p>
            <a:pPr>
              <a:buFontTx/>
              <a:buChar char="•"/>
              <a:defRPr/>
            </a:pPr>
            <a:r>
              <a:rPr lang="es-ES" b="0" u="none" dirty="0">
                <a:solidFill>
                  <a:srgbClr val="FFFF99"/>
                </a:solidFill>
              </a:rPr>
              <a:t> </a:t>
            </a:r>
            <a:r>
              <a:rPr lang="es-ES" b="0" u="none" dirty="0">
                <a:blipFill>
                  <a:blip r:embed="rId4"/>
                  <a:tile tx="0" ty="0" sx="100000" sy="100000" flip="none" algn="tl"/>
                </a:blipFill>
              </a:rPr>
              <a:t>Clave :</a:t>
            </a:r>
            <a:r>
              <a:rPr lang="es-ES" b="0" u="none" dirty="0">
                <a:solidFill>
                  <a:srgbClr val="FFFF99"/>
                </a:solidFill>
              </a:rPr>
              <a:t> Suma de la clave de la entidad madre y al menos otro 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	  atributo de la entidad.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u="none" dirty="0"/>
          </a:p>
          <a:p>
            <a:pPr>
              <a:defRPr/>
            </a:pPr>
            <a:r>
              <a:rPr lang="es-ES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</a:rPr>
              <a:t>Asociativa:</a:t>
            </a:r>
            <a:r>
              <a:rPr lang="es-ES" b="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</a:rPr>
              <a:t> </a:t>
            </a:r>
          </a:p>
          <a:p>
            <a:pPr>
              <a:defRPr/>
            </a:pPr>
            <a:endParaRPr lang="es-ES" b="0" u="none" dirty="0"/>
          </a:p>
          <a:p>
            <a:pPr>
              <a:buFontTx/>
              <a:buChar char="•"/>
              <a:defRPr/>
            </a:pPr>
            <a:r>
              <a:rPr lang="es-ES" b="0" u="none" dirty="0">
                <a:solidFill>
                  <a:srgbClr val="FFFF99"/>
                </a:solidFill>
              </a:rPr>
              <a:t> Surge de una asociación entre dos o mas entidades.</a:t>
            </a:r>
          </a:p>
          <a:p>
            <a:pPr>
              <a:buFontTx/>
              <a:buChar char="•"/>
              <a:defRPr/>
            </a:pPr>
            <a:r>
              <a:rPr lang="es-ES" b="0" u="none" dirty="0">
                <a:solidFill>
                  <a:srgbClr val="FFFF99"/>
                </a:solidFill>
              </a:rPr>
              <a:t> Resuelve el problema de relaciones muchos a muchos.</a:t>
            </a:r>
          </a:p>
          <a:p>
            <a:pPr>
              <a:buFontTx/>
              <a:buChar char="•"/>
              <a:defRPr/>
            </a:pPr>
            <a:endParaRPr lang="es-ES" b="0" u="none" dirty="0"/>
          </a:p>
        </p:txBody>
      </p:sp>
      <p:sp>
        <p:nvSpPr>
          <p:cNvPr id="7" name="6 Rectángulo"/>
          <p:cNvSpPr/>
          <p:nvPr/>
        </p:nvSpPr>
        <p:spPr>
          <a:xfrm>
            <a:off x="3135313" y="3500438"/>
            <a:ext cx="1785937" cy="500062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  <a:ln>
            <a:solidFill>
              <a:schemeClr val="bg1"/>
            </a:solidFill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3336925" y="3571875"/>
            <a:ext cx="1308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u="none">
                <a:solidFill>
                  <a:srgbClr val="002060"/>
                </a:solidFill>
              </a:rPr>
              <a:t>NOMBRE</a:t>
            </a:r>
          </a:p>
        </p:txBody>
      </p:sp>
      <p:sp>
        <p:nvSpPr>
          <p:cNvPr id="9" name="8 Elipse"/>
          <p:cNvSpPr/>
          <p:nvPr/>
        </p:nvSpPr>
        <p:spPr>
          <a:xfrm>
            <a:off x="3143250" y="3538538"/>
            <a:ext cx="1785938" cy="4286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3214688" y="5500688"/>
            <a:ext cx="1785937" cy="500062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  <a:ln>
            <a:solidFill>
              <a:schemeClr val="bg1"/>
            </a:solidFill>
          </a:ln>
          <a:effectLst>
            <a:outerShdw blurRad="50800" dist="38100" dir="10800000" sx="104000" sy="104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3416300" y="5572125"/>
            <a:ext cx="1308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u="none">
                <a:solidFill>
                  <a:srgbClr val="002060"/>
                </a:solidFill>
              </a:rPr>
              <a:t>NOMBRE</a:t>
            </a:r>
          </a:p>
        </p:txBody>
      </p:sp>
      <p:cxnSp>
        <p:nvCxnSpPr>
          <p:cNvPr id="14" name="13 Conector recto"/>
          <p:cNvCxnSpPr>
            <a:stCxn id="10" idx="1"/>
            <a:endCxn id="10" idx="0"/>
          </p:cNvCxnSpPr>
          <p:nvPr/>
        </p:nvCxnSpPr>
        <p:spPr>
          <a:xfrm rot="10800000" flipH="1">
            <a:off x="3214688" y="5500688"/>
            <a:ext cx="892175" cy="2508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10" idx="0"/>
            <a:endCxn id="10" idx="3"/>
          </p:cNvCxnSpPr>
          <p:nvPr/>
        </p:nvCxnSpPr>
        <p:spPr>
          <a:xfrm rot="16200000" flipH="1">
            <a:off x="4428331" y="5179220"/>
            <a:ext cx="250825" cy="893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10" idx="3"/>
            <a:endCxn id="10" idx="2"/>
          </p:cNvCxnSpPr>
          <p:nvPr/>
        </p:nvCxnSpPr>
        <p:spPr>
          <a:xfrm flipH="1">
            <a:off x="4106863" y="5751513"/>
            <a:ext cx="893762" cy="249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0" idx="2"/>
            <a:endCxn id="10" idx="1"/>
          </p:cNvCxnSpPr>
          <p:nvPr/>
        </p:nvCxnSpPr>
        <p:spPr>
          <a:xfrm rot="5400000" flipH="1">
            <a:off x="3536157" y="5430044"/>
            <a:ext cx="249237" cy="892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180 Elipse"/>
          <p:cNvSpPr/>
          <p:nvPr/>
        </p:nvSpPr>
        <p:spPr>
          <a:xfrm>
            <a:off x="5429250" y="4286250"/>
            <a:ext cx="428625" cy="42862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82" name="181 Elipse"/>
          <p:cNvSpPr/>
          <p:nvPr/>
        </p:nvSpPr>
        <p:spPr>
          <a:xfrm>
            <a:off x="3643313" y="5572125"/>
            <a:ext cx="428625" cy="42862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83" name="182 Elipse"/>
          <p:cNvSpPr/>
          <p:nvPr/>
        </p:nvSpPr>
        <p:spPr>
          <a:xfrm>
            <a:off x="4929188" y="5572125"/>
            <a:ext cx="428625" cy="42862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80" name="179 Elipse"/>
          <p:cNvSpPr/>
          <p:nvPr/>
        </p:nvSpPr>
        <p:spPr>
          <a:xfrm>
            <a:off x="3143250" y="4286250"/>
            <a:ext cx="428625" cy="42862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3687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30A6FFF2-BF3E-4BEB-B545-7F8464639EEB}" type="slidenum">
              <a:rPr lang="es-ES" smtClean="0"/>
              <a:pPr/>
              <a:t>36</a:t>
            </a:fld>
            <a:endParaRPr lang="es-ES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-1500230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357158" y="1000108"/>
            <a:ext cx="2176463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b="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Ejemplo: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Solución: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Existe un patrón:</a:t>
            </a:r>
          </a:p>
          <a:p>
            <a:pPr>
              <a:defRPr/>
            </a:pPr>
            <a:endParaRPr lang="es-ES" b="0" u="none" dirty="0"/>
          </a:p>
        </p:txBody>
      </p:sp>
      <p:sp>
        <p:nvSpPr>
          <p:cNvPr id="10" name="9 Rectángulo"/>
          <p:cNvSpPr/>
          <p:nvPr/>
        </p:nvSpPr>
        <p:spPr>
          <a:xfrm>
            <a:off x="4643438" y="1571625"/>
            <a:ext cx="1143000" cy="28575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2500313" y="1571625"/>
            <a:ext cx="1143000" cy="28575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2530475" y="1571625"/>
            <a:ext cx="10842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none">
                <a:solidFill>
                  <a:schemeClr val="bg1"/>
                </a:solidFill>
              </a:rPr>
              <a:t>VEHICULO</a:t>
            </a:r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4924425" y="1571625"/>
            <a:ext cx="6143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u="none">
                <a:solidFill>
                  <a:schemeClr val="bg1"/>
                </a:solidFill>
              </a:rPr>
              <a:t>VIAS</a:t>
            </a:r>
          </a:p>
        </p:txBody>
      </p:sp>
      <p:cxnSp>
        <p:nvCxnSpPr>
          <p:cNvPr id="16" name="15 Conector recto"/>
          <p:cNvCxnSpPr>
            <a:stCxn id="11" idx="3"/>
            <a:endCxn id="10" idx="1"/>
          </p:cNvCxnSpPr>
          <p:nvPr/>
        </p:nvCxnSpPr>
        <p:spPr>
          <a:xfrm>
            <a:off x="3643313" y="1714500"/>
            <a:ext cx="100012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5400000">
            <a:off x="4438650" y="1714501"/>
            <a:ext cx="14287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rot="5400000">
            <a:off x="3663950" y="1714501"/>
            <a:ext cx="14287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37 Grupo"/>
          <p:cNvGrpSpPr>
            <a:grpSpLocks/>
          </p:cNvGrpSpPr>
          <p:nvPr/>
        </p:nvGrpSpPr>
        <p:grpSpPr bwMode="auto">
          <a:xfrm>
            <a:off x="4500563" y="1643063"/>
            <a:ext cx="142875" cy="142875"/>
            <a:chOff x="4500562" y="1643050"/>
            <a:chExt cx="142876" cy="142876"/>
          </a:xfrm>
        </p:grpSpPr>
        <p:cxnSp>
          <p:nvCxnSpPr>
            <p:cNvPr id="25" name="24 Conector recto"/>
            <p:cNvCxnSpPr/>
            <p:nvPr/>
          </p:nvCxnSpPr>
          <p:spPr>
            <a:xfrm flipV="1">
              <a:off x="4500562" y="1643050"/>
              <a:ext cx="142876" cy="714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>
              <a:off x="4500562" y="1714487"/>
              <a:ext cx="142876" cy="714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27 Elipse"/>
          <p:cNvSpPr/>
          <p:nvPr/>
        </p:nvSpPr>
        <p:spPr>
          <a:xfrm>
            <a:off x="3749675" y="1677988"/>
            <a:ext cx="71438" cy="714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grpSp>
        <p:nvGrpSpPr>
          <p:cNvPr id="3" name="36 Grupo"/>
          <p:cNvGrpSpPr>
            <a:grpSpLocks/>
          </p:cNvGrpSpPr>
          <p:nvPr/>
        </p:nvGrpSpPr>
        <p:grpSpPr bwMode="auto">
          <a:xfrm>
            <a:off x="3652838" y="1643063"/>
            <a:ext cx="71437" cy="147637"/>
            <a:chOff x="3652830" y="1643050"/>
            <a:chExt cx="71438" cy="147638"/>
          </a:xfrm>
        </p:grpSpPr>
        <p:cxnSp>
          <p:nvCxnSpPr>
            <p:cNvPr id="32" name="31 Conector recto"/>
            <p:cNvCxnSpPr/>
            <p:nvPr/>
          </p:nvCxnSpPr>
          <p:spPr>
            <a:xfrm rot="16200000" flipV="1">
              <a:off x="3652830" y="1643050"/>
              <a:ext cx="71437" cy="71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 rot="5400000">
              <a:off x="3652830" y="1719250"/>
              <a:ext cx="71437" cy="71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34 Rectángulo"/>
          <p:cNvSpPr>
            <a:spLocks noChangeArrowheads="1"/>
          </p:cNvSpPr>
          <p:nvPr/>
        </p:nvSpPr>
        <p:spPr bwMode="auto">
          <a:xfrm>
            <a:off x="3444875" y="1331913"/>
            <a:ext cx="63976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C00000"/>
                </a:solidFill>
              </a:rPr>
              <a:t>Cruzó</a:t>
            </a:r>
          </a:p>
        </p:txBody>
      </p:sp>
      <p:sp>
        <p:nvSpPr>
          <p:cNvPr id="36" name="35 CuadroTexto"/>
          <p:cNvSpPr txBox="1">
            <a:spLocks noChangeArrowheads="1"/>
          </p:cNvSpPr>
          <p:nvPr/>
        </p:nvSpPr>
        <p:spPr bwMode="auto">
          <a:xfrm>
            <a:off x="4086225" y="1841500"/>
            <a:ext cx="14620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C00000"/>
                </a:solidFill>
              </a:rPr>
              <a:t>Fue cruzado por</a:t>
            </a:r>
          </a:p>
        </p:txBody>
      </p:sp>
      <p:grpSp>
        <p:nvGrpSpPr>
          <p:cNvPr id="4" name="47 Grupo"/>
          <p:cNvGrpSpPr>
            <a:grpSpLocks/>
          </p:cNvGrpSpPr>
          <p:nvPr/>
        </p:nvGrpSpPr>
        <p:grpSpPr bwMode="auto">
          <a:xfrm>
            <a:off x="1071563" y="2928938"/>
            <a:ext cx="1150937" cy="285750"/>
            <a:chOff x="1000100" y="2928934"/>
            <a:chExt cx="1150627" cy="285752"/>
          </a:xfrm>
        </p:grpSpPr>
        <p:sp>
          <p:nvSpPr>
            <p:cNvPr id="40" name="39 Rectángulo"/>
            <p:cNvSpPr/>
            <p:nvPr/>
          </p:nvSpPr>
          <p:spPr>
            <a:xfrm>
              <a:off x="1000100" y="2928934"/>
              <a:ext cx="1142692" cy="28575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36963" name="40 CuadroTexto"/>
            <p:cNvSpPr txBox="1">
              <a:spLocks noChangeArrowheads="1"/>
            </p:cNvSpPr>
            <p:nvPr/>
          </p:nvSpPr>
          <p:spPr bwMode="auto">
            <a:xfrm>
              <a:off x="1066776" y="2928934"/>
              <a:ext cx="108395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1200" u="none">
                  <a:solidFill>
                    <a:schemeClr val="bg1"/>
                  </a:solidFill>
                </a:rPr>
                <a:t>VEHICULO</a:t>
              </a:r>
            </a:p>
          </p:txBody>
        </p:sp>
      </p:grpSp>
      <p:grpSp>
        <p:nvGrpSpPr>
          <p:cNvPr id="5" name="48 Grupo"/>
          <p:cNvGrpSpPr>
            <a:grpSpLocks/>
          </p:cNvGrpSpPr>
          <p:nvPr/>
        </p:nvGrpSpPr>
        <p:grpSpPr bwMode="auto">
          <a:xfrm>
            <a:off x="6929438" y="2928938"/>
            <a:ext cx="1143000" cy="285750"/>
            <a:chOff x="6719902" y="1714488"/>
            <a:chExt cx="1143008" cy="285752"/>
          </a:xfrm>
        </p:grpSpPr>
        <p:sp>
          <p:nvSpPr>
            <p:cNvPr id="46" name="45 Rectángulo"/>
            <p:cNvSpPr/>
            <p:nvPr/>
          </p:nvSpPr>
          <p:spPr>
            <a:xfrm>
              <a:off x="6719902" y="1714488"/>
              <a:ext cx="1143008" cy="28575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36961" name="46 CuadroTexto"/>
            <p:cNvSpPr txBox="1">
              <a:spLocks noChangeArrowheads="1"/>
            </p:cNvSpPr>
            <p:nvPr/>
          </p:nvSpPr>
          <p:spPr bwMode="auto">
            <a:xfrm>
              <a:off x="7000892" y="1714488"/>
              <a:ext cx="61427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1200" u="none">
                  <a:solidFill>
                    <a:schemeClr val="bg1"/>
                  </a:solidFill>
                </a:rPr>
                <a:t>VIAS</a:t>
              </a:r>
            </a:p>
          </p:txBody>
        </p:sp>
      </p:grpSp>
      <p:grpSp>
        <p:nvGrpSpPr>
          <p:cNvPr id="6" name="62 Grupo"/>
          <p:cNvGrpSpPr>
            <a:grpSpLocks/>
          </p:cNvGrpSpPr>
          <p:nvPr/>
        </p:nvGrpSpPr>
        <p:grpSpPr bwMode="auto">
          <a:xfrm>
            <a:off x="3535363" y="2827338"/>
            <a:ext cx="1571625" cy="500062"/>
            <a:chOff x="2928926" y="2928934"/>
            <a:chExt cx="1571637" cy="500066"/>
          </a:xfrm>
        </p:grpSpPr>
        <p:sp>
          <p:nvSpPr>
            <p:cNvPr id="51" name="50 Rectángulo"/>
            <p:cNvSpPr/>
            <p:nvPr/>
          </p:nvSpPr>
          <p:spPr>
            <a:xfrm>
              <a:off x="2928926" y="2928934"/>
              <a:ext cx="1571637" cy="50006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36955" name="51 CuadroTexto"/>
            <p:cNvSpPr txBox="1">
              <a:spLocks noChangeArrowheads="1"/>
            </p:cNvSpPr>
            <p:nvPr/>
          </p:nvSpPr>
          <p:spPr bwMode="auto">
            <a:xfrm>
              <a:off x="3255636" y="3020374"/>
              <a:ext cx="8547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1400" u="none">
                  <a:solidFill>
                    <a:srgbClr val="C00000"/>
                  </a:solidFill>
                </a:rPr>
                <a:t>CRUCE</a:t>
              </a:r>
            </a:p>
          </p:txBody>
        </p:sp>
        <p:cxnSp>
          <p:nvCxnSpPr>
            <p:cNvPr id="54" name="53 Conector recto"/>
            <p:cNvCxnSpPr>
              <a:stCxn id="51" idx="1"/>
              <a:endCxn id="51" idx="0"/>
            </p:cNvCxnSpPr>
            <p:nvPr/>
          </p:nvCxnSpPr>
          <p:spPr>
            <a:xfrm rot="10800000" flipH="1">
              <a:off x="2928926" y="2928934"/>
              <a:ext cx="785818" cy="2508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>
              <a:stCxn id="51" idx="0"/>
              <a:endCxn id="51" idx="3"/>
            </p:cNvCxnSpPr>
            <p:nvPr/>
          </p:nvCxnSpPr>
          <p:spPr>
            <a:xfrm rot="16200000" flipH="1">
              <a:off x="3982240" y="2661438"/>
              <a:ext cx="250827" cy="7858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51" idx="1"/>
              <a:endCxn id="51" idx="2"/>
            </p:cNvCxnSpPr>
            <p:nvPr/>
          </p:nvCxnSpPr>
          <p:spPr>
            <a:xfrm rot="10800000" flipH="1" flipV="1">
              <a:off x="2928926" y="3179761"/>
              <a:ext cx="785818" cy="2492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>
              <a:stCxn id="51" idx="2"/>
              <a:endCxn id="51" idx="3"/>
            </p:cNvCxnSpPr>
            <p:nvPr/>
          </p:nvCxnSpPr>
          <p:spPr>
            <a:xfrm rot="5400000" flipH="1" flipV="1">
              <a:off x="3983034" y="2911471"/>
              <a:ext cx="249239" cy="7858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66 Conector recto"/>
          <p:cNvCxnSpPr/>
          <p:nvPr/>
        </p:nvCxnSpPr>
        <p:spPr>
          <a:xfrm>
            <a:off x="2222500" y="3067050"/>
            <a:ext cx="1312863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 flipV="1">
            <a:off x="5106988" y="3071813"/>
            <a:ext cx="1822450" cy="4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 rot="5400000">
            <a:off x="2249487" y="3067051"/>
            <a:ext cx="142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 rot="5400000">
            <a:off x="3248025" y="3071813"/>
            <a:ext cx="142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109 Grupo"/>
          <p:cNvGrpSpPr>
            <a:grpSpLocks/>
          </p:cNvGrpSpPr>
          <p:nvPr/>
        </p:nvGrpSpPr>
        <p:grpSpPr bwMode="auto">
          <a:xfrm>
            <a:off x="3314700" y="2928938"/>
            <a:ext cx="215900" cy="285750"/>
            <a:chOff x="3314688" y="2928934"/>
            <a:chExt cx="216695" cy="285752"/>
          </a:xfrm>
        </p:grpSpPr>
        <p:cxnSp>
          <p:nvCxnSpPr>
            <p:cNvPr id="93" name="92 Conector recto"/>
            <p:cNvCxnSpPr/>
            <p:nvPr/>
          </p:nvCxnSpPr>
          <p:spPr>
            <a:xfrm rot="10800000" flipV="1">
              <a:off x="3316282" y="2928934"/>
              <a:ext cx="215101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"/>
            <p:cNvCxnSpPr/>
            <p:nvPr/>
          </p:nvCxnSpPr>
          <p:spPr>
            <a:xfrm rot="10800000">
              <a:off x="3314688" y="3071810"/>
              <a:ext cx="215102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110 Grupo"/>
          <p:cNvGrpSpPr>
            <a:grpSpLocks/>
          </p:cNvGrpSpPr>
          <p:nvPr/>
        </p:nvGrpSpPr>
        <p:grpSpPr bwMode="auto">
          <a:xfrm>
            <a:off x="5119688" y="2928938"/>
            <a:ext cx="146050" cy="285750"/>
            <a:chOff x="5119694" y="2928934"/>
            <a:chExt cx="145257" cy="285752"/>
          </a:xfrm>
        </p:grpSpPr>
        <p:cxnSp>
          <p:nvCxnSpPr>
            <p:cNvPr id="97" name="96 Conector recto"/>
            <p:cNvCxnSpPr/>
            <p:nvPr/>
          </p:nvCxnSpPr>
          <p:spPr>
            <a:xfrm rot="16200000" flipV="1">
              <a:off x="5122463" y="2929322"/>
              <a:ext cx="142876" cy="1420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99 Conector recto"/>
            <p:cNvCxnSpPr/>
            <p:nvPr/>
          </p:nvCxnSpPr>
          <p:spPr>
            <a:xfrm rot="5400000">
              <a:off x="5119306" y="3072198"/>
              <a:ext cx="142876" cy="1420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102 Conector recto"/>
          <p:cNvCxnSpPr/>
          <p:nvPr/>
        </p:nvCxnSpPr>
        <p:spPr>
          <a:xfrm rot="5400000">
            <a:off x="5194300" y="3071813"/>
            <a:ext cx="142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3 Elipse"/>
          <p:cNvSpPr/>
          <p:nvPr/>
        </p:nvSpPr>
        <p:spPr>
          <a:xfrm>
            <a:off x="5280025" y="3040063"/>
            <a:ext cx="71438" cy="714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105" name="104 Conector recto"/>
          <p:cNvCxnSpPr/>
          <p:nvPr/>
        </p:nvCxnSpPr>
        <p:spPr>
          <a:xfrm rot="5400000">
            <a:off x="6751637" y="3071813"/>
            <a:ext cx="142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Rectángulo"/>
          <p:cNvSpPr>
            <a:spLocks noChangeArrowheads="1"/>
          </p:cNvSpPr>
          <p:nvPr/>
        </p:nvSpPr>
        <p:spPr bwMode="auto">
          <a:xfrm>
            <a:off x="2071688" y="2643188"/>
            <a:ext cx="6381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C00000"/>
                </a:solidFill>
              </a:rPr>
              <a:t>Inició</a:t>
            </a:r>
          </a:p>
        </p:txBody>
      </p:sp>
      <p:sp>
        <p:nvSpPr>
          <p:cNvPr id="107" name="106 Rectángulo"/>
          <p:cNvSpPr>
            <a:spLocks noChangeArrowheads="1"/>
          </p:cNvSpPr>
          <p:nvPr/>
        </p:nvSpPr>
        <p:spPr bwMode="auto">
          <a:xfrm>
            <a:off x="2786063" y="3327400"/>
            <a:ext cx="14509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C00000"/>
                </a:solidFill>
              </a:rPr>
              <a:t>Fue iniciado por</a:t>
            </a:r>
          </a:p>
        </p:txBody>
      </p:sp>
      <p:sp>
        <p:nvSpPr>
          <p:cNvPr id="108" name="107 Rectángulo"/>
          <p:cNvSpPr>
            <a:spLocks noChangeArrowheads="1"/>
          </p:cNvSpPr>
          <p:nvPr/>
        </p:nvSpPr>
        <p:spPr bwMode="auto">
          <a:xfrm>
            <a:off x="4500563" y="2535238"/>
            <a:ext cx="160813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C00000"/>
                </a:solidFill>
              </a:rPr>
              <a:t>Se lleva a cabo en</a:t>
            </a:r>
          </a:p>
        </p:txBody>
      </p:sp>
      <p:sp>
        <p:nvSpPr>
          <p:cNvPr id="109" name="108 Rectángulo"/>
          <p:cNvSpPr>
            <a:spLocks noChangeArrowheads="1"/>
          </p:cNvSpPr>
          <p:nvPr/>
        </p:nvSpPr>
        <p:spPr bwMode="auto">
          <a:xfrm>
            <a:off x="6500813" y="3216275"/>
            <a:ext cx="1304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C00000"/>
                </a:solidFill>
              </a:rPr>
              <a:t>Fue usada por</a:t>
            </a:r>
          </a:p>
        </p:txBody>
      </p:sp>
      <p:grpSp>
        <p:nvGrpSpPr>
          <p:cNvPr id="9" name="111 Grupo"/>
          <p:cNvGrpSpPr>
            <a:grpSpLocks/>
          </p:cNvGrpSpPr>
          <p:nvPr/>
        </p:nvGrpSpPr>
        <p:grpSpPr bwMode="auto">
          <a:xfrm>
            <a:off x="2143125" y="4357688"/>
            <a:ext cx="1143000" cy="285750"/>
            <a:chOff x="6719902" y="1714488"/>
            <a:chExt cx="1143008" cy="285752"/>
          </a:xfrm>
        </p:grpSpPr>
        <p:sp>
          <p:nvSpPr>
            <p:cNvPr id="113" name="112 Rectángulo"/>
            <p:cNvSpPr/>
            <p:nvPr/>
          </p:nvSpPr>
          <p:spPr>
            <a:xfrm>
              <a:off x="6719902" y="1714488"/>
              <a:ext cx="1143008" cy="28575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36949" name="113 CuadroTexto"/>
            <p:cNvSpPr txBox="1">
              <a:spLocks noChangeArrowheads="1"/>
            </p:cNvSpPr>
            <p:nvPr/>
          </p:nvSpPr>
          <p:spPr bwMode="auto">
            <a:xfrm>
              <a:off x="6719902" y="1714488"/>
              <a:ext cx="108395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1200" u="none">
                  <a:solidFill>
                    <a:schemeClr val="bg1"/>
                  </a:solidFill>
                </a:rPr>
                <a:t>VEHICULO</a:t>
              </a:r>
            </a:p>
          </p:txBody>
        </p:sp>
      </p:grpSp>
      <p:grpSp>
        <p:nvGrpSpPr>
          <p:cNvPr id="14" name="114 Grupo"/>
          <p:cNvGrpSpPr>
            <a:grpSpLocks/>
          </p:cNvGrpSpPr>
          <p:nvPr/>
        </p:nvGrpSpPr>
        <p:grpSpPr bwMode="auto">
          <a:xfrm>
            <a:off x="5715000" y="4357688"/>
            <a:ext cx="1143000" cy="285750"/>
            <a:chOff x="6719902" y="1714488"/>
            <a:chExt cx="1143008" cy="285752"/>
          </a:xfrm>
        </p:grpSpPr>
        <p:sp>
          <p:nvSpPr>
            <p:cNvPr id="116" name="115 Rectángulo"/>
            <p:cNvSpPr/>
            <p:nvPr/>
          </p:nvSpPr>
          <p:spPr>
            <a:xfrm>
              <a:off x="6719902" y="1714488"/>
              <a:ext cx="1143008" cy="28575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36947" name="116 CuadroTexto"/>
            <p:cNvSpPr txBox="1">
              <a:spLocks noChangeArrowheads="1"/>
            </p:cNvSpPr>
            <p:nvPr/>
          </p:nvSpPr>
          <p:spPr bwMode="auto">
            <a:xfrm>
              <a:off x="7000892" y="1714488"/>
              <a:ext cx="61427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1200" u="none">
                  <a:solidFill>
                    <a:schemeClr val="bg1"/>
                  </a:solidFill>
                </a:rPr>
                <a:t>VIAS</a:t>
              </a:r>
            </a:p>
          </p:txBody>
        </p:sp>
      </p:grpSp>
      <p:grpSp>
        <p:nvGrpSpPr>
          <p:cNvPr id="15" name="117 Grupo"/>
          <p:cNvGrpSpPr>
            <a:grpSpLocks/>
          </p:cNvGrpSpPr>
          <p:nvPr/>
        </p:nvGrpSpPr>
        <p:grpSpPr bwMode="auto">
          <a:xfrm>
            <a:off x="1071563" y="5643563"/>
            <a:ext cx="1143000" cy="285750"/>
            <a:chOff x="6719902" y="1714488"/>
            <a:chExt cx="1143008" cy="285752"/>
          </a:xfrm>
        </p:grpSpPr>
        <p:sp>
          <p:nvSpPr>
            <p:cNvPr id="119" name="118 Rectángulo"/>
            <p:cNvSpPr/>
            <p:nvPr/>
          </p:nvSpPr>
          <p:spPr>
            <a:xfrm>
              <a:off x="6719902" y="1714488"/>
              <a:ext cx="1143008" cy="28575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36945" name="119 CuadroTexto"/>
            <p:cNvSpPr txBox="1">
              <a:spLocks noChangeArrowheads="1"/>
            </p:cNvSpPr>
            <p:nvPr/>
          </p:nvSpPr>
          <p:spPr bwMode="auto">
            <a:xfrm>
              <a:off x="6750855" y="1714488"/>
              <a:ext cx="108395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1200" u="none">
                  <a:solidFill>
                    <a:schemeClr val="bg1"/>
                  </a:solidFill>
                </a:rPr>
                <a:t>VEHICULO</a:t>
              </a:r>
            </a:p>
          </p:txBody>
        </p:sp>
      </p:grpSp>
      <p:grpSp>
        <p:nvGrpSpPr>
          <p:cNvPr id="17" name="123 Grupo"/>
          <p:cNvGrpSpPr>
            <a:grpSpLocks/>
          </p:cNvGrpSpPr>
          <p:nvPr/>
        </p:nvGrpSpPr>
        <p:grpSpPr bwMode="auto">
          <a:xfrm>
            <a:off x="7286625" y="5627688"/>
            <a:ext cx="1143000" cy="285750"/>
            <a:chOff x="6719902" y="1714488"/>
            <a:chExt cx="1143008" cy="285752"/>
          </a:xfrm>
        </p:grpSpPr>
        <p:sp>
          <p:nvSpPr>
            <p:cNvPr id="125" name="124 Rectángulo"/>
            <p:cNvSpPr/>
            <p:nvPr/>
          </p:nvSpPr>
          <p:spPr>
            <a:xfrm>
              <a:off x="6719902" y="1714488"/>
              <a:ext cx="1143008" cy="28575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36943" name="125 CuadroTexto"/>
            <p:cNvSpPr txBox="1">
              <a:spLocks noChangeArrowheads="1"/>
            </p:cNvSpPr>
            <p:nvPr/>
          </p:nvSpPr>
          <p:spPr bwMode="auto">
            <a:xfrm>
              <a:off x="7000892" y="1714488"/>
              <a:ext cx="61427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1200" u="none">
                  <a:solidFill>
                    <a:schemeClr val="bg1"/>
                  </a:solidFill>
                </a:rPr>
                <a:t>VIAS</a:t>
              </a:r>
            </a:p>
          </p:txBody>
        </p:sp>
      </p:grpSp>
      <p:grpSp>
        <p:nvGrpSpPr>
          <p:cNvPr id="18" name="134 Grupo"/>
          <p:cNvGrpSpPr>
            <a:grpSpLocks/>
          </p:cNvGrpSpPr>
          <p:nvPr/>
        </p:nvGrpSpPr>
        <p:grpSpPr bwMode="auto">
          <a:xfrm>
            <a:off x="4000500" y="5634038"/>
            <a:ext cx="1143000" cy="285750"/>
            <a:chOff x="3714743" y="5634222"/>
            <a:chExt cx="1143009" cy="285752"/>
          </a:xfrm>
        </p:grpSpPr>
        <p:grpSp>
          <p:nvGrpSpPr>
            <p:cNvPr id="36935" name="120 Grupo"/>
            <p:cNvGrpSpPr>
              <a:grpSpLocks/>
            </p:cNvGrpSpPr>
            <p:nvPr/>
          </p:nvGrpSpPr>
          <p:grpSpPr bwMode="auto">
            <a:xfrm>
              <a:off x="3714744" y="5634222"/>
              <a:ext cx="1143008" cy="285752"/>
              <a:chOff x="6719902" y="1714488"/>
              <a:chExt cx="1143008" cy="285752"/>
            </a:xfrm>
          </p:grpSpPr>
          <p:sp>
            <p:nvSpPr>
              <p:cNvPr id="122" name="121 Rectángulo"/>
              <p:cNvSpPr/>
              <p:nvPr/>
            </p:nvSpPr>
            <p:spPr>
              <a:xfrm>
                <a:off x="6719901" y="1714488"/>
                <a:ext cx="1143009" cy="28575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s-CO"/>
              </a:p>
            </p:txBody>
          </p:sp>
          <p:sp>
            <p:nvSpPr>
              <p:cNvPr id="36941" name="122 CuadroTexto"/>
              <p:cNvSpPr txBox="1">
                <a:spLocks noChangeArrowheads="1"/>
              </p:cNvSpPr>
              <p:nvPr/>
            </p:nvSpPr>
            <p:spPr bwMode="auto">
              <a:xfrm>
                <a:off x="6934224" y="1714488"/>
                <a:ext cx="75693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CO" sz="1200" u="none">
                    <a:solidFill>
                      <a:schemeClr val="bg1"/>
                    </a:solidFill>
                  </a:rPr>
                  <a:t>CRUCE</a:t>
                </a:r>
              </a:p>
            </p:txBody>
          </p:sp>
        </p:grpSp>
        <p:cxnSp>
          <p:nvCxnSpPr>
            <p:cNvPr id="128" name="127 Conector recto"/>
            <p:cNvCxnSpPr>
              <a:stCxn id="122" idx="1"/>
              <a:endCxn id="36941" idx="0"/>
            </p:cNvCxnSpPr>
            <p:nvPr/>
          </p:nvCxnSpPr>
          <p:spPr>
            <a:xfrm rot="10800000" flipH="1">
              <a:off x="3714743" y="5634222"/>
              <a:ext cx="592143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"/>
            <p:cNvCxnSpPr>
              <a:stCxn id="36941" idx="0"/>
              <a:endCxn id="122" idx="3"/>
            </p:cNvCxnSpPr>
            <p:nvPr/>
          </p:nvCxnSpPr>
          <p:spPr>
            <a:xfrm rot="16200000" flipH="1">
              <a:off x="4510880" y="5430227"/>
              <a:ext cx="142876" cy="5508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"/>
            <p:cNvCxnSpPr>
              <a:stCxn id="122" idx="1"/>
              <a:endCxn id="122" idx="2"/>
            </p:cNvCxnSpPr>
            <p:nvPr/>
          </p:nvCxnSpPr>
          <p:spPr>
            <a:xfrm rot="10800000" flipH="1" flipV="1">
              <a:off x="3714743" y="5777098"/>
              <a:ext cx="571505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133 Conector recto"/>
            <p:cNvCxnSpPr>
              <a:stCxn id="122" idx="2"/>
              <a:endCxn id="122" idx="3"/>
            </p:cNvCxnSpPr>
            <p:nvPr/>
          </p:nvCxnSpPr>
          <p:spPr>
            <a:xfrm rot="5400000" flipH="1" flipV="1">
              <a:off x="4500561" y="5562784"/>
              <a:ext cx="142876" cy="5715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136 Conector recto"/>
          <p:cNvCxnSpPr>
            <a:stCxn id="113" idx="3"/>
            <a:endCxn id="116" idx="1"/>
          </p:cNvCxnSpPr>
          <p:nvPr/>
        </p:nvCxnSpPr>
        <p:spPr>
          <a:xfrm>
            <a:off x="3286125" y="4500563"/>
            <a:ext cx="2428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"/>
          <p:cNvCxnSpPr>
            <a:stCxn id="36945" idx="3"/>
            <a:endCxn id="122" idx="1"/>
          </p:cNvCxnSpPr>
          <p:nvPr/>
        </p:nvCxnSpPr>
        <p:spPr>
          <a:xfrm flipV="1">
            <a:off x="2185988" y="5776913"/>
            <a:ext cx="1814512" cy="4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"/>
          <p:cNvCxnSpPr>
            <a:stCxn id="122" idx="3"/>
            <a:endCxn id="125" idx="1"/>
          </p:cNvCxnSpPr>
          <p:nvPr/>
        </p:nvCxnSpPr>
        <p:spPr>
          <a:xfrm flipV="1">
            <a:off x="5143500" y="5770563"/>
            <a:ext cx="2143125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"/>
          <p:cNvCxnSpPr/>
          <p:nvPr/>
        </p:nvCxnSpPr>
        <p:spPr>
          <a:xfrm rot="5400000">
            <a:off x="3357562" y="4500563"/>
            <a:ext cx="142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"/>
          <p:cNvCxnSpPr/>
          <p:nvPr/>
        </p:nvCxnSpPr>
        <p:spPr>
          <a:xfrm rot="10800000">
            <a:off x="3286125" y="4429125"/>
            <a:ext cx="142875" cy="71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"/>
          <p:cNvCxnSpPr/>
          <p:nvPr/>
        </p:nvCxnSpPr>
        <p:spPr>
          <a:xfrm rot="10800000" flipV="1">
            <a:off x="3286125" y="4500563"/>
            <a:ext cx="142875" cy="714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147 Elipse"/>
          <p:cNvSpPr/>
          <p:nvPr/>
        </p:nvSpPr>
        <p:spPr>
          <a:xfrm>
            <a:off x="3443288" y="4462463"/>
            <a:ext cx="71437" cy="714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150" name="149 Conector recto"/>
          <p:cNvCxnSpPr/>
          <p:nvPr/>
        </p:nvCxnSpPr>
        <p:spPr>
          <a:xfrm rot="5400000">
            <a:off x="5429250" y="4500563"/>
            <a:ext cx="142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"/>
          <p:cNvCxnSpPr/>
          <p:nvPr/>
        </p:nvCxnSpPr>
        <p:spPr>
          <a:xfrm flipV="1">
            <a:off x="5500688" y="4429125"/>
            <a:ext cx="214312" cy="71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"/>
          <p:cNvCxnSpPr/>
          <p:nvPr/>
        </p:nvCxnSpPr>
        <p:spPr>
          <a:xfrm>
            <a:off x="5500688" y="4500563"/>
            <a:ext cx="214312" cy="714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recto"/>
          <p:cNvCxnSpPr/>
          <p:nvPr/>
        </p:nvCxnSpPr>
        <p:spPr>
          <a:xfrm rot="5400000">
            <a:off x="2286000" y="5786438"/>
            <a:ext cx="142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56 Conector recto"/>
          <p:cNvCxnSpPr/>
          <p:nvPr/>
        </p:nvCxnSpPr>
        <p:spPr>
          <a:xfrm rot="5400000">
            <a:off x="3759200" y="5786438"/>
            <a:ext cx="142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178 Grupo"/>
          <p:cNvGrpSpPr>
            <a:grpSpLocks/>
          </p:cNvGrpSpPr>
          <p:nvPr/>
        </p:nvGrpSpPr>
        <p:grpSpPr bwMode="auto">
          <a:xfrm>
            <a:off x="3844925" y="5700713"/>
            <a:ext cx="146050" cy="157162"/>
            <a:chOff x="3845715" y="5700730"/>
            <a:chExt cx="145257" cy="157162"/>
          </a:xfrm>
        </p:grpSpPr>
        <p:cxnSp>
          <p:nvCxnSpPr>
            <p:cNvPr id="159" name="158 Conector recto"/>
            <p:cNvCxnSpPr/>
            <p:nvPr/>
          </p:nvCxnSpPr>
          <p:spPr>
            <a:xfrm flipV="1">
              <a:off x="3845715" y="5700730"/>
              <a:ext cx="142099" cy="714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160 Conector recto"/>
            <p:cNvCxnSpPr/>
            <p:nvPr/>
          </p:nvCxnSpPr>
          <p:spPr>
            <a:xfrm>
              <a:off x="3848873" y="5786455"/>
              <a:ext cx="142099" cy="714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162 Conector recto"/>
          <p:cNvCxnSpPr/>
          <p:nvPr/>
        </p:nvCxnSpPr>
        <p:spPr>
          <a:xfrm rot="5400000">
            <a:off x="5214937" y="5786438"/>
            <a:ext cx="142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Conector recto"/>
          <p:cNvCxnSpPr/>
          <p:nvPr/>
        </p:nvCxnSpPr>
        <p:spPr>
          <a:xfrm rot="5400000">
            <a:off x="7072312" y="5786438"/>
            <a:ext cx="142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177 Grupo"/>
          <p:cNvGrpSpPr>
            <a:grpSpLocks/>
          </p:cNvGrpSpPr>
          <p:nvPr/>
        </p:nvGrpSpPr>
        <p:grpSpPr bwMode="auto">
          <a:xfrm>
            <a:off x="5143500" y="5703888"/>
            <a:ext cx="142875" cy="153987"/>
            <a:chOff x="5143504" y="5703111"/>
            <a:chExt cx="142876" cy="154781"/>
          </a:xfrm>
        </p:grpSpPr>
        <p:cxnSp>
          <p:nvCxnSpPr>
            <p:cNvPr id="168" name="167 Conector recto"/>
            <p:cNvCxnSpPr/>
            <p:nvPr/>
          </p:nvCxnSpPr>
          <p:spPr>
            <a:xfrm rot="10800000">
              <a:off x="5143504" y="5703111"/>
              <a:ext cx="142876" cy="718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69 Conector recto"/>
            <p:cNvCxnSpPr/>
            <p:nvPr/>
          </p:nvCxnSpPr>
          <p:spPr>
            <a:xfrm rot="10800000" flipV="1">
              <a:off x="5143504" y="5786087"/>
              <a:ext cx="142876" cy="718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170 Elipse"/>
          <p:cNvSpPr/>
          <p:nvPr/>
        </p:nvSpPr>
        <p:spPr>
          <a:xfrm>
            <a:off x="5303838" y="5738813"/>
            <a:ext cx="71437" cy="7143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72" name="171 Rectángulo"/>
          <p:cNvSpPr>
            <a:spLocks noChangeArrowheads="1"/>
          </p:cNvSpPr>
          <p:nvPr/>
        </p:nvSpPr>
        <p:spPr bwMode="auto">
          <a:xfrm>
            <a:off x="3003550" y="4103688"/>
            <a:ext cx="63976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C00000"/>
                </a:solidFill>
              </a:rPr>
              <a:t>Cruzó</a:t>
            </a:r>
          </a:p>
        </p:txBody>
      </p:sp>
      <p:sp>
        <p:nvSpPr>
          <p:cNvPr id="173" name="172 CuadroTexto"/>
          <p:cNvSpPr txBox="1">
            <a:spLocks noChangeArrowheads="1"/>
          </p:cNvSpPr>
          <p:nvPr/>
        </p:nvSpPr>
        <p:spPr bwMode="auto">
          <a:xfrm>
            <a:off x="5181600" y="4667250"/>
            <a:ext cx="14620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C00000"/>
                </a:solidFill>
              </a:rPr>
              <a:t>Fue cruzado por</a:t>
            </a:r>
          </a:p>
        </p:txBody>
      </p:sp>
      <p:sp>
        <p:nvSpPr>
          <p:cNvPr id="174" name="173 Rectángulo"/>
          <p:cNvSpPr>
            <a:spLocks noChangeArrowheads="1"/>
          </p:cNvSpPr>
          <p:nvPr/>
        </p:nvSpPr>
        <p:spPr bwMode="auto">
          <a:xfrm>
            <a:off x="1946275" y="5397500"/>
            <a:ext cx="6381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C00000"/>
                </a:solidFill>
              </a:rPr>
              <a:t>Inició</a:t>
            </a:r>
          </a:p>
        </p:txBody>
      </p:sp>
      <p:sp>
        <p:nvSpPr>
          <p:cNvPr id="175" name="174 Rectángulo"/>
          <p:cNvSpPr>
            <a:spLocks noChangeArrowheads="1"/>
          </p:cNvSpPr>
          <p:nvPr/>
        </p:nvSpPr>
        <p:spPr bwMode="auto">
          <a:xfrm>
            <a:off x="3049588" y="5897563"/>
            <a:ext cx="14509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C00000"/>
                </a:solidFill>
              </a:rPr>
              <a:t>Fue iniciado por</a:t>
            </a:r>
          </a:p>
        </p:txBody>
      </p:sp>
      <p:sp>
        <p:nvSpPr>
          <p:cNvPr id="176" name="175 Rectángulo"/>
          <p:cNvSpPr>
            <a:spLocks noChangeArrowheads="1"/>
          </p:cNvSpPr>
          <p:nvPr/>
        </p:nvSpPr>
        <p:spPr bwMode="auto">
          <a:xfrm>
            <a:off x="4652963" y="5381625"/>
            <a:ext cx="16081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C00000"/>
                </a:solidFill>
              </a:rPr>
              <a:t>Se lleva a cabo en</a:t>
            </a:r>
          </a:p>
        </p:txBody>
      </p:sp>
      <p:sp>
        <p:nvSpPr>
          <p:cNvPr id="177" name="176 Rectángulo"/>
          <p:cNvSpPr>
            <a:spLocks noChangeArrowheads="1"/>
          </p:cNvSpPr>
          <p:nvPr/>
        </p:nvSpPr>
        <p:spPr bwMode="auto">
          <a:xfrm>
            <a:off x="6684963" y="5905500"/>
            <a:ext cx="13049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100" u="none">
                <a:solidFill>
                  <a:srgbClr val="C00000"/>
                </a:solidFill>
              </a:rPr>
              <a:t>Fue usada por</a:t>
            </a:r>
          </a:p>
        </p:txBody>
      </p:sp>
      <p:sp>
        <p:nvSpPr>
          <p:cNvPr id="186" name="185 Flecha a la derecha con bandas"/>
          <p:cNvSpPr/>
          <p:nvPr/>
        </p:nvSpPr>
        <p:spPr>
          <a:xfrm rot="1933669">
            <a:off x="3517900" y="4806950"/>
            <a:ext cx="1568450" cy="520700"/>
          </a:xfrm>
          <a:prstGeom prst="striped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87" name="186 Flecha a la derecha con bandas"/>
          <p:cNvSpPr/>
          <p:nvPr/>
        </p:nvSpPr>
        <p:spPr>
          <a:xfrm rot="8440413">
            <a:off x="3844925" y="4795838"/>
            <a:ext cx="1568450" cy="520700"/>
          </a:xfrm>
          <a:prstGeom prst="striped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7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770" decel="100000"/>
                                        <p:tgtEl>
                                          <p:spTgt spid="2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0" dur="7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2" dur="77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7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7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7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3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5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7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7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7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7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 tmFilter="0,0; .5, 1; 1, 1"/>
                                        <p:tgtEl>
                                          <p:spTgt spid="7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9" dur="8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0" dur="8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1" dur="8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9" dur="8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0" dur="8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1" dur="8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1" dur="8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2" dur="8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3" dur="8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3" dur="8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4" dur="8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5" dur="8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1" dur="8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2" dur="8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3" dur="8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770" decel="100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4" dur="770" decel="100000"/>
                                        <p:tgtEl>
                                          <p:spTgt spid="18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6" dur="77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28" dur="77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770" decel="100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0" dur="770" decel="100000"/>
                                        <p:tgtEl>
                                          <p:spTgt spid="18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42" dur="77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4" dur="77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770" decel="100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1" dur="770" decel="100000"/>
                                        <p:tgtEl>
                                          <p:spTgt spid="18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53" dur="77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55" dur="77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770" decel="100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7" dur="770" decel="100000"/>
                                        <p:tgtEl>
                                          <p:spTgt spid="18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69" dur="77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71" dur="77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2" grpId="0" animBg="1"/>
      <p:bldP spid="183" grpId="0" animBg="1"/>
      <p:bldP spid="180" grpId="0" animBg="1"/>
      <p:bldP spid="10" grpId="0" animBg="1"/>
      <p:bldP spid="11" grpId="0" animBg="1"/>
      <p:bldP spid="12" grpId="0"/>
      <p:bldP spid="13" grpId="0"/>
      <p:bldP spid="28" grpId="0" animBg="1"/>
      <p:bldP spid="35" grpId="0"/>
      <p:bldP spid="36" grpId="0"/>
      <p:bldP spid="104" grpId="0" animBg="1"/>
      <p:bldP spid="106" grpId="0"/>
      <p:bldP spid="107" grpId="0"/>
      <p:bldP spid="108" grpId="0"/>
      <p:bldP spid="109" grpId="0"/>
      <p:bldP spid="148" grpId="0" animBg="1"/>
      <p:bldP spid="171" grpId="0" animBg="1"/>
      <p:bldP spid="172" grpId="0"/>
      <p:bldP spid="173" grpId="0"/>
      <p:bldP spid="174" grpId="0"/>
      <p:bldP spid="175" grpId="0"/>
      <p:bldP spid="176" grpId="0"/>
      <p:bldP spid="177" grpId="0"/>
      <p:bldP spid="186" grpId="0" animBg="1"/>
      <p:bldP spid="18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74204F08-097D-435D-91F1-61C48B3E69D3}" type="slidenum">
              <a:rPr lang="es-ES" smtClean="0"/>
              <a:pPr/>
              <a:t>37</a:t>
            </a:fld>
            <a:endParaRPr lang="es-E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-1428792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428596" y="1000108"/>
            <a:ext cx="8383642" cy="341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b="0" dirty="0">
                <a:ln>
                  <a:solidFill>
                    <a:srgbClr val="00B050"/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Definición de atributos:</a:t>
            </a:r>
          </a:p>
          <a:p>
            <a:pPr>
              <a:buFontTx/>
              <a:buChar char="•"/>
              <a:defRPr/>
            </a:pPr>
            <a:r>
              <a:rPr lang="es-ES" b="0" u="none" dirty="0">
                <a:solidFill>
                  <a:srgbClr val="FFFF99"/>
                </a:solidFill>
              </a:rPr>
              <a:t> Debe contener: Nombre, definición, opcionalidad o no, tipo de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  dato, rango, unidad de medida (si la requiere), valores 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  restringidos.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b="0" dirty="0">
                <a:ln>
                  <a:solidFill>
                    <a:srgbClr val="00B050"/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Matrices de entidad:</a:t>
            </a:r>
          </a:p>
          <a:p>
            <a:pPr>
              <a:buFontTx/>
              <a:buChar char="•"/>
              <a:defRPr/>
            </a:pPr>
            <a:r>
              <a:rPr lang="es-ES" b="0" u="none" dirty="0">
                <a:solidFill>
                  <a:srgbClr val="FFFF99"/>
                </a:solidFill>
              </a:rPr>
              <a:t> Relacionan entidades con otros objetos del sistema para determinar 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  consistencia. Son:</a:t>
            </a:r>
          </a:p>
          <a:p>
            <a:pPr>
              <a:defRPr/>
            </a:pPr>
            <a:endParaRPr lang="es-ES" b="0" u="none" dirty="0"/>
          </a:p>
          <a:p>
            <a:pPr>
              <a:lnSpc>
                <a:spcPct val="150000"/>
              </a:lnSpc>
              <a:defRPr/>
            </a:pPr>
            <a:r>
              <a:rPr lang="es-ES" u="none" dirty="0">
                <a:solidFill>
                  <a:srgbClr val="C00000"/>
                </a:solidFill>
              </a:rPr>
              <a:t>CRUD Evento/Entidad:</a:t>
            </a:r>
          </a:p>
          <a:p>
            <a:pPr>
              <a:lnSpc>
                <a:spcPct val="150000"/>
              </a:lnSpc>
              <a:defRPr/>
            </a:pPr>
            <a:r>
              <a:rPr lang="es-ES" u="none" dirty="0">
                <a:solidFill>
                  <a:srgbClr val="C00000"/>
                </a:solidFill>
              </a:rPr>
              <a:t>C: </a:t>
            </a:r>
            <a:r>
              <a:rPr lang="es-ES" u="none" dirty="0" err="1">
                <a:solidFill>
                  <a:srgbClr val="C00000"/>
                </a:solidFill>
              </a:rPr>
              <a:t>Create</a:t>
            </a:r>
            <a:r>
              <a:rPr lang="es-ES" u="none" dirty="0">
                <a:solidFill>
                  <a:srgbClr val="C00000"/>
                </a:solidFill>
              </a:rPr>
              <a:t>, R:Read, U:Update, D: </a:t>
            </a:r>
            <a:r>
              <a:rPr lang="es-ES" u="none" dirty="0" err="1">
                <a:solidFill>
                  <a:srgbClr val="C00000"/>
                </a:solidFill>
              </a:rPr>
              <a:t>Delete</a:t>
            </a:r>
            <a:endParaRPr lang="es-ES" u="none" dirty="0">
              <a:solidFill>
                <a:srgbClr val="C00000"/>
              </a:solidFill>
            </a:endParaRPr>
          </a:p>
        </p:txBody>
      </p:sp>
      <p:graphicFrame>
        <p:nvGraphicFramePr>
          <p:cNvPr id="165" name="16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08436"/>
              </p:ext>
            </p:extLst>
          </p:nvPr>
        </p:nvGraphicFramePr>
        <p:xfrm>
          <a:off x="549275" y="4464050"/>
          <a:ext cx="807249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EVENTO /ENTIDAD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CLIENTE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PEDIDO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DETALLE PEDIDO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39">
                <a:tc>
                  <a:txBody>
                    <a:bodyPr/>
                    <a:lstStyle/>
                    <a:p>
                      <a:r>
                        <a:rPr lang="es-CO" dirty="0"/>
                        <a:t>Cliente hace pedido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RCU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RC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39">
                <a:tc>
                  <a:txBody>
                    <a:bodyPr/>
                    <a:lstStyle/>
                    <a:p>
                      <a:r>
                        <a:rPr lang="es-CO" dirty="0" err="1"/>
                        <a:t>Dpto</a:t>
                      </a:r>
                      <a:r>
                        <a:rPr lang="es-CO" dirty="0"/>
                        <a:t> crédito aprueba pedido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RU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EC32CBE0-B64B-477E-B272-7A7AF140F148}" type="slidenum">
              <a:rPr lang="es-ES" smtClean="0"/>
              <a:pPr/>
              <a:t>38</a:t>
            </a:fld>
            <a:endParaRPr lang="es-E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71668" y="-285776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306388" y="2459038"/>
            <a:ext cx="3484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u="none">
                <a:solidFill>
                  <a:srgbClr val="C00000"/>
                </a:solidFill>
              </a:rPr>
              <a:t>CRUD Ubicación/Entidad:</a:t>
            </a:r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6911975" y="2786063"/>
            <a:ext cx="3540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200" b="0" u="none">
                <a:solidFill>
                  <a:srgbClr val="000000"/>
                </a:solidFill>
                <a:latin typeface="Arial" pitchFamily="34" charset="0"/>
              </a:rPr>
              <a:t>....</a:t>
            </a:r>
          </a:p>
        </p:txBody>
      </p:sp>
      <p:sp>
        <p:nvSpPr>
          <p:cNvPr id="8299" name="Rectangle 104"/>
          <p:cNvSpPr>
            <a:spLocks noChangeArrowheads="1"/>
          </p:cNvSpPr>
          <p:nvPr/>
        </p:nvSpPr>
        <p:spPr bwMode="auto">
          <a:xfrm>
            <a:off x="398463" y="4327525"/>
            <a:ext cx="4129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u="none">
                <a:solidFill>
                  <a:srgbClr val="C00000"/>
                </a:solidFill>
              </a:rPr>
              <a:t>Autorización Usuario/Entidad:</a:t>
            </a:r>
          </a:p>
        </p:txBody>
      </p:sp>
      <p:sp>
        <p:nvSpPr>
          <p:cNvPr id="210" name="Rectangle 83"/>
          <p:cNvSpPr>
            <a:spLocks noChangeArrowheads="1"/>
          </p:cNvSpPr>
          <p:nvPr/>
        </p:nvSpPr>
        <p:spPr bwMode="auto">
          <a:xfrm>
            <a:off x="285750" y="868363"/>
            <a:ext cx="4259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u="none">
                <a:solidFill>
                  <a:srgbClr val="C00000"/>
                </a:solidFill>
              </a:rPr>
              <a:t>Evento/Ubicación del Negocio: </a:t>
            </a:r>
          </a:p>
        </p:txBody>
      </p:sp>
      <p:graphicFrame>
        <p:nvGraphicFramePr>
          <p:cNvPr id="288" name="287 Tabla"/>
          <p:cNvGraphicFramePr>
            <a:graphicFrameLocks noGrp="1"/>
          </p:cNvGraphicFramePr>
          <p:nvPr/>
        </p:nvGraphicFramePr>
        <p:xfrm>
          <a:off x="641350" y="1316038"/>
          <a:ext cx="78581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EVENTO /UBICACION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MEDELLIN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RIONEGRO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CALI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dirty="0"/>
                        <a:t>Cliente hace pedido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00B05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dirty="0" err="1"/>
                        <a:t>Dpto</a:t>
                      </a:r>
                      <a:r>
                        <a:rPr lang="es-CO" sz="1600" dirty="0"/>
                        <a:t> crédito aprueba pedidos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00B05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9" name="288 Tabla"/>
          <p:cNvGraphicFramePr>
            <a:graphicFrameLocks noGrp="1"/>
          </p:cNvGraphicFramePr>
          <p:nvPr/>
        </p:nvGraphicFramePr>
        <p:xfrm>
          <a:off x="642938" y="2857500"/>
          <a:ext cx="7929618" cy="1436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331"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UBICACIÓN/ENTIDAD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CLIENTE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PEDIDO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DETALLE PEDIDO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31">
                <a:tc>
                  <a:txBody>
                    <a:bodyPr/>
                    <a:lstStyle/>
                    <a:p>
                      <a:r>
                        <a:rPr lang="es-CO" dirty="0"/>
                        <a:t>Medellín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CRU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31">
                <a:tc>
                  <a:txBody>
                    <a:bodyPr/>
                    <a:lstStyle/>
                    <a:p>
                      <a:r>
                        <a:rPr lang="es-CO" dirty="0" err="1"/>
                        <a:t>Rionegro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CRU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31">
                <a:tc>
                  <a:txBody>
                    <a:bodyPr/>
                    <a:lstStyle/>
                    <a:p>
                      <a:r>
                        <a:rPr lang="es-CO" dirty="0"/>
                        <a:t>Cali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CRU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0" name="289 Tabla"/>
          <p:cNvGraphicFramePr>
            <a:graphicFrameLocks noGrp="1"/>
          </p:cNvGraphicFramePr>
          <p:nvPr/>
        </p:nvGraphicFramePr>
        <p:xfrm>
          <a:off x="612775" y="4740275"/>
          <a:ext cx="7858180" cy="1719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665"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USUARIO/ENTIDAD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CLIENTE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PEDIDO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DETALLE PEDIDO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dirty="0">
                          <a:solidFill>
                            <a:srgbClr val="C00000"/>
                          </a:solidFill>
                          <a:latin typeface="Verdana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r>
                        <a:rPr lang="es-CO" dirty="0"/>
                        <a:t>Representante de ventas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CRU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5">
                <a:tc>
                  <a:txBody>
                    <a:bodyPr/>
                    <a:lstStyle/>
                    <a:p>
                      <a:r>
                        <a:rPr lang="es-CO" dirty="0"/>
                        <a:t>Gerente de Crédito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CRU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5">
                <a:tc>
                  <a:txBody>
                    <a:bodyPr/>
                    <a:lstStyle/>
                    <a:p>
                      <a:r>
                        <a:rPr lang="es-CO" dirty="0"/>
                        <a:t>Jefe de bodega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8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8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8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99" grpId="0"/>
      <p:bldP spid="2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DE0D3E79-BC42-4CD2-8D95-7C2012B062DE}" type="slidenum">
              <a:rPr lang="es-ES" smtClean="0"/>
              <a:pPr/>
              <a:t>39</a:t>
            </a:fld>
            <a:endParaRPr lang="es-E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14460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8398" name="Rectangle 203"/>
          <p:cNvSpPr>
            <a:spLocks noChangeArrowheads="1"/>
          </p:cNvSpPr>
          <p:nvPr/>
        </p:nvSpPr>
        <p:spPr bwMode="auto">
          <a:xfrm>
            <a:off x="263530" y="847710"/>
            <a:ext cx="517769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u="none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</a:rPr>
              <a:t>Ejemplos de modelos de información:</a:t>
            </a:r>
          </a:p>
        </p:txBody>
      </p:sp>
      <p:sp>
        <p:nvSpPr>
          <p:cNvPr id="8400" name="Rectangle 207"/>
          <p:cNvSpPr>
            <a:spLocks noChangeArrowheads="1"/>
          </p:cNvSpPr>
          <p:nvPr/>
        </p:nvSpPr>
        <p:spPr bwMode="auto">
          <a:xfrm>
            <a:off x="4168775" y="1214438"/>
            <a:ext cx="912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400" b="0">
                <a:solidFill>
                  <a:schemeClr val="bg1"/>
                </a:solidFill>
              </a:rPr>
              <a:t>Hospital</a:t>
            </a:r>
          </a:p>
        </p:txBody>
      </p:sp>
      <p:sp>
        <p:nvSpPr>
          <p:cNvPr id="39942" name="Rectangle 208"/>
          <p:cNvSpPr>
            <a:spLocks noChangeArrowheads="1"/>
          </p:cNvSpPr>
          <p:nvPr/>
        </p:nvSpPr>
        <p:spPr bwMode="auto">
          <a:xfrm>
            <a:off x="4214813" y="3429000"/>
            <a:ext cx="12049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s-ES" sz="1400" b="0">
                <a:solidFill>
                  <a:schemeClr val="bg1"/>
                </a:solidFill>
              </a:rPr>
              <a:t>Inventarios</a:t>
            </a:r>
          </a:p>
        </p:txBody>
      </p:sp>
      <p:grpSp>
        <p:nvGrpSpPr>
          <p:cNvPr id="2" name="270 Grupo"/>
          <p:cNvGrpSpPr>
            <a:grpSpLocks/>
          </p:cNvGrpSpPr>
          <p:nvPr/>
        </p:nvGrpSpPr>
        <p:grpSpPr bwMode="auto">
          <a:xfrm>
            <a:off x="500063" y="1857375"/>
            <a:ext cx="1071562" cy="357188"/>
            <a:chOff x="500034" y="1857364"/>
            <a:chExt cx="1071570" cy="357190"/>
          </a:xfrm>
        </p:grpSpPr>
        <p:sp>
          <p:nvSpPr>
            <p:cNvPr id="210" name="209 Rectángulo"/>
            <p:cNvSpPr/>
            <p:nvPr/>
          </p:nvSpPr>
          <p:spPr>
            <a:xfrm>
              <a:off x="500034" y="1857364"/>
              <a:ext cx="1071570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40071" name="213 CuadroTexto"/>
            <p:cNvSpPr txBox="1">
              <a:spLocks noChangeArrowheads="1"/>
            </p:cNvSpPr>
            <p:nvPr/>
          </p:nvSpPr>
          <p:spPr bwMode="auto">
            <a:xfrm>
              <a:off x="556232" y="1907075"/>
              <a:ext cx="99899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1200" u="none">
                  <a:solidFill>
                    <a:srgbClr val="C00000"/>
                  </a:solidFill>
                </a:rPr>
                <a:t>MEDICOS</a:t>
              </a:r>
            </a:p>
          </p:txBody>
        </p:sp>
      </p:grpSp>
      <p:grpSp>
        <p:nvGrpSpPr>
          <p:cNvPr id="3" name="273 Grupo"/>
          <p:cNvGrpSpPr>
            <a:grpSpLocks/>
          </p:cNvGrpSpPr>
          <p:nvPr/>
        </p:nvGrpSpPr>
        <p:grpSpPr bwMode="auto">
          <a:xfrm>
            <a:off x="3530600" y="1857375"/>
            <a:ext cx="1165225" cy="357188"/>
            <a:chOff x="3530910" y="1857364"/>
            <a:chExt cx="1165704" cy="357190"/>
          </a:xfrm>
        </p:grpSpPr>
        <p:sp>
          <p:nvSpPr>
            <p:cNvPr id="211" name="210 Rectángulo"/>
            <p:cNvSpPr/>
            <p:nvPr/>
          </p:nvSpPr>
          <p:spPr>
            <a:xfrm>
              <a:off x="3572202" y="1857364"/>
              <a:ext cx="1072003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40069" name="214 CuadroTexto"/>
            <p:cNvSpPr txBox="1">
              <a:spLocks noChangeArrowheads="1"/>
            </p:cNvSpPr>
            <p:nvPr/>
          </p:nvSpPr>
          <p:spPr bwMode="auto">
            <a:xfrm>
              <a:off x="3530910" y="1887844"/>
              <a:ext cx="11657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1200" u="none">
                  <a:solidFill>
                    <a:srgbClr val="C00000"/>
                  </a:solidFill>
                </a:rPr>
                <a:t>PACIENTES</a:t>
              </a:r>
            </a:p>
          </p:txBody>
        </p:sp>
      </p:grpSp>
      <p:grpSp>
        <p:nvGrpSpPr>
          <p:cNvPr id="4" name="271 Grupo"/>
          <p:cNvGrpSpPr>
            <a:grpSpLocks/>
          </p:cNvGrpSpPr>
          <p:nvPr/>
        </p:nvGrpSpPr>
        <p:grpSpPr bwMode="auto">
          <a:xfrm>
            <a:off x="6754813" y="1857375"/>
            <a:ext cx="1704975" cy="357188"/>
            <a:chOff x="6754566" y="1857364"/>
            <a:chExt cx="1705566" cy="357190"/>
          </a:xfrm>
        </p:grpSpPr>
        <p:sp>
          <p:nvSpPr>
            <p:cNvPr id="212" name="211 Rectángulo"/>
            <p:cNvSpPr/>
            <p:nvPr/>
          </p:nvSpPr>
          <p:spPr>
            <a:xfrm>
              <a:off x="6786327" y="1857364"/>
              <a:ext cx="1572170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40067" name="216 CuadroTexto"/>
            <p:cNvSpPr txBox="1">
              <a:spLocks noChangeArrowheads="1"/>
            </p:cNvSpPr>
            <p:nvPr/>
          </p:nvSpPr>
          <p:spPr bwMode="auto">
            <a:xfrm>
              <a:off x="6754566" y="1872604"/>
              <a:ext cx="17055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O" sz="1200" u="none">
                  <a:solidFill>
                    <a:srgbClr val="C00000"/>
                  </a:solidFill>
                </a:rPr>
                <a:t>ENFERMEDADES</a:t>
              </a:r>
            </a:p>
          </p:txBody>
        </p:sp>
      </p:grpSp>
      <p:cxnSp>
        <p:nvCxnSpPr>
          <p:cNvPr id="219" name="218 Conector recto"/>
          <p:cNvCxnSpPr>
            <a:stCxn id="40071" idx="3"/>
            <a:endCxn id="40069" idx="1"/>
          </p:cNvCxnSpPr>
          <p:nvPr/>
        </p:nvCxnSpPr>
        <p:spPr>
          <a:xfrm flipV="1">
            <a:off x="1555750" y="2025650"/>
            <a:ext cx="1974850" cy="206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220 Conector recto"/>
          <p:cNvCxnSpPr>
            <a:stCxn id="40069" idx="3"/>
            <a:endCxn id="40067" idx="1"/>
          </p:cNvCxnSpPr>
          <p:nvPr/>
        </p:nvCxnSpPr>
        <p:spPr>
          <a:xfrm flipV="1">
            <a:off x="4695825" y="2011363"/>
            <a:ext cx="2058988" cy="142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223 CuadroTexto"/>
          <p:cNvSpPr txBox="1">
            <a:spLocks noChangeArrowheads="1"/>
          </p:cNvSpPr>
          <p:nvPr/>
        </p:nvSpPr>
        <p:spPr bwMode="auto">
          <a:xfrm>
            <a:off x="1281113" y="1587500"/>
            <a:ext cx="769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Atendió</a:t>
            </a:r>
          </a:p>
        </p:txBody>
      </p:sp>
      <p:sp>
        <p:nvSpPr>
          <p:cNvPr id="225" name="224 CuadroTexto"/>
          <p:cNvSpPr txBox="1">
            <a:spLocks noChangeArrowheads="1"/>
          </p:cNvSpPr>
          <p:nvPr/>
        </p:nvSpPr>
        <p:spPr bwMode="auto">
          <a:xfrm>
            <a:off x="2932113" y="1620838"/>
            <a:ext cx="14954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Fue atendido por</a:t>
            </a:r>
          </a:p>
        </p:txBody>
      </p:sp>
      <p:sp>
        <p:nvSpPr>
          <p:cNvPr id="226" name="225 CuadroTexto"/>
          <p:cNvSpPr txBox="1">
            <a:spLocks noChangeArrowheads="1"/>
          </p:cNvSpPr>
          <p:nvPr/>
        </p:nvSpPr>
        <p:spPr bwMode="auto">
          <a:xfrm>
            <a:off x="2933700" y="2198688"/>
            <a:ext cx="110648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Se le recetó</a:t>
            </a:r>
          </a:p>
        </p:txBody>
      </p:sp>
      <p:sp>
        <p:nvSpPr>
          <p:cNvPr id="227" name="226 CuadroTexto"/>
          <p:cNvSpPr txBox="1">
            <a:spLocks noChangeArrowheads="1"/>
          </p:cNvSpPr>
          <p:nvPr/>
        </p:nvSpPr>
        <p:spPr bwMode="auto">
          <a:xfrm>
            <a:off x="4260850" y="2587625"/>
            <a:ext cx="15906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Fue prescrita para</a:t>
            </a:r>
          </a:p>
        </p:txBody>
      </p:sp>
      <p:sp>
        <p:nvSpPr>
          <p:cNvPr id="228" name="227 CuadroTexto"/>
          <p:cNvSpPr txBox="1">
            <a:spLocks noChangeArrowheads="1"/>
          </p:cNvSpPr>
          <p:nvPr/>
        </p:nvSpPr>
        <p:spPr bwMode="auto">
          <a:xfrm>
            <a:off x="4643438" y="1643063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Presentó</a:t>
            </a:r>
          </a:p>
        </p:txBody>
      </p:sp>
      <p:sp>
        <p:nvSpPr>
          <p:cNvPr id="229" name="228 CuadroTexto"/>
          <p:cNvSpPr txBox="1">
            <a:spLocks noChangeArrowheads="1"/>
          </p:cNvSpPr>
          <p:nvPr/>
        </p:nvSpPr>
        <p:spPr bwMode="auto">
          <a:xfrm>
            <a:off x="6148388" y="2198688"/>
            <a:ext cx="10080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La padeció</a:t>
            </a:r>
          </a:p>
        </p:txBody>
      </p:sp>
      <p:cxnSp>
        <p:nvCxnSpPr>
          <p:cNvPr id="231" name="230 Conector recto"/>
          <p:cNvCxnSpPr>
            <a:stCxn id="211" idx="2"/>
            <a:endCxn id="213" idx="0"/>
          </p:cNvCxnSpPr>
          <p:nvPr/>
        </p:nvCxnSpPr>
        <p:spPr>
          <a:xfrm rot="5400000">
            <a:off x="3785394" y="2536032"/>
            <a:ext cx="6429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232 Conector recto"/>
          <p:cNvCxnSpPr/>
          <p:nvPr/>
        </p:nvCxnSpPr>
        <p:spPr>
          <a:xfrm rot="5400000">
            <a:off x="1678782" y="2035969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Conector recto"/>
          <p:cNvCxnSpPr/>
          <p:nvPr/>
        </p:nvCxnSpPr>
        <p:spPr>
          <a:xfrm rot="5400000">
            <a:off x="3250407" y="2035969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279 Grupo"/>
          <p:cNvGrpSpPr>
            <a:grpSpLocks/>
          </p:cNvGrpSpPr>
          <p:nvPr/>
        </p:nvGrpSpPr>
        <p:grpSpPr bwMode="auto">
          <a:xfrm>
            <a:off x="3357563" y="1944688"/>
            <a:ext cx="214312" cy="219075"/>
            <a:chOff x="3357554" y="1945469"/>
            <a:chExt cx="214314" cy="219076"/>
          </a:xfrm>
        </p:grpSpPr>
        <p:cxnSp>
          <p:nvCxnSpPr>
            <p:cNvPr id="236" name="235 Conector recto"/>
            <p:cNvCxnSpPr/>
            <p:nvPr/>
          </p:nvCxnSpPr>
          <p:spPr>
            <a:xfrm flipV="1">
              <a:off x="3357554" y="1945469"/>
              <a:ext cx="214314" cy="714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237 Conector recto"/>
            <p:cNvCxnSpPr/>
            <p:nvPr/>
          </p:nvCxnSpPr>
          <p:spPr>
            <a:xfrm>
              <a:off x="3357554" y="2021669"/>
              <a:ext cx="214314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280 Grupo"/>
          <p:cNvGrpSpPr>
            <a:grpSpLocks/>
          </p:cNvGrpSpPr>
          <p:nvPr/>
        </p:nvGrpSpPr>
        <p:grpSpPr bwMode="auto">
          <a:xfrm>
            <a:off x="1571625" y="1900238"/>
            <a:ext cx="214313" cy="223837"/>
            <a:chOff x="1571604" y="1900230"/>
            <a:chExt cx="214314" cy="223838"/>
          </a:xfrm>
        </p:grpSpPr>
        <p:cxnSp>
          <p:nvCxnSpPr>
            <p:cNvPr id="240" name="239 Conector recto"/>
            <p:cNvCxnSpPr/>
            <p:nvPr/>
          </p:nvCxnSpPr>
          <p:spPr>
            <a:xfrm rot="10800000">
              <a:off x="1571604" y="1900230"/>
              <a:ext cx="214314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241 Conector recto"/>
            <p:cNvCxnSpPr/>
            <p:nvPr/>
          </p:nvCxnSpPr>
          <p:spPr>
            <a:xfrm rot="10800000" flipV="1">
              <a:off x="1571604" y="2052631"/>
              <a:ext cx="214314" cy="714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242 Conector recto"/>
          <p:cNvCxnSpPr/>
          <p:nvPr/>
        </p:nvCxnSpPr>
        <p:spPr>
          <a:xfrm rot="5400000">
            <a:off x="4679157" y="2035969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243 Conector recto"/>
          <p:cNvCxnSpPr/>
          <p:nvPr/>
        </p:nvCxnSpPr>
        <p:spPr>
          <a:xfrm rot="5400000">
            <a:off x="6536532" y="2016919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278 Grupo"/>
          <p:cNvGrpSpPr>
            <a:grpSpLocks/>
          </p:cNvGrpSpPr>
          <p:nvPr/>
        </p:nvGrpSpPr>
        <p:grpSpPr bwMode="auto">
          <a:xfrm>
            <a:off x="6643688" y="1928813"/>
            <a:ext cx="142875" cy="214312"/>
            <a:chOff x="6643702" y="1928802"/>
            <a:chExt cx="142876" cy="214314"/>
          </a:xfrm>
        </p:grpSpPr>
        <p:cxnSp>
          <p:nvCxnSpPr>
            <p:cNvPr id="246" name="245 Conector recto"/>
            <p:cNvCxnSpPr/>
            <p:nvPr/>
          </p:nvCxnSpPr>
          <p:spPr>
            <a:xfrm flipV="1">
              <a:off x="6643702" y="1928802"/>
              <a:ext cx="142876" cy="71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247 Conector recto"/>
            <p:cNvCxnSpPr/>
            <p:nvPr/>
          </p:nvCxnSpPr>
          <p:spPr>
            <a:xfrm rot="16200000" flipH="1">
              <a:off x="6643702" y="2000240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277 Grupo"/>
          <p:cNvGrpSpPr>
            <a:grpSpLocks/>
          </p:cNvGrpSpPr>
          <p:nvPr/>
        </p:nvGrpSpPr>
        <p:grpSpPr bwMode="auto">
          <a:xfrm>
            <a:off x="4643438" y="1944688"/>
            <a:ext cx="142875" cy="214312"/>
            <a:chOff x="4643438" y="1945469"/>
            <a:chExt cx="142876" cy="214314"/>
          </a:xfrm>
        </p:grpSpPr>
        <p:cxnSp>
          <p:nvCxnSpPr>
            <p:cNvPr id="250" name="249 Conector recto"/>
            <p:cNvCxnSpPr/>
            <p:nvPr/>
          </p:nvCxnSpPr>
          <p:spPr>
            <a:xfrm rot="10800000">
              <a:off x="4643438" y="1945469"/>
              <a:ext cx="142876" cy="71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251 Conector recto"/>
            <p:cNvCxnSpPr/>
            <p:nvPr/>
          </p:nvCxnSpPr>
          <p:spPr>
            <a:xfrm rot="5400000">
              <a:off x="4643438" y="2016907"/>
              <a:ext cx="142876" cy="142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252 Elipse"/>
          <p:cNvSpPr/>
          <p:nvPr/>
        </p:nvSpPr>
        <p:spPr>
          <a:xfrm>
            <a:off x="4795838" y="1990725"/>
            <a:ext cx="46037" cy="714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257" name="256 Conector recto"/>
          <p:cNvCxnSpPr/>
          <p:nvPr/>
        </p:nvCxnSpPr>
        <p:spPr>
          <a:xfrm>
            <a:off x="4005263" y="2341563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257 Conector recto"/>
          <p:cNvCxnSpPr/>
          <p:nvPr/>
        </p:nvCxnSpPr>
        <p:spPr>
          <a:xfrm>
            <a:off x="4000500" y="2771775"/>
            <a:ext cx="2143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274 Grupo"/>
          <p:cNvGrpSpPr>
            <a:grpSpLocks/>
          </p:cNvGrpSpPr>
          <p:nvPr/>
        </p:nvGrpSpPr>
        <p:grpSpPr bwMode="auto">
          <a:xfrm>
            <a:off x="3571875" y="2857500"/>
            <a:ext cx="1071563" cy="357188"/>
            <a:chOff x="3571868" y="2857496"/>
            <a:chExt cx="1071570" cy="357190"/>
          </a:xfrm>
        </p:grpSpPr>
        <p:sp>
          <p:nvSpPr>
            <p:cNvPr id="213" name="212 Rectángulo"/>
            <p:cNvSpPr/>
            <p:nvPr/>
          </p:nvSpPr>
          <p:spPr>
            <a:xfrm>
              <a:off x="3571868" y="2857496"/>
              <a:ext cx="1071570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40057" name="215 CuadroTexto"/>
            <p:cNvSpPr txBox="1">
              <a:spLocks noChangeArrowheads="1"/>
            </p:cNvSpPr>
            <p:nvPr/>
          </p:nvSpPr>
          <p:spPr bwMode="auto">
            <a:xfrm>
              <a:off x="3653784" y="2887976"/>
              <a:ext cx="91884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1200" u="none">
                  <a:solidFill>
                    <a:srgbClr val="C00000"/>
                  </a:solidFill>
                </a:rPr>
                <a:t>DROGAS</a:t>
              </a:r>
            </a:p>
          </p:txBody>
        </p:sp>
      </p:grpSp>
      <p:grpSp>
        <p:nvGrpSpPr>
          <p:cNvPr id="10" name="275 Grupo"/>
          <p:cNvGrpSpPr>
            <a:grpSpLocks/>
          </p:cNvGrpSpPr>
          <p:nvPr/>
        </p:nvGrpSpPr>
        <p:grpSpPr bwMode="auto">
          <a:xfrm>
            <a:off x="4029075" y="2778125"/>
            <a:ext cx="160338" cy="71438"/>
            <a:chOff x="4029068" y="2778915"/>
            <a:chExt cx="159551" cy="71438"/>
          </a:xfrm>
        </p:grpSpPr>
        <p:cxnSp>
          <p:nvCxnSpPr>
            <p:cNvPr id="260" name="259 Conector recto"/>
            <p:cNvCxnSpPr/>
            <p:nvPr/>
          </p:nvCxnSpPr>
          <p:spPr>
            <a:xfrm rot="5400000">
              <a:off x="4028893" y="2779090"/>
              <a:ext cx="71438" cy="71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261 Conector recto"/>
            <p:cNvCxnSpPr/>
            <p:nvPr/>
          </p:nvCxnSpPr>
          <p:spPr>
            <a:xfrm rot="16200000" flipH="1">
              <a:off x="4117356" y="2779090"/>
              <a:ext cx="71438" cy="71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3" name="262 Elipse"/>
          <p:cNvSpPr/>
          <p:nvPr/>
        </p:nvSpPr>
        <p:spPr>
          <a:xfrm>
            <a:off x="4071938" y="2686050"/>
            <a:ext cx="71437" cy="714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grpSp>
        <p:nvGrpSpPr>
          <p:cNvPr id="11" name="276 Grupo"/>
          <p:cNvGrpSpPr>
            <a:grpSpLocks/>
          </p:cNvGrpSpPr>
          <p:nvPr/>
        </p:nvGrpSpPr>
        <p:grpSpPr bwMode="auto">
          <a:xfrm>
            <a:off x="4000500" y="2214563"/>
            <a:ext cx="214313" cy="125412"/>
            <a:chOff x="4000497" y="2214554"/>
            <a:chExt cx="214313" cy="126209"/>
          </a:xfrm>
        </p:grpSpPr>
        <p:cxnSp>
          <p:nvCxnSpPr>
            <p:cNvPr id="265" name="264 Conector recto"/>
            <p:cNvCxnSpPr/>
            <p:nvPr/>
          </p:nvCxnSpPr>
          <p:spPr>
            <a:xfrm rot="5400000" flipH="1" flipV="1">
              <a:off x="4107276" y="2226838"/>
              <a:ext cx="119819" cy="95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267 Conector recto"/>
            <p:cNvCxnSpPr/>
            <p:nvPr/>
          </p:nvCxnSpPr>
          <p:spPr>
            <a:xfrm rot="16200000" flipV="1">
              <a:off x="3990575" y="2224476"/>
              <a:ext cx="126209" cy="1063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269 Elipse"/>
          <p:cNvSpPr/>
          <p:nvPr/>
        </p:nvSpPr>
        <p:spPr>
          <a:xfrm>
            <a:off x="4071938" y="2355850"/>
            <a:ext cx="71437" cy="714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grpSp>
        <p:nvGrpSpPr>
          <p:cNvPr id="12" name="291 Grupo"/>
          <p:cNvGrpSpPr>
            <a:grpSpLocks/>
          </p:cNvGrpSpPr>
          <p:nvPr/>
        </p:nvGrpSpPr>
        <p:grpSpPr bwMode="auto">
          <a:xfrm>
            <a:off x="1571625" y="2428875"/>
            <a:ext cx="1571625" cy="571500"/>
            <a:chOff x="1428728" y="3000372"/>
            <a:chExt cx="1571636" cy="571504"/>
          </a:xfrm>
        </p:grpSpPr>
        <p:sp>
          <p:nvSpPr>
            <p:cNvPr id="282" name="281 Rectángulo"/>
            <p:cNvSpPr/>
            <p:nvPr/>
          </p:nvSpPr>
          <p:spPr>
            <a:xfrm>
              <a:off x="1428728" y="3000372"/>
              <a:ext cx="1571636" cy="5715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cxnSp>
          <p:nvCxnSpPr>
            <p:cNvPr id="284" name="283 Conector recto"/>
            <p:cNvCxnSpPr>
              <a:stCxn id="282" idx="1"/>
              <a:endCxn id="282" idx="0"/>
            </p:cNvCxnSpPr>
            <p:nvPr/>
          </p:nvCxnSpPr>
          <p:spPr>
            <a:xfrm rot="10800000" flipH="1">
              <a:off x="1428728" y="3000372"/>
              <a:ext cx="785819" cy="2857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285 Conector recto"/>
            <p:cNvCxnSpPr>
              <a:stCxn id="282" idx="0"/>
              <a:endCxn id="282" idx="3"/>
            </p:cNvCxnSpPr>
            <p:nvPr/>
          </p:nvCxnSpPr>
          <p:spPr>
            <a:xfrm rot="16200000" flipH="1">
              <a:off x="2464579" y="2750339"/>
              <a:ext cx="285752" cy="7858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287 Conector recto"/>
            <p:cNvCxnSpPr>
              <a:stCxn id="282" idx="3"/>
              <a:endCxn id="282" idx="2"/>
            </p:cNvCxnSpPr>
            <p:nvPr/>
          </p:nvCxnSpPr>
          <p:spPr>
            <a:xfrm flipH="1">
              <a:off x="2214547" y="3286124"/>
              <a:ext cx="785817" cy="2857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289 Conector recto"/>
            <p:cNvCxnSpPr>
              <a:stCxn id="282" idx="2"/>
              <a:endCxn id="282" idx="1"/>
            </p:cNvCxnSpPr>
            <p:nvPr/>
          </p:nvCxnSpPr>
          <p:spPr>
            <a:xfrm rot="5400000" flipH="1">
              <a:off x="1678762" y="3036090"/>
              <a:ext cx="285752" cy="7858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51" name="290 CuadroTexto"/>
            <p:cNvSpPr txBox="1">
              <a:spLocks noChangeArrowheads="1"/>
            </p:cNvSpPr>
            <p:nvPr/>
          </p:nvSpPr>
          <p:spPr bwMode="auto">
            <a:xfrm>
              <a:off x="1612562" y="3143248"/>
              <a:ext cx="1213802" cy="307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1400" u="none">
                  <a:solidFill>
                    <a:srgbClr val="00B050"/>
                  </a:solidFill>
                </a:rPr>
                <a:t>HISTORIA</a:t>
              </a:r>
            </a:p>
          </p:txBody>
        </p:sp>
      </p:grpSp>
      <p:grpSp>
        <p:nvGrpSpPr>
          <p:cNvPr id="13" name="292 Grupo"/>
          <p:cNvGrpSpPr>
            <a:grpSpLocks/>
          </p:cNvGrpSpPr>
          <p:nvPr/>
        </p:nvGrpSpPr>
        <p:grpSpPr bwMode="auto">
          <a:xfrm>
            <a:off x="5786438" y="1000125"/>
            <a:ext cx="1571625" cy="571500"/>
            <a:chOff x="1428728" y="3000372"/>
            <a:chExt cx="1571636" cy="571504"/>
          </a:xfrm>
        </p:grpSpPr>
        <p:sp>
          <p:nvSpPr>
            <p:cNvPr id="294" name="293 Rectángulo"/>
            <p:cNvSpPr/>
            <p:nvPr/>
          </p:nvSpPr>
          <p:spPr>
            <a:xfrm>
              <a:off x="1428728" y="3000372"/>
              <a:ext cx="1571636" cy="5715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cxnSp>
          <p:nvCxnSpPr>
            <p:cNvPr id="295" name="294 Conector recto"/>
            <p:cNvCxnSpPr>
              <a:stCxn id="294" idx="1"/>
              <a:endCxn id="294" idx="0"/>
            </p:cNvCxnSpPr>
            <p:nvPr/>
          </p:nvCxnSpPr>
          <p:spPr>
            <a:xfrm rot="10800000" flipH="1">
              <a:off x="1428728" y="3000372"/>
              <a:ext cx="785817" cy="2857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295 Conector recto"/>
            <p:cNvCxnSpPr>
              <a:stCxn id="294" idx="0"/>
              <a:endCxn id="294" idx="3"/>
            </p:cNvCxnSpPr>
            <p:nvPr/>
          </p:nvCxnSpPr>
          <p:spPr>
            <a:xfrm rot="16200000" flipH="1">
              <a:off x="2464579" y="2750338"/>
              <a:ext cx="285752" cy="7858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296 Conector recto"/>
            <p:cNvCxnSpPr>
              <a:stCxn id="294" idx="3"/>
              <a:endCxn id="294" idx="2"/>
            </p:cNvCxnSpPr>
            <p:nvPr/>
          </p:nvCxnSpPr>
          <p:spPr>
            <a:xfrm flipH="1">
              <a:off x="2214545" y="3286124"/>
              <a:ext cx="785819" cy="2857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297 Conector recto"/>
            <p:cNvCxnSpPr>
              <a:stCxn id="294" idx="2"/>
              <a:endCxn id="294" idx="1"/>
            </p:cNvCxnSpPr>
            <p:nvPr/>
          </p:nvCxnSpPr>
          <p:spPr>
            <a:xfrm rot="5400000" flipH="1">
              <a:off x="1678761" y="3036091"/>
              <a:ext cx="285752" cy="7858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45" name="298 CuadroTexto"/>
            <p:cNvSpPr txBox="1">
              <a:spLocks noChangeArrowheads="1"/>
            </p:cNvSpPr>
            <p:nvPr/>
          </p:nvSpPr>
          <p:spPr bwMode="auto">
            <a:xfrm>
              <a:off x="1505882" y="3143248"/>
              <a:ext cx="14414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1200" u="none">
                  <a:solidFill>
                    <a:srgbClr val="00B050"/>
                  </a:solidFill>
                </a:rPr>
                <a:t>DIAGNOSTICO</a:t>
              </a:r>
            </a:p>
          </p:txBody>
        </p:sp>
      </p:grpSp>
      <p:grpSp>
        <p:nvGrpSpPr>
          <p:cNvPr id="14" name="299 Grupo"/>
          <p:cNvGrpSpPr>
            <a:grpSpLocks/>
          </p:cNvGrpSpPr>
          <p:nvPr/>
        </p:nvGrpSpPr>
        <p:grpSpPr bwMode="auto">
          <a:xfrm>
            <a:off x="5214938" y="2571750"/>
            <a:ext cx="1571625" cy="571500"/>
            <a:chOff x="1428728" y="3000372"/>
            <a:chExt cx="1571636" cy="571504"/>
          </a:xfrm>
        </p:grpSpPr>
        <p:sp>
          <p:nvSpPr>
            <p:cNvPr id="301" name="300 Rectángulo"/>
            <p:cNvSpPr/>
            <p:nvPr/>
          </p:nvSpPr>
          <p:spPr>
            <a:xfrm>
              <a:off x="1428728" y="3000372"/>
              <a:ext cx="1571636" cy="5715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cxnSp>
          <p:nvCxnSpPr>
            <p:cNvPr id="302" name="301 Conector recto"/>
            <p:cNvCxnSpPr>
              <a:stCxn id="301" idx="1"/>
              <a:endCxn id="301" idx="0"/>
            </p:cNvCxnSpPr>
            <p:nvPr/>
          </p:nvCxnSpPr>
          <p:spPr>
            <a:xfrm rot="10800000" flipH="1">
              <a:off x="1428728" y="3000372"/>
              <a:ext cx="785817" cy="2857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302 Conector recto"/>
            <p:cNvCxnSpPr>
              <a:stCxn id="301" idx="0"/>
              <a:endCxn id="301" idx="3"/>
            </p:cNvCxnSpPr>
            <p:nvPr/>
          </p:nvCxnSpPr>
          <p:spPr>
            <a:xfrm rot="16200000" flipH="1">
              <a:off x="2464579" y="2750338"/>
              <a:ext cx="285752" cy="7858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303 Conector recto"/>
            <p:cNvCxnSpPr>
              <a:stCxn id="301" idx="3"/>
              <a:endCxn id="301" idx="2"/>
            </p:cNvCxnSpPr>
            <p:nvPr/>
          </p:nvCxnSpPr>
          <p:spPr>
            <a:xfrm flipH="1">
              <a:off x="2214545" y="3286124"/>
              <a:ext cx="785819" cy="2857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304 Conector recto"/>
            <p:cNvCxnSpPr>
              <a:stCxn id="301" idx="2"/>
              <a:endCxn id="301" idx="1"/>
            </p:cNvCxnSpPr>
            <p:nvPr/>
          </p:nvCxnSpPr>
          <p:spPr>
            <a:xfrm rot="5400000" flipH="1">
              <a:off x="1678761" y="3036091"/>
              <a:ext cx="285752" cy="7858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39" name="305 CuadroTexto"/>
            <p:cNvSpPr txBox="1">
              <a:spLocks noChangeArrowheads="1"/>
            </p:cNvSpPr>
            <p:nvPr/>
          </p:nvSpPr>
          <p:spPr bwMode="auto">
            <a:xfrm>
              <a:off x="1505882" y="3143248"/>
              <a:ext cx="1479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CO" sz="1200" u="none">
                  <a:solidFill>
                    <a:srgbClr val="00B050"/>
                  </a:solidFill>
                </a:rPr>
                <a:t>FORMULACION</a:t>
              </a:r>
            </a:p>
          </p:txBody>
        </p:sp>
      </p:grpSp>
      <p:grpSp>
        <p:nvGrpSpPr>
          <p:cNvPr id="15" name="306 Grupo"/>
          <p:cNvGrpSpPr>
            <a:grpSpLocks/>
          </p:cNvGrpSpPr>
          <p:nvPr/>
        </p:nvGrpSpPr>
        <p:grpSpPr bwMode="auto">
          <a:xfrm>
            <a:off x="4032250" y="4214813"/>
            <a:ext cx="1828800" cy="357187"/>
            <a:chOff x="6786578" y="1857364"/>
            <a:chExt cx="1828319" cy="357190"/>
          </a:xfrm>
        </p:grpSpPr>
        <p:sp>
          <p:nvSpPr>
            <p:cNvPr id="308" name="307 Rectángulo"/>
            <p:cNvSpPr/>
            <p:nvPr/>
          </p:nvSpPr>
          <p:spPr>
            <a:xfrm>
              <a:off x="6786578" y="1857364"/>
              <a:ext cx="1571212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40033" name="308 CuadroTexto"/>
            <p:cNvSpPr txBox="1">
              <a:spLocks noChangeArrowheads="1"/>
            </p:cNvSpPr>
            <p:nvPr/>
          </p:nvSpPr>
          <p:spPr bwMode="auto">
            <a:xfrm>
              <a:off x="6909331" y="1872604"/>
              <a:ext cx="17055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O" sz="1200" u="none">
                  <a:solidFill>
                    <a:srgbClr val="C00000"/>
                  </a:solidFill>
                </a:rPr>
                <a:t>PRODUCTOS</a:t>
              </a:r>
            </a:p>
          </p:txBody>
        </p:sp>
      </p:grpSp>
      <p:grpSp>
        <p:nvGrpSpPr>
          <p:cNvPr id="16" name="309 Grupo"/>
          <p:cNvGrpSpPr>
            <a:grpSpLocks/>
          </p:cNvGrpSpPr>
          <p:nvPr/>
        </p:nvGrpSpPr>
        <p:grpSpPr bwMode="auto">
          <a:xfrm>
            <a:off x="3968750" y="5572125"/>
            <a:ext cx="1706563" cy="357188"/>
            <a:chOff x="6754566" y="1857364"/>
            <a:chExt cx="1705566" cy="357190"/>
          </a:xfrm>
        </p:grpSpPr>
        <p:sp>
          <p:nvSpPr>
            <p:cNvPr id="311" name="310 Rectángulo"/>
            <p:cNvSpPr/>
            <p:nvPr/>
          </p:nvSpPr>
          <p:spPr>
            <a:xfrm>
              <a:off x="6786297" y="1857364"/>
              <a:ext cx="1572294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40031" name="311 CuadroTexto"/>
            <p:cNvSpPr txBox="1">
              <a:spLocks noChangeArrowheads="1"/>
            </p:cNvSpPr>
            <p:nvPr/>
          </p:nvSpPr>
          <p:spPr bwMode="auto">
            <a:xfrm>
              <a:off x="6754566" y="1872604"/>
              <a:ext cx="17055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O" sz="1200" u="none">
                  <a:solidFill>
                    <a:srgbClr val="C00000"/>
                  </a:solidFill>
                </a:rPr>
                <a:t>MOVIMIENTOS</a:t>
              </a:r>
            </a:p>
          </p:txBody>
        </p:sp>
      </p:grpSp>
      <p:grpSp>
        <p:nvGrpSpPr>
          <p:cNvPr id="17" name="312 Grupo"/>
          <p:cNvGrpSpPr>
            <a:grpSpLocks/>
          </p:cNvGrpSpPr>
          <p:nvPr/>
        </p:nvGrpSpPr>
        <p:grpSpPr bwMode="auto">
          <a:xfrm>
            <a:off x="6938963" y="5572125"/>
            <a:ext cx="1704975" cy="357188"/>
            <a:chOff x="6724086" y="1857364"/>
            <a:chExt cx="1705566" cy="357190"/>
          </a:xfrm>
        </p:grpSpPr>
        <p:sp>
          <p:nvSpPr>
            <p:cNvPr id="314" name="313 Rectángulo"/>
            <p:cNvSpPr/>
            <p:nvPr/>
          </p:nvSpPr>
          <p:spPr>
            <a:xfrm>
              <a:off x="6786019" y="1857364"/>
              <a:ext cx="1572170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40029" name="314 CuadroTexto"/>
            <p:cNvSpPr txBox="1">
              <a:spLocks noChangeArrowheads="1"/>
            </p:cNvSpPr>
            <p:nvPr/>
          </p:nvSpPr>
          <p:spPr bwMode="auto">
            <a:xfrm>
              <a:off x="6724086" y="1872604"/>
              <a:ext cx="170556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O" sz="1100" u="none">
                  <a:solidFill>
                    <a:srgbClr val="C00000"/>
                  </a:solidFill>
                </a:rPr>
                <a:t>TIPO MOVIMIENTO</a:t>
              </a:r>
            </a:p>
          </p:txBody>
        </p:sp>
      </p:grpSp>
      <p:grpSp>
        <p:nvGrpSpPr>
          <p:cNvPr id="18" name="315 Grupo"/>
          <p:cNvGrpSpPr>
            <a:grpSpLocks/>
          </p:cNvGrpSpPr>
          <p:nvPr/>
        </p:nvGrpSpPr>
        <p:grpSpPr bwMode="auto">
          <a:xfrm>
            <a:off x="6908800" y="4214813"/>
            <a:ext cx="1735138" cy="357187"/>
            <a:chOff x="6786578" y="1857364"/>
            <a:chExt cx="1734514" cy="357190"/>
          </a:xfrm>
        </p:grpSpPr>
        <p:sp>
          <p:nvSpPr>
            <p:cNvPr id="317" name="316 Rectángulo"/>
            <p:cNvSpPr/>
            <p:nvPr/>
          </p:nvSpPr>
          <p:spPr>
            <a:xfrm>
              <a:off x="6786578" y="1857364"/>
              <a:ext cx="1571060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40027" name="317 CuadroTexto"/>
            <p:cNvSpPr txBox="1">
              <a:spLocks noChangeArrowheads="1"/>
            </p:cNvSpPr>
            <p:nvPr/>
          </p:nvSpPr>
          <p:spPr bwMode="auto">
            <a:xfrm>
              <a:off x="6815526" y="1887844"/>
              <a:ext cx="17055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O" sz="1200" u="none">
                  <a:solidFill>
                    <a:srgbClr val="C00000"/>
                  </a:solidFill>
                </a:rPr>
                <a:t>ESTADISTICAS</a:t>
              </a:r>
            </a:p>
          </p:txBody>
        </p:sp>
      </p:grpSp>
      <p:grpSp>
        <p:nvGrpSpPr>
          <p:cNvPr id="19" name="318 Grupo"/>
          <p:cNvGrpSpPr>
            <a:grpSpLocks/>
          </p:cNvGrpSpPr>
          <p:nvPr/>
        </p:nvGrpSpPr>
        <p:grpSpPr bwMode="auto">
          <a:xfrm>
            <a:off x="571500" y="5572125"/>
            <a:ext cx="1704975" cy="357188"/>
            <a:chOff x="6754566" y="1857364"/>
            <a:chExt cx="1705566" cy="357190"/>
          </a:xfrm>
        </p:grpSpPr>
        <p:sp>
          <p:nvSpPr>
            <p:cNvPr id="320" name="319 Rectángulo"/>
            <p:cNvSpPr/>
            <p:nvPr/>
          </p:nvSpPr>
          <p:spPr>
            <a:xfrm>
              <a:off x="6786327" y="1857364"/>
              <a:ext cx="1572170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40025" name="320 CuadroTexto"/>
            <p:cNvSpPr txBox="1">
              <a:spLocks noChangeArrowheads="1"/>
            </p:cNvSpPr>
            <p:nvPr/>
          </p:nvSpPr>
          <p:spPr bwMode="auto">
            <a:xfrm>
              <a:off x="6754566" y="1872604"/>
              <a:ext cx="17055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O" sz="1200" u="none">
                  <a:solidFill>
                    <a:srgbClr val="C00000"/>
                  </a:solidFill>
                </a:rPr>
                <a:t>MVTO CONTABLE</a:t>
              </a:r>
            </a:p>
          </p:txBody>
        </p:sp>
      </p:grpSp>
      <p:grpSp>
        <p:nvGrpSpPr>
          <p:cNvPr id="20" name="321 Grupo"/>
          <p:cNvGrpSpPr>
            <a:grpSpLocks/>
          </p:cNvGrpSpPr>
          <p:nvPr/>
        </p:nvGrpSpPr>
        <p:grpSpPr bwMode="auto">
          <a:xfrm>
            <a:off x="642938" y="4214813"/>
            <a:ext cx="1887537" cy="357187"/>
            <a:chOff x="6786578" y="1857364"/>
            <a:chExt cx="1886914" cy="357190"/>
          </a:xfrm>
        </p:grpSpPr>
        <p:sp>
          <p:nvSpPr>
            <p:cNvPr id="323" name="322 Rectángulo"/>
            <p:cNvSpPr/>
            <p:nvPr/>
          </p:nvSpPr>
          <p:spPr>
            <a:xfrm>
              <a:off x="6786578" y="1857364"/>
              <a:ext cx="1571106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40023" name="323 CuadroTexto"/>
            <p:cNvSpPr txBox="1">
              <a:spLocks noChangeArrowheads="1"/>
            </p:cNvSpPr>
            <p:nvPr/>
          </p:nvSpPr>
          <p:spPr bwMode="auto">
            <a:xfrm>
              <a:off x="6967926" y="1887844"/>
              <a:ext cx="17055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CO" sz="1200" u="none">
                  <a:solidFill>
                    <a:srgbClr val="C00000"/>
                  </a:solidFill>
                </a:rPr>
                <a:t>ALMACENES</a:t>
              </a:r>
            </a:p>
          </p:txBody>
        </p:sp>
      </p:grpSp>
      <p:cxnSp>
        <p:nvCxnSpPr>
          <p:cNvPr id="326" name="325 Conector recto"/>
          <p:cNvCxnSpPr>
            <a:stCxn id="308" idx="2"/>
            <a:endCxn id="40031" idx="0"/>
          </p:cNvCxnSpPr>
          <p:nvPr/>
        </p:nvCxnSpPr>
        <p:spPr>
          <a:xfrm rot="16200000" flipH="1">
            <a:off x="4311651" y="5078412"/>
            <a:ext cx="1016000" cy="3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331 Conector recto"/>
          <p:cNvCxnSpPr/>
          <p:nvPr/>
        </p:nvCxnSpPr>
        <p:spPr>
          <a:xfrm rot="10800000">
            <a:off x="5572125" y="5715000"/>
            <a:ext cx="1416050" cy="3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333 Conector recto"/>
          <p:cNvCxnSpPr>
            <a:stCxn id="40031" idx="1"/>
          </p:cNvCxnSpPr>
          <p:nvPr/>
        </p:nvCxnSpPr>
        <p:spPr>
          <a:xfrm rot="10800000">
            <a:off x="2181225" y="5726113"/>
            <a:ext cx="1787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347 Grupo"/>
          <p:cNvGrpSpPr>
            <a:grpSpLocks/>
          </p:cNvGrpSpPr>
          <p:nvPr/>
        </p:nvGrpSpPr>
        <p:grpSpPr bwMode="auto">
          <a:xfrm>
            <a:off x="1428750" y="4572000"/>
            <a:ext cx="2928938" cy="1000125"/>
            <a:chOff x="1428728" y="4572008"/>
            <a:chExt cx="2928958" cy="1000132"/>
          </a:xfrm>
        </p:grpSpPr>
        <p:cxnSp>
          <p:nvCxnSpPr>
            <p:cNvPr id="342" name="341 Conector recto"/>
            <p:cNvCxnSpPr>
              <a:stCxn id="323" idx="2"/>
            </p:cNvCxnSpPr>
            <p:nvPr/>
          </p:nvCxnSpPr>
          <p:spPr>
            <a:xfrm rot="5400000">
              <a:off x="1214413" y="4786323"/>
              <a:ext cx="4286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343 Conector recto"/>
            <p:cNvCxnSpPr/>
            <p:nvPr/>
          </p:nvCxnSpPr>
          <p:spPr>
            <a:xfrm>
              <a:off x="1428728" y="5000636"/>
              <a:ext cx="29289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346 Conector recto"/>
            <p:cNvCxnSpPr/>
            <p:nvPr/>
          </p:nvCxnSpPr>
          <p:spPr>
            <a:xfrm rot="5400000">
              <a:off x="4071934" y="5286388"/>
              <a:ext cx="5715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2" name="351 Conector recto"/>
          <p:cNvCxnSpPr/>
          <p:nvPr/>
        </p:nvCxnSpPr>
        <p:spPr>
          <a:xfrm>
            <a:off x="5610225" y="4357688"/>
            <a:ext cx="128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353 Conector recto"/>
          <p:cNvCxnSpPr/>
          <p:nvPr/>
        </p:nvCxnSpPr>
        <p:spPr>
          <a:xfrm>
            <a:off x="4710113" y="4705350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354 Conector recto"/>
          <p:cNvCxnSpPr/>
          <p:nvPr/>
        </p:nvCxnSpPr>
        <p:spPr>
          <a:xfrm>
            <a:off x="4714875" y="5438775"/>
            <a:ext cx="2143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356 Conector recto"/>
          <p:cNvCxnSpPr/>
          <p:nvPr/>
        </p:nvCxnSpPr>
        <p:spPr>
          <a:xfrm rot="5400000">
            <a:off x="4673600" y="5429250"/>
            <a:ext cx="142875" cy="1428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358 Conector recto"/>
          <p:cNvCxnSpPr/>
          <p:nvPr/>
        </p:nvCxnSpPr>
        <p:spPr>
          <a:xfrm rot="16200000" flipH="1">
            <a:off x="4816475" y="5429250"/>
            <a:ext cx="142875" cy="1428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359 Elipse"/>
          <p:cNvSpPr/>
          <p:nvPr/>
        </p:nvSpPr>
        <p:spPr>
          <a:xfrm>
            <a:off x="4786313" y="5356225"/>
            <a:ext cx="71437" cy="714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cxnSp>
        <p:nvCxnSpPr>
          <p:cNvPr id="362" name="361 Conector recto"/>
          <p:cNvCxnSpPr/>
          <p:nvPr/>
        </p:nvCxnSpPr>
        <p:spPr>
          <a:xfrm rot="5400000">
            <a:off x="5643562" y="4357688"/>
            <a:ext cx="142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362 Conector recto"/>
          <p:cNvCxnSpPr/>
          <p:nvPr/>
        </p:nvCxnSpPr>
        <p:spPr>
          <a:xfrm rot="5400000">
            <a:off x="6715125" y="4357688"/>
            <a:ext cx="142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364 Conector recto"/>
          <p:cNvCxnSpPr/>
          <p:nvPr/>
        </p:nvCxnSpPr>
        <p:spPr>
          <a:xfrm flipV="1">
            <a:off x="6775450" y="4286250"/>
            <a:ext cx="142875" cy="71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370 Conector recto"/>
          <p:cNvCxnSpPr/>
          <p:nvPr/>
        </p:nvCxnSpPr>
        <p:spPr>
          <a:xfrm>
            <a:off x="6786563" y="4370388"/>
            <a:ext cx="122237" cy="34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371 Conector recto"/>
          <p:cNvCxnSpPr/>
          <p:nvPr/>
        </p:nvCxnSpPr>
        <p:spPr>
          <a:xfrm>
            <a:off x="1316038" y="4713288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372 Conector recto"/>
          <p:cNvCxnSpPr/>
          <p:nvPr/>
        </p:nvCxnSpPr>
        <p:spPr>
          <a:xfrm>
            <a:off x="4249738" y="5429250"/>
            <a:ext cx="214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374 Conector recto"/>
          <p:cNvCxnSpPr/>
          <p:nvPr/>
        </p:nvCxnSpPr>
        <p:spPr>
          <a:xfrm rot="5400000">
            <a:off x="4214813" y="5429250"/>
            <a:ext cx="142875" cy="1428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376 Conector recto"/>
          <p:cNvCxnSpPr/>
          <p:nvPr/>
        </p:nvCxnSpPr>
        <p:spPr>
          <a:xfrm rot="16200000" flipH="1">
            <a:off x="4357688" y="5429250"/>
            <a:ext cx="142875" cy="1428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377 Conector recto"/>
          <p:cNvCxnSpPr/>
          <p:nvPr/>
        </p:nvCxnSpPr>
        <p:spPr>
          <a:xfrm rot="5400000">
            <a:off x="5641975" y="5715001"/>
            <a:ext cx="142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378 Conector recto"/>
          <p:cNvCxnSpPr/>
          <p:nvPr/>
        </p:nvCxnSpPr>
        <p:spPr>
          <a:xfrm rot="5400000">
            <a:off x="6786562" y="5715001"/>
            <a:ext cx="142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384 Conector recto"/>
          <p:cNvCxnSpPr/>
          <p:nvPr/>
        </p:nvCxnSpPr>
        <p:spPr>
          <a:xfrm rot="10800000">
            <a:off x="5572125" y="5643563"/>
            <a:ext cx="142875" cy="714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386 Conector recto"/>
          <p:cNvCxnSpPr/>
          <p:nvPr/>
        </p:nvCxnSpPr>
        <p:spPr>
          <a:xfrm rot="10800000" flipV="1">
            <a:off x="5572125" y="5715000"/>
            <a:ext cx="142875" cy="71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389 Conector recto"/>
          <p:cNvCxnSpPr/>
          <p:nvPr/>
        </p:nvCxnSpPr>
        <p:spPr>
          <a:xfrm rot="5400000">
            <a:off x="3800475" y="5722938"/>
            <a:ext cx="142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390 Conector recto"/>
          <p:cNvCxnSpPr/>
          <p:nvPr/>
        </p:nvCxnSpPr>
        <p:spPr>
          <a:xfrm rot="5400000">
            <a:off x="2181225" y="5724526"/>
            <a:ext cx="142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392 Conector recto"/>
          <p:cNvCxnSpPr/>
          <p:nvPr/>
        </p:nvCxnSpPr>
        <p:spPr>
          <a:xfrm rot="16200000" flipV="1">
            <a:off x="2178050" y="5643563"/>
            <a:ext cx="71437" cy="71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394 Conector recto"/>
          <p:cNvCxnSpPr>
            <a:stCxn id="40025" idx="3"/>
            <a:endCxn id="40025" idx="3"/>
          </p:cNvCxnSpPr>
          <p:nvPr/>
        </p:nvCxnSpPr>
        <p:spPr>
          <a:xfrm>
            <a:off x="2276475" y="572611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396 Conector recto"/>
          <p:cNvCxnSpPr/>
          <p:nvPr/>
        </p:nvCxnSpPr>
        <p:spPr>
          <a:xfrm flipH="1">
            <a:off x="2182813" y="5727700"/>
            <a:ext cx="61912" cy="619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397 Elipse"/>
          <p:cNvSpPr/>
          <p:nvPr/>
        </p:nvSpPr>
        <p:spPr>
          <a:xfrm>
            <a:off x="2266950" y="5702300"/>
            <a:ext cx="71438" cy="460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40008" name="398 CuadroTexto"/>
          <p:cNvSpPr txBox="1">
            <a:spLocks noChangeArrowheads="1"/>
          </p:cNvSpPr>
          <p:nvPr/>
        </p:nvSpPr>
        <p:spPr bwMode="auto">
          <a:xfrm>
            <a:off x="1635125" y="4548188"/>
            <a:ext cx="739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Genera</a:t>
            </a:r>
          </a:p>
        </p:txBody>
      </p:sp>
      <p:sp>
        <p:nvSpPr>
          <p:cNvPr id="40009" name="399 CuadroTexto"/>
          <p:cNvSpPr txBox="1">
            <a:spLocks noChangeArrowheads="1"/>
          </p:cNvSpPr>
          <p:nvPr/>
        </p:nvSpPr>
        <p:spPr bwMode="auto">
          <a:xfrm>
            <a:off x="2871788" y="5214938"/>
            <a:ext cx="14493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Es generado por</a:t>
            </a:r>
          </a:p>
        </p:txBody>
      </p:sp>
      <p:sp>
        <p:nvSpPr>
          <p:cNvPr id="40010" name="400 CuadroTexto"/>
          <p:cNvSpPr txBox="1">
            <a:spLocks noChangeArrowheads="1"/>
          </p:cNvSpPr>
          <p:nvPr/>
        </p:nvSpPr>
        <p:spPr bwMode="auto">
          <a:xfrm>
            <a:off x="5332413" y="3929063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Presenta</a:t>
            </a:r>
          </a:p>
        </p:txBody>
      </p:sp>
      <p:sp>
        <p:nvSpPr>
          <p:cNvPr id="40011" name="401 CuadroTexto"/>
          <p:cNvSpPr txBox="1">
            <a:spLocks noChangeArrowheads="1"/>
          </p:cNvSpPr>
          <p:nvPr/>
        </p:nvSpPr>
        <p:spPr bwMode="auto">
          <a:xfrm>
            <a:off x="6373813" y="4573588"/>
            <a:ext cx="17954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Está conformada por</a:t>
            </a:r>
          </a:p>
        </p:txBody>
      </p:sp>
      <p:sp>
        <p:nvSpPr>
          <p:cNvPr id="40012" name="402 CuadroTexto"/>
          <p:cNvSpPr txBox="1">
            <a:spLocks noChangeArrowheads="1"/>
          </p:cNvSpPr>
          <p:nvPr/>
        </p:nvSpPr>
        <p:spPr bwMode="auto">
          <a:xfrm>
            <a:off x="4903788" y="4572000"/>
            <a:ext cx="739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Genera</a:t>
            </a:r>
          </a:p>
        </p:txBody>
      </p:sp>
      <p:sp>
        <p:nvSpPr>
          <p:cNvPr id="40013" name="403 CuadroTexto"/>
          <p:cNvSpPr txBox="1">
            <a:spLocks noChangeArrowheads="1"/>
          </p:cNvSpPr>
          <p:nvPr/>
        </p:nvSpPr>
        <p:spPr bwMode="auto">
          <a:xfrm>
            <a:off x="4975225" y="5295900"/>
            <a:ext cx="13795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Se compone de</a:t>
            </a:r>
          </a:p>
        </p:txBody>
      </p:sp>
      <p:sp>
        <p:nvSpPr>
          <p:cNvPr id="40014" name="404 CuadroTexto"/>
          <p:cNvSpPr txBox="1">
            <a:spLocks noChangeArrowheads="1"/>
          </p:cNvSpPr>
          <p:nvPr/>
        </p:nvSpPr>
        <p:spPr bwMode="auto">
          <a:xfrm>
            <a:off x="5026025" y="5921375"/>
            <a:ext cx="1406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Se clasifica por </a:t>
            </a:r>
          </a:p>
        </p:txBody>
      </p:sp>
      <p:sp>
        <p:nvSpPr>
          <p:cNvPr id="40015" name="405 CuadroTexto"/>
          <p:cNvSpPr txBox="1">
            <a:spLocks noChangeArrowheads="1"/>
          </p:cNvSpPr>
          <p:nvPr/>
        </p:nvSpPr>
        <p:spPr bwMode="auto">
          <a:xfrm>
            <a:off x="6675438" y="5278438"/>
            <a:ext cx="819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Clasifica</a:t>
            </a:r>
          </a:p>
        </p:txBody>
      </p:sp>
      <p:sp>
        <p:nvSpPr>
          <p:cNvPr id="40016" name="406 CuadroTexto"/>
          <p:cNvSpPr txBox="1">
            <a:spLocks noChangeArrowheads="1"/>
          </p:cNvSpPr>
          <p:nvPr/>
        </p:nvSpPr>
        <p:spPr bwMode="auto">
          <a:xfrm>
            <a:off x="3332163" y="5867400"/>
            <a:ext cx="7397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Genera</a:t>
            </a:r>
          </a:p>
        </p:txBody>
      </p:sp>
      <p:sp>
        <p:nvSpPr>
          <p:cNvPr id="40017" name="407 CuadroTexto"/>
          <p:cNvSpPr txBox="1">
            <a:spLocks noChangeArrowheads="1"/>
          </p:cNvSpPr>
          <p:nvPr/>
        </p:nvSpPr>
        <p:spPr bwMode="auto">
          <a:xfrm>
            <a:off x="1500188" y="5334000"/>
            <a:ext cx="13795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O" sz="1200" b="0" u="none">
                <a:solidFill>
                  <a:schemeClr val="bg1"/>
                </a:solidFill>
              </a:rPr>
              <a:t>Se compone de</a:t>
            </a:r>
          </a:p>
        </p:txBody>
      </p:sp>
      <p:sp>
        <p:nvSpPr>
          <p:cNvPr id="135" name="134 CuadroTexto"/>
          <p:cNvSpPr txBox="1">
            <a:spLocks noChangeArrowheads="1"/>
          </p:cNvSpPr>
          <p:nvPr/>
        </p:nvSpPr>
        <p:spPr bwMode="auto">
          <a:xfrm>
            <a:off x="1069975" y="6259513"/>
            <a:ext cx="6562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 ejemplo de E-R en : Presentación clases.ppt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3" dur="8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4" dur="8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8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1" dur="8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2" dur="8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8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9" dur="8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0" dur="8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8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77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770" decel="100000"/>
                                        <p:tgtEl>
                                          <p:spTgt spid="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38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0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2" dur="80"/>
                                        <p:tgtEl>
                                          <p:spTgt spid="400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3" dur="80"/>
                                        <p:tgtEl>
                                          <p:spTgt spid="40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80"/>
                                        <p:tgtEl>
                                          <p:spTgt spid="40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9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8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3" dur="80"/>
                                        <p:tgtEl>
                                          <p:spTgt spid="400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4" dur="80"/>
                                        <p:tgtEl>
                                          <p:spTgt spid="40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5" dur="80"/>
                                        <p:tgtEl>
                                          <p:spTgt spid="40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5" dur="80"/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6" dur="80"/>
                                        <p:tgtEl>
                                          <p:spTgt spid="40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7" dur="80"/>
                                        <p:tgtEl>
                                          <p:spTgt spid="40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2" dur="80"/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3" dur="80"/>
                                        <p:tgtEl>
                                          <p:spTgt spid="40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80"/>
                                        <p:tgtEl>
                                          <p:spTgt spid="40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9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2" dur="80"/>
                                        <p:tgtEl>
                                          <p:spTgt spid="400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3" dur="80"/>
                                        <p:tgtEl>
                                          <p:spTgt spid="400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4" dur="80"/>
                                        <p:tgtEl>
                                          <p:spTgt spid="400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7" dur="80"/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8" dur="80"/>
                                        <p:tgtEl>
                                          <p:spTgt spid="40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9" dur="80"/>
                                        <p:tgtEl>
                                          <p:spTgt spid="40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4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9" dur="80"/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0" dur="80"/>
                                        <p:tgtEl>
                                          <p:spTgt spid="40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1" dur="80"/>
                                        <p:tgtEl>
                                          <p:spTgt spid="40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6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1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0" dur="80"/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1" dur="80"/>
                                        <p:tgtEl>
                                          <p:spTgt spid="40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2" dur="80"/>
                                        <p:tgtEl>
                                          <p:spTgt spid="40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2" dur="80"/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3" dur="80"/>
                                        <p:tgtEl>
                                          <p:spTgt spid="40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4" dur="80"/>
                                        <p:tgtEl>
                                          <p:spTgt spid="40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9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2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7" dur="80"/>
                                        <p:tgtEl>
                                          <p:spTgt spid="400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8" dur="80"/>
                                        <p:tgtEl>
                                          <p:spTgt spid="40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9" dur="80"/>
                                        <p:tgtEl>
                                          <p:spTgt spid="40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4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9" dur="8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0" dur="8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1" dur="8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0" grpId="0"/>
      <p:bldP spid="39942" grpId="0"/>
      <p:bldP spid="224" grpId="0"/>
      <p:bldP spid="225" grpId="0"/>
      <p:bldP spid="226" grpId="0"/>
      <p:bldP spid="227" grpId="0"/>
      <p:bldP spid="228" grpId="0"/>
      <p:bldP spid="229" grpId="0"/>
      <p:bldP spid="253" grpId="0" animBg="1"/>
      <p:bldP spid="263" grpId="0" animBg="1"/>
      <p:bldP spid="270" grpId="0" animBg="1"/>
      <p:bldP spid="360" grpId="0" animBg="1"/>
      <p:bldP spid="398" grpId="0" animBg="1"/>
      <p:bldP spid="40008" grpId="0"/>
      <p:bldP spid="40009" grpId="0"/>
      <p:bldP spid="40010" grpId="0"/>
      <p:bldP spid="40011" grpId="0"/>
      <p:bldP spid="40012" grpId="0"/>
      <p:bldP spid="40013" grpId="0"/>
      <p:bldP spid="40014" grpId="0"/>
      <p:bldP spid="40015" grpId="0"/>
      <p:bldP spid="40016" grpId="0"/>
      <p:bldP spid="40017" grpId="0"/>
      <p:bldP spid="1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C025145-ABCE-4F62-9896-5ADA0F753DF1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-1500230" y="-214338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203325" y="15081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s-CO" b="0" u="none">
              <a:latin typeface="Arial" pitchFamily="34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57158" y="1214422"/>
            <a:ext cx="8452635" cy="507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PASOS EN EL DESARROLLO DEL ANALISIS.</a:t>
            </a:r>
          </a:p>
          <a:p>
            <a:pPr>
              <a:defRPr/>
            </a:pPr>
            <a:endParaRPr lang="es-ES" b="0" dirty="0"/>
          </a:p>
          <a:p>
            <a:pPr>
              <a:buFont typeface="Wingdings" pitchFamily="2" charset="2"/>
              <a:buChar char=""/>
              <a:defRPr/>
            </a:pPr>
            <a:r>
              <a:rPr lang="es-ES" b="0" u="none" dirty="0">
                <a:solidFill>
                  <a:srgbClr val="00B0F0"/>
                </a:solidFill>
              </a:rPr>
              <a:t>   </a:t>
            </a:r>
            <a:r>
              <a:rPr lang="es-ES" dirty="0">
                <a:solidFill>
                  <a:srgbClr val="00B0F0"/>
                </a:solidFill>
              </a:rPr>
              <a:t>Análisis del Sistema Actual</a:t>
            </a:r>
            <a:r>
              <a:rPr lang="es-ES" u="none" dirty="0">
                <a:solidFill>
                  <a:srgbClr val="00B0F0"/>
                </a:solidFill>
              </a:rPr>
              <a:t>.</a:t>
            </a:r>
          </a:p>
          <a:p>
            <a:pPr>
              <a:buFontTx/>
              <a:buChar char="•"/>
              <a:defRPr/>
            </a:pPr>
            <a:endParaRPr lang="es-ES" b="0" dirty="0"/>
          </a:p>
          <a:p>
            <a:pPr>
              <a:buFont typeface="Courier New" pitchFamily="49" charset="0"/>
              <a:buChar char="o"/>
              <a:defRPr/>
            </a:pPr>
            <a:r>
              <a:rPr lang="es-ES" b="0" u="none" dirty="0">
                <a:solidFill>
                  <a:srgbClr val="FFFF99"/>
                </a:solidFill>
              </a:rPr>
              <a:t> Conocer en </a:t>
            </a:r>
            <a:r>
              <a:rPr lang="es-ES" b="0" i="1" u="non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detalle</a:t>
            </a:r>
            <a:r>
              <a:rPr lang="es-ES" b="0" i="1" u="none" dirty="0">
                <a:solidFill>
                  <a:srgbClr val="FFFF99"/>
                </a:solidFill>
              </a:rPr>
              <a:t> </a:t>
            </a:r>
            <a:r>
              <a:rPr lang="es-ES" b="0" u="none" dirty="0">
                <a:solidFill>
                  <a:srgbClr val="FFFF99"/>
                </a:solidFill>
              </a:rPr>
              <a:t>funcionamiento actual del área.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es-ES" b="0" u="none" dirty="0">
                <a:solidFill>
                  <a:srgbClr val="FFFF99"/>
                </a:solidFill>
              </a:rPr>
              <a:t> Conocer manejo y flujo de información producida y que llega al área.</a:t>
            </a:r>
          </a:p>
          <a:p>
            <a:pPr>
              <a:defRPr/>
            </a:pPr>
            <a:r>
              <a:rPr lang="es-ES" b="0" dirty="0">
                <a:solidFill>
                  <a:srgbClr val="FF0000"/>
                </a:solidFill>
              </a:rPr>
              <a:t>Incluye:</a:t>
            </a:r>
            <a:endParaRPr lang="es-ES" b="0" u="none" dirty="0">
              <a:solidFill>
                <a:srgbClr val="FF0000"/>
              </a:solidFill>
            </a:endParaRPr>
          </a:p>
          <a:p>
            <a:pPr>
              <a:defRPr/>
            </a:pPr>
            <a:endParaRPr lang="es-ES" b="0" u="none" dirty="0"/>
          </a:p>
          <a:p>
            <a:pPr>
              <a:buFont typeface="Wingdings" pitchFamily="2" charset="2"/>
              <a:buChar char=""/>
              <a:defRPr/>
            </a:pPr>
            <a:r>
              <a:rPr lang="es-ES" b="0" u="none" dirty="0">
                <a:solidFill>
                  <a:srgbClr val="FFFF99"/>
                </a:solidFill>
              </a:rPr>
              <a:t> Objetivos y funcionamiento del área.</a:t>
            </a:r>
          </a:p>
          <a:p>
            <a:pPr>
              <a:buFont typeface="Wingdings" pitchFamily="2" charset="2"/>
              <a:buChar char=""/>
              <a:defRPr/>
            </a:pPr>
            <a:r>
              <a:rPr lang="es-ES" b="0" u="none" dirty="0">
                <a:solidFill>
                  <a:srgbClr val="FFFF99"/>
                </a:solidFill>
              </a:rPr>
              <a:t> Información que alimenta al sistema. </a:t>
            </a:r>
          </a:p>
          <a:p>
            <a:pPr>
              <a:buFont typeface="Wingdings" pitchFamily="2" charset="2"/>
              <a:buChar char=""/>
              <a:defRPr/>
            </a:pPr>
            <a:r>
              <a:rPr lang="es-ES" b="0" u="none" dirty="0">
                <a:solidFill>
                  <a:srgbClr val="FFFF99"/>
                </a:solidFill>
              </a:rPr>
              <a:t> Definición de los procesos existentes (qué hacen, cómo lo hacen,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   con qué información lo hacen y que resultados arrojan). </a:t>
            </a:r>
          </a:p>
          <a:p>
            <a:pPr>
              <a:defRPr/>
            </a:pPr>
            <a:r>
              <a:rPr lang="es-ES" b="0" dirty="0">
                <a:solidFill>
                  <a:srgbClr val="FF0000"/>
                </a:solidFill>
              </a:rPr>
              <a:t>Medios:</a:t>
            </a:r>
            <a:endParaRPr lang="es-ES" b="0" u="none" dirty="0">
              <a:solidFill>
                <a:srgbClr val="FF0000"/>
              </a:solidFill>
            </a:endParaRPr>
          </a:p>
          <a:p>
            <a:pPr>
              <a:defRPr/>
            </a:pPr>
            <a:endParaRPr lang="es-ES" b="0" u="none" dirty="0"/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Manuales de normas y procesos.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</a:t>
            </a:r>
            <a:r>
              <a:rPr lang="es-ES" b="0" u="none" dirty="0" err="1">
                <a:solidFill>
                  <a:srgbClr val="FFFF99"/>
                </a:solidFill>
              </a:rPr>
              <a:t>Flujogramas</a:t>
            </a:r>
            <a:r>
              <a:rPr lang="es-ES" b="0" u="none" dirty="0">
                <a:solidFill>
                  <a:srgbClr val="FFFF99"/>
                </a:solidFill>
              </a:rPr>
              <a:t> de documentos.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002060"/>
                </a:solidFill>
              </a:rPr>
              <a:t> Entrevistas.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002060"/>
                </a:solidFill>
              </a:rPr>
              <a:t> Observación directa.</a:t>
            </a:r>
            <a:endParaRPr lang="es-ES" b="0" dirty="0">
              <a:solidFill>
                <a:srgbClr val="002060"/>
              </a:solidFill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3336925" y="3633788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s-ES" b="0" u="none"/>
          </a:p>
          <a:p>
            <a:endParaRPr lang="es-ES" b="0" u="none"/>
          </a:p>
        </p:txBody>
      </p:sp>
    </p:spTree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12EE6E7D-EC41-4959-B2C0-47DDE3D292B5}" type="slidenum">
              <a:rPr lang="es-ES" smtClean="0"/>
              <a:pPr/>
              <a:t>40</a:t>
            </a:fld>
            <a:endParaRPr lang="es-E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962025" y="2071688"/>
            <a:ext cx="71818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s-CO" sz="2400" b="0" u="none">
                <a:solidFill>
                  <a:srgbClr val="FFFF99"/>
                </a:solidFill>
              </a:rPr>
              <a:t> Finales de los 80.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s-CO" sz="2400" b="0" u="none">
                <a:solidFill>
                  <a:srgbClr val="FFFF99"/>
                </a:solidFill>
              </a:rPr>
              <a:t> Booch Rumbaugh Jacobson.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s-CO" sz="2400" b="0" u="none">
                <a:solidFill>
                  <a:srgbClr val="FFFF99"/>
                </a:solidFill>
              </a:rPr>
              <a:t> Mejores prácticas de cada método.</a:t>
            </a:r>
          </a:p>
          <a:p>
            <a:pPr eaLnBrk="1" hangingPunct="1"/>
            <a:r>
              <a:rPr lang="es-CO" sz="2400" b="0" u="none">
                <a:solidFill>
                  <a:srgbClr val="FFFF99"/>
                </a:solidFill>
              </a:rPr>
              <a:t>                         </a:t>
            </a:r>
            <a:r>
              <a:rPr lang="es-CO" sz="2400" b="0" u="none">
                <a:solidFill>
                  <a:srgbClr val="C00000"/>
                </a:solidFill>
              </a:rPr>
              <a:t>UML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s-CO" sz="2400" b="0" u="none">
                <a:solidFill>
                  <a:srgbClr val="FFFF99"/>
                </a:solidFill>
              </a:rPr>
              <a:t> Permite modelo de análisis con notaciones: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s-CO" sz="2400" b="0" u="none">
                <a:solidFill>
                  <a:srgbClr val="FFFF99"/>
                </a:solidFill>
              </a:rPr>
              <a:t> Sintácticas (cómo escribirlas).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s-CO" sz="2400" b="0" u="none">
                <a:solidFill>
                  <a:srgbClr val="FFFF99"/>
                </a:solidFill>
              </a:rPr>
              <a:t> Semánticas (significado).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s-CO" sz="2400" b="0" u="none">
                <a:solidFill>
                  <a:srgbClr val="FFFF99"/>
                </a:solidFill>
              </a:rPr>
              <a:t> Practicas (reglas de construcción).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s-CO" sz="2400" b="0" u="none">
                <a:solidFill>
                  <a:srgbClr val="FFFF99"/>
                </a:solidFill>
              </a:rPr>
              <a:t> Representado por cinco vistas:  </a:t>
            </a:r>
            <a:endParaRPr lang="es-ES" sz="2400" b="0" u="none">
              <a:solidFill>
                <a:srgbClr val="FFFF99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42844" y="285728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292087" y="857232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grpSp>
        <p:nvGrpSpPr>
          <p:cNvPr id="40966" name="164 Grupo"/>
          <p:cNvGrpSpPr>
            <a:grpSpLocks/>
          </p:cNvGrpSpPr>
          <p:nvPr/>
        </p:nvGrpSpPr>
        <p:grpSpPr bwMode="auto">
          <a:xfrm>
            <a:off x="6588125" y="1435100"/>
            <a:ext cx="1830388" cy="1565275"/>
            <a:chOff x="6885016" y="1435097"/>
            <a:chExt cx="1830388" cy="1565275"/>
          </a:xfrm>
        </p:grpSpPr>
        <p:sp>
          <p:nvSpPr>
            <p:cNvPr id="40968" name="AutoShape 7"/>
            <p:cNvSpPr>
              <a:spLocks noChangeAspect="1" noChangeArrowheads="1" noTextEdit="1"/>
            </p:cNvSpPr>
            <p:nvPr/>
          </p:nvSpPr>
          <p:spPr bwMode="auto">
            <a:xfrm>
              <a:off x="6885016" y="1435097"/>
              <a:ext cx="1830388" cy="156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69" name="Freeform 19"/>
            <p:cNvSpPr>
              <a:spLocks/>
            </p:cNvSpPr>
            <p:nvPr/>
          </p:nvSpPr>
          <p:spPr bwMode="auto">
            <a:xfrm>
              <a:off x="7285066" y="2420935"/>
              <a:ext cx="488950" cy="342900"/>
            </a:xfrm>
            <a:custGeom>
              <a:avLst/>
              <a:gdLst>
                <a:gd name="T0" fmla="*/ 2147483647 w 614"/>
                <a:gd name="T1" fmla="*/ 2147483647 h 432"/>
                <a:gd name="T2" fmla="*/ 2147483647 w 614"/>
                <a:gd name="T3" fmla="*/ 2147483647 h 432"/>
                <a:gd name="T4" fmla="*/ 2147483647 w 614"/>
                <a:gd name="T5" fmla="*/ 2147483647 h 432"/>
                <a:gd name="T6" fmla="*/ 2147483647 w 614"/>
                <a:gd name="T7" fmla="*/ 2147483647 h 432"/>
                <a:gd name="T8" fmla="*/ 2147483647 w 614"/>
                <a:gd name="T9" fmla="*/ 2147483647 h 432"/>
                <a:gd name="T10" fmla="*/ 2147483647 w 614"/>
                <a:gd name="T11" fmla="*/ 2147483647 h 432"/>
                <a:gd name="T12" fmla="*/ 0 w 614"/>
                <a:gd name="T13" fmla="*/ 2147483647 h 432"/>
                <a:gd name="T14" fmla="*/ 2147483647 w 614"/>
                <a:gd name="T15" fmla="*/ 2147483647 h 432"/>
                <a:gd name="T16" fmla="*/ 2147483647 w 614"/>
                <a:gd name="T17" fmla="*/ 2147483647 h 432"/>
                <a:gd name="T18" fmla="*/ 2147483647 w 614"/>
                <a:gd name="T19" fmla="*/ 2147483647 h 432"/>
                <a:gd name="T20" fmla="*/ 2147483647 w 614"/>
                <a:gd name="T21" fmla="*/ 2147483647 h 432"/>
                <a:gd name="T22" fmla="*/ 2147483647 w 614"/>
                <a:gd name="T23" fmla="*/ 2147483647 h 432"/>
                <a:gd name="T24" fmla="*/ 2147483647 w 614"/>
                <a:gd name="T25" fmla="*/ 2147483647 h 432"/>
                <a:gd name="T26" fmla="*/ 2147483647 w 614"/>
                <a:gd name="T27" fmla="*/ 0 h 432"/>
                <a:gd name="T28" fmla="*/ 2147483647 w 614"/>
                <a:gd name="T29" fmla="*/ 2147483647 h 432"/>
                <a:gd name="T30" fmla="*/ 2147483647 w 614"/>
                <a:gd name="T31" fmla="*/ 2147483647 h 432"/>
                <a:gd name="T32" fmla="*/ 2147483647 w 614"/>
                <a:gd name="T33" fmla="*/ 2147483647 h 432"/>
                <a:gd name="T34" fmla="*/ 2147483647 w 614"/>
                <a:gd name="T35" fmla="*/ 2147483647 h 432"/>
                <a:gd name="T36" fmla="*/ 2147483647 w 614"/>
                <a:gd name="T37" fmla="*/ 2147483647 h 432"/>
                <a:gd name="T38" fmla="*/ 2147483647 w 614"/>
                <a:gd name="T39" fmla="*/ 2147483647 h 432"/>
                <a:gd name="T40" fmla="*/ 2147483647 w 614"/>
                <a:gd name="T41" fmla="*/ 2147483647 h 432"/>
                <a:gd name="T42" fmla="*/ 2147483647 w 614"/>
                <a:gd name="T43" fmla="*/ 2147483647 h 432"/>
                <a:gd name="T44" fmla="*/ 2147483647 w 614"/>
                <a:gd name="T45" fmla="*/ 2147483647 h 432"/>
                <a:gd name="T46" fmla="*/ 2147483647 w 614"/>
                <a:gd name="T47" fmla="*/ 2147483647 h 432"/>
                <a:gd name="T48" fmla="*/ 2147483647 w 614"/>
                <a:gd name="T49" fmla="*/ 2147483647 h 432"/>
                <a:gd name="T50" fmla="*/ 2147483647 w 614"/>
                <a:gd name="T51" fmla="*/ 2147483647 h 432"/>
                <a:gd name="T52" fmla="*/ 2147483647 w 614"/>
                <a:gd name="T53" fmla="*/ 2147483647 h 432"/>
                <a:gd name="T54" fmla="*/ 2147483647 w 614"/>
                <a:gd name="T55" fmla="*/ 2147483647 h 432"/>
                <a:gd name="T56" fmla="*/ 2147483647 w 614"/>
                <a:gd name="T57" fmla="*/ 2147483647 h 432"/>
                <a:gd name="T58" fmla="*/ 2147483647 w 614"/>
                <a:gd name="T59" fmla="*/ 2147483647 h 432"/>
                <a:gd name="T60" fmla="*/ 2147483647 w 614"/>
                <a:gd name="T61" fmla="*/ 2147483647 h 432"/>
                <a:gd name="T62" fmla="*/ 2147483647 w 614"/>
                <a:gd name="T63" fmla="*/ 2147483647 h 432"/>
                <a:gd name="T64" fmla="*/ 2147483647 w 614"/>
                <a:gd name="T65" fmla="*/ 2147483647 h 432"/>
                <a:gd name="T66" fmla="*/ 2147483647 w 614"/>
                <a:gd name="T67" fmla="*/ 2147483647 h 432"/>
                <a:gd name="T68" fmla="*/ 2147483647 w 614"/>
                <a:gd name="T69" fmla="*/ 2147483647 h 432"/>
                <a:gd name="T70" fmla="*/ 2147483647 w 614"/>
                <a:gd name="T71" fmla="*/ 2147483647 h 432"/>
                <a:gd name="T72" fmla="*/ 2147483647 w 614"/>
                <a:gd name="T73" fmla="*/ 2147483647 h 432"/>
                <a:gd name="T74" fmla="*/ 2147483647 w 614"/>
                <a:gd name="T75" fmla="*/ 2147483647 h 432"/>
                <a:gd name="T76" fmla="*/ 2147483647 w 614"/>
                <a:gd name="T77" fmla="*/ 2147483647 h 432"/>
                <a:gd name="T78" fmla="*/ 2147483647 w 614"/>
                <a:gd name="T79" fmla="*/ 2147483647 h 432"/>
                <a:gd name="T80" fmla="*/ 2147483647 w 614"/>
                <a:gd name="T81" fmla="*/ 2147483647 h 432"/>
                <a:gd name="T82" fmla="*/ 2147483647 w 614"/>
                <a:gd name="T83" fmla="*/ 2147483647 h 432"/>
                <a:gd name="T84" fmla="*/ 2147483647 w 614"/>
                <a:gd name="T85" fmla="*/ 2147483647 h 432"/>
                <a:gd name="T86" fmla="*/ 2147483647 w 614"/>
                <a:gd name="T87" fmla="*/ 2147483647 h 432"/>
                <a:gd name="T88" fmla="*/ 2147483647 w 614"/>
                <a:gd name="T89" fmla="*/ 2147483647 h 432"/>
                <a:gd name="T90" fmla="*/ 2147483647 w 614"/>
                <a:gd name="T91" fmla="*/ 2147483647 h 432"/>
                <a:gd name="T92" fmla="*/ 2147483647 w 614"/>
                <a:gd name="T93" fmla="*/ 2147483647 h 432"/>
                <a:gd name="T94" fmla="*/ 2147483647 w 614"/>
                <a:gd name="T95" fmla="*/ 2147483647 h 432"/>
                <a:gd name="T96" fmla="*/ 2147483647 w 614"/>
                <a:gd name="T97" fmla="*/ 2147483647 h 432"/>
                <a:gd name="T98" fmla="*/ 2147483647 w 614"/>
                <a:gd name="T99" fmla="*/ 2147483647 h 432"/>
                <a:gd name="T100" fmla="*/ 2147483647 w 614"/>
                <a:gd name="T101" fmla="*/ 2147483647 h 432"/>
                <a:gd name="T102" fmla="*/ 2147483647 w 614"/>
                <a:gd name="T103" fmla="*/ 2147483647 h 432"/>
                <a:gd name="T104" fmla="*/ 2147483647 w 614"/>
                <a:gd name="T105" fmla="*/ 2147483647 h 432"/>
                <a:gd name="T106" fmla="*/ 2147483647 w 614"/>
                <a:gd name="T107" fmla="*/ 2147483647 h 432"/>
                <a:gd name="T108" fmla="*/ 2147483647 w 614"/>
                <a:gd name="T109" fmla="*/ 2147483647 h 432"/>
                <a:gd name="T110" fmla="*/ 2147483647 w 614"/>
                <a:gd name="T111" fmla="*/ 2147483647 h 432"/>
                <a:gd name="T112" fmla="*/ 2147483647 w 614"/>
                <a:gd name="T113" fmla="*/ 2147483647 h 4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4"/>
                <a:gd name="T172" fmla="*/ 0 h 432"/>
                <a:gd name="T173" fmla="*/ 614 w 614"/>
                <a:gd name="T174" fmla="*/ 432 h 4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4" h="432">
                  <a:moveTo>
                    <a:pt x="39" y="159"/>
                  </a:moveTo>
                  <a:lnTo>
                    <a:pt x="35" y="158"/>
                  </a:lnTo>
                  <a:lnTo>
                    <a:pt x="27" y="152"/>
                  </a:lnTo>
                  <a:lnTo>
                    <a:pt x="18" y="143"/>
                  </a:lnTo>
                  <a:lnTo>
                    <a:pt x="8" y="130"/>
                  </a:lnTo>
                  <a:lnTo>
                    <a:pt x="1" y="114"/>
                  </a:lnTo>
                  <a:lnTo>
                    <a:pt x="0" y="93"/>
                  </a:lnTo>
                  <a:lnTo>
                    <a:pt x="6" y="67"/>
                  </a:lnTo>
                  <a:lnTo>
                    <a:pt x="22" y="37"/>
                  </a:lnTo>
                  <a:lnTo>
                    <a:pt x="33" y="23"/>
                  </a:lnTo>
                  <a:lnTo>
                    <a:pt x="47" y="11"/>
                  </a:lnTo>
                  <a:lnTo>
                    <a:pt x="62" y="4"/>
                  </a:lnTo>
                  <a:lnTo>
                    <a:pt x="79" y="1"/>
                  </a:lnTo>
                  <a:lnTo>
                    <a:pt x="97" y="0"/>
                  </a:lnTo>
                  <a:lnTo>
                    <a:pt x="115" y="1"/>
                  </a:lnTo>
                  <a:lnTo>
                    <a:pt x="135" y="4"/>
                  </a:lnTo>
                  <a:lnTo>
                    <a:pt x="154" y="9"/>
                  </a:lnTo>
                  <a:lnTo>
                    <a:pt x="174" y="16"/>
                  </a:lnTo>
                  <a:lnTo>
                    <a:pt x="193" y="23"/>
                  </a:lnTo>
                  <a:lnTo>
                    <a:pt x="213" y="31"/>
                  </a:lnTo>
                  <a:lnTo>
                    <a:pt x="231" y="39"/>
                  </a:lnTo>
                  <a:lnTo>
                    <a:pt x="249" y="47"/>
                  </a:lnTo>
                  <a:lnTo>
                    <a:pt x="266" y="54"/>
                  </a:lnTo>
                  <a:lnTo>
                    <a:pt x="281" y="61"/>
                  </a:lnTo>
                  <a:lnTo>
                    <a:pt x="295" y="66"/>
                  </a:lnTo>
                  <a:lnTo>
                    <a:pt x="310" y="70"/>
                  </a:lnTo>
                  <a:lnTo>
                    <a:pt x="326" y="75"/>
                  </a:lnTo>
                  <a:lnTo>
                    <a:pt x="345" y="80"/>
                  </a:lnTo>
                  <a:lnTo>
                    <a:pt x="366" y="87"/>
                  </a:lnTo>
                  <a:lnTo>
                    <a:pt x="388" y="95"/>
                  </a:lnTo>
                  <a:lnTo>
                    <a:pt x="411" y="105"/>
                  </a:lnTo>
                  <a:lnTo>
                    <a:pt x="435" y="115"/>
                  </a:lnTo>
                  <a:lnTo>
                    <a:pt x="458" y="128"/>
                  </a:lnTo>
                  <a:lnTo>
                    <a:pt x="483" y="142"/>
                  </a:lnTo>
                  <a:lnTo>
                    <a:pt x="505" y="159"/>
                  </a:lnTo>
                  <a:lnTo>
                    <a:pt x="528" y="177"/>
                  </a:lnTo>
                  <a:lnTo>
                    <a:pt x="548" y="199"/>
                  </a:lnTo>
                  <a:lnTo>
                    <a:pt x="567" y="223"/>
                  </a:lnTo>
                  <a:lnTo>
                    <a:pt x="584" y="251"/>
                  </a:lnTo>
                  <a:lnTo>
                    <a:pt x="598" y="281"/>
                  </a:lnTo>
                  <a:lnTo>
                    <a:pt x="609" y="315"/>
                  </a:lnTo>
                  <a:lnTo>
                    <a:pt x="614" y="349"/>
                  </a:lnTo>
                  <a:lnTo>
                    <a:pt x="608" y="377"/>
                  </a:lnTo>
                  <a:lnTo>
                    <a:pt x="593" y="398"/>
                  </a:lnTo>
                  <a:lnTo>
                    <a:pt x="570" y="416"/>
                  </a:lnTo>
                  <a:lnTo>
                    <a:pt x="540" y="426"/>
                  </a:lnTo>
                  <a:lnTo>
                    <a:pt x="505" y="432"/>
                  </a:lnTo>
                  <a:lnTo>
                    <a:pt x="463" y="431"/>
                  </a:lnTo>
                  <a:lnTo>
                    <a:pt x="418" y="425"/>
                  </a:lnTo>
                  <a:lnTo>
                    <a:pt x="370" y="412"/>
                  </a:lnTo>
                  <a:lnTo>
                    <a:pt x="320" y="394"/>
                  </a:lnTo>
                  <a:lnTo>
                    <a:pt x="269" y="370"/>
                  </a:lnTo>
                  <a:lnTo>
                    <a:pt x="219" y="340"/>
                  </a:lnTo>
                  <a:lnTo>
                    <a:pt x="169" y="304"/>
                  </a:lnTo>
                  <a:lnTo>
                    <a:pt x="122" y="261"/>
                  </a:lnTo>
                  <a:lnTo>
                    <a:pt x="78" y="213"/>
                  </a:lnTo>
                  <a:lnTo>
                    <a:pt x="39" y="1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70" name="Freeform 20"/>
            <p:cNvSpPr>
              <a:spLocks/>
            </p:cNvSpPr>
            <p:nvPr/>
          </p:nvSpPr>
          <p:spPr bwMode="auto">
            <a:xfrm>
              <a:off x="7299354" y="2435222"/>
              <a:ext cx="463550" cy="327025"/>
            </a:xfrm>
            <a:custGeom>
              <a:avLst/>
              <a:gdLst>
                <a:gd name="T0" fmla="*/ 2147483647 w 584"/>
                <a:gd name="T1" fmla="*/ 2147483647 h 411"/>
                <a:gd name="T2" fmla="*/ 2147483647 w 584"/>
                <a:gd name="T3" fmla="*/ 2147483647 h 411"/>
                <a:gd name="T4" fmla="*/ 2147483647 w 584"/>
                <a:gd name="T5" fmla="*/ 2147483647 h 411"/>
                <a:gd name="T6" fmla="*/ 2147483647 w 584"/>
                <a:gd name="T7" fmla="*/ 2147483647 h 411"/>
                <a:gd name="T8" fmla="*/ 2147483647 w 584"/>
                <a:gd name="T9" fmla="*/ 2147483647 h 411"/>
                <a:gd name="T10" fmla="*/ 2147483647 w 584"/>
                <a:gd name="T11" fmla="*/ 0 h 411"/>
                <a:gd name="T12" fmla="*/ 2147483647 w 584"/>
                <a:gd name="T13" fmla="*/ 2147483647 h 411"/>
                <a:gd name="T14" fmla="*/ 2147483647 w 584"/>
                <a:gd name="T15" fmla="*/ 2147483647 h 411"/>
                <a:gd name="T16" fmla="*/ 2147483647 w 584"/>
                <a:gd name="T17" fmla="*/ 2147483647 h 411"/>
                <a:gd name="T18" fmla="*/ 2147483647 w 584"/>
                <a:gd name="T19" fmla="*/ 2147483647 h 411"/>
                <a:gd name="T20" fmla="*/ 2147483647 w 584"/>
                <a:gd name="T21" fmla="*/ 2147483647 h 411"/>
                <a:gd name="T22" fmla="*/ 2147483647 w 584"/>
                <a:gd name="T23" fmla="*/ 2147483647 h 411"/>
                <a:gd name="T24" fmla="*/ 2147483647 w 584"/>
                <a:gd name="T25" fmla="*/ 2147483647 h 411"/>
                <a:gd name="T26" fmla="*/ 2147483647 w 584"/>
                <a:gd name="T27" fmla="*/ 2147483647 h 411"/>
                <a:gd name="T28" fmla="*/ 2147483647 w 584"/>
                <a:gd name="T29" fmla="*/ 2147483647 h 411"/>
                <a:gd name="T30" fmla="*/ 2147483647 w 584"/>
                <a:gd name="T31" fmla="*/ 2147483647 h 411"/>
                <a:gd name="T32" fmla="*/ 2147483647 w 584"/>
                <a:gd name="T33" fmla="*/ 2147483647 h 411"/>
                <a:gd name="T34" fmla="*/ 2147483647 w 584"/>
                <a:gd name="T35" fmla="*/ 2147483647 h 411"/>
                <a:gd name="T36" fmla="*/ 2147483647 w 584"/>
                <a:gd name="T37" fmla="*/ 2147483647 h 411"/>
                <a:gd name="T38" fmla="*/ 2147483647 w 584"/>
                <a:gd name="T39" fmla="*/ 2147483647 h 411"/>
                <a:gd name="T40" fmla="*/ 2147483647 w 584"/>
                <a:gd name="T41" fmla="*/ 2147483647 h 411"/>
                <a:gd name="T42" fmla="*/ 2147483647 w 584"/>
                <a:gd name="T43" fmla="*/ 2147483647 h 411"/>
                <a:gd name="T44" fmla="*/ 2147483647 w 584"/>
                <a:gd name="T45" fmla="*/ 2147483647 h 411"/>
                <a:gd name="T46" fmla="*/ 2147483647 w 584"/>
                <a:gd name="T47" fmla="*/ 2147483647 h 411"/>
                <a:gd name="T48" fmla="*/ 2147483647 w 584"/>
                <a:gd name="T49" fmla="*/ 2147483647 h 411"/>
                <a:gd name="T50" fmla="*/ 2147483647 w 584"/>
                <a:gd name="T51" fmla="*/ 2147483647 h 411"/>
                <a:gd name="T52" fmla="*/ 2147483647 w 584"/>
                <a:gd name="T53" fmla="*/ 2147483647 h 411"/>
                <a:gd name="T54" fmla="*/ 2147483647 w 584"/>
                <a:gd name="T55" fmla="*/ 2147483647 h 411"/>
                <a:gd name="T56" fmla="*/ 2147483647 w 584"/>
                <a:gd name="T57" fmla="*/ 2147483647 h 411"/>
                <a:gd name="T58" fmla="*/ 2147483647 w 584"/>
                <a:gd name="T59" fmla="*/ 2147483647 h 411"/>
                <a:gd name="T60" fmla="*/ 2147483647 w 584"/>
                <a:gd name="T61" fmla="*/ 2147483647 h 411"/>
                <a:gd name="T62" fmla="*/ 2147483647 w 584"/>
                <a:gd name="T63" fmla="*/ 2147483647 h 411"/>
                <a:gd name="T64" fmla="*/ 2147483647 w 584"/>
                <a:gd name="T65" fmla="*/ 2147483647 h 411"/>
                <a:gd name="T66" fmla="*/ 2147483647 w 584"/>
                <a:gd name="T67" fmla="*/ 2147483647 h 411"/>
                <a:gd name="T68" fmla="*/ 2147483647 w 584"/>
                <a:gd name="T69" fmla="*/ 2147483647 h 411"/>
                <a:gd name="T70" fmla="*/ 2147483647 w 584"/>
                <a:gd name="T71" fmla="*/ 2147483647 h 411"/>
                <a:gd name="T72" fmla="*/ 2147483647 w 584"/>
                <a:gd name="T73" fmla="*/ 2147483647 h 411"/>
                <a:gd name="T74" fmla="*/ 2147483647 w 584"/>
                <a:gd name="T75" fmla="*/ 2147483647 h 411"/>
                <a:gd name="T76" fmla="*/ 2147483647 w 584"/>
                <a:gd name="T77" fmla="*/ 2147483647 h 411"/>
                <a:gd name="T78" fmla="*/ 2147483647 w 584"/>
                <a:gd name="T79" fmla="*/ 2147483647 h 411"/>
                <a:gd name="T80" fmla="*/ 2147483647 w 584"/>
                <a:gd name="T81" fmla="*/ 2147483647 h 411"/>
                <a:gd name="T82" fmla="*/ 2147483647 w 584"/>
                <a:gd name="T83" fmla="*/ 2147483647 h 411"/>
                <a:gd name="T84" fmla="*/ 2147483647 w 584"/>
                <a:gd name="T85" fmla="*/ 2147483647 h 411"/>
                <a:gd name="T86" fmla="*/ 2147483647 w 584"/>
                <a:gd name="T87" fmla="*/ 2147483647 h 411"/>
                <a:gd name="T88" fmla="*/ 2147483647 w 584"/>
                <a:gd name="T89" fmla="*/ 2147483647 h 411"/>
                <a:gd name="T90" fmla="*/ 2147483647 w 584"/>
                <a:gd name="T91" fmla="*/ 2147483647 h 411"/>
                <a:gd name="T92" fmla="*/ 2147483647 w 584"/>
                <a:gd name="T93" fmla="*/ 2147483647 h 411"/>
                <a:gd name="T94" fmla="*/ 2147483647 w 584"/>
                <a:gd name="T95" fmla="*/ 2147483647 h 411"/>
                <a:gd name="T96" fmla="*/ 2147483647 w 584"/>
                <a:gd name="T97" fmla="*/ 2147483647 h 411"/>
                <a:gd name="T98" fmla="*/ 2147483647 w 584"/>
                <a:gd name="T99" fmla="*/ 2147483647 h 411"/>
                <a:gd name="T100" fmla="*/ 2147483647 w 584"/>
                <a:gd name="T101" fmla="*/ 2147483647 h 411"/>
                <a:gd name="T102" fmla="*/ 2147483647 w 584"/>
                <a:gd name="T103" fmla="*/ 2147483647 h 411"/>
                <a:gd name="T104" fmla="*/ 2147483647 w 584"/>
                <a:gd name="T105" fmla="*/ 2147483647 h 411"/>
                <a:gd name="T106" fmla="*/ 2147483647 w 584"/>
                <a:gd name="T107" fmla="*/ 2147483647 h 411"/>
                <a:gd name="T108" fmla="*/ 2147483647 w 584"/>
                <a:gd name="T109" fmla="*/ 2147483647 h 411"/>
                <a:gd name="T110" fmla="*/ 2147483647 w 584"/>
                <a:gd name="T111" fmla="*/ 2147483647 h 411"/>
                <a:gd name="T112" fmla="*/ 2147483647 w 584"/>
                <a:gd name="T113" fmla="*/ 2147483647 h 411"/>
                <a:gd name="T114" fmla="*/ 2147483647 w 584"/>
                <a:gd name="T115" fmla="*/ 2147483647 h 411"/>
                <a:gd name="T116" fmla="*/ 0 w 584"/>
                <a:gd name="T117" fmla="*/ 2147483647 h 411"/>
                <a:gd name="T118" fmla="*/ 2147483647 w 584"/>
                <a:gd name="T119" fmla="*/ 2147483647 h 411"/>
                <a:gd name="T120" fmla="*/ 2147483647 w 584"/>
                <a:gd name="T121" fmla="*/ 2147483647 h 4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84"/>
                <a:gd name="T184" fmla="*/ 0 h 411"/>
                <a:gd name="T185" fmla="*/ 584 w 584"/>
                <a:gd name="T186" fmla="*/ 411 h 4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84" h="411">
                  <a:moveTo>
                    <a:pt x="21" y="35"/>
                  </a:moveTo>
                  <a:lnTo>
                    <a:pt x="32" y="21"/>
                  </a:lnTo>
                  <a:lnTo>
                    <a:pt x="45" y="12"/>
                  </a:lnTo>
                  <a:lnTo>
                    <a:pt x="60" y="5"/>
                  </a:lnTo>
                  <a:lnTo>
                    <a:pt x="76" y="1"/>
                  </a:lnTo>
                  <a:lnTo>
                    <a:pt x="93" y="0"/>
                  </a:lnTo>
                  <a:lnTo>
                    <a:pt x="111" y="1"/>
                  </a:lnTo>
                  <a:lnTo>
                    <a:pt x="129" y="5"/>
                  </a:lnTo>
                  <a:lnTo>
                    <a:pt x="149" y="9"/>
                  </a:lnTo>
                  <a:lnTo>
                    <a:pt x="167" y="15"/>
                  </a:lnTo>
                  <a:lnTo>
                    <a:pt x="186" y="22"/>
                  </a:lnTo>
                  <a:lnTo>
                    <a:pt x="204" y="30"/>
                  </a:lnTo>
                  <a:lnTo>
                    <a:pt x="222" y="37"/>
                  </a:lnTo>
                  <a:lnTo>
                    <a:pt x="240" y="45"/>
                  </a:lnTo>
                  <a:lnTo>
                    <a:pt x="256" y="52"/>
                  </a:lnTo>
                  <a:lnTo>
                    <a:pt x="270" y="58"/>
                  </a:lnTo>
                  <a:lnTo>
                    <a:pt x="284" y="62"/>
                  </a:lnTo>
                  <a:lnTo>
                    <a:pt x="297" y="67"/>
                  </a:lnTo>
                  <a:lnTo>
                    <a:pt x="314" y="72"/>
                  </a:lnTo>
                  <a:lnTo>
                    <a:pt x="332" y="77"/>
                  </a:lnTo>
                  <a:lnTo>
                    <a:pt x="352" y="83"/>
                  </a:lnTo>
                  <a:lnTo>
                    <a:pt x="372" y="91"/>
                  </a:lnTo>
                  <a:lnTo>
                    <a:pt x="393" y="99"/>
                  </a:lnTo>
                  <a:lnTo>
                    <a:pt x="416" y="110"/>
                  </a:lnTo>
                  <a:lnTo>
                    <a:pt x="438" y="121"/>
                  </a:lnTo>
                  <a:lnTo>
                    <a:pt x="460" y="135"/>
                  </a:lnTo>
                  <a:lnTo>
                    <a:pt x="482" y="151"/>
                  </a:lnTo>
                  <a:lnTo>
                    <a:pt x="503" y="169"/>
                  </a:lnTo>
                  <a:lnTo>
                    <a:pt x="522" y="190"/>
                  </a:lnTo>
                  <a:lnTo>
                    <a:pt x="539" y="213"/>
                  </a:lnTo>
                  <a:lnTo>
                    <a:pt x="556" y="240"/>
                  </a:lnTo>
                  <a:lnTo>
                    <a:pt x="569" y="270"/>
                  </a:lnTo>
                  <a:lnTo>
                    <a:pt x="580" y="302"/>
                  </a:lnTo>
                  <a:lnTo>
                    <a:pt x="584" y="333"/>
                  </a:lnTo>
                  <a:lnTo>
                    <a:pt x="579" y="360"/>
                  </a:lnTo>
                  <a:lnTo>
                    <a:pt x="565" y="380"/>
                  </a:lnTo>
                  <a:lnTo>
                    <a:pt x="544" y="396"/>
                  </a:lnTo>
                  <a:lnTo>
                    <a:pt x="515" y="407"/>
                  </a:lnTo>
                  <a:lnTo>
                    <a:pt x="482" y="411"/>
                  </a:lnTo>
                  <a:lnTo>
                    <a:pt x="444" y="411"/>
                  </a:lnTo>
                  <a:lnTo>
                    <a:pt x="401" y="406"/>
                  </a:lnTo>
                  <a:lnTo>
                    <a:pt x="356" y="394"/>
                  </a:lnTo>
                  <a:lnTo>
                    <a:pt x="309" y="377"/>
                  </a:lnTo>
                  <a:lnTo>
                    <a:pt x="262" y="355"/>
                  </a:lnTo>
                  <a:lnTo>
                    <a:pt x="213" y="327"/>
                  </a:lnTo>
                  <a:lnTo>
                    <a:pt x="167" y="294"/>
                  </a:lnTo>
                  <a:lnTo>
                    <a:pt x="122" y="255"/>
                  </a:lnTo>
                  <a:lnTo>
                    <a:pt x="81" y="210"/>
                  </a:lnTo>
                  <a:lnTo>
                    <a:pt x="43" y="160"/>
                  </a:lnTo>
                  <a:lnTo>
                    <a:pt x="42" y="158"/>
                  </a:lnTo>
                  <a:lnTo>
                    <a:pt x="40" y="156"/>
                  </a:lnTo>
                  <a:lnTo>
                    <a:pt x="39" y="153"/>
                  </a:lnTo>
                  <a:lnTo>
                    <a:pt x="38" y="151"/>
                  </a:lnTo>
                  <a:lnTo>
                    <a:pt x="35" y="150"/>
                  </a:lnTo>
                  <a:lnTo>
                    <a:pt x="27" y="144"/>
                  </a:lnTo>
                  <a:lnTo>
                    <a:pt x="17" y="136"/>
                  </a:lnTo>
                  <a:lnTo>
                    <a:pt x="8" y="123"/>
                  </a:lnTo>
                  <a:lnTo>
                    <a:pt x="2" y="108"/>
                  </a:lnTo>
                  <a:lnTo>
                    <a:pt x="0" y="88"/>
                  </a:lnTo>
                  <a:lnTo>
                    <a:pt x="6" y="63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F2F7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71" name="Freeform 21"/>
            <p:cNvSpPr>
              <a:spLocks/>
            </p:cNvSpPr>
            <p:nvPr/>
          </p:nvSpPr>
          <p:spPr bwMode="auto">
            <a:xfrm>
              <a:off x="7313641" y="2444747"/>
              <a:ext cx="439738" cy="311150"/>
            </a:xfrm>
            <a:custGeom>
              <a:avLst/>
              <a:gdLst>
                <a:gd name="T0" fmla="*/ 2147483647 w 554"/>
                <a:gd name="T1" fmla="*/ 2147483647 h 391"/>
                <a:gd name="T2" fmla="*/ 2147483647 w 554"/>
                <a:gd name="T3" fmla="*/ 2147483647 h 391"/>
                <a:gd name="T4" fmla="*/ 2147483647 w 554"/>
                <a:gd name="T5" fmla="*/ 2147483647 h 391"/>
                <a:gd name="T6" fmla="*/ 2147483647 w 554"/>
                <a:gd name="T7" fmla="*/ 2147483647 h 391"/>
                <a:gd name="T8" fmla="*/ 2147483647 w 554"/>
                <a:gd name="T9" fmla="*/ 2147483647 h 391"/>
                <a:gd name="T10" fmla="*/ 2147483647 w 554"/>
                <a:gd name="T11" fmla="*/ 0 h 391"/>
                <a:gd name="T12" fmla="*/ 2147483647 w 554"/>
                <a:gd name="T13" fmla="*/ 2147483647 h 391"/>
                <a:gd name="T14" fmla="*/ 2147483647 w 554"/>
                <a:gd name="T15" fmla="*/ 2147483647 h 391"/>
                <a:gd name="T16" fmla="*/ 2147483647 w 554"/>
                <a:gd name="T17" fmla="*/ 2147483647 h 391"/>
                <a:gd name="T18" fmla="*/ 2147483647 w 554"/>
                <a:gd name="T19" fmla="*/ 2147483647 h 391"/>
                <a:gd name="T20" fmla="*/ 2147483647 w 554"/>
                <a:gd name="T21" fmla="*/ 2147483647 h 391"/>
                <a:gd name="T22" fmla="*/ 2147483647 w 554"/>
                <a:gd name="T23" fmla="*/ 2147483647 h 391"/>
                <a:gd name="T24" fmla="*/ 2147483647 w 554"/>
                <a:gd name="T25" fmla="*/ 2147483647 h 391"/>
                <a:gd name="T26" fmla="*/ 2147483647 w 554"/>
                <a:gd name="T27" fmla="*/ 2147483647 h 391"/>
                <a:gd name="T28" fmla="*/ 2147483647 w 554"/>
                <a:gd name="T29" fmla="*/ 2147483647 h 391"/>
                <a:gd name="T30" fmla="*/ 2147483647 w 554"/>
                <a:gd name="T31" fmla="*/ 2147483647 h 391"/>
                <a:gd name="T32" fmla="*/ 2147483647 w 554"/>
                <a:gd name="T33" fmla="*/ 2147483647 h 391"/>
                <a:gd name="T34" fmla="*/ 2147483647 w 554"/>
                <a:gd name="T35" fmla="*/ 2147483647 h 391"/>
                <a:gd name="T36" fmla="*/ 2147483647 w 554"/>
                <a:gd name="T37" fmla="*/ 2147483647 h 391"/>
                <a:gd name="T38" fmla="*/ 2147483647 w 554"/>
                <a:gd name="T39" fmla="*/ 2147483647 h 391"/>
                <a:gd name="T40" fmla="*/ 2147483647 w 554"/>
                <a:gd name="T41" fmla="*/ 2147483647 h 391"/>
                <a:gd name="T42" fmla="*/ 2147483647 w 554"/>
                <a:gd name="T43" fmla="*/ 2147483647 h 391"/>
                <a:gd name="T44" fmla="*/ 2147483647 w 554"/>
                <a:gd name="T45" fmla="*/ 2147483647 h 391"/>
                <a:gd name="T46" fmla="*/ 2147483647 w 554"/>
                <a:gd name="T47" fmla="*/ 2147483647 h 391"/>
                <a:gd name="T48" fmla="*/ 2147483647 w 554"/>
                <a:gd name="T49" fmla="*/ 2147483647 h 391"/>
                <a:gd name="T50" fmla="*/ 2147483647 w 554"/>
                <a:gd name="T51" fmla="*/ 2147483647 h 391"/>
                <a:gd name="T52" fmla="*/ 2147483647 w 554"/>
                <a:gd name="T53" fmla="*/ 2147483647 h 391"/>
                <a:gd name="T54" fmla="*/ 2147483647 w 554"/>
                <a:gd name="T55" fmla="*/ 2147483647 h 391"/>
                <a:gd name="T56" fmla="*/ 2147483647 w 554"/>
                <a:gd name="T57" fmla="*/ 2147483647 h 391"/>
                <a:gd name="T58" fmla="*/ 2147483647 w 554"/>
                <a:gd name="T59" fmla="*/ 2147483647 h 391"/>
                <a:gd name="T60" fmla="*/ 2147483647 w 554"/>
                <a:gd name="T61" fmla="*/ 2147483647 h 391"/>
                <a:gd name="T62" fmla="*/ 2147483647 w 554"/>
                <a:gd name="T63" fmla="*/ 2147483647 h 391"/>
                <a:gd name="T64" fmla="*/ 2147483647 w 554"/>
                <a:gd name="T65" fmla="*/ 2147483647 h 391"/>
                <a:gd name="T66" fmla="*/ 2147483647 w 554"/>
                <a:gd name="T67" fmla="*/ 2147483647 h 391"/>
                <a:gd name="T68" fmla="*/ 2147483647 w 554"/>
                <a:gd name="T69" fmla="*/ 2147483647 h 391"/>
                <a:gd name="T70" fmla="*/ 2147483647 w 554"/>
                <a:gd name="T71" fmla="*/ 2147483647 h 391"/>
                <a:gd name="T72" fmla="*/ 2147483647 w 554"/>
                <a:gd name="T73" fmla="*/ 2147483647 h 391"/>
                <a:gd name="T74" fmla="*/ 2147483647 w 554"/>
                <a:gd name="T75" fmla="*/ 2147483647 h 391"/>
                <a:gd name="T76" fmla="*/ 2147483647 w 554"/>
                <a:gd name="T77" fmla="*/ 2147483647 h 391"/>
                <a:gd name="T78" fmla="*/ 2147483647 w 554"/>
                <a:gd name="T79" fmla="*/ 2147483647 h 391"/>
                <a:gd name="T80" fmla="*/ 2147483647 w 554"/>
                <a:gd name="T81" fmla="*/ 2147483647 h 391"/>
                <a:gd name="T82" fmla="*/ 2147483647 w 554"/>
                <a:gd name="T83" fmla="*/ 2147483647 h 391"/>
                <a:gd name="T84" fmla="*/ 2147483647 w 554"/>
                <a:gd name="T85" fmla="*/ 2147483647 h 391"/>
                <a:gd name="T86" fmla="*/ 2147483647 w 554"/>
                <a:gd name="T87" fmla="*/ 2147483647 h 391"/>
                <a:gd name="T88" fmla="*/ 2147483647 w 554"/>
                <a:gd name="T89" fmla="*/ 2147483647 h 391"/>
                <a:gd name="T90" fmla="*/ 2147483647 w 554"/>
                <a:gd name="T91" fmla="*/ 2147483647 h 391"/>
                <a:gd name="T92" fmla="*/ 2147483647 w 554"/>
                <a:gd name="T93" fmla="*/ 2147483647 h 391"/>
                <a:gd name="T94" fmla="*/ 2147483647 w 554"/>
                <a:gd name="T95" fmla="*/ 2147483647 h 391"/>
                <a:gd name="T96" fmla="*/ 2147483647 w 554"/>
                <a:gd name="T97" fmla="*/ 2147483647 h 391"/>
                <a:gd name="T98" fmla="*/ 2147483647 w 554"/>
                <a:gd name="T99" fmla="*/ 2147483647 h 391"/>
                <a:gd name="T100" fmla="*/ 2147483647 w 554"/>
                <a:gd name="T101" fmla="*/ 2147483647 h 391"/>
                <a:gd name="T102" fmla="*/ 2147483647 w 554"/>
                <a:gd name="T103" fmla="*/ 2147483647 h 391"/>
                <a:gd name="T104" fmla="*/ 2147483647 w 554"/>
                <a:gd name="T105" fmla="*/ 2147483647 h 391"/>
                <a:gd name="T106" fmla="*/ 2147483647 w 554"/>
                <a:gd name="T107" fmla="*/ 2147483647 h 391"/>
                <a:gd name="T108" fmla="*/ 2147483647 w 554"/>
                <a:gd name="T109" fmla="*/ 2147483647 h 391"/>
                <a:gd name="T110" fmla="*/ 2147483647 w 554"/>
                <a:gd name="T111" fmla="*/ 2147483647 h 391"/>
                <a:gd name="T112" fmla="*/ 2147483647 w 554"/>
                <a:gd name="T113" fmla="*/ 2147483647 h 391"/>
                <a:gd name="T114" fmla="*/ 2147483647 w 554"/>
                <a:gd name="T115" fmla="*/ 2147483647 h 391"/>
                <a:gd name="T116" fmla="*/ 0 w 554"/>
                <a:gd name="T117" fmla="*/ 2147483647 h 391"/>
                <a:gd name="T118" fmla="*/ 2147483647 w 554"/>
                <a:gd name="T119" fmla="*/ 2147483647 h 391"/>
                <a:gd name="T120" fmla="*/ 2147483647 w 554"/>
                <a:gd name="T121" fmla="*/ 2147483647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54"/>
                <a:gd name="T184" fmla="*/ 0 h 391"/>
                <a:gd name="T185" fmla="*/ 554 w 554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54" h="391">
                  <a:moveTo>
                    <a:pt x="20" y="34"/>
                  </a:moveTo>
                  <a:lnTo>
                    <a:pt x="30" y="22"/>
                  </a:lnTo>
                  <a:lnTo>
                    <a:pt x="43" y="11"/>
                  </a:lnTo>
                  <a:lnTo>
                    <a:pt x="57" y="6"/>
                  </a:lnTo>
                  <a:lnTo>
                    <a:pt x="73" y="1"/>
                  </a:lnTo>
                  <a:lnTo>
                    <a:pt x="89" y="0"/>
                  </a:lnTo>
                  <a:lnTo>
                    <a:pt x="105" y="2"/>
                  </a:lnTo>
                  <a:lnTo>
                    <a:pt x="124" y="4"/>
                  </a:lnTo>
                  <a:lnTo>
                    <a:pt x="141" y="9"/>
                  </a:lnTo>
                  <a:lnTo>
                    <a:pt x="160" y="15"/>
                  </a:lnTo>
                  <a:lnTo>
                    <a:pt x="177" y="22"/>
                  </a:lnTo>
                  <a:lnTo>
                    <a:pt x="195" y="29"/>
                  </a:lnTo>
                  <a:lnTo>
                    <a:pt x="211" y="37"/>
                  </a:lnTo>
                  <a:lnTo>
                    <a:pt x="228" y="44"/>
                  </a:lnTo>
                  <a:lnTo>
                    <a:pt x="244" y="50"/>
                  </a:lnTo>
                  <a:lnTo>
                    <a:pt x="257" y="56"/>
                  </a:lnTo>
                  <a:lnTo>
                    <a:pt x="270" y="61"/>
                  </a:lnTo>
                  <a:lnTo>
                    <a:pt x="283" y="65"/>
                  </a:lnTo>
                  <a:lnTo>
                    <a:pt x="299" y="69"/>
                  </a:lnTo>
                  <a:lnTo>
                    <a:pt x="315" y="75"/>
                  </a:lnTo>
                  <a:lnTo>
                    <a:pt x="334" y="80"/>
                  </a:lnTo>
                  <a:lnTo>
                    <a:pt x="353" y="87"/>
                  </a:lnTo>
                  <a:lnTo>
                    <a:pt x="374" y="95"/>
                  </a:lnTo>
                  <a:lnTo>
                    <a:pt x="395" y="106"/>
                  </a:lnTo>
                  <a:lnTo>
                    <a:pt x="415" y="116"/>
                  </a:lnTo>
                  <a:lnTo>
                    <a:pt x="436" y="130"/>
                  </a:lnTo>
                  <a:lnTo>
                    <a:pt x="457" y="145"/>
                  </a:lnTo>
                  <a:lnTo>
                    <a:pt x="476" y="162"/>
                  </a:lnTo>
                  <a:lnTo>
                    <a:pt x="495" y="182"/>
                  </a:lnTo>
                  <a:lnTo>
                    <a:pt x="511" y="204"/>
                  </a:lnTo>
                  <a:lnTo>
                    <a:pt x="526" y="229"/>
                  </a:lnTo>
                  <a:lnTo>
                    <a:pt x="539" y="257"/>
                  </a:lnTo>
                  <a:lnTo>
                    <a:pt x="549" y="288"/>
                  </a:lnTo>
                  <a:lnTo>
                    <a:pt x="554" y="318"/>
                  </a:lnTo>
                  <a:lnTo>
                    <a:pt x="549" y="343"/>
                  </a:lnTo>
                  <a:lnTo>
                    <a:pt x="535" y="363"/>
                  </a:lnTo>
                  <a:lnTo>
                    <a:pt x="516" y="378"/>
                  </a:lnTo>
                  <a:lnTo>
                    <a:pt x="489" y="387"/>
                  </a:lnTo>
                  <a:lnTo>
                    <a:pt x="457" y="391"/>
                  </a:lnTo>
                  <a:lnTo>
                    <a:pt x="420" y="391"/>
                  </a:lnTo>
                  <a:lnTo>
                    <a:pt x="381" y="385"/>
                  </a:lnTo>
                  <a:lnTo>
                    <a:pt x="338" y="374"/>
                  </a:lnTo>
                  <a:lnTo>
                    <a:pt x="293" y="358"/>
                  </a:lnTo>
                  <a:lnTo>
                    <a:pt x="248" y="336"/>
                  </a:lnTo>
                  <a:lnTo>
                    <a:pt x="203" y="310"/>
                  </a:lnTo>
                  <a:lnTo>
                    <a:pt x="158" y="279"/>
                  </a:lnTo>
                  <a:lnTo>
                    <a:pt x="116" y="242"/>
                  </a:lnTo>
                  <a:lnTo>
                    <a:pt x="77" y="200"/>
                  </a:lnTo>
                  <a:lnTo>
                    <a:pt x="41" y="153"/>
                  </a:lnTo>
                  <a:lnTo>
                    <a:pt x="40" y="151"/>
                  </a:lnTo>
                  <a:lnTo>
                    <a:pt x="39" y="150"/>
                  </a:lnTo>
                  <a:lnTo>
                    <a:pt x="36" y="147"/>
                  </a:lnTo>
                  <a:lnTo>
                    <a:pt x="35" y="145"/>
                  </a:lnTo>
                  <a:lnTo>
                    <a:pt x="32" y="143"/>
                  </a:lnTo>
                  <a:lnTo>
                    <a:pt x="25" y="138"/>
                  </a:lnTo>
                  <a:lnTo>
                    <a:pt x="15" y="130"/>
                  </a:lnTo>
                  <a:lnTo>
                    <a:pt x="7" y="118"/>
                  </a:lnTo>
                  <a:lnTo>
                    <a:pt x="2" y="103"/>
                  </a:lnTo>
                  <a:lnTo>
                    <a:pt x="0" y="84"/>
                  </a:lnTo>
                  <a:lnTo>
                    <a:pt x="6" y="61"/>
                  </a:lnTo>
                  <a:lnTo>
                    <a:pt x="20" y="34"/>
                  </a:lnTo>
                  <a:close/>
                </a:path>
              </a:pathLst>
            </a:custGeom>
            <a:solidFill>
              <a:srgbClr val="E5EF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72" name="Freeform 22"/>
            <p:cNvSpPr>
              <a:spLocks/>
            </p:cNvSpPr>
            <p:nvPr/>
          </p:nvSpPr>
          <p:spPr bwMode="auto">
            <a:xfrm>
              <a:off x="7327929" y="2455860"/>
              <a:ext cx="414338" cy="295275"/>
            </a:xfrm>
            <a:custGeom>
              <a:avLst/>
              <a:gdLst>
                <a:gd name="T0" fmla="*/ 2147483647 w 522"/>
                <a:gd name="T1" fmla="*/ 2147483647 h 371"/>
                <a:gd name="T2" fmla="*/ 2147483647 w 522"/>
                <a:gd name="T3" fmla="*/ 2147483647 h 371"/>
                <a:gd name="T4" fmla="*/ 2147483647 w 522"/>
                <a:gd name="T5" fmla="*/ 2147483647 h 371"/>
                <a:gd name="T6" fmla="*/ 2147483647 w 522"/>
                <a:gd name="T7" fmla="*/ 2147483647 h 371"/>
                <a:gd name="T8" fmla="*/ 2147483647 w 522"/>
                <a:gd name="T9" fmla="*/ 2147483647 h 371"/>
                <a:gd name="T10" fmla="*/ 2147483647 w 522"/>
                <a:gd name="T11" fmla="*/ 0 h 371"/>
                <a:gd name="T12" fmla="*/ 2147483647 w 522"/>
                <a:gd name="T13" fmla="*/ 2147483647 h 371"/>
                <a:gd name="T14" fmla="*/ 2147483647 w 522"/>
                <a:gd name="T15" fmla="*/ 2147483647 h 371"/>
                <a:gd name="T16" fmla="*/ 2147483647 w 522"/>
                <a:gd name="T17" fmla="*/ 2147483647 h 371"/>
                <a:gd name="T18" fmla="*/ 2147483647 w 522"/>
                <a:gd name="T19" fmla="*/ 2147483647 h 371"/>
                <a:gd name="T20" fmla="*/ 2147483647 w 522"/>
                <a:gd name="T21" fmla="*/ 2147483647 h 371"/>
                <a:gd name="T22" fmla="*/ 2147483647 w 522"/>
                <a:gd name="T23" fmla="*/ 2147483647 h 371"/>
                <a:gd name="T24" fmla="*/ 2147483647 w 522"/>
                <a:gd name="T25" fmla="*/ 2147483647 h 371"/>
                <a:gd name="T26" fmla="*/ 2147483647 w 522"/>
                <a:gd name="T27" fmla="*/ 2147483647 h 371"/>
                <a:gd name="T28" fmla="*/ 2147483647 w 522"/>
                <a:gd name="T29" fmla="*/ 2147483647 h 371"/>
                <a:gd name="T30" fmla="*/ 2147483647 w 522"/>
                <a:gd name="T31" fmla="*/ 2147483647 h 371"/>
                <a:gd name="T32" fmla="*/ 2147483647 w 522"/>
                <a:gd name="T33" fmla="*/ 2147483647 h 371"/>
                <a:gd name="T34" fmla="*/ 2147483647 w 522"/>
                <a:gd name="T35" fmla="*/ 2147483647 h 371"/>
                <a:gd name="T36" fmla="*/ 2147483647 w 522"/>
                <a:gd name="T37" fmla="*/ 2147483647 h 371"/>
                <a:gd name="T38" fmla="*/ 2147483647 w 522"/>
                <a:gd name="T39" fmla="*/ 2147483647 h 371"/>
                <a:gd name="T40" fmla="*/ 2147483647 w 522"/>
                <a:gd name="T41" fmla="*/ 2147483647 h 371"/>
                <a:gd name="T42" fmla="*/ 2147483647 w 522"/>
                <a:gd name="T43" fmla="*/ 2147483647 h 371"/>
                <a:gd name="T44" fmla="*/ 2147483647 w 522"/>
                <a:gd name="T45" fmla="*/ 2147483647 h 371"/>
                <a:gd name="T46" fmla="*/ 2147483647 w 522"/>
                <a:gd name="T47" fmla="*/ 2147483647 h 371"/>
                <a:gd name="T48" fmla="*/ 2147483647 w 522"/>
                <a:gd name="T49" fmla="*/ 2147483647 h 371"/>
                <a:gd name="T50" fmla="*/ 2147483647 w 522"/>
                <a:gd name="T51" fmla="*/ 2147483647 h 371"/>
                <a:gd name="T52" fmla="*/ 2147483647 w 522"/>
                <a:gd name="T53" fmla="*/ 2147483647 h 371"/>
                <a:gd name="T54" fmla="*/ 2147483647 w 522"/>
                <a:gd name="T55" fmla="*/ 2147483647 h 371"/>
                <a:gd name="T56" fmla="*/ 2147483647 w 522"/>
                <a:gd name="T57" fmla="*/ 2147483647 h 371"/>
                <a:gd name="T58" fmla="*/ 2147483647 w 522"/>
                <a:gd name="T59" fmla="*/ 2147483647 h 371"/>
                <a:gd name="T60" fmla="*/ 2147483647 w 522"/>
                <a:gd name="T61" fmla="*/ 2147483647 h 371"/>
                <a:gd name="T62" fmla="*/ 2147483647 w 522"/>
                <a:gd name="T63" fmla="*/ 2147483647 h 371"/>
                <a:gd name="T64" fmla="*/ 2147483647 w 522"/>
                <a:gd name="T65" fmla="*/ 2147483647 h 371"/>
                <a:gd name="T66" fmla="*/ 2147483647 w 522"/>
                <a:gd name="T67" fmla="*/ 2147483647 h 371"/>
                <a:gd name="T68" fmla="*/ 2147483647 w 522"/>
                <a:gd name="T69" fmla="*/ 2147483647 h 371"/>
                <a:gd name="T70" fmla="*/ 2147483647 w 522"/>
                <a:gd name="T71" fmla="*/ 2147483647 h 371"/>
                <a:gd name="T72" fmla="*/ 2147483647 w 522"/>
                <a:gd name="T73" fmla="*/ 2147483647 h 371"/>
                <a:gd name="T74" fmla="*/ 2147483647 w 522"/>
                <a:gd name="T75" fmla="*/ 2147483647 h 371"/>
                <a:gd name="T76" fmla="*/ 2147483647 w 522"/>
                <a:gd name="T77" fmla="*/ 2147483647 h 371"/>
                <a:gd name="T78" fmla="*/ 2147483647 w 522"/>
                <a:gd name="T79" fmla="*/ 2147483647 h 371"/>
                <a:gd name="T80" fmla="*/ 2147483647 w 522"/>
                <a:gd name="T81" fmla="*/ 2147483647 h 371"/>
                <a:gd name="T82" fmla="*/ 2147483647 w 522"/>
                <a:gd name="T83" fmla="*/ 2147483647 h 371"/>
                <a:gd name="T84" fmla="*/ 2147483647 w 522"/>
                <a:gd name="T85" fmla="*/ 2147483647 h 371"/>
                <a:gd name="T86" fmla="*/ 2147483647 w 522"/>
                <a:gd name="T87" fmla="*/ 2147483647 h 371"/>
                <a:gd name="T88" fmla="*/ 2147483647 w 522"/>
                <a:gd name="T89" fmla="*/ 2147483647 h 371"/>
                <a:gd name="T90" fmla="*/ 2147483647 w 522"/>
                <a:gd name="T91" fmla="*/ 2147483647 h 371"/>
                <a:gd name="T92" fmla="*/ 2147483647 w 522"/>
                <a:gd name="T93" fmla="*/ 2147483647 h 371"/>
                <a:gd name="T94" fmla="*/ 2147483647 w 522"/>
                <a:gd name="T95" fmla="*/ 2147483647 h 371"/>
                <a:gd name="T96" fmla="*/ 2147483647 w 522"/>
                <a:gd name="T97" fmla="*/ 2147483647 h 371"/>
                <a:gd name="T98" fmla="*/ 2147483647 w 522"/>
                <a:gd name="T99" fmla="*/ 2147483647 h 371"/>
                <a:gd name="T100" fmla="*/ 2147483647 w 522"/>
                <a:gd name="T101" fmla="*/ 2147483647 h 371"/>
                <a:gd name="T102" fmla="*/ 2147483647 w 522"/>
                <a:gd name="T103" fmla="*/ 2147483647 h 371"/>
                <a:gd name="T104" fmla="*/ 2147483647 w 522"/>
                <a:gd name="T105" fmla="*/ 2147483647 h 371"/>
                <a:gd name="T106" fmla="*/ 2147483647 w 522"/>
                <a:gd name="T107" fmla="*/ 2147483647 h 371"/>
                <a:gd name="T108" fmla="*/ 2147483647 w 522"/>
                <a:gd name="T109" fmla="*/ 2147483647 h 371"/>
                <a:gd name="T110" fmla="*/ 2147483647 w 522"/>
                <a:gd name="T111" fmla="*/ 2147483647 h 371"/>
                <a:gd name="T112" fmla="*/ 2147483647 w 522"/>
                <a:gd name="T113" fmla="*/ 2147483647 h 371"/>
                <a:gd name="T114" fmla="*/ 0 w 522"/>
                <a:gd name="T115" fmla="*/ 2147483647 h 371"/>
                <a:gd name="T116" fmla="*/ 0 w 522"/>
                <a:gd name="T117" fmla="*/ 2147483647 h 371"/>
                <a:gd name="T118" fmla="*/ 2147483647 w 522"/>
                <a:gd name="T119" fmla="*/ 2147483647 h 371"/>
                <a:gd name="T120" fmla="*/ 2147483647 w 522"/>
                <a:gd name="T121" fmla="*/ 2147483647 h 37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22"/>
                <a:gd name="T184" fmla="*/ 0 h 371"/>
                <a:gd name="T185" fmla="*/ 522 w 522"/>
                <a:gd name="T186" fmla="*/ 371 h 37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2" h="371">
                  <a:moveTo>
                    <a:pt x="18" y="32"/>
                  </a:moveTo>
                  <a:lnTo>
                    <a:pt x="29" y="19"/>
                  </a:lnTo>
                  <a:lnTo>
                    <a:pt x="40" y="10"/>
                  </a:lnTo>
                  <a:lnTo>
                    <a:pt x="54" y="4"/>
                  </a:lnTo>
                  <a:lnTo>
                    <a:pt x="68" y="1"/>
                  </a:lnTo>
                  <a:lnTo>
                    <a:pt x="84" y="0"/>
                  </a:lnTo>
                  <a:lnTo>
                    <a:pt x="100" y="1"/>
                  </a:lnTo>
                  <a:lnTo>
                    <a:pt x="116" y="4"/>
                  </a:lnTo>
                  <a:lnTo>
                    <a:pt x="134" y="9"/>
                  </a:lnTo>
                  <a:lnTo>
                    <a:pt x="151" y="15"/>
                  </a:lnTo>
                  <a:lnTo>
                    <a:pt x="168" y="20"/>
                  </a:lnTo>
                  <a:lnTo>
                    <a:pt x="184" y="27"/>
                  </a:lnTo>
                  <a:lnTo>
                    <a:pt x="200" y="34"/>
                  </a:lnTo>
                  <a:lnTo>
                    <a:pt x="215" y="41"/>
                  </a:lnTo>
                  <a:lnTo>
                    <a:pt x="230" y="47"/>
                  </a:lnTo>
                  <a:lnTo>
                    <a:pt x="244" y="53"/>
                  </a:lnTo>
                  <a:lnTo>
                    <a:pt x="256" y="57"/>
                  </a:lnTo>
                  <a:lnTo>
                    <a:pt x="268" y="61"/>
                  </a:lnTo>
                  <a:lnTo>
                    <a:pt x="282" y="65"/>
                  </a:lnTo>
                  <a:lnTo>
                    <a:pt x="298" y="71"/>
                  </a:lnTo>
                  <a:lnTo>
                    <a:pt x="316" y="77"/>
                  </a:lnTo>
                  <a:lnTo>
                    <a:pt x="334" y="83"/>
                  </a:lnTo>
                  <a:lnTo>
                    <a:pt x="354" y="91"/>
                  </a:lnTo>
                  <a:lnTo>
                    <a:pt x="373" y="100"/>
                  </a:lnTo>
                  <a:lnTo>
                    <a:pt x="393" y="110"/>
                  </a:lnTo>
                  <a:lnTo>
                    <a:pt x="412" y="123"/>
                  </a:lnTo>
                  <a:lnTo>
                    <a:pt x="431" y="138"/>
                  </a:lnTo>
                  <a:lnTo>
                    <a:pt x="449" y="154"/>
                  </a:lnTo>
                  <a:lnTo>
                    <a:pt x="467" y="172"/>
                  </a:lnTo>
                  <a:lnTo>
                    <a:pt x="483" y="193"/>
                  </a:lnTo>
                  <a:lnTo>
                    <a:pt x="497" y="217"/>
                  </a:lnTo>
                  <a:lnTo>
                    <a:pt x="508" y="244"/>
                  </a:lnTo>
                  <a:lnTo>
                    <a:pt x="519" y="274"/>
                  </a:lnTo>
                  <a:lnTo>
                    <a:pt x="522" y="303"/>
                  </a:lnTo>
                  <a:lnTo>
                    <a:pt x="517" y="326"/>
                  </a:lnTo>
                  <a:lnTo>
                    <a:pt x="506" y="344"/>
                  </a:lnTo>
                  <a:lnTo>
                    <a:pt x="486" y="358"/>
                  </a:lnTo>
                  <a:lnTo>
                    <a:pt x="461" y="367"/>
                  </a:lnTo>
                  <a:lnTo>
                    <a:pt x="431" y="371"/>
                  </a:lnTo>
                  <a:lnTo>
                    <a:pt x="396" y="369"/>
                  </a:lnTo>
                  <a:lnTo>
                    <a:pt x="358" y="364"/>
                  </a:lnTo>
                  <a:lnTo>
                    <a:pt x="318" y="353"/>
                  </a:lnTo>
                  <a:lnTo>
                    <a:pt x="277" y="337"/>
                  </a:lnTo>
                  <a:lnTo>
                    <a:pt x="233" y="318"/>
                  </a:lnTo>
                  <a:lnTo>
                    <a:pt x="190" y="292"/>
                  </a:lnTo>
                  <a:lnTo>
                    <a:pt x="149" y="262"/>
                  </a:lnTo>
                  <a:lnTo>
                    <a:pt x="108" y="228"/>
                  </a:lnTo>
                  <a:lnTo>
                    <a:pt x="71" y="189"/>
                  </a:lnTo>
                  <a:lnTo>
                    <a:pt x="37" y="145"/>
                  </a:lnTo>
                  <a:lnTo>
                    <a:pt x="36" y="142"/>
                  </a:lnTo>
                  <a:lnTo>
                    <a:pt x="34" y="141"/>
                  </a:lnTo>
                  <a:lnTo>
                    <a:pt x="33" y="139"/>
                  </a:lnTo>
                  <a:lnTo>
                    <a:pt x="32" y="138"/>
                  </a:lnTo>
                  <a:lnTo>
                    <a:pt x="29" y="136"/>
                  </a:lnTo>
                  <a:lnTo>
                    <a:pt x="22" y="131"/>
                  </a:lnTo>
                  <a:lnTo>
                    <a:pt x="13" y="123"/>
                  </a:lnTo>
                  <a:lnTo>
                    <a:pt x="6" y="111"/>
                  </a:lnTo>
                  <a:lnTo>
                    <a:pt x="0" y="98"/>
                  </a:lnTo>
                  <a:lnTo>
                    <a:pt x="0" y="79"/>
                  </a:lnTo>
                  <a:lnTo>
                    <a:pt x="5" y="57"/>
                  </a:lnTo>
                  <a:lnTo>
                    <a:pt x="18" y="32"/>
                  </a:lnTo>
                  <a:close/>
                </a:path>
              </a:pathLst>
            </a:custGeom>
            <a:solidFill>
              <a:srgbClr val="DBE8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73" name="Freeform 23"/>
            <p:cNvSpPr>
              <a:spLocks/>
            </p:cNvSpPr>
            <p:nvPr/>
          </p:nvSpPr>
          <p:spPr bwMode="auto">
            <a:xfrm>
              <a:off x="7342216" y="2468560"/>
              <a:ext cx="390525" cy="277813"/>
            </a:xfrm>
            <a:custGeom>
              <a:avLst/>
              <a:gdLst>
                <a:gd name="T0" fmla="*/ 2147483647 w 492"/>
                <a:gd name="T1" fmla="*/ 2147483647 h 350"/>
                <a:gd name="T2" fmla="*/ 2147483647 w 492"/>
                <a:gd name="T3" fmla="*/ 2147483647 h 350"/>
                <a:gd name="T4" fmla="*/ 2147483647 w 492"/>
                <a:gd name="T5" fmla="*/ 2147483647 h 350"/>
                <a:gd name="T6" fmla="*/ 2147483647 w 492"/>
                <a:gd name="T7" fmla="*/ 2147483647 h 350"/>
                <a:gd name="T8" fmla="*/ 2147483647 w 492"/>
                <a:gd name="T9" fmla="*/ 0 h 350"/>
                <a:gd name="T10" fmla="*/ 2147483647 w 492"/>
                <a:gd name="T11" fmla="*/ 0 h 350"/>
                <a:gd name="T12" fmla="*/ 2147483647 w 492"/>
                <a:gd name="T13" fmla="*/ 0 h 350"/>
                <a:gd name="T14" fmla="*/ 2147483647 w 492"/>
                <a:gd name="T15" fmla="*/ 2147483647 h 350"/>
                <a:gd name="T16" fmla="*/ 2147483647 w 492"/>
                <a:gd name="T17" fmla="*/ 2147483647 h 350"/>
                <a:gd name="T18" fmla="*/ 2147483647 w 492"/>
                <a:gd name="T19" fmla="*/ 2147483647 h 350"/>
                <a:gd name="T20" fmla="*/ 2147483647 w 492"/>
                <a:gd name="T21" fmla="*/ 2147483647 h 350"/>
                <a:gd name="T22" fmla="*/ 2147483647 w 492"/>
                <a:gd name="T23" fmla="*/ 2147483647 h 350"/>
                <a:gd name="T24" fmla="*/ 2147483647 w 492"/>
                <a:gd name="T25" fmla="*/ 2147483647 h 350"/>
                <a:gd name="T26" fmla="*/ 2147483647 w 492"/>
                <a:gd name="T27" fmla="*/ 2147483647 h 350"/>
                <a:gd name="T28" fmla="*/ 2147483647 w 492"/>
                <a:gd name="T29" fmla="*/ 2147483647 h 350"/>
                <a:gd name="T30" fmla="*/ 2147483647 w 492"/>
                <a:gd name="T31" fmla="*/ 2147483647 h 350"/>
                <a:gd name="T32" fmla="*/ 2147483647 w 492"/>
                <a:gd name="T33" fmla="*/ 2147483647 h 350"/>
                <a:gd name="T34" fmla="*/ 2147483647 w 492"/>
                <a:gd name="T35" fmla="*/ 2147483647 h 350"/>
                <a:gd name="T36" fmla="*/ 2147483647 w 492"/>
                <a:gd name="T37" fmla="*/ 2147483647 h 350"/>
                <a:gd name="T38" fmla="*/ 2147483647 w 492"/>
                <a:gd name="T39" fmla="*/ 2147483647 h 350"/>
                <a:gd name="T40" fmla="*/ 2147483647 w 492"/>
                <a:gd name="T41" fmla="*/ 2147483647 h 350"/>
                <a:gd name="T42" fmla="*/ 2147483647 w 492"/>
                <a:gd name="T43" fmla="*/ 2147483647 h 350"/>
                <a:gd name="T44" fmla="*/ 2147483647 w 492"/>
                <a:gd name="T45" fmla="*/ 2147483647 h 350"/>
                <a:gd name="T46" fmla="*/ 2147483647 w 492"/>
                <a:gd name="T47" fmla="*/ 2147483647 h 350"/>
                <a:gd name="T48" fmla="*/ 2147483647 w 492"/>
                <a:gd name="T49" fmla="*/ 2147483647 h 350"/>
                <a:gd name="T50" fmla="*/ 2147483647 w 492"/>
                <a:gd name="T51" fmla="*/ 2147483647 h 350"/>
                <a:gd name="T52" fmla="*/ 2147483647 w 492"/>
                <a:gd name="T53" fmla="*/ 2147483647 h 350"/>
                <a:gd name="T54" fmla="*/ 2147483647 w 492"/>
                <a:gd name="T55" fmla="*/ 2147483647 h 350"/>
                <a:gd name="T56" fmla="*/ 2147483647 w 492"/>
                <a:gd name="T57" fmla="*/ 2147483647 h 350"/>
                <a:gd name="T58" fmla="*/ 2147483647 w 492"/>
                <a:gd name="T59" fmla="*/ 2147483647 h 350"/>
                <a:gd name="T60" fmla="*/ 2147483647 w 492"/>
                <a:gd name="T61" fmla="*/ 2147483647 h 350"/>
                <a:gd name="T62" fmla="*/ 2147483647 w 492"/>
                <a:gd name="T63" fmla="*/ 2147483647 h 350"/>
                <a:gd name="T64" fmla="*/ 2147483647 w 492"/>
                <a:gd name="T65" fmla="*/ 2147483647 h 350"/>
                <a:gd name="T66" fmla="*/ 2147483647 w 492"/>
                <a:gd name="T67" fmla="*/ 2147483647 h 350"/>
                <a:gd name="T68" fmla="*/ 2147483647 w 492"/>
                <a:gd name="T69" fmla="*/ 2147483647 h 350"/>
                <a:gd name="T70" fmla="*/ 2147483647 w 492"/>
                <a:gd name="T71" fmla="*/ 2147483647 h 350"/>
                <a:gd name="T72" fmla="*/ 2147483647 w 492"/>
                <a:gd name="T73" fmla="*/ 2147483647 h 350"/>
                <a:gd name="T74" fmla="*/ 2147483647 w 492"/>
                <a:gd name="T75" fmla="*/ 2147483647 h 350"/>
                <a:gd name="T76" fmla="*/ 2147483647 w 492"/>
                <a:gd name="T77" fmla="*/ 2147483647 h 350"/>
                <a:gd name="T78" fmla="*/ 2147483647 w 492"/>
                <a:gd name="T79" fmla="*/ 2147483647 h 350"/>
                <a:gd name="T80" fmla="*/ 2147483647 w 492"/>
                <a:gd name="T81" fmla="*/ 2147483647 h 350"/>
                <a:gd name="T82" fmla="*/ 2147483647 w 492"/>
                <a:gd name="T83" fmla="*/ 2147483647 h 350"/>
                <a:gd name="T84" fmla="*/ 2147483647 w 492"/>
                <a:gd name="T85" fmla="*/ 2147483647 h 350"/>
                <a:gd name="T86" fmla="*/ 2147483647 w 492"/>
                <a:gd name="T87" fmla="*/ 2147483647 h 350"/>
                <a:gd name="T88" fmla="*/ 2147483647 w 492"/>
                <a:gd name="T89" fmla="*/ 2147483647 h 350"/>
                <a:gd name="T90" fmla="*/ 2147483647 w 492"/>
                <a:gd name="T91" fmla="*/ 2147483647 h 350"/>
                <a:gd name="T92" fmla="*/ 2147483647 w 492"/>
                <a:gd name="T93" fmla="*/ 2147483647 h 350"/>
                <a:gd name="T94" fmla="*/ 2147483647 w 492"/>
                <a:gd name="T95" fmla="*/ 2147483647 h 350"/>
                <a:gd name="T96" fmla="*/ 2147483647 w 492"/>
                <a:gd name="T97" fmla="*/ 2147483647 h 350"/>
                <a:gd name="T98" fmla="*/ 2147483647 w 492"/>
                <a:gd name="T99" fmla="*/ 2147483647 h 350"/>
                <a:gd name="T100" fmla="*/ 2147483647 w 492"/>
                <a:gd name="T101" fmla="*/ 2147483647 h 350"/>
                <a:gd name="T102" fmla="*/ 2147483647 w 492"/>
                <a:gd name="T103" fmla="*/ 2147483647 h 350"/>
                <a:gd name="T104" fmla="*/ 2147483647 w 492"/>
                <a:gd name="T105" fmla="*/ 2147483647 h 350"/>
                <a:gd name="T106" fmla="*/ 2147483647 w 492"/>
                <a:gd name="T107" fmla="*/ 2147483647 h 350"/>
                <a:gd name="T108" fmla="*/ 2147483647 w 492"/>
                <a:gd name="T109" fmla="*/ 2147483647 h 350"/>
                <a:gd name="T110" fmla="*/ 2147483647 w 492"/>
                <a:gd name="T111" fmla="*/ 2147483647 h 350"/>
                <a:gd name="T112" fmla="*/ 2147483647 w 492"/>
                <a:gd name="T113" fmla="*/ 2147483647 h 350"/>
                <a:gd name="T114" fmla="*/ 0 w 492"/>
                <a:gd name="T115" fmla="*/ 2147483647 h 350"/>
                <a:gd name="T116" fmla="*/ 0 w 492"/>
                <a:gd name="T117" fmla="*/ 2147483647 h 350"/>
                <a:gd name="T118" fmla="*/ 2147483647 w 492"/>
                <a:gd name="T119" fmla="*/ 2147483647 h 350"/>
                <a:gd name="T120" fmla="*/ 2147483647 w 492"/>
                <a:gd name="T121" fmla="*/ 2147483647 h 3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92"/>
                <a:gd name="T184" fmla="*/ 0 h 350"/>
                <a:gd name="T185" fmla="*/ 492 w 492"/>
                <a:gd name="T186" fmla="*/ 350 h 3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92" h="350">
                  <a:moveTo>
                    <a:pt x="17" y="30"/>
                  </a:moveTo>
                  <a:lnTo>
                    <a:pt x="28" y="18"/>
                  </a:lnTo>
                  <a:lnTo>
                    <a:pt x="38" y="9"/>
                  </a:lnTo>
                  <a:lnTo>
                    <a:pt x="51" y="3"/>
                  </a:lnTo>
                  <a:lnTo>
                    <a:pt x="65" y="0"/>
                  </a:lnTo>
                  <a:lnTo>
                    <a:pt x="80" y="0"/>
                  </a:lnTo>
                  <a:lnTo>
                    <a:pt x="96" y="0"/>
                  </a:lnTo>
                  <a:lnTo>
                    <a:pt x="111" y="3"/>
                  </a:lnTo>
                  <a:lnTo>
                    <a:pt x="128" y="7"/>
                  </a:lnTo>
                  <a:lnTo>
                    <a:pt x="144" y="12"/>
                  </a:lnTo>
                  <a:lnTo>
                    <a:pt x="160" y="18"/>
                  </a:lnTo>
                  <a:lnTo>
                    <a:pt x="177" y="25"/>
                  </a:lnTo>
                  <a:lnTo>
                    <a:pt x="192" y="32"/>
                  </a:lnTo>
                  <a:lnTo>
                    <a:pt x="206" y="38"/>
                  </a:lnTo>
                  <a:lnTo>
                    <a:pt x="220" y="45"/>
                  </a:lnTo>
                  <a:lnTo>
                    <a:pt x="233" y="49"/>
                  </a:lnTo>
                  <a:lnTo>
                    <a:pt x="245" y="54"/>
                  </a:lnTo>
                  <a:lnTo>
                    <a:pt x="256" y="57"/>
                  </a:lnTo>
                  <a:lnTo>
                    <a:pt x="270" y="62"/>
                  </a:lnTo>
                  <a:lnTo>
                    <a:pt x="285" y="66"/>
                  </a:lnTo>
                  <a:lnTo>
                    <a:pt x="301" y="72"/>
                  </a:lnTo>
                  <a:lnTo>
                    <a:pt x="318" y="78"/>
                  </a:lnTo>
                  <a:lnTo>
                    <a:pt x="336" y="85"/>
                  </a:lnTo>
                  <a:lnTo>
                    <a:pt x="354" y="94"/>
                  </a:lnTo>
                  <a:lnTo>
                    <a:pt x="372" y="104"/>
                  </a:lnTo>
                  <a:lnTo>
                    <a:pt x="390" y="116"/>
                  </a:lnTo>
                  <a:lnTo>
                    <a:pt x="407" y="130"/>
                  </a:lnTo>
                  <a:lnTo>
                    <a:pt x="424" y="145"/>
                  </a:lnTo>
                  <a:lnTo>
                    <a:pt x="440" y="162"/>
                  </a:lnTo>
                  <a:lnTo>
                    <a:pt x="455" y="183"/>
                  </a:lnTo>
                  <a:lnTo>
                    <a:pt x="468" y="205"/>
                  </a:lnTo>
                  <a:lnTo>
                    <a:pt x="480" y="230"/>
                  </a:lnTo>
                  <a:lnTo>
                    <a:pt x="489" y="259"/>
                  </a:lnTo>
                  <a:lnTo>
                    <a:pt x="492" y="286"/>
                  </a:lnTo>
                  <a:lnTo>
                    <a:pt x="488" y="308"/>
                  </a:lnTo>
                  <a:lnTo>
                    <a:pt x="476" y="326"/>
                  </a:lnTo>
                  <a:lnTo>
                    <a:pt x="459" y="338"/>
                  </a:lnTo>
                  <a:lnTo>
                    <a:pt x="435" y="346"/>
                  </a:lnTo>
                  <a:lnTo>
                    <a:pt x="406" y="350"/>
                  </a:lnTo>
                  <a:lnTo>
                    <a:pt x="374" y="349"/>
                  </a:lnTo>
                  <a:lnTo>
                    <a:pt x="338" y="342"/>
                  </a:lnTo>
                  <a:lnTo>
                    <a:pt x="300" y="331"/>
                  </a:lnTo>
                  <a:lnTo>
                    <a:pt x="261" y="316"/>
                  </a:lnTo>
                  <a:lnTo>
                    <a:pt x="219" y="297"/>
                  </a:lnTo>
                  <a:lnTo>
                    <a:pt x="179" y="274"/>
                  </a:lnTo>
                  <a:lnTo>
                    <a:pt x="140" y="245"/>
                  </a:lnTo>
                  <a:lnTo>
                    <a:pt x="102" y="213"/>
                  </a:lnTo>
                  <a:lnTo>
                    <a:pt x="67" y="176"/>
                  </a:lnTo>
                  <a:lnTo>
                    <a:pt x="35" y="134"/>
                  </a:lnTo>
                  <a:lnTo>
                    <a:pt x="34" y="133"/>
                  </a:lnTo>
                  <a:lnTo>
                    <a:pt x="34" y="132"/>
                  </a:lnTo>
                  <a:lnTo>
                    <a:pt x="32" y="131"/>
                  </a:lnTo>
                  <a:lnTo>
                    <a:pt x="31" y="130"/>
                  </a:lnTo>
                  <a:lnTo>
                    <a:pt x="27" y="127"/>
                  </a:lnTo>
                  <a:lnTo>
                    <a:pt x="21" y="122"/>
                  </a:lnTo>
                  <a:lnTo>
                    <a:pt x="13" y="115"/>
                  </a:lnTo>
                  <a:lnTo>
                    <a:pt x="6" y="103"/>
                  </a:lnTo>
                  <a:lnTo>
                    <a:pt x="0" y="91"/>
                  </a:lnTo>
                  <a:lnTo>
                    <a:pt x="0" y="73"/>
                  </a:lnTo>
                  <a:lnTo>
                    <a:pt x="5" y="54"/>
                  </a:lnTo>
                  <a:lnTo>
                    <a:pt x="17" y="30"/>
                  </a:lnTo>
                  <a:close/>
                </a:path>
              </a:pathLst>
            </a:custGeom>
            <a:solidFill>
              <a:srgbClr val="D1E0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74" name="Freeform 24"/>
            <p:cNvSpPr>
              <a:spLocks/>
            </p:cNvSpPr>
            <p:nvPr/>
          </p:nvSpPr>
          <p:spPr bwMode="auto">
            <a:xfrm>
              <a:off x="7356504" y="2479672"/>
              <a:ext cx="366713" cy="260350"/>
            </a:xfrm>
            <a:custGeom>
              <a:avLst/>
              <a:gdLst>
                <a:gd name="T0" fmla="*/ 2147483647 w 463"/>
                <a:gd name="T1" fmla="*/ 2147483647 h 330"/>
                <a:gd name="T2" fmla="*/ 2147483647 w 463"/>
                <a:gd name="T3" fmla="*/ 2147483647 h 330"/>
                <a:gd name="T4" fmla="*/ 2147483647 w 463"/>
                <a:gd name="T5" fmla="*/ 2147483647 h 330"/>
                <a:gd name="T6" fmla="*/ 2147483647 w 463"/>
                <a:gd name="T7" fmla="*/ 2147483647 h 330"/>
                <a:gd name="T8" fmla="*/ 2147483647 w 463"/>
                <a:gd name="T9" fmla="*/ 2147483647 h 330"/>
                <a:gd name="T10" fmla="*/ 2147483647 w 463"/>
                <a:gd name="T11" fmla="*/ 0 h 330"/>
                <a:gd name="T12" fmla="*/ 2147483647 w 463"/>
                <a:gd name="T13" fmla="*/ 2147483647 h 330"/>
                <a:gd name="T14" fmla="*/ 2147483647 w 463"/>
                <a:gd name="T15" fmla="*/ 2147483647 h 330"/>
                <a:gd name="T16" fmla="*/ 2147483647 w 463"/>
                <a:gd name="T17" fmla="*/ 2147483647 h 330"/>
                <a:gd name="T18" fmla="*/ 2147483647 w 463"/>
                <a:gd name="T19" fmla="*/ 2147483647 h 330"/>
                <a:gd name="T20" fmla="*/ 2147483647 w 463"/>
                <a:gd name="T21" fmla="*/ 2147483647 h 330"/>
                <a:gd name="T22" fmla="*/ 2147483647 w 463"/>
                <a:gd name="T23" fmla="*/ 2147483647 h 330"/>
                <a:gd name="T24" fmla="*/ 2147483647 w 463"/>
                <a:gd name="T25" fmla="*/ 2147483647 h 330"/>
                <a:gd name="T26" fmla="*/ 2147483647 w 463"/>
                <a:gd name="T27" fmla="*/ 2147483647 h 330"/>
                <a:gd name="T28" fmla="*/ 2147483647 w 463"/>
                <a:gd name="T29" fmla="*/ 2147483647 h 330"/>
                <a:gd name="T30" fmla="*/ 2147483647 w 463"/>
                <a:gd name="T31" fmla="*/ 2147483647 h 330"/>
                <a:gd name="T32" fmla="*/ 2147483647 w 463"/>
                <a:gd name="T33" fmla="*/ 2147483647 h 330"/>
                <a:gd name="T34" fmla="*/ 2147483647 w 463"/>
                <a:gd name="T35" fmla="*/ 2147483647 h 330"/>
                <a:gd name="T36" fmla="*/ 2147483647 w 463"/>
                <a:gd name="T37" fmla="*/ 2147483647 h 330"/>
                <a:gd name="T38" fmla="*/ 2147483647 w 463"/>
                <a:gd name="T39" fmla="*/ 2147483647 h 330"/>
                <a:gd name="T40" fmla="*/ 2147483647 w 463"/>
                <a:gd name="T41" fmla="*/ 2147483647 h 330"/>
                <a:gd name="T42" fmla="*/ 2147483647 w 463"/>
                <a:gd name="T43" fmla="*/ 2147483647 h 330"/>
                <a:gd name="T44" fmla="*/ 2147483647 w 463"/>
                <a:gd name="T45" fmla="*/ 2147483647 h 330"/>
                <a:gd name="T46" fmla="*/ 2147483647 w 463"/>
                <a:gd name="T47" fmla="*/ 2147483647 h 330"/>
                <a:gd name="T48" fmla="*/ 2147483647 w 463"/>
                <a:gd name="T49" fmla="*/ 2147483647 h 330"/>
                <a:gd name="T50" fmla="*/ 2147483647 w 463"/>
                <a:gd name="T51" fmla="*/ 2147483647 h 330"/>
                <a:gd name="T52" fmla="*/ 2147483647 w 463"/>
                <a:gd name="T53" fmla="*/ 2147483647 h 330"/>
                <a:gd name="T54" fmla="*/ 2147483647 w 463"/>
                <a:gd name="T55" fmla="*/ 2147483647 h 330"/>
                <a:gd name="T56" fmla="*/ 2147483647 w 463"/>
                <a:gd name="T57" fmla="*/ 2147483647 h 330"/>
                <a:gd name="T58" fmla="*/ 2147483647 w 463"/>
                <a:gd name="T59" fmla="*/ 2147483647 h 330"/>
                <a:gd name="T60" fmla="*/ 2147483647 w 463"/>
                <a:gd name="T61" fmla="*/ 2147483647 h 330"/>
                <a:gd name="T62" fmla="*/ 2147483647 w 463"/>
                <a:gd name="T63" fmla="*/ 2147483647 h 330"/>
                <a:gd name="T64" fmla="*/ 2147483647 w 463"/>
                <a:gd name="T65" fmla="*/ 2147483647 h 330"/>
                <a:gd name="T66" fmla="*/ 2147483647 w 463"/>
                <a:gd name="T67" fmla="*/ 2147483647 h 330"/>
                <a:gd name="T68" fmla="*/ 2147483647 w 463"/>
                <a:gd name="T69" fmla="*/ 2147483647 h 330"/>
                <a:gd name="T70" fmla="*/ 2147483647 w 463"/>
                <a:gd name="T71" fmla="*/ 2147483647 h 330"/>
                <a:gd name="T72" fmla="*/ 2147483647 w 463"/>
                <a:gd name="T73" fmla="*/ 2147483647 h 330"/>
                <a:gd name="T74" fmla="*/ 2147483647 w 463"/>
                <a:gd name="T75" fmla="*/ 2147483647 h 330"/>
                <a:gd name="T76" fmla="*/ 2147483647 w 463"/>
                <a:gd name="T77" fmla="*/ 2147483647 h 330"/>
                <a:gd name="T78" fmla="*/ 2147483647 w 463"/>
                <a:gd name="T79" fmla="*/ 2147483647 h 330"/>
                <a:gd name="T80" fmla="*/ 2147483647 w 463"/>
                <a:gd name="T81" fmla="*/ 2147483647 h 330"/>
                <a:gd name="T82" fmla="*/ 2147483647 w 463"/>
                <a:gd name="T83" fmla="*/ 2147483647 h 330"/>
                <a:gd name="T84" fmla="*/ 2147483647 w 463"/>
                <a:gd name="T85" fmla="*/ 2147483647 h 330"/>
                <a:gd name="T86" fmla="*/ 2147483647 w 463"/>
                <a:gd name="T87" fmla="*/ 2147483647 h 330"/>
                <a:gd name="T88" fmla="*/ 2147483647 w 463"/>
                <a:gd name="T89" fmla="*/ 2147483647 h 330"/>
                <a:gd name="T90" fmla="*/ 2147483647 w 463"/>
                <a:gd name="T91" fmla="*/ 2147483647 h 330"/>
                <a:gd name="T92" fmla="*/ 2147483647 w 463"/>
                <a:gd name="T93" fmla="*/ 2147483647 h 330"/>
                <a:gd name="T94" fmla="*/ 2147483647 w 463"/>
                <a:gd name="T95" fmla="*/ 2147483647 h 330"/>
                <a:gd name="T96" fmla="*/ 2147483647 w 463"/>
                <a:gd name="T97" fmla="*/ 2147483647 h 330"/>
                <a:gd name="T98" fmla="*/ 2147483647 w 463"/>
                <a:gd name="T99" fmla="*/ 2147483647 h 330"/>
                <a:gd name="T100" fmla="*/ 2147483647 w 463"/>
                <a:gd name="T101" fmla="*/ 2147483647 h 330"/>
                <a:gd name="T102" fmla="*/ 2147483647 w 463"/>
                <a:gd name="T103" fmla="*/ 2147483647 h 330"/>
                <a:gd name="T104" fmla="*/ 2147483647 w 463"/>
                <a:gd name="T105" fmla="*/ 2147483647 h 330"/>
                <a:gd name="T106" fmla="*/ 2147483647 w 463"/>
                <a:gd name="T107" fmla="*/ 2147483647 h 330"/>
                <a:gd name="T108" fmla="*/ 2147483647 w 463"/>
                <a:gd name="T109" fmla="*/ 2147483647 h 330"/>
                <a:gd name="T110" fmla="*/ 2147483647 w 463"/>
                <a:gd name="T111" fmla="*/ 2147483647 h 330"/>
                <a:gd name="T112" fmla="*/ 2147483647 w 463"/>
                <a:gd name="T113" fmla="*/ 2147483647 h 330"/>
                <a:gd name="T114" fmla="*/ 2147483647 w 463"/>
                <a:gd name="T115" fmla="*/ 2147483647 h 330"/>
                <a:gd name="T116" fmla="*/ 0 w 463"/>
                <a:gd name="T117" fmla="*/ 2147483647 h 330"/>
                <a:gd name="T118" fmla="*/ 2147483647 w 463"/>
                <a:gd name="T119" fmla="*/ 2147483647 h 330"/>
                <a:gd name="T120" fmla="*/ 2147483647 w 463"/>
                <a:gd name="T121" fmla="*/ 2147483647 h 33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63"/>
                <a:gd name="T184" fmla="*/ 0 h 330"/>
                <a:gd name="T185" fmla="*/ 463 w 463"/>
                <a:gd name="T186" fmla="*/ 330 h 33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63" h="330">
                  <a:moveTo>
                    <a:pt x="18" y="29"/>
                  </a:moveTo>
                  <a:lnTo>
                    <a:pt x="27" y="18"/>
                  </a:lnTo>
                  <a:lnTo>
                    <a:pt x="39" y="10"/>
                  </a:lnTo>
                  <a:lnTo>
                    <a:pt x="50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92" y="2"/>
                  </a:lnTo>
                  <a:lnTo>
                    <a:pt x="107" y="4"/>
                  </a:lnTo>
                  <a:lnTo>
                    <a:pt x="122" y="7"/>
                  </a:lnTo>
                  <a:lnTo>
                    <a:pt x="138" y="13"/>
                  </a:lnTo>
                  <a:lnTo>
                    <a:pt x="153" y="19"/>
                  </a:lnTo>
                  <a:lnTo>
                    <a:pt x="168" y="25"/>
                  </a:lnTo>
                  <a:lnTo>
                    <a:pt x="183" y="32"/>
                  </a:lnTo>
                  <a:lnTo>
                    <a:pt x="196" y="37"/>
                  </a:lnTo>
                  <a:lnTo>
                    <a:pt x="209" y="43"/>
                  </a:lnTo>
                  <a:lnTo>
                    <a:pt x="222" y="48"/>
                  </a:lnTo>
                  <a:lnTo>
                    <a:pt x="232" y="52"/>
                  </a:lnTo>
                  <a:lnTo>
                    <a:pt x="244" y="56"/>
                  </a:lnTo>
                  <a:lnTo>
                    <a:pt x="256" y="59"/>
                  </a:lnTo>
                  <a:lnTo>
                    <a:pt x="270" y="64"/>
                  </a:lnTo>
                  <a:lnTo>
                    <a:pt x="285" y="70"/>
                  </a:lnTo>
                  <a:lnTo>
                    <a:pt x="301" y="75"/>
                  </a:lnTo>
                  <a:lnTo>
                    <a:pt x="317" y="82"/>
                  </a:lnTo>
                  <a:lnTo>
                    <a:pt x="334" y="90"/>
                  </a:lnTo>
                  <a:lnTo>
                    <a:pt x="351" y="99"/>
                  </a:lnTo>
                  <a:lnTo>
                    <a:pt x="367" y="110"/>
                  </a:lnTo>
                  <a:lnTo>
                    <a:pt x="384" y="123"/>
                  </a:lnTo>
                  <a:lnTo>
                    <a:pt x="399" y="138"/>
                  </a:lnTo>
                  <a:lnTo>
                    <a:pt x="414" y="155"/>
                  </a:lnTo>
                  <a:lnTo>
                    <a:pt x="428" y="173"/>
                  </a:lnTo>
                  <a:lnTo>
                    <a:pt x="440" y="195"/>
                  </a:lnTo>
                  <a:lnTo>
                    <a:pt x="450" y="219"/>
                  </a:lnTo>
                  <a:lnTo>
                    <a:pt x="459" y="246"/>
                  </a:lnTo>
                  <a:lnTo>
                    <a:pt x="463" y="271"/>
                  </a:lnTo>
                  <a:lnTo>
                    <a:pt x="459" y="292"/>
                  </a:lnTo>
                  <a:lnTo>
                    <a:pt x="448" y="309"/>
                  </a:lnTo>
                  <a:lnTo>
                    <a:pt x="432" y="321"/>
                  </a:lnTo>
                  <a:lnTo>
                    <a:pt x="410" y="328"/>
                  </a:lnTo>
                  <a:lnTo>
                    <a:pt x="382" y="330"/>
                  </a:lnTo>
                  <a:lnTo>
                    <a:pt x="352" y="329"/>
                  </a:lnTo>
                  <a:lnTo>
                    <a:pt x="319" y="322"/>
                  </a:lnTo>
                  <a:lnTo>
                    <a:pt x="283" y="311"/>
                  </a:lnTo>
                  <a:lnTo>
                    <a:pt x="245" y="298"/>
                  </a:lnTo>
                  <a:lnTo>
                    <a:pt x="207" y="279"/>
                  </a:lnTo>
                  <a:lnTo>
                    <a:pt x="169" y="256"/>
                  </a:lnTo>
                  <a:lnTo>
                    <a:pt x="132" y="230"/>
                  </a:lnTo>
                  <a:lnTo>
                    <a:pt x="96" y="200"/>
                  </a:lnTo>
                  <a:lnTo>
                    <a:pt x="63" y="165"/>
                  </a:lnTo>
                  <a:lnTo>
                    <a:pt x="33" y="127"/>
                  </a:lnTo>
                  <a:lnTo>
                    <a:pt x="32" y="126"/>
                  </a:lnTo>
                  <a:lnTo>
                    <a:pt x="30" y="125"/>
                  </a:lnTo>
                  <a:lnTo>
                    <a:pt x="29" y="124"/>
                  </a:lnTo>
                  <a:lnTo>
                    <a:pt x="26" y="121"/>
                  </a:lnTo>
                  <a:lnTo>
                    <a:pt x="19" y="116"/>
                  </a:lnTo>
                  <a:lnTo>
                    <a:pt x="12" y="109"/>
                  </a:lnTo>
                  <a:lnTo>
                    <a:pt x="5" y="98"/>
                  </a:lnTo>
                  <a:lnTo>
                    <a:pt x="2" y="86"/>
                  </a:lnTo>
                  <a:lnTo>
                    <a:pt x="0" y="70"/>
                  </a:lnTo>
                  <a:lnTo>
                    <a:pt x="6" y="51"/>
                  </a:lnTo>
                  <a:lnTo>
                    <a:pt x="18" y="29"/>
                  </a:lnTo>
                  <a:close/>
                </a:path>
              </a:pathLst>
            </a:custGeom>
            <a:solidFill>
              <a:srgbClr val="C4D8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75" name="Freeform 25"/>
            <p:cNvSpPr>
              <a:spLocks/>
            </p:cNvSpPr>
            <p:nvPr/>
          </p:nvSpPr>
          <p:spPr bwMode="auto">
            <a:xfrm>
              <a:off x="7369204" y="2490785"/>
              <a:ext cx="342900" cy="246063"/>
            </a:xfrm>
            <a:custGeom>
              <a:avLst/>
              <a:gdLst>
                <a:gd name="T0" fmla="*/ 2147483647 w 432"/>
                <a:gd name="T1" fmla="*/ 2147483647 h 310"/>
                <a:gd name="T2" fmla="*/ 2147483647 w 432"/>
                <a:gd name="T3" fmla="*/ 2147483647 h 310"/>
                <a:gd name="T4" fmla="*/ 2147483647 w 432"/>
                <a:gd name="T5" fmla="*/ 2147483647 h 310"/>
                <a:gd name="T6" fmla="*/ 2147483647 w 432"/>
                <a:gd name="T7" fmla="*/ 2147483647 h 310"/>
                <a:gd name="T8" fmla="*/ 2147483647 w 432"/>
                <a:gd name="T9" fmla="*/ 0 h 310"/>
                <a:gd name="T10" fmla="*/ 2147483647 w 432"/>
                <a:gd name="T11" fmla="*/ 0 h 310"/>
                <a:gd name="T12" fmla="*/ 2147483647 w 432"/>
                <a:gd name="T13" fmla="*/ 0 h 310"/>
                <a:gd name="T14" fmla="*/ 2147483647 w 432"/>
                <a:gd name="T15" fmla="*/ 2147483647 h 310"/>
                <a:gd name="T16" fmla="*/ 2147483647 w 432"/>
                <a:gd name="T17" fmla="*/ 2147483647 h 310"/>
                <a:gd name="T18" fmla="*/ 2147483647 w 432"/>
                <a:gd name="T19" fmla="*/ 2147483647 h 310"/>
                <a:gd name="T20" fmla="*/ 2147483647 w 432"/>
                <a:gd name="T21" fmla="*/ 2147483647 h 310"/>
                <a:gd name="T22" fmla="*/ 2147483647 w 432"/>
                <a:gd name="T23" fmla="*/ 2147483647 h 310"/>
                <a:gd name="T24" fmla="*/ 2147483647 w 432"/>
                <a:gd name="T25" fmla="*/ 2147483647 h 310"/>
                <a:gd name="T26" fmla="*/ 2147483647 w 432"/>
                <a:gd name="T27" fmla="*/ 2147483647 h 310"/>
                <a:gd name="T28" fmla="*/ 2147483647 w 432"/>
                <a:gd name="T29" fmla="*/ 2147483647 h 310"/>
                <a:gd name="T30" fmla="*/ 2147483647 w 432"/>
                <a:gd name="T31" fmla="*/ 2147483647 h 310"/>
                <a:gd name="T32" fmla="*/ 2147483647 w 432"/>
                <a:gd name="T33" fmla="*/ 2147483647 h 310"/>
                <a:gd name="T34" fmla="*/ 2147483647 w 432"/>
                <a:gd name="T35" fmla="*/ 2147483647 h 310"/>
                <a:gd name="T36" fmla="*/ 2147483647 w 432"/>
                <a:gd name="T37" fmla="*/ 2147483647 h 310"/>
                <a:gd name="T38" fmla="*/ 2147483647 w 432"/>
                <a:gd name="T39" fmla="*/ 2147483647 h 310"/>
                <a:gd name="T40" fmla="*/ 2147483647 w 432"/>
                <a:gd name="T41" fmla="*/ 2147483647 h 310"/>
                <a:gd name="T42" fmla="*/ 2147483647 w 432"/>
                <a:gd name="T43" fmla="*/ 2147483647 h 310"/>
                <a:gd name="T44" fmla="*/ 2147483647 w 432"/>
                <a:gd name="T45" fmla="*/ 2147483647 h 310"/>
                <a:gd name="T46" fmla="*/ 2147483647 w 432"/>
                <a:gd name="T47" fmla="*/ 2147483647 h 310"/>
                <a:gd name="T48" fmla="*/ 2147483647 w 432"/>
                <a:gd name="T49" fmla="*/ 2147483647 h 310"/>
                <a:gd name="T50" fmla="*/ 2147483647 w 432"/>
                <a:gd name="T51" fmla="*/ 2147483647 h 310"/>
                <a:gd name="T52" fmla="*/ 2147483647 w 432"/>
                <a:gd name="T53" fmla="*/ 2147483647 h 310"/>
                <a:gd name="T54" fmla="*/ 2147483647 w 432"/>
                <a:gd name="T55" fmla="*/ 2147483647 h 310"/>
                <a:gd name="T56" fmla="*/ 2147483647 w 432"/>
                <a:gd name="T57" fmla="*/ 2147483647 h 310"/>
                <a:gd name="T58" fmla="*/ 2147483647 w 432"/>
                <a:gd name="T59" fmla="*/ 2147483647 h 310"/>
                <a:gd name="T60" fmla="*/ 2147483647 w 432"/>
                <a:gd name="T61" fmla="*/ 2147483647 h 310"/>
                <a:gd name="T62" fmla="*/ 2147483647 w 432"/>
                <a:gd name="T63" fmla="*/ 2147483647 h 310"/>
                <a:gd name="T64" fmla="*/ 2147483647 w 432"/>
                <a:gd name="T65" fmla="*/ 2147483647 h 310"/>
                <a:gd name="T66" fmla="*/ 2147483647 w 432"/>
                <a:gd name="T67" fmla="*/ 2147483647 h 310"/>
                <a:gd name="T68" fmla="*/ 2147483647 w 432"/>
                <a:gd name="T69" fmla="*/ 2147483647 h 310"/>
                <a:gd name="T70" fmla="*/ 2147483647 w 432"/>
                <a:gd name="T71" fmla="*/ 2147483647 h 310"/>
                <a:gd name="T72" fmla="*/ 2147483647 w 432"/>
                <a:gd name="T73" fmla="*/ 2147483647 h 310"/>
                <a:gd name="T74" fmla="*/ 2147483647 w 432"/>
                <a:gd name="T75" fmla="*/ 2147483647 h 310"/>
                <a:gd name="T76" fmla="*/ 2147483647 w 432"/>
                <a:gd name="T77" fmla="*/ 2147483647 h 310"/>
                <a:gd name="T78" fmla="*/ 2147483647 w 432"/>
                <a:gd name="T79" fmla="*/ 2147483647 h 310"/>
                <a:gd name="T80" fmla="*/ 2147483647 w 432"/>
                <a:gd name="T81" fmla="*/ 2147483647 h 310"/>
                <a:gd name="T82" fmla="*/ 2147483647 w 432"/>
                <a:gd name="T83" fmla="*/ 2147483647 h 310"/>
                <a:gd name="T84" fmla="*/ 2147483647 w 432"/>
                <a:gd name="T85" fmla="*/ 2147483647 h 310"/>
                <a:gd name="T86" fmla="*/ 2147483647 w 432"/>
                <a:gd name="T87" fmla="*/ 2147483647 h 310"/>
                <a:gd name="T88" fmla="*/ 2147483647 w 432"/>
                <a:gd name="T89" fmla="*/ 2147483647 h 310"/>
                <a:gd name="T90" fmla="*/ 2147483647 w 432"/>
                <a:gd name="T91" fmla="*/ 2147483647 h 310"/>
                <a:gd name="T92" fmla="*/ 2147483647 w 432"/>
                <a:gd name="T93" fmla="*/ 2147483647 h 310"/>
                <a:gd name="T94" fmla="*/ 2147483647 w 432"/>
                <a:gd name="T95" fmla="*/ 2147483647 h 310"/>
                <a:gd name="T96" fmla="*/ 2147483647 w 432"/>
                <a:gd name="T97" fmla="*/ 2147483647 h 310"/>
                <a:gd name="T98" fmla="*/ 2147483647 w 432"/>
                <a:gd name="T99" fmla="*/ 2147483647 h 310"/>
                <a:gd name="T100" fmla="*/ 2147483647 w 432"/>
                <a:gd name="T101" fmla="*/ 2147483647 h 310"/>
                <a:gd name="T102" fmla="*/ 2147483647 w 432"/>
                <a:gd name="T103" fmla="*/ 2147483647 h 310"/>
                <a:gd name="T104" fmla="*/ 2147483647 w 432"/>
                <a:gd name="T105" fmla="*/ 2147483647 h 310"/>
                <a:gd name="T106" fmla="*/ 2147483647 w 432"/>
                <a:gd name="T107" fmla="*/ 2147483647 h 310"/>
                <a:gd name="T108" fmla="*/ 2147483647 w 432"/>
                <a:gd name="T109" fmla="*/ 2147483647 h 310"/>
                <a:gd name="T110" fmla="*/ 2147483647 w 432"/>
                <a:gd name="T111" fmla="*/ 2147483647 h 310"/>
                <a:gd name="T112" fmla="*/ 2147483647 w 432"/>
                <a:gd name="T113" fmla="*/ 2147483647 h 310"/>
                <a:gd name="T114" fmla="*/ 0 w 432"/>
                <a:gd name="T115" fmla="*/ 2147483647 h 310"/>
                <a:gd name="T116" fmla="*/ 0 w 432"/>
                <a:gd name="T117" fmla="*/ 2147483647 h 310"/>
                <a:gd name="T118" fmla="*/ 2147483647 w 432"/>
                <a:gd name="T119" fmla="*/ 2147483647 h 310"/>
                <a:gd name="T120" fmla="*/ 2147483647 w 432"/>
                <a:gd name="T121" fmla="*/ 2147483647 h 3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32"/>
                <a:gd name="T184" fmla="*/ 0 h 310"/>
                <a:gd name="T185" fmla="*/ 432 w 432"/>
                <a:gd name="T186" fmla="*/ 310 h 31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32" h="310">
                  <a:moveTo>
                    <a:pt x="16" y="27"/>
                  </a:moveTo>
                  <a:lnTo>
                    <a:pt x="25" y="16"/>
                  </a:lnTo>
                  <a:lnTo>
                    <a:pt x="34" y="8"/>
                  </a:lnTo>
                  <a:lnTo>
                    <a:pt x="46" y="4"/>
                  </a:lnTo>
                  <a:lnTo>
                    <a:pt x="58" y="0"/>
                  </a:lnTo>
                  <a:lnTo>
                    <a:pt x="71" y="0"/>
                  </a:lnTo>
                  <a:lnTo>
                    <a:pt x="85" y="0"/>
                  </a:lnTo>
                  <a:lnTo>
                    <a:pt x="99" y="4"/>
                  </a:lnTo>
                  <a:lnTo>
                    <a:pt x="114" y="7"/>
                  </a:lnTo>
                  <a:lnTo>
                    <a:pt x="129" y="12"/>
                  </a:lnTo>
                  <a:lnTo>
                    <a:pt x="143" y="18"/>
                  </a:lnTo>
                  <a:lnTo>
                    <a:pt x="158" y="23"/>
                  </a:lnTo>
                  <a:lnTo>
                    <a:pt x="171" y="29"/>
                  </a:lnTo>
                  <a:lnTo>
                    <a:pt x="184" y="35"/>
                  </a:lnTo>
                  <a:lnTo>
                    <a:pt x="197" y="41"/>
                  </a:lnTo>
                  <a:lnTo>
                    <a:pt x="208" y="45"/>
                  </a:lnTo>
                  <a:lnTo>
                    <a:pt x="219" y="49"/>
                  </a:lnTo>
                  <a:lnTo>
                    <a:pt x="229" y="52"/>
                  </a:lnTo>
                  <a:lnTo>
                    <a:pt x="240" y="56"/>
                  </a:lnTo>
                  <a:lnTo>
                    <a:pt x="254" y="60"/>
                  </a:lnTo>
                  <a:lnTo>
                    <a:pt x="268" y="65"/>
                  </a:lnTo>
                  <a:lnTo>
                    <a:pt x="282" y="69"/>
                  </a:lnTo>
                  <a:lnTo>
                    <a:pt x="297" y="76"/>
                  </a:lnTo>
                  <a:lnTo>
                    <a:pt x="313" y="83"/>
                  </a:lnTo>
                  <a:lnTo>
                    <a:pt x="328" y="92"/>
                  </a:lnTo>
                  <a:lnTo>
                    <a:pt x="343" y="103"/>
                  </a:lnTo>
                  <a:lnTo>
                    <a:pt x="358" y="114"/>
                  </a:lnTo>
                  <a:lnTo>
                    <a:pt x="373" y="128"/>
                  </a:lnTo>
                  <a:lnTo>
                    <a:pt x="387" y="144"/>
                  </a:lnTo>
                  <a:lnTo>
                    <a:pt x="398" y="163"/>
                  </a:lnTo>
                  <a:lnTo>
                    <a:pt x="410" y="182"/>
                  </a:lnTo>
                  <a:lnTo>
                    <a:pt x="420" y="205"/>
                  </a:lnTo>
                  <a:lnTo>
                    <a:pt x="428" y="231"/>
                  </a:lnTo>
                  <a:lnTo>
                    <a:pt x="432" y="255"/>
                  </a:lnTo>
                  <a:lnTo>
                    <a:pt x="428" y="274"/>
                  </a:lnTo>
                  <a:lnTo>
                    <a:pt x="418" y="291"/>
                  </a:lnTo>
                  <a:lnTo>
                    <a:pt x="402" y="301"/>
                  </a:lnTo>
                  <a:lnTo>
                    <a:pt x="381" y="308"/>
                  </a:lnTo>
                  <a:lnTo>
                    <a:pt x="356" y="310"/>
                  </a:lnTo>
                  <a:lnTo>
                    <a:pt x="327" y="308"/>
                  </a:lnTo>
                  <a:lnTo>
                    <a:pt x="295" y="302"/>
                  </a:lnTo>
                  <a:lnTo>
                    <a:pt x="261" y="292"/>
                  </a:lnTo>
                  <a:lnTo>
                    <a:pt x="227" y="278"/>
                  </a:lnTo>
                  <a:lnTo>
                    <a:pt x="191" y="261"/>
                  </a:lnTo>
                  <a:lnTo>
                    <a:pt x="155" y="239"/>
                  </a:lnTo>
                  <a:lnTo>
                    <a:pt x="121" y="215"/>
                  </a:lnTo>
                  <a:lnTo>
                    <a:pt x="88" y="186"/>
                  </a:lnTo>
                  <a:lnTo>
                    <a:pt x="57" y="153"/>
                  </a:lnTo>
                  <a:lnTo>
                    <a:pt x="30" y="119"/>
                  </a:lnTo>
                  <a:lnTo>
                    <a:pt x="28" y="118"/>
                  </a:lnTo>
                  <a:lnTo>
                    <a:pt x="27" y="118"/>
                  </a:lnTo>
                  <a:lnTo>
                    <a:pt x="26" y="117"/>
                  </a:lnTo>
                  <a:lnTo>
                    <a:pt x="22" y="114"/>
                  </a:lnTo>
                  <a:lnTo>
                    <a:pt x="16" y="109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0" y="80"/>
                  </a:lnTo>
                  <a:lnTo>
                    <a:pt x="0" y="65"/>
                  </a:lnTo>
                  <a:lnTo>
                    <a:pt x="4" y="47"/>
                  </a:lnTo>
                  <a:lnTo>
                    <a:pt x="16" y="27"/>
                  </a:lnTo>
                  <a:close/>
                </a:path>
              </a:pathLst>
            </a:custGeom>
            <a:solidFill>
              <a:srgbClr val="BAD3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76" name="Freeform 26"/>
            <p:cNvSpPr>
              <a:spLocks/>
            </p:cNvSpPr>
            <p:nvPr/>
          </p:nvSpPr>
          <p:spPr bwMode="auto">
            <a:xfrm>
              <a:off x="7385079" y="2501897"/>
              <a:ext cx="319088" cy="228600"/>
            </a:xfrm>
            <a:custGeom>
              <a:avLst/>
              <a:gdLst>
                <a:gd name="T0" fmla="*/ 2147483647 w 402"/>
                <a:gd name="T1" fmla="*/ 2147483647 h 288"/>
                <a:gd name="T2" fmla="*/ 2147483647 w 402"/>
                <a:gd name="T3" fmla="*/ 2147483647 h 288"/>
                <a:gd name="T4" fmla="*/ 2147483647 w 402"/>
                <a:gd name="T5" fmla="*/ 2147483647 h 288"/>
                <a:gd name="T6" fmla="*/ 2147483647 w 402"/>
                <a:gd name="T7" fmla="*/ 2147483647 h 288"/>
                <a:gd name="T8" fmla="*/ 2147483647 w 402"/>
                <a:gd name="T9" fmla="*/ 2147483647 h 288"/>
                <a:gd name="T10" fmla="*/ 2147483647 w 402"/>
                <a:gd name="T11" fmla="*/ 2147483647 h 288"/>
                <a:gd name="T12" fmla="*/ 0 w 402"/>
                <a:gd name="T13" fmla="*/ 2147483647 h 288"/>
                <a:gd name="T14" fmla="*/ 2147483647 w 402"/>
                <a:gd name="T15" fmla="*/ 2147483647 h 288"/>
                <a:gd name="T16" fmla="*/ 2147483647 w 402"/>
                <a:gd name="T17" fmla="*/ 2147483647 h 288"/>
                <a:gd name="T18" fmla="*/ 2147483647 w 402"/>
                <a:gd name="T19" fmla="*/ 2147483647 h 288"/>
                <a:gd name="T20" fmla="*/ 2147483647 w 402"/>
                <a:gd name="T21" fmla="*/ 2147483647 h 288"/>
                <a:gd name="T22" fmla="*/ 2147483647 w 402"/>
                <a:gd name="T23" fmla="*/ 2147483647 h 288"/>
                <a:gd name="T24" fmla="*/ 2147483647 w 402"/>
                <a:gd name="T25" fmla="*/ 0 h 288"/>
                <a:gd name="T26" fmla="*/ 2147483647 w 402"/>
                <a:gd name="T27" fmla="*/ 0 h 288"/>
                <a:gd name="T28" fmla="*/ 2147483647 w 402"/>
                <a:gd name="T29" fmla="*/ 2147483647 h 288"/>
                <a:gd name="T30" fmla="*/ 2147483647 w 402"/>
                <a:gd name="T31" fmla="*/ 2147483647 h 288"/>
                <a:gd name="T32" fmla="*/ 2147483647 w 402"/>
                <a:gd name="T33" fmla="*/ 2147483647 h 288"/>
                <a:gd name="T34" fmla="*/ 2147483647 w 402"/>
                <a:gd name="T35" fmla="*/ 2147483647 h 288"/>
                <a:gd name="T36" fmla="*/ 2147483647 w 402"/>
                <a:gd name="T37" fmla="*/ 2147483647 h 288"/>
                <a:gd name="T38" fmla="*/ 2147483647 w 402"/>
                <a:gd name="T39" fmla="*/ 2147483647 h 288"/>
                <a:gd name="T40" fmla="*/ 2147483647 w 402"/>
                <a:gd name="T41" fmla="*/ 2147483647 h 288"/>
                <a:gd name="T42" fmla="*/ 2147483647 w 402"/>
                <a:gd name="T43" fmla="*/ 2147483647 h 288"/>
                <a:gd name="T44" fmla="*/ 2147483647 w 402"/>
                <a:gd name="T45" fmla="*/ 2147483647 h 288"/>
                <a:gd name="T46" fmla="*/ 2147483647 w 402"/>
                <a:gd name="T47" fmla="*/ 2147483647 h 288"/>
                <a:gd name="T48" fmla="*/ 2147483647 w 402"/>
                <a:gd name="T49" fmla="*/ 2147483647 h 288"/>
                <a:gd name="T50" fmla="*/ 2147483647 w 402"/>
                <a:gd name="T51" fmla="*/ 2147483647 h 288"/>
                <a:gd name="T52" fmla="*/ 2147483647 w 402"/>
                <a:gd name="T53" fmla="*/ 2147483647 h 288"/>
                <a:gd name="T54" fmla="*/ 2147483647 w 402"/>
                <a:gd name="T55" fmla="*/ 2147483647 h 288"/>
                <a:gd name="T56" fmla="*/ 2147483647 w 402"/>
                <a:gd name="T57" fmla="*/ 2147483647 h 288"/>
                <a:gd name="T58" fmla="*/ 2147483647 w 402"/>
                <a:gd name="T59" fmla="*/ 2147483647 h 288"/>
                <a:gd name="T60" fmla="*/ 2147483647 w 402"/>
                <a:gd name="T61" fmla="*/ 2147483647 h 288"/>
                <a:gd name="T62" fmla="*/ 2147483647 w 402"/>
                <a:gd name="T63" fmla="*/ 2147483647 h 288"/>
                <a:gd name="T64" fmla="*/ 2147483647 w 402"/>
                <a:gd name="T65" fmla="*/ 2147483647 h 288"/>
                <a:gd name="T66" fmla="*/ 2147483647 w 402"/>
                <a:gd name="T67" fmla="*/ 2147483647 h 288"/>
                <a:gd name="T68" fmla="*/ 2147483647 w 402"/>
                <a:gd name="T69" fmla="*/ 2147483647 h 288"/>
                <a:gd name="T70" fmla="*/ 2147483647 w 402"/>
                <a:gd name="T71" fmla="*/ 2147483647 h 288"/>
                <a:gd name="T72" fmla="*/ 2147483647 w 402"/>
                <a:gd name="T73" fmla="*/ 2147483647 h 288"/>
                <a:gd name="T74" fmla="*/ 2147483647 w 402"/>
                <a:gd name="T75" fmla="*/ 2147483647 h 288"/>
                <a:gd name="T76" fmla="*/ 2147483647 w 402"/>
                <a:gd name="T77" fmla="*/ 2147483647 h 288"/>
                <a:gd name="T78" fmla="*/ 2147483647 w 402"/>
                <a:gd name="T79" fmla="*/ 2147483647 h 288"/>
                <a:gd name="T80" fmla="*/ 2147483647 w 402"/>
                <a:gd name="T81" fmla="*/ 2147483647 h 288"/>
                <a:gd name="T82" fmla="*/ 2147483647 w 402"/>
                <a:gd name="T83" fmla="*/ 2147483647 h 288"/>
                <a:gd name="T84" fmla="*/ 2147483647 w 402"/>
                <a:gd name="T85" fmla="*/ 2147483647 h 288"/>
                <a:gd name="T86" fmla="*/ 2147483647 w 402"/>
                <a:gd name="T87" fmla="*/ 2147483647 h 288"/>
                <a:gd name="T88" fmla="*/ 2147483647 w 402"/>
                <a:gd name="T89" fmla="*/ 2147483647 h 288"/>
                <a:gd name="T90" fmla="*/ 2147483647 w 402"/>
                <a:gd name="T91" fmla="*/ 2147483647 h 288"/>
                <a:gd name="T92" fmla="*/ 2147483647 w 402"/>
                <a:gd name="T93" fmla="*/ 2147483647 h 288"/>
                <a:gd name="T94" fmla="*/ 2147483647 w 402"/>
                <a:gd name="T95" fmla="*/ 2147483647 h 288"/>
                <a:gd name="T96" fmla="*/ 2147483647 w 402"/>
                <a:gd name="T97" fmla="*/ 2147483647 h 288"/>
                <a:gd name="T98" fmla="*/ 2147483647 w 402"/>
                <a:gd name="T99" fmla="*/ 2147483647 h 288"/>
                <a:gd name="T100" fmla="*/ 2147483647 w 402"/>
                <a:gd name="T101" fmla="*/ 2147483647 h 288"/>
                <a:gd name="T102" fmla="*/ 2147483647 w 402"/>
                <a:gd name="T103" fmla="*/ 2147483647 h 288"/>
                <a:gd name="T104" fmla="*/ 2147483647 w 402"/>
                <a:gd name="T105" fmla="*/ 2147483647 h 288"/>
                <a:gd name="T106" fmla="*/ 2147483647 w 402"/>
                <a:gd name="T107" fmla="*/ 2147483647 h 288"/>
                <a:gd name="T108" fmla="*/ 2147483647 w 402"/>
                <a:gd name="T109" fmla="*/ 2147483647 h 288"/>
                <a:gd name="T110" fmla="*/ 2147483647 w 402"/>
                <a:gd name="T111" fmla="*/ 2147483647 h 288"/>
                <a:gd name="T112" fmla="*/ 2147483647 w 402"/>
                <a:gd name="T113" fmla="*/ 2147483647 h 2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02"/>
                <a:gd name="T172" fmla="*/ 0 h 288"/>
                <a:gd name="T173" fmla="*/ 402 w 402"/>
                <a:gd name="T174" fmla="*/ 288 h 28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02" h="288">
                  <a:moveTo>
                    <a:pt x="28" y="111"/>
                  </a:moveTo>
                  <a:lnTo>
                    <a:pt x="26" y="110"/>
                  </a:lnTo>
                  <a:lnTo>
                    <a:pt x="20" y="106"/>
                  </a:lnTo>
                  <a:lnTo>
                    <a:pt x="13" y="100"/>
                  </a:lnTo>
                  <a:lnTo>
                    <a:pt x="6" y="91"/>
                  </a:lnTo>
                  <a:lnTo>
                    <a:pt x="1" y="80"/>
                  </a:lnTo>
                  <a:lnTo>
                    <a:pt x="0" y="65"/>
                  </a:lnTo>
                  <a:lnTo>
                    <a:pt x="4" y="46"/>
                  </a:lnTo>
                  <a:lnTo>
                    <a:pt x="15" y="25"/>
                  </a:lnTo>
                  <a:lnTo>
                    <a:pt x="23" y="15"/>
                  </a:lnTo>
                  <a:lnTo>
                    <a:pt x="34" y="8"/>
                  </a:lnTo>
                  <a:lnTo>
                    <a:pt x="44" y="4"/>
                  </a:lnTo>
                  <a:lnTo>
                    <a:pt x="56" y="0"/>
                  </a:lnTo>
                  <a:lnTo>
                    <a:pt x="68" y="0"/>
                  </a:lnTo>
                  <a:lnTo>
                    <a:pt x="81" y="1"/>
                  </a:lnTo>
                  <a:lnTo>
                    <a:pt x="95" y="4"/>
                  </a:lnTo>
                  <a:lnTo>
                    <a:pt x="109" y="7"/>
                  </a:lnTo>
                  <a:lnTo>
                    <a:pt x="122" y="12"/>
                  </a:lnTo>
                  <a:lnTo>
                    <a:pt x="136" y="16"/>
                  </a:lnTo>
                  <a:lnTo>
                    <a:pt x="149" y="22"/>
                  </a:lnTo>
                  <a:lnTo>
                    <a:pt x="162" y="28"/>
                  </a:lnTo>
                  <a:lnTo>
                    <a:pt x="174" y="33"/>
                  </a:lnTo>
                  <a:lnTo>
                    <a:pt x="186" y="38"/>
                  </a:lnTo>
                  <a:lnTo>
                    <a:pt x="197" y="43"/>
                  </a:lnTo>
                  <a:lnTo>
                    <a:pt x="207" y="46"/>
                  </a:lnTo>
                  <a:lnTo>
                    <a:pt x="217" y="50"/>
                  </a:lnTo>
                  <a:lnTo>
                    <a:pt x="227" y="53"/>
                  </a:lnTo>
                  <a:lnTo>
                    <a:pt x="240" y="57"/>
                  </a:lnTo>
                  <a:lnTo>
                    <a:pt x="253" y="61"/>
                  </a:lnTo>
                  <a:lnTo>
                    <a:pt x="265" y="66"/>
                  </a:lnTo>
                  <a:lnTo>
                    <a:pt x="279" y="71"/>
                  </a:lnTo>
                  <a:lnTo>
                    <a:pt x="293" y="78"/>
                  </a:lnTo>
                  <a:lnTo>
                    <a:pt x="308" y="86"/>
                  </a:lnTo>
                  <a:lnTo>
                    <a:pt x="322" y="97"/>
                  </a:lnTo>
                  <a:lnTo>
                    <a:pt x="334" y="107"/>
                  </a:lnTo>
                  <a:lnTo>
                    <a:pt x="348" y="121"/>
                  </a:lnTo>
                  <a:lnTo>
                    <a:pt x="360" y="135"/>
                  </a:lnTo>
                  <a:lnTo>
                    <a:pt x="371" y="152"/>
                  </a:lnTo>
                  <a:lnTo>
                    <a:pt x="382" y="172"/>
                  </a:lnTo>
                  <a:lnTo>
                    <a:pt x="391" y="192"/>
                  </a:lnTo>
                  <a:lnTo>
                    <a:pt x="399" y="217"/>
                  </a:lnTo>
                  <a:lnTo>
                    <a:pt x="402" y="240"/>
                  </a:lnTo>
                  <a:lnTo>
                    <a:pt x="399" y="258"/>
                  </a:lnTo>
                  <a:lnTo>
                    <a:pt x="390" y="272"/>
                  </a:lnTo>
                  <a:lnTo>
                    <a:pt x="376" y="281"/>
                  </a:lnTo>
                  <a:lnTo>
                    <a:pt x="356" y="287"/>
                  </a:lnTo>
                  <a:lnTo>
                    <a:pt x="333" y="288"/>
                  </a:lnTo>
                  <a:lnTo>
                    <a:pt x="308" y="285"/>
                  </a:lnTo>
                  <a:lnTo>
                    <a:pt x="279" y="279"/>
                  </a:lnTo>
                  <a:lnTo>
                    <a:pt x="248" y="268"/>
                  </a:lnTo>
                  <a:lnTo>
                    <a:pt x="216" y="255"/>
                  </a:lnTo>
                  <a:lnTo>
                    <a:pt x="182" y="239"/>
                  </a:lnTo>
                  <a:lnTo>
                    <a:pt x="149" y="219"/>
                  </a:lnTo>
                  <a:lnTo>
                    <a:pt x="117" y="196"/>
                  </a:lnTo>
                  <a:lnTo>
                    <a:pt x="86" y="171"/>
                  </a:lnTo>
                  <a:lnTo>
                    <a:pt x="56" y="142"/>
                  </a:lnTo>
                  <a:lnTo>
                    <a:pt x="28" y="111"/>
                  </a:lnTo>
                  <a:close/>
                </a:path>
              </a:pathLst>
            </a:custGeom>
            <a:solidFill>
              <a:srgbClr val="ADCC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77" name="Freeform 27"/>
            <p:cNvSpPr>
              <a:spLocks/>
            </p:cNvSpPr>
            <p:nvPr/>
          </p:nvSpPr>
          <p:spPr bwMode="auto">
            <a:xfrm>
              <a:off x="7808941" y="2171697"/>
              <a:ext cx="842963" cy="779463"/>
            </a:xfrm>
            <a:custGeom>
              <a:avLst/>
              <a:gdLst>
                <a:gd name="T0" fmla="*/ 2147483647 w 1061"/>
                <a:gd name="T1" fmla="*/ 2147483647 h 983"/>
                <a:gd name="T2" fmla="*/ 2147483647 w 1061"/>
                <a:gd name="T3" fmla="*/ 2147483647 h 983"/>
                <a:gd name="T4" fmla="*/ 2147483647 w 1061"/>
                <a:gd name="T5" fmla="*/ 2147483647 h 983"/>
                <a:gd name="T6" fmla="*/ 2147483647 w 1061"/>
                <a:gd name="T7" fmla="*/ 2147483647 h 983"/>
                <a:gd name="T8" fmla="*/ 2147483647 w 1061"/>
                <a:gd name="T9" fmla="*/ 2147483647 h 983"/>
                <a:gd name="T10" fmla="*/ 2147483647 w 1061"/>
                <a:gd name="T11" fmla="*/ 2147483647 h 983"/>
                <a:gd name="T12" fmla="*/ 2147483647 w 1061"/>
                <a:gd name="T13" fmla="*/ 2147483647 h 983"/>
                <a:gd name="T14" fmla="*/ 2147483647 w 1061"/>
                <a:gd name="T15" fmla="*/ 2147483647 h 983"/>
                <a:gd name="T16" fmla="*/ 2147483647 w 1061"/>
                <a:gd name="T17" fmla="*/ 2147483647 h 983"/>
                <a:gd name="T18" fmla="*/ 2147483647 w 1061"/>
                <a:gd name="T19" fmla="*/ 2147483647 h 983"/>
                <a:gd name="T20" fmla="*/ 2147483647 w 1061"/>
                <a:gd name="T21" fmla="*/ 2147483647 h 983"/>
                <a:gd name="T22" fmla="*/ 2147483647 w 1061"/>
                <a:gd name="T23" fmla="*/ 2147483647 h 983"/>
                <a:gd name="T24" fmla="*/ 2147483647 w 1061"/>
                <a:gd name="T25" fmla="*/ 2147483647 h 983"/>
                <a:gd name="T26" fmla="*/ 2147483647 w 1061"/>
                <a:gd name="T27" fmla="*/ 2147483647 h 983"/>
                <a:gd name="T28" fmla="*/ 2147483647 w 1061"/>
                <a:gd name="T29" fmla="*/ 2147483647 h 983"/>
                <a:gd name="T30" fmla="*/ 2147483647 w 1061"/>
                <a:gd name="T31" fmla="*/ 2147483647 h 983"/>
                <a:gd name="T32" fmla="*/ 2147483647 w 1061"/>
                <a:gd name="T33" fmla="*/ 2147483647 h 983"/>
                <a:gd name="T34" fmla="*/ 2147483647 w 1061"/>
                <a:gd name="T35" fmla="*/ 2147483647 h 983"/>
                <a:gd name="T36" fmla="*/ 2147483647 w 1061"/>
                <a:gd name="T37" fmla="*/ 2147483647 h 983"/>
                <a:gd name="T38" fmla="*/ 2147483647 w 1061"/>
                <a:gd name="T39" fmla="*/ 2147483647 h 983"/>
                <a:gd name="T40" fmla="*/ 2147483647 w 1061"/>
                <a:gd name="T41" fmla="*/ 2147483647 h 983"/>
                <a:gd name="T42" fmla="*/ 2147483647 w 1061"/>
                <a:gd name="T43" fmla="*/ 2147483647 h 983"/>
                <a:gd name="T44" fmla="*/ 2147483647 w 1061"/>
                <a:gd name="T45" fmla="*/ 2147483647 h 983"/>
                <a:gd name="T46" fmla="*/ 2147483647 w 1061"/>
                <a:gd name="T47" fmla="*/ 2147483647 h 983"/>
                <a:gd name="T48" fmla="*/ 2147483647 w 1061"/>
                <a:gd name="T49" fmla="*/ 2147483647 h 983"/>
                <a:gd name="T50" fmla="*/ 2147483647 w 1061"/>
                <a:gd name="T51" fmla="*/ 2147483647 h 983"/>
                <a:gd name="T52" fmla="*/ 2147483647 w 1061"/>
                <a:gd name="T53" fmla="*/ 2147483647 h 983"/>
                <a:gd name="T54" fmla="*/ 2147483647 w 1061"/>
                <a:gd name="T55" fmla="*/ 2147483647 h 983"/>
                <a:gd name="T56" fmla="*/ 2147483647 w 1061"/>
                <a:gd name="T57" fmla="*/ 2147483647 h 983"/>
                <a:gd name="T58" fmla="*/ 2147483647 w 1061"/>
                <a:gd name="T59" fmla="*/ 2147483647 h 983"/>
                <a:gd name="T60" fmla="*/ 2147483647 w 1061"/>
                <a:gd name="T61" fmla="*/ 2147483647 h 983"/>
                <a:gd name="T62" fmla="*/ 2147483647 w 1061"/>
                <a:gd name="T63" fmla="*/ 2147483647 h 983"/>
                <a:gd name="T64" fmla="*/ 2147483647 w 1061"/>
                <a:gd name="T65" fmla="*/ 2147483647 h 983"/>
                <a:gd name="T66" fmla="*/ 2147483647 w 1061"/>
                <a:gd name="T67" fmla="*/ 2147483647 h 983"/>
                <a:gd name="T68" fmla="*/ 2147483647 w 1061"/>
                <a:gd name="T69" fmla="*/ 2147483647 h 983"/>
                <a:gd name="T70" fmla="*/ 2147483647 w 1061"/>
                <a:gd name="T71" fmla="*/ 2147483647 h 983"/>
                <a:gd name="T72" fmla="*/ 2147483647 w 1061"/>
                <a:gd name="T73" fmla="*/ 2147483647 h 983"/>
                <a:gd name="T74" fmla="*/ 2147483647 w 1061"/>
                <a:gd name="T75" fmla="*/ 2147483647 h 983"/>
                <a:gd name="T76" fmla="*/ 2147483647 w 1061"/>
                <a:gd name="T77" fmla="*/ 2147483647 h 983"/>
                <a:gd name="T78" fmla="*/ 2147483647 w 1061"/>
                <a:gd name="T79" fmla="*/ 2147483647 h 983"/>
                <a:gd name="T80" fmla="*/ 2147483647 w 1061"/>
                <a:gd name="T81" fmla="*/ 2147483647 h 983"/>
                <a:gd name="T82" fmla="*/ 2147483647 w 1061"/>
                <a:gd name="T83" fmla="*/ 2147483647 h 983"/>
                <a:gd name="T84" fmla="*/ 2147483647 w 1061"/>
                <a:gd name="T85" fmla="*/ 2147483647 h 983"/>
                <a:gd name="T86" fmla="*/ 2147483647 w 1061"/>
                <a:gd name="T87" fmla="*/ 2147483647 h 983"/>
                <a:gd name="T88" fmla="*/ 2147483647 w 1061"/>
                <a:gd name="T89" fmla="*/ 2147483647 h 983"/>
                <a:gd name="T90" fmla="*/ 2147483647 w 1061"/>
                <a:gd name="T91" fmla="*/ 2147483647 h 983"/>
                <a:gd name="T92" fmla="*/ 2147483647 w 1061"/>
                <a:gd name="T93" fmla="*/ 2147483647 h 983"/>
                <a:gd name="T94" fmla="*/ 2147483647 w 1061"/>
                <a:gd name="T95" fmla="*/ 2147483647 h 983"/>
                <a:gd name="T96" fmla="*/ 2147483647 w 1061"/>
                <a:gd name="T97" fmla="*/ 2147483647 h 983"/>
                <a:gd name="T98" fmla="*/ 2147483647 w 1061"/>
                <a:gd name="T99" fmla="*/ 2147483647 h 983"/>
                <a:gd name="T100" fmla="*/ 2147483647 w 1061"/>
                <a:gd name="T101" fmla="*/ 2147483647 h 983"/>
                <a:gd name="T102" fmla="*/ 2147483647 w 1061"/>
                <a:gd name="T103" fmla="*/ 2147483647 h 98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61"/>
                <a:gd name="T157" fmla="*/ 0 h 983"/>
                <a:gd name="T158" fmla="*/ 1061 w 1061"/>
                <a:gd name="T159" fmla="*/ 983 h 98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61" h="983">
                  <a:moveTo>
                    <a:pt x="35" y="127"/>
                  </a:moveTo>
                  <a:lnTo>
                    <a:pt x="36" y="126"/>
                  </a:lnTo>
                  <a:lnTo>
                    <a:pt x="37" y="123"/>
                  </a:lnTo>
                  <a:lnTo>
                    <a:pt x="40" y="116"/>
                  </a:lnTo>
                  <a:lnTo>
                    <a:pt x="46" y="109"/>
                  </a:lnTo>
                  <a:lnTo>
                    <a:pt x="53" y="99"/>
                  </a:lnTo>
                  <a:lnTo>
                    <a:pt x="61" y="90"/>
                  </a:lnTo>
                  <a:lnTo>
                    <a:pt x="71" y="80"/>
                  </a:lnTo>
                  <a:lnTo>
                    <a:pt x="84" y="70"/>
                  </a:lnTo>
                  <a:lnTo>
                    <a:pt x="98" y="59"/>
                  </a:lnTo>
                  <a:lnTo>
                    <a:pt x="114" y="50"/>
                  </a:lnTo>
                  <a:lnTo>
                    <a:pt x="132" y="42"/>
                  </a:lnTo>
                  <a:lnTo>
                    <a:pt x="153" y="35"/>
                  </a:lnTo>
                  <a:lnTo>
                    <a:pt x="176" y="29"/>
                  </a:lnTo>
                  <a:lnTo>
                    <a:pt x="202" y="27"/>
                  </a:lnTo>
                  <a:lnTo>
                    <a:pt x="230" y="27"/>
                  </a:lnTo>
                  <a:lnTo>
                    <a:pt x="260" y="29"/>
                  </a:lnTo>
                  <a:lnTo>
                    <a:pt x="287" y="33"/>
                  </a:lnTo>
                  <a:lnTo>
                    <a:pt x="312" y="36"/>
                  </a:lnTo>
                  <a:lnTo>
                    <a:pt x="335" y="37"/>
                  </a:lnTo>
                  <a:lnTo>
                    <a:pt x="357" y="40"/>
                  </a:lnTo>
                  <a:lnTo>
                    <a:pt x="378" y="41"/>
                  </a:lnTo>
                  <a:lnTo>
                    <a:pt x="396" y="41"/>
                  </a:lnTo>
                  <a:lnTo>
                    <a:pt x="415" y="40"/>
                  </a:lnTo>
                  <a:lnTo>
                    <a:pt x="432" y="38"/>
                  </a:lnTo>
                  <a:lnTo>
                    <a:pt x="449" y="37"/>
                  </a:lnTo>
                  <a:lnTo>
                    <a:pt x="467" y="35"/>
                  </a:lnTo>
                  <a:lnTo>
                    <a:pt x="483" y="32"/>
                  </a:lnTo>
                  <a:lnTo>
                    <a:pt x="500" y="28"/>
                  </a:lnTo>
                  <a:lnTo>
                    <a:pt x="517" y="23"/>
                  </a:lnTo>
                  <a:lnTo>
                    <a:pt x="536" y="18"/>
                  </a:lnTo>
                  <a:lnTo>
                    <a:pt x="555" y="13"/>
                  </a:lnTo>
                  <a:lnTo>
                    <a:pt x="575" y="6"/>
                  </a:lnTo>
                  <a:lnTo>
                    <a:pt x="598" y="2"/>
                  </a:lnTo>
                  <a:lnTo>
                    <a:pt x="625" y="0"/>
                  </a:lnTo>
                  <a:lnTo>
                    <a:pt x="656" y="3"/>
                  </a:lnTo>
                  <a:lnTo>
                    <a:pt x="689" y="7"/>
                  </a:lnTo>
                  <a:lnTo>
                    <a:pt x="724" y="15"/>
                  </a:lnTo>
                  <a:lnTo>
                    <a:pt x="761" y="26"/>
                  </a:lnTo>
                  <a:lnTo>
                    <a:pt x="797" y="38"/>
                  </a:lnTo>
                  <a:lnTo>
                    <a:pt x="835" y="53"/>
                  </a:lnTo>
                  <a:lnTo>
                    <a:pt x="872" y="70"/>
                  </a:lnTo>
                  <a:lnTo>
                    <a:pt x="907" y="87"/>
                  </a:lnTo>
                  <a:lnTo>
                    <a:pt x="940" y="106"/>
                  </a:lnTo>
                  <a:lnTo>
                    <a:pt x="970" y="126"/>
                  </a:lnTo>
                  <a:lnTo>
                    <a:pt x="998" y="147"/>
                  </a:lnTo>
                  <a:lnTo>
                    <a:pt x="1021" y="167"/>
                  </a:lnTo>
                  <a:lnTo>
                    <a:pt x="1039" y="188"/>
                  </a:lnTo>
                  <a:lnTo>
                    <a:pt x="1052" y="209"/>
                  </a:lnTo>
                  <a:lnTo>
                    <a:pt x="1059" y="234"/>
                  </a:lnTo>
                  <a:lnTo>
                    <a:pt x="1061" y="266"/>
                  </a:lnTo>
                  <a:lnTo>
                    <a:pt x="1059" y="307"/>
                  </a:lnTo>
                  <a:lnTo>
                    <a:pt x="1052" y="353"/>
                  </a:lnTo>
                  <a:lnTo>
                    <a:pt x="1039" y="404"/>
                  </a:lnTo>
                  <a:lnTo>
                    <a:pt x="1021" y="458"/>
                  </a:lnTo>
                  <a:lnTo>
                    <a:pt x="999" y="514"/>
                  </a:lnTo>
                  <a:lnTo>
                    <a:pt x="971" y="573"/>
                  </a:lnTo>
                  <a:lnTo>
                    <a:pt x="938" y="633"/>
                  </a:lnTo>
                  <a:lnTo>
                    <a:pt x="900" y="692"/>
                  </a:lnTo>
                  <a:lnTo>
                    <a:pt x="857" y="749"/>
                  </a:lnTo>
                  <a:lnTo>
                    <a:pt x="809" y="803"/>
                  </a:lnTo>
                  <a:lnTo>
                    <a:pt x="755" y="855"/>
                  </a:lnTo>
                  <a:lnTo>
                    <a:pt x="696" y="902"/>
                  </a:lnTo>
                  <a:lnTo>
                    <a:pt x="631" y="943"/>
                  </a:lnTo>
                  <a:lnTo>
                    <a:pt x="562" y="977"/>
                  </a:lnTo>
                  <a:lnTo>
                    <a:pt x="561" y="977"/>
                  </a:lnTo>
                  <a:lnTo>
                    <a:pt x="558" y="978"/>
                  </a:lnTo>
                  <a:lnTo>
                    <a:pt x="552" y="979"/>
                  </a:lnTo>
                  <a:lnTo>
                    <a:pt x="544" y="981"/>
                  </a:lnTo>
                  <a:lnTo>
                    <a:pt x="534" y="982"/>
                  </a:lnTo>
                  <a:lnTo>
                    <a:pt x="521" y="983"/>
                  </a:lnTo>
                  <a:lnTo>
                    <a:pt x="507" y="983"/>
                  </a:lnTo>
                  <a:lnTo>
                    <a:pt x="491" y="983"/>
                  </a:lnTo>
                  <a:lnTo>
                    <a:pt x="472" y="981"/>
                  </a:lnTo>
                  <a:lnTo>
                    <a:pt x="453" y="978"/>
                  </a:lnTo>
                  <a:lnTo>
                    <a:pt x="431" y="974"/>
                  </a:lnTo>
                  <a:lnTo>
                    <a:pt x="408" y="967"/>
                  </a:lnTo>
                  <a:lnTo>
                    <a:pt x="384" y="959"/>
                  </a:lnTo>
                  <a:lnTo>
                    <a:pt x="357" y="947"/>
                  </a:lnTo>
                  <a:lnTo>
                    <a:pt x="330" y="935"/>
                  </a:lnTo>
                  <a:lnTo>
                    <a:pt x="301" y="918"/>
                  </a:lnTo>
                  <a:lnTo>
                    <a:pt x="272" y="901"/>
                  </a:lnTo>
                  <a:lnTo>
                    <a:pt x="245" y="883"/>
                  </a:lnTo>
                  <a:lnTo>
                    <a:pt x="219" y="864"/>
                  </a:lnTo>
                  <a:lnTo>
                    <a:pt x="195" y="846"/>
                  </a:lnTo>
                  <a:lnTo>
                    <a:pt x="173" y="826"/>
                  </a:lnTo>
                  <a:lnTo>
                    <a:pt x="153" y="807"/>
                  </a:lnTo>
                  <a:lnTo>
                    <a:pt x="135" y="786"/>
                  </a:lnTo>
                  <a:lnTo>
                    <a:pt x="119" y="764"/>
                  </a:lnTo>
                  <a:lnTo>
                    <a:pt x="104" y="742"/>
                  </a:lnTo>
                  <a:lnTo>
                    <a:pt x="92" y="719"/>
                  </a:lnTo>
                  <a:lnTo>
                    <a:pt x="83" y="695"/>
                  </a:lnTo>
                  <a:lnTo>
                    <a:pt x="76" y="670"/>
                  </a:lnTo>
                  <a:lnTo>
                    <a:pt x="71" y="643"/>
                  </a:lnTo>
                  <a:lnTo>
                    <a:pt x="70" y="617"/>
                  </a:lnTo>
                  <a:lnTo>
                    <a:pt x="71" y="588"/>
                  </a:lnTo>
                  <a:lnTo>
                    <a:pt x="75" y="558"/>
                  </a:lnTo>
                  <a:lnTo>
                    <a:pt x="77" y="503"/>
                  </a:lnTo>
                  <a:lnTo>
                    <a:pt x="66" y="454"/>
                  </a:lnTo>
                  <a:lnTo>
                    <a:pt x="46" y="410"/>
                  </a:lnTo>
                  <a:lnTo>
                    <a:pt x="25" y="367"/>
                  </a:lnTo>
                  <a:lnTo>
                    <a:pt x="8" y="321"/>
                  </a:lnTo>
                  <a:lnTo>
                    <a:pt x="0" y="268"/>
                  </a:lnTo>
                  <a:lnTo>
                    <a:pt x="7" y="204"/>
                  </a:lnTo>
                  <a:lnTo>
                    <a:pt x="35" y="1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78" name="Freeform 28"/>
            <p:cNvSpPr>
              <a:spLocks/>
            </p:cNvSpPr>
            <p:nvPr/>
          </p:nvSpPr>
          <p:spPr bwMode="auto">
            <a:xfrm>
              <a:off x="7823229" y="2187572"/>
              <a:ext cx="811213" cy="754063"/>
            </a:xfrm>
            <a:custGeom>
              <a:avLst/>
              <a:gdLst>
                <a:gd name="T0" fmla="*/ 2147483647 w 1024"/>
                <a:gd name="T1" fmla="*/ 2147483647 h 950"/>
                <a:gd name="T2" fmla="*/ 2147483647 w 1024"/>
                <a:gd name="T3" fmla="*/ 2147483647 h 950"/>
                <a:gd name="T4" fmla="*/ 2147483647 w 1024"/>
                <a:gd name="T5" fmla="*/ 2147483647 h 950"/>
                <a:gd name="T6" fmla="*/ 2147483647 w 1024"/>
                <a:gd name="T7" fmla="*/ 2147483647 h 950"/>
                <a:gd name="T8" fmla="*/ 2147483647 w 1024"/>
                <a:gd name="T9" fmla="*/ 2147483647 h 950"/>
                <a:gd name="T10" fmla="*/ 2147483647 w 1024"/>
                <a:gd name="T11" fmla="*/ 2147483647 h 950"/>
                <a:gd name="T12" fmla="*/ 2147483647 w 1024"/>
                <a:gd name="T13" fmla="*/ 2147483647 h 950"/>
                <a:gd name="T14" fmla="*/ 2147483647 w 1024"/>
                <a:gd name="T15" fmla="*/ 2147483647 h 950"/>
                <a:gd name="T16" fmla="*/ 2147483647 w 1024"/>
                <a:gd name="T17" fmla="*/ 2147483647 h 950"/>
                <a:gd name="T18" fmla="*/ 2147483647 w 1024"/>
                <a:gd name="T19" fmla="*/ 2147483647 h 950"/>
                <a:gd name="T20" fmla="*/ 2147483647 w 1024"/>
                <a:gd name="T21" fmla="*/ 2147483647 h 950"/>
                <a:gd name="T22" fmla="*/ 2147483647 w 1024"/>
                <a:gd name="T23" fmla="*/ 2147483647 h 950"/>
                <a:gd name="T24" fmla="*/ 2147483647 w 1024"/>
                <a:gd name="T25" fmla="*/ 2147483647 h 950"/>
                <a:gd name="T26" fmla="*/ 2147483647 w 1024"/>
                <a:gd name="T27" fmla="*/ 2147483647 h 950"/>
                <a:gd name="T28" fmla="*/ 2147483647 w 1024"/>
                <a:gd name="T29" fmla="*/ 2147483647 h 950"/>
                <a:gd name="T30" fmla="*/ 2147483647 w 1024"/>
                <a:gd name="T31" fmla="*/ 2147483647 h 950"/>
                <a:gd name="T32" fmla="*/ 2147483647 w 1024"/>
                <a:gd name="T33" fmla="*/ 2147483647 h 950"/>
                <a:gd name="T34" fmla="*/ 2147483647 w 1024"/>
                <a:gd name="T35" fmla="*/ 2147483647 h 950"/>
                <a:gd name="T36" fmla="*/ 2147483647 w 1024"/>
                <a:gd name="T37" fmla="*/ 2147483647 h 950"/>
                <a:gd name="T38" fmla="*/ 2147483647 w 1024"/>
                <a:gd name="T39" fmla="*/ 2147483647 h 950"/>
                <a:gd name="T40" fmla="*/ 2147483647 w 1024"/>
                <a:gd name="T41" fmla="*/ 2147483647 h 950"/>
                <a:gd name="T42" fmla="*/ 2147483647 w 1024"/>
                <a:gd name="T43" fmla="*/ 2147483647 h 950"/>
                <a:gd name="T44" fmla="*/ 2147483647 w 1024"/>
                <a:gd name="T45" fmla="*/ 2147483647 h 950"/>
                <a:gd name="T46" fmla="*/ 2147483647 w 1024"/>
                <a:gd name="T47" fmla="*/ 2147483647 h 950"/>
                <a:gd name="T48" fmla="*/ 2147483647 w 1024"/>
                <a:gd name="T49" fmla="*/ 2147483647 h 950"/>
                <a:gd name="T50" fmla="*/ 2147483647 w 1024"/>
                <a:gd name="T51" fmla="*/ 2147483647 h 950"/>
                <a:gd name="T52" fmla="*/ 2147483647 w 1024"/>
                <a:gd name="T53" fmla="*/ 2147483647 h 950"/>
                <a:gd name="T54" fmla="*/ 2147483647 w 1024"/>
                <a:gd name="T55" fmla="*/ 2147483647 h 950"/>
                <a:gd name="T56" fmla="*/ 2147483647 w 1024"/>
                <a:gd name="T57" fmla="*/ 2147483647 h 950"/>
                <a:gd name="T58" fmla="*/ 2147483647 w 1024"/>
                <a:gd name="T59" fmla="*/ 2147483647 h 950"/>
                <a:gd name="T60" fmla="*/ 2147483647 w 1024"/>
                <a:gd name="T61" fmla="*/ 2147483647 h 950"/>
                <a:gd name="T62" fmla="*/ 2147483647 w 1024"/>
                <a:gd name="T63" fmla="*/ 2147483647 h 950"/>
                <a:gd name="T64" fmla="*/ 2147483647 w 1024"/>
                <a:gd name="T65" fmla="*/ 2147483647 h 950"/>
                <a:gd name="T66" fmla="*/ 2147483647 w 1024"/>
                <a:gd name="T67" fmla="*/ 2147483647 h 950"/>
                <a:gd name="T68" fmla="*/ 2147483647 w 1024"/>
                <a:gd name="T69" fmla="*/ 2147483647 h 950"/>
                <a:gd name="T70" fmla="*/ 2147483647 w 1024"/>
                <a:gd name="T71" fmla="*/ 2147483647 h 950"/>
                <a:gd name="T72" fmla="*/ 2147483647 w 1024"/>
                <a:gd name="T73" fmla="*/ 2147483647 h 950"/>
                <a:gd name="T74" fmla="*/ 2147483647 w 1024"/>
                <a:gd name="T75" fmla="*/ 2147483647 h 950"/>
                <a:gd name="T76" fmla="*/ 2147483647 w 1024"/>
                <a:gd name="T77" fmla="*/ 2147483647 h 950"/>
                <a:gd name="T78" fmla="*/ 2147483647 w 1024"/>
                <a:gd name="T79" fmla="*/ 2147483647 h 950"/>
                <a:gd name="T80" fmla="*/ 2147483647 w 1024"/>
                <a:gd name="T81" fmla="*/ 2147483647 h 950"/>
                <a:gd name="T82" fmla="*/ 2147483647 w 1024"/>
                <a:gd name="T83" fmla="*/ 2147483647 h 950"/>
                <a:gd name="T84" fmla="*/ 2147483647 w 1024"/>
                <a:gd name="T85" fmla="*/ 2147483647 h 950"/>
                <a:gd name="T86" fmla="*/ 2147483647 w 1024"/>
                <a:gd name="T87" fmla="*/ 2147483647 h 950"/>
                <a:gd name="T88" fmla="*/ 2147483647 w 1024"/>
                <a:gd name="T89" fmla="*/ 2147483647 h 950"/>
                <a:gd name="T90" fmla="*/ 2147483647 w 1024"/>
                <a:gd name="T91" fmla="*/ 2147483647 h 950"/>
                <a:gd name="T92" fmla="*/ 2147483647 w 1024"/>
                <a:gd name="T93" fmla="*/ 2147483647 h 950"/>
                <a:gd name="T94" fmla="*/ 2147483647 w 1024"/>
                <a:gd name="T95" fmla="*/ 2147483647 h 950"/>
                <a:gd name="T96" fmla="*/ 2147483647 w 1024"/>
                <a:gd name="T97" fmla="*/ 2147483647 h 950"/>
                <a:gd name="T98" fmla="*/ 2147483647 w 1024"/>
                <a:gd name="T99" fmla="*/ 2147483647 h 950"/>
                <a:gd name="T100" fmla="*/ 2147483647 w 1024"/>
                <a:gd name="T101" fmla="*/ 2147483647 h 950"/>
                <a:gd name="T102" fmla="*/ 2147483647 w 1024"/>
                <a:gd name="T103" fmla="*/ 2147483647 h 9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24"/>
                <a:gd name="T157" fmla="*/ 0 h 950"/>
                <a:gd name="T158" fmla="*/ 1024 w 1024"/>
                <a:gd name="T159" fmla="*/ 950 h 9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24" h="950">
                  <a:moveTo>
                    <a:pt x="33" y="123"/>
                  </a:moveTo>
                  <a:lnTo>
                    <a:pt x="34" y="122"/>
                  </a:lnTo>
                  <a:lnTo>
                    <a:pt x="35" y="119"/>
                  </a:lnTo>
                  <a:lnTo>
                    <a:pt x="38" y="113"/>
                  </a:lnTo>
                  <a:lnTo>
                    <a:pt x="44" y="105"/>
                  </a:lnTo>
                  <a:lnTo>
                    <a:pt x="50" y="97"/>
                  </a:lnTo>
                  <a:lnTo>
                    <a:pt x="59" y="88"/>
                  </a:lnTo>
                  <a:lnTo>
                    <a:pt x="68" y="77"/>
                  </a:lnTo>
                  <a:lnTo>
                    <a:pt x="81" y="67"/>
                  </a:lnTo>
                  <a:lnTo>
                    <a:pt x="95" y="58"/>
                  </a:lnTo>
                  <a:lnTo>
                    <a:pt x="110" y="48"/>
                  </a:lnTo>
                  <a:lnTo>
                    <a:pt x="128" y="40"/>
                  </a:lnTo>
                  <a:lnTo>
                    <a:pt x="148" y="33"/>
                  </a:lnTo>
                  <a:lnTo>
                    <a:pt x="170" y="29"/>
                  </a:lnTo>
                  <a:lnTo>
                    <a:pt x="194" y="26"/>
                  </a:lnTo>
                  <a:lnTo>
                    <a:pt x="221" y="26"/>
                  </a:lnTo>
                  <a:lnTo>
                    <a:pt x="250" y="29"/>
                  </a:lnTo>
                  <a:lnTo>
                    <a:pt x="277" y="32"/>
                  </a:lnTo>
                  <a:lnTo>
                    <a:pt x="301" y="35"/>
                  </a:lnTo>
                  <a:lnTo>
                    <a:pt x="323" y="37"/>
                  </a:lnTo>
                  <a:lnTo>
                    <a:pt x="344" y="38"/>
                  </a:lnTo>
                  <a:lnTo>
                    <a:pt x="363" y="39"/>
                  </a:lnTo>
                  <a:lnTo>
                    <a:pt x="382" y="39"/>
                  </a:lnTo>
                  <a:lnTo>
                    <a:pt x="400" y="38"/>
                  </a:lnTo>
                  <a:lnTo>
                    <a:pt x="416" y="37"/>
                  </a:lnTo>
                  <a:lnTo>
                    <a:pt x="434" y="36"/>
                  </a:lnTo>
                  <a:lnTo>
                    <a:pt x="450" y="33"/>
                  </a:lnTo>
                  <a:lnTo>
                    <a:pt x="466" y="30"/>
                  </a:lnTo>
                  <a:lnTo>
                    <a:pt x="482" y="26"/>
                  </a:lnTo>
                  <a:lnTo>
                    <a:pt x="499" y="22"/>
                  </a:lnTo>
                  <a:lnTo>
                    <a:pt x="517" y="17"/>
                  </a:lnTo>
                  <a:lnTo>
                    <a:pt x="535" y="12"/>
                  </a:lnTo>
                  <a:lnTo>
                    <a:pt x="555" y="6"/>
                  </a:lnTo>
                  <a:lnTo>
                    <a:pt x="576" y="1"/>
                  </a:lnTo>
                  <a:lnTo>
                    <a:pt x="603" y="0"/>
                  </a:lnTo>
                  <a:lnTo>
                    <a:pt x="632" y="2"/>
                  </a:lnTo>
                  <a:lnTo>
                    <a:pt x="664" y="7"/>
                  </a:lnTo>
                  <a:lnTo>
                    <a:pt x="699" y="15"/>
                  </a:lnTo>
                  <a:lnTo>
                    <a:pt x="733" y="25"/>
                  </a:lnTo>
                  <a:lnTo>
                    <a:pt x="770" y="37"/>
                  </a:lnTo>
                  <a:lnTo>
                    <a:pt x="806" y="51"/>
                  </a:lnTo>
                  <a:lnTo>
                    <a:pt x="842" y="67"/>
                  </a:lnTo>
                  <a:lnTo>
                    <a:pt x="875" y="84"/>
                  </a:lnTo>
                  <a:lnTo>
                    <a:pt x="907" y="103"/>
                  </a:lnTo>
                  <a:lnTo>
                    <a:pt x="936" y="121"/>
                  </a:lnTo>
                  <a:lnTo>
                    <a:pt x="963" y="141"/>
                  </a:lnTo>
                  <a:lnTo>
                    <a:pt x="984" y="161"/>
                  </a:lnTo>
                  <a:lnTo>
                    <a:pt x="1002" y="181"/>
                  </a:lnTo>
                  <a:lnTo>
                    <a:pt x="1014" y="202"/>
                  </a:lnTo>
                  <a:lnTo>
                    <a:pt x="1021" y="226"/>
                  </a:lnTo>
                  <a:lnTo>
                    <a:pt x="1024" y="258"/>
                  </a:lnTo>
                  <a:lnTo>
                    <a:pt x="1021" y="296"/>
                  </a:lnTo>
                  <a:lnTo>
                    <a:pt x="1014" y="341"/>
                  </a:lnTo>
                  <a:lnTo>
                    <a:pt x="1002" y="389"/>
                  </a:lnTo>
                  <a:lnTo>
                    <a:pt x="986" y="442"/>
                  </a:lnTo>
                  <a:lnTo>
                    <a:pt x="964" y="498"/>
                  </a:lnTo>
                  <a:lnTo>
                    <a:pt x="937" y="554"/>
                  </a:lnTo>
                  <a:lnTo>
                    <a:pt x="905" y="612"/>
                  </a:lnTo>
                  <a:lnTo>
                    <a:pt x="869" y="668"/>
                  </a:lnTo>
                  <a:lnTo>
                    <a:pt x="827" y="723"/>
                  </a:lnTo>
                  <a:lnTo>
                    <a:pt x="780" y="776"/>
                  </a:lnTo>
                  <a:lnTo>
                    <a:pt x="729" y="827"/>
                  </a:lnTo>
                  <a:lnTo>
                    <a:pt x="672" y="872"/>
                  </a:lnTo>
                  <a:lnTo>
                    <a:pt x="610" y="911"/>
                  </a:lnTo>
                  <a:lnTo>
                    <a:pt x="543" y="945"/>
                  </a:lnTo>
                  <a:lnTo>
                    <a:pt x="542" y="945"/>
                  </a:lnTo>
                  <a:lnTo>
                    <a:pt x="538" y="946"/>
                  </a:lnTo>
                  <a:lnTo>
                    <a:pt x="533" y="947"/>
                  </a:lnTo>
                  <a:lnTo>
                    <a:pt x="525" y="948"/>
                  </a:lnTo>
                  <a:lnTo>
                    <a:pt x="515" y="949"/>
                  </a:lnTo>
                  <a:lnTo>
                    <a:pt x="503" y="950"/>
                  </a:lnTo>
                  <a:lnTo>
                    <a:pt x="489" y="950"/>
                  </a:lnTo>
                  <a:lnTo>
                    <a:pt x="474" y="950"/>
                  </a:lnTo>
                  <a:lnTo>
                    <a:pt x="455" y="948"/>
                  </a:lnTo>
                  <a:lnTo>
                    <a:pt x="437" y="946"/>
                  </a:lnTo>
                  <a:lnTo>
                    <a:pt x="416" y="941"/>
                  </a:lnTo>
                  <a:lnTo>
                    <a:pt x="393" y="935"/>
                  </a:lnTo>
                  <a:lnTo>
                    <a:pt x="370" y="926"/>
                  </a:lnTo>
                  <a:lnTo>
                    <a:pt x="345" y="916"/>
                  </a:lnTo>
                  <a:lnTo>
                    <a:pt x="318" y="903"/>
                  </a:lnTo>
                  <a:lnTo>
                    <a:pt x="291" y="888"/>
                  </a:lnTo>
                  <a:lnTo>
                    <a:pt x="263" y="871"/>
                  </a:lnTo>
                  <a:lnTo>
                    <a:pt x="236" y="854"/>
                  </a:lnTo>
                  <a:lnTo>
                    <a:pt x="211" y="836"/>
                  </a:lnTo>
                  <a:lnTo>
                    <a:pt x="188" y="818"/>
                  </a:lnTo>
                  <a:lnTo>
                    <a:pt x="167" y="799"/>
                  </a:lnTo>
                  <a:lnTo>
                    <a:pt x="147" y="780"/>
                  </a:lnTo>
                  <a:lnTo>
                    <a:pt x="129" y="760"/>
                  </a:lnTo>
                  <a:lnTo>
                    <a:pt x="113" y="739"/>
                  </a:lnTo>
                  <a:lnTo>
                    <a:pt x="99" y="718"/>
                  </a:lnTo>
                  <a:lnTo>
                    <a:pt x="89" y="696"/>
                  </a:lnTo>
                  <a:lnTo>
                    <a:pt x="80" y="672"/>
                  </a:lnTo>
                  <a:lnTo>
                    <a:pt x="73" y="647"/>
                  </a:lnTo>
                  <a:lnTo>
                    <a:pt x="68" y="622"/>
                  </a:lnTo>
                  <a:lnTo>
                    <a:pt x="66" y="596"/>
                  </a:lnTo>
                  <a:lnTo>
                    <a:pt x="67" y="568"/>
                  </a:lnTo>
                  <a:lnTo>
                    <a:pt x="71" y="539"/>
                  </a:lnTo>
                  <a:lnTo>
                    <a:pt x="73" y="485"/>
                  </a:lnTo>
                  <a:lnTo>
                    <a:pt x="62" y="439"/>
                  </a:lnTo>
                  <a:lnTo>
                    <a:pt x="45" y="396"/>
                  </a:lnTo>
                  <a:lnTo>
                    <a:pt x="24" y="354"/>
                  </a:lnTo>
                  <a:lnTo>
                    <a:pt x="8" y="310"/>
                  </a:lnTo>
                  <a:lnTo>
                    <a:pt x="0" y="258"/>
                  </a:lnTo>
                  <a:lnTo>
                    <a:pt x="6" y="197"/>
                  </a:lnTo>
                  <a:lnTo>
                    <a:pt x="33" y="123"/>
                  </a:lnTo>
                  <a:close/>
                </a:path>
              </a:pathLst>
            </a:custGeom>
            <a:solidFill>
              <a:srgbClr val="F2F7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79" name="Freeform 29"/>
            <p:cNvSpPr>
              <a:spLocks/>
            </p:cNvSpPr>
            <p:nvPr/>
          </p:nvSpPr>
          <p:spPr bwMode="auto">
            <a:xfrm>
              <a:off x="7835929" y="2203447"/>
              <a:ext cx="782638" cy="728663"/>
            </a:xfrm>
            <a:custGeom>
              <a:avLst/>
              <a:gdLst>
                <a:gd name="T0" fmla="*/ 2147483647 w 988"/>
                <a:gd name="T1" fmla="*/ 2147483647 h 918"/>
                <a:gd name="T2" fmla="*/ 2147483647 w 988"/>
                <a:gd name="T3" fmla="*/ 2147483647 h 918"/>
                <a:gd name="T4" fmla="*/ 2147483647 w 988"/>
                <a:gd name="T5" fmla="*/ 2147483647 h 918"/>
                <a:gd name="T6" fmla="*/ 2147483647 w 988"/>
                <a:gd name="T7" fmla="*/ 2147483647 h 918"/>
                <a:gd name="T8" fmla="*/ 2147483647 w 988"/>
                <a:gd name="T9" fmla="*/ 2147483647 h 918"/>
                <a:gd name="T10" fmla="*/ 2147483647 w 988"/>
                <a:gd name="T11" fmla="*/ 2147483647 h 918"/>
                <a:gd name="T12" fmla="*/ 2147483647 w 988"/>
                <a:gd name="T13" fmla="*/ 2147483647 h 918"/>
                <a:gd name="T14" fmla="*/ 2147483647 w 988"/>
                <a:gd name="T15" fmla="*/ 2147483647 h 918"/>
                <a:gd name="T16" fmla="*/ 2147483647 w 988"/>
                <a:gd name="T17" fmla="*/ 2147483647 h 918"/>
                <a:gd name="T18" fmla="*/ 2147483647 w 988"/>
                <a:gd name="T19" fmla="*/ 2147483647 h 918"/>
                <a:gd name="T20" fmla="*/ 2147483647 w 988"/>
                <a:gd name="T21" fmla="*/ 2147483647 h 918"/>
                <a:gd name="T22" fmla="*/ 2147483647 w 988"/>
                <a:gd name="T23" fmla="*/ 2147483647 h 918"/>
                <a:gd name="T24" fmla="*/ 2147483647 w 988"/>
                <a:gd name="T25" fmla="*/ 2147483647 h 918"/>
                <a:gd name="T26" fmla="*/ 2147483647 w 988"/>
                <a:gd name="T27" fmla="*/ 2147483647 h 918"/>
                <a:gd name="T28" fmla="*/ 2147483647 w 988"/>
                <a:gd name="T29" fmla="*/ 2147483647 h 918"/>
                <a:gd name="T30" fmla="*/ 2147483647 w 988"/>
                <a:gd name="T31" fmla="*/ 2147483647 h 918"/>
                <a:gd name="T32" fmla="*/ 2147483647 w 988"/>
                <a:gd name="T33" fmla="*/ 2147483647 h 918"/>
                <a:gd name="T34" fmla="*/ 2147483647 w 988"/>
                <a:gd name="T35" fmla="*/ 2147483647 h 918"/>
                <a:gd name="T36" fmla="*/ 2147483647 w 988"/>
                <a:gd name="T37" fmla="*/ 2147483647 h 918"/>
                <a:gd name="T38" fmla="*/ 2147483647 w 988"/>
                <a:gd name="T39" fmla="*/ 2147483647 h 918"/>
                <a:gd name="T40" fmla="*/ 2147483647 w 988"/>
                <a:gd name="T41" fmla="*/ 2147483647 h 918"/>
                <a:gd name="T42" fmla="*/ 2147483647 w 988"/>
                <a:gd name="T43" fmla="*/ 2147483647 h 918"/>
                <a:gd name="T44" fmla="*/ 2147483647 w 988"/>
                <a:gd name="T45" fmla="*/ 2147483647 h 918"/>
                <a:gd name="T46" fmla="*/ 2147483647 w 988"/>
                <a:gd name="T47" fmla="*/ 2147483647 h 918"/>
                <a:gd name="T48" fmla="*/ 2147483647 w 988"/>
                <a:gd name="T49" fmla="*/ 2147483647 h 918"/>
                <a:gd name="T50" fmla="*/ 2147483647 w 988"/>
                <a:gd name="T51" fmla="*/ 2147483647 h 918"/>
                <a:gd name="T52" fmla="*/ 2147483647 w 988"/>
                <a:gd name="T53" fmla="*/ 2147483647 h 918"/>
                <a:gd name="T54" fmla="*/ 2147483647 w 988"/>
                <a:gd name="T55" fmla="*/ 2147483647 h 918"/>
                <a:gd name="T56" fmla="*/ 2147483647 w 988"/>
                <a:gd name="T57" fmla="*/ 2147483647 h 918"/>
                <a:gd name="T58" fmla="*/ 2147483647 w 988"/>
                <a:gd name="T59" fmla="*/ 2147483647 h 918"/>
                <a:gd name="T60" fmla="*/ 2147483647 w 988"/>
                <a:gd name="T61" fmla="*/ 2147483647 h 918"/>
                <a:gd name="T62" fmla="*/ 2147483647 w 988"/>
                <a:gd name="T63" fmla="*/ 2147483647 h 918"/>
                <a:gd name="T64" fmla="*/ 2147483647 w 988"/>
                <a:gd name="T65" fmla="*/ 2147483647 h 918"/>
                <a:gd name="T66" fmla="*/ 2147483647 w 988"/>
                <a:gd name="T67" fmla="*/ 2147483647 h 918"/>
                <a:gd name="T68" fmla="*/ 2147483647 w 988"/>
                <a:gd name="T69" fmla="*/ 2147483647 h 918"/>
                <a:gd name="T70" fmla="*/ 2147483647 w 988"/>
                <a:gd name="T71" fmla="*/ 2147483647 h 918"/>
                <a:gd name="T72" fmla="*/ 2147483647 w 988"/>
                <a:gd name="T73" fmla="*/ 2147483647 h 918"/>
                <a:gd name="T74" fmla="*/ 2147483647 w 988"/>
                <a:gd name="T75" fmla="*/ 2147483647 h 918"/>
                <a:gd name="T76" fmla="*/ 2147483647 w 988"/>
                <a:gd name="T77" fmla="*/ 2147483647 h 918"/>
                <a:gd name="T78" fmla="*/ 2147483647 w 988"/>
                <a:gd name="T79" fmla="*/ 2147483647 h 918"/>
                <a:gd name="T80" fmla="*/ 2147483647 w 988"/>
                <a:gd name="T81" fmla="*/ 2147483647 h 918"/>
                <a:gd name="T82" fmla="*/ 2147483647 w 988"/>
                <a:gd name="T83" fmla="*/ 2147483647 h 918"/>
                <a:gd name="T84" fmla="*/ 2147483647 w 988"/>
                <a:gd name="T85" fmla="*/ 2147483647 h 918"/>
                <a:gd name="T86" fmla="*/ 2147483647 w 988"/>
                <a:gd name="T87" fmla="*/ 2147483647 h 918"/>
                <a:gd name="T88" fmla="*/ 2147483647 w 988"/>
                <a:gd name="T89" fmla="*/ 2147483647 h 918"/>
                <a:gd name="T90" fmla="*/ 2147483647 w 988"/>
                <a:gd name="T91" fmla="*/ 2147483647 h 918"/>
                <a:gd name="T92" fmla="*/ 2147483647 w 988"/>
                <a:gd name="T93" fmla="*/ 2147483647 h 918"/>
                <a:gd name="T94" fmla="*/ 2147483647 w 988"/>
                <a:gd name="T95" fmla="*/ 2147483647 h 918"/>
                <a:gd name="T96" fmla="*/ 2147483647 w 988"/>
                <a:gd name="T97" fmla="*/ 2147483647 h 918"/>
                <a:gd name="T98" fmla="*/ 2147483647 w 988"/>
                <a:gd name="T99" fmla="*/ 2147483647 h 918"/>
                <a:gd name="T100" fmla="*/ 2147483647 w 988"/>
                <a:gd name="T101" fmla="*/ 2147483647 h 918"/>
                <a:gd name="T102" fmla="*/ 2147483647 w 988"/>
                <a:gd name="T103" fmla="*/ 2147483647 h 9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88"/>
                <a:gd name="T157" fmla="*/ 0 h 918"/>
                <a:gd name="T158" fmla="*/ 988 w 988"/>
                <a:gd name="T159" fmla="*/ 918 h 91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88" h="918">
                  <a:moveTo>
                    <a:pt x="33" y="118"/>
                  </a:moveTo>
                  <a:lnTo>
                    <a:pt x="34" y="117"/>
                  </a:lnTo>
                  <a:lnTo>
                    <a:pt x="35" y="114"/>
                  </a:lnTo>
                  <a:lnTo>
                    <a:pt x="38" y="108"/>
                  </a:lnTo>
                  <a:lnTo>
                    <a:pt x="43" y="101"/>
                  </a:lnTo>
                  <a:lnTo>
                    <a:pt x="50" y="93"/>
                  </a:lnTo>
                  <a:lnTo>
                    <a:pt x="58" y="84"/>
                  </a:lnTo>
                  <a:lnTo>
                    <a:pt x="67" y="74"/>
                  </a:lnTo>
                  <a:lnTo>
                    <a:pt x="79" y="64"/>
                  </a:lnTo>
                  <a:lnTo>
                    <a:pt x="91" y="55"/>
                  </a:lnTo>
                  <a:lnTo>
                    <a:pt x="108" y="47"/>
                  </a:lnTo>
                  <a:lnTo>
                    <a:pt x="125" y="39"/>
                  </a:lnTo>
                  <a:lnTo>
                    <a:pt x="143" y="32"/>
                  </a:lnTo>
                  <a:lnTo>
                    <a:pt x="165" y="27"/>
                  </a:lnTo>
                  <a:lnTo>
                    <a:pt x="188" y="25"/>
                  </a:lnTo>
                  <a:lnTo>
                    <a:pt x="215" y="25"/>
                  </a:lnTo>
                  <a:lnTo>
                    <a:pt x="242" y="27"/>
                  </a:lnTo>
                  <a:lnTo>
                    <a:pt x="268" y="31"/>
                  </a:lnTo>
                  <a:lnTo>
                    <a:pt x="291" y="33"/>
                  </a:lnTo>
                  <a:lnTo>
                    <a:pt x="313" y="35"/>
                  </a:lnTo>
                  <a:lnTo>
                    <a:pt x="332" y="36"/>
                  </a:lnTo>
                  <a:lnTo>
                    <a:pt x="351" y="36"/>
                  </a:lnTo>
                  <a:lnTo>
                    <a:pt x="369" y="36"/>
                  </a:lnTo>
                  <a:lnTo>
                    <a:pt x="385" y="36"/>
                  </a:lnTo>
                  <a:lnTo>
                    <a:pt x="403" y="35"/>
                  </a:lnTo>
                  <a:lnTo>
                    <a:pt x="418" y="33"/>
                  </a:lnTo>
                  <a:lnTo>
                    <a:pt x="434" y="31"/>
                  </a:lnTo>
                  <a:lnTo>
                    <a:pt x="450" y="28"/>
                  </a:lnTo>
                  <a:lnTo>
                    <a:pt x="465" y="25"/>
                  </a:lnTo>
                  <a:lnTo>
                    <a:pt x="482" y="20"/>
                  </a:lnTo>
                  <a:lnTo>
                    <a:pt x="498" y="16"/>
                  </a:lnTo>
                  <a:lnTo>
                    <a:pt x="517" y="11"/>
                  </a:lnTo>
                  <a:lnTo>
                    <a:pt x="535" y="5"/>
                  </a:lnTo>
                  <a:lnTo>
                    <a:pt x="557" y="1"/>
                  </a:lnTo>
                  <a:lnTo>
                    <a:pt x="581" y="0"/>
                  </a:lnTo>
                  <a:lnTo>
                    <a:pt x="610" y="2"/>
                  </a:lnTo>
                  <a:lnTo>
                    <a:pt x="641" y="6"/>
                  </a:lnTo>
                  <a:lnTo>
                    <a:pt x="673" y="15"/>
                  </a:lnTo>
                  <a:lnTo>
                    <a:pt x="708" y="24"/>
                  </a:lnTo>
                  <a:lnTo>
                    <a:pt x="743" y="35"/>
                  </a:lnTo>
                  <a:lnTo>
                    <a:pt x="777" y="49"/>
                  </a:lnTo>
                  <a:lnTo>
                    <a:pt x="812" y="64"/>
                  </a:lnTo>
                  <a:lnTo>
                    <a:pt x="844" y="80"/>
                  </a:lnTo>
                  <a:lnTo>
                    <a:pt x="875" y="97"/>
                  </a:lnTo>
                  <a:lnTo>
                    <a:pt x="904" y="116"/>
                  </a:lnTo>
                  <a:lnTo>
                    <a:pt x="929" y="135"/>
                  </a:lnTo>
                  <a:lnTo>
                    <a:pt x="950" y="155"/>
                  </a:lnTo>
                  <a:lnTo>
                    <a:pt x="967" y="175"/>
                  </a:lnTo>
                  <a:lnTo>
                    <a:pt x="979" y="194"/>
                  </a:lnTo>
                  <a:lnTo>
                    <a:pt x="986" y="217"/>
                  </a:lnTo>
                  <a:lnTo>
                    <a:pt x="988" y="248"/>
                  </a:lnTo>
                  <a:lnTo>
                    <a:pt x="986" y="286"/>
                  </a:lnTo>
                  <a:lnTo>
                    <a:pt x="979" y="329"/>
                  </a:lnTo>
                  <a:lnTo>
                    <a:pt x="966" y="376"/>
                  </a:lnTo>
                  <a:lnTo>
                    <a:pt x="950" y="427"/>
                  </a:lnTo>
                  <a:lnTo>
                    <a:pt x="929" y="480"/>
                  </a:lnTo>
                  <a:lnTo>
                    <a:pt x="904" y="535"/>
                  </a:lnTo>
                  <a:lnTo>
                    <a:pt x="873" y="590"/>
                  </a:lnTo>
                  <a:lnTo>
                    <a:pt x="837" y="646"/>
                  </a:lnTo>
                  <a:lnTo>
                    <a:pt x="797" y="699"/>
                  </a:lnTo>
                  <a:lnTo>
                    <a:pt x="752" y="751"/>
                  </a:lnTo>
                  <a:lnTo>
                    <a:pt x="702" y="798"/>
                  </a:lnTo>
                  <a:lnTo>
                    <a:pt x="648" y="842"/>
                  </a:lnTo>
                  <a:lnTo>
                    <a:pt x="588" y="880"/>
                  </a:lnTo>
                  <a:lnTo>
                    <a:pt x="524" y="912"/>
                  </a:lnTo>
                  <a:lnTo>
                    <a:pt x="522" y="912"/>
                  </a:lnTo>
                  <a:lnTo>
                    <a:pt x="519" y="913"/>
                  </a:lnTo>
                  <a:lnTo>
                    <a:pt x="513" y="914"/>
                  </a:lnTo>
                  <a:lnTo>
                    <a:pt x="506" y="915"/>
                  </a:lnTo>
                  <a:lnTo>
                    <a:pt x="497" y="916"/>
                  </a:lnTo>
                  <a:lnTo>
                    <a:pt x="486" y="918"/>
                  </a:lnTo>
                  <a:lnTo>
                    <a:pt x="472" y="918"/>
                  </a:lnTo>
                  <a:lnTo>
                    <a:pt x="457" y="918"/>
                  </a:lnTo>
                  <a:lnTo>
                    <a:pt x="441" y="915"/>
                  </a:lnTo>
                  <a:lnTo>
                    <a:pt x="422" y="913"/>
                  </a:lnTo>
                  <a:lnTo>
                    <a:pt x="401" y="908"/>
                  </a:lnTo>
                  <a:lnTo>
                    <a:pt x="381" y="903"/>
                  </a:lnTo>
                  <a:lnTo>
                    <a:pt x="358" y="895"/>
                  </a:lnTo>
                  <a:lnTo>
                    <a:pt x="333" y="885"/>
                  </a:lnTo>
                  <a:lnTo>
                    <a:pt x="307" y="873"/>
                  </a:lnTo>
                  <a:lnTo>
                    <a:pt x="280" y="858"/>
                  </a:lnTo>
                  <a:lnTo>
                    <a:pt x="254" y="842"/>
                  </a:lnTo>
                  <a:lnTo>
                    <a:pt x="229" y="824"/>
                  </a:lnTo>
                  <a:lnTo>
                    <a:pt x="204" y="807"/>
                  </a:lnTo>
                  <a:lnTo>
                    <a:pt x="182" y="790"/>
                  </a:lnTo>
                  <a:lnTo>
                    <a:pt x="162" y="771"/>
                  </a:lnTo>
                  <a:lnTo>
                    <a:pt x="142" y="753"/>
                  </a:lnTo>
                  <a:lnTo>
                    <a:pt x="125" y="733"/>
                  </a:lnTo>
                  <a:lnTo>
                    <a:pt x="110" y="713"/>
                  </a:lnTo>
                  <a:lnTo>
                    <a:pt x="97" y="692"/>
                  </a:lnTo>
                  <a:lnTo>
                    <a:pt x="86" y="671"/>
                  </a:lnTo>
                  <a:lnTo>
                    <a:pt x="78" y="648"/>
                  </a:lnTo>
                  <a:lnTo>
                    <a:pt x="71" y="625"/>
                  </a:lnTo>
                  <a:lnTo>
                    <a:pt x="66" y="601"/>
                  </a:lnTo>
                  <a:lnTo>
                    <a:pt x="65" y="574"/>
                  </a:lnTo>
                  <a:lnTo>
                    <a:pt x="66" y="548"/>
                  </a:lnTo>
                  <a:lnTo>
                    <a:pt x="70" y="520"/>
                  </a:lnTo>
                  <a:lnTo>
                    <a:pt x="72" y="468"/>
                  </a:lnTo>
                  <a:lnTo>
                    <a:pt x="61" y="423"/>
                  </a:lnTo>
                  <a:lnTo>
                    <a:pt x="44" y="382"/>
                  </a:lnTo>
                  <a:lnTo>
                    <a:pt x="25" y="342"/>
                  </a:lnTo>
                  <a:lnTo>
                    <a:pt x="8" y="298"/>
                  </a:lnTo>
                  <a:lnTo>
                    <a:pt x="0" y="250"/>
                  </a:lnTo>
                  <a:lnTo>
                    <a:pt x="7" y="190"/>
                  </a:lnTo>
                  <a:lnTo>
                    <a:pt x="33" y="118"/>
                  </a:lnTo>
                  <a:close/>
                </a:path>
              </a:pathLst>
            </a:custGeom>
            <a:solidFill>
              <a:srgbClr val="E5EF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80" name="Freeform 30"/>
            <p:cNvSpPr>
              <a:spLocks/>
            </p:cNvSpPr>
            <p:nvPr/>
          </p:nvSpPr>
          <p:spPr bwMode="auto">
            <a:xfrm>
              <a:off x="7848629" y="2219322"/>
              <a:ext cx="754063" cy="701675"/>
            </a:xfrm>
            <a:custGeom>
              <a:avLst/>
              <a:gdLst>
                <a:gd name="T0" fmla="*/ 2147483647 w 949"/>
                <a:gd name="T1" fmla="*/ 2147483647 h 885"/>
                <a:gd name="T2" fmla="*/ 2147483647 w 949"/>
                <a:gd name="T3" fmla="*/ 2147483647 h 885"/>
                <a:gd name="T4" fmla="*/ 2147483647 w 949"/>
                <a:gd name="T5" fmla="*/ 2147483647 h 885"/>
                <a:gd name="T6" fmla="*/ 2147483647 w 949"/>
                <a:gd name="T7" fmla="*/ 2147483647 h 885"/>
                <a:gd name="T8" fmla="*/ 2147483647 w 949"/>
                <a:gd name="T9" fmla="*/ 2147483647 h 885"/>
                <a:gd name="T10" fmla="*/ 2147483647 w 949"/>
                <a:gd name="T11" fmla="*/ 2147483647 h 885"/>
                <a:gd name="T12" fmla="*/ 2147483647 w 949"/>
                <a:gd name="T13" fmla="*/ 2147483647 h 885"/>
                <a:gd name="T14" fmla="*/ 2147483647 w 949"/>
                <a:gd name="T15" fmla="*/ 2147483647 h 885"/>
                <a:gd name="T16" fmla="*/ 2147483647 w 949"/>
                <a:gd name="T17" fmla="*/ 2147483647 h 885"/>
                <a:gd name="T18" fmla="*/ 2147483647 w 949"/>
                <a:gd name="T19" fmla="*/ 2147483647 h 885"/>
                <a:gd name="T20" fmla="*/ 2147483647 w 949"/>
                <a:gd name="T21" fmla="*/ 2147483647 h 885"/>
                <a:gd name="T22" fmla="*/ 2147483647 w 949"/>
                <a:gd name="T23" fmla="*/ 2147483647 h 885"/>
                <a:gd name="T24" fmla="*/ 2147483647 w 949"/>
                <a:gd name="T25" fmla="*/ 2147483647 h 885"/>
                <a:gd name="T26" fmla="*/ 2147483647 w 949"/>
                <a:gd name="T27" fmla="*/ 2147483647 h 885"/>
                <a:gd name="T28" fmla="*/ 2147483647 w 949"/>
                <a:gd name="T29" fmla="*/ 2147483647 h 885"/>
                <a:gd name="T30" fmla="*/ 2147483647 w 949"/>
                <a:gd name="T31" fmla="*/ 2147483647 h 885"/>
                <a:gd name="T32" fmla="*/ 2147483647 w 949"/>
                <a:gd name="T33" fmla="*/ 0 h 885"/>
                <a:gd name="T34" fmla="*/ 2147483647 w 949"/>
                <a:gd name="T35" fmla="*/ 2147483647 h 885"/>
                <a:gd name="T36" fmla="*/ 2147483647 w 949"/>
                <a:gd name="T37" fmla="*/ 2147483647 h 885"/>
                <a:gd name="T38" fmla="*/ 2147483647 w 949"/>
                <a:gd name="T39" fmla="*/ 2147483647 h 885"/>
                <a:gd name="T40" fmla="*/ 2147483647 w 949"/>
                <a:gd name="T41" fmla="*/ 2147483647 h 885"/>
                <a:gd name="T42" fmla="*/ 2147483647 w 949"/>
                <a:gd name="T43" fmla="*/ 2147483647 h 885"/>
                <a:gd name="T44" fmla="*/ 2147483647 w 949"/>
                <a:gd name="T45" fmla="*/ 2147483647 h 885"/>
                <a:gd name="T46" fmla="*/ 2147483647 w 949"/>
                <a:gd name="T47" fmla="*/ 2147483647 h 885"/>
                <a:gd name="T48" fmla="*/ 2147483647 w 949"/>
                <a:gd name="T49" fmla="*/ 2147483647 h 885"/>
                <a:gd name="T50" fmla="*/ 2147483647 w 949"/>
                <a:gd name="T51" fmla="*/ 2147483647 h 885"/>
                <a:gd name="T52" fmla="*/ 2147483647 w 949"/>
                <a:gd name="T53" fmla="*/ 2147483647 h 885"/>
                <a:gd name="T54" fmla="*/ 2147483647 w 949"/>
                <a:gd name="T55" fmla="*/ 2147483647 h 885"/>
                <a:gd name="T56" fmla="*/ 2147483647 w 949"/>
                <a:gd name="T57" fmla="*/ 2147483647 h 885"/>
                <a:gd name="T58" fmla="*/ 2147483647 w 949"/>
                <a:gd name="T59" fmla="*/ 2147483647 h 885"/>
                <a:gd name="T60" fmla="*/ 2147483647 w 949"/>
                <a:gd name="T61" fmla="*/ 2147483647 h 885"/>
                <a:gd name="T62" fmla="*/ 2147483647 w 949"/>
                <a:gd name="T63" fmla="*/ 2147483647 h 885"/>
                <a:gd name="T64" fmla="*/ 2147483647 w 949"/>
                <a:gd name="T65" fmla="*/ 2147483647 h 885"/>
                <a:gd name="T66" fmla="*/ 2147483647 w 949"/>
                <a:gd name="T67" fmla="*/ 2147483647 h 885"/>
                <a:gd name="T68" fmla="*/ 2147483647 w 949"/>
                <a:gd name="T69" fmla="*/ 2147483647 h 885"/>
                <a:gd name="T70" fmla="*/ 2147483647 w 949"/>
                <a:gd name="T71" fmla="*/ 2147483647 h 885"/>
                <a:gd name="T72" fmla="*/ 2147483647 w 949"/>
                <a:gd name="T73" fmla="*/ 2147483647 h 885"/>
                <a:gd name="T74" fmla="*/ 2147483647 w 949"/>
                <a:gd name="T75" fmla="*/ 2147483647 h 885"/>
                <a:gd name="T76" fmla="*/ 2147483647 w 949"/>
                <a:gd name="T77" fmla="*/ 2147483647 h 885"/>
                <a:gd name="T78" fmla="*/ 2147483647 w 949"/>
                <a:gd name="T79" fmla="*/ 2147483647 h 885"/>
                <a:gd name="T80" fmla="*/ 2147483647 w 949"/>
                <a:gd name="T81" fmla="*/ 2147483647 h 885"/>
                <a:gd name="T82" fmla="*/ 2147483647 w 949"/>
                <a:gd name="T83" fmla="*/ 2147483647 h 885"/>
                <a:gd name="T84" fmla="*/ 2147483647 w 949"/>
                <a:gd name="T85" fmla="*/ 2147483647 h 885"/>
                <a:gd name="T86" fmla="*/ 2147483647 w 949"/>
                <a:gd name="T87" fmla="*/ 2147483647 h 885"/>
                <a:gd name="T88" fmla="*/ 2147483647 w 949"/>
                <a:gd name="T89" fmla="*/ 2147483647 h 885"/>
                <a:gd name="T90" fmla="*/ 2147483647 w 949"/>
                <a:gd name="T91" fmla="*/ 2147483647 h 885"/>
                <a:gd name="T92" fmla="*/ 2147483647 w 949"/>
                <a:gd name="T93" fmla="*/ 2147483647 h 885"/>
                <a:gd name="T94" fmla="*/ 2147483647 w 949"/>
                <a:gd name="T95" fmla="*/ 2147483647 h 885"/>
                <a:gd name="T96" fmla="*/ 2147483647 w 949"/>
                <a:gd name="T97" fmla="*/ 2147483647 h 885"/>
                <a:gd name="T98" fmla="*/ 2147483647 w 949"/>
                <a:gd name="T99" fmla="*/ 2147483647 h 885"/>
                <a:gd name="T100" fmla="*/ 2147483647 w 949"/>
                <a:gd name="T101" fmla="*/ 2147483647 h 885"/>
                <a:gd name="T102" fmla="*/ 2147483647 w 949"/>
                <a:gd name="T103" fmla="*/ 2147483647 h 8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49"/>
                <a:gd name="T157" fmla="*/ 0 h 885"/>
                <a:gd name="T158" fmla="*/ 949 w 949"/>
                <a:gd name="T159" fmla="*/ 885 h 88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49" h="885">
                  <a:moveTo>
                    <a:pt x="30" y="113"/>
                  </a:moveTo>
                  <a:lnTo>
                    <a:pt x="31" y="112"/>
                  </a:lnTo>
                  <a:lnTo>
                    <a:pt x="32" y="109"/>
                  </a:lnTo>
                  <a:lnTo>
                    <a:pt x="35" y="103"/>
                  </a:lnTo>
                  <a:lnTo>
                    <a:pt x="40" y="97"/>
                  </a:lnTo>
                  <a:lnTo>
                    <a:pt x="46" y="89"/>
                  </a:lnTo>
                  <a:lnTo>
                    <a:pt x="54" y="80"/>
                  </a:lnTo>
                  <a:lnTo>
                    <a:pt x="63" y="71"/>
                  </a:lnTo>
                  <a:lnTo>
                    <a:pt x="75" y="61"/>
                  </a:lnTo>
                  <a:lnTo>
                    <a:pt x="87" y="52"/>
                  </a:lnTo>
                  <a:lnTo>
                    <a:pt x="101" y="44"/>
                  </a:lnTo>
                  <a:lnTo>
                    <a:pt x="118" y="36"/>
                  </a:lnTo>
                  <a:lnTo>
                    <a:pt x="137" y="30"/>
                  </a:lnTo>
                  <a:lnTo>
                    <a:pt x="158" y="26"/>
                  </a:lnTo>
                  <a:lnTo>
                    <a:pt x="181" y="22"/>
                  </a:lnTo>
                  <a:lnTo>
                    <a:pt x="205" y="22"/>
                  </a:lnTo>
                  <a:lnTo>
                    <a:pt x="232" y="24"/>
                  </a:lnTo>
                  <a:lnTo>
                    <a:pt x="257" y="28"/>
                  </a:lnTo>
                  <a:lnTo>
                    <a:pt x="279" y="30"/>
                  </a:lnTo>
                  <a:lnTo>
                    <a:pt x="299" y="33"/>
                  </a:lnTo>
                  <a:lnTo>
                    <a:pt x="319" y="34"/>
                  </a:lnTo>
                  <a:lnTo>
                    <a:pt x="337" y="34"/>
                  </a:lnTo>
                  <a:lnTo>
                    <a:pt x="355" y="35"/>
                  </a:lnTo>
                  <a:lnTo>
                    <a:pt x="371" y="34"/>
                  </a:lnTo>
                  <a:lnTo>
                    <a:pt x="386" y="33"/>
                  </a:lnTo>
                  <a:lnTo>
                    <a:pt x="402" y="31"/>
                  </a:lnTo>
                  <a:lnTo>
                    <a:pt x="417" y="29"/>
                  </a:lnTo>
                  <a:lnTo>
                    <a:pt x="432" y="27"/>
                  </a:lnTo>
                  <a:lnTo>
                    <a:pt x="447" y="23"/>
                  </a:lnTo>
                  <a:lnTo>
                    <a:pt x="462" y="20"/>
                  </a:lnTo>
                  <a:lnTo>
                    <a:pt x="479" y="15"/>
                  </a:lnTo>
                  <a:lnTo>
                    <a:pt x="495" y="11"/>
                  </a:lnTo>
                  <a:lnTo>
                    <a:pt x="514" y="5"/>
                  </a:lnTo>
                  <a:lnTo>
                    <a:pt x="534" y="0"/>
                  </a:lnTo>
                  <a:lnTo>
                    <a:pt x="559" y="0"/>
                  </a:lnTo>
                  <a:lnTo>
                    <a:pt x="586" y="1"/>
                  </a:lnTo>
                  <a:lnTo>
                    <a:pt x="615" y="6"/>
                  </a:lnTo>
                  <a:lnTo>
                    <a:pt x="647" y="13"/>
                  </a:lnTo>
                  <a:lnTo>
                    <a:pt x="680" y="22"/>
                  </a:lnTo>
                  <a:lnTo>
                    <a:pt x="713" y="34"/>
                  </a:lnTo>
                  <a:lnTo>
                    <a:pt x="746" y="48"/>
                  </a:lnTo>
                  <a:lnTo>
                    <a:pt x="780" y="61"/>
                  </a:lnTo>
                  <a:lnTo>
                    <a:pt x="811" y="77"/>
                  </a:lnTo>
                  <a:lnTo>
                    <a:pt x="841" y="95"/>
                  </a:lnTo>
                  <a:lnTo>
                    <a:pt x="869" y="112"/>
                  </a:lnTo>
                  <a:lnTo>
                    <a:pt x="893" y="130"/>
                  </a:lnTo>
                  <a:lnTo>
                    <a:pt x="914" y="149"/>
                  </a:lnTo>
                  <a:lnTo>
                    <a:pt x="930" y="168"/>
                  </a:lnTo>
                  <a:lnTo>
                    <a:pt x="941" y="187"/>
                  </a:lnTo>
                  <a:lnTo>
                    <a:pt x="948" y="210"/>
                  </a:lnTo>
                  <a:lnTo>
                    <a:pt x="949" y="240"/>
                  </a:lnTo>
                  <a:lnTo>
                    <a:pt x="947" y="276"/>
                  </a:lnTo>
                  <a:lnTo>
                    <a:pt x="940" y="317"/>
                  </a:lnTo>
                  <a:lnTo>
                    <a:pt x="930" y="362"/>
                  </a:lnTo>
                  <a:lnTo>
                    <a:pt x="914" y="412"/>
                  </a:lnTo>
                  <a:lnTo>
                    <a:pt x="893" y="462"/>
                  </a:lnTo>
                  <a:lnTo>
                    <a:pt x="869" y="515"/>
                  </a:lnTo>
                  <a:lnTo>
                    <a:pt x="839" y="568"/>
                  </a:lnTo>
                  <a:lnTo>
                    <a:pt x="805" y="622"/>
                  </a:lnTo>
                  <a:lnTo>
                    <a:pt x="766" y="673"/>
                  </a:lnTo>
                  <a:lnTo>
                    <a:pt x="723" y="723"/>
                  </a:lnTo>
                  <a:lnTo>
                    <a:pt x="675" y="769"/>
                  </a:lnTo>
                  <a:lnTo>
                    <a:pt x="623" y="811"/>
                  </a:lnTo>
                  <a:lnTo>
                    <a:pt x="565" y="848"/>
                  </a:lnTo>
                  <a:lnTo>
                    <a:pt x="503" y="879"/>
                  </a:lnTo>
                  <a:lnTo>
                    <a:pt x="502" y="879"/>
                  </a:lnTo>
                  <a:lnTo>
                    <a:pt x="499" y="880"/>
                  </a:lnTo>
                  <a:lnTo>
                    <a:pt x="494" y="881"/>
                  </a:lnTo>
                  <a:lnTo>
                    <a:pt x="486" y="883"/>
                  </a:lnTo>
                  <a:lnTo>
                    <a:pt x="477" y="884"/>
                  </a:lnTo>
                  <a:lnTo>
                    <a:pt x="466" y="885"/>
                  </a:lnTo>
                  <a:lnTo>
                    <a:pt x="453" y="885"/>
                  </a:lnTo>
                  <a:lnTo>
                    <a:pt x="439" y="884"/>
                  </a:lnTo>
                  <a:lnTo>
                    <a:pt x="423" y="883"/>
                  </a:lnTo>
                  <a:lnTo>
                    <a:pt x="404" y="880"/>
                  </a:lnTo>
                  <a:lnTo>
                    <a:pt x="385" y="876"/>
                  </a:lnTo>
                  <a:lnTo>
                    <a:pt x="364" y="870"/>
                  </a:lnTo>
                  <a:lnTo>
                    <a:pt x="342" y="862"/>
                  </a:lnTo>
                  <a:lnTo>
                    <a:pt x="319" y="853"/>
                  </a:lnTo>
                  <a:lnTo>
                    <a:pt x="294" y="841"/>
                  </a:lnTo>
                  <a:lnTo>
                    <a:pt x="268" y="826"/>
                  </a:lnTo>
                  <a:lnTo>
                    <a:pt x="243" y="810"/>
                  </a:lnTo>
                  <a:lnTo>
                    <a:pt x="217" y="794"/>
                  </a:lnTo>
                  <a:lnTo>
                    <a:pt x="194" y="778"/>
                  </a:lnTo>
                  <a:lnTo>
                    <a:pt x="174" y="762"/>
                  </a:lnTo>
                  <a:lnTo>
                    <a:pt x="153" y="743"/>
                  </a:lnTo>
                  <a:lnTo>
                    <a:pt x="136" y="726"/>
                  </a:lnTo>
                  <a:lnTo>
                    <a:pt x="118" y="708"/>
                  </a:lnTo>
                  <a:lnTo>
                    <a:pt x="105" y="688"/>
                  </a:lnTo>
                  <a:lnTo>
                    <a:pt x="92" y="668"/>
                  </a:lnTo>
                  <a:lnTo>
                    <a:pt x="80" y="647"/>
                  </a:lnTo>
                  <a:lnTo>
                    <a:pt x="72" y="626"/>
                  </a:lnTo>
                  <a:lnTo>
                    <a:pt x="66" y="603"/>
                  </a:lnTo>
                  <a:lnTo>
                    <a:pt x="62" y="579"/>
                  </a:lnTo>
                  <a:lnTo>
                    <a:pt x="61" y="554"/>
                  </a:lnTo>
                  <a:lnTo>
                    <a:pt x="62" y="528"/>
                  </a:lnTo>
                  <a:lnTo>
                    <a:pt x="65" y="501"/>
                  </a:lnTo>
                  <a:lnTo>
                    <a:pt x="68" y="451"/>
                  </a:lnTo>
                  <a:lnTo>
                    <a:pt x="57" y="408"/>
                  </a:lnTo>
                  <a:lnTo>
                    <a:pt x="41" y="368"/>
                  </a:lnTo>
                  <a:lnTo>
                    <a:pt x="22" y="330"/>
                  </a:lnTo>
                  <a:lnTo>
                    <a:pt x="7" y="287"/>
                  </a:lnTo>
                  <a:lnTo>
                    <a:pt x="0" y="240"/>
                  </a:lnTo>
                  <a:lnTo>
                    <a:pt x="5" y="182"/>
                  </a:lnTo>
                  <a:lnTo>
                    <a:pt x="30" y="113"/>
                  </a:lnTo>
                  <a:close/>
                </a:path>
              </a:pathLst>
            </a:custGeom>
            <a:solidFill>
              <a:srgbClr val="DBE8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81" name="Freeform 31"/>
            <p:cNvSpPr>
              <a:spLocks/>
            </p:cNvSpPr>
            <p:nvPr/>
          </p:nvSpPr>
          <p:spPr bwMode="auto">
            <a:xfrm>
              <a:off x="7861329" y="2233610"/>
              <a:ext cx="725488" cy="677863"/>
            </a:xfrm>
            <a:custGeom>
              <a:avLst/>
              <a:gdLst>
                <a:gd name="T0" fmla="*/ 2147483647 w 914"/>
                <a:gd name="T1" fmla="*/ 2147483647 h 853"/>
                <a:gd name="T2" fmla="*/ 2147483647 w 914"/>
                <a:gd name="T3" fmla="*/ 2147483647 h 853"/>
                <a:gd name="T4" fmla="*/ 2147483647 w 914"/>
                <a:gd name="T5" fmla="*/ 2147483647 h 853"/>
                <a:gd name="T6" fmla="*/ 2147483647 w 914"/>
                <a:gd name="T7" fmla="*/ 2147483647 h 853"/>
                <a:gd name="T8" fmla="*/ 2147483647 w 914"/>
                <a:gd name="T9" fmla="*/ 2147483647 h 853"/>
                <a:gd name="T10" fmla="*/ 2147483647 w 914"/>
                <a:gd name="T11" fmla="*/ 2147483647 h 853"/>
                <a:gd name="T12" fmla="*/ 2147483647 w 914"/>
                <a:gd name="T13" fmla="*/ 2147483647 h 853"/>
                <a:gd name="T14" fmla="*/ 2147483647 w 914"/>
                <a:gd name="T15" fmla="*/ 2147483647 h 853"/>
                <a:gd name="T16" fmla="*/ 2147483647 w 914"/>
                <a:gd name="T17" fmla="*/ 2147483647 h 853"/>
                <a:gd name="T18" fmla="*/ 2147483647 w 914"/>
                <a:gd name="T19" fmla="*/ 2147483647 h 853"/>
                <a:gd name="T20" fmla="*/ 2147483647 w 914"/>
                <a:gd name="T21" fmla="*/ 2147483647 h 853"/>
                <a:gd name="T22" fmla="*/ 2147483647 w 914"/>
                <a:gd name="T23" fmla="*/ 2147483647 h 853"/>
                <a:gd name="T24" fmla="*/ 2147483647 w 914"/>
                <a:gd name="T25" fmla="*/ 2147483647 h 853"/>
                <a:gd name="T26" fmla="*/ 2147483647 w 914"/>
                <a:gd name="T27" fmla="*/ 2147483647 h 853"/>
                <a:gd name="T28" fmla="*/ 2147483647 w 914"/>
                <a:gd name="T29" fmla="*/ 2147483647 h 853"/>
                <a:gd name="T30" fmla="*/ 2147483647 w 914"/>
                <a:gd name="T31" fmla="*/ 2147483647 h 853"/>
                <a:gd name="T32" fmla="*/ 2147483647 w 914"/>
                <a:gd name="T33" fmla="*/ 2147483647 h 853"/>
                <a:gd name="T34" fmla="*/ 2147483647 w 914"/>
                <a:gd name="T35" fmla="*/ 2147483647 h 853"/>
                <a:gd name="T36" fmla="*/ 2147483647 w 914"/>
                <a:gd name="T37" fmla="*/ 2147483647 h 853"/>
                <a:gd name="T38" fmla="*/ 2147483647 w 914"/>
                <a:gd name="T39" fmla="*/ 2147483647 h 853"/>
                <a:gd name="T40" fmla="*/ 2147483647 w 914"/>
                <a:gd name="T41" fmla="*/ 2147483647 h 853"/>
                <a:gd name="T42" fmla="*/ 2147483647 w 914"/>
                <a:gd name="T43" fmla="*/ 2147483647 h 853"/>
                <a:gd name="T44" fmla="*/ 2147483647 w 914"/>
                <a:gd name="T45" fmla="*/ 2147483647 h 853"/>
                <a:gd name="T46" fmla="*/ 2147483647 w 914"/>
                <a:gd name="T47" fmla="*/ 2147483647 h 853"/>
                <a:gd name="T48" fmla="*/ 2147483647 w 914"/>
                <a:gd name="T49" fmla="*/ 2147483647 h 853"/>
                <a:gd name="T50" fmla="*/ 2147483647 w 914"/>
                <a:gd name="T51" fmla="*/ 2147483647 h 853"/>
                <a:gd name="T52" fmla="*/ 2147483647 w 914"/>
                <a:gd name="T53" fmla="*/ 2147483647 h 853"/>
                <a:gd name="T54" fmla="*/ 2147483647 w 914"/>
                <a:gd name="T55" fmla="*/ 2147483647 h 853"/>
                <a:gd name="T56" fmla="*/ 2147483647 w 914"/>
                <a:gd name="T57" fmla="*/ 2147483647 h 853"/>
                <a:gd name="T58" fmla="*/ 2147483647 w 914"/>
                <a:gd name="T59" fmla="*/ 2147483647 h 853"/>
                <a:gd name="T60" fmla="*/ 2147483647 w 914"/>
                <a:gd name="T61" fmla="*/ 2147483647 h 853"/>
                <a:gd name="T62" fmla="*/ 2147483647 w 914"/>
                <a:gd name="T63" fmla="*/ 2147483647 h 853"/>
                <a:gd name="T64" fmla="*/ 2147483647 w 914"/>
                <a:gd name="T65" fmla="*/ 2147483647 h 853"/>
                <a:gd name="T66" fmla="*/ 2147483647 w 914"/>
                <a:gd name="T67" fmla="*/ 2147483647 h 853"/>
                <a:gd name="T68" fmla="*/ 2147483647 w 914"/>
                <a:gd name="T69" fmla="*/ 2147483647 h 853"/>
                <a:gd name="T70" fmla="*/ 2147483647 w 914"/>
                <a:gd name="T71" fmla="*/ 2147483647 h 853"/>
                <a:gd name="T72" fmla="*/ 2147483647 w 914"/>
                <a:gd name="T73" fmla="*/ 2147483647 h 853"/>
                <a:gd name="T74" fmla="*/ 2147483647 w 914"/>
                <a:gd name="T75" fmla="*/ 2147483647 h 853"/>
                <a:gd name="T76" fmla="*/ 2147483647 w 914"/>
                <a:gd name="T77" fmla="*/ 2147483647 h 853"/>
                <a:gd name="T78" fmla="*/ 2147483647 w 914"/>
                <a:gd name="T79" fmla="*/ 2147483647 h 853"/>
                <a:gd name="T80" fmla="*/ 2147483647 w 914"/>
                <a:gd name="T81" fmla="*/ 2147483647 h 853"/>
                <a:gd name="T82" fmla="*/ 2147483647 w 914"/>
                <a:gd name="T83" fmla="*/ 2147483647 h 853"/>
                <a:gd name="T84" fmla="*/ 2147483647 w 914"/>
                <a:gd name="T85" fmla="*/ 2147483647 h 853"/>
                <a:gd name="T86" fmla="*/ 2147483647 w 914"/>
                <a:gd name="T87" fmla="*/ 2147483647 h 853"/>
                <a:gd name="T88" fmla="*/ 2147483647 w 914"/>
                <a:gd name="T89" fmla="*/ 2147483647 h 853"/>
                <a:gd name="T90" fmla="*/ 2147483647 w 914"/>
                <a:gd name="T91" fmla="*/ 2147483647 h 853"/>
                <a:gd name="T92" fmla="*/ 2147483647 w 914"/>
                <a:gd name="T93" fmla="*/ 2147483647 h 853"/>
                <a:gd name="T94" fmla="*/ 2147483647 w 914"/>
                <a:gd name="T95" fmla="*/ 2147483647 h 853"/>
                <a:gd name="T96" fmla="*/ 2147483647 w 914"/>
                <a:gd name="T97" fmla="*/ 2147483647 h 853"/>
                <a:gd name="T98" fmla="*/ 2147483647 w 914"/>
                <a:gd name="T99" fmla="*/ 2147483647 h 853"/>
                <a:gd name="T100" fmla="*/ 2147483647 w 914"/>
                <a:gd name="T101" fmla="*/ 2147483647 h 853"/>
                <a:gd name="T102" fmla="*/ 2147483647 w 914"/>
                <a:gd name="T103" fmla="*/ 2147483647 h 8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914"/>
                <a:gd name="T157" fmla="*/ 0 h 853"/>
                <a:gd name="T158" fmla="*/ 914 w 914"/>
                <a:gd name="T159" fmla="*/ 853 h 85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914" h="853">
                  <a:moveTo>
                    <a:pt x="29" y="110"/>
                  </a:moveTo>
                  <a:lnTo>
                    <a:pt x="30" y="109"/>
                  </a:lnTo>
                  <a:lnTo>
                    <a:pt x="31" y="106"/>
                  </a:lnTo>
                  <a:lnTo>
                    <a:pt x="34" y="101"/>
                  </a:lnTo>
                  <a:lnTo>
                    <a:pt x="39" y="94"/>
                  </a:lnTo>
                  <a:lnTo>
                    <a:pt x="45" y="86"/>
                  </a:lnTo>
                  <a:lnTo>
                    <a:pt x="52" y="78"/>
                  </a:lnTo>
                  <a:lnTo>
                    <a:pt x="61" y="69"/>
                  </a:lnTo>
                  <a:lnTo>
                    <a:pt x="71" y="60"/>
                  </a:lnTo>
                  <a:lnTo>
                    <a:pt x="84" y="50"/>
                  </a:lnTo>
                  <a:lnTo>
                    <a:pt x="98" y="42"/>
                  </a:lnTo>
                  <a:lnTo>
                    <a:pt x="114" y="35"/>
                  </a:lnTo>
                  <a:lnTo>
                    <a:pt x="131" y="30"/>
                  </a:lnTo>
                  <a:lnTo>
                    <a:pt x="152" y="25"/>
                  </a:lnTo>
                  <a:lnTo>
                    <a:pt x="174" y="22"/>
                  </a:lnTo>
                  <a:lnTo>
                    <a:pt x="197" y="22"/>
                  </a:lnTo>
                  <a:lnTo>
                    <a:pt x="223" y="24"/>
                  </a:lnTo>
                  <a:lnTo>
                    <a:pt x="246" y="27"/>
                  </a:lnTo>
                  <a:lnTo>
                    <a:pt x="268" y="30"/>
                  </a:lnTo>
                  <a:lnTo>
                    <a:pt x="288" y="32"/>
                  </a:lnTo>
                  <a:lnTo>
                    <a:pt x="306" y="33"/>
                  </a:lnTo>
                  <a:lnTo>
                    <a:pt x="324" y="33"/>
                  </a:lnTo>
                  <a:lnTo>
                    <a:pt x="341" y="34"/>
                  </a:lnTo>
                  <a:lnTo>
                    <a:pt x="356" y="33"/>
                  </a:lnTo>
                  <a:lnTo>
                    <a:pt x="371" y="32"/>
                  </a:lnTo>
                  <a:lnTo>
                    <a:pt x="386" y="31"/>
                  </a:lnTo>
                  <a:lnTo>
                    <a:pt x="401" y="29"/>
                  </a:lnTo>
                  <a:lnTo>
                    <a:pt x="415" y="26"/>
                  </a:lnTo>
                  <a:lnTo>
                    <a:pt x="430" y="23"/>
                  </a:lnTo>
                  <a:lnTo>
                    <a:pt x="445" y="19"/>
                  </a:lnTo>
                  <a:lnTo>
                    <a:pt x="461" y="15"/>
                  </a:lnTo>
                  <a:lnTo>
                    <a:pt x="477" y="10"/>
                  </a:lnTo>
                  <a:lnTo>
                    <a:pt x="494" y="4"/>
                  </a:lnTo>
                  <a:lnTo>
                    <a:pt x="514" y="1"/>
                  </a:lnTo>
                  <a:lnTo>
                    <a:pt x="538" y="0"/>
                  </a:lnTo>
                  <a:lnTo>
                    <a:pt x="563" y="1"/>
                  </a:lnTo>
                  <a:lnTo>
                    <a:pt x="592" y="5"/>
                  </a:lnTo>
                  <a:lnTo>
                    <a:pt x="622" y="12"/>
                  </a:lnTo>
                  <a:lnTo>
                    <a:pt x="654" y="22"/>
                  </a:lnTo>
                  <a:lnTo>
                    <a:pt x="687" y="33"/>
                  </a:lnTo>
                  <a:lnTo>
                    <a:pt x="719" y="46"/>
                  </a:lnTo>
                  <a:lnTo>
                    <a:pt x="750" y="60"/>
                  </a:lnTo>
                  <a:lnTo>
                    <a:pt x="780" y="75"/>
                  </a:lnTo>
                  <a:lnTo>
                    <a:pt x="809" y="91"/>
                  </a:lnTo>
                  <a:lnTo>
                    <a:pt x="835" y="108"/>
                  </a:lnTo>
                  <a:lnTo>
                    <a:pt x="858" y="126"/>
                  </a:lnTo>
                  <a:lnTo>
                    <a:pt x="878" y="145"/>
                  </a:lnTo>
                  <a:lnTo>
                    <a:pt x="893" y="162"/>
                  </a:lnTo>
                  <a:lnTo>
                    <a:pt x="904" y="181"/>
                  </a:lnTo>
                  <a:lnTo>
                    <a:pt x="911" y="202"/>
                  </a:lnTo>
                  <a:lnTo>
                    <a:pt x="914" y="231"/>
                  </a:lnTo>
                  <a:lnTo>
                    <a:pt x="911" y="266"/>
                  </a:lnTo>
                  <a:lnTo>
                    <a:pt x="904" y="305"/>
                  </a:lnTo>
                  <a:lnTo>
                    <a:pt x="894" y="349"/>
                  </a:lnTo>
                  <a:lnTo>
                    <a:pt x="879" y="396"/>
                  </a:lnTo>
                  <a:lnTo>
                    <a:pt x="859" y="446"/>
                  </a:lnTo>
                  <a:lnTo>
                    <a:pt x="835" y="496"/>
                  </a:lnTo>
                  <a:lnTo>
                    <a:pt x="808" y="548"/>
                  </a:lnTo>
                  <a:lnTo>
                    <a:pt x="774" y="600"/>
                  </a:lnTo>
                  <a:lnTo>
                    <a:pt x="737" y="649"/>
                  </a:lnTo>
                  <a:lnTo>
                    <a:pt x="696" y="697"/>
                  </a:lnTo>
                  <a:lnTo>
                    <a:pt x="650" y="742"/>
                  </a:lnTo>
                  <a:lnTo>
                    <a:pt x="599" y="782"/>
                  </a:lnTo>
                  <a:lnTo>
                    <a:pt x="544" y="818"/>
                  </a:lnTo>
                  <a:lnTo>
                    <a:pt x="484" y="848"/>
                  </a:lnTo>
                  <a:lnTo>
                    <a:pt x="483" y="848"/>
                  </a:lnTo>
                  <a:lnTo>
                    <a:pt x="479" y="849"/>
                  </a:lnTo>
                  <a:lnTo>
                    <a:pt x="475" y="850"/>
                  </a:lnTo>
                  <a:lnTo>
                    <a:pt x="468" y="851"/>
                  </a:lnTo>
                  <a:lnTo>
                    <a:pt x="458" y="852"/>
                  </a:lnTo>
                  <a:lnTo>
                    <a:pt x="448" y="853"/>
                  </a:lnTo>
                  <a:lnTo>
                    <a:pt x="435" y="853"/>
                  </a:lnTo>
                  <a:lnTo>
                    <a:pt x="422" y="852"/>
                  </a:lnTo>
                  <a:lnTo>
                    <a:pt x="407" y="851"/>
                  </a:lnTo>
                  <a:lnTo>
                    <a:pt x="389" y="849"/>
                  </a:lnTo>
                  <a:lnTo>
                    <a:pt x="371" y="844"/>
                  </a:lnTo>
                  <a:lnTo>
                    <a:pt x="351" y="838"/>
                  </a:lnTo>
                  <a:lnTo>
                    <a:pt x="329" y="831"/>
                  </a:lnTo>
                  <a:lnTo>
                    <a:pt x="307" y="822"/>
                  </a:lnTo>
                  <a:lnTo>
                    <a:pt x="283" y="811"/>
                  </a:lnTo>
                  <a:lnTo>
                    <a:pt x="259" y="797"/>
                  </a:lnTo>
                  <a:lnTo>
                    <a:pt x="234" y="782"/>
                  </a:lnTo>
                  <a:lnTo>
                    <a:pt x="211" y="766"/>
                  </a:lnTo>
                  <a:lnTo>
                    <a:pt x="189" y="750"/>
                  </a:lnTo>
                  <a:lnTo>
                    <a:pt x="168" y="733"/>
                  </a:lnTo>
                  <a:lnTo>
                    <a:pt x="148" y="717"/>
                  </a:lnTo>
                  <a:lnTo>
                    <a:pt x="131" y="700"/>
                  </a:lnTo>
                  <a:lnTo>
                    <a:pt x="115" y="682"/>
                  </a:lnTo>
                  <a:lnTo>
                    <a:pt x="101" y="663"/>
                  </a:lnTo>
                  <a:lnTo>
                    <a:pt x="89" y="644"/>
                  </a:lnTo>
                  <a:lnTo>
                    <a:pt x="78" y="624"/>
                  </a:lnTo>
                  <a:lnTo>
                    <a:pt x="70" y="602"/>
                  </a:lnTo>
                  <a:lnTo>
                    <a:pt x="64" y="581"/>
                  </a:lnTo>
                  <a:lnTo>
                    <a:pt x="60" y="558"/>
                  </a:lnTo>
                  <a:lnTo>
                    <a:pt x="59" y="534"/>
                  </a:lnTo>
                  <a:lnTo>
                    <a:pt x="60" y="510"/>
                  </a:lnTo>
                  <a:lnTo>
                    <a:pt x="63" y="484"/>
                  </a:lnTo>
                  <a:lnTo>
                    <a:pt x="65" y="435"/>
                  </a:lnTo>
                  <a:lnTo>
                    <a:pt x="56" y="394"/>
                  </a:lnTo>
                  <a:lnTo>
                    <a:pt x="40" y="356"/>
                  </a:lnTo>
                  <a:lnTo>
                    <a:pt x="22" y="318"/>
                  </a:lnTo>
                  <a:lnTo>
                    <a:pt x="7" y="277"/>
                  </a:lnTo>
                  <a:lnTo>
                    <a:pt x="0" y="232"/>
                  </a:lnTo>
                  <a:lnTo>
                    <a:pt x="6" y="177"/>
                  </a:lnTo>
                  <a:lnTo>
                    <a:pt x="29" y="110"/>
                  </a:lnTo>
                  <a:close/>
                </a:path>
              </a:pathLst>
            </a:custGeom>
            <a:solidFill>
              <a:srgbClr val="D1E0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82" name="Freeform 32"/>
            <p:cNvSpPr>
              <a:spLocks/>
            </p:cNvSpPr>
            <p:nvPr/>
          </p:nvSpPr>
          <p:spPr bwMode="auto">
            <a:xfrm>
              <a:off x="7874029" y="2249485"/>
              <a:ext cx="696913" cy="652463"/>
            </a:xfrm>
            <a:custGeom>
              <a:avLst/>
              <a:gdLst>
                <a:gd name="T0" fmla="*/ 2147483647 w 877"/>
                <a:gd name="T1" fmla="*/ 2147483647 h 822"/>
                <a:gd name="T2" fmla="*/ 2147483647 w 877"/>
                <a:gd name="T3" fmla="*/ 2147483647 h 822"/>
                <a:gd name="T4" fmla="*/ 2147483647 w 877"/>
                <a:gd name="T5" fmla="*/ 2147483647 h 822"/>
                <a:gd name="T6" fmla="*/ 2147483647 w 877"/>
                <a:gd name="T7" fmla="*/ 2147483647 h 822"/>
                <a:gd name="T8" fmla="*/ 2147483647 w 877"/>
                <a:gd name="T9" fmla="*/ 2147483647 h 822"/>
                <a:gd name="T10" fmla="*/ 2147483647 w 877"/>
                <a:gd name="T11" fmla="*/ 2147483647 h 822"/>
                <a:gd name="T12" fmla="*/ 2147483647 w 877"/>
                <a:gd name="T13" fmla="*/ 2147483647 h 822"/>
                <a:gd name="T14" fmla="*/ 2147483647 w 877"/>
                <a:gd name="T15" fmla="*/ 2147483647 h 822"/>
                <a:gd name="T16" fmla="*/ 2147483647 w 877"/>
                <a:gd name="T17" fmla="*/ 2147483647 h 822"/>
                <a:gd name="T18" fmla="*/ 2147483647 w 877"/>
                <a:gd name="T19" fmla="*/ 2147483647 h 822"/>
                <a:gd name="T20" fmla="*/ 2147483647 w 877"/>
                <a:gd name="T21" fmla="*/ 2147483647 h 822"/>
                <a:gd name="T22" fmla="*/ 2147483647 w 877"/>
                <a:gd name="T23" fmla="*/ 2147483647 h 822"/>
                <a:gd name="T24" fmla="*/ 2147483647 w 877"/>
                <a:gd name="T25" fmla="*/ 2147483647 h 822"/>
                <a:gd name="T26" fmla="*/ 2147483647 w 877"/>
                <a:gd name="T27" fmla="*/ 2147483647 h 822"/>
                <a:gd name="T28" fmla="*/ 2147483647 w 877"/>
                <a:gd name="T29" fmla="*/ 2147483647 h 822"/>
                <a:gd name="T30" fmla="*/ 2147483647 w 877"/>
                <a:gd name="T31" fmla="*/ 2147483647 h 822"/>
                <a:gd name="T32" fmla="*/ 2147483647 w 877"/>
                <a:gd name="T33" fmla="*/ 0 h 822"/>
                <a:gd name="T34" fmla="*/ 2147483647 w 877"/>
                <a:gd name="T35" fmla="*/ 2147483647 h 822"/>
                <a:gd name="T36" fmla="*/ 2147483647 w 877"/>
                <a:gd name="T37" fmla="*/ 2147483647 h 822"/>
                <a:gd name="T38" fmla="*/ 2147483647 w 877"/>
                <a:gd name="T39" fmla="*/ 2147483647 h 822"/>
                <a:gd name="T40" fmla="*/ 2147483647 w 877"/>
                <a:gd name="T41" fmla="*/ 2147483647 h 822"/>
                <a:gd name="T42" fmla="*/ 2147483647 w 877"/>
                <a:gd name="T43" fmla="*/ 2147483647 h 822"/>
                <a:gd name="T44" fmla="*/ 2147483647 w 877"/>
                <a:gd name="T45" fmla="*/ 2147483647 h 822"/>
                <a:gd name="T46" fmla="*/ 2147483647 w 877"/>
                <a:gd name="T47" fmla="*/ 2147483647 h 822"/>
                <a:gd name="T48" fmla="*/ 2147483647 w 877"/>
                <a:gd name="T49" fmla="*/ 2147483647 h 822"/>
                <a:gd name="T50" fmla="*/ 2147483647 w 877"/>
                <a:gd name="T51" fmla="*/ 2147483647 h 822"/>
                <a:gd name="T52" fmla="*/ 2147483647 w 877"/>
                <a:gd name="T53" fmla="*/ 2147483647 h 822"/>
                <a:gd name="T54" fmla="*/ 2147483647 w 877"/>
                <a:gd name="T55" fmla="*/ 2147483647 h 822"/>
                <a:gd name="T56" fmla="*/ 2147483647 w 877"/>
                <a:gd name="T57" fmla="*/ 2147483647 h 822"/>
                <a:gd name="T58" fmla="*/ 2147483647 w 877"/>
                <a:gd name="T59" fmla="*/ 2147483647 h 822"/>
                <a:gd name="T60" fmla="*/ 2147483647 w 877"/>
                <a:gd name="T61" fmla="*/ 2147483647 h 822"/>
                <a:gd name="T62" fmla="*/ 2147483647 w 877"/>
                <a:gd name="T63" fmla="*/ 2147483647 h 822"/>
                <a:gd name="T64" fmla="*/ 2147483647 w 877"/>
                <a:gd name="T65" fmla="*/ 2147483647 h 822"/>
                <a:gd name="T66" fmla="*/ 2147483647 w 877"/>
                <a:gd name="T67" fmla="*/ 2147483647 h 822"/>
                <a:gd name="T68" fmla="*/ 2147483647 w 877"/>
                <a:gd name="T69" fmla="*/ 2147483647 h 822"/>
                <a:gd name="T70" fmla="*/ 2147483647 w 877"/>
                <a:gd name="T71" fmla="*/ 2147483647 h 822"/>
                <a:gd name="T72" fmla="*/ 2147483647 w 877"/>
                <a:gd name="T73" fmla="*/ 2147483647 h 822"/>
                <a:gd name="T74" fmla="*/ 2147483647 w 877"/>
                <a:gd name="T75" fmla="*/ 2147483647 h 822"/>
                <a:gd name="T76" fmla="*/ 2147483647 w 877"/>
                <a:gd name="T77" fmla="*/ 2147483647 h 822"/>
                <a:gd name="T78" fmla="*/ 2147483647 w 877"/>
                <a:gd name="T79" fmla="*/ 2147483647 h 822"/>
                <a:gd name="T80" fmla="*/ 2147483647 w 877"/>
                <a:gd name="T81" fmla="*/ 2147483647 h 822"/>
                <a:gd name="T82" fmla="*/ 2147483647 w 877"/>
                <a:gd name="T83" fmla="*/ 2147483647 h 822"/>
                <a:gd name="T84" fmla="*/ 2147483647 w 877"/>
                <a:gd name="T85" fmla="*/ 2147483647 h 822"/>
                <a:gd name="T86" fmla="*/ 2147483647 w 877"/>
                <a:gd name="T87" fmla="*/ 2147483647 h 822"/>
                <a:gd name="T88" fmla="*/ 2147483647 w 877"/>
                <a:gd name="T89" fmla="*/ 2147483647 h 822"/>
                <a:gd name="T90" fmla="*/ 2147483647 w 877"/>
                <a:gd name="T91" fmla="*/ 2147483647 h 822"/>
                <a:gd name="T92" fmla="*/ 2147483647 w 877"/>
                <a:gd name="T93" fmla="*/ 2147483647 h 822"/>
                <a:gd name="T94" fmla="*/ 2147483647 w 877"/>
                <a:gd name="T95" fmla="*/ 2147483647 h 822"/>
                <a:gd name="T96" fmla="*/ 2147483647 w 877"/>
                <a:gd name="T97" fmla="*/ 2147483647 h 822"/>
                <a:gd name="T98" fmla="*/ 2147483647 w 877"/>
                <a:gd name="T99" fmla="*/ 2147483647 h 822"/>
                <a:gd name="T100" fmla="*/ 2147483647 w 877"/>
                <a:gd name="T101" fmla="*/ 2147483647 h 822"/>
                <a:gd name="T102" fmla="*/ 2147483647 w 877"/>
                <a:gd name="T103" fmla="*/ 2147483647 h 82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77"/>
                <a:gd name="T157" fmla="*/ 0 h 822"/>
                <a:gd name="T158" fmla="*/ 877 w 877"/>
                <a:gd name="T159" fmla="*/ 822 h 82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77" h="822">
                  <a:moveTo>
                    <a:pt x="28" y="106"/>
                  </a:moveTo>
                  <a:lnTo>
                    <a:pt x="29" y="105"/>
                  </a:lnTo>
                  <a:lnTo>
                    <a:pt x="30" y="102"/>
                  </a:lnTo>
                  <a:lnTo>
                    <a:pt x="33" y="97"/>
                  </a:lnTo>
                  <a:lnTo>
                    <a:pt x="37" y="90"/>
                  </a:lnTo>
                  <a:lnTo>
                    <a:pt x="43" y="83"/>
                  </a:lnTo>
                  <a:lnTo>
                    <a:pt x="51" y="75"/>
                  </a:lnTo>
                  <a:lnTo>
                    <a:pt x="59" y="67"/>
                  </a:lnTo>
                  <a:lnTo>
                    <a:pt x="69" y="58"/>
                  </a:lnTo>
                  <a:lnTo>
                    <a:pt x="81" y="50"/>
                  </a:lnTo>
                  <a:lnTo>
                    <a:pt x="94" y="42"/>
                  </a:lnTo>
                  <a:lnTo>
                    <a:pt x="111" y="35"/>
                  </a:lnTo>
                  <a:lnTo>
                    <a:pt x="127" y="28"/>
                  </a:lnTo>
                  <a:lnTo>
                    <a:pt x="146" y="25"/>
                  </a:lnTo>
                  <a:lnTo>
                    <a:pt x="167" y="21"/>
                  </a:lnTo>
                  <a:lnTo>
                    <a:pt x="190" y="21"/>
                  </a:lnTo>
                  <a:lnTo>
                    <a:pt x="215" y="23"/>
                  </a:lnTo>
                  <a:lnTo>
                    <a:pt x="237" y="27"/>
                  </a:lnTo>
                  <a:lnTo>
                    <a:pt x="258" y="29"/>
                  </a:lnTo>
                  <a:lnTo>
                    <a:pt x="278" y="30"/>
                  </a:lnTo>
                  <a:lnTo>
                    <a:pt x="295" y="31"/>
                  </a:lnTo>
                  <a:lnTo>
                    <a:pt x="312" y="33"/>
                  </a:lnTo>
                  <a:lnTo>
                    <a:pt x="327" y="33"/>
                  </a:lnTo>
                  <a:lnTo>
                    <a:pt x="342" y="33"/>
                  </a:lnTo>
                  <a:lnTo>
                    <a:pt x="357" y="31"/>
                  </a:lnTo>
                  <a:lnTo>
                    <a:pt x="371" y="30"/>
                  </a:lnTo>
                  <a:lnTo>
                    <a:pt x="385" y="28"/>
                  </a:lnTo>
                  <a:lnTo>
                    <a:pt x="399" y="26"/>
                  </a:lnTo>
                  <a:lnTo>
                    <a:pt x="414" y="22"/>
                  </a:lnTo>
                  <a:lnTo>
                    <a:pt x="427" y="19"/>
                  </a:lnTo>
                  <a:lnTo>
                    <a:pt x="442" y="14"/>
                  </a:lnTo>
                  <a:lnTo>
                    <a:pt x="459" y="10"/>
                  </a:lnTo>
                  <a:lnTo>
                    <a:pt x="475" y="5"/>
                  </a:lnTo>
                  <a:lnTo>
                    <a:pt x="493" y="0"/>
                  </a:lnTo>
                  <a:lnTo>
                    <a:pt x="516" y="0"/>
                  </a:lnTo>
                  <a:lnTo>
                    <a:pt x="542" y="1"/>
                  </a:lnTo>
                  <a:lnTo>
                    <a:pt x="569" y="6"/>
                  </a:lnTo>
                  <a:lnTo>
                    <a:pt x="598" y="12"/>
                  </a:lnTo>
                  <a:lnTo>
                    <a:pt x="628" y="21"/>
                  </a:lnTo>
                  <a:lnTo>
                    <a:pt x="659" y="31"/>
                  </a:lnTo>
                  <a:lnTo>
                    <a:pt x="690" y="44"/>
                  </a:lnTo>
                  <a:lnTo>
                    <a:pt x="720" y="58"/>
                  </a:lnTo>
                  <a:lnTo>
                    <a:pt x="749" y="72"/>
                  </a:lnTo>
                  <a:lnTo>
                    <a:pt x="777" y="88"/>
                  </a:lnTo>
                  <a:lnTo>
                    <a:pt x="802" y="105"/>
                  </a:lnTo>
                  <a:lnTo>
                    <a:pt x="824" y="121"/>
                  </a:lnTo>
                  <a:lnTo>
                    <a:pt x="843" y="140"/>
                  </a:lnTo>
                  <a:lnTo>
                    <a:pt x="858" y="157"/>
                  </a:lnTo>
                  <a:lnTo>
                    <a:pt x="869" y="174"/>
                  </a:lnTo>
                  <a:lnTo>
                    <a:pt x="875" y="195"/>
                  </a:lnTo>
                  <a:lnTo>
                    <a:pt x="877" y="223"/>
                  </a:lnTo>
                  <a:lnTo>
                    <a:pt x="875" y="256"/>
                  </a:lnTo>
                  <a:lnTo>
                    <a:pt x="869" y="294"/>
                  </a:lnTo>
                  <a:lnTo>
                    <a:pt x="858" y="337"/>
                  </a:lnTo>
                  <a:lnTo>
                    <a:pt x="843" y="382"/>
                  </a:lnTo>
                  <a:lnTo>
                    <a:pt x="825" y="430"/>
                  </a:lnTo>
                  <a:lnTo>
                    <a:pt x="802" y="478"/>
                  </a:lnTo>
                  <a:lnTo>
                    <a:pt x="776" y="528"/>
                  </a:lnTo>
                  <a:lnTo>
                    <a:pt x="744" y="577"/>
                  </a:lnTo>
                  <a:lnTo>
                    <a:pt x="709" y="626"/>
                  </a:lnTo>
                  <a:lnTo>
                    <a:pt x="668" y="671"/>
                  </a:lnTo>
                  <a:lnTo>
                    <a:pt x="625" y="714"/>
                  </a:lnTo>
                  <a:lnTo>
                    <a:pt x="576" y="752"/>
                  </a:lnTo>
                  <a:lnTo>
                    <a:pt x="523" y="787"/>
                  </a:lnTo>
                  <a:lnTo>
                    <a:pt x="466" y="816"/>
                  </a:lnTo>
                  <a:lnTo>
                    <a:pt x="464" y="816"/>
                  </a:lnTo>
                  <a:lnTo>
                    <a:pt x="462" y="817"/>
                  </a:lnTo>
                  <a:lnTo>
                    <a:pt x="456" y="818"/>
                  </a:lnTo>
                  <a:lnTo>
                    <a:pt x="451" y="819"/>
                  </a:lnTo>
                  <a:lnTo>
                    <a:pt x="441" y="820"/>
                  </a:lnTo>
                  <a:lnTo>
                    <a:pt x="431" y="820"/>
                  </a:lnTo>
                  <a:lnTo>
                    <a:pt x="419" y="822"/>
                  </a:lnTo>
                  <a:lnTo>
                    <a:pt x="406" y="820"/>
                  </a:lnTo>
                  <a:lnTo>
                    <a:pt x="391" y="819"/>
                  </a:lnTo>
                  <a:lnTo>
                    <a:pt x="374" y="817"/>
                  </a:lnTo>
                  <a:lnTo>
                    <a:pt x="357" y="812"/>
                  </a:lnTo>
                  <a:lnTo>
                    <a:pt x="338" y="808"/>
                  </a:lnTo>
                  <a:lnTo>
                    <a:pt x="317" y="801"/>
                  </a:lnTo>
                  <a:lnTo>
                    <a:pt x="296" y="792"/>
                  </a:lnTo>
                  <a:lnTo>
                    <a:pt x="273" y="781"/>
                  </a:lnTo>
                  <a:lnTo>
                    <a:pt x="249" y="767"/>
                  </a:lnTo>
                  <a:lnTo>
                    <a:pt x="225" y="752"/>
                  </a:lnTo>
                  <a:lnTo>
                    <a:pt x="203" y="738"/>
                  </a:lnTo>
                  <a:lnTo>
                    <a:pt x="181" y="723"/>
                  </a:lnTo>
                  <a:lnTo>
                    <a:pt x="161" y="706"/>
                  </a:lnTo>
                  <a:lnTo>
                    <a:pt x="143" y="690"/>
                  </a:lnTo>
                  <a:lnTo>
                    <a:pt x="126" y="673"/>
                  </a:lnTo>
                  <a:lnTo>
                    <a:pt x="111" y="656"/>
                  </a:lnTo>
                  <a:lnTo>
                    <a:pt x="97" y="638"/>
                  </a:lnTo>
                  <a:lnTo>
                    <a:pt x="85" y="620"/>
                  </a:lnTo>
                  <a:lnTo>
                    <a:pt x="76" y="600"/>
                  </a:lnTo>
                  <a:lnTo>
                    <a:pt x="68" y="580"/>
                  </a:lnTo>
                  <a:lnTo>
                    <a:pt x="62" y="559"/>
                  </a:lnTo>
                  <a:lnTo>
                    <a:pt x="59" y="537"/>
                  </a:lnTo>
                  <a:lnTo>
                    <a:pt x="56" y="514"/>
                  </a:lnTo>
                  <a:lnTo>
                    <a:pt x="58" y="491"/>
                  </a:lnTo>
                  <a:lnTo>
                    <a:pt x="61" y="466"/>
                  </a:lnTo>
                  <a:lnTo>
                    <a:pt x="63" y="418"/>
                  </a:lnTo>
                  <a:lnTo>
                    <a:pt x="54" y="379"/>
                  </a:lnTo>
                  <a:lnTo>
                    <a:pt x="39" y="342"/>
                  </a:lnTo>
                  <a:lnTo>
                    <a:pt x="22" y="307"/>
                  </a:lnTo>
                  <a:lnTo>
                    <a:pt x="7" y="268"/>
                  </a:lnTo>
                  <a:lnTo>
                    <a:pt x="0" y="224"/>
                  </a:lnTo>
                  <a:lnTo>
                    <a:pt x="6" y="171"/>
                  </a:lnTo>
                  <a:lnTo>
                    <a:pt x="28" y="106"/>
                  </a:lnTo>
                  <a:close/>
                </a:path>
              </a:pathLst>
            </a:custGeom>
            <a:solidFill>
              <a:srgbClr val="C4D8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83" name="Freeform 33"/>
            <p:cNvSpPr>
              <a:spLocks/>
            </p:cNvSpPr>
            <p:nvPr/>
          </p:nvSpPr>
          <p:spPr bwMode="auto">
            <a:xfrm>
              <a:off x="7888316" y="2263772"/>
              <a:ext cx="666750" cy="627063"/>
            </a:xfrm>
            <a:custGeom>
              <a:avLst/>
              <a:gdLst>
                <a:gd name="T0" fmla="*/ 2147483647 w 840"/>
                <a:gd name="T1" fmla="*/ 2147483647 h 789"/>
                <a:gd name="T2" fmla="*/ 2147483647 w 840"/>
                <a:gd name="T3" fmla="*/ 2147483647 h 789"/>
                <a:gd name="T4" fmla="*/ 2147483647 w 840"/>
                <a:gd name="T5" fmla="*/ 2147483647 h 789"/>
                <a:gd name="T6" fmla="*/ 2147483647 w 840"/>
                <a:gd name="T7" fmla="*/ 2147483647 h 789"/>
                <a:gd name="T8" fmla="*/ 2147483647 w 840"/>
                <a:gd name="T9" fmla="*/ 2147483647 h 789"/>
                <a:gd name="T10" fmla="*/ 2147483647 w 840"/>
                <a:gd name="T11" fmla="*/ 2147483647 h 789"/>
                <a:gd name="T12" fmla="*/ 2147483647 w 840"/>
                <a:gd name="T13" fmla="*/ 2147483647 h 789"/>
                <a:gd name="T14" fmla="*/ 2147483647 w 840"/>
                <a:gd name="T15" fmla="*/ 2147483647 h 789"/>
                <a:gd name="T16" fmla="*/ 2147483647 w 840"/>
                <a:gd name="T17" fmla="*/ 2147483647 h 789"/>
                <a:gd name="T18" fmla="*/ 2147483647 w 840"/>
                <a:gd name="T19" fmla="*/ 2147483647 h 789"/>
                <a:gd name="T20" fmla="*/ 2147483647 w 840"/>
                <a:gd name="T21" fmla="*/ 2147483647 h 789"/>
                <a:gd name="T22" fmla="*/ 2147483647 w 840"/>
                <a:gd name="T23" fmla="*/ 2147483647 h 789"/>
                <a:gd name="T24" fmla="*/ 2147483647 w 840"/>
                <a:gd name="T25" fmla="*/ 2147483647 h 789"/>
                <a:gd name="T26" fmla="*/ 2147483647 w 840"/>
                <a:gd name="T27" fmla="*/ 2147483647 h 789"/>
                <a:gd name="T28" fmla="*/ 2147483647 w 840"/>
                <a:gd name="T29" fmla="*/ 2147483647 h 789"/>
                <a:gd name="T30" fmla="*/ 2147483647 w 840"/>
                <a:gd name="T31" fmla="*/ 2147483647 h 789"/>
                <a:gd name="T32" fmla="*/ 2147483647 w 840"/>
                <a:gd name="T33" fmla="*/ 2147483647 h 789"/>
                <a:gd name="T34" fmla="*/ 2147483647 w 840"/>
                <a:gd name="T35" fmla="*/ 2147483647 h 789"/>
                <a:gd name="T36" fmla="*/ 2147483647 w 840"/>
                <a:gd name="T37" fmla="*/ 2147483647 h 789"/>
                <a:gd name="T38" fmla="*/ 2147483647 w 840"/>
                <a:gd name="T39" fmla="*/ 2147483647 h 789"/>
                <a:gd name="T40" fmla="*/ 2147483647 w 840"/>
                <a:gd name="T41" fmla="*/ 2147483647 h 789"/>
                <a:gd name="T42" fmla="*/ 2147483647 w 840"/>
                <a:gd name="T43" fmla="*/ 2147483647 h 789"/>
                <a:gd name="T44" fmla="*/ 2147483647 w 840"/>
                <a:gd name="T45" fmla="*/ 2147483647 h 789"/>
                <a:gd name="T46" fmla="*/ 2147483647 w 840"/>
                <a:gd name="T47" fmla="*/ 2147483647 h 789"/>
                <a:gd name="T48" fmla="*/ 2147483647 w 840"/>
                <a:gd name="T49" fmla="*/ 2147483647 h 789"/>
                <a:gd name="T50" fmla="*/ 2147483647 w 840"/>
                <a:gd name="T51" fmla="*/ 2147483647 h 789"/>
                <a:gd name="T52" fmla="*/ 2147483647 w 840"/>
                <a:gd name="T53" fmla="*/ 2147483647 h 789"/>
                <a:gd name="T54" fmla="*/ 2147483647 w 840"/>
                <a:gd name="T55" fmla="*/ 2147483647 h 789"/>
                <a:gd name="T56" fmla="*/ 2147483647 w 840"/>
                <a:gd name="T57" fmla="*/ 2147483647 h 789"/>
                <a:gd name="T58" fmla="*/ 2147483647 w 840"/>
                <a:gd name="T59" fmla="*/ 2147483647 h 789"/>
                <a:gd name="T60" fmla="*/ 2147483647 w 840"/>
                <a:gd name="T61" fmla="*/ 2147483647 h 789"/>
                <a:gd name="T62" fmla="*/ 2147483647 w 840"/>
                <a:gd name="T63" fmla="*/ 2147483647 h 789"/>
                <a:gd name="T64" fmla="*/ 2147483647 w 840"/>
                <a:gd name="T65" fmla="*/ 2147483647 h 789"/>
                <a:gd name="T66" fmla="*/ 2147483647 w 840"/>
                <a:gd name="T67" fmla="*/ 2147483647 h 789"/>
                <a:gd name="T68" fmla="*/ 2147483647 w 840"/>
                <a:gd name="T69" fmla="*/ 2147483647 h 789"/>
                <a:gd name="T70" fmla="*/ 2147483647 w 840"/>
                <a:gd name="T71" fmla="*/ 2147483647 h 789"/>
                <a:gd name="T72" fmla="*/ 2147483647 w 840"/>
                <a:gd name="T73" fmla="*/ 2147483647 h 789"/>
                <a:gd name="T74" fmla="*/ 2147483647 w 840"/>
                <a:gd name="T75" fmla="*/ 2147483647 h 789"/>
                <a:gd name="T76" fmla="*/ 2147483647 w 840"/>
                <a:gd name="T77" fmla="*/ 2147483647 h 789"/>
                <a:gd name="T78" fmla="*/ 2147483647 w 840"/>
                <a:gd name="T79" fmla="*/ 2147483647 h 789"/>
                <a:gd name="T80" fmla="*/ 2147483647 w 840"/>
                <a:gd name="T81" fmla="*/ 2147483647 h 789"/>
                <a:gd name="T82" fmla="*/ 2147483647 w 840"/>
                <a:gd name="T83" fmla="*/ 2147483647 h 789"/>
                <a:gd name="T84" fmla="*/ 2147483647 w 840"/>
                <a:gd name="T85" fmla="*/ 2147483647 h 789"/>
                <a:gd name="T86" fmla="*/ 2147483647 w 840"/>
                <a:gd name="T87" fmla="*/ 2147483647 h 789"/>
                <a:gd name="T88" fmla="*/ 2147483647 w 840"/>
                <a:gd name="T89" fmla="*/ 2147483647 h 789"/>
                <a:gd name="T90" fmla="*/ 2147483647 w 840"/>
                <a:gd name="T91" fmla="*/ 2147483647 h 789"/>
                <a:gd name="T92" fmla="*/ 2147483647 w 840"/>
                <a:gd name="T93" fmla="*/ 2147483647 h 789"/>
                <a:gd name="T94" fmla="*/ 2147483647 w 840"/>
                <a:gd name="T95" fmla="*/ 2147483647 h 78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40"/>
                <a:gd name="T145" fmla="*/ 0 h 789"/>
                <a:gd name="T146" fmla="*/ 840 w 840"/>
                <a:gd name="T147" fmla="*/ 789 h 78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40" h="789">
                  <a:moveTo>
                    <a:pt x="26" y="102"/>
                  </a:moveTo>
                  <a:lnTo>
                    <a:pt x="28" y="98"/>
                  </a:lnTo>
                  <a:lnTo>
                    <a:pt x="35" y="87"/>
                  </a:lnTo>
                  <a:lnTo>
                    <a:pt x="47" y="72"/>
                  </a:lnTo>
                  <a:lnTo>
                    <a:pt x="66" y="56"/>
                  </a:lnTo>
                  <a:lnTo>
                    <a:pt x="90" y="40"/>
                  </a:lnTo>
                  <a:lnTo>
                    <a:pt x="121" y="27"/>
                  </a:lnTo>
                  <a:lnTo>
                    <a:pt x="159" y="22"/>
                  </a:lnTo>
                  <a:lnTo>
                    <a:pt x="205" y="24"/>
                  </a:lnTo>
                  <a:lnTo>
                    <a:pt x="227" y="26"/>
                  </a:lnTo>
                  <a:lnTo>
                    <a:pt x="247" y="29"/>
                  </a:lnTo>
                  <a:lnTo>
                    <a:pt x="265" y="31"/>
                  </a:lnTo>
                  <a:lnTo>
                    <a:pt x="283" y="32"/>
                  </a:lnTo>
                  <a:lnTo>
                    <a:pt x="298" y="32"/>
                  </a:lnTo>
                  <a:lnTo>
                    <a:pt x="314" y="32"/>
                  </a:lnTo>
                  <a:lnTo>
                    <a:pt x="327" y="32"/>
                  </a:lnTo>
                  <a:lnTo>
                    <a:pt x="341" y="31"/>
                  </a:lnTo>
                  <a:lnTo>
                    <a:pt x="355" y="30"/>
                  </a:lnTo>
                  <a:lnTo>
                    <a:pt x="368" y="27"/>
                  </a:lnTo>
                  <a:lnTo>
                    <a:pt x="382" y="25"/>
                  </a:lnTo>
                  <a:lnTo>
                    <a:pt x="395" y="22"/>
                  </a:lnTo>
                  <a:lnTo>
                    <a:pt x="409" y="18"/>
                  </a:lnTo>
                  <a:lnTo>
                    <a:pt x="423" y="14"/>
                  </a:lnTo>
                  <a:lnTo>
                    <a:pt x="438" y="9"/>
                  </a:lnTo>
                  <a:lnTo>
                    <a:pt x="454" y="4"/>
                  </a:lnTo>
                  <a:lnTo>
                    <a:pt x="473" y="1"/>
                  </a:lnTo>
                  <a:lnTo>
                    <a:pt x="493" y="0"/>
                  </a:lnTo>
                  <a:lnTo>
                    <a:pt x="518" y="2"/>
                  </a:lnTo>
                  <a:lnTo>
                    <a:pt x="544" y="6"/>
                  </a:lnTo>
                  <a:lnTo>
                    <a:pt x="573" y="12"/>
                  </a:lnTo>
                  <a:lnTo>
                    <a:pt x="602" y="20"/>
                  </a:lnTo>
                  <a:lnTo>
                    <a:pt x="631" y="31"/>
                  </a:lnTo>
                  <a:lnTo>
                    <a:pt x="661" y="42"/>
                  </a:lnTo>
                  <a:lnTo>
                    <a:pt x="689" y="56"/>
                  </a:lnTo>
                  <a:lnTo>
                    <a:pt x="717" y="70"/>
                  </a:lnTo>
                  <a:lnTo>
                    <a:pt x="744" y="85"/>
                  </a:lnTo>
                  <a:lnTo>
                    <a:pt x="768" y="101"/>
                  </a:lnTo>
                  <a:lnTo>
                    <a:pt x="790" y="117"/>
                  </a:lnTo>
                  <a:lnTo>
                    <a:pt x="808" y="135"/>
                  </a:lnTo>
                  <a:lnTo>
                    <a:pt x="822" y="151"/>
                  </a:lnTo>
                  <a:lnTo>
                    <a:pt x="832" y="168"/>
                  </a:lnTo>
                  <a:lnTo>
                    <a:pt x="838" y="188"/>
                  </a:lnTo>
                  <a:lnTo>
                    <a:pt x="840" y="214"/>
                  </a:lnTo>
                  <a:lnTo>
                    <a:pt x="838" y="246"/>
                  </a:lnTo>
                  <a:lnTo>
                    <a:pt x="832" y="283"/>
                  </a:lnTo>
                  <a:lnTo>
                    <a:pt x="822" y="323"/>
                  </a:lnTo>
                  <a:lnTo>
                    <a:pt x="808" y="367"/>
                  </a:lnTo>
                  <a:lnTo>
                    <a:pt x="791" y="413"/>
                  </a:lnTo>
                  <a:lnTo>
                    <a:pt x="769" y="460"/>
                  </a:lnTo>
                  <a:lnTo>
                    <a:pt x="742" y="508"/>
                  </a:lnTo>
                  <a:lnTo>
                    <a:pt x="712" y="555"/>
                  </a:lnTo>
                  <a:lnTo>
                    <a:pt x="678" y="601"/>
                  </a:lnTo>
                  <a:lnTo>
                    <a:pt x="640" y="646"/>
                  </a:lnTo>
                  <a:lnTo>
                    <a:pt x="597" y="686"/>
                  </a:lnTo>
                  <a:lnTo>
                    <a:pt x="551" y="724"/>
                  </a:lnTo>
                  <a:lnTo>
                    <a:pt x="500" y="757"/>
                  </a:lnTo>
                  <a:lnTo>
                    <a:pt x="445" y="784"/>
                  </a:lnTo>
                  <a:lnTo>
                    <a:pt x="444" y="784"/>
                  </a:lnTo>
                  <a:lnTo>
                    <a:pt x="442" y="785"/>
                  </a:lnTo>
                  <a:lnTo>
                    <a:pt x="437" y="786"/>
                  </a:lnTo>
                  <a:lnTo>
                    <a:pt x="430" y="788"/>
                  </a:lnTo>
                  <a:lnTo>
                    <a:pt x="422" y="789"/>
                  </a:lnTo>
                  <a:lnTo>
                    <a:pt x="413" y="789"/>
                  </a:lnTo>
                  <a:lnTo>
                    <a:pt x="401" y="789"/>
                  </a:lnTo>
                  <a:lnTo>
                    <a:pt x="389" y="789"/>
                  </a:lnTo>
                  <a:lnTo>
                    <a:pt x="374" y="788"/>
                  </a:lnTo>
                  <a:lnTo>
                    <a:pt x="357" y="785"/>
                  </a:lnTo>
                  <a:lnTo>
                    <a:pt x="341" y="782"/>
                  </a:lnTo>
                  <a:lnTo>
                    <a:pt x="323" y="776"/>
                  </a:lnTo>
                  <a:lnTo>
                    <a:pt x="303" y="769"/>
                  </a:lnTo>
                  <a:lnTo>
                    <a:pt x="283" y="761"/>
                  </a:lnTo>
                  <a:lnTo>
                    <a:pt x="261" y="751"/>
                  </a:lnTo>
                  <a:lnTo>
                    <a:pt x="238" y="738"/>
                  </a:lnTo>
                  <a:lnTo>
                    <a:pt x="215" y="724"/>
                  </a:lnTo>
                  <a:lnTo>
                    <a:pt x="193" y="709"/>
                  </a:lnTo>
                  <a:lnTo>
                    <a:pt x="173" y="694"/>
                  </a:lnTo>
                  <a:lnTo>
                    <a:pt x="153" y="679"/>
                  </a:lnTo>
                  <a:lnTo>
                    <a:pt x="136" y="664"/>
                  </a:lnTo>
                  <a:lnTo>
                    <a:pt x="120" y="648"/>
                  </a:lnTo>
                  <a:lnTo>
                    <a:pt x="105" y="631"/>
                  </a:lnTo>
                  <a:lnTo>
                    <a:pt x="92" y="614"/>
                  </a:lnTo>
                  <a:lnTo>
                    <a:pt x="81" y="596"/>
                  </a:lnTo>
                  <a:lnTo>
                    <a:pt x="72" y="578"/>
                  </a:lnTo>
                  <a:lnTo>
                    <a:pt x="65" y="558"/>
                  </a:lnTo>
                  <a:lnTo>
                    <a:pt x="59" y="538"/>
                  </a:lnTo>
                  <a:lnTo>
                    <a:pt x="56" y="517"/>
                  </a:lnTo>
                  <a:lnTo>
                    <a:pt x="54" y="495"/>
                  </a:lnTo>
                  <a:lnTo>
                    <a:pt x="54" y="472"/>
                  </a:lnTo>
                  <a:lnTo>
                    <a:pt x="58" y="448"/>
                  </a:lnTo>
                  <a:lnTo>
                    <a:pt x="60" y="403"/>
                  </a:lnTo>
                  <a:lnTo>
                    <a:pt x="51" y="365"/>
                  </a:lnTo>
                  <a:lnTo>
                    <a:pt x="36" y="329"/>
                  </a:lnTo>
                  <a:lnTo>
                    <a:pt x="20" y="295"/>
                  </a:lnTo>
                  <a:lnTo>
                    <a:pt x="6" y="258"/>
                  </a:lnTo>
                  <a:lnTo>
                    <a:pt x="0" y="215"/>
                  </a:lnTo>
                  <a:lnTo>
                    <a:pt x="5" y="164"/>
                  </a:lnTo>
                  <a:lnTo>
                    <a:pt x="26" y="102"/>
                  </a:lnTo>
                  <a:close/>
                </a:path>
              </a:pathLst>
            </a:custGeom>
            <a:solidFill>
              <a:srgbClr val="BAD3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84" name="Freeform 34"/>
            <p:cNvSpPr>
              <a:spLocks/>
            </p:cNvSpPr>
            <p:nvPr/>
          </p:nvSpPr>
          <p:spPr bwMode="auto">
            <a:xfrm>
              <a:off x="7901016" y="2279647"/>
              <a:ext cx="638175" cy="601663"/>
            </a:xfrm>
            <a:custGeom>
              <a:avLst/>
              <a:gdLst>
                <a:gd name="T0" fmla="*/ 2147483647 w 804"/>
                <a:gd name="T1" fmla="*/ 2147483647 h 757"/>
                <a:gd name="T2" fmla="*/ 2147483647 w 804"/>
                <a:gd name="T3" fmla="*/ 2147483647 h 757"/>
                <a:gd name="T4" fmla="*/ 2147483647 w 804"/>
                <a:gd name="T5" fmla="*/ 2147483647 h 757"/>
                <a:gd name="T6" fmla="*/ 2147483647 w 804"/>
                <a:gd name="T7" fmla="*/ 2147483647 h 757"/>
                <a:gd name="T8" fmla="*/ 2147483647 w 804"/>
                <a:gd name="T9" fmla="*/ 2147483647 h 757"/>
                <a:gd name="T10" fmla="*/ 2147483647 w 804"/>
                <a:gd name="T11" fmla="*/ 2147483647 h 757"/>
                <a:gd name="T12" fmla="*/ 2147483647 w 804"/>
                <a:gd name="T13" fmla="*/ 2147483647 h 757"/>
                <a:gd name="T14" fmla="*/ 2147483647 w 804"/>
                <a:gd name="T15" fmla="*/ 2147483647 h 757"/>
                <a:gd name="T16" fmla="*/ 2147483647 w 804"/>
                <a:gd name="T17" fmla="*/ 2147483647 h 757"/>
                <a:gd name="T18" fmla="*/ 2147483647 w 804"/>
                <a:gd name="T19" fmla="*/ 2147483647 h 757"/>
                <a:gd name="T20" fmla="*/ 2147483647 w 804"/>
                <a:gd name="T21" fmla="*/ 2147483647 h 757"/>
                <a:gd name="T22" fmla="*/ 2147483647 w 804"/>
                <a:gd name="T23" fmla="*/ 2147483647 h 757"/>
                <a:gd name="T24" fmla="*/ 2147483647 w 804"/>
                <a:gd name="T25" fmla="*/ 2147483647 h 757"/>
                <a:gd name="T26" fmla="*/ 2147483647 w 804"/>
                <a:gd name="T27" fmla="*/ 2147483647 h 757"/>
                <a:gd name="T28" fmla="*/ 2147483647 w 804"/>
                <a:gd name="T29" fmla="*/ 2147483647 h 757"/>
                <a:gd name="T30" fmla="*/ 2147483647 w 804"/>
                <a:gd name="T31" fmla="*/ 2147483647 h 757"/>
                <a:gd name="T32" fmla="*/ 2147483647 w 804"/>
                <a:gd name="T33" fmla="*/ 2147483647 h 757"/>
                <a:gd name="T34" fmla="*/ 2147483647 w 804"/>
                <a:gd name="T35" fmla="*/ 2147483647 h 757"/>
                <a:gd name="T36" fmla="*/ 2147483647 w 804"/>
                <a:gd name="T37" fmla="*/ 2147483647 h 757"/>
                <a:gd name="T38" fmla="*/ 2147483647 w 804"/>
                <a:gd name="T39" fmla="*/ 2147483647 h 757"/>
                <a:gd name="T40" fmla="*/ 2147483647 w 804"/>
                <a:gd name="T41" fmla="*/ 2147483647 h 757"/>
                <a:gd name="T42" fmla="*/ 2147483647 w 804"/>
                <a:gd name="T43" fmla="*/ 2147483647 h 757"/>
                <a:gd name="T44" fmla="*/ 2147483647 w 804"/>
                <a:gd name="T45" fmla="*/ 2147483647 h 757"/>
                <a:gd name="T46" fmla="*/ 2147483647 w 804"/>
                <a:gd name="T47" fmla="*/ 2147483647 h 757"/>
                <a:gd name="T48" fmla="*/ 2147483647 w 804"/>
                <a:gd name="T49" fmla="*/ 2147483647 h 757"/>
                <a:gd name="T50" fmla="*/ 2147483647 w 804"/>
                <a:gd name="T51" fmla="*/ 2147483647 h 757"/>
                <a:gd name="T52" fmla="*/ 2147483647 w 804"/>
                <a:gd name="T53" fmla="*/ 2147483647 h 757"/>
                <a:gd name="T54" fmla="*/ 2147483647 w 804"/>
                <a:gd name="T55" fmla="*/ 2147483647 h 757"/>
                <a:gd name="T56" fmla="*/ 2147483647 w 804"/>
                <a:gd name="T57" fmla="*/ 2147483647 h 757"/>
                <a:gd name="T58" fmla="*/ 2147483647 w 804"/>
                <a:gd name="T59" fmla="*/ 2147483647 h 757"/>
                <a:gd name="T60" fmla="*/ 2147483647 w 804"/>
                <a:gd name="T61" fmla="*/ 2147483647 h 757"/>
                <a:gd name="T62" fmla="*/ 2147483647 w 804"/>
                <a:gd name="T63" fmla="*/ 2147483647 h 757"/>
                <a:gd name="T64" fmla="*/ 2147483647 w 804"/>
                <a:gd name="T65" fmla="*/ 2147483647 h 757"/>
                <a:gd name="T66" fmla="*/ 2147483647 w 804"/>
                <a:gd name="T67" fmla="*/ 2147483647 h 757"/>
                <a:gd name="T68" fmla="*/ 2147483647 w 804"/>
                <a:gd name="T69" fmla="*/ 2147483647 h 757"/>
                <a:gd name="T70" fmla="*/ 2147483647 w 804"/>
                <a:gd name="T71" fmla="*/ 2147483647 h 757"/>
                <a:gd name="T72" fmla="*/ 2147483647 w 804"/>
                <a:gd name="T73" fmla="*/ 2147483647 h 757"/>
                <a:gd name="T74" fmla="*/ 2147483647 w 804"/>
                <a:gd name="T75" fmla="*/ 2147483647 h 757"/>
                <a:gd name="T76" fmla="*/ 2147483647 w 804"/>
                <a:gd name="T77" fmla="*/ 2147483647 h 757"/>
                <a:gd name="T78" fmla="*/ 2147483647 w 804"/>
                <a:gd name="T79" fmla="*/ 2147483647 h 757"/>
                <a:gd name="T80" fmla="*/ 2147483647 w 804"/>
                <a:gd name="T81" fmla="*/ 2147483647 h 757"/>
                <a:gd name="T82" fmla="*/ 2147483647 w 804"/>
                <a:gd name="T83" fmla="*/ 2147483647 h 757"/>
                <a:gd name="T84" fmla="*/ 2147483647 w 804"/>
                <a:gd name="T85" fmla="*/ 2147483647 h 757"/>
                <a:gd name="T86" fmla="*/ 2147483647 w 804"/>
                <a:gd name="T87" fmla="*/ 2147483647 h 757"/>
                <a:gd name="T88" fmla="*/ 2147483647 w 804"/>
                <a:gd name="T89" fmla="*/ 2147483647 h 757"/>
                <a:gd name="T90" fmla="*/ 2147483647 w 804"/>
                <a:gd name="T91" fmla="*/ 2147483647 h 757"/>
                <a:gd name="T92" fmla="*/ 2147483647 w 804"/>
                <a:gd name="T93" fmla="*/ 2147483647 h 757"/>
                <a:gd name="T94" fmla="*/ 2147483647 w 804"/>
                <a:gd name="T95" fmla="*/ 2147483647 h 75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04"/>
                <a:gd name="T145" fmla="*/ 0 h 757"/>
                <a:gd name="T146" fmla="*/ 804 w 804"/>
                <a:gd name="T147" fmla="*/ 757 h 75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04" h="757">
                  <a:moveTo>
                    <a:pt x="26" y="99"/>
                  </a:moveTo>
                  <a:lnTo>
                    <a:pt x="28" y="96"/>
                  </a:lnTo>
                  <a:lnTo>
                    <a:pt x="35" y="84"/>
                  </a:lnTo>
                  <a:lnTo>
                    <a:pt x="46" y="71"/>
                  </a:lnTo>
                  <a:lnTo>
                    <a:pt x="64" y="54"/>
                  </a:lnTo>
                  <a:lnTo>
                    <a:pt x="87" y="39"/>
                  </a:lnTo>
                  <a:lnTo>
                    <a:pt x="117" y="28"/>
                  </a:lnTo>
                  <a:lnTo>
                    <a:pt x="154" y="21"/>
                  </a:lnTo>
                  <a:lnTo>
                    <a:pt x="197" y="23"/>
                  </a:lnTo>
                  <a:lnTo>
                    <a:pt x="218" y="26"/>
                  </a:lnTo>
                  <a:lnTo>
                    <a:pt x="237" y="28"/>
                  </a:lnTo>
                  <a:lnTo>
                    <a:pt x="254" y="30"/>
                  </a:lnTo>
                  <a:lnTo>
                    <a:pt x="270" y="31"/>
                  </a:lnTo>
                  <a:lnTo>
                    <a:pt x="286" y="31"/>
                  </a:lnTo>
                  <a:lnTo>
                    <a:pt x="300" y="31"/>
                  </a:lnTo>
                  <a:lnTo>
                    <a:pt x="314" y="31"/>
                  </a:lnTo>
                  <a:lnTo>
                    <a:pt x="328" y="30"/>
                  </a:lnTo>
                  <a:lnTo>
                    <a:pt x="340" y="29"/>
                  </a:lnTo>
                  <a:lnTo>
                    <a:pt x="353" y="27"/>
                  </a:lnTo>
                  <a:lnTo>
                    <a:pt x="366" y="25"/>
                  </a:lnTo>
                  <a:lnTo>
                    <a:pt x="378" y="22"/>
                  </a:lnTo>
                  <a:lnTo>
                    <a:pt x="392" y="19"/>
                  </a:lnTo>
                  <a:lnTo>
                    <a:pt x="405" y="14"/>
                  </a:lnTo>
                  <a:lnTo>
                    <a:pt x="420" y="10"/>
                  </a:lnTo>
                  <a:lnTo>
                    <a:pt x="435" y="5"/>
                  </a:lnTo>
                  <a:lnTo>
                    <a:pt x="452" y="1"/>
                  </a:lnTo>
                  <a:lnTo>
                    <a:pt x="473" y="0"/>
                  </a:lnTo>
                  <a:lnTo>
                    <a:pt x="496" y="3"/>
                  </a:lnTo>
                  <a:lnTo>
                    <a:pt x="521" y="6"/>
                  </a:lnTo>
                  <a:lnTo>
                    <a:pt x="548" y="12"/>
                  </a:lnTo>
                  <a:lnTo>
                    <a:pt x="575" y="20"/>
                  </a:lnTo>
                  <a:lnTo>
                    <a:pt x="604" y="30"/>
                  </a:lnTo>
                  <a:lnTo>
                    <a:pt x="632" y="42"/>
                  </a:lnTo>
                  <a:lnTo>
                    <a:pt x="660" y="54"/>
                  </a:lnTo>
                  <a:lnTo>
                    <a:pt x="686" y="67"/>
                  </a:lnTo>
                  <a:lnTo>
                    <a:pt x="711" y="82"/>
                  </a:lnTo>
                  <a:lnTo>
                    <a:pt x="734" y="97"/>
                  </a:lnTo>
                  <a:lnTo>
                    <a:pt x="755" y="113"/>
                  </a:lnTo>
                  <a:lnTo>
                    <a:pt x="772" y="129"/>
                  </a:lnTo>
                  <a:lnTo>
                    <a:pt x="786" y="145"/>
                  </a:lnTo>
                  <a:lnTo>
                    <a:pt x="796" y="162"/>
                  </a:lnTo>
                  <a:lnTo>
                    <a:pt x="801" y="181"/>
                  </a:lnTo>
                  <a:lnTo>
                    <a:pt x="804" y="207"/>
                  </a:lnTo>
                  <a:lnTo>
                    <a:pt x="801" y="236"/>
                  </a:lnTo>
                  <a:lnTo>
                    <a:pt x="796" y="272"/>
                  </a:lnTo>
                  <a:lnTo>
                    <a:pt x="786" y="311"/>
                  </a:lnTo>
                  <a:lnTo>
                    <a:pt x="774" y="353"/>
                  </a:lnTo>
                  <a:lnTo>
                    <a:pt x="756" y="397"/>
                  </a:lnTo>
                  <a:lnTo>
                    <a:pt x="736" y="441"/>
                  </a:lnTo>
                  <a:lnTo>
                    <a:pt x="710" y="488"/>
                  </a:lnTo>
                  <a:lnTo>
                    <a:pt x="681" y="532"/>
                  </a:lnTo>
                  <a:lnTo>
                    <a:pt x="649" y="577"/>
                  </a:lnTo>
                  <a:lnTo>
                    <a:pt x="612" y="619"/>
                  </a:lnTo>
                  <a:lnTo>
                    <a:pt x="572" y="659"/>
                  </a:lnTo>
                  <a:lnTo>
                    <a:pt x="528" y="695"/>
                  </a:lnTo>
                  <a:lnTo>
                    <a:pt x="480" y="726"/>
                  </a:lnTo>
                  <a:lnTo>
                    <a:pt x="427" y="752"/>
                  </a:lnTo>
                  <a:lnTo>
                    <a:pt x="426" y="752"/>
                  </a:lnTo>
                  <a:lnTo>
                    <a:pt x="423" y="754"/>
                  </a:lnTo>
                  <a:lnTo>
                    <a:pt x="419" y="755"/>
                  </a:lnTo>
                  <a:lnTo>
                    <a:pt x="413" y="756"/>
                  </a:lnTo>
                  <a:lnTo>
                    <a:pt x="405" y="757"/>
                  </a:lnTo>
                  <a:lnTo>
                    <a:pt x="396" y="757"/>
                  </a:lnTo>
                  <a:lnTo>
                    <a:pt x="384" y="757"/>
                  </a:lnTo>
                  <a:lnTo>
                    <a:pt x="373" y="757"/>
                  </a:lnTo>
                  <a:lnTo>
                    <a:pt x="359" y="756"/>
                  </a:lnTo>
                  <a:lnTo>
                    <a:pt x="344" y="754"/>
                  </a:lnTo>
                  <a:lnTo>
                    <a:pt x="328" y="750"/>
                  </a:lnTo>
                  <a:lnTo>
                    <a:pt x="309" y="746"/>
                  </a:lnTo>
                  <a:lnTo>
                    <a:pt x="291" y="739"/>
                  </a:lnTo>
                  <a:lnTo>
                    <a:pt x="271" y="731"/>
                  </a:lnTo>
                  <a:lnTo>
                    <a:pt x="250" y="720"/>
                  </a:lnTo>
                  <a:lnTo>
                    <a:pt x="229" y="708"/>
                  </a:lnTo>
                  <a:lnTo>
                    <a:pt x="207" y="694"/>
                  </a:lnTo>
                  <a:lnTo>
                    <a:pt x="186" y="680"/>
                  </a:lnTo>
                  <a:lnTo>
                    <a:pt x="166" y="666"/>
                  </a:lnTo>
                  <a:lnTo>
                    <a:pt x="148" y="652"/>
                  </a:lnTo>
                  <a:lnTo>
                    <a:pt x="132" y="637"/>
                  </a:lnTo>
                  <a:lnTo>
                    <a:pt x="116" y="621"/>
                  </a:lnTo>
                  <a:lnTo>
                    <a:pt x="102" y="605"/>
                  </a:lnTo>
                  <a:lnTo>
                    <a:pt x="89" y="589"/>
                  </a:lnTo>
                  <a:lnTo>
                    <a:pt x="79" y="572"/>
                  </a:lnTo>
                  <a:lnTo>
                    <a:pt x="69" y="554"/>
                  </a:lnTo>
                  <a:lnTo>
                    <a:pt x="63" y="536"/>
                  </a:lnTo>
                  <a:lnTo>
                    <a:pt x="58" y="516"/>
                  </a:lnTo>
                  <a:lnTo>
                    <a:pt x="55" y="496"/>
                  </a:lnTo>
                  <a:lnTo>
                    <a:pt x="53" y="475"/>
                  </a:lnTo>
                  <a:lnTo>
                    <a:pt x="53" y="453"/>
                  </a:lnTo>
                  <a:lnTo>
                    <a:pt x="57" y="430"/>
                  </a:lnTo>
                  <a:lnTo>
                    <a:pt x="59" y="387"/>
                  </a:lnTo>
                  <a:lnTo>
                    <a:pt x="50" y="350"/>
                  </a:lnTo>
                  <a:lnTo>
                    <a:pt x="36" y="317"/>
                  </a:lnTo>
                  <a:lnTo>
                    <a:pt x="20" y="284"/>
                  </a:lnTo>
                  <a:lnTo>
                    <a:pt x="7" y="248"/>
                  </a:lnTo>
                  <a:lnTo>
                    <a:pt x="0" y="207"/>
                  </a:lnTo>
                  <a:lnTo>
                    <a:pt x="5" y="158"/>
                  </a:lnTo>
                  <a:lnTo>
                    <a:pt x="26" y="99"/>
                  </a:lnTo>
                  <a:close/>
                </a:path>
              </a:pathLst>
            </a:custGeom>
            <a:solidFill>
              <a:srgbClr val="ADCC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85" name="Freeform 43"/>
            <p:cNvSpPr>
              <a:spLocks/>
            </p:cNvSpPr>
            <p:nvPr/>
          </p:nvSpPr>
          <p:spPr bwMode="auto">
            <a:xfrm>
              <a:off x="7627966" y="2300285"/>
              <a:ext cx="234950" cy="331788"/>
            </a:xfrm>
            <a:custGeom>
              <a:avLst/>
              <a:gdLst>
                <a:gd name="T0" fmla="*/ 2147483647 w 295"/>
                <a:gd name="T1" fmla="*/ 2147483647 h 417"/>
                <a:gd name="T2" fmla="*/ 2147483647 w 295"/>
                <a:gd name="T3" fmla="*/ 2147483647 h 417"/>
                <a:gd name="T4" fmla="*/ 2147483647 w 295"/>
                <a:gd name="T5" fmla="*/ 2147483647 h 417"/>
                <a:gd name="T6" fmla="*/ 2147483647 w 295"/>
                <a:gd name="T7" fmla="*/ 2147483647 h 417"/>
                <a:gd name="T8" fmla="*/ 2147483647 w 295"/>
                <a:gd name="T9" fmla="*/ 2147483647 h 417"/>
                <a:gd name="T10" fmla="*/ 2147483647 w 295"/>
                <a:gd name="T11" fmla="*/ 2147483647 h 417"/>
                <a:gd name="T12" fmla="*/ 2147483647 w 295"/>
                <a:gd name="T13" fmla="*/ 2147483647 h 417"/>
                <a:gd name="T14" fmla="*/ 2147483647 w 295"/>
                <a:gd name="T15" fmla="*/ 2147483647 h 417"/>
                <a:gd name="T16" fmla="*/ 2147483647 w 295"/>
                <a:gd name="T17" fmla="*/ 2147483647 h 417"/>
                <a:gd name="T18" fmla="*/ 2147483647 w 295"/>
                <a:gd name="T19" fmla="*/ 2147483647 h 417"/>
                <a:gd name="T20" fmla="*/ 2147483647 w 295"/>
                <a:gd name="T21" fmla="*/ 2147483647 h 417"/>
                <a:gd name="T22" fmla="*/ 2147483647 w 295"/>
                <a:gd name="T23" fmla="*/ 2147483647 h 417"/>
                <a:gd name="T24" fmla="*/ 2147483647 w 295"/>
                <a:gd name="T25" fmla="*/ 2147483647 h 417"/>
                <a:gd name="T26" fmla="*/ 2147483647 w 295"/>
                <a:gd name="T27" fmla="*/ 2147483647 h 417"/>
                <a:gd name="T28" fmla="*/ 2147483647 w 295"/>
                <a:gd name="T29" fmla="*/ 2147483647 h 417"/>
                <a:gd name="T30" fmla="*/ 2147483647 w 295"/>
                <a:gd name="T31" fmla="*/ 2147483647 h 417"/>
                <a:gd name="T32" fmla="*/ 2147483647 w 295"/>
                <a:gd name="T33" fmla="*/ 2147483647 h 417"/>
                <a:gd name="T34" fmla="*/ 2147483647 w 295"/>
                <a:gd name="T35" fmla="*/ 2147483647 h 417"/>
                <a:gd name="T36" fmla="*/ 2147483647 w 295"/>
                <a:gd name="T37" fmla="*/ 2147483647 h 417"/>
                <a:gd name="T38" fmla="*/ 2147483647 w 295"/>
                <a:gd name="T39" fmla="*/ 2147483647 h 417"/>
                <a:gd name="T40" fmla="*/ 2147483647 w 295"/>
                <a:gd name="T41" fmla="*/ 2147483647 h 417"/>
                <a:gd name="T42" fmla="*/ 2147483647 w 295"/>
                <a:gd name="T43" fmla="*/ 0 h 417"/>
                <a:gd name="T44" fmla="*/ 2147483647 w 295"/>
                <a:gd name="T45" fmla="*/ 2147483647 h 417"/>
                <a:gd name="T46" fmla="*/ 2147483647 w 295"/>
                <a:gd name="T47" fmla="*/ 2147483647 h 417"/>
                <a:gd name="T48" fmla="*/ 2147483647 w 295"/>
                <a:gd name="T49" fmla="*/ 2147483647 h 417"/>
                <a:gd name="T50" fmla="*/ 2147483647 w 295"/>
                <a:gd name="T51" fmla="*/ 2147483647 h 417"/>
                <a:gd name="T52" fmla="*/ 2147483647 w 295"/>
                <a:gd name="T53" fmla="*/ 2147483647 h 417"/>
                <a:gd name="T54" fmla="*/ 2147483647 w 295"/>
                <a:gd name="T55" fmla="*/ 2147483647 h 417"/>
                <a:gd name="T56" fmla="*/ 2147483647 w 295"/>
                <a:gd name="T57" fmla="*/ 2147483647 h 417"/>
                <a:gd name="T58" fmla="*/ 2147483647 w 295"/>
                <a:gd name="T59" fmla="*/ 2147483647 h 417"/>
                <a:gd name="T60" fmla="*/ 2147483647 w 295"/>
                <a:gd name="T61" fmla="*/ 2147483647 h 417"/>
                <a:gd name="T62" fmla="*/ 2147483647 w 295"/>
                <a:gd name="T63" fmla="*/ 2147483647 h 417"/>
                <a:gd name="T64" fmla="*/ 0 w 295"/>
                <a:gd name="T65" fmla="*/ 2147483647 h 417"/>
                <a:gd name="T66" fmla="*/ 2147483647 w 295"/>
                <a:gd name="T67" fmla="*/ 2147483647 h 417"/>
                <a:gd name="T68" fmla="*/ 2147483647 w 295"/>
                <a:gd name="T69" fmla="*/ 2147483647 h 417"/>
                <a:gd name="T70" fmla="*/ 2147483647 w 295"/>
                <a:gd name="T71" fmla="*/ 2147483647 h 417"/>
                <a:gd name="T72" fmla="*/ 2147483647 w 295"/>
                <a:gd name="T73" fmla="*/ 2147483647 h 417"/>
                <a:gd name="T74" fmla="*/ 2147483647 w 295"/>
                <a:gd name="T75" fmla="*/ 2147483647 h 417"/>
                <a:gd name="T76" fmla="*/ 2147483647 w 295"/>
                <a:gd name="T77" fmla="*/ 2147483647 h 417"/>
                <a:gd name="T78" fmla="*/ 2147483647 w 295"/>
                <a:gd name="T79" fmla="*/ 2147483647 h 417"/>
                <a:gd name="T80" fmla="*/ 2147483647 w 295"/>
                <a:gd name="T81" fmla="*/ 2147483647 h 417"/>
                <a:gd name="T82" fmla="*/ 2147483647 w 295"/>
                <a:gd name="T83" fmla="*/ 2147483647 h 417"/>
                <a:gd name="T84" fmla="*/ 2147483647 w 295"/>
                <a:gd name="T85" fmla="*/ 2147483647 h 417"/>
                <a:gd name="T86" fmla="*/ 2147483647 w 295"/>
                <a:gd name="T87" fmla="*/ 2147483647 h 417"/>
                <a:gd name="T88" fmla="*/ 2147483647 w 295"/>
                <a:gd name="T89" fmla="*/ 2147483647 h 417"/>
                <a:gd name="T90" fmla="*/ 2147483647 w 295"/>
                <a:gd name="T91" fmla="*/ 2147483647 h 417"/>
                <a:gd name="T92" fmla="*/ 2147483647 w 295"/>
                <a:gd name="T93" fmla="*/ 2147483647 h 417"/>
                <a:gd name="T94" fmla="*/ 2147483647 w 295"/>
                <a:gd name="T95" fmla="*/ 2147483647 h 417"/>
                <a:gd name="T96" fmla="*/ 2147483647 w 295"/>
                <a:gd name="T97" fmla="*/ 2147483647 h 41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5"/>
                <a:gd name="T148" fmla="*/ 0 h 417"/>
                <a:gd name="T149" fmla="*/ 295 w 295"/>
                <a:gd name="T150" fmla="*/ 417 h 41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5" h="417">
                  <a:moveTo>
                    <a:pt x="294" y="320"/>
                  </a:moveTo>
                  <a:lnTo>
                    <a:pt x="293" y="315"/>
                  </a:lnTo>
                  <a:lnTo>
                    <a:pt x="288" y="303"/>
                  </a:lnTo>
                  <a:lnTo>
                    <a:pt x="282" y="283"/>
                  </a:lnTo>
                  <a:lnTo>
                    <a:pt x="274" y="260"/>
                  </a:lnTo>
                  <a:lnTo>
                    <a:pt x="265" y="234"/>
                  </a:lnTo>
                  <a:lnTo>
                    <a:pt x="253" y="205"/>
                  </a:lnTo>
                  <a:lnTo>
                    <a:pt x="242" y="178"/>
                  </a:lnTo>
                  <a:lnTo>
                    <a:pt x="230" y="153"/>
                  </a:lnTo>
                  <a:lnTo>
                    <a:pt x="222" y="140"/>
                  </a:lnTo>
                  <a:lnTo>
                    <a:pt x="211" y="127"/>
                  </a:lnTo>
                  <a:lnTo>
                    <a:pt x="196" y="112"/>
                  </a:lnTo>
                  <a:lnTo>
                    <a:pt x="177" y="97"/>
                  </a:lnTo>
                  <a:lnTo>
                    <a:pt x="158" y="80"/>
                  </a:lnTo>
                  <a:lnTo>
                    <a:pt x="137" y="65"/>
                  </a:lnTo>
                  <a:lnTo>
                    <a:pt x="116" y="51"/>
                  </a:lnTo>
                  <a:lnTo>
                    <a:pt x="96" y="38"/>
                  </a:lnTo>
                  <a:lnTo>
                    <a:pt x="75" y="25"/>
                  </a:lnTo>
                  <a:lnTo>
                    <a:pt x="55" y="15"/>
                  </a:lnTo>
                  <a:lnTo>
                    <a:pt x="39" y="8"/>
                  </a:lnTo>
                  <a:lnTo>
                    <a:pt x="25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7" y="8"/>
                  </a:lnTo>
                  <a:lnTo>
                    <a:pt x="11" y="17"/>
                  </a:lnTo>
                  <a:lnTo>
                    <a:pt x="22" y="42"/>
                  </a:lnTo>
                  <a:lnTo>
                    <a:pt x="26" y="68"/>
                  </a:lnTo>
                  <a:lnTo>
                    <a:pt x="24" y="94"/>
                  </a:lnTo>
                  <a:lnTo>
                    <a:pt x="20" y="121"/>
                  </a:lnTo>
                  <a:lnTo>
                    <a:pt x="13" y="145"/>
                  </a:lnTo>
                  <a:lnTo>
                    <a:pt x="7" y="167"/>
                  </a:lnTo>
                  <a:lnTo>
                    <a:pt x="1" y="185"/>
                  </a:lnTo>
                  <a:lnTo>
                    <a:pt x="0" y="200"/>
                  </a:lnTo>
                  <a:lnTo>
                    <a:pt x="6" y="216"/>
                  </a:lnTo>
                  <a:lnTo>
                    <a:pt x="20" y="239"/>
                  </a:lnTo>
                  <a:lnTo>
                    <a:pt x="40" y="265"/>
                  </a:lnTo>
                  <a:lnTo>
                    <a:pt x="66" y="294"/>
                  </a:lnTo>
                  <a:lnTo>
                    <a:pt x="92" y="321"/>
                  </a:lnTo>
                  <a:lnTo>
                    <a:pt x="120" y="348"/>
                  </a:lnTo>
                  <a:lnTo>
                    <a:pt x="144" y="370"/>
                  </a:lnTo>
                  <a:lnTo>
                    <a:pt x="165" y="387"/>
                  </a:lnTo>
                  <a:lnTo>
                    <a:pt x="184" y="400"/>
                  </a:lnTo>
                  <a:lnTo>
                    <a:pt x="207" y="410"/>
                  </a:lnTo>
                  <a:lnTo>
                    <a:pt x="232" y="417"/>
                  </a:lnTo>
                  <a:lnTo>
                    <a:pt x="253" y="417"/>
                  </a:lnTo>
                  <a:lnTo>
                    <a:pt x="273" y="410"/>
                  </a:lnTo>
                  <a:lnTo>
                    <a:pt x="287" y="391"/>
                  </a:lnTo>
                  <a:lnTo>
                    <a:pt x="295" y="363"/>
                  </a:lnTo>
                  <a:lnTo>
                    <a:pt x="294" y="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86" name="Freeform 44"/>
            <p:cNvSpPr>
              <a:spLocks/>
            </p:cNvSpPr>
            <p:nvPr/>
          </p:nvSpPr>
          <p:spPr bwMode="auto">
            <a:xfrm>
              <a:off x="7637491" y="2309810"/>
              <a:ext cx="220663" cy="317500"/>
            </a:xfrm>
            <a:custGeom>
              <a:avLst/>
              <a:gdLst>
                <a:gd name="T0" fmla="*/ 0 w 278"/>
                <a:gd name="T1" fmla="*/ 2147483647 h 400"/>
                <a:gd name="T2" fmla="*/ 2147483647 w 278"/>
                <a:gd name="T3" fmla="*/ 2147483647 h 400"/>
                <a:gd name="T4" fmla="*/ 2147483647 w 278"/>
                <a:gd name="T5" fmla="*/ 2147483647 h 400"/>
                <a:gd name="T6" fmla="*/ 2147483647 w 278"/>
                <a:gd name="T7" fmla="*/ 2147483647 h 400"/>
                <a:gd name="T8" fmla="*/ 2147483647 w 278"/>
                <a:gd name="T9" fmla="*/ 2147483647 h 400"/>
                <a:gd name="T10" fmla="*/ 2147483647 w 278"/>
                <a:gd name="T11" fmla="*/ 2147483647 h 400"/>
                <a:gd name="T12" fmla="*/ 2147483647 w 278"/>
                <a:gd name="T13" fmla="*/ 2147483647 h 400"/>
                <a:gd name="T14" fmla="*/ 2147483647 w 278"/>
                <a:gd name="T15" fmla="*/ 2147483647 h 400"/>
                <a:gd name="T16" fmla="*/ 2147483647 w 278"/>
                <a:gd name="T17" fmla="*/ 2147483647 h 400"/>
                <a:gd name="T18" fmla="*/ 2147483647 w 278"/>
                <a:gd name="T19" fmla="*/ 2147483647 h 400"/>
                <a:gd name="T20" fmla="*/ 2147483647 w 278"/>
                <a:gd name="T21" fmla="*/ 2147483647 h 400"/>
                <a:gd name="T22" fmla="*/ 2147483647 w 278"/>
                <a:gd name="T23" fmla="*/ 2147483647 h 400"/>
                <a:gd name="T24" fmla="*/ 2147483647 w 278"/>
                <a:gd name="T25" fmla="*/ 2147483647 h 400"/>
                <a:gd name="T26" fmla="*/ 2147483647 w 278"/>
                <a:gd name="T27" fmla="*/ 2147483647 h 400"/>
                <a:gd name="T28" fmla="*/ 2147483647 w 278"/>
                <a:gd name="T29" fmla="*/ 2147483647 h 400"/>
                <a:gd name="T30" fmla="*/ 2147483647 w 278"/>
                <a:gd name="T31" fmla="*/ 2147483647 h 400"/>
                <a:gd name="T32" fmla="*/ 2147483647 w 278"/>
                <a:gd name="T33" fmla="*/ 2147483647 h 400"/>
                <a:gd name="T34" fmla="*/ 2147483647 w 278"/>
                <a:gd name="T35" fmla="*/ 2147483647 h 400"/>
                <a:gd name="T36" fmla="*/ 2147483647 w 278"/>
                <a:gd name="T37" fmla="*/ 2147483647 h 400"/>
                <a:gd name="T38" fmla="*/ 2147483647 w 278"/>
                <a:gd name="T39" fmla="*/ 2147483647 h 400"/>
                <a:gd name="T40" fmla="*/ 2147483647 w 278"/>
                <a:gd name="T41" fmla="*/ 2147483647 h 400"/>
                <a:gd name="T42" fmla="*/ 2147483647 w 278"/>
                <a:gd name="T43" fmla="*/ 2147483647 h 400"/>
                <a:gd name="T44" fmla="*/ 2147483647 w 278"/>
                <a:gd name="T45" fmla="*/ 2147483647 h 400"/>
                <a:gd name="T46" fmla="*/ 2147483647 w 278"/>
                <a:gd name="T47" fmla="*/ 2147483647 h 400"/>
                <a:gd name="T48" fmla="*/ 2147483647 w 278"/>
                <a:gd name="T49" fmla="*/ 2147483647 h 400"/>
                <a:gd name="T50" fmla="*/ 2147483647 w 278"/>
                <a:gd name="T51" fmla="*/ 2147483647 h 400"/>
                <a:gd name="T52" fmla="*/ 2147483647 w 278"/>
                <a:gd name="T53" fmla="*/ 2147483647 h 400"/>
                <a:gd name="T54" fmla="*/ 2147483647 w 278"/>
                <a:gd name="T55" fmla="*/ 2147483647 h 400"/>
                <a:gd name="T56" fmla="*/ 2147483647 w 278"/>
                <a:gd name="T57" fmla="*/ 2147483647 h 400"/>
                <a:gd name="T58" fmla="*/ 2147483647 w 278"/>
                <a:gd name="T59" fmla="*/ 2147483647 h 400"/>
                <a:gd name="T60" fmla="*/ 2147483647 w 278"/>
                <a:gd name="T61" fmla="*/ 2147483647 h 400"/>
                <a:gd name="T62" fmla="*/ 2147483647 w 278"/>
                <a:gd name="T63" fmla="*/ 2147483647 h 400"/>
                <a:gd name="T64" fmla="*/ 2147483647 w 278"/>
                <a:gd name="T65" fmla="*/ 2147483647 h 400"/>
                <a:gd name="T66" fmla="*/ 2147483647 w 278"/>
                <a:gd name="T67" fmla="*/ 2147483647 h 400"/>
                <a:gd name="T68" fmla="*/ 2147483647 w 278"/>
                <a:gd name="T69" fmla="*/ 2147483647 h 400"/>
                <a:gd name="T70" fmla="*/ 2147483647 w 278"/>
                <a:gd name="T71" fmla="*/ 2147483647 h 400"/>
                <a:gd name="T72" fmla="*/ 2147483647 w 278"/>
                <a:gd name="T73" fmla="*/ 2147483647 h 400"/>
                <a:gd name="T74" fmla="*/ 2147483647 w 278"/>
                <a:gd name="T75" fmla="*/ 0 h 400"/>
                <a:gd name="T76" fmla="*/ 2147483647 w 278"/>
                <a:gd name="T77" fmla="*/ 2147483647 h 400"/>
                <a:gd name="T78" fmla="*/ 2147483647 w 278"/>
                <a:gd name="T79" fmla="*/ 2147483647 h 400"/>
                <a:gd name="T80" fmla="*/ 2147483647 w 278"/>
                <a:gd name="T81" fmla="*/ 2147483647 h 400"/>
                <a:gd name="T82" fmla="*/ 2147483647 w 278"/>
                <a:gd name="T83" fmla="*/ 2147483647 h 400"/>
                <a:gd name="T84" fmla="*/ 2147483647 w 278"/>
                <a:gd name="T85" fmla="*/ 2147483647 h 400"/>
                <a:gd name="T86" fmla="*/ 2147483647 w 278"/>
                <a:gd name="T87" fmla="*/ 2147483647 h 400"/>
                <a:gd name="T88" fmla="*/ 2147483647 w 278"/>
                <a:gd name="T89" fmla="*/ 2147483647 h 400"/>
                <a:gd name="T90" fmla="*/ 2147483647 w 278"/>
                <a:gd name="T91" fmla="*/ 2147483647 h 400"/>
                <a:gd name="T92" fmla="*/ 2147483647 w 278"/>
                <a:gd name="T93" fmla="*/ 2147483647 h 400"/>
                <a:gd name="T94" fmla="*/ 2147483647 w 278"/>
                <a:gd name="T95" fmla="*/ 2147483647 h 400"/>
                <a:gd name="T96" fmla="*/ 0 w 278"/>
                <a:gd name="T97" fmla="*/ 2147483647 h 4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8"/>
                <a:gd name="T148" fmla="*/ 0 h 400"/>
                <a:gd name="T149" fmla="*/ 278 w 278"/>
                <a:gd name="T150" fmla="*/ 400 h 4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8" h="400">
                  <a:moveTo>
                    <a:pt x="0" y="193"/>
                  </a:moveTo>
                  <a:lnTo>
                    <a:pt x="6" y="208"/>
                  </a:lnTo>
                  <a:lnTo>
                    <a:pt x="19" y="230"/>
                  </a:lnTo>
                  <a:lnTo>
                    <a:pt x="38" y="254"/>
                  </a:lnTo>
                  <a:lnTo>
                    <a:pt x="63" y="281"/>
                  </a:lnTo>
                  <a:lnTo>
                    <a:pt x="88" y="308"/>
                  </a:lnTo>
                  <a:lnTo>
                    <a:pt x="113" y="333"/>
                  </a:lnTo>
                  <a:lnTo>
                    <a:pt x="136" y="355"/>
                  </a:lnTo>
                  <a:lnTo>
                    <a:pt x="156" y="371"/>
                  </a:lnTo>
                  <a:lnTo>
                    <a:pt x="174" y="384"/>
                  </a:lnTo>
                  <a:lnTo>
                    <a:pt x="196" y="394"/>
                  </a:lnTo>
                  <a:lnTo>
                    <a:pt x="218" y="400"/>
                  </a:lnTo>
                  <a:lnTo>
                    <a:pt x="239" y="400"/>
                  </a:lnTo>
                  <a:lnTo>
                    <a:pt x="257" y="392"/>
                  </a:lnTo>
                  <a:lnTo>
                    <a:pt x="271" y="376"/>
                  </a:lnTo>
                  <a:lnTo>
                    <a:pt x="278" y="348"/>
                  </a:lnTo>
                  <a:lnTo>
                    <a:pt x="278" y="307"/>
                  </a:lnTo>
                  <a:lnTo>
                    <a:pt x="277" y="302"/>
                  </a:lnTo>
                  <a:lnTo>
                    <a:pt x="273" y="289"/>
                  </a:lnTo>
                  <a:lnTo>
                    <a:pt x="267" y="271"/>
                  </a:lnTo>
                  <a:lnTo>
                    <a:pt x="260" y="249"/>
                  </a:lnTo>
                  <a:lnTo>
                    <a:pt x="250" y="223"/>
                  </a:lnTo>
                  <a:lnTo>
                    <a:pt x="240" y="196"/>
                  </a:lnTo>
                  <a:lnTo>
                    <a:pt x="230" y="171"/>
                  </a:lnTo>
                  <a:lnTo>
                    <a:pt x="218" y="147"/>
                  </a:lnTo>
                  <a:lnTo>
                    <a:pt x="211" y="135"/>
                  </a:lnTo>
                  <a:lnTo>
                    <a:pt x="200" y="121"/>
                  </a:lnTo>
                  <a:lnTo>
                    <a:pt x="186" y="107"/>
                  </a:lnTo>
                  <a:lnTo>
                    <a:pt x="169" y="92"/>
                  </a:lnTo>
                  <a:lnTo>
                    <a:pt x="150" y="78"/>
                  </a:lnTo>
                  <a:lnTo>
                    <a:pt x="131" y="63"/>
                  </a:lnTo>
                  <a:lnTo>
                    <a:pt x="111" y="49"/>
                  </a:lnTo>
                  <a:lnTo>
                    <a:pt x="91" y="36"/>
                  </a:lnTo>
                  <a:lnTo>
                    <a:pt x="72" y="25"/>
                  </a:lnTo>
                  <a:lnTo>
                    <a:pt x="53" y="14"/>
                  </a:lnTo>
                  <a:lnTo>
                    <a:pt x="38" y="7"/>
                  </a:lnTo>
                  <a:lnTo>
                    <a:pt x="24" y="3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8" y="7"/>
                  </a:lnTo>
                  <a:lnTo>
                    <a:pt x="12" y="16"/>
                  </a:lnTo>
                  <a:lnTo>
                    <a:pt x="21" y="41"/>
                  </a:lnTo>
                  <a:lnTo>
                    <a:pt x="24" y="66"/>
                  </a:lnTo>
                  <a:lnTo>
                    <a:pt x="23" y="90"/>
                  </a:lnTo>
                  <a:lnTo>
                    <a:pt x="19" y="116"/>
                  </a:lnTo>
                  <a:lnTo>
                    <a:pt x="13" y="139"/>
                  </a:lnTo>
                  <a:lnTo>
                    <a:pt x="7" y="159"/>
                  </a:lnTo>
                  <a:lnTo>
                    <a:pt x="1" y="178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F4E8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87" name="Freeform 45"/>
            <p:cNvSpPr>
              <a:spLocks/>
            </p:cNvSpPr>
            <p:nvPr/>
          </p:nvSpPr>
          <p:spPr bwMode="auto">
            <a:xfrm>
              <a:off x="7645429" y="2319335"/>
              <a:ext cx="207963" cy="303213"/>
            </a:xfrm>
            <a:custGeom>
              <a:avLst/>
              <a:gdLst>
                <a:gd name="T0" fmla="*/ 0 w 261"/>
                <a:gd name="T1" fmla="*/ 2147483647 h 381"/>
                <a:gd name="T2" fmla="*/ 2147483647 w 261"/>
                <a:gd name="T3" fmla="*/ 2147483647 h 381"/>
                <a:gd name="T4" fmla="*/ 2147483647 w 261"/>
                <a:gd name="T5" fmla="*/ 2147483647 h 381"/>
                <a:gd name="T6" fmla="*/ 2147483647 w 261"/>
                <a:gd name="T7" fmla="*/ 2147483647 h 381"/>
                <a:gd name="T8" fmla="*/ 2147483647 w 261"/>
                <a:gd name="T9" fmla="*/ 2147483647 h 381"/>
                <a:gd name="T10" fmla="*/ 2147483647 w 261"/>
                <a:gd name="T11" fmla="*/ 2147483647 h 381"/>
                <a:gd name="T12" fmla="*/ 2147483647 w 261"/>
                <a:gd name="T13" fmla="*/ 2147483647 h 381"/>
                <a:gd name="T14" fmla="*/ 2147483647 w 261"/>
                <a:gd name="T15" fmla="*/ 2147483647 h 381"/>
                <a:gd name="T16" fmla="*/ 2147483647 w 261"/>
                <a:gd name="T17" fmla="*/ 2147483647 h 381"/>
                <a:gd name="T18" fmla="*/ 2147483647 w 261"/>
                <a:gd name="T19" fmla="*/ 2147483647 h 381"/>
                <a:gd name="T20" fmla="*/ 2147483647 w 261"/>
                <a:gd name="T21" fmla="*/ 2147483647 h 381"/>
                <a:gd name="T22" fmla="*/ 2147483647 w 261"/>
                <a:gd name="T23" fmla="*/ 2147483647 h 381"/>
                <a:gd name="T24" fmla="*/ 2147483647 w 261"/>
                <a:gd name="T25" fmla="*/ 2147483647 h 381"/>
                <a:gd name="T26" fmla="*/ 2147483647 w 261"/>
                <a:gd name="T27" fmla="*/ 2147483647 h 381"/>
                <a:gd name="T28" fmla="*/ 2147483647 w 261"/>
                <a:gd name="T29" fmla="*/ 2147483647 h 381"/>
                <a:gd name="T30" fmla="*/ 2147483647 w 261"/>
                <a:gd name="T31" fmla="*/ 2147483647 h 381"/>
                <a:gd name="T32" fmla="*/ 2147483647 w 261"/>
                <a:gd name="T33" fmla="*/ 2147483647 h 381"/>
                <a:gd name="T34" fmla="*/ 2147483647 w 261"/>
                <a:gd name="T35" fmla="*/ 2147483647 h 381"/>
                <a:gd name="T36" fmla="*/ 2147483647 w 261"/>
                <a:gd name="T37" fmla="*/ 2147483647 h 381"/>
                <a:gd name="T38" fmla="*/ 2147483647 w 261"/>
                <a:gd name="T39" fmla="*/ 2147483647 h 381"/>
                <a:gd name="T40" fmla="*/ 2147483647 w 261"/>
                <a:gd name="T41" fmla="*/ 2147483647 h 381"/>
                <a:gd name="T42" fmla="*/ 2147483647 w 261"/>
                <a:gd name="T43" fmla="*/ 2147483647 h 381"/>
                <a:gd name="T44" fmla="*/ 2147483647 w 261"/>
                <a:gd name="T45" fmla="*/ 2147483647 h 381"/>
                <a:gd name="T46" fmla="*/ 2147483647 w 261"/>
                <a:gd name="T47" fmla="*/ 2147483647 h 381"/>
                <a:gd name="T48" fmla="*/ 2147483647 w 261"/>
                <a:gd name="T49" fmla="*/ 2147483647 h 381"/>
                <a:gd name="T50" fmla="*/ 2147483647 w 261"/>
                <a:gd name="T51" fmla="*/ 2147483647 h 381"/>
                <a:gd name="T52" fmla="*/ 2147483647 w 261"/>
                <a:gd name="T53" fmla="*/ 2147483647 h 381"/>
                <a:gd name="T54" fmla="*/ 2147483647 w 261"/>
                <a:gd name="T55" fmla="*/ 2147483647 h 381"/>
                <a:gd name="T56" fmla="*/ 2147483647 w 261"/>
                <a:gd name="T57" fmla="*/ 2147483647 h 381"/>
                <a:gd name="T58" fmla="*/ 2147483647 w 261"/>
                <a:gd name="T59" fmla="*/ 2147483647 h 381"/>
                <a:gd name="T60" fmla="*/ 2147483647 w 261"/>
                <a:gd name="T61" fmla="*/ 2147483647 h 381"/>
                <a:gd name="T62" fmla="*/ 2147483647 w 261"/>
                <a:gd name="T63" fmla="*/ 2147483647 h 381"/>
                <a:gd name="T64" fmla="*/ 2147483647 w 261"/>
                <a:gd name="T65" fmla="*/ 2147483647 h 381"/>
                <a:gd name="T66" fmla="*/ 2147483647 w 261"/>
                <a:gd name="T67" fmla="*/ 2147483647 h 381"/>
                <a:gd name="T68" fmla="*/ 2147483647 w 261"/>
                <a:gd name="T69" fmla="*/ 2147483647 h 381"/>
                <a:gd name="T70" fmla="*/ 2147483647 w 261"/>
                <a:gd name="T71" fmla="*/ 2147483647 h 381"/>
                <a:gd name="T72" fmla="*/ 2147483647 w 261"/>
                <a:gd name="T73" fmla="*/ 2147483647 h 381"/>
                <a:gd name="T74" fmla="*/ 2147483647 w 261"/>
                <a:gd name="T75" fmla="*/ 0 h 381"/>
                <a:gd name="T76" fmla="*/ 2147483647 w 261"/>
                <a:gd name="T77" fmla="*/ 2147483647 h 381"/>
                <a:gd name="T78" fmla="*/ 2147483647 w 261"/>
                <a:gd name="T79" fmla="*/ 2147483647 h 381"/>
                <a:gd name="T80" fmla="*/ 2147483647 w 261"/>
                <a:gd name="T81" fmla="*/ 2147483647 h 381"/>
                <a:gd name="T82" fmla="*/ 2147483647 w 261"/>
                <a:gd name="T83" fmla="*/ 2147483647 h 381"/>
                <a:gd name="T84" fmla="*/ 2147483647 w 261"/>
                <a:gd name="T85" fmla="*/ 2147483647 h 381"/>
                <a:gd name="T86" fmla="*/ 2147483647 w 261"/>
                <a:gd name="T87" fmla="*/ 2147483647 h 381"/>
                <a:gd name="T88" fmla="*/ 2147483647 w 261"/>
                <a:gd name="T89" fmla="*/ 2147483647 h 381"/>
                <a:gd name="T90" fmla="*/ 2147483647 w 261"/>
                <a:gd name="T91" fmla="*/ 2147483647 h 381"/>
                <a:gd name="T92" fmla="*/ 2147483647 w 261"/>
                <a:gd name="T93" fmla="*/ 2147483647 h 381"/>
                <a:gd name="T94" fmla="*/ 2147483647 w 261"/>
                <a:gd name="T95" fmla="*/ 2147483647 h 381"/>
                <a:gd name="T96" fmla="*/ 0 w 261"/>
                <a:gd name="T97" fmla="*/ 2147483647 h 3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1"/>
                <a:gd name="T148" fmla="*/ 0 h 381"/>
                <a:gd name="T149" fmla="*/ 261 w 261"/>
                <a:gd name="T150" fmla="*/ 381 h 3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1" h="381">
                  <a:moveTo>
                    <a:pt x="0" y="184"/>
                  </a:moveTo>
                  <a:lnTo>
                    <a:pt x="4" y="199"/>
                  </a:lnTo>
                  <a:lnTo>
                    <a:pt x="17" y="219"/>
                  </a:lnTo>
                  <a:lnTo>
                    <a:pt x="35" y="243"/>
                  </a:lnTo>
                  <a:lnTo>
                    <a:pt x="57" y="268"/>
                  </a:lnTo>
                  <a:lnTo>
                    <a:pt x="81" y="294"/>
                  </a:lnTo>
                  <a:lnTo>
                    <a:pt x="106" y="318"/>
                  </a:lnTo>
                  <a:lnTo>
                    <a:pt x="128" y="339"/>
                  </a:lnTo>
                  <a:lnTo>
                    <a:pt x="146" y="353"/>
                  </a:lnTo>
                  <a:lnTo>
                    <a:pt x="163" y="365"/>
                  </a:lnTo>
                  <a:lnTo>
                    <a:pt x="183" y="375"/>
                  </a:lnTo>
                  <a:lnTo>
                    <a:pt x="204" y="381"/>
                  </a:lnTo>
                  <a:lnTo>
                    <a:pt x="224" y="381"/>
                  </a:lnTo>
                  <a:lnTo>
                    <a:pt x="242" y="374"/>
                  </a:lnTo>
                  <a:lnTo>
                    <a:pt x="254" y="358"/>
                  </a:lnTo>
                  <a:lnTo>
                    <a:pt x="261" y="332"/>
                  </a:lnTo>
                  <a:lnTo>
                    <a:pt x="261" y="291"/>
                  </a:lnTo>
                  <a:lnTo>
                    <a:pt x="260" y="287"/>
                  </a:lnTo>
                  <a:lnTo>
                    <a:pt x="257" y="275"/>
                  </a:lnTo>
                  <a:lnTo>
                    <a:pt x="251" y="258"/>
                  </a:lnTo>
                  <a:lnTo>
                    <a:pt x="244" y="236"/>
                  </a:lnTo>
                  <a:lnTo>
                    <a:pt x="235" y="212"/>
                  </a:lnTo>
                  <a:lnTo>
                    <a:pt x="226" y="186"/>
                  </a:lnTo>
                  <a:lnTo>
                    <a:pt x="215" y="162"/>
                  </a:lnTo>
                  <a:lnTo>
                    <a:pt x="205" y="139"/>
                  </a:lnTo>
                  <a:lnTo>
                    <a:pt x="198" y="128"/>
                  </a:lnTo>
                  <a:lnTo>
                    <a:pt x="188" y="115"/>
                  </a:lnTo>
                  <a:lnTo>
                    <a:pt x="174" y="101"/>
                  </a:lnTo>
                  <a:lnTo>
                    <a:pt x="158" y="87"/>
                  </a:lnTo>
                  <a:lnTo>
                    <a:pt x="140" y="74"/>
                  </a:lnTo>
                  <a:lnTo>
                    <a:pt x="122" y="59"/>
                  </a:lnTo>
                  <a:lnTo>
                    <a:pt x="103" y="46"/>
                  </a:lnTo>
                  <a:lnTo>
                    <a:pt x="85" y="33"/>
                  </a:lnTo>
                  <a:lnTo>
                    <a:pt x="67" y="23"/>
                  </a:lnTo>
                  <a:lnTo>
                    <a:pt x="50" y="14"/>
                  </a:lnTo>
                  <a:lnTo>
                    <a:pt x="35" y="6"/>
                  </a:lnTo>
                  <a:lnTo>
                    <a:pt x="23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8" y="6"/>
                  </a:lnTo>
                  <a:lnTo>
                    <a:pt x="11" y="15"/>
                  </a:lnTo>
                  <a:lnTo>
                    <a:pt x="20" y="38"/>
                  </a:lnTo>
                  <a:lnTo>
                    <a:pt x="24" y="62"/>
                  </a:lnTo>
                  <a:lnTo>
                    <a:pt x="22" y="86"/>
                  </a:lnTo>
                  <a:lnTo>
                    <a:pt x="18" y="109"/>
                  </a:lnTo>
                  <a:lnTo>
                    <a:pt x="11" y="132"/>
                  </a:lnTo>
                  <a:lnTo>
                    <a:pt x="5" y="153"/>
                  </a:lnTo>
                  <a:lnTo>
                    <a:pt x="1" y="17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EAD3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88" name="Freeform 46"/>
            <p:cNvSpPr>
              <a:spLocks/>
            </p:cNvSpPr>
            <p:nvPr/>
          </p:nvSpPr>
          <p:spPr bwMode="auto">
            <a:xfrm>
              <a:off x="7653366" y="2327272"/>
              <a:ext cx="195263" cy="290513"/>
            </a:xfrm>
            <a:custGeom>
              <a:avLst/>
              <a:gdLst>
                <a:gd name="T0" fmla="*/ 0 w 246"/>
                <a:gd name="T1" fmla="*/ 2147483647 h 365"/>
                <a:gd name="T2" fmla="*/ 2147483647 w 246"/>
                <a:gd name="T3" fmla="*/ 2147483647 h 365"/>
                <a:gd name="T4" fmla="*/ 2147483647 w 246"/>
                <a:gd name="T5" fmla="*/ 2147483647 h 365"/>
                <a:gd name="T6" fmla="*/ 2147483647 w 246"/>
                <a:gd name="T7" fmla="*/ 2147483647 h 365"/>
                <a:gd name="T8" fmla="*/ 2147483647 w 246"/>
                <a:gd name="T9" fmla="*/ 2147483647 h 365"/>
                <a:gd name="T10" fmla="*/ 2147483647 w 246"/>
                <a:gd name="T11" fmla="*/ 2147483647 h 365"/>
                <a:gd name="T12" fmla="*/ 2147483647 w 246"/>
                <a:gd name="T13" fmla="*/ 2147483647 h 365"/>
                <a:gd name="T14" fmla="*/ 2147483647 w 246"/>
                <a:gd name="T15" fmla="*/ 2147483647 h 365"/>
                <a:gd name="T16" fmla="*/ 2147483647 w 246"/>
                <a:gd name="T17" fmla="*/ 2147483647 h 365"/>
                <a:gd name="T18" fmla="*/ 2147483647 w 246"/>
                <a:gd name="T19" fmla="*/ 2147483647 h 365"/>
                <a:gd name="T20" fmla="*/ 2147483647 w 246"/>
                <a:gd name="T21" fmla="*/ 2147483647 h 365"/>
                <a:gd name="T22" fmla="*/ 2147483647 w 246"/>
                <a:gd name="T23" fmla="*/ 2147483647 h 365"/>
                <a:gd name="T24" fmla="*/ 2147483647 w 246"/>
                <a:gd name="T25" fmla="*/ 2147483647 h 365"/>
                <a:gd name="T26" fmla="*/ 2147483647 w 246"/>
                <a:gd name="T27" fmla="*/ 2147483647 h 365"/>
                <a:gd name="T28" fmla="*/ 2147483647 w 246"/>
                <a:gd name="T29" fmla="*/ 2147483647 h 365"/>
                <a:gd name="T30" fmla="*/ 2147483647 w 246"/>
                <a:gd name="T31" fmla="*/ 2147483647 h 365"/>
                <a:gd name="T32" fmla="*/ 2147483647 w 246"/>
                <a:gd name="T33" fmla="*/ 2147483647 h 365"/>
                <a:gd name="T34" fmla="*/ 2147483647 w 246"/>
                <a:gd name="T35" fmla="*/ 2147483647 h 365"/>
                <a:gd name="T36" fmla="*/ 2147483647 w 246"/>
                <a:gd name="T37" fmla="*/ 2147483647 h 365"/>
                <a:gd name="T38" fmla="*/ 2147483647 w 246"/>
                <a:gd name="T39" fmla="*/ 2147483647 h 365"/>
                <a:gd name="T40" fmla="*/ 2147483647 w 246"/>
                <a:gd name="T41" fmla="*/ 2147483647 h 365"/>
                <a:gd name="T42" fmla="*/ 2147483647 w 246"/>
                <a:gd name="T43" fmla="*/ 2147483647 h 365"/>
                <a:gd name="T44" fmla="*/ 2147483647 w 246"/>
                <a:gd name="T45" fmla="*/ 2147483647 h 365"/>
                <a:gd name="T46" fmla="*/ 2147483647 w 246"/>
                <a:gd name="T47" fmla="*/ 2147483647 h 365"/>
                <a:gd name="T48" fmla="*/ 2147483647 w 246"/>
                <a:gd name="T49" fmla="*/ 2147483647 h 365"/>
                <a:gd name="T50" fmla="*/ 2147483647 w 246"/>
                <a:gd name="T51" fmla="*/ 2147483647 h 365"/>
                <a:gd name="T52" fmla="*/ 2147483647 w 246"/>
                <a:gd name="T53" fmla="*/ 2147483647 h 365"/>
                <a:gd name="T54" fmla="*/ 2147483647 w 246"/>
                <a:gd name="T55" fmla="*/ 2147483647 h 365"/>
                <a:gd name="T56" fmla="*/ 2147483647 w 246"/>
                <a:gd name="T57" fmla="*/ 2147483647 h 365"/>
                <a:gd name="T58" fmla="*/ 2147483647 w 246"/>
                <a:gd name="T59" fmla="*/ 2147483647 h 365"/>
                <a:gd name="T60" fmla="*/ 2147483647 w 246"/>
                <a:gd name="T61" fmla="*/ 2147483647 h 365"/>
                <a:gd name="T62" fmla="*/ 2147483647 w 246"/>
                <a:gd name="T63" fmla="*/ 2147483647 h 365"/>
                <a:gd name="T64" fmla="*/ 2147483647 w 246"/>
                <a:gd name="T65" fmla="*/ 2147483647 h 365"/>
                <a:gd name="T66" fmla="*/ 2147483647 w 246"/>
                <a:gd name="T67" fmla="*/ 2147483647 h 365"/>
                <a:gd name="T68" fmla="*/ 2147483647 w 246"/>
                <a:gd name="T69" fmla="*/ 2147483647 h 365"/>
                <a:gd name="T70" fmla="*/ 2147483647 w 246"/>
                <a:gd name="T71" fmla="*/ 2147483647 h 365"/>
                <a:gd name="T72" fmla="*/ 2147483647 w 246"/>
                <a:gd name="T73" fmla="*/ 2147483647 h 365"/>
                <a:gd name="T74" fmla="*/ 2147483647 w 246"/>
                <a:gd name="T75" fmla="*/ 0 h 365"/>
                <a:gd name="T76" fmla="*/ 2147483647 w 246"/>
                <a:gd name="T77" fmla="*/ 2147483647 h 365"/>
                <a:gd name="T78" fmla="*/ 2147483647 w 246"/>
                <a:gd name="T79" fmla="*/ 2147483647 h 365"/>
                <a:gd name="T80" fmla="*/ 2147483647 w 246"/>
                <a:gd name="T81" fmla="*/ 2147483647 h 365"/>
                <a:gd name="T82" fmla="*/ 2147483647 w 246"/>
                <a:gd name="T83" fmla="*/ 2147483647 h 365"/>
                <a:gd name="T84" fmla="*/ 2147483647 w 246"/>
                <a:gd name="T85" fmla="*/ 2147483647 h 365"/>
                <a:gd name="T86" fmla="*/ 2147483647 w 246"/>
                <a:gd name="T87" fmla="*/ 2147483647 h 365"/>
                <a:gd name="T88" fmla="*/ 2147483647 w 246"/>
                <a:gd name="T89" fmla="*/ 2147483647 h 365"/>
                <a:gd name="T90" fmla="*/ 2147483647 w 246"/>
                <a:gd name="T91" fmla="*/ 2147483647 h 365"/>
                <a:gd name="T92" fmla="*/ 2147483647 w 246"/>
                <a:gd name="T93" fmla="*/ 2147483647 h 365"/>
                <a:gd name="T94" fmla="*/ 2147483647 w 246"/>
                <a:gd name="T95" fmla="*/ 2147483647 h 365"/>
                <a:gd name="T96" fmla="*/ 0 w 246"/>
                <a:gd name="T97" fmla="*/ 2147483647 h 36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46"/>
                <a:gd name="T148" fmla="*/ 0 h 365"/>
                <a:gd name="T149" fmla="*/ 246 w 246"/>
                <a:gd name="T150" fmla="*/ 365 h 36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46" h="365">
                  <a:moveTo>
                    <a:pt x="0" y="176"/>
                  </a:moveTo>
                  <a:lnTo>
                    <a:pt x="5" y="190"/>
                  </a:lnTo>
                  <a:lnTo>
                    <a:pt x="16" y="210"/>
                  </a:lnTo>
                  <a:lnTo>
                    <a:pt x="33" y="233"/>
                  </a:lnTo>
                  <a:lnTo>
                    <a:pt x="54" y="257"/>
                  </a:lnTo>
                  <a:lnTo>
                    <a:pt x="76" y="281"/>
                  </a:lnTo>
                  <a:lnTo>
                    <a:pt x="98" y="304"/>
                  </a:lnTo>
                  <a:lnTo>
                    <a:pt x="119" y="324"/>
                  </a:lnTo>
                  <a:lnTo>
                    <a:pt x="136" y="339"/>
                  </a:lnTo>
                  <a:lnTo>
                    <a:pt x="153" y="350"/>
                  </a:lnTo>
                  <a:lnTo>
                    <a:pt x="172" y="360"/>
                  </a:lnTo>
                  <a:lnTo>
                    <a:pt x="191" y="365"/>
                  </a:lnTo>
                  <a:lnTo>
                    <a:pt x="210" y="365"/>
                  </a:lnTo>
                  <a:lnTo>
                    <a:pt x="227" y="358"/>
                  </a:lnTo>
                  <a:lnTo>
                    <a:pt x="239" y="342"/>
                  </a:lnTo>
                  <a:lnTo>
                    <a:pt x="246" y="317"/>
                  </a:lnTo>
                  <a:lnTo>
                    <a:pt x="246" y="279"/>
                  </a:lnTo>
                  <a:lnTo>
                    <a:pt x="244" y="276"/>
                  </a:lnTo>
                  <a:lnTo>
                    <a:pt x="241" y="264"/>
                  </a:lnTo>
                  <a:lnTo>
                    <a:pt x="236" y="248"/>
                  </a:lnTo>
                  <a:lnTo>
                    <a:pt x="229" y="227"/>
                  </a:lnTo>
                  <a:lnTo>
                    <a:pt x="221" y="204"/>
                  </a:lnTo>
                  <a:lnTo>
                    <a:pt x="212" y="180"/>
                  </a:lnTo>
                  <a:lnTo>
                    <a:pt x="203" y="156"/>
                  </a:lnTo>
                  <a:lnTo>
                    <a:pt x="192" y="134"/>
                  </a:lnTo>
                  <a:lnTo>
                    <a:pt x="186" y="123"/>
                  </a:lnTo>
                  <a:lnTo>
                    <a:pt x="176" y="111"/>
                  </a:lnTo>
                  <a:lnTo>
                    <a:pt x="164" y="98"/>
                  </a:lnTo>
                  <a:lnTo>
                    <a:pt x="149" y="84"/>
                  </a:lnTo>
                  <a:lnTo>
                    <a:pt x="133" y="70"/>
                  </a:lnTo>
                  <a:lnTo>
                    <a:pt x="115" y="58"/>
                  </a:lnTo>
                  <a:lnTo>
                    <a:pt x="98" y="45"/>
                  </a:lnTo>
                  <a:lnTo>
                    <a:pt x="81" y="32"/>
                  </a:lnTo>
                  <a:lnTo>
                    <a:pt x="63" y="22"/>
                  </a:lnTo>
                  <a:lnTo>
                    <a:pt x="48" y="14"/>
                  </a:lnTo>
                  <a:lnTo>
                    <a:pt x="35" y="7"/>
                  </a:lnTo>
                  <a:lnTo>
                    <a:pt x="23" y="3"/>
                  </a:lnTo>
                  <a:lnTo>
                    <a:pt x="14" y="0"/>
                  </a:lnTo>
                  <a:lnTo>
                    <a:pt x="9" y="1"/>
                  </a:lnTo>
                  <a:lnTo>
                    <a:pt x="8" y="7"/>
                  </a:lnTo>
                  <a:lnTo>
                    <a:pt x="12" y="15"/>
                  </a:lnTo>
                  <a:lnTo>
                    <a:pt x="20" y="37"/>
                  </a:lnTo>
                  <a:lnTo>
                    <a:pt x="23" y="60"/>
                  </a:lnTo>
                  <a:lnTo>
                    <a:pt x="21" y="83"/>
                  </a:lnTo>
                  <a:lnTo>
                    <a:pt x="17" y="106"/>
                  </a:lnTo>
                  <a:lnTo>
                    <a:pt x="12" y="127"/>
                  </a:lnTo>
                  <a:lnTo>
                    <a:pt x="6" y="147"/>
                  </a:lnTo>
                  <a:lnTo>
                    <a:pt x="1" y="164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E0BC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89" name="Freeform 47"/>
            <p:cNvSpPr>
              <a:spLocks/>
            </p:cNvSpPr>
            <p:nvPr/>
          </p:nvSpPr>
          <p:spPr bwMode="auto">
            <a:xfrm>
              <a:off x="7661304" y="2336797"/>
              <a:ext cx="180975" cy="274638"/>
            </a:xfrm>
            <a:custGeom>
              <a:avLst/>
              <a:gdLst>
                <a:gd name="T0" fmla="*/ 0 w 229"/>
                <a:gd name="T1" fmla="*/ 2147483647 h 346"/>
                <a:gd name="T2" fmla="*/ 2147483647 w 229"/>
                <a:gd name="T3" fmla="*/ 2147483647 h 346"/>
                <a:gd name="T4" fmla="*/ 2147483647 w 229"/>
                <a:gd name="T5" fmla="*/ 2147483647 h 346"/>
                <a:gd name="T6" fmla="*/ 2147483647 w 229"/>
                <a:gd name="T7" fmla="*/ 2147483647 h 346"/>
                <a:gd name="T8" fmla="*/ 2147483647 w 229"/>
                <a:gd name="T9" fmla="*/ 2147483647 h 346"/>
                <a:gd name="T10" fmla="*/ 2147483647 w 229"/>
                <a:gd name="T11" fmla="*/ 2147483647 h 346"/>
                <a:gd name="T12" fmla="*/ 2147483647 w 229"/>
                <a:gd name="T13" fmla="*/ 2147483647 h 346"/>
                <a:gd name="T14" fmla="*/ 2147483647 w 229"/>
                <a:gd name="T15" fmla="*/ 2147483647 h 346"/>
                <a:gd name="T16" fmla="*/ 2147483647 w 229"/>
                <a:gd name="T17" fmla="*/ 2147483647 h 346"/>
                <a:gd name="T18" fmla="*/ 2147483647 w 229"/>
                <a:gd name="T19" fmla="*/ 2147483647 h 346"/>
                <a:gd name="T20" fmla="*/ 2147483647 w 229"/>
                <a:gd name="T21" fmla="*/ 2147483647 h 346"/>
                <a:gd name="T22" fmla="*/ 2147483647 w 229"/>
                <a:gd name="T23" fmla="*/ 2147483647 h 346"/>
                <a:gd name="T24" fmla="*/ 2147483647 w 229"/>
                <a:gd name="T25" fmla="*/ 2147483647 h 346"/>
                <a:gd name="T26" fmla="*/ 2147483647 w 229"/>
                <a:gd name="T27" fmla="*/ 2147483647 h 346"/>
                <a:gd name="T28" fmla="*/ 2147483647 w 229"/>
                <a:gd name="T29" fmla="*/ 2147483647 h 346"/>
                <a:gd name="T30" fmla="*/ 2147483647 w 229"/>
                <a:gd name="T31" fmla="*/ 2147483647 h 346"/>
                <a:gd name="T32" fmla="*/ 2147483647 w 229"/>
                <a:gd name="T33" fmla="*/ 2147483647 h 346"/>
                <a:gd name="T34" fmla="*/ 2147483647 w 229"/>
                <a:gd name="T35" fmla="*/ 2147483647 h 346"/>
                <a:gd name="T36" fmla="*/ 2147483647 w 229"/>
                <a:gd name="T37" fmla="*/ 2147483647 h 346"/>
                <a:gd name="T38" fmla="*/ 2147483647 w 229"/>
                <a:gd name="T39" fmla="*/ 2147483647 h 346"/>
                <a:gd name="T40" fmla="*/ 2147483647 w 229"/>
                <a:gd name="T41" fmla="*/ 2147483647 h 346"/>
                <a:gd name="T42" fmla="*/ 2147483647 w 229"/>
                <a:gd name="T43" fmla="*/ 2147483647 h 346"/>
                <a:gd name="T44" fmla="*/ 2147483647 w 229"/>
                <a:gd name="T45" fmla="*/ 2147483647 h 346"/>
                <a:gd name="T46" fmla="*/ 2147483647 w 229"/>
                <a:gd name="T47" fmla="*/ 2147483647 h 346"/>
                <a:gd name="T48" fmla="*/ 2147483647 w 229"/>
                <a:gd name="T49" fmla="*/ 2147483647 h 346"/>
                <a:gd name="T50" fmla="*/ 2147483647 w 229"/>
                <a:gd name="T51" fmla="*/ 2147483647 h 346"/>
                <a:gd name="T52" fmla="*/ 2147483647 w 229"/>
                <a:gd name="T53" fmla="*/ 2147483647 h 346"/>
                <a:gd name="T54" fmla="*/ 2147483647 w 229"/>
                <a:gd name="T55" fmla="*/ 2147483647 h 346"/>
                <a:gd name="T56" fmla="*/ 2147483647 w 229"/>
                <a:gd name="T57" fmla="*/ 2147483647 h 346"/>
                <a:gd name="T58" fmla="*/ 2147483647 w 229"/>
                <a:gd name="T59" fmla="*/ 2147483647 h 346"/>
                <a:gd name="T60" fmla="*/ 2147483647 w 229"/>
                <a:gd name="T61" fmla="*/ 2147483647 h 346"/>
                <a:gd name="T62" fmla="*/ 2147483647 w 229"/>
                <a:gd name="T63" fmla="*/ 2147483647 h 346"/>
                <a:gd name="T64" fmla="*/ 2147483647 w 229"/>
                <a:gd name="T65" fmla="*/ 2147483647 h 346"/>
                <a:gd name="T66" fmla="*/ 2147483647 w 229"/>
                <a:gd name="T67" fmla="*/ 2147483647 h 346"/>
                <a:gd name="T68" fmla="*/ 2147483647 w 229"/>
                <a:gd name="T69" fmla="*/ 2147483647 h 346"/>
                <a:gd name="T70" fmla="*/ 2147483647 w 229"/>
                <a:gd name="T71" fmla="*/ 2147483647 h 346"/>
                <a:gd name="T72" fmla="*/ 2147483647 w 229"/>
                <a:gd name="T73" fmla="*/ 2147483647 h 346"/>
                <a:gd name="T74" fmla="*/ 2147483647 w 229"/>
                <a:gd name="T75" fmla="*/ 0 h 346"/>
                <a:gd name="T76" fmla="*/ 2147483647 w 229"/>
                <a:gd name="T77" fmla="*/ 2147483647 h 346"/>
                <a:gd name="T78" fmla="*/ 2147483647 w 229"/>
                <a:gd name="T79" fmla="*/ 2147483647 h 346"/>
                <a:gd name="T80" fmla="*/ 2147483647 w 229"/>
                <a:gd name="T81" fmla="*/ 2147483647 h 346"/>
                <a:gd name="T82" fmla="*/ 2147483647 w 229"/>
                <a:gd name="T83" fmla="*/ 2147483647 h 346"/>
                <a:gd name="T84" fmla="*/ 2147483647 w 229"/>
                <a:gd name="T85" fmla="*/ 2147483647 h 346"/>
                <a:gd name="T86" fmla="*/ 2147483647 w 229"/>
                <a:gd name="T87" fmla="*/ 2147483647 h 346"/>
                <a:gd name="T88" fmla="*/ 2147483647 w 229"/>
                <a:gd name="T89" fmla="*/ 2147483647 h 346"/>
                <a:gd name="T90" fmla="*/ 2147483647 w 229"/>
                <a:gd name="T91" fmla="*/ 2147483647 h 346"/>
                <a:gd name="T92" fmla="*/ 2147483647 w 229"/>
                <a:gd name="T93" fmla="*/ 2147483647 h 346"/>
                <a:gd name="T94" fmla="*/ 2147483647 w 229"/>
                <a:gd name="T95" fmla="*/ 2147483647 h 346"/>
                <a:gd name="T96" fmla="*/ 0 w 229"/>
                <a:gd name="T97" fmla="*/ 2147483647 h 34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"/>
                <a:gd name="T148" fmla="*/ 0 h 346"/>
                <a:gd name="T149" fmla="*/ 229 w 229"/>
                <a:gd name="T150" fmla="*/ 346 h 34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" h="346">
                  <a:moveTo>
                    <a:pt x="0" y="168"/>
                  </a:moveTo>
                  <a:lnTo>
                    <a:pt x="5" y="182"/>
                  </a:lnTo>
                  <a:lnTo>
                    <a:pt x="15" y="200"/>
                  </a:lnTo>
                  <a:lnTo>
                    <a:pt x="32" y="222"/>
                  </a:lnTo>
                  <a:lnTo>
                    <a:pt x="50" y="245"/>
                  </a:lnTo>
                  <a:lnTo>
                    <a:pt x="71" y="268"/>
                  </a:lnTo>
                  <a:lnTo>
                    <a:pt x="91" y="290"/>
                  </a:lnTo>
                  <a:lnTo>
                    <a:pt x="111" y="308"/>
                  </a:lnTo>
                  <a:lnTo>
                    <a:pt x="127" y="322"/>
                  </a:lnTo>
                  <a:lnTo>
                    <a:pt x="142" y="333"/>
                  </a:lnTo>
                  <a:lnTo>
                    <a:pt x="161" y="342"/>
                  </a:lnTo>
                  <a:lnTo>
                    <a:pt x="179" y="346"/>
                  </a:lnTo>
                  <a:lnTo>
                    <a:pt x="196" y="346"/>
                  </a:lnTo>
                  <a:lnTo>
                    <a:pt x="211" y="341"/>
                  </a:lnTo>
                  <a:lnTo>
                    <a:pt x="223" y="326"/>
                  </a:lnTo>
                  <a:lnTo>
                    <a:pt x="229" y="300"/>
                  </a:lnTo>
                  <a:lnTo>
                    <a:pt x="229" y="265"/>
                  </a:lnTo>
                  <a:lnTo>
                    <a:pt x="227" y="261"/>
                  </a:lnTo>
                  <a:lnTo>
                    <a:pt x="224" y="250"/>
                  </a:lnTo>
                  <a:lnTo>
                    <a:pt x="219" y="235"/>
                  </a:lnTo>
                  <a:lnTo>
                    <a:pt x="214" y="214"/>
                  </a:lnTo>
                  <a:lnTo>
                    <a:pt x="207" y="192"/>
                  </a:lnTo>
                  <a:lnTo>
                    <a:pt x="197" y="169"/>
                  </a:lnTo>
                  <a:lnTo>
                    <a:pt x="189" y="146"/>
                  </a:lnTo>
                  <a:lnTo>
                    <a:pt x="180" y="125"/>
                  </a:lnTo>
                  <a:lnTo>
                    <a:pt x="174" y="115"/>
                  </a:lnTo>
                  <a:lnTo>
                    <a:pt x="165" y="103"/>
                  </a:lnTo>
                  <a:lnTo>
                    <a:pt x="154" y="92"/>
                  </a:lnTo>
                  <a:lnTo>
                    <a:pt x="140" y="79"/>
                  </a:lnTo>
                  <a:lnTo>
                    <a:pt x="125" y="67"/>
                  </a:lnTo>
                  <a:lnTo>
                    <a:pt x="109" y="54"/>
                  </a:lnTo>
                  <a:lnTo>
                    <a:pt x="93" y="41"/>
                  </a:lnTo>
                  <a:lnTo>
                    <a:pt x="76" y="30"/>
                  </a:lnTo>
                  <a:lnTo>
                    <a:pt x="60" y="20"/>
                  </a:lnTo>
                  <a:lnTo>
                    <a:pt x="45" y="11"/>
                  </a:lnTo>
                  <a:lnTo>
                    <a:pt x="33" y="6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7" y="6"/>
                  </a:lnTo>
                  <a:lnTo>
                    <a:pt x="11" y="14"/>
                  </a:lnTo>
                  <a:lnTo>
                    <a:pt x="19" y="34"/>
                  </a:lnTo>
                  <a:lnTo>
                    <a:pt x="21" y="56"/>
                  </a:lnTo>
                  <a:lnTo>
                    <a:pt x="20" y="78"/>
                  </a:lnTo>
                  <a:lnTo>
                    <a:pt x="17" y="100"/>
                  </a:lnTo>
                  <a:lnTo>
                    <a:pt x="11" y="121"/>
                  </a:lnTo>
                  <a:lnTo>
                    <a:pt x="6" y="139"/>
                  </a:lnTo>
                  <a:lnTo>
                    <a:pt x="2" y="155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D3A58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90" name="Freeform 48"/>
            <p:cNvSpPr>
              <a:spLocks/>
            </p:cNvSpPr>
            <p:nvPr/>
          </p:nvSpPr>
          <p:spPr bwMode="auto">
            <a:xfrm>
              <a:off x="7669241" y="2346322"/>
              <a:ext cx="168275" cy="260350"/>
            </a:xfrm>
            <a:custGeom>
              <a:avLst/>
              <a:gdLst>
                <a:gd name="T0" fmla="*/ 0 w 212"/>
                <a:gd name="T1" fmla="*/ 2147483647 h 330"/>
                <a:gd name="T2" fmla="*/ 2147483647 w 212"/>
                <a:gd name="T3" fmla="*/ 2147483647 h 330"/>
                <a:gd name="T4" fmla="*/ 2147483647 w 212"/>
                <a:gd name="T5" fmla="*/ 2147483647 h 330"/>
                <a:gd name="T6" fmla="*/ 2147483647 w 212"/>
                <a:gd name="T7" fmla="*/ 2147483647 h 330"/>
                <a:gd name="T8" fmla="*/ 2147483647 w 212"/>
                <a:gd name="T9" fmla="*/ 2147483647 h 330"/>
                <a:gd name="T10" fmla="*/ 2147483647 w 212"/>
                <a:gd name="T11" fmla="*/ 2147483647 h 330"/>
                <a:gd name="T12" fmla="*/ 2147483647 w 212"/>
                <a:gd name="T13" fmla="*/ 2147483647 h 330"/>
                <a:gd name="T14" fmla="*/ 2147483647 w 212"/>
                <a:gd name="T15" fmla="*/ 2147483647 h 330"/>
                <a:gd name="T16" fmla="*/ 2147483647 w 212"/>
                <a:gd name="T17" fmla="*/ 2147483647 h 330"/>
                <a:gd name="T18" fmla="*/ 2147483647 w 212"/>
                <a:gd name="T19" fmla="*/ 2147483647 h 330"/>
                <a:gd name="T20" fmla="*/ 2147483647 w 212"/>
                <a:gd name="T21" fmla="*/ 2147483647 h 330"/>
                <a:gd name="T22" fmla="*/ 2147483647 w 212"/>
                <a:gd name="T23" fmla="*/ 2147483647 h 330"/>
                <a:gd name="T24" fmla="*/ 2147483647 w 212"/>
                <a:gd name="T25" fmla="*/ 2147483647 h 330"/>
                <a:gd name="T26" fmla="*/ 2147483647 w 212"/>
                <a:gd name="T27" fmla="*/ 2147483647 h 330"/>
                <a:gd name="T28" fmla="*/ 2147483647 w 212"/>
                <a:gd name="T29" fmla="*/ 2147483647 h 330"/>
                <a:gd name="T30" fmla="*/ 2147483647 w 212"/>
                <a:gd name="T31" fmla="*/ 2147483647 h 330"/>
                <a:gd name="T32" fmla="*/ 2147483647 w 212"/>
                <a:gd name="T33" fmla="*/ 2147483647 h 330"/>
                <a:gd name="T34" fmla="*/ 2147483647 w 212"/>
                <a:gd name="T35" fmla="*/ 2147483647 h 330"/>
                <a:gd name="T36" fmla="*/ 2147483647 w 212"/>
                <a:gd name="T37" fmla="*/ 2147483647 h 330"/>
                <a:gd name="T38" fmla="*/ 2147483647 w 212"/>
                <a:gd name="T39" fmla="*/ 2147483647 h 330"/>
                <a:gd name="T40" fmla="*/ 2147483647 w 212"/>
                <a:gd name="T41" fmla="*/ 2147483647 h 330"/>
                <a:gd name="T42" fmla="*/ 2147483647 w 212"/>
                <a:gd name="T43" fmla="*/ 2147483647 h 330"/>
                <a:gd name="T44" fmla="*/ 2147483647 w 212"/>
                <a:gd name="T45" fmla="*/ 2147483647 h 330"/>
                <a:gd name="T46" fmla="*/ 2147483647 w 212"/>
                <a:gd name="T47" fmla="*/ 2147483647 h 330"/>
                <a:gd name="T48" fmla="*/ 2147483647 w 212"/>
                <a:gd name="T49" fmla="*/ 2147483647 h 330"/>
                <a:gd name="T50" fmla="*/ 2147483647 w 212"/>
                <a:gd name="T51" fmla="*/ 2147483647 h 330"/>
                <a:gd name="T52" fmla="*/ 2147483647 w 212"/>
                <a:gd name="T53" fmla="*/ 2147483647 h 330"/>
                <a:gd name="T54" fmla="*/ 2147483647 w 212"/>
                <a:gd name="T55" fmla="*/ 2147483647 h 330"/>
                <a:gd name="T56" fmla="*/ 2147483647 w 212"/>
                <a:gd name="T57" fmla="*/ 2147483647 h 330"/>
                <a:gd name="T58" fmla="*/ 2147483647 w 212"/>
                <a:gd name="T59" fmla="*/ 2147483647 h 330"/>
                <a:gd name="T60" fmla="*/ 2147483647 w 212"/>
                <a:gd name="T61" fmla="*/ 2147483647 h 330"/>
                <a:gd name="T62" fmla="*/ 2147483647 w 212"/>
                <a:gd name="T63" fmla="*/ 2147483647 h 330"/>
                <a:gd name="T64" fmla="*/ 2147483647 w 212"/>
                <a:gd name="T65" fmla="*/ 2147483647 h 330"/>
                <a:gd name="T66" fmla="*/ 2147483647 w 212"/>
                <a:gd name="T67" fmla="*/ 2147483647 h 330"/>
                <a:gd name="T68" fmla="*/ 2147483647 w 212"/>
                <a:gd name="T69" fmla="*/ 2147483647 h 330"/>
                <a:gd name="T70" fmla="*/ 2147483647 w 212"/>
                <a:gd name="T71" fmla="*/ 2147483647 h 330"/>
                <a:gd name="T72" fmla="*/ 2147483647 w 212"/>
                <a:gd name="T73" fmla="*/ 2147483647 h 330"/>
                <a:gd name="T74" fmla="*/ 2147483647 w 212"/>
                <a:gd name="T75" fmla="*/ 0 h 330"/>
                <a:gd name="T76" fmla="*/ 2147483647 w 212"/>
                <a:gd name="T77" fmla="*/ 2147483647 h 330"/>
                <a:gd name="T78" fmla="*/ 2147483647 w 212"/>
                <a:gd name="T79" fmla="*/ 2147483647 h 330"/>
                <a:gd name="T80" fmla="*/ 2147483647 w 212"/>
                <a:gd name="T81" fmla="*/ 2147483647 h 330"/>
                <a:gd name="T82" fmla="*/ 2147483647 w 212"/>
                <a:gd name="T83" fmla="*/ 2147483647 h 330"/>
                <a:gd name="T84" fmla="*/ 2147483647 w 212"/>
                <a:gd name="T85" fmla="*/ 2147483647 h 330"/>
                <a:gd name="T86" fmla="*/ 2147483647 w 212"/>
                <a:gd name="T87" fmla="*/ 2147483647 h 330"/>
                <a:gd name="T88" fmla="*/ 2147483647 w 212"/>
                <a:gd name="T89" fmla="*/ 2147483647 h 330"/>
                <a:gd name="T90" fmla="*/ 2147483647 w 212"/>
                <a:gd name="T91" fmla="*/ 2147483647 h 330"/>
                <a:gd name="T92" fmla="*/ 2147483647 w 212"/>
                <a:gd name="T93" fmla="*/ 2147483647 h 330"/>
                <a:gd name="T94" fmla="*/ 2147483647 w 212"/>
                <a:gd name="T95" fmla="*/ 2147483647 h 330"/>
                <a:gd name="T96" fmla="*/ 0 w 212"/>
                <a:gd name="T97" fmla="*/ 2147483647 h 3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12"/>
                <a:gd name="T148" fmla="*/ 0 h 330"/>
                <a:gd name="T149" fmla="*/ 212 w 212"/>
                <a:gd name="T150" fmla="*/ 330 h 3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12" h="330">
                  <a:moveTo>
                    <a:pt x="0" y="159"/>
                  </a:moveTo>
                  <a:lnTo>
                    <a:pt x="3" y="172"/>
                  </a:lnTo>
                  <a:lnTo>
                    <a:pt x="14" y="190"/>
                  </a:lnTo>
                  <a:lnTo>
                    <a:pt x="29" y="210"/>
                  </a:lnTo>
                  <a:lnTo>
                    <a:pt x="46" y="233"/>
                  </a:lnTo>
                  <a:lnTo>
                    <a:pt x="65" y="255"/>
                  </a:lnTo>
                  <a:lnTo>
                    <a:pt x="85" y="276"/>
                  </a:lnTo>
                  <a:lnTo>
                    <a:pt x="102" y="293"/>
                  </a:lnTo>
                  <a:lnTo>
                    <a:pt x="117" y="307"/>
                  </a:lnTo>
                  <a:lnTo>
                    <a:pt x="131" y="317"/>
                  </a:lnTo>
                  <a:lnTo>
                    <a:pt x="147" y="325"/>
                  </a:lnTo>
                  <a:lnTo>
                    <a:pt x="165" y="330"/>
                  </a:lnTo>
                  <a:lnTo>
                    <a:pt x="181" y="330"/>
                  </a:lnTo>
                  <a:lnTo>
                    <a:pt x="195" y="323"/>
                  </a:lnTo>
                  <a:lnTo>
                    <a:pt x="206" y="309"/>
                  </a:lnTo>
                  <a:lnTo>
                    <a:pt x="212" y="286"/>
                  </a:lnTo>
                  <a:lnTo>
                    <a:pt x="212" y="251"/>
                  </a:lnTo>
                  <a:lnTo>
                    <a:pt x="211" y="248"/>
                  </a:lnTo>
                  <a:lnTo>
                    <a:pt x="208" y="238"/>
                  </a:lnTo>
                  <a:lnTo>
                    <a:pt x="204" y="223"/>
                  </a:lnTo>
                  <a:lnTo>
                    <a:pt x="198" y="204"/>
                  </a:lnTo>
                  <a:lnTo>
                    <a:pt x="191" y="182"/>
                  </a:lnTo>
                  <a:lnTo>
                    <a:pt x="184" y="160"/>
                  </a:lnTo>
                  <a:lnTo>
                    <a:pt x="176" y="138"/>
                  </a:lnTo>
                  <a:lnTo>
                    <a:pt x="168" y="119"/>
                  </a:lnTo>
                  <a:lnTo>
                    <a:pt x="162" y="110"/>
                  </a:lnTo>
                  <a:lnTo>
                    <a:pt x="153" y="98"/>
                  </a:lnTo>
                  <a:lnTo>
                    <a:pt x="143" y="87"/>
                  </a:lnTo>
                  <a:lnTo>
                    <a:pt x="130" y="75"/>
                  </a:lnTo>
                  <a:lnTo>
                    <a:pt x="116" y="62"/>
                  </a:lnTo>
                  <a:lnTo>
                    <a:pt x="101" y="51"/>
                  </a:lnTo>
                  <a:lnTo>
                    <a:pt x="85" y="39"/>
                  </a:lnTo>
                  <a:lnTo>
                    <a:pt x="70" y="29"/>
                  </a:lnTo>
                  <a:lnTo>
                    <a:pt x="55" y="20"/>
                  </a:lnTo>
                  <a:lnTo>
                    <a:pt x="42" y="12"/>
                  </a:lnTo>
                  <a:lnTo>
                    <a:pt x="30" y="5"/>
                  </a:lnTo>
                  <a:lnTo>
                    <a:pt x="19" y="1"/>
                  </a:lnTo>
                  <a:lnTo>
                    <a:pt x="12" y="0"/>
                  </a:lnTo>
                  <a:lnTo>
                    <a:pt x="8" y="1"/>
                  </a:lnTo>
                  <a:lnTo>
                    <a:pt x="7" y="5"/>
                  </a:lnTo>
                  <a:lnTo>
                    <a:pt x="10" y="13"/>
                  </a:lnTo>
                  <a:lnTo>
                    <a:pt x="17" y="33"/>
                  </a:lnTo>
                  <a:lnTo>
                    <a:pt x="19" y="54"/>
                  </a:lnTo>
                  <a:lnTo>
                    <a:pt x="18" y="75"/>
                  </a:lnTo>
                  <a:lnTo>
                    <a:pt x="15" y="96"/>
                  </a:lnTo>
                  <a:lnTo>
                    <a:pt x="9" y="115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CC91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91" name="Freeform 49"/>
            <p:cNvSpPr>
              <a:spLocks/>
            </p:cNvSpPr>
            <p:nvPr/>
          </p:nvSpPr>
          <p:spPr bwMode="auto">
            <a:xfrm>
              <a:off x="7678766" y="2354260"/>
              <a:ext cx="155575" cy="247650"/>
            </a:xfrm>
            <a:custGeom>
              <a:avLst/>
              <a:gdLst>
                <a:gd name="T0" fmla="*/ 0 w 196"/>
                <a:gd name="T1" fmla="*/ 2147483647 h 312"/>
                <a:gd name="T2" fmla="*/ 2147483647 w 196"/>
                <a:gd name="T3" fmla="*/ 2147483647 h 312"/>
                <a:gd name="T4" fmla="*/ 2147483647 w 196"/>
                <a:gd name="T5" fmla="*/ 2147483647 h 312"/>
                <a:gd name="T6" fmla="*/ 2147483647 w 196"/>
                <a:gd name="T7" fmla="*/ 2147483647 h 312"/>
                <a:gd name="T8" fmla="*/ 2147483647 w 196"/>
                <a:gd name="T9" fmla="*/ 2147483647 h 312"/>
                <a:gd name="T10" fmla="*/ 2147483647 w 196"/>
                <a:gd name="T11" fmla="*/ 2147483647 h 312"/>
                <a:gd name="T12" fmla="*/ 2147483647 w 196"/>
                <a:gd name="T13" fmla="*/ 2147483647 h 312"/>
                <a:gd name="T14" fmla="*/ 2147483647 w 196"/>
                <a:gd name="T15" fmla="*/ 2147483647 h 312"/>
                <a:gd name="T16" fmla="*/ 2147483647 w 196"/>
                <a:gd name="T17" fmla="*/ 2147483647 h 312"/>
                <a:gd name="T18" fmla="*/ 2147483647 w 196"/>
                <a:gd name="T19" fmla="*/ 2147483647 h 312"/>
                <a:gd name="T20" fmla="*/ 2147483647 w 196"/>
                <a:gd name="T21" fmla="*/ 2147483647 h 312"/>
                <a:gd name="T22" fmla="*/ 2147483647 w 196"/>
                <a:gd name="T23" fmla="*/ 2147483647 h 312"/>
                <a:gd name="T24" fmla="*/ 2147483647 w 196"/>
                <a:gd name="T25" fmla="*/ 2147483647 h 312"/>
                <a:gd name="T26" fmla="*/ 2147483647 w 196"/>
                <a:gd name="T27" fmla="*/ 2147483647 h 312"/>
                <a:gd name="T28" fmla="*/ 2147483647 w 196"/>
                <a:gd name="T29" fmla="*/ 2147483647 h 312"/>
                <a:gd name="T30" fmla="*/ 2147483647 w 196"/>
                <a:gd name="T31" fmla="*/ 2147483647 h 312"/>
                <a:gd name="T32" fmla="*/ 2147483647 w 196"/>
                <a:gd name="T33" fmla="*/ 2147483647 h 312"/>
                <a:gd name="T34" fmla="*/ 2147483647 w 196"/>
                <a:gd name="T35" fmla="*/ 2147483647 h 312"/>
                <a:gd name="T36" fmla="*/ 2147483647 w 196"/>
                <a:gd name="T37" fmla="*/ 2147483647 h 312"/>
                <a:gd name="T38" fmla="*/ 2147483647 w 196"/>
                <a:gd name="T39" fmla="*/ 2147483647 h 312"/>
                <a:gd name="T40" fmla="*/ 2147483647 w 196"/>
                <a:gd name="T41" fmla="*/ 2147483647 h 312"/>
                <a:gd name="T42" fmla="*/ 2147483647 w 196"/>
                <a:gd name="T43" fmla="*/ 2147483647 h 312"/>
                <a:gd name="T44" fmla="*/ 2147483647 w 196"/>
                <a:gd name="T45" fmla="*/ 2147483647 h 312"/>
                <a:gd name="T46" fmla="*/ 2147483647 w 196"/>
                <a:gd name="T47" fmla="*/ 2147483647 h 312"/>
                <a:gd name="T48" fmla="*/ 2147483647 w 196"/>
                <a:gd name="T49" fmla="*/ 2147483647 h 312"/>
                <a:gd name="T50" fmla="*/ 2147483647 w 196"/>
                <a:gd name="T51" fmla="*/ 2147483647 h 312"/>
                <a:gd name="T52" fmla="*/ 2147483647 w 196"/>
                <a:gd name="T53" fmla="*/ 2147483647 h 312"/>
                <a:gd name="T54" fmla="*/ 2147483647 w 196"/>
                <a:gd name="T55" fmla="*/ 2147483647 h 312"/>
                <a:gd name="T56" fmla="*/ 2147483647 w 196"/>
                <a:gd name="T57" fmla="*/ 2147483647 h 312"/>
                <a:gd name="T58" fmla="*/ 2147483647 w 196"/>
                <a:gd name="T59" fmla="*/ 2147483647 h 312"/>
                <a:gd name="T60" fmla="*/ 2147483647 w 196"/>
                <a:gd name="T61" fmla="*/ 0 h 312"/>
                <a:gd name="T62" fmla="*/ 2147483647 w 196"/>
                <a:gd name="T63" fmla="*/ 0 h 312"/>
                <a:gd name="T64" fmla="*/ 2147483647 w 196"/>
                <a:gd name="T65" fmla="*/ 2147483647 h 312"/>
                <a:gd name="T66" fmla="*/ 2147483647 w 196"/>
                <a:gd name="T67" fmla="*/ 2147483647 h 312"/>
                <a:gd name="T68" fmla="*/ 2147483647 w 196"/>
                <a:gd name="T69" fmla="*/ 2147483647 h 312"/>
                <a:gd name="T70" fmla="*/ 2147483647 w 196"/>
                <a:gd name="T71" fmla="*/ 2147483647 h 312"/>
                <a:gd name="T72" fmla="*/ 2147483647 w 196"/>
                <a:gd name="T73" fmla="*/ 2147483647 h 312"/>
                <a:gd name="T74" fmla="*/ 2147483647 w 196"/>
                <a:gd name="T75" fmla="*/ 2147483647 h 312"/>
                <a:gd name="T76" fmla="*/ 2147483647 w 196"/>
                <a:gd name="T77" fmla="*/ 2147483647 h 312"/>
                <a:gd name="T78" fmla="*/ 2147483647 w 196"/>
                <a:gd name="T79" fmla="*/ 2147483647 h 312"/>
                <a:gd name="T80" fmla="*/ 0 w 196"/>
                <a:gd name="T81" fmla="*/ 2147483647 h 3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6"/>
                <a:gd name="T124" fmla="*/ 0 h 312"/>
                <a:gd name="T125" fmla="*/ 196 w 196"/>
                <a:gd name="T126" fmla="*/ 312 h 3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6" h="312">
                  <a:moveTo>
                    <a:pt x="0" y="151"/>
                  </a:moveTo>
                  <a:lnTo>
                    <a:pt x="4" y="163"/>
                  </a:lnTo>
                  <a:lnTo>
                    <a:pt x="13" y="179"/>
                  </a:lnTo>
                  <a:lnTo>
                    <a:pt x="26" y="199"/>
                  </a:lnTo>
                  <a:lnTo>
                    <a:pt x="42" y="220"/>
                  </a:lnTo>
                  <a:lnTo>
                    <a:pt x="60" y="242"/>
                  </a:lnTo>
                  <a:lnTo>
                    <a:pt x="77" y="261"/>
                  </a:lnTo>
                  <a:lnTo>
                    <a:pt x="93" y="277"/>
                  </a:lnTo>
                  <a:lnTo>
                    <a:pt x="107" y="290"/>
                  </a:lnTo>
                  <a:lnTo>
                    <a:pt x="121" y="299"/>
                  </a:lnTo>
                  <a:lnTo>
                    <a:pt x="136" y="307"/>
                  </a:lnTo>
                  <a:lnTo>
                    <a:pt x="152" y="312"/>
                  </a:lnTo>
                  <a:lnTo>
                    <a:pt x="167" y="312"/>
                  </a:lnTo>
                  <a:lnTo>
                    <a:pt x="180" y="305"/>
                  </a:lnTo>
                  <a:lnTo>
                    <a:pt x="190" y="292"/>
                  </a:lnTo>
                  <a:lnTo>
                    <a:pt x="196" y="269"/>
                  </a:lnTo>
                  <a:lnTo>
                    <a:pt x="196" y="237"/>
                  </a:lnTo>
                  <a:lnTo>
                    <a:pt x="195" y="234"/>
                  </a:lnTo>
                  <a:lnTo>
                    <a:pt x="193" y="224"/>
                  </a:lnTo>
                  <a:lnTo>
                    <a:pt x="188" y="209"/>
                  </a:lnTo>
                  <a:lnTo>
                    <a:pt x="183" y="191"/>
                  </a:lnTo>
                  <a:lnTo>
                    <a:pt x="178" y="171"/>
                  </a:lnTo>
                  <a:lnTo>
                    <a:pt x="171" y="151"/>
                  </a:lnTo>
                  <a:lnTo>
                    <a:pt x="163" y="130"/>
                  </a:lnTo>
                  <a:lnTo>
                    <a:pt x="156" y="112"/>
                  </a:lnTo>
                  <a:lnTo>
                    <a:pt x="143" y="92"/>
                  </a:lnTo>
                  <a:lnTo>
                    <a:pt x="121" y="70"/>
                  </a:lnTo>
                  <a:lnTo>
                    <a:pt x="93" y="47"/>
                  </a:lnTo>
                  <a:lnTo>
                    <a:pt x="66" y="26"/>
                  </a:lnTo>
                  <a:lnTo>
                    <a:pt x="39" y="1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11" y="11"/>
                  </a:lnTo>
                  <a:lnTo>
                    <a:pt x="17" y="31"/>
                  </a:lnTo>
                  <a:lnTo>
                    <a:pt x="19" y="50"/>
                  </a:lnTo>
                  <a:lnTo>
                    <a:pt x="17" y="70"/>
                  </a:lnTo>
                  <a:lnTo>
                    <a:pt x="14" y="90"/>
                  </a:lnTo>
                  <a:lnTo>
                    <a:pt x="9" y="108"/>
                  </a:lnTo>
                  <a:lnTo>
                    <a:pt x="5" y="125"/>
                  </a:lnTo>
                  <a:lnTo>
                    <a:pt x="1" y="139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C17A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92" name="Freeform 50"/>
            <p:cNvSpPr>
              <a:spLocks/>
            </p:cNvSpPr>
            <p:nvPr/>
          </p:nvSpPr>
          <p:spPr bwMode="auto">
            <a:xfrm>
              <a:off x="7685116" y="2363785"/>
              <a:ext cx="142875" cy="233363"/>
            </a:xfrm>
            <a:custGeom>
              <a:avLst/>
              <a:gdLst>
                <a:gd name="T0" fmla="*/ 2147483647 w 180"/>
                <a:gd name="T1" fmla="*/ 2147483647 h 294"/>
                <a:gd name="T2" fmla="*/ 2147483647 w 180"/>
                <a:gd name="T3" fmla="*/ 2147483647 h 294"/>
                <a:gd name="T4" fmla="*/ 2147483647 w 180"/>
                <a:gd name="T5" fmla="*/ 2147483647 h 294"/>
                <a:gd name="T6" fmla="*/ 2147483647 w 180"/>
                <a:gd name="T7" fmla="*/ 2147483647 h 294"/>
                <a:gd name="T8" fmla="*/ 2147483647 w 180"/>
                <a:gd name="T9" fmla="*/ 2147483647 h 294"/>
                <a:gd name="T10" fmla="*/ 2147483647 w 180"/>
                <a:gd name="T11" fmla="*/ 2147483647 h 294"/>
                <a:gd name="T12" fmla="*/ 2147483647 w 180"/>
                <a:gd name="T13" fmla="*/ 2147483647 h 294"/>
                <a:gd name="T14" fmla="*/ 2147483647 w 180"/>
                <a:gd name="T15" fmla="*/ 2147483647 h 294"/>
                <a:gd name="T16" fmla="*/ 2147483647 w 180"/>
                <a:gd name="T17" fmla="*/ 2147483647 h 294"/>
                <a:gd name="T18" fmla="*/ 2147483647 w 180"/>
                <a:gd name="T19" fmla="*/ 2147483647 h 294"/>
                <a:gd name="T20" fmla="*/ 2147483647 w 180"/>
                <a:gd name="T21" fmla="*/ 2147483647 h 294"/>
                <a:gd name="T22" fmla="*/ 2147483647 w 180"/>
                <a:gd name="T23" fmla="*/ 2147483647 h 294"/>
                <a:gd name="T24" fmla="*/ 2147483647 w 180"/>
                <a:gd name="T25" fmla="*/ 2147483647 h 294"/>
                <a:gd name="T26" fmla="*/ 2147483647 w 180"/>
                <a:gd name="T27" fmla="*/ 2147483647 h 294"/>
                <a:gd name="T28" fmla="*/ 2147483647 w 180"/>
                <a:gd name="T29" fmla="*/ 0 h 294"/>
                <a:gd name="T30" fmla="*/ 2147483647 w 180"/>
                <a:gd name="T31" fmla="*/ 0 h 294"/>
                <a:gd name="T32" fmla="*/ 2147483647 w 180"/>
                <a:gd name="T33" fmla="*/ 2147483647 h 294"/>
                <a:gd name="T34" fmla="*/ 2147483647 w 180"/>
                <a:gd name="T35" fmla="*/ 2147483647 h 294"/>
                <a:gd name="T36" fmla="*/ 2147483647 w 180"/>
                <a:gd name="T37" fmla="*/ 2147483647 h 294"/>
                <a:gd name="T38" fmla="*/ 2147483647 w 180"/>
                <a:gd name="T39" fmla="*/ 2147483647 h 294"/>
                <a:gd name="T40" fmla="*/ 0 w 180"/>
                <a:gd name="T41" fmla="*/ 2147483647 h 294"/>
                <a:gd name="T42" fmla="*/ 2147483647 w 180"/>
                <a:gd name="T43" fmla="*/ 2147483647 h 294"/>
                <a:gd name="T44" fmla="*/ 2147483647 w 180"/>
                <a:gd name="T45" fmla="*/ 2147483647 h 294"/>
                <a:gd name="T46" fmla="*/ 2147483647 w 180"/>
                <a:gd name="T47" fmla="*/ 2147483647 h 294"/>
                <a:gd name="T48" fmla="*/ 2147483647 w 180"/>
                <a:gd name="T49" fmla="*/ 2147483647 h 294"/>
                <a:gd name="T50" fmla="*/ 2147483647 w 180"/>
                <a:gd name="T51" fmla="*/ 2147483647 h 294"/>
                <a:gd name="T52" fmla="*/ 2147483647 w 180"/>
                <a:gd name="T53" fmla="*/ 2147483647 h 294"/>
                <a:gd name="T54" fmla="*/ 2147483647 w 180"/>
                <a:gd name="T55" fmla="*/ 2147483647 h 294"/>
                <a:gd name="T56" fmla="*/ 2147483647 w 180"/>
                <a:gd name="T57" fmla="*/ 2147483647 h 294"/>
                <a:gd name="T58" fmla="*/ 2147483647 w 180"/>
                <a:gd name="T59" fmla="*/ 2147483647 h 294"/>
                <a:gd name="T60" fmla="*/ 2147483647 w 180"/>
                <a:gd name="T61" fmla="*/ 2147483647 h 294"/>
                <a:gd name="T62" fmla="*/ 2147483647 w 180"/>
                <a:gd name="T63" fmla="*/ 2147483647 h 294"/>
                <a:gd name="T64" fmla="*/ 2147483647 w 180"/>
                <a:gd name="T65" fmla="*/ 2147483647 h 294"/>
                <a:gd name="T66" fmla="*/ 2147483647 w 180"/>
                <a:gd name="T67" fmla="*/ 2147483647 h 294"/>
                <a:gd name="T68" fmla="*/ 2147483647 w 180"/>
                <a:gd name="T69" fmla="*/ 2147483647 h 294"/>
                <a:gd name="T70" fmla="*/ 2147483647 w 180"/>
                <a:gd name="T71" fmla="*/ 2147483647 h 294"/>
                <a:gd name="T72" fmla="*/ 2147483647 w 180"/>
                <a:gd name="T73" fmla="*/ 2147483647 h 2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0"/>
                <a:gd name="T112" fmla="*/ 0 h 294"/>
                <a:gd name="T113" fmla="*/ 180 w 180"/>
                <a:gd name="T114" fmla="*/ 294 h 29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0" h="294">
                  <a:moveTo>
                    <a:pt x="180" y="224"/>
                  </a:moveTo>
                  <a:lnTo>
                    <a:pt x="179" y="220"/>
                  </a:lnTo>
                  <a:lnTo>
                    <a:pt x="177" y="211"/>
                  </a:lnTo>
                  <a:lnTo>
                    <a:pt x="173" y="197"/>
                  </a:lnTo>
                  <a:lnTo>
                    <a:pt x="170" y="181"/>
                  </a:lnTo>
                  <a:lnTo>
                    <a:pt x="164" y="162"/>
                  </a:lnTo>
                  <a:lnTo>
                    <a:pt x="158" y="142"/>
                  </a:lnTo>
                  <a:lnTo>
                    <a:pt x="151" y="122"/>
                  </a:lnTo>
                  <a:lnTo>
                    <a:pt x="144" y="105"/>
                  </a:lnTo>
                  <a:lnTo>
                    <a:pt x="133" y="87"/>
                  </a:lnTo>
                  <a:lnTo>
                    <a:pt x="112" y="66"/>
                  </a:lnTo>
                  <a:lnTo>
                    <a:pt x="88" y="44"/>
                  </a:lnTo>
                  <a:lnTo>
                    <a:pt x="63" y="24"/>
                  </a:lnTo>
                  <a:lnTo>
                    <a:pt x="38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1" y="11"/>
                  </a:lnTo>
                  <a:lnTo>
                    <a:pt x="19" y="48"/>
                  </a:lnTo>
                  <a:lnTo>
                    <a:pt x="14" y="86"/>
                  </a:lnTo>
                  <a:lnTo>
                    <a:pt x="5" y="119"/>
                  </a:lnTo>
                  <a:lnTo>
                    <a:pt x="0" y="143"/>
                  </a:lnTo>
                  <a:lnTo>
                    <a:pt x="4" y="155"/>
                  </a:lnTo>
                  <a:lnTo>
                    <a:pt x="12" y="171"/>
                  </a:lnTo>
                  <a:lnTo>
                    <a:pt x="25" y="188"/>
                  </a:lnTo>
                  <a:lnTo>
                    <a:pt x="40" y="209"/>
                  </a:lnTo>
                  <a:lnTo>
                    <a:pt x="56" y="228"/>
                  </a:lnTo>
                  <a:lnTo>
                    <a:pt x="72" y="247"/>
                  </a:lnTo>
                  <a:lnTo>
                    <a:pt x="87" y="263"/>
                  </a:lnTo>
                  <a:lnTo>
                    <a:pt x="99" y="274"/>
                  </a:lnTo>
                  <a:lnTo>
                    <a:pt x="111" y="284"/>
                  </a:lnTo>
                  <a:lnTo>
                    <a:pt x="125" y="291"/>
                  </a:lnTo>
                  <a:lnTo>
                    <a:pt x="140" y="294"/>
                  </a:lnTo>
                  <a:lnTo>
                    <a:pt x="154" y="294"/>
                  </a:lnTo>
                  <a:lnTo>
                    <a:pt x="166" y="288"/>
                  </a:lnTo>
                  <a:lnTo>
                    <a:pt x="176" y="276"/>
                  </a:lnTo>
                  <a:lnTo>
                    <a:pt x="180" y="255"/>
                  </a:lnTo>
                  <a:lnTo>
                    <a:pt x="180" y="224"/>
                  </a:lnTo>
                  <a:close/>
                </a:path>
              </a:pathLst>
            </a:custGeom>
            <a:solidFill>
              <a:srgbClr val="B5632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93" name="Freeform 51"/>
            <p:cNvSpPr>
              <a:spLocks/>
            </p:cNvSpPr>
            <p:nvPr/>
          </p:nvSpPr>
          <p:spPr bwMode="auto">
            <a:xfrm>
              <a:off x="8043891" y="1644647"/>
              <a:ext cx="315913" cy="533400"/>
            </a:xfrm>
            <a:custGeom>
              <a:avLst/>
              <a:gdLst>
                <a:gd name="T0" fmla="*/ 2147483647 w 398"/>
                <a:gd name="T1" fmla="*/ 2147483647 h 672"/>
                <a:gd name="T2" fmla="*/ 2147483647 w 398"/>
                <a:gd name="T3" fmla="*/ 0 h 672"/>
                <a:gd name="T4" fmla="*/ 2147483647 w 398"/>
                <a:gd name="T5" fmla="*/ 2147483647 h 672"/>
                <a:gd name="T6" fmla="*/ 2147483647 w 398"/>
                <a:gd name="T7" fmla="*/ 2147483647 h 672"/>
                <a:gd name="T8" fmla="*/ 2147483647 w 398"/>
                <a:gd name="T9" fmla="*/ 2147483647 h 672"/>
                <a:gd name="T10" fmla="*/ 2147483647 w 398"/>
                <a:gd name="T11" fmla="*/ 2147483647 h 672"/>
                <a:gd name="T12" fmla="*/ 2147483647 w 398"/>
                <a:gd name="T13" fmla="*/ 2147483647 h 672"/>
                <a:gd name="T14" fmla="*/ 2147483647 w 398"/>
                <a:gd name="T15" fmla="*/ 2147483647 h 672"/>
                <a:gd name="T16" fmla="*/ 2147483647 w 398"/>
                <a:gd name="T17" fmla="*/ 2147483647 h 672"/>
                <a:gd name="T18" fmla="*/ 2147483647 w 398"/>
                <a:gd name="T19" fmla="*/ 2147483647 h 672"/>
                <a:gd name="T20" fmla="*/ 2147483647 w 398"/>
                <a:gd name="T21" fmla="*/ 2147483647 h 672"/>
                <a:gd name="T22" fmla="*/ 2147483647 w 398"/>
                <a:gd name="T23" fmla="*/ 2147483647 h 672"/>
                <a:gd name="T24" fmla="*/ 2147483647 w 398"/>
                <a:gd name="T25" fmla="*/ 2147483647 h 672"/>
                <a:gd name="T26" fmla="*/ 2147483647 w 398"/>
                <a:gd name="T27" fmla="*/ 2147483647 h 672"/>
                <a:gd name="T28" fmla="*/ 2147483647 w 398"/>
                <a:gd name="T29" fmla="*/ 2147483647 h 672"/>
                <a:gd name="T30" fmla="*/ 2147483647 w 398"/>
                <a:gd name="T31" fmla="*/ 2147483647 h 672"/>
                <a:gd name="T32" fmla="*/ 2147483647 w 398"/>
                <a:gd name="T33" fmla="*/ 2147483647 h 672"/>
                <a:gd name="T34" fmla="*/ 2147483647 w 398"/>
                <a:gd name="T35" fmla="*/ 2147483647 h 672"/>
                <a:gd name="T36" fmla="*/ 2147483647 w 398"/>
                <a:gd name="T37" fmla="*/ 2147483647 h 672"/>
                <a:gd name="T38" fmla="*/ 2147483647 w 398"/>
                <a:gd name="T39" fmla="*/ 2147483647 h 672"/>
                <a:gd name="T40" fmla="*/ 2147483647 w 398"/>
                <a:gd name="T41" fmla="*/ 2147483647 h 672"/>
                <a:gd name="T42" fmla="*/ 2147483647 w 398"/>
                <a:gd name="T43" fmla="*/ 2147483647 h 672"/>
                <a:gd name="T44" fmla="*/ 2147483647 w 398"/>
                <a:gd name="T45" fmla="*/ 2147483647 h 672"/>
                <a:gd name="T46" fmla="*/ 2147483647 w 398"/>
                <a:gd name="T47" fmla="*/ 2147483647 h 672"/>
                <a:gd name="T48" fmla="*/ 2147483647 w 398"/>
                <a:gd name="T49" fmla="*/ 2147483647 h 672"/>
                <a:gd name="T50" fmla="*/ 2147483647 w 398"/>
                <a:gd name="T51" fmla="*/ 2147483647 h 672"/>
                <a:gd name="T52" fmla="*/ 2147483647 w 398"/>
                <a:gd name="T53" fmla="*/ 2147483647 h 672"/>
                <a:gd name="T54" fmla="*/ 2147483647 w 398"/>
                <a:gd name="T55" fmla="*/ 2147483647 h 672"/>
                <a:gd name="T56" fmla="*/ 2147483647 w 398"/>
                <a:gd name="T57" fmla="*/ 2147483647 h 672"/>
                <a:gd name="T58" fmla="*/ 2147483647 w 398"/>
                <a:gd name="T59" fmla="*/ 2147483647 h 672"/>
                <a:gd name="T60" fmla="*/ 2147483647 w 398"/>
                <a:gd name="T61" fmla="*/ 2147483647 h 672"/>
                <a:gd name="T62" fmla="*/ 2147483647 w 398"/>
                <a:gd name="T63" fmla="*/ 2147483647 h 672"/>
                <a:gd name="T64" fmla="*/ 2147483647 w 398"/>
                <a:gd name="T65" fmla="*/ 2147483647 h 672"/>
                <a:gd name="T66" fmla="*/ 2147483647 w 398"/>
                <a:gd name="T67" fmla="*/ 2147483647 h 672"/>
                <a:gd name="T68" fmla="*/ 2147483647 w 398"/>
                <a:gd name="T69" fmla="*/ 2147483647 h 672"/>
                <a:gd name="T70" fmla="*/ 2147483647 w 398"/>
                <a:gd name="T71" fmla="*/ 2147483647 h 672"/>
                <a:gd name="T72" fmla="*/ 2147483647 w 398"/>
                <a:gd name="T73" fmla="*/ 2147483647 h 672"/>
                <a:gd name="T74" fmla="*/ 2147483647 w 398"/>
                <a:gd name="T75" fmla="*/ 2147483647 h 6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98"/>
                <a:gd name="T115" fmla="*/ 0 h 672"/>
                <a:gd name="T116" fmla="*/ 398 w 398"/>
                <a:gd name="T117" fmla="*/ 672 h 6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98" h="672">
                  <a:moveTo>
                    <a:pt x="212" y="1"/>
                  </a:moveTo>
                  <a:lnTo>
                    <a:pt x="210" y="1"/>
                  </a:lnTo>
                  <a:lnTo>
                    <a:pt x="205" y="0"/>
                  </a:lnTo>
                  <a:lnTo>
                    <a:pt x="196" y="0"/>
                  </a:lnTo>
                  <a:lnTo>
                    <a:pt x="186" y="0"/>
                  </a:lnTo>
                  <a:lnTo>
                    <a:pt x="172" y="1"/>
                  </a:lnTo>
                  <a:lnTo>
                    <a:pt x="158" y="3"/>
                  </a:lnTo>
                  <a:lnTo>
                    <a:pt x="142" y="7"/>
                  </a:lnTo>
                  <a:lnTo>
                    <a:pt x="125" y="14"/>
                  </a:lnTo>
                  <a:lnTo>
                    <a:pt x="107" y="23"/>
                  </a:lnTo>
                  <a:lnTo>
                    <a:pt x="90" y="35"/>
                  </a:lnTo>
                  <a:lnTo>
                    <a:pt x="73" y="53"/>
                  </a:lnTo>
                  <a:lnTo>
                    <a:pt x="57" y="72"/>
                  </a:lnTo>
                  <a:lnTo>
                    <a:pt x="42" y="98"/>
                  </a:lnTo>
                  <a:lnTo>
                    <a:pt x="29" y="128"/>
                  </a:lnTo>
                  <a:lnTo>
                    <a:pt x="19" y="163"/>
                  </a:lnTo>
                  <a:lnTo>
                    <a:pt x="10" y="205"/>
                  </a:lnTo>
                  <a:lnTo>
                    <a:pt x="1" y="288"/>
                  </a:lnTo>
                  <a:lnTo>
                    <a:pt x="0" y="359"/>
                  </a:lnTo>
                  <a:lnTo>
                    <a:pt x="5" y="419"/>
                  </a:lnTo>
                  <a:lnTo>
                    <a:pt x="15" y="467"/>
                  </a:lnTo>
                  <a:lnTo>
                    <a:pt x="30" y="507"/>
                  </a:lnTo>
                  <a:lnTo>
                    <a:pt x="50" y="537"/>
                  </a:lnTo>
                  <a:lnTo>
                    <a:pt x="73" y="557"/>
                  </a:lnTo>
                  <a:lnTo>
                    <a:pt x="99" y="570"/>
                  </a:lnTo>
                  <a:lnTo>
                    <a:pt x="104" y="575"/>
                  </a:lnTo>
                  <a:lnTo>
                    <a:pt x="112" y="586"/>
                  </a:lnTo>
                  <a:lnTo>
                    <a:pt x="118" y="607"/>
                  </a:lnTo>
                  <a:lnTo>
                    <a:pt x="117" y="634"/>
                  </a:lnTo>
                  <a:lnTo>
                    <a:pt x="117" y="646"/>
                  </a:lnTo>
                  <a:lnTo>
                    <a:pt x="120" y="656"/>
                  </a:lnTo>
                  <a:lnTo>
                    <a:pt x="128" y="664"/>
                  </a:lnTo>
                  <a:lnTo>
                    <a:pt x="141" y="670"/>
                  </a:lnTo>
                  <a:lnTo>
                    <a:pt x="155" y="672"/>
                  </a:lnTo>
                  <a:lnTo>
                    <a:pt x="172" y="671"/>
                  </a:lnTo>
                  <a:lnTo>
                    <a:pt x="191" y="668"/>
                  </a:lnTo>
                  <a:lnTo>
                    <a:pt x="212" y="661"/>
                  </a:lnTo>
                  <a:lnTo>
                    <a:pt x="234" y="651"/>
                  </a:lnTo>
                  <a:lnTo>
                    <a:pt x="257" y="638"/>
                  </a:lnTo>
                  <a:lnTo>
                    <a:pt x="280" y="622"/>
                  </a:lnTo>
                  <a:lnTo>
                    <a:pt x="302" y="601"/>
                  </a:lnTo>
                  <a:lnTo>
                    <a:pt x="322" y="578"/>
                  </a:lnTo>
                  <a:lnTo>
                    <a:pt x="338" y="550"/>
                  </a:lnTo>
                  <a:lnTo>
                    <a:pt x="349" y="519"/>
                  </a:lnTo>
                  <a:lnTo>
                    <a:pt x="355" y="484"/>
                  </a:lnTo>
                  <a:lnTo>
                    <a:pt x="361" y="446"/>
                  </a:lnTo>
                  <a:lnTo>
                    <a:pt x="371" y="410"/>
                  </a:lnTo>
                  <a:lnTo>
                    <a:pt x="383" y="374"/>
                  </a:lnTo>
                  <a:lnTo>
                    <a:pt x="393" y="342"/>
                  </a:lnTo>
                  <a:lnTo>
                    <a:pt x="398" y="313"/>
                  </a:lnTo>
                  <a:lnTo>
                    <a:pt x="394" y="289"/>
                  </a:lnTo>
                  <a:lnTo>
                    <a:pt x="379" y="269"/>
                  </a:lnTo>
                  <a:lnTo>
                    <a:pt x="350" y="257"/>
                  </a:lnTo>
                  <a:lnTo>
                    <a:pt x="348" y="253"/>
                  </a:lnTo>
                  <a:lnTo>
                    <a:pt x="342" y="245"/>
                  </a:lnTo>
                  <a:lnTo>
                    <a:pt x="335" y="234"/>
                  </a:lnTo>
                  <a:lnTo>
                    <a:pt x="329" y="219"/>
                  </a:lnTo>
                  <a:lnTo>
                    <a:pt x="323" y="203"/>
                  </a:lnTo>
                  <a:lnTo>
                    <a:pt x="320" y="186"/>
                  </a:lnTo>
                  <a:lnTo>
                    <a:pt x="324" y="171"/>
                  </a:lnTo>
                  <a:lnTo>
                    <a:pt x="334" y="159"/>
                  </a:lnTo>
                  <a:lnTo>
                    <a:pt x="342" y="153"/>
                  </a:lnTo>
                  <a:lnTo>
                    <a:pt x="349" y="145"/>
                  </a:lnTo>
                  <a:lnTo>
                    <a:pt x="357" y="136"/>
                  </a:lnTo>
                  <a:lnTo>
                    <a:pt x="365" y="125"/>
                  </a:lnTo>
                  <a:lnTo>
                    <a:pt x="371" y="114"/>
                  </a:lnTo>
                  <a:lnTo>
                    <a:pt x="376" y="101"/>
                  </a:lnTo>
                  <a:lnTo>
                    <a:pt x="378" y="88"/>
                  </a:lnTo>
                  <a:lnTo>
                    <a:pt x="378" y="76"/>
                  </a:lnTo>
                  <a:lnTo>
                    <a:pt x="375" y="64"/>
                  </a:lnTo>
                  <a:lnTo>
                    <a:pt x="367" y="52"/>
                  </a:lnTo>
                  <a:lnTo>
                    <a:pt x="355" y="40"/>
                  </a:lnTo>
                  <a:lnTo>
                    <a:pt x="338" y="30"/>
                  </a:lnTo>
                  <a:lnTo>
                    <a:pt x="316" y="21"/>
                  </a:lnTo>
                  <a:lnTo>
                    <a:pt x="288" y="11"/>
                  </a:lnTo>
                  <a:lnTo>
                    <a:pt x="254" y="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94" name="Freeform 52"/>
            <p:cNvSpPr>
              <a:spLocks/>
            </p:cNvSpPr>
            <p:nvPr/>
          </p:nvSpPr>
          <p:spPr bwMode="auto">
            <a:xfrm>
              <a:off x="8048654" y="1647822"/>
              <a:ext cx="303213" cy="520700"/>
            </a:xfrm>
            <a:custGeom>
              <a:avLst/>
              <a:gdLst>
                <a:gd name="T0" fmla="*/ 2147483647 w 382"/>
                <a:gd name="T1" fmla="*/ 2147483647 h 656"/>
                <a:gd name="T2" fmla="*/ 2147483647 w 382"/>
                <a:gd name="T3" fmla="*/ 2147483647 h 656"/>
                <a:gd name="T4" fmla="*/ 2147483647 w 382"/>
                <a:gd name="T5" fmla="*/ 2147483647 h 656"/>
                <a:gd name="T6" fmla="*/ 2147483647 w 382"/>
                <a:gd name="T7" fmla="*/ 2147483647 h 656"/>
                <a:gd name="T8" fmla="*/ 2147483647 w 382"/>
                <a:gd name="T9" fmla="*/ 2147483647 h 656"/>
                <a:gd name="T10" fmla="*/ 2147483647 w 382"/>
                <a:gd name="T11" fmla="*/ 2147483647 h 656"/>
                <a:gd name="T12" fmla="*/ 2147483647 w 382"/>
                <a:gd name="T13" fmla="*/ 2147483647 h 656"/>
                <a:gd name="T14" fmla="*/ 2147483647 w 382"/>
                <a:gd name="T15" fmla="*/ 2147483647 h 656"/>
                <a:gd name="T16" fmla="*/ 2147483647 w 382"/>
                <a:gd name="T17" fmla="*/ 2147483647 h 656"/>
                <a:gd name="T18" fmla="*/ 2147483647 w 382"/>
                <a:gd name="T19" fmla="*/ 2147483647 h 656"/>
                <a:gd name="T20" fmla="*/ 2147483647 w 382"/>
                <a:gd name="T21" fmla="*/ 2147483647 h 656"/>
                <a:gd name="T22" fmla="*/ 2147483647 w 382"/>
                <a:gd name="T23" fmla="*/ 2147483647 h 656"/>
                <a:gd name="T24" fmla="*/ 2147483647 w 382"/>
                <a:gd name="T25" fmla="*/ 2147483647 h 656"/>
                <a:gd name="T26" fmla="*/ 2147483647 w 382"/>
                <a:gd name="T27" fmla="*/ 2147483647 h 656"/>
                <a:gd name="T28" fmla="*/ 2147483647 w 382"/>
                <a:gd name="T29" fmla="*/ 2147483647 h 656"/>
                <a:gd name="T30" fmla="*/ 2147483647 w 382"/>
                <a:gd name="T31" fmla="*/ 2147483647 h 656"/>
                <a:gd name="T32" fmla="*/ 2147483647 w 382"/>
                <a:gd name="T33" fmla="*/ 2147483647 h 656"/>
                <a:gd name="T34" fmla="*/ 2147483647 w 382"/>
                <a:gd name="T35" fmla="*/ 2147483647 h 656"/>
                <a:gd name="T36" fmla="*/ 2147483647 w 382"/>
                <a:gd name="T37" fmla="*/ 2147483647 h 656"/>
                <a:gd name="T38" fmla="*/ 2147483647 w 382"/>
                <a:gd name="T39" fmla="*/ 2147483647 h 656"/>
                <a:gd name="T40" fmla="*/ 2147483647 w 382"/>
                <a:gd name="T41" fmla="*/ 2147483647 h 656"/>
                <a:gd name="T42" fmla="*/ 2147483647 w 382"/>
                <a:gd name="T43" fmla="*/ 2147483647 h 656"/>
                <a:gd name="T44" fmla="*/ 2147483647 w 382"/>
                <a:gd name="T45" fmla="*/ 2147483647 h 656"/>
                <a:gd name="T46" fmla="*/ 2147483647 w 382"/>
                <a:gd name="T47" fmla="*/ 2147483647 h 656"/>
                <a:gd name="T48" fmla="*/ 2147483647 w 382"/>
                <a:gd name="T49" fmla="*/ 2147483647 h 656"/>
                <a:gd name="T50" fmla="*/ 2147483647 w 382"/>
                <a:gd name="T51" fmla="*/ 2147483647 h 656"/>
                <a:gd name="T52" fmla="*/ 2147483647 w 382"/>
                <a:gd name="T53" fmla="*/ 2147483647 h 656"/>
                <a:gd name="T54" fmla="*/ 2147483647 w 382"/>
                <a:gd name="T55" fmla="*/ 2147483647 h 656"/>
                <a:gd name="T56" fmla="*/ 2147483647 w 382"/>
                <a:gd name="T57" fmla="*/ 2147483647 h 656"/>
                <a:gd name="T58" fmla="*/ 2147483647 w 382"/>
                <a:gd name="T59" fmla="*/ 0 h 656"/>
                <a:gd name="T60" fmla="*/ 2147483647 w 382"/>
                <a:gd name="T61" fmla="*/ 2147483647 h 656"/>
                <a:gd name="T62" fmla="*/ 2147483647 w 382"/>
                <a:gd name="T63" fmla="*/ 2147483647 h 656"/>
                <a:gd name="T64" fmla="*/ 2147483647 w 382"/>
                <a:gd name="T65" fmla="*/ 2147483647 h 656"/>
                <a:gd name="T66" fmla="*/ 2147483647 w 382"/>
                <a:gd name="T67" fmla="*/ 2147483647 h 656"/>
                <a:gd name="T68" fmla="*/ 2147483647 w 382"/>
                <a:gd name="T69" fmla="*/ 2147483647 h 656"/>
                <a:gd name="T70" fmla="*/ 2147483647 w 382"/>
                <a:gd name="T71" fmla="*/ 2147483647 h 656"/>
                <a:gd name="T72" fmla="*/ 2147483647 w 382"/>
                <a:gd name="T73" fmla="*/ 2147483647 h 656"/>
                <a:gd name="T74" fmla="*/ 2147483647 w 382"/>
                <a:gd name="T75" fmla="*/ 2147483647 h 656"/>
                <a:gd name="T76" fmla="*/ 2147483647 w 382"/>
                <a:gd name="T77" fmla="*/ 2147483647 h 656"/>
                <a:gd name="T78" fmla="*/ 2147483647 w 382"/>
                <a:gd name="T79" fmla="*/ 2147483647 h 6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2"/>
                <a:gd name="T121" fmla="*/ 0 h 656"/>
                <a:gd name="T122" fmla="*/ 382 w 382"/>
                <a:gd name="T123" fmla="*/ 656 h 6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2" h="656">
                  <a:moveTo>
                    <a:pt x="90" y="559"/>
                  </a:moveTo>
                  <a:lnTo>
                    <a:pt x="94" y="562"/>
                  </a:lnTo>
                  <a:lnTo>
                    <a:pt x="104" y="573"/>
                  </a:lnTo>
                  <a:lnTo>
                    <a:pt x="112" y="591"/>
                  </a:lnTo>
                  <a:lnTo>
                    <a:pt x="113" y="615"/>
                  </a:lnTo>
                  <a:lnTo>
                    <a:pt x="113" y="622"/>
                  </a:lnTo>
                  <a:lnTo>
                    <a:pt x="114" y="629"/>
                  </a:lnTo>
                  <a:lnTo>
                    <a:pt x="117" y="635"/>
                  </a:lnTo>
                  <a:lnTo>
                    <a:pt x="121" y="641"/>
                  </a:lnTo>
                  <a:lnTo>
                    <a:pt x="127" y="647"/>
                  </a:lnTo>
                  <a:lnTo>
                    <a:pt x="134" y="650"/>
                  </a:lnTo>
                  <a:lnTo>
                    <a:pt x="142" y="653"/>
                  </a:lnTo>
                  <a:lnTo>
                    <a:pt x="152" y="655"/>
                  </a:lnTo>
                  <a:lnTo>
                    <a:pt x="162" y="656"/>
                  </a:lnTo>
                  <a:lnTo>
                    <a:pt x="175" y="653"/>
                  </a:lnTo>
                  <a:lnTo>
                    <a:pt x="189" y="650"/>
                  </a:lnTo>
                  <a:lnTo>
                    <a:pt x="203" y="645"/>
                  </a:lnTo>
                  <a:lnTo>
                    <a:pt x="223" y="635"/>
                  </a:lnTo>
                  <a:lnTo>
                    <a:pt x="247" y="622"/>
                  </a:lnTo>
                  <a:lnTo>
                    <a:pt x="268" y="607"/>
                  </a:lnTo>
                  <a:lnTo>
                    <a:pt x="290" y="588"/>
                  </a:lnTo>
                  <a:lnTo>
                    <a:pt x="309" y="566"/>
                  </a:lnTo>
                  <a:lnTo>
                    <a:pt x="325" y="539"/>
                  </a:lnTo>
                  <a:lnTo>
                    <a:pt x="336" y="510"/>
                  </a:lnTo>
                  <a:lnTo>
                    <a:pt x="342" y="475"/>
                  </a:lnTo>
                  <a:lnTo>
                    <a:pt x="348" y="438"/>
                  </a:lnTo>
                  <a:lnTo>
                    <a:pt x="357" y="404"/>
                  </a:lnTo>
                  <a:lnTo>
                    <a:pt x="369" y="370"/>
                  </a:lnTo>
                  <a:lnTo>
                    <a:pt x="378" y="340"/>
                  </a:lnTo>
                  <a:lnTo>
                    <a:pt x="382" y="313"/>
                  </a:lnTo>
                  <a:lnTo>
                    <a:pt x="379" y="288"/>
                  </a:lnTo>
                  <a:lnTo>
                    <a:pt x="365" y="269"/>
                  </a:lnTo>
                  <a:lnTo>
                    <a:pt x="338" y="255"/>
                  </a:lnTo>
                  <a:lnTo>
                    <a:pt x="335" y="251"/>
                  </a:lnTo>
                  <a:lnTo>
                    <a:pt x="329" y="243"/>
                  </a:lnTo>
                  <a:lnTo>
                    <a:pt x="323" y="231"/>
                  </a:lnTo>
                  <a:lnTo>
                    <a:pt x="316" y="216"/>
                  </a:lnTo>
                  <a:lnTo>
                    <a:pt x="310" y="200"/>
                  </a:lnTo>
                  <a:lnTo>
                    <a:pt x="308" y="184"/>
                  </a:lnTo>
                  <a:lnTo>
                    <a:pt x="310" y="169"/>
                  </a:lnTo>
                  <a:lnTo>
                    <a:pt x="320" y="156"/>
                  </a:lnTo>
                  <a:lnTo>
                    <a:pt x="327" y="150"/>
                  </a:lnTo>
                  <a:lnTo>
                    <a:pt x="335" y="142"/>
                  </a:lnTo>
                  <a:lnTo>
                    <a:pt x="342" y="133"/>
                  </a:lnTo>
                  <a:lnTo>
                    <a:pt x="349" y="122"/>
                  </a:lnTo>
                  <a:lnTo>
                    <a:pt x="355" y="112"/>
                  </a:lnTo>
                  <a:lnTo>
                    <a:pt x="359" y="99"/>
                  </a:lnTo>
                  <a:lnTo>
                    <a:pt x="362" y="88"/>
                  </a:lnTo>
                  <a:lnTo>
                    <a:pt x="362" y="75"/>
                  </a:lnTo>
                  <a:lnTo>
                    <a:pt x="358" y="63"/>
                  </a:lnTo>
                  <a:lnTo>
                    <a:pt x="350" y="51"/>
                  </a:lnTo>
                  <a:lnTo>
                    <a:pt x="340" y="40"/>
                  </a:lnTo>
                  <a:lnTo>
                    <a:pt x="324" y="29"/>
                  </a:lnTo>
                  <a:lnTo>
                    <a:pt x="302" y="20"/>
                  </a:lnTo>
                  <a:lnTo>
                    <a:pt x="275" y="12"/>
                  </a:lnTo>
                  <a:lnTo>
                    <a:pt x="242" y="6"/>
                  </a:lnTo>
                  <a:lnTo>
                    <a:pt x="203" y="2"/>
                  </a:lnTo>
                  <a:lnTo>
                    <a:pt x="200" y="2"/>
                  </a:lnTo>
                  <a:lnTo>
                    <a:pt x="196" y="0"/>
                  </a:lnTo>
                  <a:lnTo>
                    <a:pt x="188" y="0"/>
                  </a:lnTo>
                  <a:lnTo>
                    <a:pt x="177" y="0"/>
                  </a:lnTo>
                  <a:lnTo>
                    <a:pt x="165" y="2"/>
                  </a:lnTo>
                  <a:lnTo>
                    <a:pt x="151" y="4"/>
                  </a:lnTo>
                  <a:lnTo>
                    <a:pt x="135" y="7"/>
                  </a:lnTo>
                  <a:lnTo>
                    <a:pt x="119" y="14"/>
                  </a:lnTo>
                  <a:lnTo>
                    <a:pt x="102" y="23"/>
                  </a:lnTo>
                  <a:lnTo>
                    <a:pt x="86" y="36"/>
                  </a:lnTo>
                  <a:lnTo>
                    <a:pt x="70" y="52"/>
                  </a:lnTo>
                  <a:lnTo>
                    <a:pt x="54" y="72"/>
                  </a:lnTo>
                  <a:lnTo>
                    <a:pt x="40" y="96"/>
                  </a:lnTo>
                  <a:lnTo>
                    <a:pt x="29" y="126"/>
                  </a:lnTo>
                  <a:lnTo>
                    <a:pt x="18" y="160"/>
                  </a:lnTo>
                  <a:lnTo>
                    <a:pt x="10" y="201"/>
                  </a:lnTo>
                  <a:lnTo>
                    <a:pt x="2" y="281"/>
                  </a:lnTo>
                  <a:lnTo>
                    <a:pt x="0" y="352"/>
                  </a:lnTo>
                  <a:lnTo>
                    <a:pt x="3" y="409"/>
                  </a:lnTo>
                  <a:lnTo>
                    <a:pt x="14" y="458"/>
                  </a:lnTo>
                  <a:lnTo>
                    <a:pt x="28" y="497"/>
                  </a:lnTo>
                  <a:lnTo>
                    <a:pt x="45" y="526"/>
                  </a:lnTo>
                  <a:lnTo>
                    <a:pt x="67" y="546"/>
                  </a:lnTo>
                  <a:lnTo>
                    <a:pt x="90" y="559"/>
                  </a:lnTo>
                  <a:close/>
                </a:path>
              </a:pathLst>
            </a:custGeom>
            <a:solidFill>
              <a:srgbClr val="F4E5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95" name="Freeform 53"/>
            <p:cNvSpPr>
              <a:spLocks/>
            </p:cNvSpPr>
            <p:nvPr/>
          </p:nvSpPr>
          <p:spPr bwMode="auto">
            <a:xfrm>
              <a:off x="8053416" y="1652585"/>
              <a:ext cx="292100" cy="506413"/>
            </a:xfrm>
            <a:custGeom>
              <a:avLst/>
              <a:gdLst>
                <a:gd name="T0" fmla="*/ 2147483647 w 367"/>
                <a:gd name="T1" fmla="*/ 2147483647 h 638"/>
                <a:gd name="T2" fmla="*/ 2147483647 w 367"/>
                <a:gd name="T3" fmla="*/ 2147483647 h 638"/>
                <a:gd name="T4" fmla="*/ 2147483647 w 367"/>
                <a:gd name="T5" fmla="*/ 2147483647 h 638"/>
                <a:gd name="T6" fmla="*/ 2147483647 w 367"/>
                <a:gd name="T7" fmla="*/ 2147483647 h 638"/>
                <a:gd name="T8" fmla="*/ 2147483647 w 367"/>
                <a:gd name="T9" fmla="*/ 2147483647 h 638"/>
                <a:gd name="T10" fmla="*/ 2147483647 w 367"/>
                <a:gd name="T11" fmla="*/ 2147483647 h 638"/>
                <a:gd name="T12" fmla="*/ 2147483647 w 367"/>
                <a:gd name="T13" fmla="*/ 2147483647 h 638"/>
                <a:gd name="T14" fmla="*/ 2147483647 w 367"/>
                <a:gd name="T15" fmla="*/ 2147483647 h 638"/>
                <a:gd name="T16" fmla="*/ 2147483647 w 367"/>
                <a:gd name="T17" fmla="*/ 2147483647 h 638"/>
                <a:gd name="T18" fmla="*/ 2147483647 w 367"/>
                <a:gd name="T19" fmla="*/ 2147483647 h 638"/>
                <a:gd name="T20" fmla="*/ 2147483647 w 367"/>
                <a:gd name="T21" fmla="*/ 2147483647 h 638"/>
                <a:gd name="T22" fmla="*/ 2147483647 w 367"/>
                <a:gd name="T23" fmla="*/ 2147483647 h 638"/>
                <a:gd name="T24" fmla="*/ 2147483647 w 367"/>
                <a:gd name="T25" fmla="*/ 2147483647 h 638"/>
                <a:gd name="T26" fmla="*/ 2147483647 w 367"/>
                <a:gd name="T27" fmla="*/ 2147483647 h 638"/>
                <a:gd name="T28" fmla="*/ 2147483647 w 367"/>
                <a:gd name="T29" fmla="*/ 2147483647 h 638"/>
                <a:gd name="T30" fmla="*/ 2147483647 w 367"/>
                <a:gd name="T31" fmla="*/ 2147483647 h 638"/>
                <a:gd name="T32" fmla="*/ 2147483647 w 367"/>
                <a:gd name="T33" fmla="*/ 2147483647 h 638"/>
                <a:gd name="T34" fmla="*/ 2147483647 w 367"/>
                <a:gd name="T35" fmla="*/ 2147483647 h 638"/>
                <a:gd name="T36" fmla="*/ 2147483647 w 367"/>
                <a:gd name="T37" fmla="*/ 2147483647 h 638"/>
                <a:gd name="T38" fmla="*/ 2147483647 w 367"/>
                <a:gd name="T39" fmla="*/ 2147483647 h 638"/>
                <a:gd name="T40" fmla="*/ 2147483647 w 367"/>
                <a:gd name="T41" fmla="*/ 2147483647 h 638"/>
                <a:gd name="T42" fmla="*/ 2147483647 w 367"/>
                <a:gd name="T43" fmla="*/ 2147483647 h 638"/>
                <a:gd name="T44" fmla="*/ 2147483647 w 367"/>
                <a:gd name="T45" fmla="*/ 2147483647 h 638"/>
                <a:gd name="T46" fmla="*/ 2147483647 w 367"/>
                <a:gd name="T47" fmla="*/ 2147483647 h 638"/>
                <a:gd name="T48" fmla="*/ 2147483647 w 367"/>
                <a:gd name="T49" fmla="*/ 2147483647 h 638"/>
                <a:gd name="T50" fmla="*/ 2147483647 w 367"/>
                <a:gd name="T51" fmla="*/ 2147483647 h 638"/>
                <a:gd name="T52" fmla="*/ 2147483647 w 367"/>
                <a:gd name="T53" fmla="*/ 2147483647 h 638"/>
                <a:gd name="T54" fmla="*/ 2147483647 w 367"/>
                <a:gd name="T55" fmla="*/ 2147483647 h 638"/>
                <a:gd name="T56" fmla="*/ 2147483647 w 367"/>
                <a:gd name="T57" fmla="*/ 0 h 638"/>
                <a:gd name="T58" fmla="*/ 2147483647 w 367"/>
                <a:gd name="T59" fmla="*/ 2147483647 h 638"/>
                <a:gd name="T60" fmla="*/ 2147483647 w 367"/>
                <a:gd name="T61" fmla="*/ 2147483647 h 638"/>
                <a:gd name="T62" fmla="*/ 2147483647 w 367"/>
                <a:gd name="T63" fmla="*/ 2147483647 h 638"/>
                <a:gd name="T64" fmla="*/ 2147483647 w 367"/>
                <a:gd name="T65" fmla="*/ 2147483647 h 638"/>
                <a:gd name="T66" fmla="*/ 2147483647 w 367"/>
                <a:gd name="T67" fmla="*/ 2147483647 h 638"/>
                <a:gd name="T68" fmla="*/ 2147483647 w 367"/>
                <a:gd name="T69" fmla="*/ 2147483647 h 638"/>
                <a:gd name="T70" fmla="*/ 2147483647 w 367"/>
                <a:gd name="T71" fmla="*/ 2147483647 h 6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7"/>
                <a:gd name="T109" fmla="*/ 0 h 638"/>
                <a:gd name="T110" fmla="*/ 367 w 367"/>
                <a:gd name="T111" fmla="*/ 638 h 6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7" h="638">
                  <a:moveTo>
                    <a:pt x="79" y="547"/>
                  </a:moveTo>
                  <a:lnTo>
                    <a:pt x="84" y="551"/>
                  </a:lnTo>
                  <a:lnTo>
                    <a:pt x="94" y="560"/>
                  </a:lnTo>
                  <a:lnTo>
                    <a:pt x="105" y="575"/>
                  </a:lnTo>
                  <a:lnTo>
                    <a:pt x="109" y="597"/>
                  </a:lnTo>
                  <a:lnTo>
                    <a:pt x="110" y="604"/>
                  </a:lnTo>
                  <a:lnTo>
                    <a:pt x="112" y="609"/>
                  </a:lnTo>
                  <a:lnTo>
                    <a:pt x="114" y="615"/>
                  </a:lnTo>
                  <a:lnTo>
                    <a:pt x="117" y="621"/>
                  </a:lnTo>
                  <a:lnTo>
                    <a:pt x="122" y="627"/>
                  </a:lnTo>
                  <a:lnTo>
                    <a:pt x="129" y="633"/>
                  </a:lnTo>
                  <a:lnTo>
                    <a:pt x="136" y="636"/>
                  </a:lnTo>
                  <a:lnTo>
                    <a:pt x="145" y="638"/>
                  </a:lnTo>
                  <a:lnTo>
                    <a:pt x="155" y="638"/>
                  </a:lnTo>
                  <a:lnTo>
                    <a:pt x="167" y="637"/>
                  </a:lnTo>
                  <a:lnTo>
                    <a:pt x="180" y="634"/>
                  </a:lnTo>
                  <a:lnTo>
                    <a:pt x="193" y="628"/>
                  </a:lnTo>
                  <a:lnTo>
                    <a:pt x="213" y="619"/>
                  </a:lnTo>
                  <a:lnTo>
                    <a:pt x="235" y="607"/>
                  </a:lnTo>
                  <a:lnTo>
                    <a:pt x="257" y="592"/>
                  </a:lnTo>
                  <a:lnTo>
                    <a:pt x="278" y="574"/>
                  </a:lnTo>
                  <a:lnTo>
                    <a:pt x="296" y="553"/>
                  </a:lnTo>
                  <a:lnTo>
                    <a:pt x="312" y="528"/>
                  </a:lnTo>
                  <a:lnTo>
                    <a:pt x="322" y="499"/>
                  </a:lnTo>
                  <a:lnTo>
                    <a:pt x="328" y="466"/>
                  </a:lnTo>
                  <a:lnTo>
                    <a:pt x="334" y="431"/>
                  </a:lnTo>
                  <a:lnTo>
                    <a:pt x="343" y="398"/>
                  </a:lnTo>
                  <a:lnTo>
                    <a:pt x="354" y="366"/>
                  </a:lnTo>
                  <a:lnTo>
                    <a:pt x="363" y="338"/>
                  </a:lnTo>
                  <a:lnTo>
                    <a:pt x="367" y="311"/>
                  </a:lnTo>
                  <a:lnTo>
                    <a:pt x="364" y="288"/>
                  </a:lnTo>
                  <a:lnTo>
                    <a:pt x="351" y="269"/>
                  </a:lnTo>
                  <a:lnTo>
                    <a:pt x="325" y="252"/>
                  </a:lnTo>
                  <a:lnTo>
                    <a:pt x="322" y="249"/>
                  </a:lnTo>
                  <a:lnTo>
                    <a:pt x="317" y="241"/>
                  </a:lnTo>
                  <a:lnTo>
                    <a:pt x="309" y="228"/>
                  </a:lnTo>
                  <a:lnTo>
                    <a:pt x="302" y="212"/>
                  </a:lnTo>
                  <a:lnTo>
                    <a:pt x="296" y="196"/>
                  </a:lnTo>
                  <a:lnTo>
                    <a:pt x="294" y="179"/>
                  </a:lnTo>
                  <a:lnTo>
                    <a:pt x="296" y="164"/>
                  </a:lnTo>
                  <a:lnTo>
                    <a:pt x="305" y="152"/>
                  </a:lnTo>
                  <a:lnTo>
                    <a:pt x="312" y="146"/>
                  </a:lnTo>
                  <a:lnTo>
                    <a:pt x="319" y="138"/>
                  </a:lnTo>
                  <a:lnTo>
                    <a:pt x="326" y="130"/>
                  </a:lnTo>
                  <a:lnTo>
                    <a:pt x="333" y="120"/>
                  </a:lnTo>
                  <a:lnTo>
                    <a:pt x="339" y="110"/>
                  </a:lnTo>
                  <a:lnTo>
                    <a:pt x="343" y="98"/>
                  </a:lnTo>
                  <a:lnTo>
                    <a:pt x="344" y="85"/>
                  </a:lnTo>
                  <a:lnTo>
                    <a:pt x="344" y="74"/>
                  </a:lnTo>
                  <a:lnTo>
                    <a:pt x="341" y="61"/>
                  </a:lnTo>
                  <a:lnTo>
                    <a:pt x="334" y="50"/>
                  </a:lnTo>
                  <a:lnTo>
                    <a:pt x="322" y="39"/>
                  </a:lnTo>
                  <a:lnTo>
                    <a:pt x="307" y="29"/>
                  </a:lnTo>
                  <a:lnTo>
                    <a:pt x="288" y="20"/>
                  </a:lnTo>
                  <a:lnTo>
                    <a:pt x="261" y="12"/>
                  </a:lnTo>
                  <a:lnTo>
                    <a:pt x="230" y="6"/>
                  </a:lnTo>
                  <a:lnTo>
                    <a:pt x="192" y="1"/>
                  </a:lnTo>
                  <a:lnTo>
                    <a:pt x="185" y="0"/>
                  </a:lnTo>
                  <a:lnTo>
                    <a:pt x="168" y="0"/>
                  </a:lnTo>
                  <a:lnTo>
                    <a:pt x="143" y="4"/>
                  </a:lnTo>
                  <a:lnTo>
                    <a:pt x="113" y="14"/>
                  </a:lnTo>
                  <a:lnTo>
                    <a:pt x="82" y="35"/>
                  </a:lnTo>
                  <a:lnTo>
                    <a:pt x="52" y="70"/>
                  </a:lnTo>
                  <a:lnTo>
                    <a:pt x="27" y="122"/>
                  </a:lnTo>
                  <a:lnTo>
                    <a:pt x="10" y="196"/>
                  </a:lnTo>
                  <a:lnTo>
                    <a:pt x="2" y="274"/>
                  </a:lnTo>
                  <a:lnTo>
                    <a:pt x="0" y="342"/>
                  </a:lnTo>
                  <a:lnTo>
                    <a:pt x="3" y="400"/>
                  </a:lnTo>
                  <a:lnTo>
                    <a:pt x="11" y="447"/>
                  </a:lnTo>
                  <a:lnTo>
                    <a:pt x="24" y="486"/>
                  </a:lnTo>
                  <a:lnTo>
                    <a:pt x="40" y="515"/>
                  </a:lnTo>
                  <a:lnTo>
                    <a:pt x="59" y="535"/>
                  </a:lnTo>
                  <a:lnTo>
                    <a:pt x="79" y="547"/>
                  </a:lnTo>
                  <a:close/>
                </a:path>
              </a:pathLst>
            </a:custGeom>
            <a:solidFill>
              <a:srgbClr val="E5C9B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96" name="Freeform 54"/>
            <p:cNvSpPr>
              <a:spLocks/>
            </p:cNvSpPr>
            <p:nvPr/>
          </p:nvSpPr>
          <p:spPr bwMode="auto">
            <a:xfrm>
              <a:off x="8055004" y="1658935"/>
              <a:ext cx="279400" cy="490538"/>
            </a:xfrm>
            <a:custGeom>
              <a:avLst/>
              <a:gdLst>
                <a:gd name="T0" fmla="*/ 2147483647 w 351"/>
                <a:gd name="T1" fmla="*/ 2147483647 h 620"/>
                <a:gd name="T2" fmla="*/ 2147483647 w 351"/>
                <a:gd name="T3" fmla="*/ 2147483647 h 620"/>
                <a:gd name="T4" fmla="*/ 2147483647 w 351"/>
                <a:gd name="T5" fmla="*/ 2147483647 h 620"/>
                <a:gd name="T6" fmla="*/ 2147483647 w 351"/>
                <a:gd name="T7" fmla="*/ 2147483647 h 620"/>
                <a:gd name="T8" fmla="*/ 2147483647 w 351"/>
                <a:gd name="T9" fmla="*/ 2147483647 h 620"/>
                <a:gd name="T10" fmla="*/ 2147483647 w 351"/>
                <a:gd name="T11" fmla="*/ 2147483647 h 620"/>
                <a:gd name="T12" fmla="*/ 2147483647 w 351"/>
                <a:gd name="T13" fmla="*/ 2147483647 h 620"/>
                <a:gd name="T14" fmla="*/ 2147483647 w 351"/>
                <a:gd name="T15" fmla="*/ 2147483647 h 620"/>
                <a:gd name="T16" fmla="*/ 2147483647 w 351"/>
                <a:gd name="T17" fmla="*/ 2147483647 h 620"/>
                <a:gd name="T18" fmla="*/ 2147483647 w 351"/>
                <a:gd name="T19" fmla="*/ 2147483647 h 620"/>
                <a:gd name="T20" fmla="*/ 2147483647 w 351"/>
                <a:gd name="T21" fmla="*/ 2147483647 h 620"/>
                <a:gd name="T22" fmla="*/ 2147483647 w 351"/>
                <a:gd name="T23" fmla="*/ 2147483647 h 620"/>
                <a:gd name="T24" fmla="*/ 2147483647 w 351"/>
                <a:gd name="T25" fmla="*/ 2147483647 h 620"/>
                <a:gd name="T26" fmla="*/ 2147483647 w 351"/>
                <a:gd name="T27" fmla="*/ 2147483647 h 620"/>
                <a:gd name="T28" fmla="*/ 2147483647 w 351"/>
                <a:gd name="T29" fmla="*/ 2147483647 h 620"/>
                <a:gd name="T30" fmla="*/ 2147483647 w 351"/>
                <a:gd name="T31" fmla="*/ 2147483647 h 620"/>
                <a:gd name="T32" fmla="*/ 2147483647 w 351"/>
                <a:gd name="T33" fmla="*/ 2147483647 h 620"/>
                <a:gd name="T34" fmla="*/ 2147483647 w 351"/>
                <a:gd name="T35" fmla="*/ 2147483647 h 620"/>
                <a:gd name="T36" fmla="*/ 2147483647 w 351"/>
                <a:gd name="T37" fmla="*/ 2147483647 h 620"/>
                <a:gd name="T38" fmla="*/ 2147483647 w 351"/>
                <a:gd name="T39" fmla="*/ 2147483647 h 620"/>
                <a:gd name="T40" fmla="*/ 2147483647 w 351"/>
                <a:gd name="T41" fmla="*/ 2147483647 h 620"/>
                <a:gd name="T42" fmla="*/ 2147483647 w 351"/>
                <a:gd name="T43" fmla="*/ 2147483647 h 620"/>
                <a:gd name="T44" fmla="*/ 2147483647 w 351"/>
                <a:gd name="T45" fmla="*/ 2147483647 h 620"/>
                <a:gd name="T46" fmla="*/ 2147483647 w 351"/>
                <a:gd name="T47" fmla="*/ 2147483647 h 620"/>
                <a:gd name="T48" fmla="*/ 2147483647 w 351"/>
                <a:gd name="T49" fmla="*/ 2147483647 h 620"/>
                <a:gd name="T50" fmla="*/ 2147483647 w 351"/>
                <a:gd name="T51" fmla="*/ 2147483647 h 620"/>
                <a:gd name="T52" fmla="*/ 2147483647 w 351"/>
                <a:gd name="T53" fmla="*/ 2147483647 h 620"/>
                <a:gd name="T54" fmla="*/ 2147483647 w 351"/>
                <a:gd name="T55" fmla="*/ 2147483647 h 620"/>
                <a:gd name="T56" fmla="*/ 2147483647 w 351"/>
                <a:gd name="T57" fmla="*/ 2147483647 h 620"/>
                <a:gd name="T58" fmla="*/ 2147483647 w 351"/>
                <a:gd name="T59" fmla="*/ 2147483647 h 620"/>
                <a:gd name="T60" fmla="*/ 2147483647 w 351"/>
                <a:gd name="T61" fmla="*/ 0 h 620"/>
                <a:gd name="T62" fmla="*/ 2147483647 w 351"/>
                <a:gd name="T63" fmla="*/ 2147483647 h 620"/>
                <a:gd name="T64" fmla="*/ 2147483647 w 351"/>
                <a:gd name="T65" fmla="*/ 2147483647 h 620"/>
                <a:gd name="T66" fmla="*/ 2147483647 w 351"/>
                <a:gd name="T67" fmla="*/ 2147483647 h 620"/>
                <a:gd name="T68" fmla="*/ 2147483647 w 351"/>
                <a:gd name="T69" fmla="*/ 2147483647 h 620"/>
                <a:gd name="T70" fmla="*/ 2147483647 w 351"/>
                <a:gd name="T71" fmla="*/ 2147483647 h 620"/>
                <a:gd name="T72" fmla="*/ 2147483647 w 351"/>
                <a:gd name="T73" fmla="*/ 2147483647 h 620"/>
                <a:gd name="T74" fmla="*/ 2147483647 w 351"/>
                <a:gd name="T75" fmla="*/ 2147483647 h 62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51"/>
                <a:gd name="T115" fmla="*/ 0 h 620"/>
                <a:gd name="T116" fmla="*/ 351 w 351"/>
                <a:gd name="T117" fmla="*/ 620 h 62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51" h="620">
                  <a:moveTo>
                    <a:pt x="70" y="536"/>
                  </a:moveTo>
                  <a:lnTo>
                    <a:pt x="71" y="537"/>
                  </a:lnTo>
                  <a:lnTo>
                    <a:pt x="75" y="538"/>
                  </a:lnTo>
                  <a:lnTo>
                    <a:pt x="79" y="541"/>
                  </a:lnTo>
                  <a:lnTo>
                    <a:pt x="86" y="546"/>
                  </a:lnTo>
                  <a:lnTo>
                    <a:pt x="92" y="552"/>
                  </a:lnTo>
                  <a:lnTo>
                    <a:pt x="98" y="559"/>
                  </a:lnTo>
                  <a:lnTo>
                    <a:pt x="103" y="567"/>
                  </a:lnTo>
                  <a:lnTo>
                    <a:pt x="106" y="577"/>
                  </a:lnTo>
                  <a:lnTo>
                    <a:pt x="107" y="583"/>
                  </a:lnTo>
                  <a:lnTo>
                    <a:pt x="109" y="589"/>
                  </a:lnTo>
                  <a:lnTo>
                    <a:pt x="113" y="593"/>
                  </a:lnTo>
                  <a:lnTo>
                    <a:pt x="115" y="599"/>
                  </a:lnTo>
                  <a:lnTo>
                    <a:pt x="119" y="606"/>
                  </a:lnTo>
                  <a:lnTo>
                    <a:pt x="123" y="613"/>
                  </a:lnTo>
                  <a:lnTo>
                    <a:pt x="130" y="616"/>
                  </a:lnTo>
                  <a:lnTo>
                    <a:pt x="138" y="620"/>
                  </a:lnTo>
                  <a:lnTo>
                    <a:pt x="146" y="620"/>
                  </a:lnTo>
                  <a:lnTo>
                    <a:pt x="158" y="619"/>
                  </a:lnTo>
                  <a:lnTo>
                    <a:pt x="171" y="616"/>
                  </a:lnTo>
                  <a:lnTo>
                    <a:pt x="184" y="611"/>
                  </a:lnTo>
                  <a:lnTo>
                    <a:pt x="204" y="601"/>
                  </a:lnTo>
                  <a:lnTo>
                    <a:pt x="225" y="590"/>
                  </a:lnTo>
                  <a:lnTo>
                    <a:pt x="245" y="576"/>
                  </a:lnTo>
                  <a:lnTo>
                    <a:pt x="266" y="560"/>
                  </a:lnTo>
                  <a:lnTo>
                    <a:pt x="285" y="539"/>
                  </a:lnTo>
                  <a:lnTo>
                    <a:pt x="300" y="516"/>
                  </a:lnTo>
                  <a:lnTo>
                    <a:pt x="310" y="487"/>
                  </a:lnTo>
                  <a:lnTo>
                    <a:pt x="315" y="455"/>
                  </a:lnTo>
                  <a:lnTo>
                    <a:pt x="319" y="422"/>
                  </a:lnTo>
                  <a:lnTo>
                    <a:pt x="328" y="389"/>
                  </a:lnTo>
                  <a:lnTo>
                    <a:pt x="339" y="361"/>
                  </a:lnTo>
                  <a:lnTo>
                    <a:pt x="348" y="333"/>
                  </a:lnTo>
                  <a:lnTo>
                    <a:pt x="351" y="308"/>
                  </a:lnTo>
                  <a:lnTo>
                    <a:pt x="349" y="286"/>
                  </a:lnTo>
                  <a:lnTo>
                    <a:pt x="338" y="266"/>
                  </a:lnTo>
                  <a:lnTo>
                    <a:pt x="312" y="249"/>
                  </a:lnTo>
                  <a:lnTo>
                    <a:pt x="310" y="245"/>
                  </a:lnTo>
                  <a:lnTo>
                    <a:pt x="304" y="236"/>
                  </a:lnTo>
                  <a:lnTo>
                    <a:pt x="296" y="224"/>
                  </a:lnTo>
                  <a:lnTo>
                    <a:pt x="289" y="207"/>
                  </a:lnTo>
                  <a:lnTo>
                    <a:pt x="282" y="191"/>
                  </a:lnTo>
                  <a:lnTo>
                    <a:pt x="280" y="174"/>
                  </a:lnTo>
                  <a:lnTo>
                    <a:pt x="281" y="159"/>
                  </a:lnTo>
                  <a:lnTo>
                    <a:pt x="290" y="147"/>
                  </a:lnTo>
                  <a:lnTo>
                    <a:pt x="297" y="142"/>
                  </a:lnTo>
                  <a:lnTo>
                    <a:pt x="304" y="135"/>
                  </a:lnTo>
                  <a:lnTo>
                    <a:pt x="311" y="126"/>
                  </a:lnTo>
                  <a:lnTo>
                    <a:pt x="317" y="116"/>
                  </a:lnTo>
                  <a:lnTo>
                    <a:pt x="323" y="105"/>
                  </a:lnTo>
                  <a:lnTo>
                    <a:pt x="326" y="95"/>
                  </a:lnTo>
                  <a:lnTo>
                    <a:pt x="328" y="83"/>
                  </a:lnTo>
                  <a:lnTo>
                    <a:pt x="328" y="70"/>
                  </a:lnTo>
                  <a:lnTo>
                    <a:pt x="325" y="59"/>
                  </a:lnTo>
                  <a:lnTo>
                    <a:pt x="318" y="48"/>
                  </a:lnTo>
                  <a:lnTo>
                    <a:pt x="308" y="37"/>
                  </a:lnTo>
                  <a:lnTo>
                    <a:pt x="294" y="28"/>
                  </a:lnTo>
                  <a:lnTo>
                    <a:pt x="274" y="18"/>
                  </a:lnTo>
                  <a:lnTo>
                    <a:pt x="250" y="12"/>
                  </a:lnTo>
                  <a:lnTo>
                    <a:pt x="220" y="6"/>
                  </a:lnTo>
                  <a:lnTo>
                    <a:pt x="184" y="1"/>
                  </a:lnTo>
                  <a:lnTo>
                    <a:pt x="179" y="0"/>
                  </a:lnTo>
                  <a:lnTo>
                    <a:pt x="161" y="0"/>
                  </a:lnTo>
                  <a:lnTo>
                    <a:pt x="137" y="4"/>
                  </a:lnTo>
                  <a:lnTo>
                    <a:pt x="108" y="13"/>
                  </a:lnTo>
                  <a:lnTo>
                    <a:pt x="78" y="33"/>
                  </a:lnTo>
                  <a:lnTo>
                    <a:pt x="50" y="68"/>
                  </a:lnTo>
                  <a:lnTo>
                    <a:pt x="25" y="119"/>
                  </a:lnTo>
                  <a:lnTo>
                    <a:pt x="9" y="190"/>
                  </a:lnTo>
                  <a:lnTo>
                    <a:pt x="1" y="267"/>
                  </a:lnTo>
                  <a:lnTo>
                    <a:pt x="0" y="333"/>
                  </a:lnTo>
                  <a:lnTo>
                    <a:pt x="2" y="389"/>
                  </a:lnTo>
                  <a:lnTo>
                    <a:pt x="10" y="437"/>
                  </a:lnTo>
                  <a:lnTo>
                    <a:pt x="21" y="475"/>
                  </a:lnTo>
                  <a:lnTo>
                    <a:pt x="36" y="503"/>
                  </a:lnTo>
                  <a:lnTo>
                    <a:pt x="52" y="523"/>
                  </a:lnTo>
                  <a:lnTo>
                    <a:pt x="70" y="536"/>
                  </a:lnTo>
                  <a:close/>
                </a:path>
              </a:pathLst>
            </a:custGeom>
            <a:solidFill>
              <a:srgbClr val="DBAF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97" name="Freeform 55"/>
            <p:cNvSpPr>
              <a:spLocks/>
            </p:cNvSpPr>
            <p:nvPr/>
          </p:nvSpPr>
          <p:spPr bwMode="auto">
            <a:xfrm>
              <a:off x="8059766" y="1662110"/>
              <a:ext cx="268288" cy="479425"/>
            </a:xfrm>
            <a:custGeom>
              <a:avLst/>
              <a:gdLst>
                <a:gd name="T0" fmla="*/ 2147483647 w 338"/>
                <a:gd name="T1" fmla="*/ 2147483647 h 603"/>
                <a:gd name="T2" fmla="*/ 2147483647 w 338"/>
                <a:gd name="T3" fmla="*/ 2147483647 h 603"/>
                <a:gd name="T4" fmla="*/ 2147483647 w 338"/>
                <a:gd name="T5" fmla="*/ 2147483647 h 603"/>
                <a:gd name="T6" fmla="*/ 2147483647 w 338"/>
                <a:gd name="T7" fmla="*/ 2147483647 h 603"/>
                <a:gd name="T8" fmla="*/ 2147483647 w 338"/>
                <a:gd name="T9" fmla="*/ 2147483647 h 603"/>
                <a:gd name="T10" fmla="*/ 2147483647 w 338"/>
                <a:gd name="T11" fmla="*/ 2147483647 h 603"/>
                <a:gd name="T12" fmla="*/ 2147483647 w 338"/>
                <a:gd name="T13" fmla="*/ 2147483647 h 603"/>
                <a:gd name="T14" fmla="*/ 2147483647 w 338"/>
                <a:gd name="T15" fmla="*/ 2147483647 h 603"/>
                <a:gd name="T16" fmla="*/ 2147483647 w 338"/>
                <a:gd name="T17" fmla="*/ 2147483647 h 603"/>
                <a:gd name="T18" fmla="*/ 2147483647 w 338"/>
                <a:gd name="T19" fmla="*/ 2147483647 h 603"/>
                <a:gd name="T20" fmla="*/ 2147483647 w 338"/>
                <a:gd name="T21" fmla="*/ 2147483647 h 603"/>
                <a:gd name="T22" fmla="*/ 2147483647 w 338"/>
                <a:gd name="T23" fmla="*/ 2147483647 h 603"/>
                <a:gd name="T24" fmla="*/ 2147483647 w 338"/>
                <a:gd name="T25" fmla="*/ 2147483647 h 603"/>
                <a:gd name="T26" fmla="*/ 2147483647 w 338"/>
                <a:gd name="T27" fmla="*/ 2147483647 h 603"/>
                <a:gd name="T28" fmla="*/ 2147483647 w 338"/>
                <a:gd name="T29" fmla="*/ 2147483647 h 603"/>
                <a:gd name="T30" fmla="*/ 2147483647 w 338"/>
                <a:gd name="T31" fmla="*/ 2147483647 h 603"/>
                <a:gd name="T32" fmla="*/ 2147483647 w 338"/>
                <a:gd name="T33" fmla="*/ 2147483647 h 603"/>
                <a:gd name="T34" fmla="*/ 2147483647 w 338"/>
                <a:gd name="T35" fmla="*/ 2147483647 h 603"/>
                <a:gd name="T36" fmla="*/ 2147483647 w 338"/>
                <a:gd name="T37" fmla="*/ 2147483647 h 603"/>
                <a:gd name="T38" fmla="*/ 2147483647 w 338"/>
                <a:gd name="T39" fmla="*/ 2147483647 h 603"/>
                <a:gd name="T40" fmla="*/ 2147483647 w 338"/>
                <a:gd name="T41" fmla="*/ 2147483647 h 603"/>
                <a:gd name="T42" fmla="*/ 2147483647 w 338"/>
                <a:gd name="T43" fmla="*/ 2147483647 h 603"/>
                <a:gd name="T44" fmla="*/ 2147483647 w 338"/>
                <a:gd name="T45" fmla="*/ 2147483647 h 603"/>
                <a:gd name="T46" fmla="*/ 2147483647 w 338"/>
                <a:gd name="T47" fmla="*/ 2147483647 h 603"/>
                <a:gd name="T48" fmla="*/ 2147483647 w 338"/>
                <a:gd name="T49" fmla="*/ 2147483647 h 603"/>
                <a:gd name="T50" fmla="*/ 2147483647 w 338"/>
                <a:gd name="T51" fmla="*/ 2147483647 h 603"/>
                <a:gd name="T52" fmla="*/ 2147483647 w 338"/>
                <a:gd name="T53" fmla="*/ 2147483647 h 603"/>
                <a:gd name="T54" fmla="*/ 2147483647 w 338"/>
                <a:gd name="T55" fmla="*/ 2147483647 h 603"/>
                <a:gd name="T56" fmla="*/ 2147483647 w 338"/>
                <a:gd name="T57" fmla="*/ 2147483647 h 603"/>
                <a:gd name="T58" fmla="*/ 2147483647 w 338"/>
                <a:gd name="T59" fmla="*/ 2147483647 h 603"/>
                <a:gd name="T60" fmla="*/ 2147483647 w 338"/>
                <a:gd name="T61" fmla="*/ 0 h 603"/>
                <a:gd name="T62" fmla="*/ 2147483647 w 338"/>
                <a:gd name="T63" fmla="*/ 2147483647 h 603"/>
                <a:gd name="T64" fmla="*/ 2147483647 w 338"/>
                <a:gd name="T65" fmla="*/ 2147483647 h 603"/>
                <a:gd name="T66" fmla="*/ 2147483647 w 338"/>
                <a:gd name="T67" fmla="*/ 2147483647 h 603"/>
                <a:gd name="T68" fmla="*/ 2147483647 w 338"/>
                <a:gd name="T69" fmla="*/ 2147483647 h 603"/>
                <a:gd name="T70" fmla="*/ 2147483647 w 338"/>
                <a:gd name="T71" fmla="*/ 2147483647 h 603"/>
                <a:gd name="T72" fmla="*/ 2147483647 w 338"/>
                <a:gd name="T73" fmla="*/ 2147483647 h 603"/>
                <a:gd name="T74" fmla="*/ 2147483647 w 338"/>
                <a:gd name="T75" fmla="*/ 2147483647 h 6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38"/>
                <a:gd name="T115" fmla="*/ 0 h 603"/>
                <a:gd name="T116" fmla="*/ 338 w 338"/>
                <a:gd name="T117" fmla="*/ 603 h 6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38" h="603">
                  <a:moveTo>
                    <a:pt x="60" y="524"/>
                  </a:moveTo>
                  <a:lnTo>
                    <a:pt x="61" y="524"/>
                  </a:lnTo>
                  <a:lnTo>
                    <a:pt x="66" y="526"/>
                  </a:lnTo>
                  <a:lnTo>
                    <a:pt x="70" y="529"/>
                  </a:lnTo>
                  <a:lnTo>
                    <a:pt x="77" y="532"/>
                  </a:lnTo>
                  <a:lnTo>
                    <a:pt x="84" y="537"/>
                  </a:lnTo>
                  <a:lnTo>
                    <a:pt x="91" y="542"/>
                  </a:lnTo>
                  <a:lnTo>
                    <a:pt x="98" y="549"/>
                  </a:lnTo>
                  <a:lnTo>
                    <a:pt x="102" y="557"/>
                  </a:lnTo>
                  <a:lnTo>
                    <a:pt x="105" y="563"/>
                  </a:lnTo>
                  <a:lnTo>
                    <a:pt x="108" y="568"/>
                  </a:lnTo>
                  <a:lnTo>
                    <a:pt x="110" y="573"/>
                  </a:lnTo>
                  <a:lnTo>
                    <a:pt x="112" y="579"/>
                  </a:lnTo>
                  <a:lnTo>
                    <a:pt x="115" y="587"/>
                  </a:lnTo>
                  <a:lnTo>
                    <a:pt x="119" y="594"/>
                  </a:lnTo>
                  <a:lnTo>
                    <a:pt x="124" y="600"/>
                  </a:lnTo>
                  <a:lnTo>
                    <a:pt x="131" y="602"/>
                  </a:lnTo>
                  <a:lnTo>
                    <a:pt x="139" y="603"/>
                  </a:lnTo>
                  <a:lnTo>
                    <a:pt x="149" y="602"/>
                  </a:lnTo>
                  <a:lnTo>
                    <a:pt x="161" y="599"/>
                  </a:lnTo>
                  <a:lnTo>
                    <a:pt x="175" y="593"/>
                  </a:lnTo>
                  <a:lnTo>
                    <a:pt x="193" y="585"/>
                  </a:lnTo>
                  <a:lnTo>
                    <a:pt x="213" y="575"/>
                  </a:lnTo>
                  <a:lnTo>
                    <a:pt x="234" y="561"/>
                  </a:lnTo>
                  <a:lnTo>
                    <a:pt x="253" y="546"/>
                  </a:lnTo>
                  <a:lnTo>
                    <a:pt x="272" y="526"/>
                  </a:lnTo>
                  <a:lnTo>
                    <a:pt x="286" y="504"/>
                  </a:lnTo>
                  <a:lnTo>
                    <a:pt x="296" y="477"/>
                  </a:lnTo>
                  <a:lnTo>
                    <a:pt x="302" y="446"/>
                  </a:lnTo>
                  <a:lnTo>
                    <a:pt x="306" y="413"/>
                  </a:lnTo>
                  <a:lnTo>
                    <a:pt x="314" y="383"/>
                  </a:lnTo>
                  <a:lnTo>
                    <a:pt x="325" y="356"/>
                  </a:lnTo>
                  <a:lnTo>
                    <a:pt x="333" y="329"/>
                  </a:lnTo>
                  <a:lnTo>
                    <a:pt x="338" y="306"/>
                  </a:lnTo>
                  <a:lnTo>
                    <a:pt x="335" y="284"/>
                  </a:lnTo>
                  <a:lnTo>
                    <a:pt x="324" y="265"/>
                  </a:lnTo>
                  <a:lnTo>
                    <a:pt x="301" y="246"/>
                  </a:lnTo>
                  <a:lnTo>
                    <a:pt x="298" y="243"/>
                  </a:lnTo>
                  <a:lnTo>
                    <a:pt x="293" y="234"/>
                  </a:lnTo>
                  <a:lnTo>
                    <a:pt x="285" y="221"/>
                  </a:lnTo>
                  <a:lnTo>
                    <a:pt x="276" y="205"/>
                  </a:lnTo>
                  <a:lnTo>
                    <a:pt x="270" y="188"/>
                  </a:lnTo>
                  <a:lnTo>
                    <a:pt x="266" y="170"/>
                  </a:lnTo>
                  <a:lnTo>
                    <a:pt x="267" y="155"/>
                  </a:lnTo>
                  <a:lnTo>
                    <a:pt x="275" y="144"/>
                  </a:lnTo>
                  <a:lnTo>
                    <a:pt x="281" y="138"/>
                  </a:lnTo>
                  <a:lnTo>
                    <a:pt x="288" y="131"/>
                  </a:lnTo>
                  <a:lnTo>
                    <a:pt x="295" y="123"/>
                  </a:lnTo>
                  <a:lnTo>
                    <a:pt x="301" y="113"/>
                  </a:lnTo>
                  <a:lnTo>
                    <a:pt x="305" y="103"/>
                  </a:lnTo>
                  <a:lnTo>
                    <a:pt x="310" y="92"/>
                  </a:lnTo>
                  <a:lnTo>
                    <a:pt x="311" y="80"/>
                  </a:lnTo>
                  <a:lnTo>
                    <a:pt x="311" y="69"/>
                  </a:lnTo>
                  <a:lnTo>
                    <a:pt x="309" y="59"/>
                  </a:lnTo>
                  <a:lnTo>
                    <a:pt x="302" y="47"/>
                  </a:lnTo>
                  <a:lnTo>
                    <a:pt x="293" y="37"/>
                  </a:lnTo>
                  <a:lnTo>
                    <a:pt x="279" y="27"/>
                  </a:lnTo>
                  <a:lnTo>
                    <a:pt x="260" y="18"/>
                  </a:lnTo>
                  <a:lnTo>
                    <a:pt x="237" y="11"/>
                  </a:lnTo>
                  <a:lnTo>
                    <a:pt x="210" y="6"/>
                  </a:lnTo>
                  <a:lnTo>
                    <a:pt x="175" y="1"/>
                  </a:lnTo>
                  <a:lnTo>
                    <a:pt x="169" y="0"/>
                  </a:lnTo>
                  <a:lnTo>
                    <a:pt x="153" y="0"/>
                  </a:lnTo>
                  <a:lnTo>
                    <a:pt x="130" y="3"/>
                  </a:lnTo>
                  <a:lnTo>
                    <a:pt x="102" y="12"/>
                  </a:lnTo>
                  <a:lnTo>
                    <a:pt x="74" y="32"/>
                  </a:lnTo>
                  <a:lnTo>
                    <a:pt x="47" y="65"/>
                  </a:lnTo>
                  <a:lnTo>
                    <a:pt x="24" y="115"/>
                  </a:lnTo>
                  <a:lnTo>
                    <a:pt x="9" y="184"/>
                  </a:lnTo>
                  <a:lnTo>
                    <a:pt x="1" y="259"/>
                  </a:lnTo>
                  <a:lnTo>
                    <a:pt x="0" y="325"/>
                  </a:lnTo>
                  <a:lnTo>
                    <a:pt x="2" y="380"/>
                  </a:lnTo>
                  <a:lnTo>
                    <a:pt x="8" y="426"/>
                  </a:lnTo>
                  <a:lnTo>
                    <a:pt x="17" y="464"/>
                  </a:lnTo>
                  <a:lnTo>
                    <a:pt x="30" y="492"/>
                  </a:lnTo>
                  <a:lnTo>
                    <a:pt x="45" y="512"/>
                  </a:lnTo>
                  <a:lnTo>
                    <a:pt x="60" y="524"/>
                  </a:lnTo>
                  <a:close/>
                </a:path>
              </a:pathLst>
            </a:custGeom>
            <a:solidFill>
              <a:srgbClr val="CE99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98" name="Freeform 56"/>
            <p:cNvSpPr>
              <a:spLocks/>
            </p:cNvSpPr>
            <p:nvPr/>
          </p:nvSpPr>
          <p:spPr bwMode="auto">
            <a:xfrm>
              <a:off x="8066116" y="1668460"/>
              <a:ext cx="255588" cy="465138"/>
            </a:xfrm>
            <a:custGeom>
              <a:avLst/>
              <a:gdLst>
                <a:gd name="T0" fmla="*/ 2147483647 w 322"/>
                <a:gd name="T1" fmla="*/ 2147483647 h 586"/>
                <a:gd name="T2" fmla="*/ 2147483647 w 322"/>
                <a:gd name="T3" fmla="*/ 2147483647 h 586"/>
                <a:gd name="T4" fmla="*/ 2147483647 w 322"/>
                <a:gd name="T5" fmla="*/ 2147483647 h 586"/>
                <a:gd name="T6" fmla="*/ 2147483647 w 322"/>
                <a:gd name="T7" fmla="*/ 2147483647 h 586"/>
                <a:gd name="T8" fmla="*/ 2147483647 w 322"/>
                <a:gd name="T9" fmla="*/ 2147483647 h 586"/>
                <a:gd name="T10" fmla="*/ 2147483647 w 322"/>
                <a:gd name="T11" fmla="*/ 2147483647 h 586"/>
                <a:gd name="T12" fmla="*/ 2147483647 w 322"/>
                <a:gd name="T13" fmla="*/ 2147483647 h 586"/>
                <a:gd name="T14" fmla="*/ 2147483647 w 322"/>
                <a:gd name="T15" fmla="*/ 2147483647 h 586"/>
                <a:gd name="T16" fmla="*/ 2147483647 w 322"/>
                <a:gd name="T17" fmla="*/ 2147483647 h 586"/>
                <a:gd name="T18" fmla="*/ 2147483647 w 322"/>
                <a:gd name="T19" fmla="*/ 2147483647 h 586"/>
                <a:gd name="T20" fmla="*/ 2147483647 w 322"/>
                <a:gd name="T21" fmla="*/ 2147483647 h 586"/>
                <a:gd name="T22" fmla="*/ 2147483647 w 322"/>
                <a:gd name="T23" fmla="*/ 2147483647 h 586"/>
                <a:gd name="T24" fmla="*/ 2147483647 w 322"/>
                <a:gd name="T25" fmla="*/ 2147483647 h 586"/>
                <a:gd name="T26" fmla="*/ 2147483647 w 322"/>
                <a:gd name="T27" fmla="*/ 2147483647 h 586"/>
                <a:gd name="T28" fmla="*/ 2147483647 w 322"/>
                <a:gd name="T29" fmla="*/ 2147483647 h 586"/>
                <a:gd name="T30" fmla="*/ 2147483647 w 322"/>
                <a:gd name="T31" fmla="*/ 2147483647 h 586"/>
                <a:gd name="T32" fmla="*/ 2147483647 w 322"/>
                <a:gd name="T33" fmla="*/ 2147483647 h 586"/>
                <a:gd name="T34" fmla="*/ 2147483647 w 322"/>
                <a:gd name="T35" fmla="*/ 2147483647 h 586"/>
                <a:gd name="T36" fmla="*/ 2147483647 w 322"/>
                <a:gd name="T37" fmla="*/ 2147483647 h 586"/>
                <a:gd name="T38" fmla="*/ 2147483647 w 322"/>
                <a:gd name="T39" fmla="*/ 2147483647 h 586"/>
                <a:gd name="T40" fmla="*/ 2147483647 w 322"/>
                <a:gd name="T41" fmla="*/ 2147483647 h 586"/>
                <a:gd name="T42" fmla="*/ 2147483647 w 322"/>
                <a:gd name="T43" fmla="*/ 2147483647 h 586"/>
                <a:gd name="T44" fmla="*/ 2147483647 w 322"/>
                <a:gd name="T45" fmla="*/ 2147483647 h 586"/>
                <a:gd name="T46" fmla="*/ 2147483647 w 322"/>
                <a:gd name="T47" fmla="*/ 2147483647 h 586"/>
                <a:gd name="T48" fmla="*/ 2147483647 w 322"/>
                <a:gd name="T49" fmla="*/ 2147483647 h 586"/>
                <a:gd name="T50" fmla="*/ 2147483647 w 322"/>
                <a:gd name="T51" fmla="*/ 2147483647 h 586"/>
                <a:gd name="T52" fmla="*/ 2147483647 w 322"/>
                <a:gd name="T53" fmla="*/ 2147483647 h 586"/>
                <a:gd name="T54" fmla="*/ 2147483647 w 322"/>
                <a:gd name="T55" fmla="*/ 2147483647 h 586"/>
                <a:gd name="T56" fmla="*/ 2147483647 w 322"/>
                <a:gd name="T57" fmla="*/ 2147483647 h 586"/>
                <a:gd name="T58" fmla="*/ 2147483647 w 322"/>
                <a:gd name="T59" fmla="*/ 2147483647 h 586"/>
                <a:gd name="T60" fmla="*/ 2147483647 w 322"/>
                <a:gd name="T61" fmla="*/ 0 h 586"/>
                <a:gd name="T62" fmla="*/ 2147483647 w 322"/>
                <a:gd name="T63" fmla="*/ 2147483647 h 586"/>
                <a:gd name="T64" fmla="*/ 2147483647 w 322"/>
                <a:gd name="T65" fmla="*/ 2147483647 h 586"/>
                <a:gd name="T66" fmla="*/ 2147483647 w 322"/>
                <a:gd name="T67" fmla="*/ 2147483647 h 586"/>
                <a:gd name="T68" fmla="*/ 2147483647 w 322"/>
                <a:gd name="T69" fmla="*/ 2147483647 h 586"/>
                <a:gd name="T70" fmla="*/ 2147483647 w 322"/>
                <a:gd name="T71" fmla="*/ 2147483647 h 586"/>
                <a:gd name="T72" fmla="*/ 2147483647 w 322"/>
                <a:gd name="T73" fmla="*/ 2147483647 h 586"/>
                <a:gd name="T74" fmla="*/ 2147483647 w 322"/>
                <a:gd name="T75" fmla="*/ 2147483647 h 5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2"/>
                <a:gd name="T115" fmla="*/ 0 h 586"/>
                <a:gd name="T116" fmla="*/ 322 w 322"/>
                <a:gd name="T117" fmla="*/ 586 h 58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2" h="586">
                  <a:moveTo>
                    <a:pt x="50" y="511"/>
                  </a:moveTo>
                  <a:lnTo>
                    <a:pt x="52" y="511"/>
                  </a:lnTo>
                  <a:lnTo>
                    <a:pt x="56" y="512"/>
                  </a:lnTo>
                  <a:lnTo>
                    <a:pt x="62" y="515"/>
                  </a:lnTo>
                  <a:lnTo>
                    <a:pt x="69" y="517"/>
                  </a:lnTo>
                  <a:lnTo>
                    <a:pt x="77" y="522"/>
                  </a:lnTo>
                  <a:lnTo>
                    <a:pt x="85" y="526"/>
                  </a:lnTo>
                  <a:lnTo>
                    <a:pt x="92" y="531"/>
                  </a:lnTo>
                  <a:lnTo>
                    <a:pt x="99" y="538"/>
                  </a:lnTo>
                  <a:lnTo>
                    <a:pt x="102" y="542"/>
                  </a:lnTo>
                  <a:lnTo>
                    <a:pt x="106" y="547"/>
                  </a:lnTo>
                  <a:lnTo>
                    <a:pt x="108" y="553"/>
                  </a:lnTo>
                  <a:lnTo>
                    <a:pt x="109" y="558"/>
                  </a:lnTo>
                  <a:lnTo>
                    <a:pt x="112" y="568"/>
                  </a:lnTo>
                  <a:lnTo>
                    <a:pt x="114" y="575"/>
                  </a:lnTo>
                  <a:lnTo>
                    <a:pt x="118" y="580"/>
                  </a:lnTo>
                  <a:lnTo>
                    <a:pt x="124" y="584"/>
                  </a:lnTo>
                  <a:lnTo>
                    <a:pt x="131" y="586"/>
                  </a:lnTo>
                  <a:lnTo>
                    <a:pt x="140" y="585"/>
                  </a:lnTo>
                  <a:lnTo>
                    <a:pt x="152" y="581"/>
                  </a:lnTo>
                  <a:lnTo>
                    <a:pt x="166" y="576"/>
                  </a:lnTo>
                  <a:lnTo>
                    <a:pt x="183" y="568"/>
                  </a:lnTo>
                  <a:lnTo>
                    <a:pt x="203" y="557"/>
                  </a:lnTo>
                  <a:lnTo>
                    <a:pt x="222" y="546"/>
                  </a:lnTo>
                  <a:lnTo>
                    <a:pt x="242" y="531"/>
                  </a:lnTo>
                  <a:lnTo>
                    <a:pt x="259" y="512"/>
                  </a:lnTo>
                  <a:lnTo>
                    <a:pt x="273" y="492"/>
                  </a:lnTo>
                  <a:lnTo>
                    <a:pt x="283" y="465"/>
                  </a:lnTo>
                  <a:lnTo>
                    <a:pt x="288" y="435"/>
                  </a:lnTo>
                  <a:lnTo>
                    <a:pt x="292" y="404"/>
                  </a:lnTo>
                  <a:lnTo>
                    <a:pt x="301" y="375"/>
                  </a:lnTo>
                  <a:lnTo>
                    <a:pt x="310" y="350"/>
                  </a:lnTo>
                  <a:lnTo>
                    <a:pt x="318" y="326"/>
                  </a:lnTo>
                  <a:lnTo>
                    <a:pt x="322" y="304"/>
                  </a:lnTo>
                  <a:lnTo>
                    <a:pt x="320" y="282"/>
                  </a:lnTo>
                  <a:lnTo>
                    <a:pt x="310" y="262"/>
                  </a:lnTo>
                  <a:lnTo>
                    <a:pt x="288" y="243"/>
                  </a:lnTo>
                  <a:lnTo>
                    <a:pt x="286" y="239"/>
                  </a:lnTo>
                  <a:lnTo>
                    <a:pt x="280" y="230"/>
                  </a:lnTo>
                  <a:lnTo>
                    <a:pt x="272" y="216"/>
                  </a:lnTo>
                  <a:lnTo>
                    <a:pt x="264" y="200"/>
                  </a:lnTo>
                  <a:lnTo>
                    <a:pt x="257" y="183"/>
                  </a:lnTo>
                  <a:lnTo>
                    <a:pt x="253" y="166"/>
                  </a:lnTo>
                  <a:lnTo>
                    <a:pt x="254" y="151"/>
                  </a:lnTo>
                  <a:lnTo>
                    <a:pt x="261" y="139"/>
                  </a:lnTo>
                  <a:lnTo>
                    <a:pt x="267" y="133"/>
                  </a:lnTo>
                  <a:lnTo>
                    <a:pt x="273" y="126"/>
                  </a:lnTo>
                  <a:lnTo>
                    <a:pt x="280" y="118"/>
                  </a:lnTo>
                  <a:lnTo>
                    <a:pt x="286" y="109"/>
                  </a:lnTo>
                  <a:lnTo>
                    <a:pt x="290" y="99"/>
                  </a:lnTo>
                  <a:lnTo>
                    <a:pt x="294" y="88"/>
                  </a:lnTo>
                  <a:lnTo>
                    <a:pt x="295" y="78"/>
                  </a:lnTo>
                  <a:lnTo>
                    <a:pt x="295" y="67"/>
                  </a:lnTo>
                  <a:lnTo>
                    <a:pt x="292" y="56"/>
                  </a:lnTo>
                  <a:lnTo>
                    <a:pt x="286" y="45"/>
                  </a:lnTo>
                  <a:lnTo>
                    <a:pt x="278" y="35"/>
                  </a:lnTo>
                  <a:lnTo>
                    <a:pt x="264" y="26"/>
                  </a:lnTo>
                  <a:lnTo>
                    <a:pt x="246" y="17"/>
                  </a:lnTo>
                  <a:lnTo>
                    <a:pt x="225" y="10"/>
                  </a:lnTo>
                  <a:lnTo>
                    <a:pt x="198" y="4"/>
                  </a:lnTo>
                  <a:lnTo>
                    <a:pt x="166" y="1"/>
                  </a:lnTo>
                  <a:lnTo>
                    <a:pt x="160" y="0"/>
                  </a:lnTo>
                  <a:lnTo>
                    <a:pt x="145" y="0"/>
                  </a:lnTo>
                  <a:lnTo>
                    <a:pt x="123" y="2"/>
                  </a:lnTo>
                  <a:lnTo>
                    <a:pt x="98" y="11"/>
                  </a:lnTo>
                  <a:lnTo>
                    <a:pt x="70" y="31"/>
                  </a:lnTo>
                  <a:lnTo>
                    <a:pt x="45" y="63"/>
                  </a:lnTo>
                  <a:lnTo>
                    <a:pt x="23" y="111"/>
                  </a:lnTo>
                  <a:lnTo>
                    <a:pt x="9" y="178"/>
                  </a:lnTo>
                  <a:lnTo>
                    <a:pt x="2" y="251"/>
                  </a:lnTo>
                  <a:lnTo>
                    <a:pt x="0" y="315"/>
                  </a:lnTo>
                  <a:lnTo>
                    <a:pt x="1" y="369"/>
                  </a:lnTo>
                  <a:lnTo>
                    <a:pt x="7" y="414"/>
                  </a:lnTo>
                  <a:lnTo>
                    <a:pt x="15" y="451"/>
                  </a:lnTo>
                  <a:lnTo>
                    <a:pt x="25" y="480"/>
                  </a:lnTo>
                  <a:lnTo>
                    <a:pt x="38" y="500"/>
                  </a:lnTo>
                  <a:lnTo>
                    <a:pt x="50" y="511"/>
                  </a:lnTo>
                  <a:close/>
                </a:path>
              </a:pathLst>
            </a:custGeom>
            <a:solidFill>
              <a:srgbClr val="C17C4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0999" name="Freeform 57"/>
            <p:cNvSpPr>
              <a:spLocks/>
            </p:cNvSpPr>
            <p:nvPr/>
          </p:nvSpPr>
          <p:spPr bwMode="auto">
            <a:xfrm>
              <a:off x="8070879" y="1673222"/>
              <a:ext cx="244475" cy="450850"/>
            </a:xfrm>
            <a:custGeom>
              <a:avLst/>
              <a:gdLst>
                <a:gd name="T0" fmla="*/ 2147483647 w 307"/>
                <a:gd name="T1" fmla="*/ 0 h 570"/>
                <a:gd name="T2" fmla="*/ 2147483647 w 307"/>
                <a:gd name="T3" fmla="*/ 2147483647 h 570"/>
                <a:gd name="T4" fmla="*/ 2147483647 w 307"/>
                <a:gd name="T5" fmla="*/ 2147483647 h 570"/>
                <a:gd name="T6" fmla="*/ 2147483647 w 307"/>
                <a:gd name="T7" fmla="*/ 2147483647 h 570"/>
                <a:gd name="T8" fmla="*/ 2147483647 w 307"/>
                <a:gd name="T9" fmla="*/ 2147483647 h 570"/>
                <a:gd name="T10" fmla="*/ 2147483647 w 307"/>
                <a:gd name="T11" fmla="*/ 2147483647 h 570"/>
                <a:gd name="T12" fmla="*/ 2147483647 w 307"/>
                <a:gd name="T13" fmla="*/ 2147483647 h 570"/>
                <a:gd name="T14" fmla="*/ 2147483647 w 307"/>
                <a:gd name="T15" fmla="*/ 2147483647 h 570"/>
                <a:gd name="T16" fmla="*/ 2147483647 w 307"/>
                <a:gd name="T17" fmla="*/ 2147483647 h 570"/>
                <a:gd name="T18" fmla="*/ 2147483647 w 307"/>
                <a:gd name="T19" fmla="*/ 2147483647 h 570"/>
                <a:gd name="T20" fmla="*/ 2147483647 w 307"/>
                <a:gd name="T21" fmla="*/ 2147483647 h 570"/>
                <a:gd name="T22" fmla="*/ 2147483647 w 307"/>
                <a:gd name="T23" fmla="*/ 2147483647 h 570"/>
                <a:gd name="T24" fmla="*/ 2147483647 w 307"/>
                <a:gd name="T25" fmla="*/ 2147483647 h 570"/>
                <a:gd name="T26" fmla="*/ 2147483647 w 307"/>
                <a:gd name="T27" fmla="*/ 2147483647 h 570"/>
                <a:gd name="T28" fmla="*/ 2147483647 w 307"/>
                <a:gd name="T29" fmla="*/ 2147483647 h 570"/>
                <a:gd name="T30" fmla="*/ 2147483647 w 307"/>
                <a:gd name="T31" fmla="*/ 2147483647 h 570"/>
                <a:gd name="T32" fmla="*/ 2147483647 w 307"/>
                <a:gd name="T33" fmla="*/ 2147483647 h 570"/>
                <a:gd name="T34" fmla="*/ 2147483647 w 307"/>
                <a:gd name="T35" fmla="*/ 2147483647 h 570"/>
                <a:gd name="T36" fmla="*/ 2147483647 w 307"/>
                <a:gd name="T37" fmla="*/ 2147483647 h 570"/>
                <a:gd name="T38" fmla="*/ 2147483647 w 307"/>
                <a:gd name="T39" fmla="*/ 2147483647 h 570"/>
                <a:gd name="T40" fmla="*/ 2147483647 w 307"/>
                <a:gd name="T41" fmla="*/ 2147483647 h 570"/>
                <a:gd name="T42" fmla="*/ 2147483647 w 307"/>
                <a:gd name="T43" fmla="*/ 2147483647 h 570"/>
                <a:gd name="T44" fmla="*/ 2147483647 w 307"/>
                <a:gd name="T45" fmla="*/ 2147483647 h 570"/>
                <a:gd name="T46" fmla="*/ 2147483647 w 307"/>
                <a:gd name="T47" fmla="*/ 2147483647 h 570"/>
                <a:gd name="T48" fmla="*/ 2147483647 w 307"/>
                <a:gd name="T49" fmla="*/ 2147483647 h 570"/>
                <a:gd name="T50" fmla="*/ 2147483647 w 307"/>
                <a:gd name="T51" fmla="*/ 2147483647 h 570"/>
                <a:gd name="T52" fmla="*/ 2147483647 w 307"/>
                <a:gd name="T53" fmla="*/ 2147483647 h 570"/>
                <a:gd name="T54" fmla="*/ 2147483647 w 307"/>
                <a:gd name="T55" fmla="*/ 2147483647 h 570"/>
                <a:gd name="T56" fmla="*/ 2147483647 w 307"/>
                <a:gd name="T57" fmla="*/ 2147483647 h 570"/>
                <a:gd name="T58" fmla="*/ 2147483647 w 307"/>
                <a:gd name="T59" fmla="*/ 2147483647 h 570"/>
                <a:gd name="T60" fmla="*/ 2147483647 w 307"/>
                <a:gd name="T61" fmla="*/ 2147483647 h 570"/>
                <a:gd name="T62" fmla="*/ 2147483647 w 307"/>
                <a:gd name="T63" fmla="*/ 2147483647 h 57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7"/>
                <a:gd name="T97" fmla="*/ 0 h 570"/>
                <a:gd name="T98" fmla="*/ 307 w 307"/>
                <a:gd name="T99" fmla="*/ 570 h 57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7" h="570">
                  <a:moveTo>
                    <a:pt x="156" y="2"/>
                  </a:moveTo>
                  <a:lnTo>
                    <a:pt x="151" y="0"/>
                  </a:lnTo>
                  <a:lnTo>
                    <a:pt x="137" y="0"/>
                  </a:lnTo>
                  <a:lnTo>
                    <a:pt x="116" y="4"/>
                  </a:lnTo>
                  <a:lnTo>
                    <a:pt x="92" y="13"/>
                  </a:lnTo>
                  <a:lnTo>
                    <a:pt x="67" y="32"/>
                  </a:lnTo>
                  <a:lnTo>
                    <a:pt x="42" y="63"/>
                  </a:lnTo>
                  <a:lnTo>
                    <a:pt x="23" y="110"/>
                  </a:lnTo>
                  <a:lnTo>
                    <a:pt x="9" y="174"/>
                  </a:lnTo>
                  <a:lnTo>
                    <a:pt x="2" y="245"/>
                  </a:lnTo>
                  <a:lnTo>
                    <a:pt x="0" y="307"/>
                  </a:lnTo>
                  <a:lnTo>
                    <a:pt x="1" y="361"/>
                  </a:lnTo>
                  <a:lnTo>
                    <a:pt x="5" y="405"/>
                  </a:lnTo>
                  <a:lnTo>
                    <a:pt x="12" y="442"/>
                  </a:lnTo>
                  <a:lnTo>
                    <a:pt x="20" y="469"/>
                  </a:lnTo>
                  <a:lnTo>
                    <a:pt x="31" y="490"/>
                  </a:lnTo>
                  <a:lnTo>
                    <a:pt x="41" y="502"/>
                  </a:lnTo>
                  <a:lnTo>
                    <a:pt x="43" y="502"/>
                  </a:lnTo>
                  <a:lnTo>
                    <a:pt x="52" y="503"/>
                  </a:lnTo>
                  <a:lnTo>
                    <a:pt x="62" y="505"/>
                  </a:lnTo>
                  <a:lnTo>
                    <a:pt x="75" y="508"/>
                  </a:lnTo>
                  <a:lnTo>
                    <a:pt x="86" y="513"/>
                  </a:lnTo>
                  <a:lnTo>
                    <a:pt x="96" y="520"/>
                  </a:lnTo>
                  <a:lnTo>
                    <a:pt x="105" y="528"/>
                  </a:lnTo>
                  <a:lnTo>
                    <a:pt x="107" y="538"/>
                  </a:lnTo>
                  <a:lnTo>
                    <a:pt x="107" y="549"/>
                  </a:lnTo>
                  <a:lnTo>
                    <a:pt x="109" y="557"/>
                  </a:lnTo>
                  <a:lnTo>
                    <a:pt x="111" y="564"/>
                  </a:lnTo>
                  <a:lnTo>
                    <a:pt x="116" y="567"/>
                  </a:lnTo>
                  <a:lnTo>
                    <a:pt x="123" y="570"/>
                  </a:lnTo>
                  <a:lnTo>
                    <a:pt x="132" y="568"/>
                  </a:lnTo>
                  <a:lnTo>
                    <a:pt x="143" y="565"/>
                  </a:lnTo>
                  <a:lnTo>
                    <a:pt x="156" y="559"/>
                  </a:lnTo>
                  <a:lnTo>
                    <a:pt x="174" y="551"/>
                  </a:lnTo>
                  <a:lnTo>
                    <a:pt x="192" y="542"/>
                  </a:lnTo>
                  <a:lnTo>
                    <a:pt x="211" y="531"/>
                  </a:lnTo>
                  <a:lnTo>
                    <a:pt x="230" y="518"/>
                  </a:lnTo>
                  <a:lnTo>
                    <a:pt x="246" y="500"/>
                  </a:lnTo>
                  <a:lnTo>
                    <a:pt x="260" y="481"/>
                  </a:lnTo>
                  <a:lnTo>
                    <a:pt x="271" y="455"/>
                  </a:lnTo>
                  <a:lnTo>
                    <a:pt x="275" y="427"/>
                  </a:lnTo>
                  <a:lnTo>
                    <a:pt x="280" y="397"/>
                  </a:lnTo>
                  <a:lnTo>
                    <a:pt x="287" y="370"/>
                  </a:lnTo>
                  <a:lnTo>
                    <a:pt x="296" y="346"/>
                  </a:lnTo>
                  <a:lnTo>
                    <a:pt x="303" y="323"/>
                  </a:lnTo>
                  <a:lnTo>
                    <a:pt x="307" y="302"/>
                  </a:lnTo>
                  <a:lnTo>
                    <a:pt x="305" y="283"/>
                  </a:lnTo>
                  <a:lnTo>
                    <a:pt x="296" y="262"/>
                  </a:lnTo>
                  <a:lnTo>
                    <a:pt x="276" y="241"/>
                  </a:lnTo>
                  <a:lnTo>
                    <a:pt x="274" y="238"/>
                  </a:lnTo>
                  <a:lnTo>
                    <a:pt x="268" y="229"/>
                  </a:lnTo>
                  <a:lnTo>
                    <a:pt x="259" y="214"/>
                  </a:lnTo>
                  <a:lnTo>
                    <a:pt x="251" y="197"/>
                  </a:lnTo>
                  <a:lnTo>
                    <a:pt x="244" y="179"/>
                  </a:lnTo>
                  <a:lnTo>
                    <a:pt x="239" y="162"/>
                  </a:lnTo>
                  <a:lnTo>
                    <a:pt x="239" y="147"/>
                  </a:lnTo>
                  <a:lnTo>
                    <a:pt x="246" y="135"/>
                  </a:lnTo>
                  <a:lnTo>
                    <a:pt x="258" y="124"/>
                  </a:lnTo>
                  <a:lnTo>
                    <a:pt x="269" y="106"/>
                  </a:lnTo>
                  <a:lnTo>
                    <a:pt x="276" y="87"/>
                  </a:lnTo>
                  <a:lnTo>
                    <a:pt x="279" y="66"/>
                  </a:lnTo>
                  <a:lnTo>
                    <a:pt x="271" y="45"/>
                  </a:lnTo>
                  <a:lnTo>
                    <a:pt x="250" y="26"/>
                  </a:lnTo>
                  <a:lnTo>
                    <a:pt x="213" y="11"/>
                  </a:lnTo>
                  <a:lnTo>
                    <a:pt x="156" y="2"/>
                  </a:lnTo>
                  <a:close/>
                </a:path>
              </a:pathLst>
            </a:custGeom>
            <a:solidFill>
              <a:srgbClr val="B5632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00" name="Freeform 58"/>
            <p:cNvSpPr>
              <a:spLocks/>
            </p:cNvSpPr>
            <p:nvPr/>
          </p:nvSpPr>
          <p:spPr bwMode="auto">
            <a:xfrm>
              <a:off x="8226454" y="1628772"/>
              <a:ext cx="180975" cy="223838"/>
            </a:xfrm>
            <a:custGeom>
              <a:avLst/>
              <a:gdLst>
                <a:gd name="T0" fmla="*/ 2147483647 w 229"/>
                <a:gd name="T1" fmla="*/ 2147483647 h 282"/>
                <a:gd name="T2" fmla="*/ 2147483647 w 229"/>
                <a:gd name="T3" fmla="*/ 2147483647 h 282"/>
                <a:gd name="T4" fmla="*/ 2147483647 w 229"/>
                <a:gd name="T5" fmla="*/ 2147483647 h 282"/>
                <a:gd name="T6" fmla="*/ 2147483647 w 229"/>
                <a:gd name="T7" fmla="*/ 2147483647 h 282"/>
                <a:gd name="T8" fmla="*/ 2147483647 w 229"/>
                <a:gd name="T9" fmla="*/ 2147483647 h 282"/>
                <a:gd name="T10" fmla="*/ 2147483647 w 229"/>
                <a:gd name="T11" fmla="*/ 2147483647 h 282"/>
                <a:gd name="T12" fmla="*/ 0 w 229"/>
                <a:gd name="T13" fmla="*/ 2147483647 h 282"/>
                <a:gd name="T14" fmla="*/ 2147483647 w 229"/>
                <a:gd name="T15" fmla="*/ 2147483647 h 282"/>
                <a:gd name="T16" fmla="*/ 2147483647 w 229"/>
                <a:gd name="T17" fmla="*/ 2147483647 h 282"/>
                <a:gd name="T18" fmla="*/ 2147483647 w 229"/>
                <a:gd name="T19" fmla="*/ 0 h 282"/>
                <a:gd name="T20" fmla="*/ 2147483647 w 229"/>
                <a:gd name="T21" fmla="*/ 2147483647 h 282"/>
                <a:gd name="T22" fmla="*/ 2147483647 w 229"/>
                <a:gd name="T23" fmla="*/ 2147483647 h 282"/>
                <a:gd name="T24" fmla="*/ 2147483647 w 229"/>
                <a:gd name="T25" fmla="*/ 2147483647 h 282"/>
                <a:gd name="T26" fmla="*/ 2147483647 w 229"/>
                <a:gd name="T27" fmla="*/ 2147483647 h 282"/>
                <a:gd name="T28" fmla="*/ 2147483647 w 229"/>
                <a:gd name="T29" fmla="*/ 2147483647 h 282"/>
                <a:gd name="T30" fmla="*/ 2147483647 w 229"/>
                <a:gd name="T31" fmla="*/ 2147483647 h 282"/>
                <a:gd name="T32" fmla="*/ 2147483647 w 229"/>
                <a:gd name="T33" fmla="*/ 2147483647 h 282"/>
                <a:gd name="T34" fmla="*/ 2147483647 w 229"/>
                <a:gd name="T35" fmla="*/ 2147483647 h 282"/>
                <a:gd name="T36" fmla="*/ 2147483647 w 229"/>
                <a:gd name="T37" fmla="*/ 2147483647 h 282"/>
                <a:gd name="T38" fmla="*/ 2147483647 w 229"/>
                <a:gd name="T39" fmla="*/ 2147483647 h 282"/>
                <a:gd name="T40" fmla="*/ 2147483647 w 229"/>
                <a:gd name="T41" fmla="*/ 2147483647 h 282"/>
                <a:gd name="T42" fmla="*/ 2147483647 w 229"/>
                <a:gd name="T43" fmla="*/ 2147483647 h 282"/>
                <a:gd name="T44" fmla="*/ 2147483647 w 229"/>
                <a:gd name="T45" fmla="*/ 2147483647 h 282"/>
                <a:gd name="T46" fmla="*/ 2147483647 w 229"/>
                <a:gd name="T47" fmla="*/ 2147483647 h 282"/>
                <a:gd name="T48" fmla="*/ 2147483647 w 229"/>
                <a:gd name="T49" fmla="*/ 2147483647 h 282"/>
                <a:gd name="T50" fmla="*/ 2147483647 w 229"/>
                <a:gd name="T51" fmla="*/ 2147483647 h 282"/>
                <a:gd name="T52" fmla="*/ 2147483647 w 229"/>
                <a:gd name="T53" fmla="*/ 2147483647 h 282"/>
                <a:gd name="T54" fmla="*/ 2147483647 w 229"/>
                <a:gd name="T55" fmla="*/ 2147483647 h 282"/>
                <a:gd name="T56" fmla="*/ 2147483647 w 229"/>
                <a:gd name="T57" fmla="*/ 2147483647 h 282"/>
                <a:gd name="T58" fmla="*/ 2147483647 w 229"/>
                <a:gd name="T59" fmla="*/ 2147483647 h 282"/>
                <a:gd name="T60" fmla="*/ 2147483647 w 229"/>
                <a:gd name="T61" fmla="*/ 2147483647 h 282"/>
                <a:gd name="T62" fmla="*/ 2147483647 w 229"/>
                <a:gd name="T63" fmla="*/ 2147483647 h 282"/>
                <a:gd name="T64" fmla="*/ 2147483647 w 229"/>
                <a:gd name="T65" fmla="*/ 2147483647 h 282"/>
                <a:gd name="T66" fmla="*/ 2147483647 w 229"/>
                <a:gd name="T67" fmla="*/ 2147483647 h 282"/>
                <a:gd name="T68" fmla="*/ 2147483647 w 229"/>
                <a:gd name="T69" fmla="*/ 2147483647 h 282"/>
                <a:gd name="T70" fmla="*/ 2147483647 w 229"/>
                <a:gd name="T71" fmla="*/ 2147483647 h 282"/>
                <a:gd name="T72" fmla="*/ 2147483647 w 229"/>
                <a:gd name="T73" fmla="*/ 2147483647 h 282"/>
                <a:gd name="T74" fmla="*/ 2147483647 w 229"/>
                <a:gd name="T75" fmla="*/ 2147483647 h 282"/>
                <a:gd name="T76" fmla="*/ 2147483647 w 229"/>
                <a:gd name="T77" fmla="*/ 2147483647 h 282"/>
                <a:gd name="T78" fmla="*/ 2147483647 w 229"/>
                <a:gd name="T79" fmla="*/ 2147483647 h 282"/>
                <a:gd name="T80" fmla="*/ 2147483647 w 229"/>
                <a:gd name="T81" fmla="*/ 2147483647 h 282"/>
                <a:gd name="T82" fmla="*/ 2147483647 w 229"/>
                <a:gd name="T83" fmla="*/ 2147483647 h 282"/>
                <a:gd name="T84" fmla="*/ 2147483647 w 229"/>
                <a:gd name="T85" fmla="*/ 2147483647 h 282"/>
                <a:gd name="T86" fmla="*/ 2147483647 w 229"/>
                <a:gd name="T87" fmla="*/ 2147483647 h 282"/>
                <a:gd name="T88" fmla="*/ 2147483647 w 229"/>
                <a:gd name="T89" fmla="*/ 2147483647 h 282"/>
                <a:gd name="T90" fmla="*/ 2147483647 w 229"/>
                <a:gd name="T91" fmla="*/ 2147483647 h 282"/>
                <a:gd name="T92" fmla="*/ 2147483647 w 229"/>
                <a:gd name="T93" fmla="*/ 2147483647 h 282"/>
                <a:gd name="T94" fmla="*/ 2147483647 w 229"/>
                <a:gd name="T95" fmla="*/ 2147483647 h 282"/>
                <a:gd name="T96" fmla="*/ 2147483647 w 229"/>
                <a:gd name="T97" fmla="*/ 2147483647 h 28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9"/>
                <a:gd name="T148" fmla="*/ 0 h 282"/>
                <a:gd name="T149" fmla="*/ 229 w 229"/>
                <a:gd name="T150" fmla="*/ 282 h 28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9" h="282">
                  <a:moveTo>
                    <a:pt x="44" y="42"/>
                  </a:moveTo>
                  <a:lnTo>
                    <a:pt x="41" y="40"/>
                  </a:lnTo>
                  <a:lnTo>
                    <a:pt x="32" y="36"/>
                  </a:lnTo>
                  <a:lnTo>
                    <a:pt x="20" y="30"/>
                  </a:lnTo>
                  <a:lnTo>
                    <a:pt x="9" y="23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0" y="5"/>
                  </a:lnTo>
                  <a:lnTo>
                    <a:pt x="32" y="1"/>
                  </a:lnTo>
                  <a:lnTo>
                    <a:pt x="53" y="0"/>
                  </a:lnTo>
                  <a:lnTo>
                    <a:pt x="75" y="2"/>
                  </a:lnTo>
                  <a:lnTo>
                    <a:pt x="95" y="6"/>
                  </a:lnTo>
                  <a:lnTo>
                    <a:pt x="115" y="12"/>
                  </a:lnTo>
                  <a:lnTo>
                    <a:pt x="133" y="18"/>
                  </a:lnTo>
                  <a:lnTo>
                    <a:pt x="150" y="28"/>
                  </a:lnTo>
                  <a:lnTo>
                    <a:pt x="166" y="39"/>
                  </a:lnTo>
                  <a:lnTo>
                    <a:pt x="180" y="52"/>
                  </a:lnTo>
                  <a:lnTo>
                    <a:pt x="193" y="67"/>
                  </a:lnTo>
                  <a:lnTo>
                    <a:pt x="203" y="83"/>
                  </a:lnTo>
                  <a:lnTo>
                    <a:pt x="212" y="100"/>
                  </a:lnTo>
                  <a:lnTo>
                    <a:pt x="221" y="119"/>
                  </a:lnTo>
                  <a:lnTo>
                    <a:pt x="225" y="138"/>
                  </a:lnTo>
                  <a:lnTo>
                    <a:pt x="229" y="159"/>
                  </a:lnTo>
                  <a:lnTo>
                    <a:pt x="229" y="182"/>
                  </a:lnTo>
                  <a:lnTo>
                    <a:pt x="227" y="205"/>
                  </a:lnTo>
                  <a:lnTo>
                    <a:pt x="226" y="209"/>
                  </a:lnTo>
                  <a:lnTo>
                    <a:pt x="222" y="219"/>
                  </a:lnTo>
                  <a:lnTo>
                    <a:pt x="215" y="233"/>
                  </a:lnTo>
                  <a:lnTo>
                    <a:pt x="207" y="248"/>
                  </a:lnTo>
                  <a:lnTo>
                    <a:pt x="196" y="263"/>
                  </a:lnTo>
                  <a:lnTo>
                    <a:pt x="185" y="275"/>
                  </a:lnTo>
                  <a:lnTo>
                    <a:pt x="173" y="282"/>
                  </a:lnTo>
                  <a:lnTo>
                    <a:pt x="161" y="281"/>
                  </a:lnTo>
                  <a:lnTo>
                    <a:pt x="147" y="275"/>
                  </a:lnTo>
                  <a:lnTo>
                    <a:pt x="133" y="267"/>
                  </a:lnTo>
                  <a:lnTo>
                    <a:pt x="120" y="257"/>
                  </a:lnTo>
                  <a:lnTo>
                    <a:pt x="110" y="245"/>
                  </a:lnTo>
                  <a:lnTo>
                    <a:pt x="103" y="232"/>
                  </a:lnTo>
                  <a:lnTo>
                    <a:pt x="101" y="217"/>
                  </a:lnTo>
                  <a:lnTo>
                    <a:pt x="106" y="199"/>
                  </a:lnTo>
                  <a:lnTo>
                    <a:pt x="120" y="180"/>
                  </a:lnTo>
                  <a:lnTo>
                    <a:pt x="138" y="159"/>
                  </a:lnTo>
                  <a:lnTo>
                    <a:pt x="149" y="139"/>
                  </a:lnTo>
                  <a:lnTo>
                    <a:pt x="155" y="120"/>
                  </a:lnTo>
                  <a:lnTo>
                    <a:pt x="153" y="101"/>
                  </a:lnTo>
                  <a:lnTo>
                    <a:pt x="141" y="84"/>
                  </a:lnTo>
                  <a:lnTo>
                    <a:pt x="120" y="68"/>
                  </a:lnTo>
                  <a:lnTo>
                    <a:pt x="89" y="53"/>
                  </a:lnTo>
                  <a:lnTo>
                    <a:pt x="44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01" name="Freeform 59"/>
            <p:cNvSpPr>
              <a:spLocks/>
            </p:cNvSpPr>
            <p:nvPr/>
          </p:nvSpPr>
          <p:spPr bwMode="auto">
            <a:xfrm>
              <a:off x="8232804" y="1630360"/>
              <a:ext cx="171450" cy="217488"/>
            </a:xfrm>
            <a:custGeom>
              <a:avLst/>
              <a:gdLst>
                <a:gd name="T0" fmla="*/ 2147483647 w 214"/>
                <a:gd name="T1" fmla="*/ 2147483647 h 274"/>
                <a:gd name="T2" fmla="*/ 2147483647 w 214"/>
                <a:gd name="T3" fmla="*/ 0 h 274"/>
                <a:gd name="T4" fmla="*/ 2147483647 w 214"/>
                <a:gd name="T5" fmla="*/ 2147483647 h 274"/>
                <a:gd name="T6" fmla="*/ 2147483647 w 214"/>
                <a:gd name="T7" fmla="*/ 2147483647 h 274"/>
                <a:gd name="T8" fmla="*/ 2147483647 w 214"/>
                <a:gd name="T9" fmla="*/ 2147483647 h 274"/>
                <a:gd name="T10" fmla="*/ 2147483647 w 214"/>
                <a:gd name="T11" fmla="*/ 2147483647 h 274"/>
                <a:gd name="T12" fmla="*/ 2147483647 w 214"/>
                <a:gd name="T13" fmla="*/ 2147483647 h 274"/>
                <a:gd name="T14" fmla="*/ 2147483647 w 214"/>
                <a:gd name="T15" fmla="*/ 2147483647 h 274"/>
                <a:gd name="T16" fmla="*/ 2147483647 w 214"/>
                <a:gd name="T17" fmla="*/ 2147483647 h 274"/>
                <a:gd name="T18" fmla="*/ 2147483647 w 214"/>
                <a:gd name="T19" fmla="*/ 2147483647 h 274"/>
                <a:gd name="T20" fmla="*/ 2147483647 w 214"/>
                <a:gd name="T21" fmla="*/ 2147483647 h 274"/>
                <a:gd name="T22" fmla="*/ 2147483647 w 214"/>
                <a:gd name="T23" fmla="*/ 2147483647 h 274"/>
                <a:gd name="T24" fmla="*/ 2147483647 w 214"/>
                <a:gd name="T25" fmla="*/ 2147483647 h 274"/>
                <a:gd name="T26" fmla="*/ 2147483647 w 214"/>
                <a:gd name="T27" fmla="*/ 2147483647 h 274"/>
                <a:gd name="T28" fmla="*/ 2147483647 w 214"/>
                <a:gd name="T29" fmla="*/ 2147483647 h 274"/>
                <a:gd name="T30" fmla="*/ 2147483647 w 214"/>
                <a:gd name="T31" fmla="*/ 2147483647 h 274"/>
                <a:gd name="T32" fmla="*/ 2147483647 w 214"/>
                <a:gd name="T33" fmla="*/ 2147483647 h 274"/>
                <a:gd name="T34" fmla="*/ 2147483647 w 214"/>
                <a:gd name="T35" fmla="*/ 2147483647 h 274"/>
                <a:gd name="T36" fmla="*/ 2147483647 w 214"/>
                <a:gd name="T37" fmla="*/ 2147483647 h 274"/>
                <a:gd name="T38" fmla="*/ 2147483647 w 214"/>
                <a:gd name="T39" fmla="*/ 2147483647 h 274"/>
                <a:gd name="T40" fmla="*/ 2147483647 w 214"/>
                <a:gd name="T41" fmla="*/ 2147483647 h 274"/>
                <a:gd name="T42" fmla="*/ 2147483647 w 214"/>
                <a:gd name="T43" fmla="*/ 2147483647 h 274"/>
                <a:gd name="T44" fmla="*/ 2147483647 w 214"/>
                <a:gd name="T45" fmla="*/ 2147483647 h 274"/>
                <a:gd name="T46" fmla="*/ 2147483647 w 214"/>
                <a:gd name="T47" fmla="*/ 2147483647 h 274"/>
                <a:gd name="T48" fmla="*/ 2147483647 w 214"/>
                <a:gd name="T49" fmla="*/ 2147483647 h 274"/>
                <a:gd name="T50" fmla="*/ 2147483647 w 214"/>
                <a:gd name="T51" fmla="*/ 2147483647 h 274"/>
                <a:gd name="T52" fmla="*/ 2147483647 w 214"/>
                <a:gd name="T53" fmla="*/ 2147483647 h 274"/>
                <a:gd name="T54" fmla="*/ 2147483647 w 214"/>
                <a:gd name="T55" fmla="*/ 2147483647 h 274"/>
                <a:gd name="T56" fmla="*/ 2147483647 w 214"/>
                <a:gd name="T57" fmla="*/ 2147483647 h 274"/>
                <a:gd name="T58" fmla="*/ 2147483647 w 214"/>
                <a:gd name="T59" fmla="*/ 2147483647 h 274"/>
                <a:gd name="T60" fmla="*/ 2147483647 w 214"/>
                <a:gd name="T61" fmla="*/ 2147483647 h 274"/>
                <a:gd name="T62" fmla="*/ 2147483647 w 214"/>
                <a:gd name="T63" fmla="*/ 2147483647 h 274"/>
                <a:gd name="T64" fmla="*/ 2147483647 w 214"/>
                <a:gd name="T65" fmla="*/ 2147483647 h 274"/>
                <a:gd name="T66" fmla="*/ 2147483647 w 214"/>
                <a:gd name="T67" fmla="*/ 2147483647 h 274"/>
                <a:gd name="T68" fmla="*/ 2147483647 w 214"/>
                <a:gd name="T69" fmla="*/ 2147483647 h 274"/>
                <a:gd name="T70" fmla="*/ 2147483647 w 214"/>
                <a:gd name="T71" fmla="*/ 2147483647 h 274"/>
                <a:gd name="T72" fmla="*/ 2147483647 w 214"/>
                <a:gd name="T73" fmla="*/ 2147483647 h 274"/>
                <a:gd name="T74" fmla="*/ 2147483647 w 214"/>
                <a:gd name="T75" fmla="*/ 2147483647 h 274"/>
                <a:gd name="T76" fmla="*/ 2147483647 w 214"/>
                <a:gd name="T77" fmla="*/ 2147483647 h 274"/>
                <a:gd name="T78" fmla="*/ 2147483647 w 214"/>
                <a:gd name="T79" fmla="*/ 2147483647 h 274"/>
                <a:gd name="T80" fmla="*/ 2147483647 w 214"/>
                <a:gd name="T81" fmla="*/ 2147483647 h 274"/>
                <a:gd name="T82" fmla="*/ 2147483647 w 214"/>
                <a:gd name="T83" fmla="*/ 2147483647 h 274"/>
                <a:gd name="T84" fmla="*/ 2147483647 w 214"/>
                <a:gd name="T85" fmla="*/ 2147483647 h 274"/>
                <a:gd name="T86" fmla="*/ 2147483647 w 214"/>
                <a:gd name="T87" fmla="*/ 2147483647 h 274"/>
                <a:gd name="T88" fmla="*/ 2147483647 w 214"/>
                <a:gd name="T89" fmla="*/ 2147483647 h 274"/>
                <a:gd name="T90" fmla="*/ 2147483647 w 214"/>
                <a:gd name="T91" fmla="*/ 2147483647 h 274"/>
                <a:gd name="T92" fmla="*/ 2147483647 w 214"/>
                <a:gd name="T93" fmla="*/ 2147483647 h 274"/>
                <a:gd name="T94" fmla="*/ 2147483647 w 214"/>
                <a:gd name="T95" fmla="*/ 2147483647 h 274"/>
                <a:gd name="T96" fmla="*/ 2147483647 w 214"/>
                <a:gd name="T97" fmla="*/ 2147483647 h 274"/>
                <a:gd name="T98" fmla="*/ 2147483647 w 214"/>
                <a:gd name="T99" fmla="*/ 2147483647 h 274"/>
                <a:gd name="T100" fmla="*/ 2147483647 w 214"/>
                <a:gd name="T101" fmla="*/ 2147483647 h 274"/>
                <a:gd name="T102" fmla="*/ 2147483647 w 214"/>
                <a:gd name="T103" fmla="*/ 2147483647 h 274"/>
                <a:gd name="T104" fmla="*/ 2147483647 w 214"/>
                <a:gd name="T105" fmla="*/ 2147483647 h 274"/>
                <a:gd name="T106" fmla="*/ 0 w 214"/>
                <a:gd name="T107" fmla="*/ 2147483647 h 274"/>
                <a:gd name="T108" fmla="*/ 2147483647 w 214"/>
                <a:gd name="T109" fmla="*/ 2147483647 h 274"/>
                <a:gd name="T110" fmla="*/ 2147483647 w 214"/>
                <a:gd name="T111" fmla="*/ 2147483647 h 274"/>
                <a:gd name="T112" fmla="*/ 2147483647 w 214"/>
                <a:gd name="T113" fmla="*/ 2147483647 h 2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14"/>
                <a:gd name="T172" fmla="*/ 0 h 274"/>
                <a:gd name="T173" fmla="*/ 214 w 214"/>
                <a:gd name="T174" fmla="*/ 274 h 27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14" h="274">
                  <a:moveTo>
                    <a:pt x="28" y="1"/>
                  </a:moveTo>
                  <a:lnTo>
                    <a:pt x="49" y="0"/>
                  </a:lnTo>
                  <a:lnTo>
                    <a:pt x="69" y="2"/>
                  </a:lnTo>
                  <a:lnTo>
                    <a:pt x="88" y="5"/>
                  </a:lnTo>
                  <a:lnTo>
                    <a:pt x="106" y="10"/>
                  </a:lnTo>
                  <a:lnTo>
                    <a:pt x="123" y="18"/>
                  </a:lnTo>
                  <a:lnTo>
                    <a:pt x="139" y="27"/>
                  </a:lnTo>
                  <a:lnTo>
                    <a:pt x="154" y="38"/>
                  </a:lnTo>
                  <a:lnTo>
                    <a:pt x="168" y="50"/>
                  </a:lnTo>
                  <a:lnTo>
                    <a:pt x="179" y="64"/>
                  </a:lnTo>
                  <a:lnTo>
                    <a:pt x="190" y="79"/>
                  </a:lnTo>
                  <a:lnTo>
                    <a:pt x="198" y="96"/>
                  </a:lnTo>
                  <a:lnTo>
                    <a:pt x="205" y="115"/>
                  </a:lnTo>
                  <a:lnTo>
                    <a:pt x="211" y="134"/>
                  </a:lnTo>
                  <a:lnTo>
                    <a:pt x="213" y="155"/>
                  </a:lnTo>
                  <a:lnTo>
                    <a:pt x="214" y="176"/>
                  </a:lnTo>
                  <a:lnTo>
                    <a:pt x="213" y="199"/>
                  </a:lnTo>
                  <a:lnTo>
                    <a:pt x="212" y="202"/>
                  </a:lnTo>
                  <a:lnTo>
                    <a:pt x="207" y="213"/>
                  </a:lnTo>
                  <a:lnTo>
                    <a:pt x="200" y="225"/>
                  </a:lnTo>
                  <a:lnTo>
                    <a:pt x="192" y="241"/>
                  </a:lnTo>
                  <a:lnTo>
                    <a:pt x="183" y="255"/>
                  </a:lnTo>
                  <a:lnTo>
                    <a:pt x="173" y="267"/>
                  </a:lnTo>
                  <a:lnTo>
                    <a:pt x="161" y="274"/>
                  </a:lnTo>
                  <a:lnTo>
                    <a:pt x="149" y="274"/>
                  </a:lnTo>
                  <a:lnTo>
                    <a:pt x="138" y="268"/>
                  </a:lnTo>
                  <a:lnTo>
                    <a:pt x="126" y="261"/>
                  </a:lnTo>
                  <a:lnTo>
                    <a:pt x="115" y="253"/>
                  </a:lnTo>
                  <a:lnTo>
                    <a:pt x="105" y="243"/>
                  </a:lnTo>
                  <a:lnTo>
                    <a:pt x="98" y="230"/>
                  </a:lnTo>
                  <a:lnTo>
                    <a:pt x="95" y="216"/>
                  </a:lnTo>
                  <a:lnTo>
                    <a:pt x="98" y="201"/>
                  </a:lnTo>
                  <a:lnTo>
                    <a:pt x="107" y="184"/>
                  </a:lnTo>
                  <a:lnTo>
                    <a:pt x="108" y="181"/>
                  </a:lnTo>
                  <a:lnTo>
                    <a:pt x="110" y="179"/>
                  </a:lnTo>
                  <a:lnTo>
                    <a:pt x="111" y="177"/>
                  </a:lnTo>
                  <a:lnTo>
                    <a:pt x="114" y="175"/>
                  </a:lnTo>
                  <a:lnTo>
                    <a:pt x="130" y="155"/>
                  </a:lnTo>
                  <a:lnTo>
                    <a:pt x="140" y="137"/>
                  </a:lnTo>
                  <a:lnTo>
                    <a:pt x="145" y="118"/>
                  </a:lnTo>
                  <a:lnTo>
                    <a:pt x="143" y="101"/>
                  </a:lnTo>
                  <a:lnTo>
                    <a:pt x="132" y="84"/>
                  </a:lnTo>
                  <a:lnTo>
                    <a:pt x="113" y="67"/>
                  </a:lnTo>
                  <a:lnTo>
                    <a:pt x="83" y="52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8" y="36"/>
                  </a:lnTo>
                  <a:lnTo>
                    <a:pt x="31" y="33"/>
                  </a:lnTo>
                  <a:lnTo>
                    <a:pt x="22" y="29"/>
                  </a:lnTo>
                  <a:lnTo>
                    <a:pt x="12" y="24"/>
                  </a:lnTo>
                  <a:lnTo>
                    <a:pt x="4" y="18"/>
                  </a:lnTo>
                  <a:lnTo>
                    <a:pt x="0" y="12"/>
                  </a:lnTo>
                  <a:lnTo>
                    <a:pt x="1" y="8"/>
                  </a:lnTo>
                  <a:lnTo>
                    <a:pt x="10" y="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EFEF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02" name="Freeform 60"/>
            <p:cNvSpPr>
              <a:spLocks/>
            </p:cNvSpPr>
            <p:nvPr/>
          </p:nvSpPr>
          <p:spPr bwMode="auto">
            <a:xfrm>
              <a:off x="8243916" y="1633535"/>
              <a:ext cx="157163" cy="212725"/>
            </a:xfrm>
            <a:custGeom>
              <a:avLst/>
              <a:gdLst>
                <a:gd name="T0" fmla="*/ 2147483647 w 200"/>
                <a:gd name="T1" fmla="*/ 2147483647 h 267"/>
                <a:gd name="T2" fmla="*/ 2147483647 w 200"/>
                <a:gd name="T3" fmla="*/ 0 h 267"/>
                <a:gd name="T4" fmla="*/ 2147483647 w 200"/>
                <a:gd name="T5" fmla="*/ 2147483647 h 267"/>
                <a:gd name="T6" fmla="*/ 2147483647 w 200"/>
                <a:gd name="T7" fmla="*/ 2147483647 h 267"/>
                <a:gd name="T8" fmla="*/ 2147483647 w 200"/>
                <a:gd name="T9" fmla="*/ 2147483647 h 267"/>
                <a:gd name="T10" fmla="*/ 2147483647 w 200"/>
                <a:gd name="T11" fmla="*/ 2147483647 h 267"/>
                <a:gd name="T12" fmla="*/ 2147483647 w 200"/>
                <a:gd name="T13" fmla="*/ 2147483647 h 267"/>
                <a:gd name="T14" fmla="*/ 2147483647 w 200"/>
                <a:gd name="T15" fmla="*/ 2147483647 h 267"/>
                <a:gd name="T16" fmla="*/ 2147483647 w 200"/>
                <a:gd name="T17" fmla="*/ 2147483647 h 267"/>
                <a:gd name="T18" fmla="*/ 2147483647 w 200"/>
                <a:gd name="T19" fmla="*/ 2147483647 h 267"/>
                <a:gd name="T20" fmla="*/ 2147483647 w 200"/>
                <a:gd name="T21" fmla="*/ 2147483647 h 267"/>
                <a:gd name="T22" fmla="*/ 2147483647 w 200"/>
                <a:gd name="T23" fmla="*/ 2147483647 h 267"/>
                <a:gd name="T24" fmla="*/ 2147483647 w 200"/>
                <a:gd name="T25" fmla="*/ 2147483647 h 267"/>
                <a:gd name="T26" fmla="*/ 2147483647 w 200"/>
                <a:gd name="T27" fmla="*/ 2147483647 h 267"/>
                <a:gd name="T28" fmla="*/ 2147483647 w 200"/>
                <a:gd name="T29" fmla="*/ 2147483647 h 267"/>
                <a:gd name="T30" fmla="*/ 2147483647 w 200"/>
                <a:gd name="T31" fmla="*/ 2147483647 h 267"/>
                <a:gd name="T32" fmla="*/ 2147483647 w 200"/>
                <a:gd name="T33" fmla="*/ 2147483647 h 267"/>
                <a:gd name="T34" fmla="*/ 2147483647 w 200"/>
                <a:gd name="T35" fmla="*/ 2147483647 h 267"/>
                <a:gd name="T36" fmla="*/ 2147483647 w 200"/>
                <a:gd name="T37" fmla="*/ 2147483647 h 267"/>
                <a:gd name="T38" fmla="*/ 2147483647 w 200"/>
                <a:gd name="T39" fmla="*/ 2147483647 h 267"/>
                <a:gd name="T40" fmla="*/ 2147483647 w 200"/>
                <a:gd name="T41" fmla="*/ 2147483647 h 267"/>
                <a:gd name="T42" fmla="*/ 2147483647 w 200"/>
                <a:gd name="T43" fmla="*/ 2147483647 h 267"/>
                <a:gd name="T44" fmla="*/ 2147483647 w 200"/>
                <a:gd name="T45" fmla="*/ 2147483647 h 267"/>
                <a:gd name="T46" fmla="*/ 2147483647 w 200"/>
                <a:gd name="T47" fmla="*/ 2147483647 h 267"/>
                <a:gd name="T48" fmla="*/ 2147483647 w 200"/>
                <a:gd name="T49" fmla="*/ 2147483647 h 267"/>
                <a:gd name="T50" fmla="*/ 2147483647 w 200"/>
                <a:gd name="T51" fmla="*/ 2147483647 h 267"/>
                <a:gd name="T52" fmla="*/ 2147483647 w 200"/>
                <a:gd name="T53" fmla="*/ 2147483647 h 267"/>
                <a:gd name="T54" fmla="*/ 2147483647 w 200"/>
                <a:gd name="T55" fmla="*/ 2147483647 h 267"/>
                <a:gd name="T56" fmla="*/ 2147483647 w 200"/>
                <a:gd name="T57" fmla="*/ 2147483647 h 267"/>
                <a:gd name="T58" fmla="*/ 2147483647 w 200"/>
                <a:gd name="T59" fmla="*/ 2147483647 h 267"/>
                <a:gd name="T60" fmla="*/ 2147483647 w 200"/>
                <a:gd name="T61" fmla="*/ 2147483647 h 267"/>
                <a:gd name="T62" fmla="*/ 2147483647 w 200"/>
                <a:gd name="T63" fmla="*/ 2147483647 h 267"/>
                <a:gd name="T64" fmla="*/ 2147483647 w 200"/>
                <a:gd name="T65" fmla="*/ 2147483647 h 267"/>
                <a:gd name="T66" fmla="*/ 2147483647 w 200"/>
                <a:gd name="T67" fmla="*/ 2147483647 h 267"/>
                <a:gd name="T68" fmla="*/ 2147483647 w 200"/>
                <a:gd name="T69" fmla="*/ 2147483647 h 267"/>
                <a:gd name="T70" fmla="*/ 2147483647 w 200"/>
                <a:gd name="T71" fmla="*/ 2147483647 h 267"/>
                <a:gd name="T72" fmla="*/ 2147483647 w 200"/>
                <a:gd name="T73" fmla="*/ 2147483647 h 267"/>
                <a:gd name="T74" fmla="*/ 2147483647 w 200"/>
                <a:gd name="T75" fmla="*/ 2147483647 h 267"/>
                <a:gd name="T76" fmla="*/ 2147483647 w 200"/>
                <a:gd name="T77" fmla="*/ 2147483647 h 267"/>
                <a:gd name="T78" fmla="*/ 2147483647 w 200"/>
                <a:gd name="T79" fmla="*/ 2147483647 h 267"/>
                <a:gd name="T80" fmla="*/ 2147483647 w 200"/>
                <a:gd name="T81" fmla="*/ 2147483647 h 267"/>
                <a:gd name="T82" fmla="*/ 2147483647 w 200"/>
                <a:gd name="T83" fmla="*/ 2147483647 h 267"/>
                <a:gd name="T84" fmla="*/ 2147483647 w 200"/>
                <a:gd name="T85" fmla="*/ 2147483647 h 267"/>
                <a:gd name="T86" fmla="*/ 2147483647 w 200"/>
                <a:gd name="T87" fmla="*/ 2147483647 h 267"/>
                <a:gd name="T88" fmla="*/ 2147483647 w 200"/>
                <a:gd name="T89" fmla="*/ 2147483647 h 267"/>
                <a:gd name="T90" fmla="*/ 2147483647 w 200"/>
                <a:gd name="T91" fmla="*/ 2147483647 h 267"/>
                <a:gd name="T92" fmla="*/ 2147483647 w 200"/>
                <a:gd name="T93" fmla="*/ 2147483647 h 267"/>
                <a:gd name="T94" fmla="*/ 2147483647 w 200"/>
                <a:gd name="T95" fmla="*/ 2147483647 h 267"/>
                <a:gd name="T96" fmla="*/ 2147483647 w 200"/>
                <a:gd name="T97" fmla="*/ 2147483647 h 267"/>
                <a:gd name="T98" fmla="*/ 2147483647 w 200"/>
                <a:gd name="T99" fmla="*/ 2147483647 h 267"/>
                <a:gd name="T100" fmla="*/ 2147483647 w 200"/>
                <a:gd name="T101" fmla="*/ 2147483647 h 267"/>
                <a:gd name="T102" fmla="*/ 2147483647 w 200"/>
                <a:gd name="T103" fmla="*/ 2147483647 h 267"/>
                <a:gd name="T104" fmla="*/ 2147483647 w 200"/>
                <a:gd name="T105" fmla="*/ 2147483647 h 267"/>
                <a:gd name="T106" fmla="*/ 0 w 200"/>
                <a:gd name="T107" fmla="*/ 2147483647 h 267"/>
                <a:gd name="T108" fmla="*/ 2147483647 w 200"/>
                <a:gd name="T109" fmla="*/ 2147483647 h 267"/>
                <a:gd name="T110" fmla="*/ 2147483647 w 200"/>
                <a:gd name="T111" fmla="*/ 2147483647 h 267"/>
                <a:gd name="T112" fmla="*/ 2147483647 w 200"/>
                <a:gd name="T113" fmla="*/ 2147483647 h 2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0"/>
                <a:gd name="T172" fmla="*/ 0 h 267"/>
                <a:gd name="T173" fmla="*/ 200 w 200"/>
                <a:gd name="T174" fmla="*/ 267 h 26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0" h="267">
                  <a:moveTo>
                    <a:pt x="27" y="1"/>
                  </a:moveTo>
                  <a:lnTo>
                    <a:pt x="46" y="0"/>
                  </a:lnTo>
                  <a:lnTo>
                    <a:pt x="65" y="2"/>
                  </a:lnTo>
                  <a:lnTo>
                    <a:pt x="82" y="6"/>
                  </a:lnTo>
                  <a:lnTo>
                    <a:pt x="99" y="10"/>
                  </a:lnTo>
                  <a:lnTo>
                    <a:pt x="116" y="17"/>
                  </a:lnTo>
                  <a:lnTo>
                    <a:pt x="131" y="26"/>
                  </a:lnTo>
                  <a:lnTo>
                    <a:pt x="144" y="37"/>
                  </a:lnTo>
                  <a:lnTo>
                    <a:pt x="157" y="49"/>
                  </a:lnTo>
                  <a:lnTo>
                    <a:pt x="167" y="62"/>
                  </a:lnTo>
                  <a:lnTo>
                    <a:pt x="178" y="78"/>
                  </a:lnTo>
                  <a:lnTo>
                    <a:pt x="186" y="94"/>
                  </a:lnTo>
                  <a:lnTo>
                    <a:pt x="192" y="112"/>
                  </a:lnTo>
                  <a:lnTo>
                    <a:pt x="196" y="131"/>
                  </a:lnTo>
                  <a:lnTo>
                    <a:pt x="199" y="151"/>
                  </a:lnTo>
                  <a:lnTo>
                    <a:pt x="200" y="173"/>
                  </a:lnTo>
                  <a:lnTo>
                    <a:pt x="199" y="195"/>
                  </a:lnTo>
                  <a:lnTo>
                    <a:pt x="197" y="198"/>
                  </a:lnTo>
                  <a:lnTo>
                    <a:pt x="194" y="207"/>
                  </a:lnTo>
                  <a:lnTo>
                    <a:pt x="187" y="221"/>
                  </a:lnTo>
                  <a:lnTo>
                    <a:pt x="180" y="235"/>
                  </a:lnTo>
                  <a:lnTo>
                    <a:pt x="171" y="249"/>
                  </a:lnTo>
                  <a:lnTo>
                    <a:pt x="162" y="260"/>
                  </a:lnTo>
                  <a:lnTo>
                    <a:pt x="150" y="267"/>
                  </a:lnTo>
                  <a:lnTo>
                    <a:pt x="140" y="267"/>
                  </a:lnTo>
                  <a:lnTo>
                    <a:pt x="129" y="263"/>
                  </a:lnTo>
                  <a:lnTo>
                    <a:pt x="118" y="256"/>
                  </a:lnTo>
                  <a:lnTo>
                    <a:pt x="108" y="246"/>
                  </a:lnTo>
                  <a:lnTo>
                    <a:pt x="98" y="236"/>
                  </a:lnTo>
                  <a:lnTo>
                    <a:pt x="93" y="225"/>
                  </a:lnTo>
                  <a:lnTo>
                    <a:pt x="90" y="211"/>
                  </a:lnTo>
                  <a:lnTo>
                    <a:pt x="94" y="196"/>
                  </a:lnTo>
                  <a:lnTo>
                    <a:pt x="102" y="180"/>
                  </a:lnTo>
                  <a:lnTo>
                    <a:pt x="104" y="177"/>
                  </a:lnTo>
                  <a:lnTo>
                    <a:pt x="105" y="175"/>
                  </a:lnTo>
                  <a:lnTo>
                    <a:pt x="108" y="173"/>
                  </a:lnTo>
                  <a:lnTo>
                    <a:pt x="110" y="170"/>
                  </a:lnTo>
                  <a:lnTo>
                    <a:pt x="124" y="151"/>
                  </a:lnTo>
                  <a:lnTo>
                    <a:pt x="133" y="132"/>
                  </a:lnTo>
                  <a:lnTo>
                    <a:pt x="137" y="114"/>
                  </a:lnTo>
                  <a:lnTo>
                    <a:pt x="135" y="97"/>
                  </a:lnTo>
                  <a:lnTo>
                    <a:pt x="126" y="81"/>
                  </a:lnTo>
                  <a:lnTo>
                    <a:pt x="108" y="64"/>
                  </a:lnTo>
                  <a:lnTo>
                    <a:pt x="80" y="51"/>
                  </a:lnTo>
                  <a:lnTo>
                    <a:pt x="43" y="37"/>
                  </a:lnTo>
                  <a:lnTo>
                    <a:pt x="42" y="37"/>
                  </a:lnTo>
                  <a:lnTo>
                    <a:pt x="41" y="36"/>
                  </a:lnTo>
                  <a:lnTo>
                    <a:pt x="38" y="36"/>
                  </a:lnTo>
                  <a:lnTo>
                    <a:pt x="37" y="35"/>
                  </a:lnTo>
                  <a:lnTo>
                    <a:pt x="31" y="32"/>
                  </a:lnTo>
                  <a:lnTo>
                    <a:pt x="22" y="28"/>
                  </a:lnTo>
                  <a:lnTo>
                    <a:pt x="13" y="23"/>
                  </a:lnTo>
                  <a:lnTo>
                    <a:pt x="5" y="17"/>
                  </a:lnTo>
                  <a:lnTo>
                    <a:pt x="0" y="13"/>
                  </a:lnTo>
                  <a:lnTo>
                    <a:pt x="2" y="8"/>
                  </a:lnTo>
                  <a:lnTo>
                    <a:pt x="10" y="3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03" name="Freeform 61"/>
            <p:cNvSpPr>
              <a:spLocks/>
            </p:cNvSpPr>
            <p:nvPr/>
          </p:nvSpPr>
          <p:spPr bwMode="auto">
            <a:xfrm>
              <a:off x="8253441" y="1636710"/>
              <a:ext cx="146050" cy="204788"/>
            </a:xfrm>
            <a:custGeom>
              <a:avLst/>
              <a:gdLst>
                <a:gd name="T0" fmla="*/ 2147483647 w 183"/>
                <a:gd name="T1" fmla="*/ 0 h 260"/>
                <a:gd name="T2" fmla="*/ 2147483647 w 183"/>
                <a:gd name="T3" fmla="*/ 2147483647 h 260"/>
                <a:gd name="T4" fmla="*/ 2147483647 w 183"/>
                <a:gd name="T5" fmla="*/ 2147483647 h 260"/>
                <a:gd name="T6" fmla="*/ 2147483647 w 183"/>
                <a:gd name="T7" fmla="*/ 2147483647 h 260"/>
                <a:gd name="T8" fmla="*/ 2147483647 w 183"/>
                <a:gd name="T9" fmla="*/ 2147483647 h 260"/>
                <a:gd name="T10" fmla="*/ 2147483647 w 183"/>
                <a:gd name="T11" fmla="*/ 2147483647 h 260"/>
                <a:gd name="T12" fmla="*/ 2147483647 w 183"/>
                <a:gd name="T13" fmla="*/ 2147483647 h 260"/>
                <a:gd name="T14" fmla="*/ 2147483647 w 183"/>
                <a:gd name="T15" fmla="*/ 2147483647 h 260"/>
                <a:gd name="T16" fmla="*/ 2147483647 w 183"/>
                <a:gd name="T17" fmla="*/ 2147483647 h 260"/>
                <a:gd name="T18" fmla="*/ 2147483647 w 183"/>
                <a:gd name="T19" fmla="*/ 2147483647 h 260"/>
                <a:gd name="T20" fmla="*/ 2147483647 w 183"/>
                <a:gd name="T21" fmla="*/ 2147483647 h 260"/>
                <a:gd name="T22" fmla="*/ 2147483647 w 183"/>
                <a:gd name="T23" fmla="*/ 2147483647 h 260"/>
                <a:gd name="T24" fmla="*/ 2147483647 w 183"/>
                <a:gd name="T25" fmla="*/ 2147483647 h 260"/>
                <a:gd name="T26" fmla="*/ 2147483647 w 183"/>
                <a:gd name="T27" fmla="*/ 2147483647 h 260"/>
                <a:gd name="T28" fmla="*/ 2147483647 w 183"/>
                <a:gd name="T29" fmla="*/ 2147483647 h 260"/>
                <a:gd name="T30" fmla="*/ 2147483647 w 183"/>
                <a:gd name="T31" fmla="*/ 2147483647 h 260"/>
                <a:gd name="T32" fmla="*/ 2147483647 w 183"/>
                <a:gd name="T33" fmla="*/ 2147483647 h 260"/>
                <a:gd name="T34" fmla="*/ 2147483647 w 183"/>
                <a:gd name="T35" fmla="*/ 2147483647 h 260"/>
                <a:gd name="T36" fmla="*/ 2147483647 w 183"/>
                <a:gd name="T37" fmla="*/ 2147483647 h 260"/>
                <a:gd name="T38" fmla="*/ 2147483647 w 183"/>
                <a:gd name="T39" fmla="*/ 2147483647 h 260"/>
                <a:gd name="T40" fmla="*/ 2147483647 w 183"/>
                <a:gd name="T41" fmla="*/ 2147483647 h 260"/>
                <a:gd name="T42" fmla="*/ 2147483647 w 183"/>
                <a:gd name="T43" fmla="*/ 2147483647 h 260"/>
                <a:gd name="T44" fmla="*/ 2147483647 w 183"/>
                <a:gd name="T45" fmla="*/ 2147483647 h 260"/>
                <a:gd name="T46" fmla="*/ 2147483647 w 183"/>
                <a:gd name="T47" fmla="*/ 2147483647 h 260"/>
                <a:gd name="T48" fmla="*/ 2147483647 w 183"/>
                <a:gd name="T49" fmla="*/ 2147483647 h 260"/>
                <a:gd name="T50" fmla="*/ 2147483647 w 183"/>
                <a:gd name="T51" fmla="*/ 2147483647 h 260"/>
                <a:gd name="T52" fmla="*/ 2147483647 w 183"/>
                <a:gd name="T53" fmla="*/ 2147483647 h 260"/>
                <a:gd name="T54" fmla="*/ 2147483647 w 183"/>
                <a:gd name="T55" fmla="*/ 2147483647 h 260"/>
                <a:gd name="T56" fmla="*/ 2147483647 w 183"/>
                <a:gd name="T57" fmla="*/ 2147483647 h 260"/>
                <a:gd name="T58" fmla="*/ 2147483647 w 183"/>
                <a:gd name="T59" fmla="*/ 2147483647 h 260"/>
                <a:gd name="T60" fmla="*/ 2147483647 w 183"/>
                <a:gd name="T61" fmla="*/ 2147483647 h 260"/>
                <a:gd name="T62" fmla="*/ 2147483647 w 183"/>
                <a:gd name="T63" fmla="*/ 2147483647 h 260"/>
                <a:gd name="T64" fmla="*/ 2147483647 w 183"/>
                <a:gd name="T65" fmla="*/ 2147483647 h 260"/>
                <a:gd name="T66" fmla="*/ 2147483647 w 183"/>
                <a:gd name="T67" fmla="*/ 2147483647 h 260"/>
                <a:gd name="T68" fmla="*/ 2147483647 w 183"/>
                <a:gd name="T69" fmla="*/ 2147483647 h 260"/>
                <a:gd name="T70" fmla="*/ 2147483647 w 183"/>
                <a:gd name="T71" fmla="*/ 2147483647 h 260"/>
                <a:gd name="T72" fmla="*/ 2147483647 w 183"/>
                <a:gd name="T73" fmla="*/ 2147483647 h 260"/>
                <a:gd name="T74" fmla="*/ 2147483647 w 183"/>
                <a:gd name="T75" fmla="*/ 2147483647 h 260"/>
                <a:gd name="T76" fmla="*/ 2147483647 w 183"/>
                <a:gd name="T77" fmla="*/ 2147483647 h 260"/>
                <a:gd name="T78" fmla="*/ 2147483647 w 183"/>
                <a:gd name="T79" fmla="*/ 2147483647 h 260"/>
                <a:gd name="T80" fmla="*/ 2147483647 w 183"/>
                <a:gd name="T81" fmla="*/ 2147483647 h 260"/>
                <a:gd name="T82" fmla="*/ 2147483647 w 183"/>
                <a:gd name="T83" fmla="*/ 2147483647 h 260"/>
                <a:gd name="T84" fmla="*/ 2147483647 w 183"/>
                <a:gd name="T85" fmla="*/ 2147483647 h 260"/>
                <a:gd name="T86" fmla="*/ 2147483647 w 183"/>
                <a:gd name="T87" fmla="*/ 2147483647 h 260"/>
                <a:gd name="T88" fmla="*/ 2147483647 w 183"/>
                <a:gd name="T89" fmla="*/ 2147483647 h 260"/>
                <a:gd name="T90" fmla="*/ 0 w 183"/>
                <a:gd name="T91" fmla="*/ 2147483647 h 260"/>
                <a:gd name="T92" fmla="*/ 0 w 183"/>
                <a:gd name="T93" fmla="*/ 2147483647 h 260"/>
                <a:gd name="T94" fmla="*/ 2147483647 w 183"/>
                <a:gd name="T95" fmla="*/ 2147483647 h 260"/>
                <a:gd name="T96" fmla="*/ 2147483647 w 183"/>
                <a:gd name="T97" fmla="*/ 0 h 2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3"/>
                <a:gd name="T148" fmla="*/ 0 h 260"/>
                <a:gd name="T149" fmla="*/ 183 w 183"/>
                <a:gd name="T150" fmla="*/ 260 h 2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3" h="260">
                  <a:moveTo>
                    <a:pt x="23" y="0"/>
                  </a:moveTo>
                  <a:lnTo>
                    <a:pt x="59" y="2"/>
                  </a:lnTo>
                  <a:lnTo>
                    <a:pt x="91" y="10"/>
                  </a:lnTo>
                  <a:lnTo>
                    <a:pt x="120" y="26"/>
                  </a:lnTo>
                  <a:lnTo>
                    <a:pt x="144" y="48"/>
                  </a:lnTo>
                  <a:lnTo>
                    <a:pt x="164" y="75"/>
                  </a:lnTo>
                  <a:lnTo>
                    <a:pt x="176" y="109"/>
                  </a:lnTo>
                  <a:lnTo>
                    <a:pt x="183" y="147"/>
                  </a:lnTo>
                  <a:lnTo>
                    <a:pt x="182" y="189"/>
                  </a:lnTo>
                  <a:lnTo>
                    <a:pt x="181" y="193"/>
                  </a:lnTo>
                  <a:lnTo>
                    <a:pt x="177" y="202"/>
                  </a:lnTo>
                  <a:lnTo>
                    <a:pt x="172" y="215"/>
                  </a:lnTo>
                  <a:lnTo>
                    <a:pt x="165" y="228"/>
                  </a:lnTo>
                  <a:lnTo>
                    <a:pt x="157" y="242"/>
                  </a:lnTo>
                  <a:lnTo>
                    <a:pt x="148" y="254"/>
                  </a:lnTo>
                  <a:lnTo>
                    <a:pt x="138" y="260"/>
                  </a:lnTo>
                  <a:lnTo>
                    <a:pt x="128" y="260"/>
                  </a:lnTo>
                  <a:lnTo>
                    <a:pt x="118" y="255"/>
                  </a:lnTo>
                  <a:lnTo>
                    <a:pt x="108" y="248"/>
                  </a:lnTo>
                  <a:lnTo>
                    <a:pt x="98" y="240"/>
                  </a:lnTo>
                  <a:lnTo>
                    <a:pt x="91" y="230"/>
                  </a:lnTo>
                  <a:lnTo>
                    <a:pt x="85" y="218"/>
                  </a:lnTo>
                  <a:lnTo>
                    <a:pt x="84" y="205"/>
                  </a:lnTo>
                  <a:lnTo>
                    <a:pt x="88" y="190"/>
                  </a:lnTo>
                  <a:lnTo>
                    <a:pt x="96" y="174"/>
                  </a:lnTo>
                  <a:lnTo>
                    <a:pt x="98" y="172"/>
                  </a:lnTo>
                  <a:lnTo>
                    <a:pt x="99" y="170"/>
                  </a:lnTo>
                  <a:lnTo>
                    <a:pt x="101" y="167"/>
                  </a:lnTo>
                  <a:lnTo>
                    <a:pt x="103" y="165"/>
                  </a:lnTo>
                  <a:lnTo>
                    <a:pt x="115" y="147"/>
                  </a:lnTo>
                  <a:lnTo>
                    <a:pt x="124" y="128"/>
                  </a:lnTo>
                  <a:lnTo>
                    <a:pt x="128" y="111"/>
                  </a:lnTo>
                  <a:lnTo>
                    <a:pt x="126" y="94"/>
                  </a:lnTo>
                  <a:lnTo>
                    <a:pt x="116" y="78"/>
                  </a:lnTo>
                  <a:lnTo>
                    <a:pt x="99" y="61"/>
                  </a:lnTo>
                  <a:lnTo>
                    <a:pt x="75" y="48"/>
                  </a:lnTo>
                  <a:lnTo>
                    <a:pt x="40" y="35"/>
                  </a:lnTo>
                  <a:lnTo>
                    <a:pt x="39" y="35"/>
                  </a:lnTo>
                  <a:lnTo>
                    <a:pt x="38" y="34"/>
                  </a:lnTo>
                  <a:lnTo>
                    <a:pt x="36" y="34"/>
                  </a:lnTo>
                  <a:lnTo>
                    <a:pt x="35" y="33"/>
                  </a:lnTo>
                  <a:lnTo>
                    <a:pt x="29" y="30"/>
                  </a:lnTo>
                  <a:lnTo>
                    <a:pt x="21" y="27"/>
                  </a:lnTo>
                  <a:lnTo>
                    <a:pt x="12" y="22"/>
                  </a:lnTo>
                  <a:lnTo>
                    <a:pt x="5" y="18"/>
                  </a:lnTo>
                  <a:lnTo>
                    <a:pt x="0" y="12"/>
                  </a:lnTo>
                  <a:lnTo>
                    <a:pt x="0" y="7"/>
                  </a:lnTo>
                  <a:lnTo>
                    <a:pt x="7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CCC9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04" name="Freeform 62"/>
            <p:cNvSpPr>
              <a:spLocks/>
            </p:cNvSpPr>
            <p:nvPr/>
          </p:nvSpPr>
          <p:spPr bwMode="auto">
            <a:xfrm>
              <a:off x="8261379" y="1638297"/>
              <a:ext cx="134938" cy="201613"/>
            </a:xfrm>
            <a:custGeom>
              <a:avLst/>
              <a:gdLst>
                <a:gd name="T0" fmla="*/ 2147483647 w 170"/>
                <a:gd name="T1" fmla="*/ 0 h 252"/>
                <a:gd name="T2" fmla="*/ 2147483647 w 170"/>
                <a:gd name="T3" fmla="*/ 2147483647 h 252"/>
                <a:gd name="T4" fmla="*/ 2147483647 w 170"/>
                <a:gd name="T5" fmla="*/ 2147483647 h 252"/>
                <a:gd name="T6" fmla="*/ 2147483647 w 170"/>
                <a:gd name="T7" fmla="*/ 2147483647 h 252"/>
                <a:gd name="T8" fmla="*/ 2147483647 w 170"/>
                <a:gd name="T9" fmla="*/ 2147483647 h 252"/>
                <a:gd name="T10" fmla="*/ 2147483647 w 170"/>
                <a:gd name="T11" fmla="*/ 2147483647 h 252"/>
                <a:gd name="T12" fmla="*/ 2147483647 w 170"/>
                <a:gd name="T13" fmla="*/ 2147483647 h 252"/>
                <a:gd name="T14" fmla="*/ 2147483647 w 170"/>
                <a:gd name="T15" fmla="*/ 2147483647 h 252"/>
                <a:gd name="T16" fmla="*/ 2147483647 w 170"/>
                <a:gd name="T17" fmla="*/ 2147483647 h 252"/>
                <a:gd name="T18" fmla="*/ 2147483647 w 170"/>
                <a:gd name="T19" fmla="*/ 2147483647 h 252"/>
                <a:gd name="T20" fmla="*/ 2147483647 w 170"/>
                <a:gd name="T21" fmla="*/ 2147483647 h 252"/>
                <a:gd name="T22" fmla="*/ 2147483647 w 170"/>
                <a:gd name="T23" fmla="*/ 2147483647 h 252"/>
                <a:gd name="T24" fmla="*/ 2147483647 w 170"/>
                <a:gd name="T25" fmla="*/ 2147483647 h 252"/>
                <a:gd name="T26" fmla="*/ 2147483647 w 170"/>
                <a:gd name="T27" fmla="*/ 2147483647 h 252"/>
                <a:gd name="T28" fmla="*/ 2147483647 w 170"/>
                <a:gd name="T29" fmla="*/ 2147483647 h 252"/>
                <a:gd name="T30" fmla="*/ 2147483647 w 170"/>
                <a:gd name="T31" fmla="*/ 2147483647 h 252"/>
                <a:gd name="T32" fmla="*/ 2147483647 w 170"/>
                <a:gd name="T33" fmla="*/ 2147483647 h 252"/>
                <a:gd name="T34" fmla="*/ 2147483647 w 170"/>
                <a:gd name="T35" fmla="*/ 2147483647 h 252"/>
                <a:gd name="T36" fmla="*/ 2147483647 w 170"/>
                <a:gd name="T37" fmla="*/ 2147483647 h 252"/>
                <a:gd name="T38" fmla="*/ 2147483647 w 170"/>
                <a:gd name="T39" fmla="*/ 2147483647 h 252"/>
                <a:gd name="T40" fmla="*/ 2147483647 w 170"/>
                <a:gd name="T41" fmla="*/ 2147483647 h 252"/>
                <a:gd name="T42" fmla="*/ 2147483647 w 170"/>
                <a:gd name="T43" fmla="*/ 2147483647 h 252"/>
                <a:gd name="T44" fmla="*/ 2147483647 w 170"/>
                <a:gd name="T45" fmla="*/ 2147483647 h 252"/>
                <a:gd name="T46" fmla="*/ 2147483647 w 170"/>
                <a:gd name="T47" fmla="*/ 2147483647 h 252"/>
                <a:gd name="T48" fmla="*/ 2147483647 w 170"/>
                <a:gd name="T49" fmla="*/ 2147483647 h 252"/>
                <a:gd name="T50" fmla="*/ 2147483647 w 170"/>
                <a:gd name="T51" fmla="*/ 2147483647 h 252"/>
                <a:gd name="T52" fmla="*/ 2147483647 w 170"/>
                <a:gd name="T53" fmla="*/ 2147483647 h 252"/>
                <a:gd name="T54" fmla="*/ 2147483647 w 170"/>
                <a:gd name="T55" fmla="*/ 2147483647 h 252"/>
                <a:gd name="T56" fmla="*/ 2147483647 w 170"/>
                <a:gd name="T57" fmla="*/ 2147483647 h 252"/>
                <a:gd name="T58" fmla="*/ 2147483647 w 170"/>
                <a:gd name="T59" fmla="*/ 2147483647 h 252"/>
                <a:gd name="T60" fmla="*/ 2147483647 w 170"/>
                <a:gd name="T61" fmla="*/ 2147483647 h 252"/>
                <a:gd name="T62" fmla="*/ 2147483647 w 170"/>
                <a:gd name="T63" fmla="*/ 2147483647 h 252"/>
                <a:gd name="T64" fmla="*/ 2147483647 w 170"/>
                <a:gd name="T65" fmla="*/ 2147483647 h 252"/>
                <a:gd name="T66" fmla="*/ 2147483647 w 170"/>
                <a:gd name="T67" fmla="*/ 2147483647 h 252"/>
                <a:gd name="T68" fmla="*/ 2147483647 w 170"/>
                <a:gd name="T69" fmla="*/ 2147483647 h 252"/>
                <a:gd name="T70" fmla="*/ 2147483647 w 170"/>
                <a:gd name="T71" fmla="*/ 2147483647 h 252"/>
                <a:gd name="T72" fmla="*/ 2147483647 w 170"/>
                <a:gd name="T73" fmla="*/ 2147483647 h 252"/>
                <a:gd name="T74" fmla="*/ 2147483647 w 170"/>
                <a:gd name="T75" fmla="*/ 2147483647 h 252"/>
                <a:gd name="T76" fmla="*/ 2147483647 w 170"/>
                <a:gd name="T77" fmla="*/ 2147483647 h 252"/>
                <a:gd name="T78" fmla="*/ 2147483647 w 170"/>
                <a:gd name="T79" fmla="*/ 2147483647 h 252"/>
                <a:gd name="T80" fmla="*/ 2147483647 w 170"/>
                <a:gd name="T81" fmla="*/ 2147483647 h 252"/>
                <a:gd name="T82" fmla="*/ 2147483647 w 170"/>
                <a:gd name="T83" fmla="*/ 2147483647 h 252"/>
                <a:gd name="T84" fmla="*/ 2147483647 w 170"/>
                <a:gd name="T85" fmla="*/ 2147483647 h 252"/>
                <a:gd name="T86" fmla="*/ 2147483647 w 170"/>
                <a:gd name="T87" fmla="*/ 2147483647 h 252"/>
                <a:gd name="T88" fmla="*/ 2147483647 w 170"/>
                <a:gd name="T89" fmla="*/ 2147483647 h 252"/>
                <a:gd name="T90" fmla="*/ 2147483647 w 170"/>
                <a:gd name="T91" fmla="*/ 2147483647 h 252"/>
                <a:gd name="T92" fmla="*/ 0 w 170"/>
                <a:gd name="T93" fmla="*/ 2147483647 h 252"/>
                <a:gd name="T94" fmla="*/ 2147483647 w 170"/>
                <a:gd name="T95" fmla="*/ 2147483647 h 252"/>
                <a:gd name="T96" fmla="*/ 2147483647 w 170"/>
                <a:gd name="T97" fmla="*/ 0 h 2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0"/>
                <a:gd name="T148" fmla="*/ 0 h 252"/>
                <a:gd name="T149" fmla="*/ 170 w 170"/>
                <a:gd name="T150" fmla="*/ 252 h 2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0" h="252">
                  <a:moveTo>
                    <a:pt x="22" y="0"/>
                  </a:moveTo>
                  <a:lnTo>
                    <a:pt x="55" y="1"/>
                  </a:lnTo>
                  <a:lnTo>
                    <a:pt x="85" y="9"/>
                  </a:lnTo>
                  <a:lnTo>
                    <a:pt x="111" y="24"/>
                  </a:lnTo>
                  <a:lnTo>
                    <a:pt x="134" y="46"/>
                  </a:lnTo>
                  <a:lnTo>
                    <a:pt x="151" y="72"/>
                  </a:lnTo>
                  <a:lnTo>
                    <a:pt x="164" y="105"/>
                  </a:lnTo>
                  <a:lnTo>
                    <a:pt x="170" y="142"/>
                  </a:lnTo>
                  <a:lnTo>
                    <a:pt x="170" y="183"/>
                  </a:lnTo>
                  <a:lnTo>
                    <a:pt x="169" y="186"/>
                  </a:lnTo>
                  <a:lnTo>
                    <a:pt x="165" y="196"/>
                  </a:lnTo>
                  <a:lnTo>
                    <a:pt x="161" y="208"/>
                  </a:lnTo>
                  <a:lnTo>
                    <a:pt x="154" y="222"/>
                  </a:lnTo>
                  <a:lnTo>
                    <a:pt x="146" y="235"/>
                  </a:lnTo>
                  <a:lnTo>
                    <a:pt x="138" y="246"/>
                  </a:lnTo>
                  <a:lnTo>
                    <a:pt x="128" y="252"/>
                  </a:lnTo>
                  <a:lnTo>
                    <a:pt x="119" y="252"/>
                  </a:lnTo>
                  <a:lnTo>
                    <a:pt x="110" y="248"/>
                  </a:lnTo>
                  <a:lnTo>
                    <a:pt x="101" y="241"/>
                  </a:lnTo>
                  <a:lnTo>
                    <a:pt x="91" y="233"/>
                  </a:lnTo>
                  <a:lnTo>
                    <a:pt x="86" y="223"/>
                  </a:lnTo>
                  <a:lnTo>
                    <a:pt x="81" y="212"/>
                  </a:lnTo>
                  <a:lnTo>
                    <a:pt x="80" y="199"/>
                  </a:lnTo>
                  <a:lnTo>
                    <a:pt x="83" y="185"/>
                  </a:lnTo>
                  <a:lnTo>
                    <a:pt x="93" y="169"/>
                  </a:lnTo>
                  <a:lnTo>
                    <a:pt x="94" y="167"/>
                  </a:lnTo>
                  <a:lnTo>
                    <a:pt x="95" y="165"/>
                  </a:lnTo>
                  <a:lnTo>
                    <a:pt x="97" y="162"/>
                  </a:lnTo>
                  <a:lnTo>
                    <a:pt x="98" y="160"/>
                  </a:lnTo>
                  <a:lnTo>
                    <a:pt x="110" y="143"/>
                  </a:lnTo>
                  <a:lnTo>
                    <a:pt x="117" y="124"/>
                  </a:lnTo>
                  <a:lnTo>
                    <a:pt x="120" y="107"/>
                  </a:lnTo>
                  <a:lnTo>
                    <a:pt x="118" y="90"/>
                  </a:lnTo>
                  <a:lnTo>
                    <a:pt x="110" y="74"/>
                  </a:lnTo>
                  <a:lnTo>
                    <a:pt x="95" y="59"/>
                  </a:lnTo>
                  <a:lnTo>
                    <a:pt x="72" y="45"/>
                  </a:lnTo>
                  <a:lnTo>
                    <a:pt x="41" y="32"/>
                  </a:lnTo>
                  <a:lnTo>
                    <a:pt x="40" y="31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5" y="30"/>
                  </a:lnTo>
                  <a:lnTo>
                    <a:pt x="30" y="28"/>
                  </a:lnTo>
                  <a:lnTo>
                    <a:pt x="22" y="25"/>
                  </a:lnTo>
                  <a:lnTo>
                    <a:pt x="14" y="21"/>
                  </a:lnTo>
                  <a:lnTo>
                    <a:pt x="6" y="1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7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CBA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05" name="Freeform 63"/>
            <p:cNvSpPr>
              <a:spLocks/>
            </p:cNvSpPr>
            <p:nvPr/>
          </p:nvSpPr>
          <p:spPr bwMode="auto">
            <a:xfrm>
              <a:off x="8270904" y="1641472"/>
              <a:ext cx="122238" cy="193675"/>
            </a:xfrm>
            <a:custGeom>
              <a:avLst/>
              <a:gdLst>
                <a:gd name="T0" fmla="*/ 2147483647 w 154"/>
                <a:gd name="T1" fmla="*/ 0 h 245"/>
                <a:gd name="T2" fmla="*/ 2147483647 w 154"/>
                <a:gd name="T3" fmla="*/ 2147483647 h 245"/>
                <a:gd name="T4" fmla="*/ 2147483647 w 154"/>
                <a:gd name="T5" fmla="*/ 2147483647 h 245"/>
                <a:gd name="T6" fmla="*/ 2147483647 w 154"/>
                <a:gd name="T7" fmla="*/ 2147483647 h 245"/>
                <a:gd name="T8" fmla="*/ 2147483647 w 154"/>
                <a:gd name="T9" fmla="*/ 2147483647 h 245"/>
                <a:gd name="T10" fmla="*/ 2147483647 w 154"/>
                <a:gd name="T11" fmla="*/ 2147483647 h 245"/>
                <a:gd name="T12" fmla="*/ 2147483647 w 154"/>
                <a:gd name="T13" fmla="*/ 2147483647 h 245"/>
                <a:gd name="T14" fmla="*/ 2147483647 w 154"/>
                <a:gd name="T15" fmla="*/ 2147483647 h 245"/>
                <a:gd name="T16" fmla="*/ 2147483647 w 154"/>
                <a:gd name="T17" fmla="*/ 2147483647 h 245"/>
                <a:gd name="T18" fmla="*/ 2147483647 w 154"/>
                <a:gd name="T19" fmla="*/ 2147483647 h 245"/>
                <a:gd name="T20" fmla="*/ 2147483647 w 154"/>
                <a:gd name="T21" fmla="*/ 2147483647 h 245"/>
                <a:gd name="T22" fmla="*/ 2147483647 w 154"/>
                <a:gd name="T23" fmla="*/ 2147483647 h 245"/>
                <a:gd name="T24" fmla="*/ 2147483647 w 154"/>
                <a:gd name="T25" fmla="*/ 2147483647 h 245"/>
                <a:gd name="T26" fmla="*/ 2147483647 w 154"/>
                <a:gd name="T27" fmla="*/ 2147483647 h 245"/>
                <a:gd name="T28" fmla="*/ 2147483647 w 154"/>
                <a:gd name="T29" fmla="*/ 2147483647 h 245"/>
                <a:gd name="T30" fmla="*/ 2147483647 w 154"/>
                <a:gd name="T31" fmla="*/ 2147483647 h 245"/>
                <a:gd name="T32" fmla="*/ 2147483647 w 154"/>
                <a:gd name="T33" fmla="*/ 2147483647 h 245"/>
                <a:gd name="T34" fmla="*/ 2147483647 w 154"/>
                <a:gd name="T35" fmla="*/ 2147483647 h 245"/>
                <a:gd name="T36" fmla="*/ 2147483647 w 154"/>
                <a:gd name="T37" fmla="*/ 2147483647 h 245"/>
                <a:gd name="T38" fmla="*/ 2147483647 w 154"/>
                <a:gd name="T39" fmla="*/ 2147483647 h 245"/>
                <a:gd name="T40" fmla="*/ 2147483647 w 154"/>
                <a:gd name="T41" fmla="*/ 2147483647 h 245"/>
                <a:gd name="T42" fmla="*/ 2147483647 w 154"/>
                <a:gd name="T43" fmla="*/ 2147483647 h 245"/>
                <a:gd name="T44" fmla="*/ 2147483647 w 154"/>
                <a:gd name="T45" fmla="*/ 2147483647 h 245"/>
                <a:gd name="T46" fmla="*/ 2147483647 w 154"/>
                <a:gd name="T47" fmla="*/ 2147483647 h 245"/>
                <a:gd name="T48" fmla="*/ 2147483647 w 154"/>
                <a:gd name="T49" fmla="*/ 2147483647 h 245"/>
                <a:gd name="T50" fmla="*/ 2147483647 w 154"/>
                <a:gd name="T51" fmla="*/ 2147483647 h 245"/>
                <a:gd name="T52" fmla="*/ 2147483647 w 154"/>
                <a:gd name="T53" fmla="*/ 2147483647 h 245"/>
                <a:gd name="T54" fmla="*/ 2147483647 w 154"/>
                <a:gd name="T55" fmla="*/ 2147483647 h 245"/>
                <a:gd name="T56" fmla="*/ 2147483647 w 154"/>
                <a:gd name="T57" fmla="*/ 2147483647 h 245"/>
                <a:gd name="T58" fmla="*/ 2147483647 w 154"/>
                <a:gd name="T59" fmla="*/ 2147483647 h 245"/>
                <a:gd name="T60" fmla="*/ 2147483647 w 154"/>
                <a:gd name="T61" fmla="*/ 2147483647 h 245"/>
                <a:gd name="T62" fmla="*/ 2147483647 w 154"/>
                <a:gd name="T63" fmla="*/ 2147483647 h 245"/>
                <a:gd name="T64" fmla="*/ 2147483647 w 154"/>
                <a:gd name="T65" fmla="*/ 2147483647 h 245"/>
                <a:gd name="T66" fmla="*/ 2147483647 w 154"/>
                <a:gd name="T67" fmla="*/ 2147483647 h 245"/>
                <a:gd name="T68" fmla="*/ 2147483647 w 154"/>
                <a:gd name="T69" fmla="*/ 2147483647 h 245"/>
                <a:gd name="T70" fmla="*/ 2147483647 w 154"/>
                <a:gd name="T71" fmla="*/ 2147483647 h 245"/>
                <a:gd name="T72" fmla="*/ 2147483647 w 154"/>
                <a:gd name="T73" fmla="*/ 2147483647 h 245"/>
                <a:gd name="T74" fmla="*/ 2147483647 w 154"/>
                <a:gd name="T75" fmla="*/ 2147483647 h 245"/>
                <a:gd name="T76" fmla="*/ 2147483647 w 154"/>
                <a:gd name="T77" fmla="*/ 2147483647 h 245"/>
                <a:gd name="T78" fmla="*/ 2147483647 w 154"/>
                <a:gd name="T79" fmla="*/ 2147483647 h 245"/>
                <a:gd name="T80" fmla="*/ 2147483647 w 154"/>
                <a:gd name="T81" fmla="*/ 2147483647 h 245"/>
                <a:gd name="T82" fmla="*/ 2147483647 w 154"/>
                <a:gd name="T83" fmla="*/ 2147483647 h 245"/>
                <a:gd name="T84" fmla="*/ 2147483647 w 154"/>
                <a:gd name="T85" fmla="*/ 2147483647 h 245"/>
                <a:gd name="T86" fmla="*/ 2147483647 w 154"/>
                <a:gd name="T87" fmla="*/ 2147483647 h 245"/>
                <a:gd name="T88" fmla="*/ 2147483647 w 154"/>
                <a:gd name="T89" fmla="*/ 2147483647 h 245"/>
                <a:gd name="T90" fmla="*/ 2147483647 w 154"/>
                <a:gd name="T91" fmla="*/ 2147483647 h 245"/>
                <a:gd name="T92" fmla="*/ 0 w 154"/>
                <a:gd name="T93" fmla="*/ 2147483647 h 245"/>
                <a:gd name="T94" fmla="*/ 2147483647 w 154"/>
                <a:gd name="T95" fmla="*/ 2147483647 h 245"/>
                <a:gd name="T96" fmla="*/ 2147483647 w 154"/>
                <a:gd name="T97" fmla="*/ 0 h 2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4"/>
                <a:gd name="T148" fmla="*/ 0 h 245"/>
                <a:gd name="T149" fmla="*/ 154 w 154"/>
                <a:gd name="T150" fmla="*/ 245 h 24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4" h="245">
                  <a:moveTo>
                    <a:pt x="20" y="0"/>
                  </a:moveTo>
                  <a:lnTo>
                    <a:pt x="49" y="1"/>
                  </a:lnTo>
                  <a:lnTo>
                    <a:pt x="76" y="10"/>
                  </a:lnTo>
                  <a:lnTo>
                    <a:pt x="100" y="23"/>
                  </a:lnTo>
                  <a:lnTo>
                    <a:pt x="121" y="44"/>
                  </a:lnTo>
                  <a:lnTo>
                    <a:pt x="137" y="71"/>
                  </a:lnTo>
                  <a:lnTo>
                    <a:pt x="149" y="102"/>
                  </a:lnTo>
                  <a:lnTo>
                    <a:pt x="154" y="139"/>
                  </a:lnTo>
                  <a:lnTo>
                    <a:pt x="154" y="178"/>
                  </a:lnTo>
                  <a:lnTo>
                    <a:pt x="153" y="181"/>
                  </a:lnTo>
                  <a:lnTo>
                    <a:pt x="150" y="189"/>
                  </a:lnTo>
                  <a:lnTo>
                    <a:pt x="145" y="202"/>
                  </a:lnTo>
                  <a:lnTo>
                    <a:pt x="139" y="216"/>
                  </a:lnTo>
                  <a:lnTo>
                    <a:pt x="132" y="228"/>
                  </a:lnTo>
                  <a:lnTo>
                    <a:pt x="124" y="239"/>
                  </a:lnTo>
                  <a:lnTo>
                    <a:pt x="116" y="245"/>
                  </a:lnTo>
                  <a:lnTo>
                    <a:pt x="108" y="245"/>
                  </a:lnTo>
                  <a:lnTo>
                    <a:pt x="100" y="240"/>
                  </a:lnTo>
                  <a:lnTo>
                    <a:pt x="92" y="234"/>
                  </a:lnTo>
                  <a:lnTo>
                    <a:pt x="84" y="226"/>
                  </a:lnTo>
                  <a:lnTo>
                    <a:pt x="78" y="217"/>
                  </a:lnTo>
                  <a:lnTo>
                    <a:pt x="75" y="207"/>
                  </a:lnTo>
                  <a:lnTo>
                    <a:pt x="75" y="194"/>
                  </a:lnTo>
                  <a:lnTo>
                    <a:pt x="78" y="180"/>
                  </a:lnTo>
                  <a:lnTo>
                    <a:pt x="86" y="164"/>
                  </a:lnTo>
                  <a:lnTo>
                    <a:pt x="88" y="162"/>
                  </a:lnTo>
                  <a:lnTo>
                    <a:pt x="90" y="159"/>
                  </a:lnTo>
                  <a:lnTo>
                    <a:pt x="91" y="158"/>
                  </a:lnTo>
                  <a:lnTo>
                    <a:pt x="92" y="156"/>
                  </a:lnTo>
                  <a:lnTo>
                    <a:pt x="102" y="139"/>
                  </a:lnTo>
                  <a:lnTo>
                    <a:pt x="109" y="120"/>
                  </a:lnTo>
                  <a:lnTo>
                    <a:pt x="112" y="103"/>
                  </a:lnTo>
                  <a:lnTo>
                    <a:pt x="109" y="86"/>
                  </a:lnTo>
                  <a:lnTo>
                    <a:pt x="101" y="69"/>
                  </a:lnTo>
                  <a:lnTo>
                    <a:pt x="88" y="56"/>
                  </a:lnTo>
                  <a:lnTo>
                    <a:pt x="67" y="42"/>
                  </a:lnTo>
                  <a:lnTo>
                    <a:pt x="39" y="30"/>
                  </a:lnTo>
                  <a:lnTo>
                    <a:pt x="38" y="29"/>
                  </a:lnTo>
                  <a:lnTo>
                    <a:pt x="37" y="29"/>
                  </a:lnTo>
                  <a:lnTo>
                    <a:pt x="34" y="29"/>
                  </a:lnTo>
                  <a:lnTo>
                    <a:pt x="33" y="28"/>
                  </a:lnTo>
                  <a:lnTo>
                    <a:pt x="30" y="27"/>
                  </a:lnTo>
                  <a:lnTo>
                    <a:pt x="22" y="23"/>
                  </a:lnTo>
                  <a:lnTo>
                    <a:pt x="14" y="20"/>
                  </a:lnTo>
                  <a:lnTo>
                    <a:pt x="6" y="15"/>
                  </a:lnTo>
                  <a:lnTo>
                    <a:pt x="1" y="11"/>
                  </a:lnTo>
                  <a:lnTo>
                    <a:pt x="0" y="6"/>
                  </a:lnTo>
                  <a:lnTo>
                    <a:pt x="6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AAA8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06" name="Freeform 64"/>
            <p:cNvSpPr>
              <a:spLocks/>
            </p:cNvSpPr>
            <p:nvPr/>
          </p:nvSpPr>
          <p:spPr bwMode="auto">
            <a:xfrm>
              <a:off x="8280429" y="1643060"/>
              <a:ext cx="109538" cy="190500"/>
            </a:xfrm>
            <a:custGeom>
              <a:avLst/>
              <a:gdLst>
                <a:gd name="T0" fmla="*/ 2147483647 w 140"/>
                <a:gd name="T1" fmla="*/ 0 h 238"/>
                <a:gd name="T2" fmla="*/ 2147483647 w 140"/>
                <a:gd name="T3" fmla="*/ 2147483647 h 238"/>
                <a:gd name="T4" fmla="*/ 2147483647 w 140"/>
                <a:gd name="T5" fmla="*/ 2147483647 h 238"/>
                <a:gd name="T6" fmla="*/ 2147483647 w 140"/>
                <a:gd name="T7" fmla="*/ 2147483647 h 238"/>
                <a:gd name="T8" fmla="*/ 2147483647 w 140"/>
                <a:gd name="T9" fmla="*/ 2147483647 h 238"/>
                <a:gd name="T10" fmla="*/ 2147483647 w 140"/>
                <a:gd name="T11" fmla="*/ 2147483647 h 238"/>
                <a:gd name="T12" fmla="*/ 2147483647 w 140"/>
                <a:gd name="T13" fmla="*/ 2147483647 h 238"/>
                <a:gd name="T14" fmla="*/ 2147483647 w 140"/>
                <a:gd name="T15" fmla="*/ 2147483647 h 238"/>
                <a:gd name="T16" fmla="*/ 2147483647 w 140"/>
                <a:gd name="T17" fmla="*/ 2147483647 h 238"/>
                <a:gd name="T18" fmla="*/ 2147483647 w 140"/>
                <a:gd name="T19" fmla="*/ 2147483647 h 238"/>
                <a:gd name="T20" fmla="*/ 2147483647 w 140"/>
                <a:gd name="T21" fmla="*/ 2147483647 h 238"/>
                <a:gd name="T22" fmla="*/ 2147483647 w 140"/>
                <a:gd name="T23" fmla="*/ 2147483647 h 238"/>
                <a:gd name="T24" fmla="*/ 2147483647 w 140"/>
                <a:gd name="T25" fmla="*/ 2147483647 h 238"/>
                <a:gd name="T26" fmla="*/ 2147483647 w 140"/>
                <a:gd name="T27" fmla="*/ 2147483647 h 238"/>
                <a:gd name="T28" fmla="*/ 2147483647 w 140"/>
                <a:gd name="T29" fmla="*/ 2147483647 h 238"/>
                <a:gd name="T30" fmla="*/ 2147483647 w 140"/>
                <a:gd name="T31" fmla="*/ 2147483647 h 238"/>
                <a:gd name="T32" fmla="*/ 2147483647 w 140"/>
                <a:gd name="T33" fmla="*/ 2147483647 h 238"/>
                <a:gd name="T34" fmla="*/ 2147483647 w 140"/>
                <a:gd name="T35" fmla="*/ 2147483647 h 238"/>
                <a:gd name="T36" fmla="*/ 2147483647 w 140"/>
                <a:gd name="T37" fmla="*/ 2147483647 h 238"/>
                <a:gd name="T38" fmla="*/ 2147483647 w 140"/>
                <a:gd name="T39" fmla="*/ 2147483647 h 238"/>
                <a:gd name="T40" fmla="*/ 2147483647 w 140"/>
                <a:gd name="T41" fmla="*/ 2147483647 h 238"/>
                <a:gd name="T42" fmla="*/ 2147483647 w 140"/>
                <a:gd name="T43" fmla="*/ 2147483647 h 238"/>
                <a:gd name="T44" fmla="*/ 2147483647 w 140"/>
                <a:gd name="T45" fmla="*/ 2147483647 h 238"/>
                <a:gd name="T46" fmla="*/ 2147483647 w 140"/>
                <a:gd name="T47" fmla="*/ 2147483647 h 238"/>
                <a:gd name="T48" fmla="*/ 2147483647 w 140"/>
                <a:gd name="T49" fmla="*/ 2147483647 h 238"/>
                <a:gd name="T50" fmla="*/ 2147483647 w 140"/>
                <a:gd name="T51" fmla="*/ 2147483647 h 238"/>
                <a:gd name="T52" fmla="*/ 2147483647 w 140"/>
                <a:gd name="T53" fmla="*/ 2147483647 h 238"/>
                <a:gd name="T54" fmla="*/ 2147483647 w 140"/>
                <a:gd name="T55" fmla="*/ 2147483647 h 238"/>
                <a:gd name="T56" fmla="*/ 2147483647 w 140"/>
                <a:gd name="T57" fmla="*/ 2147483647 h 238"/>
                <a:gd name="T58" fmla="*/ 2147483647 w 140"/>
                <a:gd name="T59" fmla="*/ 2147483647 h 238"/>
                <a:gd name="T60" fmla="*/ 2147483647 w 140"/>
                <a:gd name="T61" fmla="*/ 2147483647 h 238"/>
                <a:gd name="T62" fmla="*/ 2147483647 w 140"/>
                <a:gd name="T63" fmla="*/ 2147483647 h 238"/>
                <a:gd name="T64" fmla="*/ 2147483647 w 140"/>
                <a:gd name="T65" fmla="*/ 2147483647 h 238"/>
                <a:gd name="T66" fmla="*/ 2147483647 w 140"/>
                <a:gd name="T67" fmla="*/ 2147483647 h 238"/>
                <a:gd name="T68" fmla="*/ 2147483647 w 140"/>
                <a:gd name="T69" fmla="*/ 2147483647 h 238"/>
                <a:gd name="T70" fmla="*/ 2147483647 w 140"/>
                <a:gd name="T71" fmla="*/ 2147483647 h 238"/>
                <a:gd name="T72" fmla="*/ 2147483647 w 140"/>
                <a:gd name="T73" fmla="*/ 2147483647 h 238"/>
                <a:gd name="T74" fmla="*/ 2147483647 w 140"/>
                <a:gd name="T75" fmla="*/ 2147483647 h 238"/>
                <a:gd name="T76" fmla="*/ 2147483647 w 140"/>
                <a:gd name="T77" fmla="*/ 2147483647 h 238"/>
                <a:gd name="T78" fmla="*/ 2147483647 w 140"/>
                <a:gd name="T79" fmla="*/ 2147483647 h 238"/>
                <a:gd name="T80" fmla="*/ 2147483647 w 140"/>
                <a:gd name="T81" fmla="*/ 2147483647 h 238"/>
                <a:gd name="T82" fmla="*/ 2147483647 w 140"/>
                <a:gd name="T83" fmla="*/ 2147483647 h 238"/>
                <a:gd name="T84" fmla="*/ 2147483647 w 140"/>
                <a:gd name="T85" fmla="*/ 2147483647 h 238"/>
                <a:gd name="T86" fmla="*/ 2147483647 w 140"/>
                <a:gd name="T87" fmla="*/ 2147483647 h 238"/>
                <a:gd name="T88" fmla="*/ 2147483647 w 140"/>
                <a:gd name="T89" fmla="*/ 2147483647 h 238"/>
                <a:gd name="T90" fmla="*/ 2147483647 w 140"/>
                <a:gd name="T91" fmla="*/ 2147483647 h 238"/>
                <a:gd name="T92" fmla="*/ 0 w 140"/>
                <a:gd name="T93" fmla="*/ 2147483647 h 238"/>
                <a:gd name="T94" fmla="*/ 2147483647 w 140"/>
                <a:gd name="T95" fmla="*/ 2147483647 h 238"/>
                <a:gd name="T96" fmla="*/ 2147483647 w 140"/>
                <a:gd name="T97" fmla="*/ 0 h 2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0"/>
                <a:gd name="T148" fmla="*/ 0 h 238"/>
                <a:gd name="T149" fmla="*/ 140 w 140"/>
                <a:gd name="T150" fmla="*/ 238 h 2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0" h="238">
                  <a:moveTo>
                    <a:pt x="18" y="0"/>
                  </a:moveTo>
                  <a:lnTo>
                    <a:pt x="45" y="1"/>
                  </a:lnTo>
                  <a:lnTo>
                    <a:pt x="70" y="9"/>
                  </a:lnTo>
                  <a:lnTo>
                    <a:pt x="91" y="23"/>
                  </a:lnTo>
                  <a:lnTo>
                    <a:pt x="110" y="43"/>
                  </a:lnTo>
                  <a:lnTo>
                    <a:pt x="125" y="69"/>
                  </a:lnTo>
                  <a:lnTo>
                    <a:pt x="135" y="99"/>
                  </a:lnTo>
                  <a:lnTo>
                    <a:pt x="140" y="134"/>
                  </a:lnTo>
                  <a:lnTo>
                    <a:pt x="140" y="172"/>
                  </a:lnTo>
                  <a:lnTo>
                    <a:pt x="139" y="176"/>
                  </a:lnTo>
                  <a:lnTo>
                    <a:pt x="136" y="184"/>
                  </a:lnTo>
                  <a:lnTo>
                    <a:pt x="132" y="195"/>
                  </a:lnTo>
                  <a:lnTo>
                    <a:pt x="126" y="209"/>
                  </a:lnTo>
                  <a:lnTo>
                    <a:pt x="120" y="222"/>
                  </a:lnTo>
                  <a:lnTo>
                    <a:pt x="113" y="232"/>
                  </a:lnTo>
                  <a:lnTo>
                    <a:pt x="105" y="238"/>
                  </a:lnTo>
                  <a:lnTo>
                    <a:pt x="98" y="238"/>
                  </a:lnTo>
                  <a:lnTo>
                    <a:pt x="90" y="233"/>
                  </a:lnTo>
                  <a:lnTo>
                    <a:pt x="83" y="227"/>
                  </a:lnTo>
                  <a:lnTo>
                    <a:pt x="77" y="220"/>
                  </a:lnTo>
                  <a:lnTo>
                    <a:pt x="72" y="210"/>
                  </a:lnTo>
                  <a:lnTo>
                    <a:pt x="70" y="201"/>
                  </a:lnTo>
                  <a:lnTo>
                    <a:pt x="70" y="189"/>
                  </a:lnTo>
                  <a:lnTo>
                    <a:pt x="74" y="175"/>
                  </a:lnTo>
                  <a:lnTo>
                    <a:pt x="82" y="160"/>
                  </a:lnTo>
                  <a:lnTo>
                    <a:pt x="83" y="157"/>
                  </a:lnTo>
                  <a:lnTo>
                    <a:pt x="85" y="155"/>
                  </a:lnTo>
                  <a:lnTo>
                    <a:pt x="86" y="154"/>
                  </a:lnTo>
                  <a:lnTo>
                    <a:pt x="87" y="152"/>
                  </a:lnTo>
                  <a:lnTo>
                    <a:pt x="96" y="134"/>
                  </a:lnTo>
                  <a:lnTo>
                    <a:pt x="102" y="117"/>
                  </a:lnTo>
                  <a:lnTo>
                    <a:pt x="103" y="100"/>
                  </a:lnTo>
                  <a:lnTo>
                    <a:pt x="101" y="83"/>
                  </a:lnTo>
                  <a:lnTo>
                    <a:pt x="94" y="66"/>
                  </a:lnTo>
                  <a:lnTo>
                    <a:pt x="81" y="53"/>
                  </a:lnTo>
                  <a:lnTo>
                    <a:pt x="63" y="39"/>
                  </a:lnTo>
                  <a:lnTo>
                    <a:pt x="38" y="28"/>
                  </a:lnTo>
                  <a:lnTo>
                    <a:pt x="37" y="27"/>
                  </a:lnTo>
                  <a:lnTo>
                    <a:pt x="36" y="27"/>
                  </a:lnTo>
                  <a:lnTo>
                    <a:pt x="34" y="27"/>
                  </a:lnTo>
                  <a:lnTo>
                    <a:pt x="33" y="26"/>
                  </a:lnTo>
                  <a:lnTo>
                    <a:pt x="29" y="25"/>
                  </a:lnTo>
                  <a:lnTo>
                    <a:pt x="23" y="23"/>
                  </a:lnTo>
                  <a:lnTo>
                    <a:pt x="14" y="19"/>
                  </a:lnTo>
                  <a:lnTo>
                    <a:pt x="7" y="15"/>
                  </a:lnTo>
                  <a:lnTo>
                    <a:pt x="2" y="10"/>
                  </a:lnTo>
                  <a:lnTo>
                    <a:pt x="0" y="7"/>
                  </a:lnTo>
                  <a:lnTo>
                    <a:pt x="5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B99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07" name="Freeform 65"/>
            <p:cNvSpPr>
              <a:spLocks/>
            </p:cNvSpPr>
            <p:nvPr/>
          </p:nvSpPr>
          <p:spPr bwMode="auto">
            <a:xfrm>
              <a:off x="8288366" y="1646235"/>
              <a:ext cx="100013" cy="182563"/>
            </a:xfrm>
            <a:custGeom>
              <a:avLst/>
              <a:gdLst>
                <a:gd name="T0" fmla="*/ 2147483647 w 124"/>
                <a:gd name="T1" fmla="*/ 2147483647 h 230"/>
                <a:gd name="T2" fmla="*/ 2147483647 w 124"/>
                <a:gd name="T3" fmla="*/ 2147483647 h 230"/>
                <a:gd name="T4" fmla="*/ 2147483647 w 124"/>
                <a:gd name="T5" fmla="*/ 2147483647 h 230"/>
                <a:gd name="T6" fmla="*/ 2147483647 w 124"/>
                <a:gd name="T7" fmla="*/ 2147483647 h 230"/>
                <a:gd name="T8" fmla="*/ 2147483647 w 124"/>
                <a:gd name="T9" fmla="*/ 2147483647 h 230"/>
                <a:gd name="T10" fmla="*/ 2147483647 w 124"/>
                <a:gd name="T11" fmla="*/ 2147483647 h 230"/>
                <a:gd name="T12" fmla="*/ 0 w 124"/>
                <a:gd name="T13" fmla="*/ 2147483647 h 230"/>
                <a:gd name="T14" fmla="*/ 2147483647 w 124"/>
                <a:gd name="T15" fmla="*/ 2147483647 h 230"/>
                <a:gd name="T16" fmla="*/ 2147483647 w 124"/>
                <a:gd name="T17" fmla="*/ 0 h 230"/>
                <a:gd name="T18" fmla="*/ 2147483647 w 124"/>
                <a:gd name="T19" fmla="*/ 2147483647 h 230"/>
                <a:gd name="T20" fmla="*/ 2147483647 w 124"/>
                <a:gd name="T21" fmla="*/ 2147483647 h 230"/>
                <a:gd name="T22" fmla="*/ 2147483647 w 124"/>
                <a:gd name="T23" fmla="*/ 2147483647 h 230"/>
                <a:gd name="T24" fmla="*/ 2147483647 w 124"/>
                <a:gd name="T25" fmla="*/ 2147483647 h 230"/>
                <a:gd name="T26" fmla="*/ 2147483647 w 124"/>
                <a:gd name="T27" fmla="*/ 2147483647 h 230"/>
                <a:gd name="T28" fmla="*/ 2147483647 w 124"/>
                <a:gd name="T29" fmla="*/ 2147483647 h 230"/>
                <a:gd name="T30" fmla="*/ 2147483647 w 124"/>
                <a:gd name="T31" fmla="*/ 2147483647 h 230"/>
                <a:gd name="T32" fmla="*/ 2147483647 w 124"/>
                <a:gd name="T33" fmla="*/ 2147483647 h 230"/>
                <a:gd name="T34" fmla="*/ 2147483647 w 124"/>
                <a:gd name="T35" fmla="*/ 2147483647 h 230"/>
                <a:gd name="T36" fmla="*/ 2147483647 w 124"/>
                <a:gd name="T37" fmla="*/ 2147483647 h 230"/>
                <a:gd name="T38" fmla="*/ 2147483647 w 124"/>
                <a:gd name="T39" fmla="*/ 2147483647 h 230"/>
                <a:gd name="T40" fmla="*/ 2147483647 w 124"/>
                <a:gd name="T41" fmla="*/ 2147483647 h 230"/>
                <a:gd name="T42" fmla="*/ 2147483647 w 124"/>
                <a:gd name="T43" fmla="*/ 2147483647 h 230"/>
                <a:gd name="T44" fmla="*/ 2147483647 w 124"/>
                <a:gd name="T45" fmla="*/ 2147483647 h 230"/>
                <a:gd name="T46" fmla="*/ 2147483647 w 124"/>
                <a:gd name="T47" fmla="*/ 2147483647 h 230"/>
                <a:gd name="T48" fmla="*/ 2147483647 w 124"/>
                <a:gd name="T49" fmla="*/ 2147483647 h 230"/>
                <a:gd name="T50" fmla="*/ 2147483647 w 124"/>
                <a:gd name="T51" fmla="*/ 2147483647 h 230"/>
                <a:gd name="T52" fmla="*/ 2147483647 w 124"/>
                <a:gd name="T53" fmla="*/ 2147483647 h 230"/>
                <a:gd name="T54" fmla="*/ 2147483647 w 124"/>
                <a:gd name="T55" fmla="*/ 2147483647 h 230"/>
                <a:gd name="T56" fmla="*/ 2147483647 w 124"/>
                <a:gd name="T57" fmla="*/ 2147483647 h 230"/>
                <a:gd name="T58" fmla="*/ 2147483647 w 124"/>
                <a:gd name="T59" fmla="*/ 2147483647 h 230"/>
                <a:gd name="T60" fmla="*/ 2147483647 w 124"/>
                <a:gd name="T61" fmla="*/ 2147483647 h 230"/>
                <a:gd name="T62" fmla="*/ 2147483647 w 124"/>
                <a:gd name="T63" fmla="*/ 2147483647 h 230"/>
                <a:gd name="T64" fmla="*/ 2147483647 w 124"/>
                <a:gd name="T65" fmla="*/ 2147483647 h 230"/>
                <a:gd name="T66" fmla="*/ 2147483647 w 124"/>
                <a:gd name="T67" fmla="*/ 2147483647 h 230"/>
                <a:gd name="T68" fmla="*/ 2147483647 w 124"/>
                <a:gd name="T69" fmla="*/ 2147483647 h 230"/>
                <a:gd name="T70" fmla="*/ 2147483647 w 124"/>
                <a:gd name="T71" fmla="*/ 2147483647 h 230"/>
                <a:gd name="T72" fmla="*/ 2147483647 w 124"/>
                <a:gd name="T73" fmla="*/ 2147483647 h 230"/>
                <a:gd name="T74" fmla="*/ 2147483647 w 124"/>
                <a:gd name="T75" fmla="*/ 2147483647 h 230"/>
                <a:gd name="T76" fmla="*/ 2147483647 w 124"/>
                <a:gd name="T77" fmla="*/ 2147483647 h 230"/>
                <a:gd name="T78" fmla="*/ 2147483647 w 124"/>
                <a:gd name="T79" fmla="*/ 2147483647 h 230"/>
                <a:gd name="T80" fmla="*/ 2147483647 w 124"/>
                <a:gd name="T81" fmla="*/ 2147483647 h 2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4"/>
                <a:gd name="T124" fmla="*/ 0 h 230"/>
                <a:gd name="T125" fmla="*/ 124 w 124"/>
                <a:gd name="T126" fmla="*/ 230 h 2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4" h="230">
                  <a:moveTo>
                    <a:pt x="31" y="24"/>
                  </a:moveTo>
                  <a:lnTo>
                    <a:pt x="29" y="23"/>
                  </a:lnTo>
                  <a:lnTo>
                    <a:pt x="23" y="21"/>
                  </a:lnTo>
                  <a:lnTo>
                    <a:pt x="15" y="17"/>
                  </a:lnTo>
                  <a:lnTo>
                    <a:pt x="7" y="14"/>
                  </a:lnTo>
                  <a:lnTo>
                    <a:pt x="1" y="9"/>
                  </a:lnTo>
                  <a:lnTo>
                    <a:pt x="0" y="6"/>
                  </a:lnTo>
                  <a:lnTo>
                    <a:pt x="3" y="2"/>
                  </a:lnTo>
                  <a:lnTo>
                    <a:pt x="15" y="0"/>
                  </a:lnTo>
                  <a:lnTo>
                    <a:pt x="39" y="1"/>
                  </a:lnTo>
                  <a:lnTo>
                    <a:pt x="61" y="8"/>
                  </a:lnTo>
                  <a:lnTo>
                    <a:pt x="81" y="23"/>
                  </a:lnTo>
                  <a:lnTo>
                    <a:pt x="98" y="43"/>
                  </a:lnTo>
                  <a:lnTo>
                    <a:pt x="111" y="67"/>
                  </a:lnTo>
                  <a:lnTo>
                    <a:pt x="120" y="97"/>
                  </a:lnTo>
                  <a:lnTo>
                    <a:pt x="124" y="130"/>
                  </a:lnTo>
                  <a:lnTo>
                    <a:pt x="124" y="168"/>
                  </a:lnTo>
                  <a:lnTo>
                    <a:pt x="123" y="172"/>
                  </a:lnTo>
                  <a:lnTo>
                    <a:pt x="121" y="180"/>
                  </a:lnTo>
                  <a:lnTo>
                    <a:pt x="118" y="190"/>
                  </a:lnTo>
                  <a:lnTo>
                    <a:pt x="113" y="203"/>
                  </a:lnTo>
                  <a:lnTo>
                    <a:pt x="107" y="215"/>
                  </a:lnTo>
                  <a:lnTo>
                    <a:pt x="101" y="225"/>
                  </a:lnTo>
                  <a:lnTo>
                    <a:pt x="94" y="230"/>
                  </a:lnTo>
                  <a:lnTo>
                    <a:pt x="88" y="230"/>
                  </a:lnTo>
                  <a:lnTo>
                    <a:pt x="81" y="226"/>
                  </a:lnTo>
                  <a:lnTo>
                    <a:pt x="74" y="220"/>
                  </a:lnTo>
                  <a:lnTo>
                    <a:pt x="68" y="213"/>
                  </a:lnTo>
                  <a:lnTo>
                    <a:pt x="65" y="205"/>
                  </a:lnTo>
                  <a:lnTo>
                    <a:pt x="62" y="195"/>
                  </a:lnTo>
                  <a:lnTo>
                    <a:pt x="63" y="183"/>
                  </a:lnTo>
                  <a:lnTo>
                    <a:pt x="68" y="169"/>
                  </a:lnTo>
                  <a:lnTo>
                    <a:pt x="76" y="154"/>
                  </a:lnTo>
                  <a:lnTo>
                    <a:pt x="85" y="137"/>
                  </a:lnTo>
                  <a:lnTo>
                    <a:pt x="92" y="119"/>
                  </a:lnTo>
                  <a:lnTo>
                    <a:pt x="94" y="99"/>
                  </a:lnTo>
                  <a:lnTo>
                    <a:pt x="93" y="81"/>
                  </a:lnTo>
                  <a:lnTo>
                    <a:pt x="86" y="63"/>
                  </a:lnTo>
                  <a:lnTo>
                    <a:pt x="74" y="48"/>
                  </a:lnTo>
                  <a:lnTo>
                    <a:pt x="56" y="35"/>
                  </a:lnTo>
                  <a:lnTo>
                    <a:pt x="31" y="24"/>
                  </a:lnTo>
                  <a:close/>
                </a:path>
              </a:pathLst>
            </a:custGeom>
            <a:solidFill>
              <a:srgbClr val="89878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08" name="Freeform 67"/>
            <p:cNvSpPr>
              <a:spLocks/>
            </p:cNvSpPr>
            <p:nvPr/>
          </p:nvSpPr>
          <p:spPr bwMode="auto">
            <a:xfrm>
              <a:off x="7788304" y="2546347"/>
              <a:ext cx="120650" cy="168275"/>
            </a:xfrm>
            <a:custGeom>
              <a:avLst/>
              <a:gdLst>
                <a:gd name="T0" fmla="*/ 2147483647 w 154"/>
                <a:gd name="T1" fmla="*/ 0 h 210"/>
                <a:gd name="T2" fmla="*/ 2147483647 w 154"/>
                <a:gd name="T3" fmla="*/ 2147483647 h 210"/>
                <a:gd name="T4" fmla="*/ 2147483647 w 154"/>
                <a:gd name="T5" fmla="*/ 2147483647 h 210"/>
                <a:gd name="T6" fmla="*/ 2147483647 w 154"/>
                <a:gd name="T7" fmla="*/ 2147483647 h 210"/>
                <a:gd name="T8" fmla="*/ 2147483647 w 154"/>
                <a:gd name="T9" fmla="*/ 2147483647 h 210"/>
                <a:gd name="T10" fmla="*/ 2147483647 w 154"/>
                <a:gd name="T11" fmla="*/ 2147483647 h 210"/>
                <a:gd name="T12" fmla="*/ 2147483647 w 154"/>
                <a:gd name="T13" fmla="*/ 2147483647 h 210"/>
                <a:gd name="T14" fmla="*/ 2147483647 w 154"/>
                <a:gd name="T15" fmla="*/ 2147483647 h 210"/>
                <a:gd name="T16" fmla="*/ 0 w 154"/>
                <a:gd name="T17" fmla="*/ 2147483647 h 210"/>
                <a:gd name="T18" fmla="*/ 2147483647 w 154"/>
                <a:gd name="T19" fmla="*/ 2147483647 h 210"/>
                <a:gd name="T20" fmla="*/ 2147483647 w 154"/>
                <a:gd name="T21" fmla="*/ 2147483647 h 210"/>
                <a:gd name="T22" fmla="*/ 2147483647 w 154"/>
                <a:gd name="T23" fmla="*/ 2147483647 h 210"/>
                <a:gd name="T24" fmla="*/ 2147483647 w 154"/>
                <a:gd name="T25" fmla="*/ 2147483647 h 210"/>
                <a:gd name="T26" fmla="*/ 2147483647 w 154"/>
                <a:gd name="T27" fmla="*/ 2147483647 h 210"/>
                <a:gd name="T28" fmla="*/ 2147483647 w 154"/>
                <a:gd name="T29" fmla="*/ 2147483647 h 210"/>
                <a:gd name="T30" fmla="*/ 2147483647 w 154"/>
                <a:gd name="T31" fmla="*/ 2147483647 h 210"/>
                <a:gd name="T32" fmla="*/ 2147483647 w 154"/>
                <a:gd name="T33" fmla="*/ 2147483647 h 210"/>
                <a:gd name="T34" fmla="*/ 2147483647 w 154"/>
                <a:gd name="T35" fmla="*/ 2147483647 h 210"/>
                <a:gd name="T36" fmla="*/ 2147483647 w 154"/>
                <a:gd name="T37" fmla="*/ 0 h 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4"/>
                <a:gd name="T58" fmla="*/ 0 h 210"/>
                <a:gd name="T59" fmla="*/ 154 w 154"/>
                <a:gd name="T60" fmla="*/ 210 h 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4" h="210">
                  <a:moveTo>
                    <a:pt x="100" y="0"/>
                  </a:moveTo>
                  <a:lnTo>
                    <a:pt x="100" y="5"/>
                  </a:lnTo>
                  <a:lnTo>
                    <a:pt x="98" y="20"/>
                  </a:lnTo>
                  <a:lnTo>
                    <a:pt x="96" y="43"/>
                  </a:lnTo>
                  <a:lnTo>
                    <a:pt x="89" y="69"/>
                  </a:lnTo>
                  <a:lnTo>
                    <a:pt x="78" y="95"/>
                  </a:lnTo>
                  <a:lnTo>
                    <a:pt x="60" y="121"/>
                  </a:lnTo>
                  <a:lnTo>
                    <a:pt x="35" y="139"/>
                  </a:lnTo>
                  <a:lnTo>
                    <a:pt x="0" y="151"/>
                  </a:lnTo>
                  <a:lnTo>
                    <a:pt x="40" y="210"/>
                  </a:lnTo>
                  <a:lnTo>
                    <a:pt x="44" y="208"/>
                  </a:lnTo>
                  <a:lnTo>
                    <a:pt x="57" y="202"/>
                  </a:lnTo>
                  <a:lnTo>
                    <a:pt x="74" y="191"/>
                  </a:lnTo>
                  <a:lnTo>
                    <a:pt x="94" y="175"/>
                  </a:lnTo>
                  <a:lnTo>
                    <a:pt x="115" y="154"/>
                  </a:lnTo>
                  <a:lnTo>
                    <a:pt x="133" y="128"/>
                  </a:lnTo>
                  <a:lnTo>
                    <a:pt x="147" y="95"/>
                  </a:lnTo>
                  <a:lnTo>
                    <a:pt x="154" y="5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09" name="Freeform 68"/>
            <p:cNvSpPr>
              <a:spLocks/>
            </p:cNvSpPr>
            <p:nvPr/>
          </p:nvSpPr>
          <p:spPr bwMode="auto">
            <a:xfrm>
              <a:off x="7954991" y="2076447"/>
              <a:ext cx="377825" cy="536575"/>
            </a:xfrm>
            <a:custGeom>
              <a:avLst/>
              <a:gdLst>
                <a:gd name="T0" fmla="*/ 2147483647 w 476"/>
                <a:gd name="T1" fmla="*/ 0 h 677"/>
                <a:gd name="T2" fmla="*/ 2147483647 w 476"/>
                <a:gd name="T3" fmla="*/ 2147483647 h 677"/>
                <a:gd name="T4" fmla="*/ 2147483647 w 476"/>
                <a:gd name="T5" fmla="*/ 2147483647 h 677"/>
                <a:gd name="T6" fmla="*/ 2147483647 w 476"/>
                <a:gd name="T7" fmla="*/ 2147483647 h 677"/>
                <a:gd name="T8" fmla="*/ 2147483647 w 476"/>
                <a:gd name="T9" fmla="*/ 2147483647 h 677"/>
                <a:gd name="T10" fmla="*/ 2147483647 w 476"/>
                <a:gd name="T11" fmla="*/ 2147483647 h 677"/>
                <a:gd name="T12" fmla="*/ 2147483647 w 476"/>
                <a:gd name="T13" fmla="*/ 2147483647 h 677"/>
                <a:gd name="T14" fmla="*/ 2147483647 w 476"/>
                <a:gd name="T15" fmla="*/ 2147483647 h 677"/>
                <a:gd name="T16" fmla="*/ 2147483647 w 476"/>
                <a:gd name="T17" fmla="*/ 2147483647 h 677"/>
                <a:gd name="T18" fmla="*/ 2147483647 w 476"/>
                <a:gd name="T19" fmla="*/ 2147483647 h 677"/>
                <a:gd name="T20" fmla="*/ 2147483647 w 476"/>
                <a:gd name="T21" fmla="*/ 2147483647 h 677"/>
                <a:gd name="T22" fmla="*/ 2147483647 w 476"/>
                <a:gd name="T23" fmla="*/ 2147483647 h 677"/>
                <a:gd name="T24" fmla="*/ 2147483647 w 476"/>
                <a:gd name="T25" fmla="*/ 2147483647 h 677"/>
                <a:gd name="T26" fmla="*/ 2147483647 w 476"/>
                <a:gd name="T27" fmla="*/ 2147483647 h 677"/>
                <a:gd name="T28" fmla="*/ 2147483647 w 476"/>
                <a:gd name="T29" fmla="*/ 2147483647 h 677"/>
                <a:gd name="T30" fmla="*/ 2147483647 w 476"/>
                <a:gd name="T31" fmla="*/ 2147483647 h 677"/>
                <a:gd name="T32" fmla="*/ 2147483647 w 476"/>
                <a:gd name="T33" fmla="*/ 2147483647 h 677"/>
                <a:gd name="T34" fmla="*/ 0 w 476"/>
                <a:gd name="T35" fmla="*/ 2147483647 h 677"/>
                <a:gd name="T36" fmla="*/ 0 w 476"/>
                <a:gd name="T37" fmla="*/ 2147483647 h 677"/>
                <a:gd name="T38" fmla="*/ 0 w 476"/>
                <a:gd name="T39" fmla="*/ 2147483647 h 677"/>
                <a:gd name="T40" fmla="*/ 0 w 476"/>
                <a:gd name="T41" fmla="*/ 2147483647 h 677"/>
                <a:gd name="T42" fmla="*/ 2147483647 w 476"/>
                <a:gd name="T43" fmla="*/ 2147483647 h 677"/>
                <a:gd name="T44" fmla="*/ 2147483647 w 476"/>
                <a:gd name="T45" fmla="*/ 2147483647 h 677"/>
                <a:gd name="T46" fmla="*/ 2147483647 w 476"/>
                <a:gd name="T47" fmla="*/ 2147483647 h 677"/>
                <a:gd name="T48" fmla="*/ 2147483647 w 476"/>
                <a:gd name="T49" fmla="*/ 2147483647 h 677"/>
                <a:gd name="T50" fmla="*/ 2147483647 w 476"/>
                <a:gd name="T51" fmla="*/ 2147483647 h 677"/>
                <a:gd name="T52" fmla="*/ 2147483647 w 476"/>
                <a:gd name="T53" fmla="*/ 2147483647 h 677"/>
                <a:gd name="T54" fmla="*/ 2147483647 w 476"/>
                <a:gd name="T55" fmla="*/ 2147483647 h 677"/>
                <a:gd name="T56" fmla="*/ 2147483647 w 476"/>
                <a:gd name="T57" fmla="*/ 2147483647 h 677"/>
                <a:gd name="T58" fmla="*/ 2147483647 w 476"/>
                <a:gd name="T59" fmla="*/ 2147483647 h 677"/>
                <a:gd name="T60" fmla="*/ 2147483647 w 476"/>
                <a:gd name="T61" fmla="*/ 2147483647 h 677"/>
                <a:gd name="T62" fmla="*/ 2147483647 w 476"/>
                <a:gd name="T63" fmla="*/ 2147483647 h 677"/>
                <a:gd name="T64" fmla="*/ 2147483647 w 476"/>
                <a:gd name="T65" fmla="*/ 2147483647 h 677"/>
                <a:gd name="T66" fmla="*/ 2147483647 w 476"/>
                <a:gd name="T67" fmla="*/ 2147483647 h 677"/>
                <a:gd name="T68" fmla="*/ 2147483647 w 476"/>
                <a:gd name="T69" fmla="*/ 2147483647 h 677"/>
                <a:gd name="T70" fmla="*/ 2147483647 w 476"/>
                <a:gd name="T71" fmla="*/ 2147483647 h 677"/>
                <a:gd name="T72" fmla="*/ 2147483647 w 476"/>
                <a:gd name="T73" fmla="*/ 2147483647 h 677"/>
                <a:gd name="T74" fmla="*/ 2147483647 w 476"/>
                <a:gd name="T75" fmla="*/ 2147483647 h 677"/>
                <a:gd name="T76" fmla="*/ 2147483647 w 476"/>
                <a:gd name="T77" fmla="*/ 2147483647 h 677"/>
                <a:gd name="T78" fmla="*/ 2147483647 w 476"/>
                <a:gd name="T79" fmla="*/ 2147483647 h 677"/>
                <a:gd name="T80" fmla="*/ 2147483647 w 476"/>
                <a:gd name="T81" fmla="*/ 2147483647 h 677"/>
                <a:gd name="T82" fmla="*/ 2147483647 w 476"/>
                <a:gd name="T83" fmla="*/ 2147483647 h 677"/>
                <a:gd name="T84" fmla="*/ 2147483647 w 476"/>
                <a:gd name="T85" fmla="*/ 2147483647 h 677"/>
                <a:gd name="T86" fmla="*/ 2147483647 w 476"/>
                <a:gd name="T87" fmla="*/ 2147483647 h 677"/>
                <a:gd name="T88" fmla="*/ 2147483647 w 476"/>
                <a:gd name="T89" fmla="*/ 2147483647 h 677"/>
                <a:gd name="T90" fmla="*/ 2147483647 w 476"/>
                <a:gd name="T91" fmla="*/ 2147483647 h 677"/>
                <a:gd name="T92" fmla="*/ 2147483647 w 476"/>
                <a:gd name="T93" fmla="*/ 2147483647 h 677"/>
                <a:gd name="T94" fmla="*/ 2147483647 w 476"/>
                <a:gd name="T95" fmla="*/ 2147483647 h 677"/>
                <a:gd name="T96" fmla="*/ 2147483647 w 476"/>
                <a:gd name="T97" fmla="*/ 2147483647 h 677"/>
                <a:gd name="T98" fmla="*/ 2147483647 w 476"/>
                <a:gd name="T99" fmla="*/ 0 h 67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76"/>
                <a:gd name="T151" fmla="*/ 0 h 677"/>
                <a:gd name="T152" fmla="*/ 476 w 476"/>
                <a:gd name="T153" fmla="*/ 677 h 67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76" h="677">
                  <a:moveTo>
                    <a:pt x="476" y="0"/>
                  </a:moveTo>
                  <a:lnTo>
                    <a:pt x="473" y="3"/>
                  </a:lnTo>
                  <a:lnTo>
                    <a:pt x="462" y="9"/>
                  </a:lnTo>
                  <a:lnTo>
                    <a:pt x="446" y="19"/>
                  </a:lnTo>
                  <a:lnTo>
                    <a:pt x="425" y="34"/>
                  </a:lnTo>
                  <a:lnTo>
                    <a:pt x="399" y="55"/>
                  </a:lnTo>
                  <a:lnTo>
                    <a:pt x="370" y="80"/>
                  </a:lnTo>
                  <a:lnTo>
                    <a:pt x="339" y="110"/>
                  </a:lnTo>
                  <a:lnTo>
                    <a:pt x="304" y="147"/>
                  </a:lnTo>
                  <a:lnTo>
                    <a:pt x="270" y="189"/>
                  </a:lnTo>
                  <a:lnTo>
                    <a:pt x="234" y="238"/>
                  </a:lnTo>
                  <a:lnTo>
                    <a:pt x="198" y="293"/>
                  </a:lnTo>
                  <a:lnTo>
                    <a:pt x="165" y="355"/>
                  </a:lnTo>
                  <a:lnTo>
                    <a:pt x="133" y="424"/>
                  </a:lnTo>
                  <a:lnTo>
                    <a:pt x="103" y="500"/>
                  </a:lnTo>
                  <a:lnTo>
                    <a:pt x="76" y="584"/>
                  </a:lnTo>
                  <a:lnTo>
                    <a:pt x="54" y="677"/>
                  </a:lnTo>
                  <a:lnTo>
                    <a:pt x="0" y="574"/>
                  </a:lnTo>
                  <a:lnTo>
                    <a:pt x="0" y="571"/>
                  </a:lnTo>
                  <a:lnTo>
                    <a:pt x="0" y="559"/>
                  </a:lnTo>
                  <a:lnTo>
                    <a:pt x="0" y="542"/>
                  </a:lnTo>
                  <a:lnTo>
                    <a:pt x="1" y="519"/>
                  </a:lnTo>
                  <a:lnTo>
                    <a:pt x="4" y="490"/>
                  </a:lnTo>
                  <a:lnTo>
                    <a:pt x="7" y="458"/>
                  </a:lnTo>
                  <a:lnTo>
                    <a:pt x="13" y="421"/>
                  </a:lnTo>
                  <a:lnTo>
                    <a:pt x="21" y="381"/>
                  </a:lnTo>
                  <a:lnTo>
                    <a:pt x="31" y="339"/>
                  </a:lnTo>
                  <a:lnTo>
                    <a:pt x="45" y="295"/>
                  </a:lnTo>
                  <a:lnTo>
                    <a:pt x="62" y="249"/>
                  </a:lnTo>
                  <a:lnTo>
                    <a:pt x="83" y="204"/>
                  </a:lnTo>
                  <a:lnTo>
                    <a:pt x="109" y="159"/>
                  </a:lnTo>
                  <a:lnTo>
                    <a:pt x="138" y="114"/>
                  </a:lnTo>
                  <a:lnTo>
                    <a:pt x="172" y="72"/>
                  </a:lnTo>
                  <a:lnTo>
                    <a:pt x="212" y="32"/>
                  </a:lnTo>
                  <a:lnTo>
                    <a:pt x="212" y="33"/>
                  </a:lnTo>
                  <a:lnTo>
                    <a:pt x="212" y="36"/>
                  </a:lnTo>
                  <a:lnTo>
                    <a:pt x="212" y="42"/>
                  </a:lnTo>
                  <a:lnTo>
                    <a:pt x="213" y="48"/>
                  </a:lnTo>
                  <a:lnTo>
                    <a:pt x="216" y="55"/>
                  </a:lnTo>
                  <a:lnTo>
                    <a:pt x="220" y="62"/>
                  </a:lnTo>
                  <a:lnTo>
                    <a:pt x="226" y="67"/>
                  </a:lnTo>
                  <a:lnTo>
                    <a:pt x="236" y="72"/>
                  </a:lnTo>
                  <a:lnTo>
                    <a:pt x="249" y="75"/>
                  </a:lnTo>
                  <a:lnTo>
                    <a:pt x="266" y="76"/>
                  </a:lnTo>
                  <a:lnTo>
                    <a:pt x="287" y="74"/>
                  </a:lnTo>
                  <a:lnTo>
                    <a:pt x="314" y="68"/>
                  </a:lnTo>
                  <a:lnTo>
                    <a:pt x="345" y="59"/>
                  </a:lnTo>
                  <a:lnTo>
                    <a:pt x="382" y="44"/>
                  </a:lnTo>
                  <a:lnTo>
                    <a:pt x="425" y="2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10" name="Freeform 70"/>
            <p:cNvSpPr>
              <a:spLocks/>
            </p:cNvSpPr>
            <p:nvPr/>
          </p:nvSpPr>
          <p:spPr bwMode="auto">
            <a:xfrm>
              <a:off x="8026429" y="1793872"/>
              <a:ext cx="50800" cy="263525"/>
            </a:xfrm>
            <a:custGeom>
              <a:avLst/>
              <a:gdLst>
                <a:gd name="T0" fmla="*/ 2147483647 w 65"/>
                <a:gd name="T1" fmla="*/ 0 h 332"/>
                <a:gd name="T2" fmla="*/ 2147483647 w 65"/>
                <a:gd name="T3" fmla="*/ 2147483647 h 332"/>
                <a:gd name="T4" fmla="*/ 2147483647 w 65"/>
                <a:gd name="T5" fmla="*/ 2147483647 h 332"/>
                <a:gd name="T6" fmla="*/ 2147483647 w 65"/>
                <a:gd name="T7" fmla="*/ 2147483647 h 332"/>
                <a:gd name="T8" fmla="*/ 2147483647 w 65"/>
                <a:gd name="T9" fmla="*/ 2147483647 h 332"/>
                <a:gd name="T10" fmla="*/ 2147483647 w 65"/>
                <a:gd name="T11" fmla="*/ 2147483647 h 332"/>
                <a:gd name="T12" fmla="*/ 0 w 65"/>
                <a:gd name="T13" fmla="*/ 2147483647 h 332"/>
                <a:gd name="T14" fmla="*/ 0 w 65"/>
                <a:gd name="T15" fmla="*/ 2147483647 h 332"/>
                <a:gd name="T16" fmla="*/ 2147483647 w 65"/>
                <a:gd name="T17" fmla="*/ 2147483647 h 332"/>
                <a:gd name="T18" fmla="*/ 2147483647 w 65"/>
                <a:gd name="T19" fmla="*/ 2147483647 h 332"/>
                <a:gd name="T20" fmla="*/ 2147483647 w 65"/>
                <a:gd name="T21" fmla="*/ 2147483647 h 332"/>
                <a:gd name="T22" fmla="*/ 2147483647 w 65"/>
                <a:gd name="T23" fmla="*/ 2147483647 h 332"/>
                <a:gd name="T24" fmla="*/ 2147483647 w 65"/>
                <a:gd name="T25" fmla="*/ 2147483647 h 332"/>
                <a:gd name="T26" fmla="*/ 2147483647 w 65"/>
                <a:gd name="T27" fmla="*/ 2147483647 h 332"/>
                <a:gd name="T28" fmla="*/ 2147483647 w 65"/>
                <a:gd name="T29" fmla="*/ 2147483647 h 332"/>
                <a:gd name="T30" fmla="*/ 2147483647 w 65"/>
                <a:gd name="T31" fmla="*/ 2147483647 h 332"/>
                <a:gd name="T32" fmla="*/ 2147483647 w 65"/>
                <a:gd name="T33" fmla="*/ 2147483647 h 332"/>
                <a:gd name="T34" fmla="*/ 2147483647 w 65"/>
                <a:gd name="T35" fmla="*/ 2147483647 h 332"/>
                <a:gd name="T36" fmla="*/ 2147483647 w 65"/>
                <a:gd name="T37" fmla="*/ 2147483647 h 332"/>
                <a:gd name="T38" fmla="*/ 2147483647 w 65"/>
                <a:gd name="T39" fmla="*/ 2147483647 h 332"/>
                <a:gd name="T40" fmla="*/ 2147483647 w 65"/>
                <a:gd name="T41" fmla="*/ 2147483647 h 332"/>
                <a:gd name="T42" fmla="*/ 2147483647 w 65"/>
                <a:gd name="T43" fmla="*/ 2147483647 h 332"/>
                <a:gd name="T44" fmla="*/ 2147483647 w 65"/>
                <a:gd name="T45" fmla="*/ 2147483647 h 332"/>
                <a:gd name="T46" fmla="*/ 2147483647 w 65"/>
                <a:gd name="T47" fmla="*/ 2147483647 h 332"/>
                <a:gd name="T48" fmla="*/ 2147483647 w 65"/>
                <a:gd name="T49" fmla="*/ 2147483647 h 332"/>
                <a:gd name="T50" fmla="*/ 2147483647 w 65"/>
                <a:gd name="T51" fmla="*/ 2147483647 h 332"/>
                <a:gd name="T52" fmla="*/ 2147483647 w 65"/>
                <a:gd name="T53" fmla="*/ 2147483647 h 332"/>
                <a:gd name="T54" fmla="*/ 2147483647 w 65"/>
                <a:gd name="T55" fmla="*/ 2147483647 h 332"/>
                <a:gd name="T56" fmla="*/ 2147483647 w 65"/>
                <a:gd name="T57" fmla="*/ 2147483647 h 332"/>
                <a:gd name="T58" fmla="*/ 2147483647 w 65"/>
                <a:gd name="T59" fmla="*/ 2147483647 h 332"/>
                <a:gd name="T60" fmla="*/ 2147483647 w 65"/>
                <a:gd name="T61" fmla="*/ 2147483647 h 332"/>
                <a:gd name="T62" fmla="*/ 2147483647 w 65"/>
                <a:gd name="T63" fmla="*/ 2147483647 h 332"/>
                <a:gd name="T64" fmla="*/ 2147483647 w 65"/>
                <a:gd name="T65" fmla="*/ 2147483647 h 332"/>
                <a:gd name="T66" fmla="*/ 2147483647 w 65"/>
                <a:gd name="T67" fmla="*/ 2147483647 h 332"/>
                <a:gd name="T68" fmla="*/ 2147483647 w 65"/>
                <a:gd name="T69" fmla="*/ 2147483647 h 332"/>
                <a:gd name="T70" fmla="*/ 2147483647 w 65"/>
                <a:gd name="T71" fmla="*/ 2147483647 h 332"/>
                <a:gd name="T72" fmla="*/ 2147483647 w 65"/>
                <a:gd name="T73" fmla="*/ 2147483647 h 332"/>
                <a:gd name="T74" fmla="*/ 2147483647 w 65"/>
                <a:gd name="T75" fmla="*/ 2147483647 h 332"/>
                <a:gd name="T76" fmla="*/ 2147483647 w 65"/>
                <a:gd name="T77" fmla="*/ 2147483647 h 332"/>
                <a:gd name="T78" fmla="*/ 2147483647 w 65"/>
                <a:gd name="T79" fmla="*/ 2147483647 h 332"/>
                <a:gd name="T80" fmla="*/ 2147483647 w 65"/>
                <a:gd name="T81" fmla="*/ 2147483647 h 332"/>
                <a:gd name="T82" fmla="*/ 2147483647 w 65"/>
                <a:gd name="T83" fmla="*/ 2147483647 h 332"/>
                <a:gd name="T84" fmla="*/ 2147483647 w 65"/>
                <a:gd name="T85" fmla="*/ 2147483647 h 332"/>
                <a:gd name="T86" fmla="*/ 2147483647 w 65"/>
                <a:gd name="T87" fmla="*/ 2147483647 h 332"/>
                <a:gd name="T88" fmla="*/ 2147483647 w 65"/>
                <a:gd name="T89" fmla="*/ 2147483647 h 332"/>
                <a:gd name="T90" fmla="*/ 2147483647 w 65"/>
                <a:gd name="T91" fmla="*/ 2147483647 h 332"/>
                <a:gd name="T92" fmla="*/ 2147483647 w 65"/>
                <a:gd name="T93" fmla="*/ 2147483647 h 332"/>
                <a:gd name="T94" fmla="*/ 2147483647 w 65"/>
                <a:gd name="T95" fmla="*/ 2147483647 h 332"/>
                <a:gd name="T96" fmla="*/ 2147483647 w 65"/>
                <a:gd name="T97" fmla="*/ 0 h 332"/>
                <a:gd name="T98" fmla="*/ 2147483647 w 65"/>
                <a:gd name="T99" fmla="*/ 0 h 332"/>
                <a:gd name="T100" fmla="*/ 2147483647 w 65"/>
                <a:gd name="T101" fmla="*/ 0 h 332"/>
                <a:gd name="T102" fmla="*/ 2147483647 w 65"/>
                <a:gd name="T103" fmla="*/ 0 h 332"/>
                <a:gd name="T104" fmla="*/ 2147483647 w 65"/>
                <a:gd name="T105" fmla="*/ 0 h 332"/>
                <a:gd name="T106" fmla="*/ 2147483647 w 65"/>
                <a:gd name="T107" fmla="*/ 0 h 33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5"/>
                <a:gd name="T163" fmla="*/ 0 h 332"/>
                <a:gd name="T164" fmla="*/ 65 w 65"/>
                <a:gd name="T165" fmla="*/ 332 h 33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5" h="332">
                  <a:moveTo>
                    <a:pt x="52" y="0"/>
                  </a:moveTo>
                  <a:lnTo>
                    <a:pt x="37" y="12"/>
                  </a:lnTo>
                  <a:lnTo>
                    <a:pt x="26" y="26"/>
                  </a:lnTo>
                  <a:lnTo>
                    <a:pt x="15" y="42"/>
                  </a:lnTo>
                  <a:lnTo>
                    <a:pt x="8" y="61"/>
                  </a:lnTo>
                  <a:lnTo>
                    <a:pt x="4" y="79"/>
                  </a:lnTo>
                  <a:lnTo>
                    <a:pt x="0" y="97"/>
                  </a:lnTo>
                  <a:lnTo>
                    <a:pt x="0" y="117"/>
                  </a:lnTo>
                  <a:lnTo>
                    <a:pt x="3" y="135"/>
                  </a:lnTo>
                  <a:lnTo>
                    <a:pt x="5" y="145"/>
                  </a:lnTo>
                  <a:lnTo>
                    <a:pt x="7" y="154"/>
                  </a:lnTo>
                  <a:lnTo>
                    <a:pt x="9" y="164"/>
                  </a:lnTo>
                  <a:lnTo>
                    <a:pt x="14" y="172"/>
                  </a:lnTo>
                  <a:lnTo>
                    <a:pt x="22" y="186"/>
                  </a:lnTo>
                  <a:lnTo>
                    <a:pt x="28" y="201"/>
                  </a:lnTo>
                  <a:lnTo>
                    <a:pt x="32" y="216"/>
                  </a:lnTo>
                  <a:lnTo>
                    <a:pt x="35" y="232"/>
                  </a:lnTo>
                  <a:lnTo>
                    <a:pt x="39" y="256"/>
                  </a:lnTo>
                  <a:lnTo>
                    <a:pt x="46" y="282"/>
                  </a:lnTo>
                  <a:lnTo>
                    <a:pt x="54" y="307"/>
                  </a:lnTo>
                  <a:lnTo>
                    <a:pt x="60" y="331"/>
                  </a:lnTo>
                  <a:lnTo>
                    <a:pt x="61" y="332"/>
                  </a:lnTo>
                  <a:lnTo>
                    <a:pt x="62" y="331"/>
                  </a:lnTo>
                  <a:lnTo>
                    <a:pt x="64" y="330"/>
                  </a:lnTo>
                  <a:lnTo>
                    <a:pt x="65" y="329"/>
                  </a:lnTo>
                  <a:lnTo>
                    <a:pt x="64" y="311"/>
                  </a:lnTo>
                  <a:lnTo>
                    <a:pt x="61" y="293"/>
                  </a:lnTo>
                  <a:lnTo>
                    <a:pt x="59" y="276"/>
                  </a:lnTo>
                  <a:lnTo>
                    <a:pt x="56" y="259"/>
                  </a:lnTo>
                  <a:lnTo>
                    <a:pt x="53" y="248"/>
                  </a:lnTo>
                  <a:lnTo>
                    <a:pt x="51" y="238"/>
                  </a:lnTo>
                  <a:lnTo>
                    <a:pt x="50" y="229"/>
                  </a:lnTo>
                  <a:lnTo>
                    <a:pt x="50" y="218"/>
                  </a:lnTo>
                  <a:lnTo>
                    <a:pt x="50" y="209"/>
                  </a:lnTo>
                  <a:lnTo>
                    <a:pt x="50" y="200"/>
                  </a:lnTo>
                  <a:lnTo>
                    <a:pt x="49" y="190"/>
                  </a:lnTo>
                  <a:lnTo>
                    <a:pt x="46" y="182"/>
                  </a:lnTo>
                  <a:lnTo>
                    <a:pt x="41" y="164"/>
                  </a:lnTo>
                  <a:lnTo>
                    <a:pt x="34" y="148"/>
                  </a:lnTo>
                  <a:lnTo>
                    <a:pt x="27" y="132"/>
                  </a:lnTo>
                  <a:lnTo>
                    <a:pt x="22" y="114"/>
                  </a:lnTo>
                  <a:lnTo>
                    <a:pt x="20" y="100"/>
                  </a:lnTo>
                  <a:lnTo>
                    <a:pt x="20" y="85"/>
                  </a:lnTo>
                  <a:lnTo>
                    <a:pt x="21" y="69"/>
                  </a:lnTo>
                  <a:lnTo>
                    <a:pt x="23" y="53"/>
                  </a:lnTo>
                  <a:lnTo>
                    <a:pt x="28" y="38"/>
                  </a:lnTo>
                  <a:lnTo>
                    <a:pt x="35" y="23"/>
                  </a:lnTo>
                  <a:lnTo>
                    <a:pt x="42" y="1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11" name="Freeform 71"/>
            <p:cNvSpPr>
              <a:spLocks/>
            </p:cNvSpPr>
            <p:nvPr/>
          </p:nvSpPr>
          <p:spPr bwMode="auto">
            <a:xfrm>
              <a:off x="8077229" y="1952622"/>
              <a:ext cx="211138" cy="123825"/>
            </a:xfrm>
            <a:custGeom>
              <a:avLst/>
              <a:gdLst>
                <a:gd name="T0" fmla="*/ 2147483647 w 267"/>
                <a:gd name="T1" fmla="*/ 0 h 157"/>
                <a:gd name="T2" fmla="*/ 2147483647 w 267"/>
                <a:gd name="T3" fmla="*/ 2147483647 h 157"/>
                <a:gd name="T4" fmla="*/ 2147483647 w 267"/>
                <a:gd name="T5" fmla="*/ 2147483647 h 157"/>
                <a:gd name="T6" fmla="*/ 2147483647 w 267"/>
                <a:gd name="T7" fmla="*/ 2147483647 h 157"/>
                <a:gd name="T8" fmla="*/ 2147483647 w 267"/>
                <a:gd name="T9" fmla="*/ 2147483647 h 157"/>
                <a:gd name="T10" fmla="*/ 2147483647 w 267"/>
                <a:gd name="T11" fmla="*/ 2147483647 h 157"/>
                <a:gd name="T12" fmla="*/ 2147483647 w 267"/>
                <a:gd name="T13" fmla="*/ 2147483647 h 157"/>
                <a:gd name="T14" fmla="*/ 2147483647 w 267"/>
                <a:gd name="T15" fmla="*/ 2147483647 h 157"/>
                <a:gd name="T16" fmla="*/ 2147483647 w 267"/>
                <a:gd name="T17" fmla="*/ 2147483647 h 157"/>
                <a:gd name="T18" fmla="*/ 2147483647 w 267"/>
                <a:gd name="T19" fmla="*/ 2147483647 h 157"/>
                <a:gd name="T20" fmla="*/ 2147483647 w 267"/>
                <a:gd name="T21" fmla="*/ 2147483647 h 157"/>
                <a:gd name="T22" fmla="*/ 2147483647 w 267"/>
                <a:gd name="T23" fmla="*/ 2147483647 h 157"/>
                <a:gd name="T24" fmla="*/ 2147483647 w 267"/>
                <a:gd name="T25" fmla="*/ 2147483647 h 157"/>
                <a:gd name="T26" fmla="*/ 2147483647 w 267"/>
                <a:gd name="T27" fmla="*/ 2147483647 h 157"/>
                <a:gd name="T28" fmla="*/ 2147483647 w 267"/>
                <a:gd name="T29" fmla="*/ 2147483647 h 157"/>
                <a:gd name="T30" fmla="*/ 2147483647 w 267"/>
                <a:gd name="T31" fmla="*/ 2147483647 h 157"/>
                <a:gd name="T32" fmla="*/ 2147483647 w 267"/>
                <a:gd name="T33" fmla="*/ 2147483647 h 157"/>
                <a:gd name="T34" fmla="*/ 2147483647 w 267"/>
                <a:gd name="T35" fmla="*/ 2147483647 h 157"/>
                <a:gd name="T36" fmla="*/ 2147483647 w 267"/>
                <a:gd name="T37" fmla="*/ 2147483647 h 157"/>
                <a:gd name="T38" fmla="*/ 0 w 267"/>
                <a:gd name="T39" fmla="*/ 2147483647 h 157"/>
                <a:gd name="T40" fmla="*/ 2147483647 w 267"/>
                <a:gd name="T41" fmla="*/ 2147483647 h 157"/>
                <a:gd name="T42" fmla="*/ 2147483647 w 267"/>
                <a:gd name="T43" fmla="*/ 2147483647 h 157"/>
                <a:gd name="T44" fmla="*/ 2147483647 w 267"/>
                <a:gd name="T45" fmla="*/ 2147483647 h 157"/>
                <a:gd name="T46" fmla="*/ 2147483647 w 267"/>
                <a:gd name="T47" fmla="*/ 2147483647 h 157"/>
                <a:gd name="T48" fmla="*/ 2147483647 w 267"/>
                <a:gd name="T49" fmla="*/ 2147483647 h 157"/>
                <a:gd name="T50" fmla="*/ 2147483647 w 267"/>
                <a:gd name="T51" fmla="*/ 2147483647 h 157"/>
                <a:gd name="T52" fmla="*/ 2147483647 w 267"/>
                <a:gd name="T53" fmla="*/ 2147483647 h 157"/>
                <a:gd name="T54" fmla="*/ 2147483647 w 267"/>
                <a:gd name="T55" fmla="*/ 2147483647 h 157"/>
                <a:gd name="T56" fmla="*/ 2147483647 w 267"/>
                <a:gd name="T57" fmla="*/ 2147483647 h 157"/>
                <a:gd name="T58" fmla="*/ 2147483647 w 267"/>
                <a:gd name="T59" fmla="*/ 2147483647 h 157"/>
                <a:gd name="T60" fmla="*/ 2147483647 w 267"/>
                <a:gd name="T61" fmla="*/ 2147483647 h 157"/>
                <a:gd name="T62" fmla="*/ 2147483647 w 267"/>
                <a:gd name="T63" fmla="*/ 2147483647 h 157"/>
                <a:gd name="T64" fmla="*/ 2147483647 w 267"/>
                <a:gd name="T65" fmla="*/ 2147483647 h 157"/>
                <a:gd name="T66" fmla="*/ 2147483647 w 267"/>
                <a:gd name="T67" fmla="*/ 2147483647 h 157"/>
                <a:gd name="T68" fmla="*/ 2147483647 w 267"/>
                <a:gd name="T69" fmla="*/ 2147483647 h 157"/>
                <a:gd name="T70" fmla="*/ 2147483647 w 267"/>
                <a:gd name="T71" fmla="*/ 2147483647 h 157"/>
                <a:gd name="T72" fmla="*/ 2147483647 w 267"/>
                <a:gd name="T73" fmla="*/ 2147483647 h 157"/>
                <a:gd name="T74" fmla="*/ 2147483647 w 267"/>
                <a:gd name="T75" fmla="*/ 2147483647 h 157"/>
                <a:gd name="T76" fmla="*/ 2147483647 w 267"/>
                <a:gd name="T77" fmla="*/ 2147483647 h 157"/>
                <a:gd name="T78" fmla="*/ 2147483647 w 267"/>
                <a:gd name="T79" fmla="*/ 2147483647 h 157"/>
                <a:gd name="T80" fmla="*/ 2147483647 w 267"/>
                <a:gd name="T81" fmla="*/ 2147483647 h 157"/>
                <a:gd name="T82" fmla="*/ 2147483647 w 267"/>
                <a:gd name="T83" fmla="*/ 2147483647 h 157"/>
                <a:gd name="T84" fmla="*/ 2147483647 w 267"/>
                <a:gd name="T85" fmla="*/ 2147483647 h 157"/>
                <a:gd name="T86" fmla="*/ 2147483647 w 267"/>
                <a:gd name="T87" fmla="*/ 2147483647 h 157"/>
                <a:gd name="T88" fmla="*/ 2147483647 w 267"/>
                <a:gd name="T89" fmla="*/ 0 h 157"/>
                <a:gd name="T90" fmla="*/ 2147483647 w 267"/>
                <a:gd name="T91" fmla="*/ 0 h 157"/>
                <a:gd name="T92" fmla="*/ 2147483647 w 267"/>
                <a:gd name="T93" fmla="*/ 0 h 157"/>
                <a:gd name="T94" fmla="*/ 2147483647 w 267"/>
                <a:gd name="T95" fmla="*/ 0 h 157"/>
                <a:gd name="T96" fmla="*/ 2147483647 w 267"/>
                <a:gd name="T97" fmla="*/ 0 h 157"/>
                <a:gd name="T98" fmla="*/ 2147483647 w 267"/>
                <a:gd name="T99" fmla="*/ 0 h 1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7"/>
                <a:gd name="T151" fmla="*/ 0 h 157"/>
                <a:gd name="T152" fmla="*/ 267 w 267"/>
                <a:gd name="T153" fmla="*/ 157 h 15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7" h="157">
                  <a:moveTo>
                    <a:pt x="267" y="0"/>
                  </a:moveTo>
                  <a:lnTo>
                    <a:pt x="262" y="21"/>
                  </a:lnTo>
                  <a:lnTo>
                    <a:pt x="255" y="38"/>
                  </a:lnTo>
                  <a:lnTo>
                    <a:pt x="249" y="54"/>
                  </a:lnTo>
                  <a:lnTo>
                    <a:pt x="238" y="69"/>
                  </a:lnTo>
                  <a:lnTo>
                    <a:pt x="228" y="81"/>
                  </a:lnTo>
                  <a:lnTo>
                    <a:pt x="214" y="92"/>
                  </a:lnTo>
                  <a:lnTo>
                    <a:pt x="199" y="101"/>
                  </a:lnTo>
                  <a:lnTo>
                    <a:pt x="182" y="111"/>
                  </a:lnTo>
                  <a:lnTo>
                    <a:pt x="161" y="119"/>
                  </a:lnTo>
                  <a:lnTo>
                    <a:pt x="140" y="126"/>
                  </a:lnTo>
                  <a:lnTo>
                    <a:pt x="117" y="131"/>
                  </a:lnTo>
                  <a:lnTo>
                    <a:pt x="95" y="135"/>
                  </a:lnTo>
                  <a:lnTo>
                    <a:pt x="72" y="138"/>
                  </a:lnTo>
                  <a:lnTo>
                    <a:pt x="49" y="139"/>
                  </a:lnTo>
                  <a:lnTo>
                    <a:pt x="27" y="138"/>
                  </a:lnTo>
                  <a:lnTo>
                    <a:pt x="5" y="135"/>
                  </a:lnTo>
                  <a:lnTo>
                    <a:pt x="3" y="135"/>
                  </a:lnTo>
                  <a:lnTo>
                    <a:pt x="1" y="137"/>
                  </a:lnTo>
                  <a:lnTo>
                    <a:pt x="0" y="140"/>
                  </a:lnTo>
                  <a:lnTo>
                    <a:pt x="1" y="143"/>
                  </a:lnTo>
                  <a:lnTo>
                    <a:pt x="11" y="150"/>
                  </a:lnTo>
                  <a:lnTo>
                    <a:pt x="22" y="153"/>
                  </a:lnTo>
                  <a:lnTo>
                    <a:pt x="33" y="155"/>
                  </a:lnTo>
                  <a:lnTo>
                    <a:pt x="46" y="157"/>
                  </a:lnTo>
                  <a:lnTo>
                    <a:pt x="57" y="155"/>
                  </a:lnTo>
                  <a:lnTo>
                    <a:pt x="70" y="154"/>
                  </a:lnTo>
                  <a:lnTo>
                    <a:pt x="81" y="153"/>
                  </a:lnTo>
                  <a:lnTo>
                    <a:pt x="94" y="151"/>
                  </a:lnTo>
                  <a:lnTo>
                    <a:pt x="108" y="147"/>
                  </a:lnTo>
                  <a:lnTo>
                    <a:pt x="122" y="144"/>
                  </a:lnTo>
                  <a:lnTo>
                    <a:pt x="134" y="139"/>
                  </a:lnTo>
                  <a:lnTo>
                    <a:pt x="148" y="135"/>
                  </a:lnTo>
                  <a:lnTo>
                    <a:pt x="162" y="129"/>
                  </a:lnTo>
                  <a:lnTo>
                    <a:pt x="175" y="122"/>
                  </a:lnTo>
                  <a:lnTo>
                    <a:pt x="187" y="115"/>
                  </a:lnTo>
                  <a:lnTo>
                    <a:pt x="200" y="108"/>
                  </a:lnTo>
                  <a:lnTo>
                    <a:pt x="215" y="99"/>
                  </a:lnTo>
                  <a:lnTo>
                    <a:pt x="228" y="88"/>
                  </a:lnTo>
                  <a:lnTo>
                    <a:pt x="239" y="76"/>
                  </a:lnTo>
                  <a:lnTo>
                    <a:pt x="249" y="62"/>
                  </a:lnTo>
                  <a:lnTo>
                    <a:pt x="255" y="48"/>
                  </a:lnTo>
                  <a:lnTo>
                    <a:pt x="261" y="33"/>
                  </a:lnTo>
                  <a:lnTo>
                    <a:pt x="265" y="1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12" name="Freeform 72"/>
            <p:cNvSpPr>
              <a:spLocks/>
            </p:cNvSpPr>
            <p:nvPr/>
          </p:nvSpPr>
          <p:spPr bwMode="auto">
            <a:xfrm>
              <a:off x="8039129" y="1735135"/>
              <a:ext cx="50800" cy="212725"/>
            </a:xfrm>
            <a:custGeom>
              <a:avLst/>
              <a:gdLst>
                <a:gd name="T0" fmla="*/ 0 w 64"/>
                <a:gd name="T1" fmla="*/ 0 h 267"/>
                <a:gd name="T2" fmla="*/ 2147483647 w 64"/>
                <a:gd name="T3" fmla="*/ 2147483647 h 267"/>
                <a:gd name="T4" fmla="*/ 2147483647 w 64"/>
                <a:gd name="T5" fmla="*/ 2147483647 h 267"/>
                <a:gd name="T6" fmla="*/ 2147483647 w 64"/>
                <a:gd name="T7" fmla="*/ 2147483647 h 267"/>
                <a:gd name="T8" fmla="*/ 2147483647 w 64"/>
                <a:gd name="T9" fmla="*/ 2147483647 h 267"/>
                <a:gd name="T10" fmla="*/ 2147483647 w 64"/>
                <a:gd name="T11" fmla="*/ 2147483647 h 267"/>
                <a:gd name="T12" fmla="*/ 2147483647 w 64"/>
                <a:gd name="T13" fmla="*/ 2147483647 h 267"/>
                <a:gd name="T14" fmla="*/ 2147483647 w 64"/>
                <a:gd name="T15" fmla="*/ 2147483647 h 267"/>
                <a:gd name="T16" fmla="*/ 2147483647 w 64"/>
                <a:gd name="T17" fmla="*/ 2147483647 h 267"/>
                <a:gd name="T18" fmla="*/ 2147483647 w 64"/>
                <a:gd name="T19" fmla="*/ 2147483647 h 267"/>
                <a:gd name="T20" fmla="*/ 2147483647 w 64"/>
                <a:gd name="T21" fmla="*/ 2147483647 h 267"/>
                <a:gd name="T22" fmla="*/ 2147483647 w 64"/>
                <a:gd name="T23" fmla="*/ 2147483647 h 267"/>
                <a:gd name="T24" fmla="*/ 2147483647 w 64"/>
                <a:gd name="T25" fmla="*/ 2147483647 h 267"/>
                <a:gd name="T26" fmla="*/ 2147483647 w 64"/>
                <a:gd name="T27" fmla="*/ 2147483647 h 267"/>
                <a:gd name="T28" fmla="*/ 2147483647 w 64"/>
                <a:gd name="T29" fmla="*/ 2147483647 h 267"/>
                <a:gd name="T30" fmla="*/ 2147483647 w 64"/>
                <a:gd name="T31" fmla="*/ 2147483647 h 267"/>
                <a:gd name="T32" fmla="*/ 2147483647 w 64"/>
                <a:gd name="T33" fmla="*/ 2147483647 h 267"/>
                <a:gd name="T34" fmla="*/ 2147483647 w 64"/>
                <a:gd name="T35" fmla="*/ 2147483647 h 267"/>
                <a:gd name="T36" fmla="*/ 2147483647 w 64"/>
                <a:gd name="T37" fmla="*/ 2147483647 h 267"/>
                <a:gd name="T38" fmla="*/ 2147483647 w 64"/>
                <a:gd name="T39" fmla="*/ 2147483647 h 267"/>
                <a:gd name="T40" fmla="*/ 2147483647 w 64"/>
                <a:gd name="T41" fmla="*/ 2147483647 h 267"/>
                <a:gd name="T42" fmla="*/ 2147483647 w 64"/>
                <a:gd name="T43" fmla="*/ 2147483647 h 267"/>
                <a:gd name="T44" fmla="*/ 2147483647 w 64"/>
                <a:gd name="T45" fmla="*/ 2147483647 h 267"/>
                <a:gd name="T46" fmla="*/ 2147483647 w 64"/>
                <a:gd name="T47" fmla="*/ 2147483647 h 267"/>
                <a:gd name="T48" fmla="*/ 2147483647 w 64"/>
                <a:gd name="T49" fmla="*/ 2147483647 h 267"/>
                <a:gd name="T50" fmla="*/ 2147483647 w 64"/>
                <a:gd name="T51" fmla="*/ 2147483647 h 267"/>
                <a:gd name="T52" fmla="*/ 2147483647 w 64"/>
                <a:gd name="T53" fmla="*/ 2147483647 h 267"/>
                <a:gd name="T54" fmla="*/ 2147483647 w 64"/>
                <a:gd name="T55" fmla="*/ 2147483647 h 267"/>
                <a:gd name="T56" fmla="*/ 2147483647 w 64"/>
                <a:gd name="T57" fmla="*/ 2147483647 h 267"/>
                <a:gd name="T58" fmla="*/ 2147483647 w 64"/>
                <a:gd name="T59" fmla="*/ 2147483647 h 267"/>
                <a:gd name="T60" fmla="*/ 2147483647 w 64"/>
                <a:gd name="T61" fmla="*/ 2147483647 h 267"/>
                <a:gd name="T62" fmla="*/ 2147483647 w 64"/>
                <a:gd name="T63" fmla="*/ 2147483647 h 267"/>
                <a:gd name="T64" fmla="*/ 2147483647 w 64"/>
                <a:gd name="T65" fmla="*/ 2147483647 h 267"/>
                <a:gd name="T66" fmla="*/ 2147483647 w 64"/>
                <a:gd name="T67" fmla="*/ 2147483647 h 267"/>
                <a:gd name="T68" fmla="*/ 2147483647 w 64"/>
                <a:gd name="T69" fmla="*/ 2147483647 h 267"/>
                <a:gd name="T70" fmla="*/ 2147483647 w 64"/>
                <a:gd name="T71" fmla="*/ 2147483647 h 267"/>
                <a:gd name="T72" fmla="*/ 2147483647 w 64"/>
                <a:gd name="T73" fmla="*/ 0 h 267"/>
                <a:gd name="T74" fmla="*/ 2147483647 w 64"/>
                <a:gd name="T75" fmla="*/ 0 h 267"/>
                <a:gd name="T76" fmla="*/ 2147483647 w 64"/>
                <a:gd name="T77" fmla="*/ 0 h 267"/>
                <a:gd name="T78" fmla="*/ 0 w 64"/>
                <a:gd name="T79" fmla="*/ 0 h 267"/>
                <a:gd name="T80" fmla="*/ 0 w 64"/>
                <a:gd name="T81" fmla="*/ 0 h 267"/>
                <a:gd name="T82" fmla="*/ 0 w 64"/>
                <a:gd name="T83" fmla="*/ 0 h 2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4"/>
                <a:gd name="T127" fmla="*/ 0 h 267"/>
                <a:gd name="T128" fmla="*/ 64 w 64"/>
                <a:gd name="T129" fmla="*/ 267 h 2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4" h="267">
                  <a:moveTo>
                    <a:pt x="0" y="0"/>
                  </a:moveTo>
                  <a:lnTo>
                    <a:pt x="10" y="7"/>
                  </a:lnTo>
                  <a:lnTo>
                    <a:pt x="18" y="15"/>
                  </a:lnTo>
                  <a:lnTo>
                    <a:pt x="26" y="23"/>
                  </a:lnTo>
                  <a:lnTo>
                    <a:pt x="33" y="31"/>
                  </a:lnTo>
                  <a:lnTo>
                    <a:pt x="40" y="40"/>
                  </a:lnTo>
                  <a:lnTo>
                    <a:pt x="44" y="49"/>
                  </a:lnTo>
                  <a:lnTo>
                    <a:pt x="49" y="60"/>
                  </a:lnTo>
                  <a:lnTo>
                    <a:pt x="52" y="70"/>
                  </a:lnTo>
                  <a:lnTo>
                    <a:pt x="53" y="91"/>
                  </a:lnTo>
                  <a:lnTo>
                    <a:pt x="50" y="113"/>
                  </a:lnTo>
                  <a:lnTo>
                    <a:pt x="43" y="135"/>
                  </a:lnTo>
                  <a:lnTo>
                    <a:pt x="37" y="155"/>
                  </a:lnTo>
                  <a:lnTo>
                    <a:pt x="33" y="183"/>
                  </a:lnTo>
                  <a:lnTo>
                    <a:pt x="34" y="212"/>
                  </a:lnTo>
                  <a:lnTo>
                    <a:pt x="38" y="241"/>
                  </a:lnTo>
                  <a:lnTo>
                    <a:pt x="46" y="267"/>
                  </a:lnTo>
                  <a:lnTo>
                    <a:pt x="46" y="266"/>
                  </a:lnTo>
                  <a:lnTo>
                    <a:pt x="41" y="246"/>
                  </a:lnTo>
                  <a:lnTo>
                    <a:pt x="37" y="227"/>
                  </a:lnTo>
                  <a:lnTo>
                    <a:pt x="36" y="207"/>
                  </a:lnTo>
                  <a:lnTo>
                    <a:pt x="35" y="185"/>
                  </a:lnTo>
                  <a:lnTo>
                    <a:pt x="38" y="161"/>
                  </a:lnTo>
                  <a:lnTo>
                    <a:pt x="44" y="138"/>
                  </a:lnTo>
                  <a:lnTo>
                    <a:pt x="52" y="116"/>
                  </a:lnTo>
                  <a:lnTo>
                    <a:pt x="60" y="93"/>
                  </a:lnTo>
                  <a:lnTo>
                    <a:pt x="64" y="76"/>
                  </a:lnTo>
                  <a:lnTo>
                    <a:pt x="63" y="61"/>
                  </a:lnTo>
                  <a:lnTo>
                    <a:pt x="58" y="48"/>
                  </a:lnTo>
                  <a:lnTo>
                    <a:pt x="50" y="36"/>
                  </a:lnTo>
                  <a:lnTo>
                    <a:pt x="41" y="25"/>
                  </a:lnTo>
                  <a:lnTo>
                    <a:pt x="28" y="16"/>
                  </a:lnTo>
                  <a:lnTo>
                    <a:pt x="15" y="8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13" name="Freeform 73"/>
            <p:cNvSpPr>
              <a:spLocks/>
            </p:cNvSpPr>
            <p:nvPr/>
          </p:nvSpPr>
          <p:spPr bwMode="auto">
            <a:xfrm>
              <a:off x="8056591" y="1792285"/>
              <a:ext cx="31750" cy="20638"/>
            </a:xfrm>
            <a:custGeom>
              <a:avLst/>
              <a:gdLst>
                <a:gd name="T0" fmla="*/ 0 w 41"/>
                <a:gd name="T1" fmla="*/ 0 h 27"/>
                <a:gd name="T2" fmla="*/ 0 w 41"/>
                <a:gd name="T3" fmla="*/ 2147483647 h 27"/>
                <a:gd name="T4" fmla="*/ 0 w 41"/>
                <a:gd name="T5" fmla="*/ 2147483647 h 27"/>
                <a:gd name="T6" fmla="*/ 0 w 41"/>
                <a:gd name="T7" fmla="*/ 2147483647 h 27"/>
                <a:gd name="T8" fmla="*/ 2147483647 w 41"/>
                <a:gd name="T9" fmla="*/ 2147483647 h 27"/>
                <a:gd name="T10" fmla="*/ 2147483647 w 41"/>
                <a:gd name="T11" fmla="*/ 2147483647 h 27"/>
                <a:gd name="T12" fmla="*/ 2147483647 w 41"/>
                <a:gd name="T13" fmla="*/ 2147483647 h 27"/>
                <a:gd name="T14" fmla="*/ 2147483647 w 41"/>
                <a:gd name="T15" fmla="*/ 2147483647 h 27"/>
                <a:gd name="T16" fmla="*/ 2147483647 w 41"/>
                <a:gd name="T17" fmla="*/ 2147483647 h 27"/>
                <a:gd name="T18" fmla="*/ 2147483647 w 41"/>
                <a:gd name="T19" fmla="*/ 2147483647 h 27"/>
                <a:gd name="T20" fmla="*/ 2147483647 w 41"/>
                <a:gd name="T21" fmla="*/ 2147483647 h 27"/>
                <a:gd name="T22" fmla="*/ 2147483647 w 41"/>
                <a:gd name="T23" fmla="*/ 2147483647 h 27"/>
                <a:gd name="T24" fmla="*/ 2147483647 w 41"/>
                <a:gd name="T25" fmla="*/ 2147483647 h 27"/>
                <a:gd name="T26" fmla="*/ 2147483647 w 41"/>
                <a:gd name="T27" fmla="*/ 2147483647 h 27"/>
                <a:gd name="T28" fmla="*/ 2147483647 w 41"/>
                <a:gd name="T29" fmla="*/ 2147483647 h 27"/>
                <a:gd name="T30" fmla="*/ 2147483647 w 41"/>
                <a:gd name="T31" fmla="*/ 2147483647 h 27"/>
                <a:gd name="T32" fmla="*/ 2147483647 w 41"/>
                <a:gd name="T33" fmla="*/ 2147483647 h 27"/>
                <a:gd name="T34" fmla="*/ 2147483647 w 41"/>
                <a:gd name="T35" fmla="*/ 2147483647 h 27"/>
                <a:gd name="T36" fmla="*/ 2147483647 w 41"/>
                <a:gd name="T37" fmla="*/ 2147483647 h 27"/>
                <a:gd name="T38" fmla="*/ 2147483647 w 41"/>
                <a:gd name="T39" fmla="*/ 2147483647 h 27"/>
                <a:gd name="T40" fmla="*/ 2147483647 w 41"/>
                <a:gd name="T41" fmla="*/ 2147483647 h 27"/>
                <a:gd name="T42" fmla="*/ 2147483647 w 41"/>
                <a:gd name="T43" fmla="*/ 2147483647 h 27"/>
                <a:gd name="T44" fmla="*/ 2147483647 w 41"/>
                <a:gd name="T45" fmla="*/ 2147483647 h 27"/>
                <a:gd name="T46" fmla="*/ 2147483647 w 41"/>
                <a:gd name="T47" fmla="*/ 2147483647 h 27"/>
                <a:gd name="T48" fmla="*/ 2147483647 w 41"/>
                <a:gd name="T49" fmla="*/ 2147483647 h 27"/>
                <a:gd name="T50" fmla="*/ 2147483647 w 41"/>
                <a:gd name="T51" fmla="*/ 2147483647 h 27"/>
                <a:gd name="T52" fmla="*/ 2147483647 w 41"/>
                <a:gd name="T53" fmla="*/ 2147483647 h 27"/>
                <a:gd name="T54" fmla="*/ 2147483647 w 41"/>
                <a:gd name="T55" fmla="*/ 2147483647 h 27"/>
                <a:gd name="T56" fmla="*/ 2147483647 w 41"/>
                <a:gd name="T57" fmla="*/ 2147483647 h 27"/>
                <a:gd name="T58" fmla="*/ 2147483647 w 41"/>
                <a:gd name="T59" fmla="*/ 2147483647 h 27"/>
                <a:gd name="T60" fmla="*/ 2147483647 w 41"/>
                <a:gd name="T61" fmla="*/ 2147483647 h 27"/>
                <a:gd name="T62" fmla="*/ 2147483647 w 41"/>
                <a:gd name="T63" fmla="*/ 2147483647 h 27"/>
                <a:gd name="T64" fmla="*/ 0 w 41"/>
                <a:gd name="T65" fmla="*/ 0 h 27"/>
                <a:gd name="T66" fmla="*/ 0 w 41"/>
                <a:gd name="T67" fmla="*/ 0 h 27"/>
                <a:gd name="T68" fmla="*/ 0 w 41"/>
                <a:gd name="T69" fmla="*/ 0 h 27"/>
                <a:gd name="T70" fmla="*/ 0 w 41"/>
                <a:gd name="T71" fmla="*/ 0 h 27"/>
                <a:gd name="T72" fmla="*/ 0 w 41"/>
                <a:gd name="T73" fmla="*/ 0 h 27"/>
                <a:gd name="T74" fmla="*/ 0 w 41"/>
                <a:gd name="T75" fmla="*/ 0 h 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"/>
                <a:gd name="T115" fmla="*/ 0 h 27"/>
                <a:gd name="T116" fmla="*/ 41 w 41"/>
                <a:gd name="T117" fmla="*/ 27 h 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" h="27">
                  <a:moveTo>
                    <a:pt x="0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1" y="22"/>
                  </a:lnTo>
                  <a:lnTo>
                    <a:pt x="14" y="23"/>
                  </a:lnTo>
                  <a:lnTo>
                    <a:pt x="18" y="24"/>
                  </a:lnTo>
                  <a:lnTo>
                    <a:pt x="21" y="26"/>
                  </a:lnTo>
                  <a:lnTo>
                    <a:pt x="24" y="26"/>
                  </a:lnTo>
                  <a:lnTo>
                    <a:pt x="28" y="27"/>
                  </a:lnTo>
                  <a:lnTo>
                    <a:pt x="31" y="26"/>
                  </a:lnTo>
                  <a:lnTo>
                    <a:pt x="35" y="26"/>
                  </a:lnTo>
                  <a:lnTo>
                    <a:pt x="37" y="23"/>
                  </a:lnTo>
                  <a:lnTo>
                    <a:pt x="38" y="22"/>
                  </a:lnTo>
                  <a:lnTo>
                    <a:pt x="41" y="21"/>
                  </a:lnTo>
                  <a:lnTo>
                    <a:pt x="41" y="19"/>
                  </a:lnTo>
                  <a:lnTo>
                    <a:pt x="41" y="18"/>
                  </a:lnTo>
                  <a:lnTo>
                    <a:pt x="38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2"/>
                  </a:lnTo>
                  <a:lnTo>
                    <a:pt x="16" y="11"/>
                  </a:lnTo>
                  <a:lnTo>
                    <a:pt x="13" y="11"/>
                  </a:lnTo>
                  <a:lnTo>
                    <a:pt x="11" y="9"/>
                  </a:lnTo>
                  <a:lnTo>
                    <a:pt x="7" y="7"/>
                  </a:lnTo>
                  <a:lnTo>
                    <a:pt x="5" y="5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14" name="Freeform 74"/>
            <p:cNvSpPr>
              <a:spLocks/>
            </p:cNvSpPr>
            <p:nvPr/>
          </p:nvSpPr>
          <p:spPr bwMode="auto">
            <a:xfrm>
              <a:off x="8142316" y="1819272"/>
              <a:ext cx="84138" cy="22225"/>
            </a:xfrm>
            <a:custGeom>
              <a:avLst/>
              <a:gdLst>
                <a:gd name="T0" fmla="*/ 0 w 106"/>
                <a:gd name="T1" fmla="*/ 0 h 27"/>
                <a:gd name="T2" fmla="*/ 2147483647 w 106"/>
                <a:gd name="T3" fmla="*/ 2147483647 h 27"/>
                <a:gd name="T4" fmla="*/ 2147483647 w 106"/>
                <a:gd name="T5" fmla="*/ 2147483647 h 27"/>
                <a:gd name="T6" fmla="*/ 2147483647 w 106"/>
                <a:gd name="T7" fmla="*/ 2147483647 h 27"/>
                <a:gd name="T8" fmla="*/ 2147483647 w 106"/>
                <a:gd name="T9" fmla="*/ 2147483647 h 27"/>
                <a:gd name="T10" fmla="*/ 2147483647 w 106"/>
                <a:gd name="T11" fmla="*/ 2147483647 h 27"/>
                <a:gd name="T12" fmla="*/ 2147483647 w 106"/>
                <a:gd name="T13" fmla="*/ 2147483647 h 27"/>
                <a:gd name="T14" fmla="*/ 2147483647 w 106"/>
                <a:gd name="T15" fmla="*/ 2147483647 h 27"/>
                <a:gd name="T16" fmla="*/ 2147483647 w 106"/>
                <a:gd name="T17" fmla="*/ 2147483647 h 27"/>
                <a:gd name="T18" fmla="*/ 2147483647 w 106"/>
                <a:gd name="T19" fmla="*/ 2147483647 h 27"/>
                <a:gd name="T20" fmla="*/ 2147483647 w 106"/>
                <a:gd name="T21" fmla="*/ 2147483647 h 27"/>
                <a:gd name="T22" fmla="*/ 2147483647 w 106"/>
                <a:gd name="T23" fmla="*/ 2147483647 h 27"/>
                <a:gd name="T24" fmla="*/ 2147483647 w 106"/>
                <a:gd name="T25" fmla="*/ 2147483647 h 27"/>
                <a:gd name="T26" fmla="*/ 2147483647 w 106"/>
                <a:gd name="T27" fmla="*/ 2147483647 h 27"/>
                <a:gd name="T28" fmla="*/ 2147483647 w 106"/>
                <a:gd name="T29" fmla="*/ 2147483647 h 27"/>
                <a:gd name="T30" fmla="*/ 2147483647 w 106"/>
                <a:gd name="T31" fmla="*/ 2147483647 h 27"/>
                <a:gd name="T32" fmla="*/ 2147483647 w 106"/>
                <a:gd name="T33" fmla="*/ 2147483647 h 27"/>
                <a:gd name="T34" fmla="*/ 2147483647 w 106"/>
                <a:gd name="T35" fmla="*/ 2147483647 h 27"/>
                <a:gd name="T36" fmla="*/ 2147483647 w 106"/>
                <a:gd name="T37" fmla="*/ 2147483647 h 27"/>
                <a:gd name="T38" fmla="*/ 2147483647 w 106"/>
                <a:gd name="T39" fmla="*/ 2147483647 h 27"/>
                <a:gd name="T40" fmla="*/ 2147483647 w 106"/>
                <a:gd name="T41" fmla="*/ 2147483647 h 27"/>
                <a:gd name="T42" fmla="*/ 2147483647 w 106"/>
                <a:gd name="T43" fmla="*/ 2147483647 h 27"/>
                <a:gd name="T44" fmla="*/ 2147483647 w 106"/>
                <a:gd name="T45" fmla="*/ 2147483647 h 27"/>
                <a:gd name="T46" fmla="*/ 2147483647 w 106"/>
                <a:gd name="T47" fmla="*/ 2147483647 h 27"/>
                <a:gd name="T48" fmla="*/ 2147483647 w 106"/>
                <a:gd name="T49" fmla="*/ 2147483647 h 27"/>
                <a:gd name="T50" fmla="*/ 2147483647 w 106"/>
                <a:gd name="T51" fmla="*/ 2147483647 h 27"/>
                <a:gd name="T52" fmla="*/ 2147483647 w 106"/>
                <a:gd name="T53" fmla="*/ 2147483647 h 27"/>
                <a:gd name="T54" fmla="*/ 2147483647 w 106"/>
                <a:gd name="T55" fmla="*/ 2147483647 h 27"/>
                <a:gd name="T56" fmla="*/ 2147483647 w 106"/>
                <a:gd name="T57" fmla="*/ 2147483647 h 27"/>
                <a:gd name="T58" fmla="*/ 2147483647 w 106"/>
                <a:gd name="T59" fmla="*/ 2147483647 h 27"/>
                <a:gd name="T60" fmla="*/ 2147483647 w 106"/>
                <a:gd name="T61" fmla="*/ 2147483647 h 27"/>
                <a:gd name="T62" fmla="*/ 2147483647 w 106"/>
                <a:gd name="T63" fmla="*/ 2147483647 h 27"/>
                <a:gd name="T64" fmla="*/ 2147483647 w 106"/>
                <a:gd name="T65" fmla="*/ 2147483647 h 27"/>
                <a:gd name="T66" fmla="*/ 2147483647 w 106"/>
                <a:gd name="T67" fmla="*/ 2147483647 h 27"/>
                <a:gd name="T68" fmla="*/ 2147483647 w 106"/>
                <a:gd name="T69" fmla="*/ 2147483647 h 27"/>
                <a:gd name="T70" fmla="*/ 2147483647 w 106"/>
                <a:gd name="T71" fmla="*/ 0 h 27"/>
                <a:gd name="T72" fmla="*/ 0 w 106"/>
                <a:gd name="T73" fmla="*/ 0 h 27"/>
                <a:gd name="T74" fmla="*/ 0 w 106"/>
                <a:gd name="T75" fmla="*/ 0 h 27"/>
                <a:gd name="T76" fmla="*/ 0 w 106"/>
                <a:gd name="T77" fmla="*/ 0 h 27"/>
                <a:gd name="T78" fmla="*/ 0 w 106"/>
                <a:gd name="T79" fmla="*/ 0 h 27"/>
                <a:gd name="T80" fmla="*/ 0 w 106"/>
                <a:gd name="T81" fmla="*/ 0 h 27"/>
                <a:gd name="T82" fmla="*/ 0 w 106"/>
                <a:gd name="T83" fmla="*/ 0 h 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6"/>
                <a:gd name="T127" fmla="*/ 0 h 27"/>
                <a:gd name="T128" fmla="*/ 106 w 106"/>
                <a:gd name="T129" fmla="*/ 27 h 2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6" h="27">
                  <a:moveTo>
                    <a:pt x="0" y="0"/>
                  </a:moveTo>
                  <a:lnTo>
                    <a:pt x="2" y="6"/>
                  </a:lnTo>
                  <a:lnTo>
                    <a:pt x="4" y="10"/>
                  </a:lnTo>
                  <a:lnTo>
                    <a:pt x="8" y="15"/>
                  </a:lnTo>
                  <a:lnTo>
                    <a:pt x="13" y="17"/>
                  </a:lnTo>
                  <a:lnTo>
                    <a:pt x="19" y="21"/>
                  </a:lnTo>
                  <a:lnTo>
                    <a:pt x="25" y="22"/>
                  </a:lnTo>
                  <a:lnTo>
                    <a:pt x="30" y="24"/>
                  </a:lnTo>
                  <a:lnTo>
                    <a:pt x="35" y="25"/>
                  </a:lnTo>
                  <a:lnTo>
                    <a:pt x="43" y="27"/>
                  </a:lnTo>
                  <a:lnTo>
                    <a:pt x="52" y="27"/>
                  </a:lnTo>
                  <a:lnTo>
                    <a:pt x="62" y="27"/>
                  </a:lnTo>
                  <a:lnTo>
                    <a:pt x="71" y="27"/>
                  </a:lnTo>
                  <a:lnTo>
                    <a:pt x="80" y="26"/>
                  </a:lnTo>
                  <a:lnTo>
                    <a:pt x="89" y="24"/>
                  </a:lnTo>
                  <a:lnTo>
                    <a:pt x="97" y="22"/>
                  </a:lnTo>
                  <a:lnTo>
                    <a:pt x="105" y="18"/>
                  </a:lnTo>
                  <a:lnTo>
                    <a:pt x="106" y="17"/>
                  </a:lnTo>
                  <a:lnTo>
                    <a:pt x="105" y="17"/>
                  </a:lnTo>
                  <a:lnTo>
                    <a:pt x="97" y="18"/>
                  </a:lnTo>
                  <a:lnTo>
                    <a:pt x="89" y="19"/>
                  </a:lnTo>
                  <a:lnTo>
                    <a:pt x="82" y="18"/>
                  </a:lnTo>
                  <a:lnTo>
                    <a:pt x="74" y="18"/>
                  </a:lnTo>
                  <a:lnTo>
                    <a:pt x="66" y="17"/>
                  </a:lnTo>
                  <a:lnTo>
                    <a:pt x="59" y="15"/>
                  </a:lnTo>
                  <a:lnTo>
                    <a:pt x="51" y="14"/>
                  </a:lnTo>
                  <a:lnTo>
                    <a:pt x="43" y="11"/>
                  </a:lnTo>
                  <a:lnTo>
                    <a:pt x="37" y="10"/>
                  </a:lnTo>
                  <a:lnTo>
                    <a:pt x="33" y="8"/>
                  </a:lnTo>
                  <a:lnTo>
                    <a:pt x="27" y="7"/>
                  </a:lnTo>
                  <a:lnTo>
                    <a:pt x="22" y="4"/>
                  </a:lnTo>
                  <a:lnTo>
                    <a:pt x="17" y="2"/>
                  </a:lnTo>
                  <a:lnTo>
                    <a:pt x="12" y="1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15" name="Freeform 75"/>
            <p:cNvSpPr>
              <a:spLocks/>
            </p:cNvSpPr>
            <p:nvPr/>
          </p:nvSpPr>
          <p:spPr bwMode="auto">
            <a:xfrm>
              <a:off x="8131204" y="1768472"/>
              <a:ext cx="127000" cy="50800"/>
            </a:xfrm>
            <a:custGeom>
              <a:avLst/>
              <a:gdLst>
                <a:gd name="T0" fmla="*/ 0 w 160"/>
                <a:gd name="T1" fmla="*/ 2147483647 h 65"/>
                <a:gd name="T2" fmla="*/ 0 w 160"/>
                <a:gd name="T3" fmla="*/ 2147483647 h 65"/>
                <a:gd name="T4" fmla="*/ 0 w 160"/>
                <a:gd name="T5" fmla="*/ 2147483647 h 65"/>
                <a:gd name="T6" fmla="*/ 0 w 160"/>
                <a:gd name="T7" fmla="*/ 2147483647 h 65"/>
                <a:gd name="T8" fmla="*/ 0 w 160"/>
                <a:gd name="T9" fmla="*/ 2147483647 h 65"/>
                <a:gd name="T10" fmla="*/ 2147483647 w 160"/>
                <a:gd name="T11" fmla="*/ 2147483647 h 65"/>
                <a:gd name="T12" fmla="*/ 2147483647 w 160"/>
                <a:gd name="T13" fmla="*/ 2147483647 h 65"/>
                <a:gd name="T14" fmla="*/ 2147483647 w 160"/>
                <a:gd name="T15" fmla="*/ 2147483647 h 65"/>
                <a:gd name="T16" fmla="*/ 2147483647 w 160"/>
                <a:gd name="T17" fmla="*/ 2147483647 h 65"/>
                <a:gd name="T18" fmla="*/ 2147483647 w 160"/>
                <a:gd name="T19" fmla="*/ 2147483647 h 65"/>
                <a:gd name="T20" fmla="*/ 2147483647 w 160"/>
                <a:gd name="T21" fmla="*/ 2147483647 h 65"/>
                <a:gd name="T22" fmla="*/ 2147483647 w 160"/>
                <a:gd name="T23" fmla="*/ 2147483647 h 65"/>
                <a:gd name="T24" fmla="*/ 2147483647 w 160"/>
                <a:gd name="T25" fmla="*/ 2147483647 h 65"/>
                <a:gd name="T26" fmla="*/ 2147483647 w 160"/>
                <a:gd name="T27" fmla="*/ 2147483647 h 65"/>
                <a:gd name="T28" fmla="*/ 2147483647 w 160"/>
                <a:gd name="T29" fmla="*/ 2147483647 h 65"/>
                <a:gd name="T30" fmla="*/ 2147483647 w 160"/>
                <a:gd name="T31" fmla="*/ 2147483647 h 65"/>
                <a:gd name="T32" fmla="*/ 2147483647 w 160"/>
                <a:gd name="T33" fmla="*/ 2147483647 h 65"/>
                <a:gd name="T34" fmla="*/ 2147483647 w 160"/>
                <a:gd name="T35" fmla="*/ 2147483647 h 65"/>
                <a:gd name="T36" fmla="*/ 2147483647 w 160"/>
                <a:gd name="T37" fmla="*/ 2147483647 h 65"/>
                <a:gd name="T38" fmla="*/ 2147483647 w 160"/>
                <a:gd name="T39" fmla="*/ 2147483647 h 65"/>
                <a:gd name="T40" fmla="*/ 2147483647 w 160"/>
                <a:gd name="T41" fmla="*/ 2147483647 h 65"/>
                <a:gd name="T42" fmla="*/ 2147483647 w 160"/>
                <a:gd name="T43" fmla="*/ 2147483647 h 65"/>
                <a:gd name="T44" fmla="*/ 2147483647 w 160"/>
                <a:gd name="T45" fmla="*/ 2147483647 h 65"/>
                <a:gd name="T46" fmla="*/ 2147483647 w 160"/>
                <a:gd name="T47" fmla="*/ 2147483647 h 65"/>
                <a:gd name="T48" fmla="*/ 2147483647 w 160"/>
                <a:gd name="T49" fmla="*/ 2147483647 h 65"/>
                <a:gd name="T50" fmla="*/ 2147483647 w 160"/>
                <a:gd name="T51" fmla="*/ 2147483647 h 65"/>
                <a:gd name="T52" fmla="*/ 2147483647 w 160"/>
                <a:gd name="T53" fmla="*/ 2147483647 h 65"/>
                <a:gd name="T54" fmla="*/ 2147483647 w 160"/>
                <a:gd name="T55" fmla="*/ 2147483647 h 65"/>
                <a:gd name="T56" fmla="*/ 2147483647 w 160"/>
                <a:gd name="T57" fmla="*/ 2147483647 h 65"/>
                <a:gd name="T58" fmla="*/ 2147483647 w 160"/>
                <a:gd name="T59" fmla="*/ 2147483647 h 65"/>
                <a:gd name="T60" fmla="*/ 2147483647 w 160"/>
                <a:gd name="T61" fmla="*/ 2147483647 h 65"/>
                <a:gd name="T62" fmla="*/ 2147483647 w 160"/>
                <a:gd name="T63" fmla="*/ 2147483647 h 65"/>
                <a:gd name="T64" fmla="*/ 2147483647 w 160"/>
                <a:gd name="T65" fmla="*/ 2147483647 h 65"/>
                <a:gd name="T66" fmla="*/ 2147483647 w 160"/>
                <a:gd name="T67" fmla="*/ 2147483647 h 65"/>
                <a:gd name="T68" fmla="*/ 2147483647 w 160"/>
                <a:gd name="T69" fmla="*/ 2147483647 h 65"/>
                <a:gd name="T70" fmla="*/ 2147483647 w 160"/>
                <a:gd name="T71" fmla="*/ 2147483647 h 65"/>
                <a:gd name="T72" fmla="*/ 2147483647 w 160"/>
                <a:gd name="T73" fmla="*/ 2147483647 h 65"/>
                <a:gd name="T74" fmla="*/ 2147483647 w 160"/>
                <a:gd name="T75" fmla="*/ 2147483647 h 65"/>
                <a:gd name="T76" fmla="*/ 2147483647 w 160"/>
                <a:gd name="T77" fmla="*/ 2147483647 h 65"/>
                <a:gd name="T78" fmla="*/ 2147483647 w 160"/>
                <a:gd name="T79" fmla="*/ 2147483647 h 65"/>
                <a:gd name="T80" fmla="*/ 2147483647 w 160"/>
                <a:gd name="T81" fmla="*/ 2147483647 h 65"/>
                <a:gd name="T82" fmla="*/ 2147483647 w 160"/>
                <a:gd name="T83" fmla="*/ 2147483647 h 65"/>
                <a:gd name="T84" fmla="*/ 2147483647 w 160"/>
                <a:gd name="T85" fmla="*/ 2147483647 h 65"/>
                <a:gd name="T86" fmla="*/ 2147483647 w 160"/>
                <a:gd name="T87" fmla="*/ 2147483647 h 65"/>
                <a:gd name="T88" fmla="*/ 2147483647 w 160"/>
                <a:gd name="T89" fmla="*/ 2147483647 h 65"/>
                <a:gd name="T90" fmla="*/ 2147483647 w 160"/>
                <a:gd name="T91" fmla="*/ 2147483647 h 65"/>
                <a:gd name="T92" fmla="*/ 2147483647 w 160"/>
                <a:gd name="T93" fmla="*/ 2147483647 h 65"/>
                <a:gd name="T94" fmla="*/ 2147483647 w 160"/>
                <a:gd name="T95" fmla="*/ 0 h 65"/>
                <a:gd name="T96" fmla="*/ 2147483647 w 160"/>
                <a:gd name="T97" fmla="*/ 0 h 65"/>
                <a:gd name="T98" fmla="*/ 2147483647 w 160"/>
                <a:gd name="T99" fmla="*/ 2147483647 h 65"/>
                <a:gd name="T100" fmla="*/ 2147483647 w 160"/>
                <a:gd name="T101" fmla="*/ 2147483647 h 65"/>
                <a:gd name="T102" fmla="*/ 2147483647 w 160"/>
                <a:gd name="T103" fmla="*/ 2147483647 h 65"/>
                <a:gd name="T104" fmla="*/ 0 w 160"/>
                <a:gd name="T105" fmla="*/ 2147483647 h 65"/>
                <a:gd name="T106" fmla="*/ 0 w 160"/>
                <a:gd name="T107" fmla="*/ 2147483647 h 6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0"/>
                <a:gd name="T163" fmla="*/ 0 h 65"/>
                <a:gd name="T164" fmla="*/ 160 w 160"/>
                <a:gd name="T165" fmla="*/ 65 h 6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0" h="65">
                  <a:moveTo>
                    <a:pt x="0" y="10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0" y="15"/>
                  </a:lnTo>
                  <a:lnTo>
                    <a:pt x="19" y="18"/>
                  </a:lnTo>
                  <a:lnTo>
                    <a:pt x="29" y="20"/>
                  </a:lnTo>
                  <a:lnTo>
                    <a:pt x="39" y="21"/>
                  </a:lnTo>
                  <a:lnTo>
                    <a:pt x="48" y="23"/>
                  </a:lnTo>
                  <a:lnTo>
                    <a:pt x="57" y="25"/>
                  </a:lnTo>
                  <a:lnTo>
                    <a:pt x="67" y="26"/>
                  </a:lnTo>
                  <a:lnTo>
                    <a:pt x="76" y="27"/>
                  </a:lnTo>
                  <a:lnTo>
                    <a:pt x="87" y="29"/>
                  </a:lnTo>
                  <a:lnTo>
                    <a:pt x="99" y="32"/>
                  </a:lnTo>
                  <a:lnTo>
                    <a:pt x="109" y="36"/>
                  </a:lnTo>
                  <a:lnTo>
                    <a:pt x="118" y="41"/>
                  </a:lnTo>
                  <a:lnTo>
                    <a:pt x="129" y="47"/>
                  </a:lnTo>
                  <a:lnTo>
                    <a:pt x="138" y="52"/>
                  </a:lnTo>
                  <a:lnTo>
                    <a:pt x="147" y="59"/>
                  </a:lnTo>
                  <a:lnTo>
                    <a:pt x="158" y="65"/>
                  </a:lnTo>
                  <a:lnTo>
                    <a:pt x="159" y="65"/>
                  </a:lnTo>
                  <a:lnTo>
                    <a:pt x="160" y="64"/>
                  </a:lnTo>
                  <a:lnTo>
                    <a:pt x="160" y="63"/>
                  </a:lnTo>
                  <a:lnTo>
                    <a:pt x="160" y="61"/>
                  </a:lnTo>
                  <a:lnTo>
                    <a:pt x="155" y="56"/>
                  </a:lnTo>
                  <a:lnTo>
                    <a:pt x="150" y="51"/>
                  </a:lnTo>
                  <a:lnTo>
                    <a:pt x="145" y="45"/>
                  </a:lnTo>
                  <a:lnTo>
                    <a:pt x="140" y="40"/>
                  </a:lnTo>
                  <a:lnTo>
                    <a:pt x="136" y="34"/>
                  </a:lnTo>
                  <a:lnTo>
                    <a:pt x="131" y="28"/>
                  </a:lnTo>
                  <a:lnTo>
                    <a:pt x="125" y="23"/>
                  </a:lnTo>
                  <a:lnTo>
                    <a:pt x="120" y="19"/>
                  </a:lnTo>
                  <a:lnTo>
                    <a:pt x="114" y="15"/>
                  </a:lnTo>
                  <a:lnTo>
                    <a:pt x="108" y="12"/>
                  </a:lnTo>
                  <a:lnTo>
                    <a:pt x="101" y="10"/>
                  </a:lnTo>
                  <a:lnTo>
                    <a:pt x="94" y="7"/>
                  </a:lnTo>
                  <a:lnTo>
                    <a:pt x="87" y="6"/>
                  </a:lnTo>
                  <a:lnTo>
                    <a:pt x="80" y="5"/>
                  </a:lnTo>
                  <a:lnTo>
                    <a:pt x="74" y="4"/>
                  </a:lnTo>
                  <a:lnTo>
                    <a:pt x="67" y="3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19" y="2"/>
                  </a:lnTo>
                  <a:lnTo>
                    <a:pt x="9" y="3"/>
                  </a:lnTo>
                  <a:lnTo>
                    <a:pt x="2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16" name="Freeform 76"/>
            <p:cNvSpPr>
              <a:spLocks/>
            </p:cNvSpPr>
            <p:nvPr/>
          </p:nvSpPr>
          <p:spPr bwMode="auto">
            <a:xfrm>
              <a:off x="7978804" y="1804985"/>
              <a:ext cx="90488" cy="101600"/>
            </a:xfrm>
            <a:custGeom>
              <a:avLst/>
              <a:gdLst>
                <a:gd name="T0" fmla="*/ 2147483647 w 113"/>
                <a:gd name="T1" fmla="*/ 2147483647 h 128"/>
                <a:gd name="T2" fmla="*/ 2147483647 w 113"/>
                <a:gd name="T3" fmla="*/ 2147483647 h 128"/>
                <a:gd name="T4" fmla="*/ 2147483647 w 113"/>
                <a:gd name="T5" fmla="*/ 2147483647 h 128"/>
                <a:gd name="T6" fmla="*/ 2147483647 w 113"/>
                <a:gd name="T7" fmla="*/ 2147483647 h 128"/>
                <a:gd name="T8" fmla="*/ 2147483647 w 113"/>
                <a:gd name="T9" fmla="*/ 2147483647 h 128"/>
                <a:gd name="T10" fmla="*/ 2147483647 w 113"/>
                <a:gd name="T11" fmla="*/ 2147483647 h 128"/>
                <a:gd name="T12" fmla="*/ 2147483647 w 113"/>
                <a:gd name="T13" fmla="*/ 2147483647 h 128"/>
                <a:gd name="T14" fmla="*/ 2147483647 w 113"/>
                <a:gd name="T15" fmla="*/ 2147483647 h 128"/>
                <a:gd name="T16" fmla="*/ 2147483647 w 113"/>
                <a:gd name="T17" fmla="*/ 2147483647 h 128"/>
                <a:gd name="T18" fmla="*/ 2147483647 w 113"/>
                <a:gd name="T19" fmla="*/ 0 h 128"/>
                <a:gd name="T20" fmla="*/ 2147483647 w 113"/>
                <a:gd name="T21" fmla="*/ 2147483647 h 128"/>
                <a:gd name="T22" fmla="*/ 2147483647 w 113"/>
                <a:gd name="T23" fmla="*/ 2147483647 h 128"/>
                <a:gd name="T24" fmla="*/ 2147483647 w 113"/>
                <a:gd name="T25" fmla="*/ 2147483647 h 128"/>
                <a:gd name="T26" fmla="*/ 2147483647 w 113"/>
                <a:gd name="T27" fmla="*/ 2147483647 h 128"/>
                <a:gd name="T28" fmla="*/ 2147483647 w 113"/>
                <a:gd name="T29" fmla="*/ 2147483647 h 128"/>
                <a:gd name="T30" fmla="*/ 2147483647 w 113"/>
                <a:gd name="T31" fmla="*/ 2147483647 h 128"/>
                <a:gd name="T32" fmla="*/ 2147483647 w 113"/>
                <a:gd name="T33" fmla="*/ 2147483647 h 128"/>
                <a:gd name="T34" fmla="*/ 0 w 113"/>
                <a:gd name="T35" fmla="*/ 2147483647 h 128"/>
                <a:gd name="T36" fmla="*/ 2147483647 w 113"/>
                <a:gd name="T37" fmla="*/ 2147483647 h 128"/>
                <a:gd name="T38" fmla="*/ 2147483647 w 113"/>
                <a:gd name="T39" fmla="*/ 2147483647 h 128"/>
                <a:gd name="T40" fmla="*/ 2147483647 w 113"/>
                <a:gd name="T41" fmla="*/ 2147483647 h 128"/>
                <a:gd name="T42" fmla="*/ 2147483647 w 113"/>
                <a:gd name="T43" fmla="*/ 2147483647 h 128"/>
                <a:gd name="T44" fmla="*/ 2147483647 w 113"/>
                <a:gd name="T45" fmla="*/ 2147483647 h 128"/>
                <a:gd name="T46" fmla="*/ 2147483647 w 113"/>
                <a:gd name="T47" fmla="*/ 2147483647 h 128"/>
                <a:gd name="T48" fmla="*/ 2147483647 w 113"/>
                <a:gd name="T49" fmla="*/ 2147483647 h 128"/>
                <a:gd name="T50" fmla="*/ 2147483647 w 113"/>
                <a:gd name="T51" fmla="*/ 2147483647 h 128"/>
                <a:gd name="T52" fmla="*/ 2147483647 w 113"/>
                <a:gd name="T53" fmla="*/ 2147483647 h 128"/>
                <a:gd name="T54" fmla="*/ 2147483647 w 113"/>
                <a:gd name="T55" fmla="*/ 2147483647 h 128"/>
                <a:gd name="T56" fmla="*/ 2147483647 w 113"/>
                <a:gd name="T57" fmla="*/ 2147483647 h 128"/>
                <a:gd name="T58" fmla="*/ 2147483647 w 113"/>
                <a:gd name="T59" fmla="*/ 2147483647 h 128"/>
                <a:gd name="T60" fmla="*/ 2147483647 w 113"/>
                <a:gd name="T61" fmla="*/ 2147483647 h 128"/>
                <a:gd name="T62" fmla="*/ 2147483647 w 113"/>
                <a:gd name="T63" fmla="*/ 2147483647 h 128"/>
                <a:gd name="T64" fmla="*/ 2147483647 w 113"/>
                <a:gd name="T65" fmla="*/ 2147483647 h 128"/>
                <a:gd name="T66" fmla="*/ 2147483647 w 113"/>
                <a:gd name="T67" fmla="*/ 2147483647 h 128"/>
                <a:gd name="T68" fmla="*/ 2147483647 w 113"/>
                <a:gd name="T69" fmla="*/ 2147483647 h 128"/>
                <a:gd name="T70" fmla="*/ 2147483647 w 113"/>
                <a:gd name="T71" fmla="*/ 2147483647 h 128"/>
                <a:gd name="T72" fmla="*/ 2147483647 w 113"/>
                <a:gd name="T73" fmla="*/ 2147483647 h 128"/>
                <a:gd name="T74" fmla="*/ 2147483647 w 113"/>
                <a:gd name="T75" fmla="*/ 2147483647 h 128"/>
                <a:gd name="T76" fmla="*/ 2147483647 w 113"/>
                <a:gd name="T77" fmla="*/ 2147483647 h 128"/>
                <a:gd name="T78" fmla="*/ 2147483647 w 113"/>
                <a:gd name="T79" fmla="*/ 2147483647 h 128"/>
                <a:gd name="T80" fmla="*/ 2147483647 w 113"/>
                <a:gd name="T81" fmla="*/ 2147483647 h 128"/>
                <a:gd name="T82" fmla="*/ 2147483647 w 113"/>
                <a:gd name="T83" fmla="*/ 2147483647 h 128"/>
                <a:gd name="T84" fmla="*/ 2147483647 w 113"/>
                <a:gd name="T85" fmla="*/ 2147483647 h 128"/>
                <a:gd name="T86" fmla="*/ 2147483647 w 113"/>
                <a:gd name="T87" fmla="*/ 2147483647 h 128"/>
                <a:gd name="T88" fmla="*/ 2147483647 w 113"/>
                <a:gd name="T89" fmla="*/ 2147483647 h 128"/>
                <a:gd name="T90" fmla="*/ 2147483647 w 113"/>
                <a:gd name="T91" fmla="*/ 2147483647 h 128"/>
                <a:gd name="T92" fmla="*/ 2147483647 w 113"/>
                <a:gd name="T93" fmla="*/ 2147483647 h 128"/>
                <a:gd name="T94" fmla="*/ 2147483647 w 113"/>
                <a:gd name="T95" fmla="*/ 2147483647 h 128"/>
                <a:gd name="T96" fmla="*/ 2147483647 w 113"/>
                <a:gd name="T97" fmla="*/ 2147483647 h 128"/>
                <a:gd name="T98" fmla="*/ 2147483647 w 113"/>
                <a:gd name="T99" fmla="*/ 2147483647 h 128"/>
                <a:gd name="T100" fmla="*/ 2147483647 w 113"/>
                <a:gd name="T101" fmla="*/ 2147483647 h 128"/>
                <a:gd name="T102" fmla="*/ 2147483647 w 113"/>
                <a:gd name="T103" fmla="*/ 2147483647 h 128"/>
                <a:gd name="T104" fmla="*/ 2147483647 w 113"/>
                <a:gd name="T105" fmla="*/ 2147483647 h 128"/>
                <a:gd name="T106" fmla="*/ 2147483647 w 113"/>
                <a:gd name="T107" fmla="*/ 2147483647 h 12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3"/>
                <a:gd name="T163" fmla="*/ 0 h 128"/>
                <a:gd name="T164" fmla="*/ 113 w 113"/>
                <a:gd name="T165" fmla="*/ 128 h 12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3" h="128">
                  <a:moveTo>
                    <a:pt x="113" y="74"/>
                  </a:moveTo>
                  <a:lnTo>
                    <a:pt x="111" y="61"/>
                  </a:lnTo>
                  <a:lnTo>
                    <a:pt x="109" y="49"/>
                  </a:lnTo>
                  <a:lnTo>
                    <a:pt x="104" y="38"/>
                  </a:lnTo>
                  <a:lnTo>
                    <a:pt x="98" y="28"/>
                  </a:lnTo>
                  <a:lnTo>
                    <a:pt x="91" y="19"/>
                  </a:lnTo>
                  <a:lnTo>
                    <a:pt x="82" y="12"/>
                  </a:lnTo>
                  <a:lnTo>
                    <a:pt x="72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1" y="2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8" y="15"/>
                  </a:lnTo>
                  <a:lnTo>
                    <a:pt x="12" y="23"/>
                  </a:lnTo>
                  <a:lnTo>
                    <a:pt x="7" y="30"/>
                  </a:lnTo>
                  <a:lnTo>
                    <a:pt x="4" y="38"/>
                  </a:lnTo>
                  <a:lnTo>
                    <a:pt x="0" y="57"/>
                  </a:lnTo>
                  <a:lnTo>
                    <a:pt x="4" y="76"/>
                  </a:lnTo>
                  <a:lnTo>
                    <a:pt x="13" y="95"/>
                  </a:lnTo>
                  <a:lnTo>
                    <a:pt x="27" y="111"/>
                  </a:lnTo>
                  <a:lnTo>
                    <a:pt x="44" y="122"/>
                  </a:lnTo>
                  <a:lnTo>
                    <a:pt x="63" y="128"/>
                  </a:lnTo>
                  <a:lnTo>
                    <a:pt x="81" y="127"/>
                  </a:lnTo>
                  <a:lnTo>
                    <a:pt x="98" y="117"/>
                  </a:lnTo>
                  <a:lnTo>
                    <a:pt x="98" y="116"/>
                  </a:lnTo>
                  <a:lnTo>
                    <a:pt x="98" y="114"/>
                  </a:lnTo>
                  <a:lnTo>
                    <a:pt x="97" y="116"/>
                  </a:lnTo>
                  <a:lnTo>
                    <a:pt x="82" y="120"/>
                  </a:lnTo>
                  <a:lnTo>
                    <a:pt x="67" y="119"/>
                  </a:lnTo>
                  <a:lnTo>
                    <a:pt x="52" y="113"/>
                  </a:lnTo>
                  <a:lnTo>
                    <a:pt x="39" y="103"/>
                  </a:lnTo>
                  <a:lnTo>
                    <a:pt x="28" y="90"/>
                  </a:lnTo>
                  <a:lnTo>
                    <a:pt x="19" y="76"/>
                  </a:lnTo>
                  <a:lnTo>
                    <a:pt x="13" y="63"/>
                  </a:lnTo>
                  <a:lnTo>
                    <a:pt x="11" y="49"/>
                  </a:lnTo>
                  <a:lnTo>
                    <a:pt x="13" y="35"/>
                  </a:lnTo>
                  <a:lnTo>
                    <a:pt x="19" y="23"/>
                  </a:lnTo>
                  <a:lnTo>
                    <a:pt x="27" y="15"/>
                  </a:lnTo>
                  <a:lnTo>
                    <a:pt x="38" y="10"/>
                  </a:lnTo>
                  <a:lnTo>
                    <a:pt x="50" y="8"/>
                  </a:lnTo>
                  <a:lnTo>
                    <a:pt x="63" y="8"/>
                  </a:lnTo>
                  <a:lnTo>
                    <a:pt x="75" y="12"/>
                  </a:lnTo>
                  <a:lnTo>
                    <a:pt x="87" y="19"/>
                  </a:lnTo>
                  <a:lnTo>
                    <a:pt x="97" y="30"/>
                  </a:lnTo>
                  <a:lnTo>
                    <a:pt x="105" y="44"/>
                  </a:lnTo>
                  <a:lnTo>
                    <a:pt x="110" y="59"/>
                  </a:lnTo>
                  <a:lnTo>
                    <a:pt x="112" y="75"/>
                  </a:lnTo>
                  <a:lnTo>
                    <a:pt x="113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17" name="Freeform 77"/>
            <p:cNvSpPr>
              <a:spLocks/>
            </p:cNvSpPr>
            <p:nvPr/>
          </p:nvSpPr>
          <p:spPr bwMode="auto">
            <a:xfrm>
              <a:off x="8066116" y="1854197"/>
              <a:ext cx="39688" cy="30163"/>
            </a:xfrm>
            <a:custGeom>
              <a:avLst/>
              <a:gdLst>
                <a:gd name="T0" fmla="*/ 0 w 48"/>
                <a:gd name="T1" fmla="*/ 2147483647 h 39"/>
                <a:gd name="T2" fmla="*/ 2147483647 w 48"/>
                <a:gd name="T3" fmla="*/ 2147483647 h 39"/>
                <a:gd name="T4" fmla="*/ 2147483647 w 48"/>
                <a:gd name="T5" fmla="*/ 2147483647 h 39"/>
                <a:gd name="T6" fmla="*/ 2147483647 w 48"/>
                <a:gd name="T7" fmla="*/ 2147483647 h 39"/>
                <a:gd name="T8" fmla="*/ 2147483647 w 48"/>
                <a:gd name="T9" fmla="*/ 2147483647 h 39"/>
                <a:gd name="T10" fmla="*/ 2147483647 w 48"/>
                <a:gd name="T11" fmla="*/ 2147483647 h 39"/>
                <a:gd name="T12" fmla="*/ 2147483647 w 48"/>
                <a:gd name="T13" fmla="*/ 2147483647 h 39"/>
                <a:gd name="T14" fmla="*/ 2147483647 w 48"/>
                <a:gd name="T15" fmla="*/ 2147483647 h 39"/>
                <a:gd name="T16" fmla="*/ 2147483647 w 48"/>
                <a:gd name="T17" fmla="*/ 2147483647 h 39"/>
                <a:gd name="T18" fmla="*/ 2147483647 w 48"/>
                <a:gd name="T19" fmla="*/ 2147483647 h 39"/>
                <a:gd name="T20" fmla="*/ 2147483647 w 48"/>
                <a:gd name="T21" fmla="*/ 2147483647 h 39"/>
                <a:gd name="T22" fmla="*/ 2147483647 w 48"/>
                <a:gd name="T23" fmla="*/ 2147483647 h 39"/>
                <a:gd name="T24" fmla="*/ 2147483647 w 48"/>
                <a:gd name="T25" fmla="*/ 2147483647 h 39"/>
                <a:gd name="T26" fmla="*/ 2147483647 w 48"/>
                <a:gd name="T27" fmla="*/ 2147483647 h 39"/>
                <a:gd name="T28" fmla="*/ 2147483647 w 48"/>
                <a:gd name="T29" fmla="*/ 2147483647 h 39"/>
                <a:gd name="T30" fmla="*/ 2147483647 w 48"/>
                <a:gd name="T31" fmla="*/ 2147483647 h 39"/>
                <a:gd name="T32" fmla="*/ 2147483647 w 48"/>
                <a:gd name="T33" fmla="*/ 2147483647 h 39"/>
                <a:gd name="T34" fmla="*/ 2147483647 w 48"/>
                <a:gd name="T35" fmla="*/ 2147483647 h 39"/>
                <a:gd name="T36" fmla="*/ 2147483647 w 48"/>
                <a:gd name="T37" fmla="*/ 2147483647 h 39"/>
                <a:gd name="T38" fmla="*/ 2147483647 w 48"/>
                <a:gd name="T39" fmla="*/ 2147483647 h 39"/>
                <a:gd name="T40" fmla="*/ 2147483647 w 48"/>
                <a:gd name="T41" fmla="*/ 0 h 39"/>
                <a:gd name="T42" fmla="*/ 2147483647 w 48"/>
                <a:gd name="T43" fmla="*/ 0 h 39"/>
                <a:gd name="T44" fmla="*/ 2147483647 w 48"/>
                <a:gd name="T45" fmla="*/ 2147483647 h 39"/>
                <a:gd name="T46" fmla="*/ 2147483647 w 48"/>
                <a:gd name="T47" fmla="*/ 2147483647 h 39"/>
                <a:gd name="T48" fmla="*/ 0 w 48"/>
                <a:gd name="T49" fmla="*/ 2147483647 h 39"/>
                <a:gd name="T50" fmla="*/ 0 w 48"/>
                <a:gd name="T51" fmla="*/ 2147483647 h 39"/>
                <a:gd name="T52" fmla="*/ 0 w 48"/>
                <a:gd name="T53" fmla="*/ 2147483647 h 39"/>
                <a:gd name="T54" fmla="*/ 0 w 48"/>
                <a:gd name="T55" fmla="*/ 2147483647 h 39"/>
                <a:gd name="T56" fmla="*/ 0 w 48"/>
                <a:gd name="T57" fmla="*/ 2147483647 h 39"/>
                <a:gd name="T58" fmla="*/ 0 w 48"/>
                <a:gd name="T59" fmla="*/ 2147483647 h 3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8"/>
                <a:gd name="T91" fmla="*/ 0 h 39"/>
                <a:gd name="T92" fmla="*/ 48 w 48"/>
                <a:gd name="T93" fmla="*/ 39 h 3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8" h="39">
                  <a:moveTo>
                    <a:pt x="0" y="15"/>
                  </a:moveTo>
                  <a:lnTo>
                    <a:pt x="5" y="8"/>
                  </a:lnTo>
                  <a:lnTo>
                    <a:pt x="14" y="8"/>
                  </a:lnTo>
                  <a:lnTo>
                    <a:pt x="22" y="12"/>
                  </a:lnTo>
                  <a:lnTo>
                    <a:pt x="29" y="18"/>
                  </a:lnTo>
                  <a:lnTo>
                    <a:pt x="31" y="21"/>
                  </a:lnTo>
                  <a:lnTo>
                    <a:pt x="33" y="24"/>
                  </a:lnTo>
                  <a:lnTo>
                    <a:pt x="35" y="27"/>
                  </a:lnTo>
                  <a:lnTo>
                    <a:pt x="37" y="31"/>
                  </a:lnTo>
                  <a:lnTo>
                    <a:pt x="38" y="33"/>
                  </a:lnTo>
                  <a:lnTo>
                    <a:pt x="39" y="36"/>
                  </a:lnTo>
                  <a:lnTo>
                    <a:pt x="41" y="38"/>
                  </a:lnTo>
                  <a:lnTo>
                    <a:pt x="44" y="39"/>
                  </a:lnTo>
                  <a:lnTo>
                    <a:pt x="46" y="39"/>
                  </a:lnTo>
                  <a:lnTo>
                    <a:pt x="47" y="38"/>
                  </a:lnTo>
                  <a:lnTo>
                    <a:pt x="48" y="35"/>
                  </a:lnTo>
                  <a:lnTo>
                    <a:pt x="48" y="33"/>
                  </a:lnTo>
                  <a:lnTo>
                    <a:pt x="46" y="21"/>
                  </a:lnTo>
                  <a:lnTo>
                    <a:pt x="41" y="11"/>
                  </a:lnTo>
                  <a:lnTo>
                    <a:pt x="33" y="3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2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18" name="Freeform 78"/>
            <p:cNvSpPr>
              <a:spLocks/>
            </p:cNvSpPr>
            <p:nvPr/>
          </p:nvSpPr>
          <p:spPr bwMode="auto">
            <a:xfrm>
              <a:off x="8099454" y="1847847"/>
              <a:ext cx="98425" cy="96838"/>
            </a:xfrm>
            <a:custGeom>
              <a:avLst/>
              <a:gdLst>
                <a:gd name="T0" fmla="*/ 2147483647 w 124"/>
                <a:gd name="T1" fmla="*/ 2147483647 h 121"/>
                <a:gd name="T2" fmla="*/ 2147483647 w 124"/>
                <a:gd name="T3" fmla="*/ 2147483647 h 121"/>
                <a:gd name="T4" fmla="*/ 2147483647 w 124"/>
                <a:gd name="T5" fmla="*/ 2147483647 h 121"/>
                <a:gd name="T6" fmla="*/ 2147483647 w 124"/>
                <a:gd name="T7" fmla="*/ 2147483647 h 121"/>
                <a:gd name="T8" fmla="*/ 2147483647 w 124"/>
                <a:gd name="T9" fmla="*/ 2147483647 h 121"/>
                <a:gd name="T10" fmla="*/ 2147483647 w 124"/>
                <a:gd name="T11" fmla="*/ 2147483647 h 121"/>
                <a:gd name="T12" fmla="*/ 2147483647 w 124"/>
                <a:gd name="T13" fmla="*/ 2147483647 h 121"/>
                <a:gd name="T14" fmla="*/ 2147483647 w 124"/>
                <a:gd name="T15" fmla="*/ 2147483647 h 121"/>
                <a:gd name="T16" fmla="*/ 2147483647 w 124"/>
                <a:gd name="T17" fmla="*/ 2147483647 h 121"/>
                <a:gd name="T18" fmla="*/ 2147483647 w 124"/>
                <a:gd name="T19" fmla="*/ 2147483647 h 121"/>
                <a:gd name="T20" fmla="*/ 2147483647 w 124"/>
                <a:gd name="T21" fmla="*/ 2147483647 h 121"/>
                <a:gd name="T22" fmla="*/ 2147483647 w 124"/>
                <a:gd name="T23" fmla="*/ 2147483647 h 121"/>
                <a:gd name="T24" fmla="*/ 2147483647 w 124"/>
                <a:gd name="T25" fmla="*/ 2147483647 h 121"/>
                <a:gd name="T26" fmla="*/ 2147483647 w 124"/>
                <a:gd name="T27" fmla="*/ 2147483647 h 121"/>
                <a:gd name="T28" fmla="*/ 2147483647 w 124"/>
                <a:gd name="T29" fmla="*/ 2147483647 h 121"/>
                <a:gd name="T30" fmla="*/ 0 w 124"/>
                <a:gd name="T31" fmla="*/ 2147483647 h 121"/>
                <a:gd name="T32" fmla="*/ 2147483647 w 124"/>
                <a:gd name="T33" fmla="*/ 2147483647 h 121"/>
                <a:gd name="T34" fmla="*/ 2147483647 w 124"/>
                <a:gd name="T35" fmla="*/ 2147483647 h 121"/>
                <a:gd name="T36" fmla="*/ 2147483647 w 124"/>
                <a:gd name="T37" fmla="*/ 2147483647 h 121"/>
                <a:gd name="T38" fmla="*/ 2147483647 w 124"/>
                <a:gd name="T39" fmla="*/ 2147483647 h 121"/>
                <a:gd name="T40" fmla="*/ 2147483647 w 124"/>
                <a:gd name="T41" fmla="*/ 2147483647 h 121"/>
                <a:gd name="T42" fmla="*/ 2147483647 w 124"/>
                <a:gd name="T43" fmla="*/ 2147483647 h 121"/>
                <a:gd name="T44" fmla="*/ 2147483647 w 124"/>
                <a:gd name="T45" fmla="*/ 2147483647 h 121"/>
                <a:gd name="T46" fmla="*/ 2147483647 w 124"/>
                <a:gd name="T47" fmla="*/ 2147483647 h 121"/>
                <a:gd name="T48" fmla="*/ 2147483647 w 124"/>
                <a:gd name="T49" fmla="*/ 2147483647 h 121"/>
                <a:gd name="T50" fmla="*/ 2147483647 w 124"/>
                <a:gd name="T51" fmla="*/ 2147483647 h 121"/>
                <a:gd name="T52" fmla="*/ 2147483647 w 124"/>
                <a:gd name="T53" fmla="*/ 2147483647 h 121"/>
                <a:gd name="T54" fmla="*/ 2147483647 w 124"/>
                <a:gd name="T55" fmla="*/ 2147483647 h 121"/>
                <a:gd name="T56" fmla="*/ 2147483647 w 124"/>
                <a:gd name="T57" fmla="*/ 2147483647 h 121"/>
                <a:gd name="T58" fmla="*/ 2147483647 w 124"/>
                <a:gd name="T59" fmla="*/ 2147483647 h 121"/>
                <a:gd name="T60" fmla="*/ 2147483647 w 124"/>
                <a:gd name="T61" fmla="*/ 2147483647 h 121"/>
                <a:gd name="T62" fmla="*/ 2147483647 w 124"/>
                <a:gd name="T63" fmla="*/ 2147483647 h 121"/>
                <a:gd name="T64" fmla="*/ 2147483647 w 124"/>
                <a:gd name="T65" fmla="*/ 2147483647 h 121"/>
                <a:gd name="T66" fmla="*/ 2147483647 w 124"/>
                <a:gd name="T67" fmla="*/ 2147483647 h 121"/>
                <a:gd name="T68" fmla="*/ 2147483647 w 124"/>
                <a:gd name="T69" fmla="*/ 2147483647 h 1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"/>
                <a:gd name="T106" fmla="*/ 0 h 121"/>
                <a:gd name="T107" fmla="*/ 124 w 124"/>
                <a:gd name="T108" fmla="*/ 121 h 12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" h="121">
                  <a:moveTo>
                    <a:pt x="7" y="53"/>
                  </a:moveTo>
                  <a:lnTo>
                    <a:pt x="10" y="38"/>
                  </a:lnTo>
                  <a:lnTo>
                    <a:pt x="15" y="26"/>
                  </a:lnTo>
                  <a:lnTo>
                    <a:pt x="23" y="16"/>
                  </a:lnTo>
                  <a:lnTo>
                    <a:pt x="34" y="9"/>
                  </a:lnTo>
                  <a:lnTo>
                    <a:pt x="45" y="5"/>
                  </a:lnTo>
                  <a:lnTo>
                    <a:pt x="58" y="4"/>
                  </a:lnTo>
                  <a:lnTo>
                    <a:pt x="72" y="7"/>
                  </a:lnTo>
                  <a:lnTo>
                    <a:pt x="85" y="11"/>
                  </a:lnTo>
                  <a:lnTo>
                    <a:pt x="98" y="20"/>
                  </a:lnTo>
                  <a:lnTo>
                    <a:pt x="106" y="34"/>
                  </a:lnTo>
                  <a:lnTo>
                    <a:pt x="112" y="49"/>
                  </a:lnTo>
                  <a:lnTo>
                    <a:pt x="113" y="65"/>
                  </a:lnTo>
                  <a:lnTo>
                    <a:pt x="112" y="77"/>
                  </a:lnTo>
                  <a:lnTo>
                    <a:pt x="109" y="87"/>
                  </a:lnTo>
                  <a:lnTo>
                    <a:pt x="103" y="95"/>
                  </a:lnTo>
                  <a:lnTo>
                    <a:pt x="95" y="101"/>
                  </a:lnTo>
                  <a:lnTo>
                    <a:pt x="86" y="106"/>
                  </a:lnTo>
                  <a:lnTo>
                    <a:pt x="75" y="108"/>
                  </a:lnTo>
                  <a:lnTo>
                    <a:pt x="64" y="109"/>
                  </a:lnTo>
                  <a:lnTo>
                    <a:pt x="52" y="108"/>
                  </a:lnTo>
                  <a:lnTo>
                    <a:pt x="43" y="106"/>
                  </a:lnTo>
                  <a:lnTo>
                    <a:pt x="35" y="102"/>
                  </a:lnTo>
                  <a:lnTo>
                    <a:pt x="27" y="98"/>
                  </a:lnTo>
                  <a:lnTo>
                    <a:pt x="21" y="91"/>
                  </a:lnTo>
                  <a:lnTo>
                    <a:pt x="15" y="84"/>
                  </a:lnTo>
                  <a:lnTo>
                    <a:pt x="10" y="77"/>
                  </a:lnTo>
                  <a:lnTo>
                    <a:pt x="6" y="68"/>
                  </a:lnTo>
                  <a:lnTo>
                    <a:pt x="3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5" y="73"/>
                  </a:lnTo>
                  <a:lnTo>
                    <a:pt x="11" y="86"/>
                  </a:lnTo>
                  <a:lnTo>
                    <a:pt x="18" y="96"/>
                  </a:lnTo>
                  <a:lnTo>
                    <a:pt x="27" y="107"/>
                  </a:lnTo>
                  <a:lnTo>
                    <a:pt x="37" y="114"/>
                  </a:lnTo>
                  <a:lnTo>
                    <a:pt x="49" y="118"/>
                  </a:lnTo>
                  <a:lnTo>
                    <a:pt x="63" y="121"/>
                  </a:lnTo>
                  <a:lnTo>
                    <a:pt x="78" y="118"/>
                  </a:lnTo>
                  <a:lnTo>
                    <a:pt x="89" y="115"/>
                  </a:lnTo>
                  <a:lnTo>
                    <a:pt x="98" y="110"/>
                  </a:lnTo>
                  <a:lnTo>
                    <a:pt x="108" y="103"/>
                  </a:lnTo>
                  <a:lnTo>
                    <a:pt x="115" y="96"/>
                  </a:lnTo>
                  <a:lnTo>
                    <a:pt x="119" y="88"/>
                  </a:lnTo>
                  <a:lnTo>
                    <a:pt x="123" y="79"/>
                  </a:lnTo>
                  <a:lnTo>
                    <a:pt x="124" y="68"/>
                  </a:lnTo>
                  <a:lnTo>
                    <a:pt x="123" y="56"/>
                  </a:lnTo>
                  <a:lnTo>
                    <a:pt x="119" y="43"/>
                  </a:lnTo>
                  <a:lnTo>
                    <a:pt x="115" y="32"/>
                  </a:lnTo>
                  <a:lnTo>
                    <a:pt x="108" y="23"/>
                  </a:lnTo>
                  <a:lnTo>
                    <a:pt x="98" y="13"/>
                  </a:lnTo>
                  <a:lnTo>
                    <a:pt x="89" y="8"/>
                  </a:lnTo>
                  <a:lnTo>
                    <a:pt x="78" y="3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3" y="4"/>
                  </a:lnTo>
                  <a:lnTo>
                    <a:pt x="26" y="10"/>
                  </a:lnTo>
                  <a:lnTo>
                    <a:pt x="19" y="16"/>
                  </a:lnTo>
                  <a:lnTo>
                    <a:pt x="13" y="24"/>
                  </a:lnTo>
                  <a:lnTo>
                    <a:pt x="8" y="33"/>
                  </a:lnTo>
                  <a:lnTo>
                    <a:pt x="6" y="42"/>
                  </a:lnTo>
                  <a:lnTo>
                    <a:pt x="6" y="53"/>
                  </a:lnTo>
                  <a:lnTo>
                    <a:pt x="7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19" name="Freeform 79"/>
            <p:cNvSpPr>
              <a:spLocks/>
            </p:cNvSpPr>
            <p:nvPr/>
          </p:nvSpPr>
          <p:spPr bwMode="auto">
            <a:xfrm>
              <a:off x="8183591" y="1884360"/>
              <a:ext cx="103188" cy="22225"/>
            </a:xfrm>
            <a:custGeom>
              <a:avLst/>
              <a:gdLst>
                <a:gd name="T0" fmla="*/ 2147483647 w 131"/>
                <a:gd name="T1" fmla="*/ 0 h 28"/>
                <a:gd name="T2" fmla="*/ 2147483647 w 131"/>
                <a:gd name="T3" fmla="*/ 2147483647 h 28"/>
                <a:gd name="T4" fmla="*/ 2147483647 w 131"/>
                <a:gd name="T5" fmla="*/ 2147483647 h 28"/>
                <a:gd name="T6" fmla="*/ 2147483647 w 131"/>
                <a:gd name="T7" fmla="*/ 2147483647 h 28"/>
                <a:gd name="T8" fmla="*/ 2147483647 w 131"/>
                <a:gd name="T9" fmla="*/ 2147483647 h 28"/>
                <a:gd name="T10" fmla="*/ 2147483647 w 131"/>
                <a:gd name="T11" fmla="*/ 2147483647 h 28"/>
                <a:gd name="T12" fmla="*/ 2147483647 w 131"/>
                <a:gd name="T13" fmla="*/ 2147483647 h 28"/>
                <a:gd name="T14" fmla="*/ 2147483647 w 131"/>
                <a:gd name="T15" fmla="*/ 2147483647 h 28"/>
                <a:gd name="T16" fmla="*/ 2147483647 w 131"/>
                <a:gd name="T17" fmla="*/ 2147483647 h 28"/>
                <a:gd name="T18" fmla="*/ 2147483647 w 131"/>
                <a:gd name="T19" fmla="*/ 2147483647 h 28"/>
                <a:gd name="T20" fmla="*/ 0 w 131"/>
                <a:gd name="T21" fmla="*/ 2147483647 h 28"/>
                <a:gd name="T22" fmla="*/ 0 w 131"/>
                <a:gd name="T23" fmla="*/ 2147483647 h 28"/>
                <a:gd name="T24" fmla="*/ 2147483647 w 131"/>
                <a:gd name="T25" fmla="*/ 2147483647 h 28"/>
                <a:gd name="T26" fmla="*/ 2147483647 w 131"/>
                <a:gd name="T27" fmla="*/ 2147483647 h 28"/>
                <a:gd name="T28" fmla="*/ 2147483647 w 131"/>
                <a:gd name="T29" fmla="*/ 2147483647 h 28"/>
                <a:gd name="T30" fmla="*/ 2147483647 w 131"/>
                <a:gd name="T31" fmla="*/ 2147483647 h 28"/>
                <a:gd name="T32" fmla="*/ 2147483647 w 131"/>
                <a:gd name="T33" fmla="*/ 2147483647 h 28"/>
                <a:gd name="T34" fmla="*/ 2147483647 w 131"/>
                <a:gd name="T35" fmla="*/ 2147483647 h 28"/>
                <a:gd name="T36" fmla="*/ 2147483647 w 131"/>
                <a:gd name="T37" fmla="*/ 2147483647 h 28"/>
                <a:gd name="T38" fmla="*/ 2147483647 w 131"/>
                <a:gd name="T39" fmla="*/ 2147483647 h 28"/>
                <a:gd name="T40" fmla="*/ 2147483647 w 131"/>
                <a:gd name="T41" fmla="*/ 0 h 28"/>
                <a:gd name="T42" fmla="*/ 2147483647 w 131"/>
                <a:gd name="T43" fmla="*/ 0 h 28"/>
                <a:gd name="T44" fmla="*/ 2147483647 w 131"/>
                <a:gd name="T45" fmla="*/ 0 h 28"/>
                <a:gd name="T46" fmla="*/ 2147483647 w 131"/>
                <a:gd name="T47" fmla="*/ 0 h 28"/>
                <a:gd name="T48" fmla="*/ 2147483647 w 131"/>
                <a:gd name="T49" fmla="*/ 0 h 28"/>
                <a:gd name="T50" fmla="*/ 2147483647 w 131"/>
                <a:gd name="T51" fmla="*/ 0 h 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1"/>
                <a:gd name="T79" fmla="*/ 0 h 28"/>
                <a:gd name="T80" fmla="*/ 131 w 131"/>
                <a:gd name="T81" fmla="*/ 28 h 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1" h="28">
                  <a:moveTo>
                    <a:pt x="131" y="0"/>
                  </a:moveTo>
                  <a:lnTo>
                    <a:pt x="115" y="2"/>
                  </a:lnTo>
                  <a:lnTo>
                    <a:pt x="98" y="4"/>
                  </a:lnTo>
                  <a:lnTo>
                    <a:pt x="82" y="6"/>
                  </a:lnTo>
                  <a:lnTo>
                    <a:pt x="67" y="9"/>
                  </a:lnTo>
                  <a:lnTo>
                    <a:pt x="51" y="12"/>
                  </a:lnTo>
                  <a:lnTo>
                    <a:pt x="35" y="15"/>
                  </a:lnTo>
                  <a:lnTo>
                    <a:pt x="20" y="18"/>
                  </a:lnTo>
                  <a:lnTo>
                    <a:pt x="4" y="23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19" y="25"/>
                  </a:lnTo>
                  <a:lnTo>
                    <a:pt x="35" y="21"/>
                  </a:lnTo>
                  <a:lnTo>
                    <a:pt x="50" y="18"/>
                  </a:lnTo>
                  <a:lnTo>
                    <a:pt x="66" y="13"/>
                  </a:lnTo>
                  <a:lnTo>
                    <a:pt x="82" y="10"/>
                  </a:lnTo>
                  <a:lnTo>
                    <a:pt x="98" y="6"/>
                  </a:lnTo>
                  <a:lnTo>
                    <a:pt x="115" y="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20" name="Freeform 80"/>
            <p:cNvSpPr>
              <a:spLocks/>
            </p:cNvSpPr>
            <p:nvPr/>
          </p:nvSpPr>
          <p:spPr bwMode="auto">
            <a:xfrm>
              <a:off x="8267729" y="1658935"/>
              <a:ext cx="84138" cy="252413"/>
            </a:xfrm>
            <a:custGeom>
              <a:avLst/>
              <a:gdLst>
                <a:gd name="T0" fmla="*/ 2147483647 w 106"/>
                <a:gd name="T1" fmla="*/ 2147483647 h 319"/>
                <a:gd name="T2" fmla="*/ 2147483647 w 106"/>
                <a:gd name="T3" fmla="*/ 2147483647 h 319"/>
                <a:gd name="T4" fmla="*/ 2147483647 w 106"/>
                <a:gd name="T5" fmla="*/ 2147483647 h 319"/>
                <a:gd name="T6" fmla="*/ 2147483647 w 106"/>
                <a:gd name="T7" fmla="*/ 2147483647 h 319"/>
                <a:gd name="T8" fmla="*/ 2147483647 w 106"/>
                <a:gd name="T9" fmla="*/ 2147483647 h 319"/>
                <a:gd name="T10" fmla="*/ 2147483647 w 106"/>
                <a:gd name="T11" fmla="*/ 2147483647 h 319"/>
                <a:gd name="T12" fmla="*/ 2147483647 w 106"/>
                <a:gd name="T13" fmla="*/ 2147483647 h 319"/>
                <a:gd name="T14" fmla="*/ 2147483647 w 106"/>
                <a:gd name="T15" fmla="*/ 2147483647 h 319"/>
                <a:gd name="T16" fmla="*/ 2147483647 w 106"/>
                <a:gd name="T17" fmla="*/ 2147483647 h 319"/>
                <a:gd name="T18" fmla="*/ 2147483647 w 106"/>
                <a:gd name="T19" fmla="*/ 2147483647 h 319"/>
                <a:gd name="T20" fmla="*/ 2147483647 w 106"/>
                <a:gd name="T21" fmla="*/ 2147483647 h 319"/>
                <a:gd name="T22" fmla="*/ 2147483647 w 106"/>
                <a:gd name="T23" fmla="*/ 2147483647 h 319"/>
                <a:gd name="T24" fmla="*/ 2147483647 w 106"/>
                <a:gd name="T25" fmla="*/ 2147483647 h 319"/>
                <a:gd name="T26" fmla="*/ 2147483647 w 106"/>
                <a:gd name="T27" fmla="*/ 2147483647 h 319"/>
                <a:gd name="T28" fmla="*/ 2147483647 w 106"/>
                <a:gd name="T29" fmla="*/ 2147483647 h 319"/>
                <a:gd name="T30" fmla="*/ 2147483647 w 106"/>
                <a:gd name="T31" fmla="*/ 2147483647 h 319"/>
                <a:gd name="T32" fmla="*/ 2147483647 w 106"/>
                <a:gd name="T33" fmla="*/ 2147483647 h 319"/>
                <a:gd name="T34" fmla="*/ 2147483647 w 106"/>
                <a:gd name="T35" fmla="*/ 2147483647 h 319"/>
                <a:gd name="T36" fmla="*/ 2147483647 w 106"/>
                <a:gd name="T37" fmla="*/ 2147483647 h 319"/>
                <a:gd name="T38" fmla="*/ 2147483647 w 106"/>
                <a:gd name="T39" fmla="*/ 2147483647 h 319"/>
                <a:gd name="T40" fmla="*/ 2147483647 w 106"/>
                <a:gd name="T41" fmla="*/ 2147483647 h 319"/>
                <a:gd name="T42" fmla="*/ 2147483647 w 106"/>
                <a:gd name="T43" fmla="*/ 2147483647 h 319"/>
                <a:gd name="T44" fmla="*/ 2147483647 w 106"/>
                <a:gd name="T45" fmla="*/ 2147483647 h 319"/>
                <a:gd name="T46" fmla="*/ 2147483647 w 106"/>
                <a:gd name="T47" fmla="*/ 2147483647 h 319"/>
                <a:gd name="T48" fmla="*/ 2147483647 w 106"/>
                <a:gd name="T49" fmla="*/ 2147483647 h 319"/>
                <a:gd name="T50" fmla="*/ 2147483647 w 106"/>
                <a:gd name="T51" fmla="*/ 2147483647 h 319"/>
                <a:gd name="T52" fmla="*/ 2147483647 w 106"/>
                <a:gd name="T53" fmla="*/ 2147483647 h 319"/>
                <a:gd name="T54" fmla="*/ 2147483647 w 106"/>
                <a:gd name="T55" fmla="*/ 2147483647 h 319"/>
                <a:gd name="T56" fmla="*/ 2147483647 w 106"/>
                <a:gd name="T57" fmla="*/ 2147483647 h 319"/>
                <a:gd name="T58" fmla="*/ 2147483647 w 106"/>
                <a:gd name="T59" fmla="*/ 2147483647 h 319"/>
                <a:gd name="T60" fmla="*/ 0 w 106"/>
                <a:gd name="T61" fmla="*/ 0 h 319"/>
                <a:gd name="T62" fmla="*/ 0 w 106"/>
                <a:gd name="T63" fmla="*/ 2147483647 h 319"/>
                <a:gd name="T64" fmla="*/ 0 w 106"/>
                <a:gd name="T65" fmla="*/ 2147483647 h 3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6"/>
                <a:gd name="T100" fmla="*/ 0 h 319"/>
                <a:gd name="T101" fmla="*/ 106 w 106"/>
                <a:gd name="T102" fmla="*/ 319 h 3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6" h="319">
                  <a:moveTo>
                    <a:pt x="0" y="1"/>
                  </a:moveTo>
                  <a:lnTo>
                    <a:pt x="12" y="4"/>
                  </a:lnTo>
                  <a:lnTo>
                    <a:pt x="24" y="8"/>
                  </a:lnTo>
                  <a:lnTo>
                    <a:pt x="35" y="12"/>
                  </a:lnTo>
                  <a:lnTo>
                    <a:pt x="45" y="16"/>
                  </a:lnTo>
                  <a:lnTo>
                    <a:pt x="56" y="23"/>
                  </a:lnTo>
                  <a:lnTo>
                    <a:pt x="65" y="29"/>
                  </a:lnTo>
                  <a:lnTo>
                    <a:pt x="74" y="37"/>
                  </a:lnTo>
                  <a:lnTo>
                    <a:pt x="82" y="46"/>
                  </a:lnTo>
                  <a:lnTo>
                    <a:pt x="93" y="63"/>
                  </a:lnTo>
                  <a:lnTo>
                    <a:pt x="96" y="83"/>
                  </a:lnTo>
                  <a:lnTo>
                    <a:pt x="93" y="101"/>
                  </a:lnTo>
                  <a:lnTo>
                    <a:pt x="79" y="118"/>
                  </a:lnTo>
                  <a:lnTo>
                    <a:pt x="74" y="121"/>
                  </a:lnTo>
                  <a:lnTo>
                    <a:pt x="70" y="124"/>
                  </a:lnTo>
                  <a:lnTo>
                    <a:pt x="65" y="127"/>
                  </a:lnTo>
                  <a:lnTo>
                    <a:pt x="60" y="130"/>
                  </a:lnTo>
                  <a:lnTo>
                    <a:pt x="56" y="134"/>
                  </a:lnTo>
                  <a:lnTo>
                    <a:pt x="51" y="137"/>
                  </a:lnTo>
                  <a:lnTo>
                    <a:pt x="47" y="141"/>
                  </a:lnTo>
                  <a:lnTo>
                    <a:pt x="42" y="145"/>
                  </a:lnTo>
                  <a:lnTo>
                    <a:pt x="32" y="158"/>
                  </a:lnTo>
                  <a:lnTo>
                    <a:pt x="26" y="172"/>
                  </a:lnTo>
                  <a:lnTo>
                    <a:pt x="22" y="187"/>
                  </a:lnTo>
                  <a:lnTo>
                    <a:pt x="22" y="203"/>
                  </a:lnTo>
                  <a:lnTo>
                    <a:pt x="24" y="214"/>
                  </a:lnTo>
                  <a:lnTo>
                    <a:pt x="26" y="227"/>
                  </a:lnTo>
                  <a:lnTo>
                    <a:pt x="28" y="238"/>
                  </a:lnTo>
                  <a:lnTo>
                    <a:pt x="29" y="251"/>
                  </a:lnTo>
                  <a:lnTo>
                    <a:pt x="28" y="267"/>
                  </a:lnTo>
                  <a:lnTo>
                    <a:pt x="24" y="285"/>
                  </a:lnTo>
                  <a:lnTo>
                    <a:pt x="18" y="302"/>
                  </a:lnTo>
                  <a:lnTo>
                    <a:pt x="13" y="318"/>
                  </a:lnTo>
                  <a:lnTo>
                    <a:pt x="13" y="319"/>
                  </a:lnTo>
                  <a:lnTo>
                    <a:pt x="14" y="319"/>
                  </a:lnTo>
                  <a:lnTo>
                    <a:pt x="14" y="318"/>
                  </a:lnTo>
                  <a:lnTo>
                    <a:pt x="19" y="303"/>
                  </a:lnTo>
                  <a:lnTo>
                    <a:pt x="24" y="289"/>
                  </a:lnTo>
                  <a:lnTo>
                    <a:pt x="28" y="275"/>
                  </a:lnTo>
                  <a:lnTo>
                    <a:pt x="32" y="260"/>
                  </a:lnTo>
                  <a:lnTo>
                    <a:pt x="33" y="248"/>
                  </a:lnTo>
                  <a:lnTo>
                    <a:pt x="33" y="234"/>
                  </a:lnTo>
                  <a:lnTo>
                    <a:pt x="32" y="220"/>
                  </a:lnTo>
                  <a:lnTo>
                    <a:pt x="32" y="207"/>
                  </a:lnTo>
                  <a:lnTo>
                    <a:pt x="34" y="191"/>
                  </a:lnTo>
                  <a:lnTo>
                    <a:pt x="40" y="177"/>
                  </a:lnTo>
                  <a:lnTo>
                    <a:pt x="49" y="165"/>
                  </a:lnTo>
                  <a:lnTo>
                    <a:pt x="60" y="154"/>
                  </a:lnTo>
                  <a:lnTo>
                    <a:pt x="72" y="144"/>
                  </a:lnTo>
                  <a:lnTo>
                    <a:pt x="83" y="134"/>
                  </a:lnTo>
                  <a:lnTo>
                    <a:pt x="94" y="122"/>
                  </a:lnTo>
                  <a:lnTo>
                    <a:pt x="102" y="109"/>
                  </a:lnTo>
                  <a:lnTo>
                    <a:pt x="106" y="88"/>
                  </a:lnTo>
                  <a:lnTo>
                    <a:pt x="104" y="68"/>
                  </a:lnTo>
                  <a:lnTo>
                    <a:pt x="95" y="50"/>
                  </a:lnTo>
                  <a:lnTo>
                    <a:pt x="80" y="35"/>
                  </a:lnTo>
                  <a:lnTo>
                    <a:pt x="63" y="22"/>
                  </a:lnTo>
                  <a:lnTo>
                    <a:pt x="42" y="12"/>
                  </a:lnTo>
                  <a:lnTo>
                    <a:pt x="21" y="5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21" name="Freeform 81"/>
            <p:cNvSpPr>
              <a:spLocks/>
            </p:cNvSpPr>
            <p:nvPr/>
          </p:nvSpPr>
          <p:spPr bwMode="auto">
            <a:xfrm>
              <a:off x="8048654" y="1639885"/>
              <a:ext cx="134938" cy="169863"/>
            </a:xfrm>
            <a:custGeom>
              <a:avLst/>
              <a:gdLst>
                <a:gd name="T0" fmla="*/ 2147483647 w 169"/>
                <a:gd name="T1" fmla="*/ 0 h 214"/>
                <a:gd name="T2" fmla="*/ 2147483647 w 169"/>
                <a:gd name="T3" fmla="*/ 0 h 214"/>
                <a:gd name="T4" fmla="*/ 2147483647 w 169"/>
                <a:gd name="T5" fmla="*/ 2147483647 h 214"/>
                <a:gd name="T6" fmla="*/ 2147483647 w 169"/>
                <a:gd name="T7" fmla="*/ 2147483647 h 214"/>
                <a:gd name="T8" fmla="*/ 2147483647 w 169"/>
                <a:gd name="T9" fmla="*/ 2147483647 h 214"/>
                <a:gd name="T10" fmla="*/ 2147483647 w 169"/>
                <a:gd name="T11" fmla="*/ 2147483647 h 214"/>
                <a:gd name="T12" fmla="*/ 2147483647 w 169"/>
                <a:gd name="T13" fmla="*/ 2147483647 h 214"/>
                <a:gd name="T14" fmla="*/ 2147483647 w 169"/>
                <a:gd name="T15" fmla="*/ 2147483647 h 214"/>
                <a:gd name="T16" fmla="*/ 2147483647 w 169"/>
                <a:gd name="T17" fmla="*/ 2147483647 h 214"/>
                <a:gd name="T18" fmla="*/ 2147483647 w 169"/>
                <a:gd name="T19" fmla="*/ 2147483647 h 214"/>
                <a:gd name="T20" fmla="*/ 2147483647 w 169"/>
                <a:gd name="T21" fmla="*/ 2147483647 h 214"/>
                <a:gd name="T22" fmla="*/ 2147483647 w 169"/>
                <a:gd name="T23" fmla="*/ 2147483647 h 214"/>
                <a:gd name="T24" fmla="*/ 2147483647 w 169"/>
                <a:gd name="T25" fmla="*/ 2147483647 h 214"/>
                <a:gd name="T26" fmla="*/ 0 w 169"/>
                <a:gd name="T27" fmla="*/ 2147483647 h 214"/>
                <a:gd name="T28" fmla="*/ 2147483647 w 169"/>
                <a:gd name="T29" fmla="*/ 2147483647 h 214"/>
                <a:gd name="T30" fmla="*/ 2147483647 w 169"/>
                <a:gd name="T31" fmla="*/ 2147483647 h 214"/>
                <a:gd name="T32" fmla="*/ 2147483647 w 169"/>
                <a:gd name="T33" fmla="*/ 2147483647 h 214"/>
                <a:gd name="T34" fmla="*/ 2147483647 w 169"/>
                <a:gd name="T35" fmla="*/ 2147483647 h 214"/>
                <a:gd name="T36" fmla="*/ 2147483647 w 169"/>
                <a:gd name="T37" fmla="*/ 2147483647 h 214"/>
                <a:gd name="T38" fmla="*/ 2147483647 w 169"/>
                <a:gd name="T39" fmla="*/ 2147483647 h 214"/>
                <a:gd name="T40" fmla="*/ 2147483647 w 169"/>
                <a:gd name="T41" fmla="*/ 2147483647 h 214"/>
                <a:gd name="T42" fmla="*/ 2147483647 w 169"/>
                <a:gd name="T43" fmla="*/ 2147483647 h 214"/>
                <a:gd name="T44" fmla="*/ 2147483647 w 169"/>
                <a:gd name="T45" fmla="*/ 2147483647 h 214"/>
                <a:gd name="T46" fmla="*/ 2147483647 w 169"/>
                <a:gd name="T47" fmla="*/ 2147483647 h 214"/>
                <a:gd name="T48" fmla="*/ 2147483647 w 169"/>
                <a:gd name="T49" fmla="*/ 2147483647 h 214"/>
                <a:gd name="T50" fmla="*/ 2147483647 w 169"/>
                <a:gd name="T51" fmla="*/ 2147483647 h 214"/>
                <a:gd name="T52" fmla="*/ 2147483647 w 169"/>
                <a:gd name="T53" fmla="*/ 2147483647 h 214"/>
                <a:gd name="T54" fmla="*/ 2147483647 w 169"/>
                <a:gd name="T55" fmla="*/ 2147483647 h 214"/>
                <a:gd name="T56" fmla="*/ 2147483647 w 169"/>
                <a:gd name="T57" fmla="*/ 2147483647 h 214"/>
                <a:gd name="T58" fmla="*/ 2147483647 w 169"/>
                <a:gd name="T59" fmla="*/ 2147483647 h 214"/>
                <a:gd name="T60" fmla="*/ 2147483647 w 169"/>
                <a:gd name="T61" fmla="*/ 2147483647 h 214"/>
                <a:gd name="T62" fmla="*/ 2147483647 w 169"/>
                <a:gd name="T63" fmla="*/ 2147483647 h 214"/>
                <a:gd name="T64" fmla="*/ 2147483647 w 169"/>
                <a:gd name="T65" fmla="*/ 2147483647 h 214"/>
                <a:gd name="T66" fmla="*/ 2147483647 w 169"/>
                <a:gd name="T67" fmla="*/ 2147483647 h 214"/>
                <a:gd name="T68" fmla="*/ 2147483647 w 169"/>
                <a:gd name="T69" fmla="*/ 2147483647 h 214"/>
                <a:gd name="T70" fmla="*/ 2147483647 w 169"/>
                <a:gd name="T71" fmla="*/ 2147483647 h 214"/>
                <a:gd name="T72" fmla="*/ 2147483647 w 169"/>
                <a:gd name="T73" fmla="*/ 0 h 214"/>
                <a:gd name="T74" fmla="*/ 2147483647 w 169"/>
                <a:gd name="T75" fmla="*/ 0 h 214"/>
                <a:gd name="T76" fmla="*/ 2147483647 w 169"/>
                <a:gd name="T77" fmla="*/ 0 h 214"/>
                <a:gd name="T78" fmla="*/ 2147483647 w 169"/>
                <a:gd name="T79" fmla="*/ 0 h 214"/>
                <a:gd name="T80" fmla="*/ 2147483647 w 169"/>
                <a:gd name="T81" fmla="*/ 0 h 214"/>
                <a:gd name="T82" fmla="*/ 2147483647 w 169"/>
                <a:gd name="T83" fmla="*/ 0 h 2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9"/>
                <a:gd name="T127" fmla="*/ 0 h 214"/>
                <a:gd name="T128" fmla="*/ 169 w 169"/>
                <a:gd name="T129" fmla="*/ 214 h 2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9" h="214">
                  <a:moveTo>
                    <a:pt x="169" y="0"/>
                  </a:moveTo>
                  <a:lnTo>
                    <a:pt x="150" y="0"/>
                  </a:lnTo>
                  <a:lnTo>
                    <a:pt x="131" y="3"/>
                  </a:lnTo>
                  <a:lnTo>
                    <a:pt x="113" y="9"/>
                  </a:lnTo>
                  <a:lnTo>
                    <a:pt x="96" y="17"/>
                  </a:lnTo>
                  <a:lnTo>
                    <a:pt x="78" y="28"/>
                  </a:lnTo>
                  <a:lnTo>
                    <a:pt x="62" y="40"/>
                  </a:lnTo>
                  <a:lnTo>
                    <a:pt x="48" y="53"/>
                  </a:lnTo>
                  <a:lnTo>
                    <a:pt x="36" y="67"/>
                  </a:lnTo>
                  <a:lnTo>
                    <a:pt x="24" y="82"/>
                  </a:lnTo>
                  <a:lnTo>
                    <a:pt x="15" y="99"/>
                  </a:lnTo>
                  <a:lnTo>
                    <a:pt x="7" y="118"/>
                  </a:lnTo>
                  <a:lnTo>
                    <a:pt x="2" y="137"/>
                  </a:lnTo>
                  <a:lnTo>
                    <a:pt x="0" y="158"/>
                  </a:lnTo>
                  <a:lnTo>
                    <a:pt x="1" y="177"/>
                  </a:lnTo>
                  <a:lnTo>
                    <a:pt x="6" y="196"/>
                  </a:lnTo>
                  <a:lnTo>
                    <a:pt x="15" y="213"/>
                  </a:lnTo>
                  <a:lnTo>
                    <a:pt x="17" y="214"/>
                  </a:lnTo>
                  <a:lnTo>
                    <a:pt x="21" y="212"/>
                  </a:lnTo>
                  <a:lnTo>
                    <a:pt x="23" y="210"/>
                  </a:lnTo>
                  <a:lnTo>
                    <a:pt x="24" y="206"/>
                  </a:lnTo>
                  <a:lnTo>
                    <a:pt x="23" y="194"/>
                  </a:lnTo>
                  <a:lnTo>
                    <a:pt x="21" y="182"/>
                  </a:lnTo>
                  <a:lnTo>
                    <a:pt x="18" y="169"/>
                  </a:lnTo>
                  <a:lnTo>
                    <a:pt x="15" y="158"/>
                  </a:lnTo>
                  <a:lnTo>
                    <a:pt x="15" y="139"/>
                  </a:lnTo>
                  <a:lnTo>
                    <a:pt x="18" y="119"/>
                  </a:lnTo>
                  <a:lnTo>
                    <a:pt x="25" y="100"/>
                  </a:lnTo>
                  <a:lnTo>
                    <a:pt x="33" y="83"/>
                  </a:lnTo>
                  <a:lnTo>
                    <a:pt x="44" y="66"/>
                  </a:lnTo>
                  <a:lnTo>
                    <a:pt x="58" y="50"/>
                  </a:lnTo>
                  <a:lnTo>
                    <a:pt x="72" y="36"/>
                  </a:lnTo>
                  <a:lnTo>
                    <a:pt x="90" y="23"/>
                  </a:lnTo>
                  <a:lnTo>
                    <a:pt x="109" y="14"/>
                  </a:lnTo>
                  <a:lnTo>
                    <a:pt x="129" y="6"/>
                  </a:lnTo>
                  <a:lnTo>
                    <a:pt x="149" y="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22" name="Freeform 82"/>
            <p:cNvSpPr>
              <a:spLocks/>
            </p:cNvSpPr>
            <p:nvPr/>
          </p:nvSpPr>
          <p:spPr bwMode="auto">
            <a:xfrm>
              <a:off x="8183591" y="1611310"/>
              <a:ext cx="228600" cy="258763"/>
            </a:xfrm>
            <a:custGeom>
              <a:avLst/>
              <a:gdLst>
                <a:gd name="T0" fmla="*/ 2147483647 w 290"/>
                <a:gd name="T1" fmla="*/ 2147483647 h 327"/>
                <a:gd name="T2" fmla="*/ 2147483647 w 290"/>
                <a:gd name="T3" fmla="*/ 2147483647 h 327"/>
                <a:gd name="T4" fmla="*/ 2147483647 w 290"/>
                <a:gd name="T5" fmla="*/ 2147483647 h 327"/>
                <a:gd name="T6" fmla="*/ 2147483647 w 290"/>
                <a:gd name="T7" fmla="*/ 2147483647 h 327"/>
                <a:gd name="T8" fmla="*/ 2147483647 w 290"/>
                <a:gd name="T9" fmla="*/ 2147483647 h 327"/>
                <a:gd name="T10" fmla="*/ 2147483647 w 290"/>
                <a:gd name="T11" fmla="*/ 2147483647 h 327"/>
                <a:gd name="T12" fmla="*/ 2147483647 w 290"/>
                <a:gd name="T13" fmla="*/ 2147483647 h 327"/>
                <a:gd name="T14" fmla="*/ 2147483647 w 290"/>
                <a:gd name="T15" fmla="*/ 2147483647 h 327"/>
                <a:gd name="T16" fmla="*/ 2147483647 w 290"/>
                <a:gd name="T17" fmla="*/ 2147483647 h 327"/>
                <a:gd name="T18" fmla="*/ 2147483647 w 290"/>
                <a:gd name="T19" fmla="*/ 2147483647 h 327"/>
                <a:gd name="T20" fmla="*/ 2147483647 w 290"/>
                <a:gd name="T21" fmla="*/ 2147483647 h 327"/>
                <a:gd name="T22" fmla="*/ 2147483647 w 290"/>
                <a:gd name="T23" fmla="*/ 2147483647 h 327"/>
                <a:gd name="T24" fmla="*/ 2147483647 w 290"/>
                <a:gd name="T25" fmla="*/ 2147483647 h 327"/>
                <a:gd name="T26" fmla="*/ 2147483647 w 290"/>
                <a:gd name="T27" fmla="*/ 2147483647 h 327"/>
                <a:gd name="T28" fmla="*/ 2147483647 w 290"/>
                <a:gd name="T29" fmla="*/ 2147483647 h 327"/>
                <a:gd name="T30" fmla="*/ 2147483647 w 290"/>
                <a:gd name="T31" fmla="*/ 2147483647 h 327"/>
                <a:gd name="T32" fmla="*/ 2147483647 w 290"/>
                <a:gd name="T33" fmla="*/ 2147483647 h 327"/>
                <a:gd name="T34" fmla="*/ 2147483647 w 290"/>
                <a:gd name="T35" fmla="*/ 2147483647 h 327"/>
                <a:gd name="T36" fmla="*/ 2147483647 w 290"/>
                <a:gd name="T37" fmla="*/ 2147483647 h 327"/>
                <a:gd name="T38" fmla="*/ 2147483647 w 290"/>
                <a:gd name="T39" fmla="*/ 2147483647 h 327"/>
                <a:gd name="T40" fmla="*/ 2147483647 w 290"/>
                <a:gd name="T41" fmla="*/ 2147483647 h 327"/>
                <a:gd name="T42" fmla="*/ 2147483647 w 290"/>
                <a:gd name="T43" fmla="*/ 2147483647 h 327"/>
                <a:gd name="T44" fmla="*/ 2147483647 w 290"/>
                <a:gd name="T45" fmla="*/ 2147483647 h 327"/>
                <a:gd name="T46" fmla="*/ 2147483647 w 290"/>
                <a:gd name="T47" fmla="*/ 2147483647 h 327"/>
                <a:gd name="T48" fmla="*/ 2147483647 w 290"/>
                <a:gd name="T49" fmla="*/ 2147483647 h 327"/>
                <a:gd name="T50" fmla="*/ 2147483647 w 290"/>
                <a:gd name="T51" fmla="*/ 2147483647 h 327"/>
                <a:gd name="T52" fmla="*/ 2147483647 w 290"/>
                <a:gd name="T53" fmla="*/ 2147483647 h 327"/>
                <a:gd name="T54" fmla="*/ 2147483647 w 290"/>
                <a:gd name="T55" fmla="*/ 2147483647 h 327"/>
                <a:gd name="T56" fmla="*/ 2147483647 w 290"/>
                <a:gd name="T57" fmla="*/ 2147483647 h 327"/>
                <a:gd name="T58" fmla="*/ 2147483647 w 290"/>
                <a:gd name="T59" fmla="*/ 2147483647 h 327"/>
                <a:gd name="T60" fmla="*/ 0 w 290"/>
                <a:gd name="T61" fmla="*/ 2147483647 h 327"/>
                <a:gd name="T62" fmla="*/ 0 w 290"/>
                <a:gd name="T63" fmla="*/ 2147483647 h 327"/>
                <a:gd name="T64" fmla="*/ 0 w 290"/>
                <a:gd name="T65" fmla="*/ 2147483647 h 3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90"/>
                <a:gd name="T100" fmla="*/ 0 h 327"/>
                <a:gd name="T101" fmla="*/ 290 w 290"/>
                <a:gd name="T102" fmla="*/ 327 h 32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90" h="327">
                  <a:moveTo>
                    <a:pt x="0" y="32"/>
                  </a:moveTo>
                  <a:lnTo>
                    <a:pt x="15" y="24"/>
                  </a:lnTo>
                  <a:lnTo>
                    <a:pt x="29" y="17"/>
                  </a:lnTo>
                  <a:lnTo>
                    <a:pt x="44" y="14"/>
                  </a:lnTo>
                  <a:lnTo>
                    <a:pt x="60" y="11"/>
                  </a:lnTo>
                  <a:lnTo>
                    <a:pt x="75" y="9"/>
                  </a:lnTo>
                  <a:lnTo>
                    <a:pt x="90" y="9"/>
                  </a:lnTo>
                  <a:lnTo>
                    <a:pt x="106" y="11"/>
                  </a:lnTo>
                  <a:lnTo>
                    <a:pt x="121" y="14"/>
                  </a:lnTo>
                  <a:lnTo>
                    <a:pt x="136" y="19"/>
                  </a:lnTo>
                  <a:lnTo>
                    <a:pt x="151" y="23"/>
                  </a:lnTo>
                  <a:lnTo>
                    <a:pt x="165" y="30"/>
                  </a:lnTo>
                  <a:lnTo>
                    <a:pt x="180" y="37"/>
                  </a:lnTo>
                  <a:lnTo>
                    <a:pt x="194" y="45"/>
                  </a:lnTo>
                  <a:lnTo>
                    <a:pt x="207" y="54"/>
                  </a:lnTo>
                  <a:lnTo>
                    <a:pt x="219" y="65"/>
                  </a:lnTo>
                  <a:lnTo>
                    <a:pt x="231" y="75"/>
                  </a:lnTo>
                  <a:lnTo>
                    <a:pt x="241" y="87"/>
                  </a:lnTo>
                  <a:lnTo>
                    <a:pt x="249" y="99"/>
                  </a:lnTo>
                  <a:lnTo>
                    <a:pt x="257" y="113"/>
                  </a:lnTo>
                  <a:lnTo>
                    <a:pt x="263" y="128"/>
                  </a:lnTo>
                  <a:lnTo>
                    <a:pt x="269" y="143"/>
                  </a:lnTo>
                  <a:lnTo>
                    <a:pt x="272" y="159"/>
                  </a:lnTo>
                  <a:lnTo>
                    <a:pt x="276" y="174"/>
                  </a:lnTo>
                  <a:lnTo>
                    <a:pt x="278" y="189"/>
                  </a:lnTo>
                  <a:lnTo>
                    <a:pt x="278" y="207"/>
                  </a:lnTo>
                  <a:lnTo>
                    <a:pt x="277" y="227"/>
                  </a:lnTo>
                  <a:lnTo>
                    <a:pt x="273" y="246"/>
                  </a:lnTo>
                  <a:lnTo>
                    <a:pt x="268" y="263"/>
                  </a:lnTo>
                  <a:lnTo>
                    <a:pt x="260" y="280"/>
                  </a:lnTo>
                  <a:lnTo>
                    <a:pt x="249" y="297"/>
                  </a:lnTo>
                  <a:lnTo>
                    <a:pt x="238" y="312"/>
                  </a:lnTo>
                  <a:lnTo>
                    <a:pt x="225" y="326"/>
                  </a:lnTo>
                  <a:lnTo>
                    <a:pt x="224" y="326"/>
                  </a:lnTo>
                  <a:lnTo>
                    <a:pt x="224" y="327"/>
                  </a:lnTo>
                  <a:lnTo>
                    <a:pt x="225" y="327"/>
                  </a:lnTo>
                  <a:lnTo>
                    <a:pt x="249" y="302"/>
                  </a:lnTo>
                  <a:lnTo>
                    <a:pt x="269" y="273"/>
                  </a:lnTo>
                  <a:lnTo>
                    <a:pt x="281" y="241"/>
                  </a:lnTo>
                  <a:lnTo>
                    <a:pt x="288" y="207"/>
                  </a:lnTo>
                  <a:lnTo>
                    <a:pt x="290" y="173"/>
                  </a:lnTo>
                  <a:lnTo>
                    <a:pt x="284" y="138"/>
                  </a:lnTo>
                  <a:lnTo>
                    <a:pt x="271" y="106"/>
                  </a:lnTo>
                  <a:lnTo>
                    <a:pt x="253" y="75"/>
                  </a:lnTo>
                  <a:lnTo>
                    <a:pt x="241" y="61"/>
                  </a:lnTo>
                  <a:lnTo>
                    <a:pt x="228" y="47"/>
                  </a:lnTo>
                  <a:lnTo>
                    <a:pt x="215" y="36"/>
                  </a:lnTo>
                  <a:lnTo>
                    <a:pt x="200" y="27"/>
                  </a:lnTo>
                  <a:lnTo>
                    <a:pt x="185" y="19"/>
                  </a:lnTo>
                  <a:lnTo>
                    <a:pt x="169" y="12"/>
                  </a:lnTo>
                  <a:lnTo>
                    <a:pt x="152" y="6"/>
                  </a:lnTo>
                  <a:lnTo>
                    <a:pt x="135" y="2"/>
                  </a:lnTo>
                  <a:lnTo>
                    <a:pt x="118" y="1"/>
                  </a:lnTo>
                  <a:lnTo>
                    <a:pt x="101" y="0"/>
                  </a:lnTo>
                  <a:lnTo>
                    <a:pt x="83" y="1"/>
                  </a:lnTo>
                  <a:lnTo>
                    <a:pt x="66" y="5"/>
                  </a:lnTo>
                  <a:lnTo>
                    <a:pt x="49" y="9"/>
                  </a:lnTo>
                  <a:lnTo>
                    <a:pt x="33" y="15"/>
                  </a:lnTo>
                  <a:lnTo>
                    <a:pt x="16" y="23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23" name="Freeform 83"/>
            <p:cNvSpPr>
              <a:spLocks/>
            </p:cNvSpPr>
            <p:nvPr/>
          </p:nvSpPr>
          <p:spPr bwMode="auto">
            <a:xfrm>
              <a:off x="8208991" y="1649410"/>
              <a:ext cx="201613" cy="106363"/>
            </a:xfrm>
            <a:custGeom>
              <a:avLst/>
              <a:gdLst>
                <a:gd name="T0" fmla="*/ 0 w 253"/>
                <a:gd name="T1" fmla="*/ 0 h 133"/>
                <a:gd name="T2" fmla="*/ 2147483647 w 253"/>
                <a:gd name="T3" fmla="*/ 2147483647 h 133"/>
                <a:gd name="T4" fmla="*/ 2147483647 w 253"/>
                <a:gd name="T5" fmla="*/ 2147483647 h 133"/>
                <a:gd name="T6" fmla="*/ 2147483647 w 253"/>
                <a:gd name="T7" fmla="*/ 2147483647 h 133"/>
                <a:gd name="T8" fmla="*/ 2147483647 w 253"/>
                <a:gd name="T9" fmla="*/ 2147483647 h 133"/>
                <a:gd name="T10" fmla="*/ 2147483647 w 253"/>
                <a:gd name="T11" fmla="*/ 2147483647 h 133"/>
                <a:gd name="T12" fmla="*/ 2147483647 w 253"/>
                <a:gd name="T13" fmla="*/ 2147483647 h 133"/>
                <a:gd name="T14" fmla="*/ 2147483647 w 253"/>
                <a:gd name="T15" fmla="*/ 2147483647 h 133"/>
                <a:gd name="T16" fmla="*/ 2147483647 w 253"/>
                <a:gd name="T17" fmla="*/ 2147483647 h 133"/>
                <a:gd name="T18" fmla="*/ 2147483647 w 253"/>
                <a:gd name="T19" fmla="*/ 2147483647 h 133"/>
                <a:gd name="T20" fmla="*/ 2147483647 w 253"/>
                <a:gd name="T21" fmla="*/ 2147483647 h 133"/>
                <a:gd name="T22" fmla="*/ 2147483647 w 253"/>
                <a:gd name="T23" fmla="*/ 2147483647 h 133"/>
                <a:gd name="T24" fmla="*/ 2147483647 w 253"/>
                <a:gd name="T25" fmla="*/ 2147483647 h 133"/>
                <a:gd name="T26" fmla="*/ 2147483647 w 253"/>
                <a:gd name="T27" fmla="*/ 2147483647 h 133"/>
                <a:gd name="T28" fmla="*/ 2147483647 w 253"/>
                <a:gd name="T29" fmla="*/ 2147483647 h 133"/>
                <a:gd name="T30" fmla="*/ 2147483647 w 253"/>
                <a:gd name="T31" fmla="*/ 2147483647 h 133"/>
                <a:gd name="T32" fmla="*/ 2147483647 w 253"/>
                <a:gd name="T33" fmla="*/ 2147483647 h 133"/>
                <a:gd name="T34" fmla="*/ 2147483647 w 253"/>
                <a:gd name="T35" fmla="*/ 2147483647 h 133"/>
                <a:gd name="T36" fmla="*/ 2147483647 w 253"/>
                <a:gd name="T37" fmla="*/ 2147483647 h 133"/>
                <a:gd name="T38" fmla="*/ 2147483647 w 253"/>
                <a:gd name="T39" fmla="*/ 2147483647 h 133"/>
                <a:gd name="T40" fmla="*/ 2147483647 w 253"/>
                <a:gd name="T41" fmla="*/ 2147483647 h 133"/>
                <a:gd name="T42" fmla="*/ 2147483647 w 253"/>
                <a:gd name="T43" fmla="*/ 2147483647 h 133"/>
                <a:gd name="T44" fmla="*/ 2147483647 w 253"/>
                <a:gd name="T45" fmla="*/ 2147483647 h 133"/>
                <a:gd name="T46" fmla="*/ 2147483647 w 253"/>
                <a:gd name="T47" fmla="*/ 2147483647 h 133"/>
                <a:gd name="T48" fmla="*/ 2147483647 w 253"/>
                <a:gd name="T49" fmla="*/ 2147483647 h 133"/>
                <a:gd name="T50" fmla="*/ 2147483647 w 253"/>
                <a:gd name="T51" fmla="*/ 2147483647 h 133"/>
                <a:gd name="T52" fmla="*/ 2147483647 w 253"/>
                <a:gd name="T53" fmla="*/ 2147483647 h 133"/>
                <a:gd name="T54" fmla="*/ 2147483647 w 253"/>
                <a:gd name="T55" fmla="*/ 2147483647 h 133"/>
                <a:gd name="T56" fmla="*/ 2147483647 w 253"/>
                <a:gd name="T57" fmla="*/ 2147483647 h 133"/>
                <a:gd name="T58" fmla="*/ 2147483647 w 253"/>
                <a:gd name="T59" fmla="*/ 2147483647 h 133"/>
                <a:gd name="T60" fmla="*/ 2147483647 w 253"/>
                <a:gd name="T61" fmla="*/ 2147483647 h 133"/>
                <a:gd name="T62" fmla="*/ 2147483647 w 253"/>
                <a:gd name="T63" fmla="*/ 2147483647 h 133"/>
                <a:gd name="T64" fmla="*/ 2147483647 w 253"/>
                <a:gd name="T65" fmla="*/ 2147483647 h 133"/>
                <a:gd name="T66" fmla="*/ 2147483647 w 253"/>
                <a:gd name="T67" fmla="*/ 2147483647 h 133"/>
                <a:gd name="T68" fmla="*/ 2147483647 w 253"/>
                <a:gd name="T69" fmla="*/ 2147483647 h 133"/>
                <a:gd name="T70" fmla="*/ 2147483647 w 253"/>
                <a:gd name="T71" fmla="*/ 2147483647 h 133"/>
                <a:gd name="T72" fmla="*/ 2147483647 w 253"/>
                <a:gd name="T73" fmla="*/ 0 h 133"/>
                <a:gd name="T74" fmla="*/ 0 w 253"/>
                <a:gd name="T75" fmla="*/ 0 h 133"/>
                <a:gd name="T76" fmla="*/ 0 w 253"/>
                <a:gd name="T77" fmla="*/ 0 h 133"/>
                <a:gd name="T78" fmla="*/ 0 w 253"/>
                <a:gd name="T79" fmla="*/ 0 h 133"/>
                <a:gd name="T80" fmla="*/ 0 w 253"/>
                <a:gd name="T81" fmla="*/ 0 h 133"/>
                <a:gd name="T82" fmla="*/ 0 w 253"/>
                <a:gd name="T83" fmla="*/ 0 h 13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3"/>
                <a:gd name="T127" fmla="*/ 0 h 133"/>
                <a:gd name="T128" fmla="*/ 253 w 253"/>
                <a:gd name="T129" fmla="*/ 133 h 13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3" h="133">
                  <a:moveTo>
                    <a:pt x="0" y="0"/>
                  </a:moveTo>
                  <a:lnTo>
                    <a:pt x="17" y="9"/>
                  </a:lnTo>
                  <a:lnTo>
                    <a:pt x="34" y="15"/>
                  </a:lnTo>
                  <a:lnTo>
                    <a:pt x="53" y="18"/>
                  </a:lnTo>
                  <a:lnTo>
                    <a:pt x="71" y="20"/>
                  </a:lnTo>
                  <a:lnTo>
                    <a:pt x="90" y="23"/>
                  </a:lnTo>
                  <a:lnTo>
                    <a:pt x="108" y="24"/>
                  </a:lnTo>
                  <a:lnTo>
                    <a:pt x="126" y="26"/>
                  </a:lnTo>
                  <a:lnTo>
                    <a:pt x="145" y="29"/>
                  </a:lnTo>
                  <a:lnTo>
                    <a:pt x="162" y="35"/>
                  </a:lnTo>
                  <a:lnTo>
                    <a:pt x="179" y="44"/>
                  </a:lnTo>
                  <a:lnTo>
                    <a:pt x="196" y="56"/>
                  </a:lnTo>
                  <a:lnTo>
                    <a:pt x="209" y="70"/>
                  </a:lnTo>
                  <a:lnTo>
                    <a:pt x="223" y="85"/>
                  </a:lnTo>
                  <a:lnTo>
                    <a:pt x="235" y="100"/>
                  </a:lnTo>
                  <a:lnTo>
                    <a:pt x="245" y="117"/>
                  </a:lnTo>
                  <a:lnTo>
                    <a:pt x="253" y="133"/>
                  </a:lnTo>
                  <a:lnTo>
                    <a:pt x="245" y="116"/>
                  </a:lnTo>
                  <a:lnTo>
                    <a:pt x="237" y="101"/>
                  </a:lnTo>
                  <a:lnTo>
                    <a:pt x="227" y="86"/>
                  </a:lnTo>
                  <a:lnTo>
                    <a:pt x="215" y="72"/>
                  </a:lnTo>
                  <a:lnTo>
                    <a:pt x="203" y="59"/>
                  </a:lnTo>
                  <a:lnTo>
                    <a:pt x="189" y="48"/>
                  </a:lnTo>
                  <a:lnTo>
                    <a:pt x="174" y="38"/>
                  </a:lnTo>
                  <a:lnTo>
                    <a:pt x="158" y="27"/>
                  </a:lnTo>
                  <a:lnTo>
                    <a:pt x="139" y="19"/>
                  </a:lnTo>
                  <a:lnTo>
                    <a:pt x="121" y="15"/>
                  </a:lnTo>
                  <a:lnTo>
                    <a:pt x="100" y="12"/>
                  </a:lnTo>
                  <a:lnTo>
                    <a:pt x="80" y="10"/>
                  </a:lnTo>
                  <a:lnTo>
                    <a:pt x="60" y="10"/>
                  </a:lnTo>
                  <a:lnTo>
                    <a:pt x="39" y="8"/>
                  </a:lnTo>
                  <a:lnTo>
                    <a:pt x="19" y="5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24" name="Freeform 84"/>
            <p:cNvSpPr>
              <a:spLocks/>
            </p:cNvSpPr>
            <p:nvPr/>
          </p:nvSpPr>
          <p:spPr bwMode="auto">
            <a:xfrm>
              <a:off x="8280429" y="1843085"/>
              <a:ext cx="85725" cy="109538"/>
            </a:xfrm>
            <a:custGeom>
              <a:avLst/>
              <a:gdLst>
                <a:gd name="T0" fmla="*/ 2147483647 w 109"/>
                <a:gd name="T1" fmla="*/ 2147483647 h 138"/>
                <a:gd name="T2" fmla="*/ 2147483647 w 109"/>
                <a:gd name="T3" fmla="*/ 2147483647 h 138"/>
                <a:gd name="T4" fmla="*/ 2147483647 w 109"/>
                <a:gd name="T5" fmla="*/ 2147483647 h 138"/>
                <a:gd name="T6" fmla="*/ 2147483647 w 109"/>
                <a:gd name="T7" fmla="*/ 2147483647 h 138"/>
                <a:gd name="T8" fmla="*/ 2147483647 w 109"/>
                <a:gd name="T9" fmla="*/ 2147483647 h 138"/>
                <a:gd name="T10" fmla="*/ 2147483647 w 109"/>
                <a:gd name="T11" fmla="*/ 2147483647 h 138"/>
                <a:gd name="T12" fmla="*/ 2147483647 w 109"/>
                <a:gd name="T13" fmla="*/ 2147483647 h 138"/>
                <a:gd name="T14" fmla="*/ 2147483647 w 109"/>
                <a:gd name="T15" fmla="*/ 2147483647 h 138"/>
                <a:gd name="T16" fmla="*/ 2147483647 w 109"/>
                <a:gd name="T17" fmla="*/ 2147483647 h 138"/>
                <a:gd name="T18" fmla="*/ 2147483647 w 109"/>
                <a:gd name="T19" fmla="*/ 2147483647 h 138"/>
                <a:gd name="T20" fmla="*/ 2147483647 w 109"/>
                <a:gd name="T21" fmla="*/ 2147483647 h 138"/>
                <a:gd name="T22" fmla="*/ 2147483647 w 109"/>
                <a:gd name="T23" fmla="*/ 2147483647 h 138"/>
                <a:gd name="T24" fmla="*/ 2147483647 w 109"/>
                <a:gd name="T25" fmla="*/ 2147483647 h 138"/>
                <a:gd name="T26" fmla="*/ 2147483647 w 109"/>
                <a:gd name="T27" fmla="*/ 2147483647 h 138"/>
                <a:gd name="T28" fmla="*/ 2147483647 w 109"/>
                <a:gd name="T29" fmla="*/ 2147483647 h 138"/>
                <a:gd name="T30" fmla="*/ 2147483647 w 109"/>
                <a:gd name="T31" fmla="*/ 2147483647 h 138"/>
                <a:gd name="T32" fmla="*/ 2147483647 w 109"/>
                <a:gd name="T33" fmla="*/ 2147483647 h 138"/>
                <a:gd name="T34" fmla="*/ 2147483647 w 109"/>
                <a:gd name="T35" fmla="*/ 2147483647 h 138"/>
                <a:gd name="T36" fmla="*/ 2147483647 w 109"/>
                <a:gd name="T37" fmla="*/ 2147483647 h 138"/>
                <a:gd name="T38" fmla="*/ 2147483647 w 109"/>
                <a:gd name="T39" fmla="*/ 2147483647 h 138"/>
                <a:gd name="T40" fmla="*/ 2147483647 w 109"/>
                <a:gd name="T41" fmla="*/ 2147483647 h 138"/>
                <a:gd name="T42" fmla="*/ 2147483647 w 109"/>
                <a:gd name="T43" fmla="*/ 2147483647 h 138"/>
                <a:gd name="T44" fmla="*/ 2147483647 w 109"/>
                <a:gd name="T45" fmla="*/ 2147483647 h 138"/>
                <a:gd name="T46" fmla="*/ 2147483647 w 109"/>
                <a:gd name="T47" fmla="*/ 2147483647 h 138"/>
                <a:gd name="T48" fmla="*/ 2147483647 w 109"/>
                <a:gd name="T49" fmla="*/ 2147483647 h 138"/>
                <a:gd name="T50" fmla="*/ 2147483647 w 109"/>
                <a:gd name="T51" fmla="*/ 2147483647 h 138"/>
                <a:gd name="T52" fmla="*/ 2147483647 w 109"/>
                <a:gd name="T53" fmla="*/ 2147483647 h 138"/>
                <a:gd name="T54" fmla="*/ 2147483647 w 109"/>
                <a:gd name="T55" fmla="*/ 2147483647 h 138"/>
                <a:gd name="T56" fmla="*/ 2147483647 w 109"/>
                <a:gd name="T57" fmla="*/ 2147483647 h 138"/>
                <a:gd name="T58" fmla="*/ 2147483647 w 109"/>
                <a:gd name="T59" fmla="*/ 2147483647 h 138"/>
                <a:gd name="T60" fmla="*/ 2147483647 w 109"/>
                <a:gd name="T61" fmla="*/ 2147483647 h 138"/>
                <a:gd name="T62" fmla="*/ 2147483647 w 109"/>
                <a:gd name="T63" fmla="*/ 2147483647 h 138"/>
                <a:gd name="T64" fmla="*/ 2147483647 w 109"/>
                <a:gd name="T65" fmla="*/ 2147483647 h 138"/>
                <a:gd name="T66" fmla="*/ 2147483647 w 109"/>
                <a:gd name="T67" fmla="*/ 2147483647 h 138"/>
                <a:gd name="T68" fmla="*/ 2147483647 w 109"/>
                <a:gd name="T69" fmla="*/ 2147483647 h 138"/>
                <a:gd name="T70" fmla="*/ 2147483647 w 109"/>
                <a:gd name="T71" fmla="*/ 2147483647 h 138"/>
                <a:gd name="T72" fmla="*/ 2147483647 w 109"/>
                <a:gd name="T73" fmla="*/ 0 h 138"/>
                <a:gd name="T74" fmla="*/ 2147483647 w 109"/>
                <a:gd name="T75" fmla="*/ 0 h 138"/>
                <a:gd name="T76" fmla="*/ 2147483647 w 109"/>
                <a:gd name="T77" fmla="*/ 2147483647 h 138"/>
                <a:gd name="T78" fmla="*/ 2147483647 w 109"/>
                <a:gd name="T79" fmla="*/ 2147483647 h 138"/>
                <a:gd name="T80" fmla="*/ 2147483647 w 109"/>
                <a:gd name="T81" fmla="*/ 2147483647 h 138"/>
                <a:gd name="T82" fmla="*/ 2147483647 w 109"/>
                <a:gd name="T83" fmla="*/ 2147483647 h 138"/>
                <a:gd name="T84" fmla="*/ 2147483647 w 109"/>
                <a:gd name="T85" fmla="*/ 2147483647 h 138"/>
                <a:gd name="T86" fmla="*/ 2147483647 w 109"/>
                <a:gd name="T87" fmla="*/ 2147483647 h 138"/>
                <a:gd name="T88" fmla="*/ 2147483647 w 109"/>
                <a:gd name="T89" fmla="*/ 2147483647 h 138"/>
                <a:gd name="T90" fmla="*/ 2147483647 w 109"/>
                <a:gd name="T91" fmla="*/ 2147483647 h 138"/>
                <a:gd name="T92" fmla="*/ 2147483647 w 109"/>
                <a:gd name="T93" fmla="*/ 2147483647 h 138"/>
                <a:gd name="T94" fmla="*/ 2147483647 w 109"/>
                <a:gd name="T95" fmla="*/ 2147483647 h 138"/>
                <a:gd name="T96" fmla="*/ 0 w 109"/>
                <a:gd name="T97" fmla="*/ 2147483647 h 138"/>
                <a:gd name="T98" fmla="*/ 0 w 109"/>
                <a:gd name="T99" fmla="*/ 2147483647 h 138"/>
                <a:gd name="T100" fmla="*/ 2147483647 w 109"/>
                <a:gd name="T101" fmla="*/ 2147483647 h 138"/>
                <a:gd name="T102" fmla="*/ 2147483647 w 109"/>
                <a:gd name="T103" fmla="*/ 2147483647 h 138"/>
                <a:gd name="T104" fmla="*/ 2147483647 w 109"/>
                <a:gd name="T105" fmla="*/ 2147483647 h 138"/>
                <a:gd name="T106" fmla="*/ 2147483647 w 109"/>
                <a:gd name="T107" fmla="*/ 2147483647 h 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9"/>
                <a:gd name="T163" fmla="*/ 0 h 138"/>
                <a:gd name="T164" fmla="*/ 109 w 109"/>
                <a:gd name="T165" fmla="*/ 138 h 1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9" h="138">
                  <a:moveTo>
                    <a:pt x="2" y="76"/>
                  </a:moveTo>
                  <a:lnTo>
                    <a:pt x="7" y="64"/>
                  </a:lnTo>
                  <a:lnTo>
                    <a:pt x="12" y="53"/>
                  </a:lnTo>
                  <a:lnTo>
                    <a:pt x="18" y="42"/>
                  </a:lnTo>
                  <a:lnTo>
                    <a:pt x="25" y="31"/>
                  </a:lnTo>
                  <a:lnTo>
                    <a:pt x="32" y="22"/>
                  </a:lnTo>
                  <a:lnTo>
                    <a:pt x="40" y="15"/>
                  </a:lnTo>
                  <a:lnTo>
                    <a:pt x="49" y="10"/>
                  </a:lnTo>
                  <a:lnTo>
                    <a:pt x="59" y="8"/>
                  </a:lnTo>
                  <a:lnTo>
                    <a:pt x="68" y="8"/>
                  </a:lnTo>
                  <a:lnTo>
                    <a:pt x="77" y="11"/>
                  </a:lnTo>
                  <a:lnTo>
                    <a:pt x="83" y="18"/>
                  </a:lnTo>
                  <a:lnTo>
                    <a:pt x="89" y="30"/>
                  </a:lnTo>
                  <a:lnTo>
                    <a:pt x="91" y="44"/>
                  </a:lnTo>
                  <a:lnTo>
                    <a:pt x="89" y="60"/>
                  </a:lnTo>
                  <a:lnTo>
                    <a:pt x="82" y="75"/>
                  </a:lnTo>
                  <a:lnTo>
                    <a:pt x="72" y="88"/>
                  </a:lnTo>
                  <a:lnTo>
                    <a:pt x="59" y="102"/>
                  </a:lnTo>
                  <a:lnTo>
                    <a:pt x="47" y="114"/>
                  </a:lnTo>
                  <a:lnTo>
                    <a:pt x="33" y="123"/>
                  </a:lnTo>
                  <a:lnTo>
                    <a:pt x="20" y="130"/>
                  </a:lnTo>
                  <a:lnTo>
                    <a:pt x="18" y="132"/>
                  </a:lnTo>
                  <a:lnTo>
                    <a:pt x="15" y="135"/>
                  </a:lnTo>
                  <a:lnTo>
                    <a:pt x="15" y="137"/>
                  </a:lnTo>
                  <a:lnTo>
                    <a:pt x="17" y="138"/>
                  </a:lnTo>
                  <a:lnTo>
                    <a:pt x="36" y="136"/>
                  </a:lnTo>
                  <a:lnTo>
                    <a:pt x="56" y="128"/>
                  </a:lnTo>
                  <a:lnTo>
                    <a:pt x="73" y="115"/>
                  </a:lnTo>
                  <a:lnTo>
                    <a:pt x="89" y="98"/>
                  </a:lnTo>
                  <a:lnTo>
                    <a:pt x="101" y="79"/>
                  </a:lnTo>
                  <a:lnTo>
                    <a:pt x="109" y="60"/>
                  </a:lnTo>
                  <a:lnTo>
                    <a:pt x="109" y="40"/>
                  </a:lnTo>
                  <a:lnTo>
                    <a:pt x="103" y="20"/>
                  </a:lnTo>
                  <a:lnTo>
                    <a:pt x="97" y="11"/>
                  </a:lnTo>
                  <a:lnTo>
                    <a:pt x="91" y="5"/>
                  </a:lnTo>
                  <a:lnTo>
                    <a:pt x="83" y="2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59" y="1"/>
                  </a:lnTo>
                  <a:lnTo>
                    <a:pt x="51" y="3"/>
                  </a:lnTo>
                  <a:lnTo>
                    <a:pt x="42" y="8"/>
                  </a:lnTo>
                  <a:lnTo>
                    <a:pt x="34" y="12"/>
                  </a:lnTo>
                  <a:lnTo>
                    <a:pt x="28" y="20"/>
                  </a:lnTo>
                  <a:lnTo>
                    <a:pt x="22" y="29"/>
                  </a:lnTo>
                  <a:lnTo>
                    <a:pt x="17" y="38"/>
                  </a:lnTo>
                  <a:lnTo>
                    <a:pt x="12" y="48"/>
                  </a:lnTo>
                  <a:lnTo>
                    <a:pt x="9" y="58"/>
                  </a:lnTo>
                  <a:lnTo>
                    <a:pt x="4" y="68"/>
                  </a:lnTo>
                  <a:lnTo>
                    <a:pt x="0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25" name="Freeform 85"/>
            <p:cNvSpPr>
              <a:spLocks/>
            </p:cNvSpPr>
            <p:nvPr/>
          </p:nvSpPr>
          <p:spPr bwMode="auto">
            <a:xfrm>
              <a:off x="8321704" y="1928810"/>
              <a:ext cx="393700" cy="425450"/>
            </a:xfrm>
            <a:custGeom>
              <a:avLst/>
              <a:gdLst>
                <a:gd name="T0" fmla="*/ 2147483647 w 497"/>
                <a:gd name="T1" fmla="*/ 2147483647 h 536"/>
                <a:gd name="T2" fmla="*/ 2147483647 w 497"/>
                <a:gd name="T3" fmla="*/ 2147483647 h 536"/>
                <a:gd name="T4" fmla="*/ 2147483647 w 497"/>
                <a:gd name="T5" fmla="*/ 2147483647 h 536"/>
                <a:gd name="T6" fmla="*/ 2147483647 w 497"/>
                <a:gd name="T7" fmla="*/ 2147483647 h 536"/>
                <a:gd name="T8" fmla="*/ 2147483647 w 497"/>
                <a:gd name="T9" fmla="*/ 2147483647 h 536"/>
                <a:gd name="T10" fmla="*/ 2147483647 w 497"/>
                <a:gd name="T11" fmla="*/ 2147483647 h 536"/>
                <a:gd name="T12" fmla="*/ 2147483647 w 497"/>
                <a:gd name="T13" fmla="*/ 2147483647 h 536"/>
                <a:gd name="T14" fmla="*/ 2147483647 w 497"/>
                <a:gd name="T15" fmla="*/ 2147483647 h 536"/>
                <a:gd name="T16" fmla="*/ 2147483647 w 497"/>
                <a:gd name="T17" fmla="*/ 2147483647 h 536"/>
                <a:gd name="T18" fmla="*/ 2147483647 w 497"/>
                <a:gd name="T19" fmla="*/ 2147483647 h 536"/>
                <a:gd name="T20" fmla="*/ 2147483647 w 497"/>
                <a:gd name="T21" fmla="*/ 2147483647 h 536"/>
                <a:gd name="T22" fmla="*/ 2147483647 w 497"/>
                <a:gd name="T23" fmla="*/ 2147483647 h 536"/>
                <a:gd name="T24" fmla="*/ 2147483647 w 497"/>
                <a:gd name="T25" fmla="*/ 2147483647 h 536"/>
                <a:gd name="T26" fmla="*/ 2147483647 w 497"/>
                <a:gd name="T27" fmla="*/ 2147483647 h 536"/>
                <a:gd name="T28" fmla="*/ 2147483647 w 497"/>
                <a:gd name="T29" fmla="*/ 2147483647 h 536"/>
                <a:gd name="T30" fmla="*/ 2147483647 w 497"/>
                <a:gd name="T31" fmla="*/ 2147483647 h 536"/>
                <a:gd name="T32" fmla="*/ 2147483647 w 497"/>
                <a:gd name="T33" fmla="*/ 2147483647 h 536"/>
                <a:gd name="T34" fmla="*/ 2147483647 w 497"/>
                <a:gd name="T35" fmla="*/ 2147483647 h 536"/>
                <a:gd name="T36" fmla="*/ 2147483647 w 497"/>
                <a:gd name="T37" fmla="*/ 2147483647 h 536"/>
                <a:gd name="T38" fmla="*/ 2147483647 w 497"/>
                <a:gd name="T39" fmla="*/ 2147483647 h 536"/>
                <a:gd name="T40" fmla="*/ 2147483647 w 497"/>
                <a:gd name="T41" fmla="*/ 2147483647 h 536"/>
                <a:gd name="T42" fmla="*/ 2147483647 w 497"/>
                <a:gd name="T43" fmla="*/ 2147483647 h 536"/>
                <a:gd name="T44" fmla="*/ 2147483647 w 497"/>
                <a:gd name="T45" fmla="*/ 2147483647 h 536"/>
                <a:gd name="T46" fmla="*/ 2147483647 w 497"/>
                <a:gd name="T47" fmla="*/ 2147483647 h 536"/>
                <a:gd name="T48" fmla="*/ 2147483647 w 497"/>
                <a:gd name="T49" fmla="*/ 2147483647 h 536"/>
                <a:gd name="T50" fmla="*/ 2147483647 w 497"/>
                <a:gd name="T51" fmla="*/ 2147483647 h 536"/>
                <a:gd name="T52" fmla="*/ 2147483647 w 497"/>
                <a:gd name="T53" fmla="*/ 2147483647 h 536"/>
                <a:gd name="T54" fmla="*/ 2147483647 w 497"/>
                <a:gd name="T55" fmla="*/ 2147483647 h 536"/>
                <a:gd name="T56" fmla="*/ 2147483647 w 497"/>
                <a:gd name="T57" fmla="*/ 2147483647 h 536"/>
                <a:gd name="T58" fmla="*/ 2147483647 w 497"/>
                <a:gd name="T59" fmla="*/ 2147483647 h 536"/>
                <a:gd name="T60" fmla="*/ 2147483647 w 497"/>
                <a:gd name="T61" fmla="*/ 2147483647 h 536"/>
                <a:gd name="T62" fmla="*/ 2147483647 w 497"/>
                <a:gd name="T63" fmla="*/ 2147483647 h 536"/>
                <a:gd name="T64" fmla="*/ 2147483647 w 497"/>
                <a:gd name="T65" fmla="*/ 2147483647 h 536"/>
                <a:gd name="T66" fmla="*/ 2147483647 w 497"/>
                <a:gd name="T67" fmla="*/ 2147483647 h 536"/>
                <a:gd name="T68" fmla="*/ 2147483647 w 497"/>
                <a:gd name="T69" fmla="*/ 2147483647 h 536"/>
                <a:gd name="T70" fmla="*/ 2147483647 w 497"/>
                <a:gd name="T71" fmla="*/ 2147483647 h 536"/>
                <a:gd name="T72" fmla="*/ 2147483647 w 497"/>
                <a:gd name="T73" fmla="*/ 2147483647 h 536"/>
                <a:gd name="T74" fmla="*/ 2147483647 w 497"/>
                <a:gd name="T75" fmla="*/ 2147483647 h 536"/>
                <a:gd name="T76" fmla="*/ 2147483647 w 497"/>
                <a:gd name="T77" fmla="*/ 2147483647 h 536"/>
                <a:gd name="T78" fmla="*/ 2147483647 w 497"/>
                <a:gd name="T79" fmla="*/ 2147483647 h 536"/>
                <a:gd name="T80" fmla="*/ 2147483647 w 497"/>
                <a:gd name="T81" fmla="*/ 0 h 536"/>
                <a:gd name="T82" fmla="*/ 2147483647 w 497"/>
                <a:gd name="T83" fmla="*/ 0 h 536"/>
                <a:gd name="T84" fmla="*/ 2147483647 w 497"/>
                <a:gd name="T85" fmla="*/ 0 h 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97"/>
                <a:gd name="T130" fmla="*/ 0 h 536"/>
                <a:gd name="T131" fmla="*/ 497 w 497"/>
                <a:gd name="T132" fmla="*/ 536 h 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97" h="536">
                  <a:moveTo>
                    <a:pt x="10" y="0"/>
                  </a:moveTo>
                  <a:lnTo>
                    <a:pt x="1" y="45"/>
                  </a:lnTo>
                  <a:lnTo>
                    <a:pt x="0" y="93"/>
                  </a:lnTo>
                  <a:lnTo>
                    <a:pt x="4" y="141"/>
                  </a:lnTo>
                  <a:lnTo>
                    <a:pt x="14" y="185"/>
                  </a:lnTo>
                  <a:lnTo>
                    <a:pt x="22" y="205"/>
                  </a:lnTo>
                  <a:lnTo>
                    <a:pt x="33" y="223"/>
                  </a:lnTo>
                  <a:lnTo>
                    <a:pt x="45" y="241"/>
                  </a:lnTo>
                  <a:lnTo>
                    <a:pt x="59" y="258"/>
                  </a:lnTo>
                  <a:lnTo>
                    <a:pt x="74" y="273"/>
                  </a:lnTo>
                  <a:lnTo>
                    <a:pt x="91" y="287"/>
                  </a:lnTo>
                  <a:lnTo>
                    <a:pt x="107" y="301"/>
                  </a:lnTo>
                  <a:lnTo>
                    <a:pt x="125" y="313"/>
                  </a:lnTo>
                  <a:lnTo>
                    <a:pt x="135" y="321"/>
                  </a:lnTo>
                  <a:lnTo>
                    <a:pt x="147" y="328"/>
                  </a:lnTo>
                  <a:lnTo>
                    <a:pt x="158" y="335"/>
                  </a:lnTo>
                  <a:lnTo>
                    <a:pt x="170" y="341"/>
                  </a:lnTo>
                  <a:lnTo>
                    <a:pt x="180" y="348"/>
                  </a:lnTo>
                  <a:lnTo>
                    <a:pt x="192" y="354"/>
                  </a:lnTo>
                  <a:lnTo>
                    <a:pt x="203" y="359"/>
                  </a:lnTo>
                  <a:lnTo>
                    <a:pt x="216" y="365"/>
                  </a:lnTo>
                  <a:lnTo>
                    <a:pt x="227" y="370"/>
                  </a:lnTo>
                  <a:lnTo>
                    <a:pt x="239" y="376"/>
                  </a:lnTo>
                  <a:lnTo>
                    <a:pt x="250" y="380"/>
                  </a:lnTo>
                  <a:lnTo>
                    <a:pt x="263" y="386"/>
                  </a:lnTo>
                  <a:lnTo>
                    <a:pt x="275" y="390"/>
                  </a:lnTo>
                  <a:lnTo>
                    <a:pt x="286" y="396"/>
                  </a:lnTo>
                  <a:lnTo>
                    <a:pt x="299" y="401"/>
                  </a:lnTo>
                  <a:lnTo>
                    <a:pt x="310" y="407"/>
                  </a:lnTo>
                  <a:lnTo>
                    <a:pt x="323" y="412"/>
                  </a:lnTo>
                  <a:lnTo>
                    <a:pt x="336" y="419"/>
                  </a:lnTo>
                  <a:lnTo>
                    <a:pt x="348" y="426"/>
                  </a:lnTo>
                  <a:lnTo>
                    <a:pt x="361" y="433"/>
                  </a:lnTo>
                  <a:lnTo>
                    <a:pt x="373" y="440"/>
                  </a:lnTo>
                  <a:lnTo>
                    <a:pt x="384" y="448"/>
                  </a:lnTo>
                  <a:lnTo>
                    <a:pt x="396" y="455"/>
                  </a:lnTo>
                  <a:lnTo>
                    <a:pt x="408" y="463"/>
                  </a:lnTo>
                  <a:lnTo>
                    <a:pt x="419" y="471"/>
                  </a:lnTo>
                  <a:lnTo>
                    <a:pt x="430" y="480"/>
                  </a:lnTo>
                  <a:lnTo>
                    <a:pt x="442" y="488"/>
                  </a:lnTo>
                  <a:lnTo>
                    <a:pt x="452" y="498"/>
                  </a:lnTo>
                  <a:lnTo>
                    <a:pt x="464" y="507"/>
                  </a:lnTo>
                  <a:lnTo>
                    <a:pt x="474" y="516"/>
                  </a:lnTo>
                  <a:lnTo>
                    <a:pt x="484" y="525"/>
                  </a:lnTo>
                  <a:lnTo>
                    <a:pt x="495" y="536"/>
                  </a:lnTo>
                  <a:lnTo>
                    <a:pt x="496" y="536"/>
                  </a:lnTo>
                  <a:lnTo>
                    <a:pt x="496" y="534"/>
                  </a:lnTo>
                  <a:lnTo>
                    <a:pt x="497" y="534"/>
                  </a:lnTo>
                  <a:lnTo>
                    <a:pt x="497" y="533"/>
                  </a:lnTo>
                  <a:lnTo>
                    <a:pt x="481" y="517"/>
                  </a:lnTo>
                  <a:lnTo>
                    <a:pt x="466" y="502"/>
                  </a:lnTo>
                  <a:lnTo>
                    <a:pt x="449" y="487"/>
                  </a:lnTo>
                  <a:lnTo>
                    <a:pt x="432" y="472"/>
                  </a:lnTo>
                  <a:lnTo>
                    <a:pt x="415" y="458"/>
                  </a:lnTo>
                  <a:lnTo>
                    <a:pt x="398" y="446"/>
                  </a:lnTo>
                  <a:lnTo>
                    <a:pt x="381" y="432"/>
                  </a:lnTo>
                  <a:lnTo>
                    <a:pt x="362" y="419"/>
                  </a:lnTo>
                  <a:lnTo>
                    <a:pt x="340" y="405"/>
                  </a:lnTo>
                  <a:lnTo>
                    <a:pt x="320" y="393"/>
                  </a:lnTo>
                  <a:lnTo>
                    <a:pt x="298" y="380"/>
                  </a:lnTo>
                  <a:lnTo>
                    <a:pt x="275" y="369"/>
                  </a:lnTo>
                  <a:lnTo>
                    <a:pt x="253" y="357"/>
                  </a:lnTo>
                  <a:lnTo>
                    <a:pt x="231" y="344"/>
                  </a:lnTo>
                  <a:lnTo>
                    <a:pt x="209" y="333"/>
                  </a:lnTo>
                  <a:lnTo>
                    <a:pt x="187" y="320"/>
                  </a:lnTo>
                  <a:lnTo>
                    <a:pt x="167" y="308"/>
                  </a:lnTo>
                  <a:lnTo>
                    <a:pt x="148" y="295"/>
                  </a:lnTo>
                  <a:lnTo>
                    <a:pt x="129" y="282"/>
                  </a:lnTo>
                  <a:lnTo>
                    <a:pt x="111" y="268"/>
                  </a:lnTo>
                  <a:lnTo>
                    <a:pt x="94" y="253"/>
                  </a:lnTo>
                  <a:lnTo>
                    <a:pt x="78" y="237"/>
                  </a:lnTo>
                  <a:lnTo>
                    <a:pt x="61" y="221"/>
                  </a:lnTo>
                  <a:lnTo>
                    <a:pt x="46" y="203"/>
                  </a:lnTo>
                  <a:lnTo>
                    <a:pt x="31" y="181"/>
                  </a:lnTo>
                  <a:lnTo>
                    <a:pt x="21" y="157"/>
                  </a:lnTo>
                  <a:lnTo>
                    <a:pt x="12" y="132"/>
                  </a:lnTo>
                  <a:lnTo>
                    <a:pt x="6" y="106"/>
                  </a:lnTo>
                  <a:lnTo>
                    <a:pt x="4" y="79"/>
                  </a:lnTo>
                  <a:lnTo>
                    <a:pt x="3" y="52"/>
                  </a:lnTo>
                  <a:lnTo>
                    <a:pt x="5" y="2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26" name="Freeform 86"/>
            <p:cNvSpPr>
              <a:spLocks/>
            </p:cNvSpPr>
            <p:nvPr/>
          </p:nvSpPr>
          <p:spPr bwMode="auto">
            <a:xfrm>
              <a:off x="8174066" y="2316160"/>
              <a:ext cx="528638" cy="679450"/>
            </a:xfrm>
            <a:custGeom>
              <a:avLst/>
              <a:gdLst>
                <a:gd name="T0" fmla="*/ 2147483647 w 665"/>
                <a:gd name="T1" fmla="*/ 2147483647 h 856"/>
                <a:gd name="T2" fmla="*/ 2147483647 w 665"/>
                <a:gd name="T3" fmla="*/ 2147483647 h 856"/>
                <a:gd name="T4" fmla="*/ 2147483647 w 665"/>
                <a:gd name="T5" fmla="*/ 2147483647 h 856"/>
                <a:gd name="T6" fmla="*/ 2147483647 w 665"/>
                <a:gd name="T7" fmla="*/ 2147483647 h 856"/>
                <a:gd name="T8" fmla="*/ 2147483647 w 665"/>
                <a:gd name="T9" fmla="*/ 2147483647 h 856"/>
                <a:gd name="T10" fmla="*/ 2147483647 w 665"/>
                <a:gd name="T11" fmla="*/ 2147483647 h 856"/>
                <a:gd name="T12" fmla="*/ 2147483647 w 665"/>
                <a:gd name="T13" fmla="*/ 2147483647 h 856"/>
                <a:gd name="T14" fmla="*/ 2147483647 w 665"/>
                <a:gd name="T15" fmla="*/ 2147483647 h 856"/>
                <a:gd name="T16" fmla="*/ 2147483647 w 665"/>
                <a:gd name="T17" fmla="*/ 2147483647 h 856"/>
                <a:gd name="T18" fmla="*/ 2147483647 w 665"/>
                <a:gd name="T19" fmla="*/ 2147483647 h 856"/>
                <a:gd name="T20" fmla="*/ 2147483647 w 665"/>
                <a:gd name="T21" fmla="*/ 2147483647 h 856"/>
                <a:gd name="T22" fmla="*/ 2147483647 w 665"/>
                <a:gd name="T23" fmla="*/ 2147483647 h 856"/>
                <a:gd name="T24" fmla="*/ 2147483647 w 665"/>
                <a:gd name="T25" fmla="*/ 2147483647 h 856"/>
                <a:gd name="T26" fmla="*/ 0 w 665"/>
                <a:gd name="T27" fmla="*/ 2147483647 h 856"/>
                <a:gd name="T28" fmla="*/ 2147483647 w 665"/>
                <a:gd name="T29" fmla="*/ 2147483647 h 856"/>
                <a:gd name="T30" fmla="*/ 2147483647 w 665"/>
                <a:gd name="T31" fmla="*/ 2147483647 h 856"/>
                <a:gd name="T32" fmla="*/ 2147483647 w 665"/>
                <a:gd name="T33" fmla="*/ 2147483647 h 856"/>
                <a:gd name="T34" fmla="*/ 2147483647 w 665"/>
                <a:gd name="T35" fmla="*/ 2147483647 h 856"/>
                <a:gd name="T36" fmla="*/ 2147483647 w 665"/>
                <a:gd name="T37" fmla="*/ 2147483647 h 856"/>
                <a:gd name="T38" fmla="*/ 2147483647 w 665"/>
                <a:gd name="T39" fmla="*/ 2147483647 h 856"/>
                <a:gd name="T40" fmla="*/ 2147483647 w 665"/>
                <a:gd name="T41" fmla="*/ 2147483647 h 856"/>
                <a:gd name="T42" fmla="*/ 2147483647 w 665"/>
                <a:gd name="T43" fmla="*/ 2147483647 h 856"/>
                <a:gd name="T44" fmla="*/ 2147483647 w 665"/>
                <a:gd name="T45" fmla="*/ 2147483647 h 856"/>
                <a:gd name="T46" fmla="*/ 2147483647 w 665"/>
                <a:gd name="T47" fmla="*/ 2147483647 h 856"/>
                <a:gd name="T48" fmla="*/ 2147483647 w 665"/>
                <a:gd name="T49" fmla="*/ 2147483647 h 856"/>
                <a:gd name="T50" fmla="*/ 2147483647 w 665"/>
                <a:gd name="T51" fmla="*/ 2147483647 h 856"/>
                <a:gd name="T52" fmla="*/ 2147483647 w 665"/>
                <a:gd name="T53" fmla="*/ 2147483647 h 856"/>
                <a:gd name="T54" fmla="*/ 2147483647 w 665"/>
                <a:gd name="T55" fmla="*/ 2147483647 h 856"/>
                <a:gd name="T56" fmla="*/ 2147483647 w 665"/>
                <a:gd name="T57" fmla="*/ 2147483647 h 856"/>
                <a:gd name="T58" fmla="*/ 2147483647 w 665"/>
                <a:gd name="T59" fmla="*/ 2147483647 h 856"/>
                <a:gd name="T60" fmla="*/ 2147483647 w 665"/>
                <a:gd name="T61" fmla="*/ 2147483647 h 856"/>
                <a:gd name="T62" fmla="*/ 2147483647 w 665"/>
                <a:gd name="T63" fmla="*/ 2147483647 h 856"/>
                <a:gd name="T64" fmla="*/ 2147483647 w 665"/>
                <a:gd name="T65" fmla="*/ 2147483647 h 856"/>
                <a:gd name="T66" fmla="*/ 2147483647 w 665"/>
                <a:gd name="T67" fmla="*/ 2147483647 h 856"/>
                <a:gd name="T68" fmla="*/ 2147483647 w 665"/>
                <a:gd name="T69" fmla="*/ 0 h 856"/>
                <a:gd name="T70" fmla="*/ 2147483647 w 665"/>
                <a:gd name="T71" fmla="*/ 0 h 856"/>
                <a:gd name="T72" fmla="*/ 2147483647 w 665"/>
                <a:gd name="T73" fmla="*/ 0 h 8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65"/>
                <a:gd name="T112" fmla="*/ 0 h 856"/>
                <a:gd name="T113" fmla="*/ 665 w 665"/>
                <a:gd name="T114" fmla="*/ 856 h 8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65" h="856">
                  <a:moveTo>
                    <a:pt x="665" y="0"/>
                  </a:moveTo>
                  <a:lnTo>
                    <a:pt x="654" y="59"/>
                  </a:lnTo>
                  <a:lnTo>
                    <a:pt x="642" y="117"/>
                  </a:lnTo>
                  <a:lnTo>
                    <a:pt x="627" y="174"/>
                  </a:lnTo>
                  <a:lnTo>
                    <a:pt x="610" y="232"/>
                  </a:lnTo>
                  <a:lnTo>
                    <a:pt x="590" y="287"/>
                  </a:lnTo>
                  <a:lnTo>
                    <a:pt x="567" y="342"/>
                  </a:lnTo>
                  <a:lnTo>
                    <a:pt x="543" y="396"/>
                  </a:lnTo>
                  <a:lnTo>
                    <a:pt x="515" y="449"/>
                  </a:lnTo>
                  <a:lnTo>
                    <a:pt x="493" y="486"/>
                  </a:lnTo>
                  <a:lnTo>
                    <a:pt x="470" y="522"/>
                  </a:lnTo>
                  <a:lnTo>
                    <a:pt x="446" y="555"/>
                  </a:lnTo>
                  <a:lnTo>
                    <a:pt x="419" y="588"/>
                  </a:lnTo>
                  <a:lnTo>
                    <a:pt x="392" y="619"/>
                  </a:lnTo>
                  <a:lnTo>
                    <a:pt x="363" y="648"/>
                  </a:lnTo>
                  <a:lnTo>
                    <a:pt x="332" y="675"/>
                  </a:lnTo>
                  <a:lnTo>
                    <a:pt x="301" y="701"/>
                  </a:lnTo>
                  <a:lnTo>
                    <a:pt x="267" y="726"/>
                  </a:lnTo>
                  <a:lnTo>
                    <a:pt x="233" y="748"/>
                  </a:lnTo>
                  <a:lnTo>
                    <a:pt x="197" y="769"/>
                  </a:lnTo>
                  <a:lnTo>
                    <a:pt x="160" y="788"/>
                  </a:lnTo>
                  <a:lnTo>
                    <a:pt x="122" y="807"/>
                  </a:lnTo>
                  <a:lnTo>
                    <a:pt x="84" y="822"/>
                  </a:lnTo>
                  <a:lnTo>
                    <a:pt x="44" y="837"/>
                  </a:lnTo>
                  <a:lnTo>
                    <a:pt x="3" y="849"/>
                  </a:lnTo>
                  <a:lnTo>
                    <a:pt x="1" y="850"/>
                  </a:lnTo>
                  <a:lnTo>
                    <a:pt x="0" y="853"/>
                  </a:lnTo>
                  <a:lnTo>
                    <a:pt x="0" y="855"/>
                  </a:lnTo>
                  <a:lnTo>
                    <a:pt x="1" y="856"/>
                  </a:lnTo>
                  <a:lnTo>
                    <a:pt x="23" y="851"/>
                  </a:lnTo>
                  <a:lnTo>
                    <a:pt x="45" y="847"/>
                  </a:lnTo>
                  <a:lnTo>
                    <a:pt x="67" y="842"/>
                  </a:lnTo>
                  <a:lnTo>
                    <a:pt x="89" y="835"/>
                  </a:lnTo>
                  <a:lnTo>
                    <a:pt x="111" y="830"/>
                  </a:lnTo>
                  <a:lnTo>
                    <a:pt x="131" y="822"/>
                  </a:lnTo>
                  <a:lnTo>
                    <a:pt x="153" y="815"/>
                  </a:lnTo>
                  <a:lnTo>
                    <a:pt x="174" y="805"/>
                  </a:lnTo>
                  <a:lnTo>
                    <a:pt x="195" y="796"/>
                  </a:lnTo>
                  <a:lnTo>
                    <a:pt x="215" y="787"/>
                  </a:lnTo>
                  <a:lnTo>
                    <a:pt x="235" y="777"/>
                  </a:lnTo>
                  <a:lnTo>
                    <a:pt x="255" y="766"/>
                  </a:lnTo>
                  <a:lnTo>
                    <a:pt x="274" y="754"/>
                  </a:lnTo>
                  <a:lnTo>
                    <a:pt x="293" y="742"/>
                  </a:lnTo>
                  <a:lnTo>
                    <a:pt x="311" y="729"/>
                  </a:lnTo>
                  <a:lnTo>
                    <a:pt x="330" y="716"/>
                  </a:lnTo>
                  <a:lnTo>
                    <a:pt x="346" y="703"/>
                  </a:lnTo>
                  <a:lnTo>
                    <a:pt x="361" y="690"/>
                  </a:lnTo>
                  <a:lnTo>
                    <a:pt x="376" y="678"/>
                  </a:lnTo>
                  <a:lnTo>
                    <a:pt x="389" y="664"/>
                  </a:lnTo>
                  <a:lnTo>
                    <a:pt x="404" y="650"/>
                  </a:lnTo>
                  <a:lnTo>
                    <a:pt x="417" y="635"/>
                  </a:lnTo>
                  <a:lnTo>
                    <a:pt x="431" y="621"/>
                  </a:lnTo>
                  <a:lnTo>
                    <a:pt x="444" y="605"/>
                  </a:lnTo>
                  <a:lnTo>
                    <a:pt x="456" y="590"/>
                  </a:lnTo>
                  <a:lnTo>
                    <a:pt x="469" y="575"/>
                  </a:lnTo>
                  <a:lnTo>
                    <a:pt x="480" y="559"/>
                  </a:lnTo>
                  <a:lnTo>
                    <a:pt x="492" y="543"/>
                  </a:lnTo>
                  <a:lnTo>
                    <a:pt x="504" y="526"/>
                  </a:lnTo>
                  <a:lnTo>
                    <a:pt x="514" y="509"/>
                  </a:lnTo>
                  <a:lnTo>
                    <a:pt x="524" y="492"/>
                  </a:lnTo>
                  <a:lnTo>
                    <a:pt x="533" y="475"/>
                  </a:lnTo>
                  <a:lnTo>
                    <a:pt x="562" y="420"/>
                  </a:lnTo>
                  <a:lnTo>
                    <a:pt x="585" y="362"/>
                  </a:lnTo>
                  <a:lnTo>
                    <a:pt x="605" y="304"/>
                  </a:lnTo>
                  <a:lnTo>
                    <a:pt x="622" y="244"/>
                  </a:lnTo>
                  <a:lnTo>
                    <a:pt x="635" y="185"/>
                  </a:lnTo>
                  <a:lnTo>
                    <a:pt x="646" y="124"/>
                  </a:lnTo>
                  <a:lnTo>
                    <a:pt x="657" y="62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27" name="Freeform 87"/>
            <p:cNvSpPr>
              <a:spLocks/>
            </p:cNvSpPr>
            <p:nvPr/>
          </p:nvSpPr>
          <p:spPr bwMode="auto">
            <a:xfrm>
              <a:off x="7793066" y="2539997"/>
              <a:ext cx="73025" cy="122238"/>
            </a:xfrm>
            <a:custGeom>
              <a:avLst/>
              <a:gdLst>
                <a:gd name="T0" fmla="*/ 2147483647 w 94"/>
                <a:gd name="T1" fmla="*/ 0 h 153"/>
                <a:gd name="T2" fmla="*/ 2147483647 w 94"/>
                <a:gd name="T3" fmla="*/ 2147483647 h 153"/>
                <a:gd name="T4" fmla="*/ 2147483647 w 94"/>
                <a:gd name="T5" fmla="*/ 2147483647 h 153"/>
                <a:gd name="T6" fmla="*/ 2147483647 w 94"/>
                <a:gd name="T7" fmla="*/ 2147483647 h 153"/>
                <a:gd name="T8" fmla="*/ 2147483647 w 94"/>
                <a:gd name="T9" fmla="*/ 2147483647 h 153"/>
                <a:gd name="T10" fmla="*/ 2147483647 w 94"/>
                <a:gd name="T11" fmla="*/ 2147483647 h 153"/>
                <a:gd name="T12" fmla="*/ 2147483647 w 94"/>
                <a:gd name="T13" fmla="*/ 2147483647 h 153"/>
                <a:gd name="T14" fmla="*/ 2147483647 w 94"/>
                <a:gd name="T15" fmla="*/ 2147483647 h 153"/>
                <a:gd name="T16" fmla="*/ 2147483647 w 94"/>
                <a:gd name="T17" fmla="*/ 2147483647 h 153"/>
                <a:gd name="T18" fmla="*/ 2147483647 w 94"/>
                <a:gd name="T19" fmla="*/ 2147483647 h 153"/>
                <a:gd name="T20" fmla="*/ 2147483647 w 94"/>
                <a:gd name="T21" fmla="*/ 2147483647 h 153"/>
                <a:gd name="T22" fmla="*/ 2147483647 w 94"/>
                <a:gd name="T23" fmla="*/ 2147483647 h 153"/>
                <a:gd name="T24" fmla="*/ 2147483647 w 94"/>
                <a:gd name="T25" fmla="*/ 2147483647 h 153"/>
                <a:gd name="T26" fmla="*/ 2147483647 w 94"/>
                <a:gd name="T27" fmla="*/ 2147483647 h 153"/>
                <a:gd name="T28" fmla="*/ 2147483647 w 94"/>
                <a:gd name="T29" fmla="*/ 2147483647 h 153"/>
                <a:gd name="T30" fmla="*/ 0 w 94"/>
                <a:gd name="T31" fmla="*/ 2147483647 h 153"/>
                <a:gd name="T32" fmla="*/ 2147483647 w 94"/>
                <a:gd name="T33" fmla="*/ 2147483647 h 153"/>
                <a:gd name="T34" fmla="*/ 2147483647 w 94"/>
                <a:gd name="T35" fmla="*/ 2147483647 h 153"/>
                <a:gd name="T36" fmla="*/ 2147483647 w 94"/>
                <a:gd name="T37" fmla="*/ 2147483647 h 153"/>
                <a:gd name="T38" fmla="*/ 2147483647 w 94"/>
                <a:gd name="T39" fmla="*/ 2147483647 h 153"/>
                <a:gd name="T40" fmla="*/ 2147483647 w 94"/>
                <a:gd name="T41" fmla="*/ 2147483647 h 153"/>
                <a:gd name="T42" fmla="*/ 2147483647 w 94"/>
                <a:gd name="T43" fmla="*/ 2147483647 h 153"/>
                <a:gd name="T44" fmla="*/ 2147483647 w 94"/>
                <a:gd name="T45" fmla="*/ 2147483647 h 153"/>
                <a:gd name="T46" fmla="*/ 2147483647 w 94"/>
                <a:gd name="T47" fmla="*/ 2147483647 h 153"/>
                <a:gd name="T48" fmla="*/ 2147483647 w 94"/>
                <a:gd name="T49" fmla="*/ 2147483647 h 153"/>
                <a:gd name="T50" fmla="*/ 2147483647 w 94"/>
                <a:gd name="T51" fmla="*/ 2147483647 h 153"/>
                <a:gd name="T52" fmla="*/ 2147483647 w 94"/>
                <a:gd name="T53" fmla="*/ 2147483647 h 153"/>
                <a:gd name="T54" fmla="*/ 2147483647 w 94"/>
                <a:gd name="T55" fmla="*/ 2147483647 h 153"/>
                <a:gd name="T56" fmla="*/ 2147483647 w 94"/>
                <a:gd name="T57" fmla="*/ 2147483647 h 153"/>
                <a:gd name="T58" fmla="*/ 2147483647 w 94"/>
                <a:gd name="T59" fmla="*/ 2147483647 h 153"/>
                <a:gd name="T60" fmla="*/ 2147483647 w 94"/>
                <a:gd name="T61" fmla="*/ 2147483647 h 153"/>
                <a:gd name="T62" fmla="*/ 2147483647 w 94"/>
                <a:gd name="T63" fmla="*/ 2147483647 h 153"/>
                <a:gd name="T64" fmla="*/ 2147483647 w 94"/>
                <a:gd name="T65" fmla="*/ 0 h 153"/>
                <a:gd name="T66" fmla="*/ 2147483647 w 94"/>
                <a:gd name="T67" fmla="*/ 0 h 153"/>
                <a:gd name="T68" fmla="*/ 2147483647 w 94"/>
                <a:gd name="T69" fmla="*/ 0 h 153"/>
                <a:gd name="T70" fmla="*/ 2147483647 w 94"/>
                <a:gd name="T71" fmla="*/ 0 h 153"/>
                <a:gd name="T72" fmla="*/ 2147483647 w 94"/>
                <a:gd name="T73" fmla="*/ 0 h 153"/>
                <a:gd name="T74" fmla="*/ 2147483647 w 94"/>
                <a:gd name="T75" fmla="*/ 0 h 15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4"/>
                <a:gd name="T115" fmla="*/ 0 h 153"/>
                <a:gd name="T116" fmla="*/ 94 w 94"/>
                <a:gd name="T117" fmla="*/ 153 h 15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4" h="153">
                  <a:moveTo>
                    <a:pt x="94" y="0"/>
                  </a:moveTo>
                  <a:lnTo>
                    <a:pt x="91" y="27"/>
                  </a:lnTo>
                  <a:lnTo>
                    <a:pt x="85" y="53"/>
                  </a:lnTo>
                  <a:lnTo>
                    <a:pt x="76" y="77"/>
                  </a:lnTo>
                  <a:lnTo>
                    <a:pt x="61" y="100"/>
                  </a:lnTo>
                  <a:lnTo>
                    <a:pt x="56" y="107"/>
                  </a:lnTo>
                  <a:lnTo>
                    <a:pt x="51" y="115"/>
                  </a:lnTo>
                  <a:lnTo>
                    <a:pt x="44" y="122"/>
                  </a:lnTo>
                  <a:lnTo>
                    <a:pt x="38" y="129"/>
                  </a:lnTo>
                  <a:lnTo>
                    <a:pt x="31" y="134"/>
                  </a:lnTo>
                  <a:lnTo>
                    <a:pt x="23" y="139"/>
                  </a:lnTo>
                  <a:lnTo>
                    <a:pt x="15" y="141"/>
                  </a:lnTo>
                  <a:lnTo>
                    <a:pt x="6" y="144"/>
                  </a:lnTo>
                  <a:lnTo>
                    <a:pt x="4" y="144"/>
                  </a:lnTo>
                  <a:lnTo>
                    <a:pt x="1" y="146"/>
                  </a:lnTo>
                  <a:lnTo>
                    <a:pt x="0" y="147"/>
                  </a:lnTo>
                  <a:lnTo>
                    <a:pt x="1" y="149"/>
                  </a:lnTo>
                  <a:lnTo>
                    <a:pt x="9" y="153"/>
                  </a:lnTo>
                  <a:lnTo>
                    <a:pt x="17" y="153"/>
                  </a:lnTo>
                  <a:lnTo>
                    <a:pt x="26" y="148"/>
                  </a:lnTo>
                  <a:lnTo>
                    <a:pt x="34" y="142"/>
                  </a:lnTo>
                  <a:lnTo>
                    <a:pt x="42" y="136"/>
                  </a:lnTo>
                  <a:lnTo>
                    <a:pt x="49" y="127"/>
                  </a:lnTo>
                  <a:lnTo>
                    <a:pt x="54" y="121"/>
                  </a:lnTo>
                  <a:lnTo>
                    <a:pt x="59" y="115"/>
                  </a:lnTo>
                  <a:lnTo>
                    <a:pt x="68" y="102"/>
                  </a:lnTo>
                  <a:lnTo>
                    <a:pt x="75" y="88"/>
                  </a:lnTo>
                  <a:lnTo>
                    <a:pt x="81" y="74"/>
                  </a:lnTo>
                  <a:lnTo>
                    <a:pt x="87" y="61"/>
                  </a:lnTo>
                  <a:lnTo>
                    <a:pt x="90" y="46"/>
                  </a:lnTo>
                  <a:lnTo>
                    <a:pt x="92" y="31"/>
                  </a:lnTo>
                  <a:lnTo>
                    <a:pt x="94" y="1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28" name="Freeform 88"/>
            <p:cNvSpPr>
              <a:spLocks/>
            </p:cNvSpPr>
            <p:nvPr/>
          </p:nvSpPr>
          <p:spPr bwMode="auto">
            <a:xfrm>
              <a:off x="7804179" y="2565397"/>
              <a:ext cx="95250" cy="166688"/>
            </a:xfrm>
            <a:custGeom>
              <a:avLst/>
              <a:gdLst>
                <a:gd name="T0" fmla="*/ 2147483647 w 121"/>
                <a:gd name="T1" fmla="*/ 0 h 210"/>
                <a:gd name="T2" fmla="*/ 2147483647 w 121"/>
                <a:gd name="T3" fmla="*/ 2147483647 h 210"/>
                <a:gd name="T4" fmla="*/ 2147483647 w 121"/>
                <a:gd name="T5" fmla="*/ 2147483647 h 210"/>
                <a:gd name="T6" fmla="*/ 2147483647 w 121"/>
                <a:gd name="T7" fmla="*/ 2147483647 h 210"/>
                <a:gd name="T8" fmla="*/ 2147483647 w 121"/>
                <a:gd name="T9" fmla="*/ 2147483647 h 210"/>
                <a:gd name="T10" fmla="*/ 2147483647 w 121"/>
                <a:gd name="T11" fmla="*/ 2147483647 h 210"/>
                <a:gd name="T12" fmla="*/ 2147483647 w 121"/>
                <a:gd name="T13" fmla="*/ 2147483647 h 210"/>
                <a:gd name="T14" fmla="*/ 2147483647 w 121"/>
                <a:gd name="T15" fmla="*/ 2147483647 h 210"/>
                <a:gd name="T16" fmla="*/ 2147483647 w 121"/>
                <a:gd name="T17" fmla="*/ 2147483647 h 210"/>
                <a:gd name="T18" fmla="*/ 2147483647 w 121"/>
                <a:gd name="T19" fmla="*/ 2147483647 h 210"/>
                <a:gd name="T20" fmla="*/ 2147483647 w 121"/>
                <a:gd name="T21" fmla="*/ 2147483647 h 210"/>
                <a:gd name="T22" fmla="*/ 2147483647 w 121"/>
                <a:gd name="T23" fmla="*/ 2147483647 h 210"/>
                <a:gd name="T24" fmla="*/ 2147483647 w 121"/>
                <a:gd name="T25" fmla="*/ 2147483647 h 210"/>
                <a:gd name="T26" fmla="*/ 2147483647 w 121"/>
                <a:gd name="T27" fmla="*/ 2147483647 h 210"/>
                <a:gd name="T28" fmla="*/ 2147483647 w 121"/>
                <a:gd name="T29" fmla="*/ 2147483647 h 210"/>
                <a:gd name="T30" fmla="*/ 2147483647 w 121"/>
                <a:gd name="T31" fmla="*/ 2147483647 h 210"/>
                <a:gd name="T32" fmla="*/ 2147483647 w 121"/>
                <a:gd name="T33" fmla="*/ 2147483647 h 210"/>
                <a:gd name="T34" fmla="*/ 2147483647 w 121"/>
                <a:gd name="T35" fmla="*/ 2147483647 h 210"/>
                <a:gd name="T36" fmla="*/ 0 w 121"/>
                <a:gd name="T37" fmla="*/ 2147483647 h 210"/>
                <a:gd name="T38" fmla="*/ 0 w 121"/>
                <a:gd name="T39" fmla="*/ 2147483647 h 210"/>
                <a:gd name="T40" fmla="*/ 2147483647 w 121"/>
                <a:gd name="T41" fmla="*/ 2147483647 h 210"/>
                <a:gd name="T42" fmla="*/ 2147483647 w 121"/>
                <a:gd name="T43" fmla="*/ 2147483647 h 210"/>
                <a:gd name="T44" fmla="*/ 2147483647 w 121"/>
                <a:gd name="T45" fmla="*/ 2147483647 h 210"/>
                <a:gd name="T46" fmla="*/ 2147483647 w 121"/>
                <a:gd name="T47" fmla="*/ 2147483647 h 210"/>
                <a:gd name="T48" fmla="*/ 2147483647 w 121"/>
                <a:gd name="T49" fmla="*/ 2147483647 h 210"/>
                <a:gd name="T50" fmla="*/ 2147483647 w 121"/>
                <a:gd name="T51" fmla="*/ 2147483647 h 210"/>
                <a:gd name="T52" fmla="*/ 2147483647 w 121"/>
                <a:gd name="T53" fmla="*/ 2147483647 h 210"/>
                <a:gd name="T54" fmla="*/ 2147483647 w 121"/>
                <a:gd name="T55" fmla="*/ 2147483647 h 210"/>
                <a:gd name="T56" fmla="*/ 2147483647 w 121"/>
                <a:gd name="T57" fmla="*/ 2147483647 h 210"/>
                <a:gd name="T58" fmla="*/ 2147483647 w 121"/>
                <a:gd name="T59" fmla="*/ 2147483647 h 210"/>
                <a:gd name="T60" fmla="*/ 2147483647 w 121"/>
                <a:gd name="T61" fmla="*/ 2147483647 h 210"/>
                <a:gd name="T62" fmla="*/ 2147483647 w 121"/>
                <a:gd name="T63" fmla="*/ 2147483647 h 210"/>
                <a:gd name="T64" fmla="*/ 2147483647 w 121"/>
                <a:gd name="T65" fmla="*/ 0 h 210"/>
                <a:gd name="T66" fmla="*/ 2147483647 w 121"/>
                <a:gd name="T67" fmla="*/ 0 h 210"/>
                <a:gd name="T68" fmla="*/ 2147483647 w 121"/>
                <a:gd name="T69" fmla="*/ 0 h 210"/>
                <a:gd name="T70" fmla="*/ 2147483647 w 121"/>
                <a:gd name="T71" fmla="*/ 0 h 210"/>
                <a:gd name="T72" fmla="*/ 2147483647 w 121"/>
                <a:gd name="T73" fmla="*/ 0 h 210"/>
                <a:gd name="T74" fmla="*/ 2147483647 w 121"/>
                <a:gd name="T75" fmla="*/ 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1"/>
                <a:gd name="T115" fmla="*/ 0 h 210"/>
                <a:gd name="T116" fmla="*/ 121 w 121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1" h="210">
                  <a:moveTo>
                    <a:pt x="121" y="0"/>
                  </a:moveTo>
                  <a:lnTo>
                    <a:pt x="120" y="17"/>
                  </a:lnTo>
                  <a:lnTo>
                    <a:pt x="118" y="34"/>
                  </a:lnTo>
                  <a:lnTo>
                    <a:pt x="115" y="52"/>
                  </a:lnTo>
                  <a:lnTo>
                    <a:pt x="112" y="68"/>
                  </a:lnTo>
                  <a:lnTo>
                    <a:pt x="106" y="84"/>
                  </a:lnTo>
                  <a:lnTo>
                    <a:pt x="99" y="100"/>
                  </a:lnTo>
                  <a:lnTo>
                    <a:pt x="91" y="115"/>
                  </a:lnTo>
                  <a:lnTo>
                    <a:pt x="81" y="129"/>
                  </a:lnTo>
                  <a:lnTo>
                    <a:pt x="71" y="138"/>
                  </a:lnTo>
                  <a:lnTo>
                    <a:pt x="62" y="146"/>
                  </a:lnTo>
                  <a:lnTo>
                    <a:pt x="52" y="154"/>
                  </a:lnTo>
                  <a:lnTo>
                    <a:pt x="42" y="161"/>
                  </a:lnTo>
                  <a:lnTo>
                    <a:pt x="31" y="169"/>
                  </a:lnTo>
                  <a:lnTo>
                    <a:pt x="21" y="177"/>
                  </a:lnTo>
                  <a:lnTo>
                    <a:pt x="12" y="185"/>
                  </a:lnTo>
                  <a:lnTo>
                    <a:pt x="3" y="195"/>
                  </a:lnTo>
                  <a:lnTo>
                    <a:pt x="1" y="198"/>
                  </a:lnTo>
                  <a:lnTo>
                    <a:pt x="0" y="204"/>
                  </a:lnTo>
                  <a:lnTo>
                    <a:pt x="0" y="208"/>
                  </a:lnTo>
                  <a:lnTo>
                    <a:pt x="3" y="210"/>
                  </a:lnTo>
                  <a:lnTo>
                    <a:pt x="17" y="205"/>
                  </a:lnTo>
                  <a:lnTo>
                    <a:pt x="31" y="198"/>
                  </a:lnTo>
                  <a:lnTo>
                    <a:pt x="45" y="188"/>
                  </a:lnTo>
                  <a:lnTo>
                    <a:pt x="58" y="176"/>
                  </a:lnTo>
                  <a:lnTo>
                    <a:pt x="69" y="163"/>
                  </a:lnTo>
                  <a:lnTo>
                    <a:pt x="81" y="150"/>
                  </a:lnTo>
                  <a:lnTo>
                    <a:pt x="90" y="136"/>
                  </a:lnTo>
                  <a:lnTo>
                    <a:pt x="97" y="124"/>
                  </a:lnTo>
                  <a:lnTo>
                    <a:pt x="110" y="95"/>
                  </a:lnTo>
                  <a:lnTo>
                    <a:pt x="118" y="63"/>
                  </a:lnTo>
                  <a:lnTo>
                    <a:pt x="121" y="3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29" name="Freeform 89"/>
            <p:cNvSpPr>
              <a:spLocks/>
            </p:cNvSpPr>
            <p:nvPr/>
          </p:nvSpPr>
          <p:spPr bwMode="auto">
            <a:xfrm>
              <a:off x="7589866" y="2263772"/>
              <a:ext cx="276225" cy="312738"/>
            </a:xfrm>
            <a:custGeom>
              <a:avLst/>
              <a:gdLst>
                <a:gd name="T0" fmla="*/ 2147483647 w 348"/>
                <a:gd name="T1" fmla="*/ 2147483647 h 395"/>
                <a:gd name="T2" fmla="*/ 2147483647 w 348"/>
                <a:gd name="T3" fmla="*/ 2147483647 h 395"/>
                <a:gd name="T4" fmla="*/ 2147483647 w 348"/>
                <a:gd name="T5" fmla="*/ 2147483647 h 395"/>
                <a:gd name="T6" fmla="*/ 2147483647 w 348"/>
                <a:gd name="T7" fmla="*/ 2147483647 h 395"/>
                <a:gd name="T8" fmla="*/ 2147483647 w 348"/>
                <a:gd name="T9" fmla="*/ 2147483647 h 395"/>
                <a:gd name="T10" fmla="*/ 2147483647 w 348"/>
                <a:gd name="T11" fmla="*/ 2147483647 h 395"/>
                <a:gd name="T12" fmla="*/ 2147483647 w 348"/>
                <a:gd name="T13" fmla="*/ 2147483647 h 395"/>
                <a:gd name="T14" fmla="*/ 2147483647 w 348"/>
                <a:gd name="T15" fmla="*/ 2147483647 h 395"/>
                <a:gd name="T16" fmla="*/ 2147483647 w 348"/>
                <a:gd name="T17" fmla="*/ 2147483647 h 395"/>
                <a:gd name="T18" fmla="*/ 2147483647 w 348"/>
                <a:gd name="T19" fmla="*/ 2147483647 h 395"/>
                <a:gd name="T20" fmla="*/ 2147483647 w 348"/>
                <a:gd name="T21" fmla="*/ 2147483647 h 395"/>
                <a:gd name="T22" fmla="*/ 2147483647 w 348"/>
                <a:gd name="T23" fmla="*/ 2147483647 h 395"/>
                <a:gd name="T24" fmla="*/ 2147483647 w 348"/>
                <a:gd name="T25" fmla="*/ 2147483647 h 395"/>
                <a:gd name="T26" fmla="*/ 2147483647 w 348"/>
                <a:gd name="T27" fmla="*/ 2147483647 h 395"/>
                <a:gd name="T28" fmla="*/ 2147483647 w 348"/>
                <a:gd name="T29" fmla="*/ 2147483647 h 395"/>
                <a:gd name="T30" fmla="*/ 2147483647 w 348"/>
                <a:gd name="T31" fmla="*/ 2147483647 h 395"/>
                <a:gd name="T32" fmla="*/ 2147483647 w 348"/>
                <a:gd name="T33" fmla="*/ 2147483647 h 395"/>
                <a:gd name="T34" fmla="*/ 2147483647 w 348"/>
                <a:gd name="T35" fmla="*/ 2147483647 h 395"/>
                <a:gd name="T36" fmla="*/ 2147483647 w 348"/>
                <a:gd name="T37" fmla="*/ 2147483647 h 395"/>
                <a:gd name="T38" fmla="*/ 2147483647 w 348"/>
                <a:gd name="T39" fmla="*/ 2147483647 h 395"/>
                <a:gd name="T40" fmla="*/ 2147483647 w 348"/>
                <a:gd name="T41" fmla="*/ 2147483647 h 395"/>
                <a:gd name="T42" fmla="*/ 0 w 348"/>
                <a:gd name="T43" fmla="*/ 2147483647 h 395"/>
                <a:gd name="T44" fmla="*/ 2147483647 w 348"/>
                <a:gd name="T45" fmla="*/ 2147483647 h 395"/>
                <a:gd name="T46" fmla="*/ 2147483647 w 348"/>
                <a:gd name="T47" fmla="*/ 2147483647 h 395"/>
                <a:gd name="T48" fmla="*/ 2147483647 w 348"/>
                <a:gd name="T49" fmla="*/ 2147483647 h 395"/>
                <a:gd name="T50" fmla="*/ 2147483647 w 348"/>
                <a:gd name="T51" fmla="*/ 2147483647 h 395"/>
                <a:gd name="T52" fmla="*/ 2147483647 w 348"/>
                <a:gd name="T53" fmla="*/ 2147483647 h 395"/>
                <a:gd name="T54" fmla="*/ 2147483647 w 348"/>
                <a:gd name="T55" fmla="*/ 2147483647 h 395"/>
                <a:gd name="T56" fmla="*/ 2147483647 w 348"/>
                <a:gd name="T57" fmla="*/ 2147483647 h 395"/>
                <a:gd name="T58" fmla="*/ 2147483647 w 348"/>
                <a:gd name="T59" fmla="*/ 2147483647 h 395"/>
                <a:gd name="T60" fmla="*/ 2147483647 w 348"/>
                <a:gd name="T61" fmla="*/ 2147483647 h 395"/>
                <a:gd name="T62" fmla="*/ 2147483647 w 348"/>
                <a:gd name="T63" fmla="*/ 2147483647 h 395"/>
                <a:gd name="T64" fmla="*/ 2147483647 w 348"/>
                <a:gd name="T65" fmla="*/ 2147483647 h 395"/>
                <a:gd name="T66" fmla="*/ 2147483647 w 348"/>
                <a:gd name="T67" fmla="*/ 2147483647 h 395"/>
                <a:gd name="T68" fmla="*/ 2147483647 w 348"/>
                <a:gd name="T69" fmla="*/ 2147483647 h 395"/>
                <a:gd name="T70" fmla="*/ 2147483647 w 348"/>
                <a:gd name="T71" fmla="*/ 2147483647 h 395"/>
                <a:gd name="T72" fmla="*/ 2147483647 w 348"/>
                <a:gd name="T73" fmla="*/ 2147483647 h 395"/>
                <a:gd name="T74" fmla="*/ 2147483647 w 348"/>
                <a:gd name="T75" fmla="*/ 2147483647 h 395"/>
                <a:gd name="T76" fmla="*/ 2147483647 w 348"/>
                <a:gd name="T77" fmla="*/ 2147483647 h 395"/>
                <a:gd name="T78" fmla="*/ 2147483647 w 348"/>
                <a:gd name="T79" fmla="*/ 2147483647 h 395"/>
                <a:gd name="T80" fmla="*/ 2147483647 w 348"/>
                <a:gd name="T81" fmla="*/ 2147483647 h 395"/>
                <a:gd name="T82" fmla="*/ 2147483647 w 348"/>
                <a:gd name="T83" fmla="*/ 2147483647 h 395"/>
                <a:gd name="T84" fmla="*/ 2147483647 w 348"/>
                <a:gd name="T85" fmla="*/ 2147483647 h 395"/>
                <a:gd name="T86" fmla="*/ 2147483647 w 348"/>
                <a:gd name="T87" fmla="*/ 2147483647 h 395"/>
                <a:gd name="T88" fmla="*/ 2147483647 w 348"/>
                <a:gd name="T89" fmla="*/ 2147483647 h 39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48"/>
                <a:gd name="T136" fmla="*/ 0 h 395"/>
                <a:gd name="T137" fmla="*/ 348 w 348"/>
                <a:gd name="T138" fmla="*/ 395 h 39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48" h="395">
                  <a:moveTo>
                    <a:pt x="348" y="394"/>
                  </a:moveTo>
                  <a:lnTo>
                    <a:pt x="337" y="381"/>
                  </a:lnTo>
                  <a:lnTo>
                    <a:pt x="328" y="368"/>
                  </a:lnTo>
                  <a:lnTo>
                    <a:pt x="319" y="354"/>
                  </a:lnTo>
                  <a:lnTo>
                    <a:pt x="311" y="341"/>
                  </a:lnTo>
                  <a:lnTo>
                    <a:pt x="303" y="327"/>
                  </a:lnTo>
                  <a:lnTo>
                    <a:pt x="295" y="313"/>
                  </a:lnTo>
                  <a:lnTo>
                    <a:pt x="286" y="299"/>
                  </a:lnTo>
                  <a:lnTo>
                    <a:pt x="280" y="284"/>
                  </a:lnTo>
                  <a:lnTo>
                    <a:pt x="274" y="266"/>
                  </a:lnTo>
                  <a:lnTo>
                    <a:pt x="270" y="246"/>
                  </a:lnTo>
                  <a:lnTo>
                    <a:pt x="267" y="227"/>
                  </a:lnTo>
                  <a:lnTo>
                    <a:pt x="263" y="207"/>
                  </a:lnTo>
                  <a:lnTo>
                    <a:pt x="259" y="190"/>
                  </a:lnTo>
                  <a:lnTo>
                    <a:pt x="253" y="172"/>
                  </a:lnTo>
                  <a:lnTo>
                    <a:pt x="246" y="156"/>
                  </a:lnTo>
                  <a:lnTo>
                    <a:pt x="237" y="141"/>
                  </a:lnTo>
                  <a:lnTo>
                    <a:pt x="231" y="134"/>
                  </a:lnTo>
                  <a:lnTo>
                    <a:pt x="225" y="129"/>
                  </a:lnTo>
                  <a:lnTo>
                    <a:pt x="220" y="122"/>
                  </a:lnTo>
                  <a:lnTo>
                    <a:pt x="213" y="116"/>
                  </a:lnTo>
                  <a:lnTo>
                    <a:pt x="206" y="110"/>
                  </a:lnTo>
                  <a:lnTo>
                    <a:pt x="200" y="104"/>
                  </a:lnTo>
                  <a:lnTo>
                    <a:pt x="193" y="98"/>
                  </a:lnTo>
                  <a:lnTo>
                    <a:pt x="187" y="92"/>
                  </a:lnTo>
                  <a:lnTo>
                    <a:pt x="182" y="86"/>
                  </a:lnTo>
                  <a:lnTo>
                    <a:pt x="176" y="81"/>
                  </a:lnTo>
                  <a:lnTo>
                    <a:pt x="170" y="77"/>
                  </a:lnTo>
                  <a:lnTo>
                    <a:pt x="164" y="73"/>
                  </a:lnTo>
                  <a:lnTo>
                    <a:pt x="159" y="70"/>
                  </a:lnTo>
                  <a:lnTo>
                    <a:pt x="152" y="66"/>
                  </a:lnTo>
                  <a:lnTo>
                    <a:pt x="146" y="63"/>
                  </a:lnTo>
                  <a:lnTo>
                    <a:pt x="139" y="61"/>
                  </a:lnTo>
                  <a:lnTo>
                    <a:pt x="122" y="54"/>
                  </a:lnTo>
                  <a:lnTo>
                    <a:pt x="104" y="47"/>
                  </a:lnTo>
                  <a:lnTo>
                    <a:pt x="87" y="41"/>
                  </a:lnTo>
                  <a:lnTo>
                    <a:pt x="70" y="34"/>
                  </a:lnTo>
                  <a:lnTo>
                    <a:pt x="53" y="27"/>
                  </a:lnTo>
                  <a:lnTo>
                    <a:pt x="36" y="19"/>
                  </a:lnTo>
                  <a:lnTo>
                    <a:pt x="20" y="1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7"/>
                  </a:lnTo>
                  <a:lnTo>
                    <a:pt x="1" y="9"/>
                  </a:lnTo>
                  <a:lnTo>
                    <a:pt x="12" y="19"/>
                  </a:lnTo>
                  <a:lnTo>
                    <a:pt x="25" y="28"/>
                  </a:lnTo>
                  <a:lnTo>
                    <a:pt x="39" y="38"/>
                  </a:lnTo>
                  <a:lnTo>
                    <a:pt x="51" y="46"/>
                  </a:lnTo>
                  <a:lnTo>
                    <a:pt x="65" y="53"/>
                  </a:lnTo>
                  <a:lnTo>
                    <a:pt x="80" y="59"/>
                  </a:lnTo>
                  <a:lnTo>
                    <a:pt x="94" y="66"/>
                  </a:lnTo>
                  <a:lnTo>
                    <a:pt x="109" y="72"/>
                  </a:lnTo>
                  <a:lnTo>
                    <a:pt x="118" y="76"/>
                  </a:lnTo>
                  <a:lnTo>
                    <a:pt x="127" y="79"/>
                  </a:lnTo>
                  <a:lnTo>
                    <a:pt x="136" y="83"/>
                  </a:lnTo>
                  <a:lnTo>
                    <a:pt x="145" y="86"/>
                  </a:lnTo>
                  <a:lnTo>
                    <a:pt x="153" y="91"/>
                  </a:lnTo>
                  <a:lnTo>
                    <a:pt x="161" y="95"/>
                  </a:lnTo>
                  <a:lnTo>
                    <a:pt x="168" y="101"/>
                  </a:lnTo>
                  <a:lnTo>
                    <a:pt x="176" y="108"/>
                  </a:lnTo>
                  <a:lnTo>
                    <a:pt x="182" y="114"/>
                  </a:lnTo>
                  <a:lnTo>
                    <a:pt x="189" y="119"/>
                  </a:lnTo>
                  <a:lnTo>
                    <a:pt x="195" y="124"/>
                  </a:lnTo>
                  <a:lnTo>
                    <a:pt x="202" y="130"/>
                  </a:lnTo>
                  <a:lnTo>
                    <a:pt x="209" y="134"/>
                  </a:lnTo>
                  <a:lnTo>
                    <a:pt x="216" y="140"/>
                  </a:lnTo>
                  <a:lnTo>
                    <a:pt x="223" y="145"/>
                  </a:lnTo>
                  <a:lnTo>
                    <a:pt x="230" y="150"/>
                  </a:lnTo>
                  <a:lnTo>
                    <a:pt x="243" y="164"/>
                  </a:lnTo>
                  <a:lnTo>
                    <a:pt x="251" y="182"/>
                  </a:lnTo>
                  <a:lnTo>
                    <a:pt x="257" y="199"/>
                  </a:lnTo>
                  <a:lnTo>
                    <a:pt x="261" y="218"/>
                  </a:lnTo>
                  <a:lnTo>
                    <a:pt x="263" y="238"/>
                  </a:lnTo>
                  <a:lnTo>
                    <a:pt x="267" y="256"/>
                  </a:lnTo>
                  <a:lnTo>
                    <a:pt x="271" y="275"/>
                  </a:lnTo>
                  <a:lnTo>
                    <a:pt x="278" y="292"/>
                  </a:lnTo>
                  <a:lnTo>
                    <a:pt x="285" y="306"/>
                  </a:lnTo>
                  <a:lnTo>
                    <a:pt x="293" y="319"/>
                  </a:lnTo>
                  <a:lnTo>
                    <a:pt x="301" y="332"/>
                  </a:lnTo>
                  <a:lnTo>
                    <a:pt x="310" y="345"/>
                  </a:lnTo>
                  <a:lnTo>
                    <a:pt x="319" y="358"/>
                  </a:lnTo>
                  <a:lnTo>
                    <a:pt x="327" y="370"/>
                  </a:lnTo>
                  <a:lnTo>
                    <a:pt x="337" y="382"/>
                  </a:lnTo>
                  <a:lnTo>
                    <a:pt x="348" y="395"/>
                  </a:lnTo>
                  <a:lnTo>
                    <a:pt x="348" y="3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30" name="Freeform 90"/>
            <p:cNvSpPr>
              <a:spLocks/>
            </p:cNvSpPr>
            <p:nvPr/>
          </p:nvSpPr>
          <p:spPr bwMode="auto">
            <a:xfrm>
              <a:off x="7675591" y="2462210"/>
              <a:ext cx="144463" cy="187325"/>
            </a:xfrm>
            <a:custGeom>
              <a:avLst/>
              <a:gdLst>
                <a:gd name="T0" fmla="*/ 2147483647 w 183"/>
                <a:gd name="T1" fmla="*/ 2147483647 h 237"/>
                <a:gd name="T2" fmla="*/ 2147483647 w 183"/>
                <a:gd name="T3" fmla="*/ 2147483647 h 237"/>
                <a:gd name="T4" fmla="*/ 2147483647 w 183"/>
                <a:gd name="T5" fmla="*/ 2147483647 h 237"/>
                <a:gd name="T6" fmla="*/ 2147483647 w 183"/>
                <a:gd name="T7" fmla="*/ 2147483647 h 237"/>
                <a:gd name="T8" fmla="*/ 2147483647 w 183"/>
                <a:gd name="T9" fmla="*/ 2147483647 h 237"/>
                <a:gd name="T10" fmla="*/ 2147483647 w 183"/>
                <a:gd name="T11" fmla="*/ 2147483647 h 237"/>
                <a:gd name="T12" fmla="*/ 2147483647 w 183"/>
                <a:gd name="T13" fmla="*/ 2147483647 h 237"/>
                <a:gd name="T14" fmla="*/ 2147483647 w 183"/>
                <a:gd name="T15" fmla="*/ 2147483647 h 237"/>
                <a:gd name="T16" fmla="*/ 2147483647 w 183"/>
                <a:gd name="T17" fmla="*/ 2147483647 h 237"/>
                <a:gd name="T18" fmla="*/ 2147483647 w 183"/>
                <a:gd name="T19" fmla="*/ 2147483647 h 237"/>
                <a:gd name="T20" fmla="*/ 2147483647 w 183"/>
                <a:gd name="T21" fmla="*/ 2147483647 h 237"/>
                <a:gd name="T22" fmla="*/ 2147483647 w 183"/>
                <a:gd name="T23" fmla="*/ 2147483647 h 237"/>
                <a:gd name="T24" fmla="*/ 2147483647 w 183"/>
                <a:gd name="T25" fmla="*/ 2147483647 h 237"/>
                <a:gd name="T26" fmla="*/ 2147483647 w 183"/>
                <a:gd name="T27" fmla="*/ 2147483647 h 237"/>
                <a:gd name="T28" fmla="*/ 2147483647 w 183"/>
                <a:gd name="T29" fmla="*/ 2147483647 h 237"/>
                <a:gd name="T30" fmla="*/ 2147483647 w 183"/>
                <a:gd name="T31" fmla="*/ 2147483647 h 237"/>
                <a:gd name="T32" fmla="*/ 2147483647 w 183"/>
                <a:gd name="T33" fmla="*/ 2147483647 h 237"/>
                <a:gd name="T34" fmla="*/ 2147483647 w 183"/>
                <a:gd name="T35" fmla="*/ 2147483647 h 237"/>
                <a:gd name="T36" fmla="*/ 2147483647 w 183"/>
                <a:gd name="T37" fmla="*/ 2147483647 h 237"/>
                <a:gd name="T38" fmla="*/ 2147483647 w 183"/>
                <a:gd name="T39" fmla="*/ 2147483647 h 237"/>
                <a:gd name="T40" fmla="*/ 2147483647 w 183"/>
                <a:gd name="T41" fmla="*/ 2147483647 h 237"/>
                <a:gd name="T42" fmla="*/ 2147483647 w 183"/>
                <a:gd name="T43" fmla="*/ 2147483647 h 237"/>
                <a:gd name="T44" fmla="*/ 2147483647 w 183"/>
                <a:gd name="T45" fmla="*/ 2147483647 h 237"/>
                <a:gd name="T46" fmla="*/ 2147483647 w 183"/>
                <a:gd name="T47" fmla="*/ 2147483647 h 237"/>
                <a:gd name="T48" fmla="*/ 2147483647 w 183"/>
                <a:gd name="T49" fmla="*/ 2147483647 h 237"/>
                <a:gd name="T50" fmla="*/ 2147483647 w 183"/>
                <a:gd name="T51" fmla="*/ 2147483647 h 237"/>
                <a:gd name="T52" fmla="*/ 2147483647 w 183"/>
                <a:gd name="T53" fmla="*/ 2147483647 h 237"/>
                <a:gd name="T54" fmla="*/ 2147483647 w 183"/>
                <a:gd name="T55" fmla="*/ 2147483647 h 237"/>
                <a:gd name="T56" fmla="*/ 2147483647 w 183"/>
                <a:gd name="T57" fmla="*/ 2147483647 h 237"/>
                <a:gd name="T58" fmla="*/ 2147483647 w 183"/>
                <a:gd name="T59" fmla="*/ 2147483647 h 237"/>
                <a:gd name="T60" fmla="*/ 0 w 183"/>
                <a:gd name="T61" fmla="*/ 0 h 237"/>
                <a:gd name="T62" fmla="*/ 0 w 183"/>
                <a:gd name="T63" fmla="*/ 0 h 237"/>
                <a:gd name="T64" fmla="*/ 0 w 183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"/>
                <a:gd name="T100" fmla="*/ 0 h 237"/>
                <a:gd name="T101" fmla="*/ 183 w 183"/>
                <a:gd name="T102" fmla="*/ 237 h 2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" h="237">
                  <a:moveTo>
                    <a:pt x="0" y="0"/>
                  </a:moveTo>
                  <a:lnTo>
                    <a:pt x="4" y="19"/>
                  </a:lnTo>
                  <a:lnTo>
                    <a:pt x="5" y="39"/>
                  </a:lnTo>
                  <a:lnTo>
                    <a:pt x="7" y="58"/>
                  </a:lnTo>
                  <a:lnTo>
                    <a:pt x="8" y="79"/>
                  </a:lnTo>
                  <a:lnTo>
                    <a:pt x="9" y="99"/>
                  </a:lnTo>
                  <a:lnTo>
                    <a:pt x="14" y="117"/>
                  </a:lnTo>
                  <a:lnTo>
                    <a:pt x="19" y="135"/>
                  </a:lnTo>
                  <a:lnTo>
                    <a:pt x="31" y="153"/>
                  </a:lnTo>
                  <a:lnTo>
                    <a:pt x="38" y="161"/>
                  </a:lnTo>
                  <a:lnTo>
                    <a:pt x="46" y="168"/>
                  </a:lnTo>
                  <a:lnTo>
                    <a:pt x="53" y="175"/>
                  </a:lnTo>
                  <a:lnTo>
                    <a:pt x="61" y="180"/>
                  </a:lnTo>
                  <a:lnTo>
                    <a:pt x="70" y="186"/>
                  </a:lnTo>
                  <a:lnTo>
                    <a:pt x="78" y="191"/>
                  </a:lnTo>
                  <a:lnTo>
                    <a:pt x="88" y="195"/>
                  </a:lnTo>
                  <a:lnTo>
                    <a:pt x="98" y="200"/>
                  </a:lnTo>
                  <a:lnTo>
                    <a:pt x="102" y="201"/>
                  </a:lnTo>
                  <a:lnTo>
                    <a:pt x="107" y="203"/>
                  </a:lnTo>
                  <a:lnTo>
                    <a:pt x="111" y="205"/>
                  </a:lnTo>
                  <a:lnTo>
                    <a:pt x="117" y="206"/>
                  </a:lnTo>
                  <a:lnTo>
                    <a:pt x="122" y="207"/>
                  </a:lnTo>
                  <a:lnTo>
                    <a:pt x="126" y="208"/>
                  </a:lnTo>
                  <a:lnTo>
                    <a:pt x="132" y="209"/>
                  </a:lnTo>
                  <a:lnTo>
                    <a:pt x="137" y="211"/>
                  </a:lnTo>
                  <a:lnTo>
                    <a:pt x="141" y="214"/>
                  </a:lnTo>
                  <a:lnTo>
                    <a:pt x="146" y="217"/>
                  </a:lnTo>
                  <a:lnTo>
                    <a:pt x="151" y="221"/>
                  </a:lnTo>
                  <a:lnTo>
                    <a:pt x="156" y="224"/>
                  </a:lnTo>
                  <a:lnTo>
                    <a:pt x="161" y="228"/>
                  </a:lnTo>
                  <a:lnTo>
                    <a:pt x="166" y="230"/>
                  </a:lnTo>
                  <a:lnTo>
                    <a:pt x="170" y="233"/>
                  </a:lnTo>
                  <a:lnTo>
                    <a:pt x="175" y="237"/>
                  </a:lnTo>
                  <a:lnTo>
                    <a:pt x="178" y="237"/>
                  </a:lnTo>
                  <a:lnTo>
                    <a:pt x="181" y="235"/>
                  </a:lnTo>
                  <a:lnTo>
                    <a:pt x="183" y="232"/>
                  </a:lnTo>
                  <a:lnTo>
                    <a:pt x="182" y="229"/>
                  </a:lnTo>
                  <a:lnTo>
                    <a:pt x="176" y="222"/>
                  </a:lnTo>
                  <a:lnTo>
                    <a:pt x="171" y="216"/>
                  </a:lnTo>
                  <a:lnTo>
                    <a:pt x="167" y="209"/>
                  </a:lnTo>
                  <a:lnTo>
                    <a:pt x="161" y="202"/>
                  </a:lnTo>
                  <a:lnTo>
                    <a:pt x="156" y="197"/>
                  </a:lnTo>
                  <a:lnTo>
                    <a:pt x="150" y="192"/>
                  </a:lnTo>
                  <a:lnTo>
                    <a:pt x="144" y="186"/>
                  </a:lnTo>
                  <a:lnTo>
                    <a:pt x="136" y="183"/>
                  </a:lnTo>
                  <a:lnTo>
                    <a:pt x="125" y="178"/>
                  </a:lnTo>
                  <a:lnTo>
                    <a:pt x="116" y="173"/>
                  </a:lnTo>
                  <a:lnTo>
                    <a:pt x="107" y="170"/>
                  </a:lnTo>
                  <a:lnTo>
                    <a:pt x="98" y="165"/>
                  </a:lnTo>
                  <a:lnTo>
                    <a:pt x="88" y="161"/>
                  </a:lnTo>
                  <a:lnTo>
                    <a:pt x="79" y="156"/>
                  </a:lnTo>
                  <a:lnTo>
                    <a:pt x="71" y="149"/>
                  </a:lnTo>
                  <a:lnTo>
                    <a:pt x="62" y="142"/>
                  </a:lnTo>
                  <a:lnTo>
                    <a:pt x="48" y="127"/>
                  </a:lnTo>
                  <a:lnTo>
                    <a:pt x="37" y="111"/>
                  </a:lnTo>
                  <a:lnTo>
                    <a:pt x="29" y="94"/>
                  </a:lnTo>
                  <a:lnTo>
                    <a:pt x="23" y="76"/>
                  </a:lnTo>
                  <a:lnTo>
                    <a:pt x="18" y="57"/>
                  </a:lnTo>
                  <a:lnTo>
                    <a:pt x="14" y="38"/>
                  </a:lnTo>
                  <a:lnTo>
                    <a:pt x="8" y="19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31" name="Freeform 91"/>
            <p:cNvSpPr>
              <a:spLocks/>
            </p:cNvSpPr>
            <p:nvPr/>
          </p:nvSpPr>
          <p:spPr bwMode="auto">
            <a:xfrm>
              <a:off x="7615266" y="2430460"/>
              <a:ext cx="107950" cy="57150"/>
            </a:xfrm>
            <a:custGeom>
              <a:avLst/>
              <a:gdLst>
                <a:gd name="T0" fmla="*/ 2147483647 w 136"/>
                <a:gd name="T1" fmla="*/ 2147483647 h 72"/>
                <a:gd name="T2" fmla="*/ 0 w 136"/>
                <a:gd name="T3" fmla="*/ 2147483647 h 72"/>
                <a:gd name="T4" fmla="*/ 2147483647 w 136"/>
                <a:gd name="T5" fmla="*/ 2147483647 h 72"/>
                <a:gd name="T6" fmla="*/ 2147483647 w 136"/>
                <a:gd name="T7" fmla="*/ 2147483647 h 72"/>
                <a:gd name="T8" fmla="*/ 2147483647 w 136"/>
                <a:gd name="T9" fmla="*/ 2147483647 h 72"/>
                <a:gd name="T10" fmla="*/ 2147483647 w 136"/>
                <a:gd name="T11" fmla="*/ 2147483647 h 72"/>
                <a:gd name="T12" fmla="*/ 2147483647 w 136"/>
                <a:gd name="T13" fmla="*/ 2147483647 h 72"/>
                <a:gd name="T14" fmla="*/ 2147483647 w 136"/>
                <a:gd name="T15" fmla="*/ 2147483647 h 72"/>
                <a:gd name="T16" fmla="*/ 2147483647 w 136"/>
                <a:gd name="T17" fmla="*/ 2147483647 h 72"/>
                <a:gd name="T18" fmla="*/ 2147483647 w 136"/>
                <a:gd name="T19" fmla="*/ 2147483647 h 72"/>
                <a:gd name="T20" fmla="*/ 2147483647 w 136"/>
                <a:gd name="T21" fmla="*/ 2147483647 h 72"/>
                <a:gd name="T22" fmla="*/ 2147483647 w 136"/>
                <a:gd name="T23" fmla="*/ 2147483647 h 72"/>
                <a:gd name="T24" fmla="*/ 2147483647 w 136"/>
                <a:gd name="T25" fmla="*/ 2147483647 h 72"/>
                <a:gd name="T26" fmla="*/ 2147483647 w 136"/>
                <a:gd name="T27" fmla="*/ 2147483647 h 72"/>
                <a:gd name="T28" fmla="*/ 2147483647 w 136"/>
                <a:gd name="T29" fmla="*/ 2147483647 h 72"/>
                <a:gd name="T30" fmla="*/ 2147483647 w 136"/>
                <a:gd name="T31" fmla="*/ 2147483647 h 72"/>
                <a:gd name="T32" fmla="*/ 2147483647 w 136"/>
                <a:gd name="T33" fmla="*/ 2147483647 h 72"/>
                <a:gd name="T34" fmla="*/ 2147483647 w 136"/>
                <a:gd name="T35" fmla="*/ 2147483647 h 72"/>
                <a:gd name="T36" fmla="*/ 2147483647 w 136"/>
                <a:gd name="T37" fmla="*/ 2147483647 h 72"/>
                <a:gd name="T38" fmla="*/ 2147483647 w 136"/>
                <a:gd name="T39" fmla="*/ 2147483647 h 72"/>
                <a:gd name="T40" fmla="*/ 2147483647 w 136"/>
                <a:gd name="T41" fmla="*/ 0 h 72"/>
                <a:gd name="T42" fmla="*/ 2147483647 w 136"/>
                <a:gd name="T43" fmla="*/ 2147483647 h 72"/>
                <a:gd name="T44" fmla="*/ 2147483647 w 136"/>
                <a:gd name="T45" fmla="*/ 2147483647 h 72"/>
                <a:gd name="T46" fmla="*/ 2147483647 w 136"/>
                <a:gd name="T47" fmla="*/ 2147483647 h 72"/>
                <a:gd name="T48" fmla="*/ 2147483647 w 136"/>
                <a:gd name="T49" fmla="*/ 2147483647 h 72"/>
                <a:gd name="T50" fmla="*/ 2147483647 w 136"/>
                <a:gd name="T51" fmla="*/ 2147483647 h 72"/>
                <a:gd name="T52" fmla="*/ 2147483647 w 136"/>
                <a:gd name="T53" fmla="*/ 2147483647 h 72"/>
                <a:gd name="T54" fmla="*/ 0 w 136"/>
                <a:gd name="T55" fmla="*/ 2147483647 h 72"/>
                <a:gd name="T56" fmla="*/ 0 w 136"/>
                <a:gd name="T57" fmla="*/ 2147483647 h 72"/>
                <a:gd name="T58" fmla="*/ 0 w 136"/>
                <a:gd name="T59" fmla="*/ 2147483647 h 72"/>
                <a:gd name="T60" fmla="*/ 2147483647 w 136"/>
                <a:gd name="T61" fmla="*/ 2147483647 h 72"/>
                <a:gd name="T62" fmla="*/ 2147483647 w 136"/>
                <a:gd name="T63" fmla="*/ 2147483647 h 72"/>
                <a:gd name="T64" fmla="*/ 2147483647 w 136"/>
                <a:gd name="T65" fmla="*/ 2147483647 h 72"/>
                <a:gd name="T66" fmla="*/ 2147483647 w 136"/>
                <a:gd name="T67" fmla="*/ 2147483647 h 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36"/>
                <a:gd name="T103" fmla="*/ 0 h 72"/>
                <a:gd name="T104" fmla="*/ 136 w 136"/>
                <a:gd name="T105" fmla="*/ 72 h 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36" h="72">
                  <a:moveTo>
                    <a:pt x="1" y="72"/>
                  </a:moveTo>
                  <a:lnTo>
                    <a:pt x="0" y="58"/>
                  </a:lnTo>
                  <a:lnTo>
                    <a:pt x="4" y="48"/>
                  </a:lnTo>
                  <a:lnTo>
                    <a:pt x="11" y="40"/>
                  </a:lnTo>
                  <a:lnTo>
                    <a:pt x="21" y="35"/>
                  </a:lnTo>
                  <a:lnTo>
                    <a:pt x="32" y="31"/>
                  </a:lnTo>
                  <a:lnTo>
                    <a:pt x="44" y="30"/>
                  </a:lnTo>
                  <a:lnTo>
                    <a:pt x="55" y="28"/>
                  </a:lnTo>
                  <a:lnTo>
                    <a:pt x="65" y="27"/>
                  </a:lnTo>
                  <a:lnTo>
                    <a:pt x="74" y="25"/>
                  </a:lnTo>
                  <a:lnTo>
                    <a:pt x="82" y="22"/>
                  </a:lnTo>
                  <a:lnTo>
                    <a:pt x="90" y="20"/>
                  </a:lnTo>
                  <a:lnTo>
                    <a:pt x="99" y="18"/>
                  </a:lnTo>
                  <a:lnTo>
                    <a:pt x="107" y="15"/>
                  </a:lnTo>
                  <a:lnTo>
                    <a:pt x="115" y="13"/>
                  </a:lnTo>
                  <a:lnTo>
                    <a:pt x="123" y="10"/>
                  </a:lnTo>
                  <a:lnTo>
                    <a:pt x="131" y="7"/>
                  </a:lnTo>
                  <a:lnTo>
                    <a:pt x="133" y="6"/>
                  </a:lnTo>
                  <a:lnTo>
                    <a:pt x="135" y="4"/>
                  </a:lnTo>
                  <a:lnTo>
                    <a:pt x="136" y="2"/>
                  </a:lnTo>
                  <a:lnTo>
                    <a:pt x="133" y="0"/>
                  </a:lnTo>
                  <a:lnTo>
                    <a:pt x="117" y="3"/>
                  </a:lnTo>
                  <a:lnTo>
                    <a:pt x="95" y="5"/>
                  </a:lnTo>
                  <a:lnTo>
                    <a:pt x="71" y="8"/>
                  </a:lnTo>
                  <a:lnTo>
                    <a:pt x="47" y="14"/>
                  </a:lnTo>
                  <a:lnTo>
                    <a:pt x="25" y="23"/>
                  </a:lnTo>
                  <a:lnTo>
                    <a:pt x="9" y="35"/>
                  </a:lnTo>
                  <a:lnTo>
                    <a:pt x="0" y="51"/>
                  </a:lnTo>
                  <a:lnTo>
                    <a:pt x="0" y="72"/>
                  </a:lnTo>
                  <a:lnTo>
                    <a:pt x="1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32" name="Freeform 92"/>
            <p:cNvSpPr>
              <a:spLocks/>
            </p:cNvSpPr>
            <p:nvPr/>
          </p:nvSpPr>
          <p:spPr bwMode="auto">
            <a:xfrm>
              <a:off x="7643841" y="2473322"/>
              <a:ext cx="50800" cy="33338"/>
            </a:xfrm>
            <a:custGeom>
              <a:avLst/>
              <a:gdLst>
                <a:gd name="T0" fmla="*/ 0 w 63"/>
                <a:gd name="T1" fmla="*/ 2147483647 h 41"/>
                <a:gd name="T2" fmla="*/ 2147483647 w 63"/>
                <a:gd name="T3" fmla="*/ 2147483647 h 41"/>
                <a:gd name="T4" fmla="*/ 2147483647 w 63"/>
                <a:gd name="T5" fmla="*/ 2147483647 h 41"/>
                <a:gd name="T6" fmla="*/ 2147483647 w 63"/>
                <a:gd name="T7" fmla="*/ 2147483647 h 41"/>
                <a:gd name="T8" fmla="*/ 2147483647 w 63"/>
                <a:gd name="T9" fmla="*/ 2147483647 h 41"/>
                <a:gd name="T10" fmla="*/ 2147483647 w 63"/>
                <a:gd name="T11" fmla="*/ 2147483647 h 41"/>
                <a:gd name="T12" fmla="*/ 2147483647 w 63"/>
                <a:gd name="T13" fmla="*/ 2147483647 h 41"/>
                <a:gd name="T14" fmla="*/ 2147483647 w 63"/>
                <a:gd name="T15" fmla="*/ 2147483647 h 41"/>
                <a:gd name="T16" fmla="*/ 2147483647 w 63"/>
                <a:gd name="T17" fmla="*/ 2147483647 h 41"/>
                <a:gd name="T18" fmla="*/ 2147483647 w 63"/>
                <a:gd name="T19" fmla="*/ 2147483647 h 41"/>
                <a:gd name="T20" fmla="*/ 2147483647 w 63"/>
                <a:gd name="T21" fmla="*/ 2147483647 h 41"/>
                <a:gd name="T22" fmla="*/ 2147483647 w 63"/>
                <a:gd name="T23" fmla="*/ 2147483647 h 41"/>
                <a:gd name="T24" fmla="*/ 2147483647 w 63"/>
                <a:gd name="T25" fmla="*/ 2147483647 h 41"/>
                <a:gd name="T26" fmla="*/ 2147483647 w 63"/>
                <a:gd name="T27" fmla="*/ 2147483647 h 41"/>
                <a:gd name="T28" fmla="*/ 2147483647 w 63"/>
                <a:gd name="T29" fmla="*/ 2147483647 h 41"/>
                <a:gd name="T30" fmla="*/ 2147483647 w 63"/>
                <a:gd name="T31" fmla="*/ 2147483647 h 41"/>
                <a:gd name="T32" fmla="*/ 2147483647 w 63"/>
                <a:gd name="T33" fmla="*/ 2147483647 h 41"/>
                <a:gd name="T34" fmla="*/ 2147483647 w 63"/>
                <a:gd name="T35" fmla="*/ 2147483647 h 41"/>
                <a:gd name="T36" fmla="*/ 2147483647 w 63"/>
                <a:gd name="T37" fmla="*/ 2147483647 h 41"/>
                <a:gd name="T38" fmla="*/ 2147483647 w 63"/>
                <a:gd name="T39" fmla="*/ 2147483647 h 41"/>
                <a:gd name="T40" fmla="*/ 2147483647 w 63"/>
                <a:gd name="T41" fmla="*/ 2147483647 h 41"/>
                <a:gd name="T42" fmla="*/ 2147483647 w 63"/>
                <a:gd name="T43" fmla="*/ 2147483647 h 41"/>
                <a:gd name="T44" fmla="*/ 2147483647 w 63"/>
                <a:gd name="T45" fmla="*/ 2147483647 h 41"/>
                <a:gd name="T46" fmla="*/ 2147483647 w 63"/>
                <a:gd name="T47" fmla="*/ 2147483647 h 41"/>
                <a:gd name="T48" fmla="*/ 2147483647 w 63"/>
                <a:gd name="T49" fmla="*/ 2147483647 h 41"/>
                <a:gd name="T50" fmla="*/ 2147483647 w 63"/>
                <a:gd name="T51" fmla="*/ 2147483647 h 41"/>
                <a:gd name="T52" fmla="*/ 2147483647 w 63"/>
                <a:gd name="T53" fmla="*/ 2147483647 h 41"/>
                <a:gd name="T54" fmla="*/ 2147483647 w 63"/>
                <a:gd name="T55" fmla="*/ 2147483647 h 41"/>
                <a:gd name="T56" fmla="*/ 0 w 63"/>
                <a:gd name="T57" fmla="*/ 0 h 41"/>
                <a:gd name="T58" fmla="*/ 0 w 63"/>
                <a:gd name="T59" fmla="*/ 0 h 41"/>
                <a:gd name="T60" fmla="*/ 0 w 63"/>
                <a:gd name="T61" fmla="*/ 0 h 41"/>
                <a:gd name="T62" fmla="*/ 0 w 63"/>
                <a:gd name="T63" fmla="*/ 0 h 41"/>
                <a:gd name="T64" fmla="*/ 0 w 63"/>
                <a:gd name="T65" fmla="*/ 2147483647 h 41"/>
                <a:gd name="T66" fmla="*/ 0 w 63"/>
                <a:gd name="T67" fmla="*/ 2147483647 h 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3"/>
                <a:gd name="T103" fmla="*/ 0 h 41"/>
                <a:gd name="T104" fmla="*/ 63 w 63"/>
                <a:gd name="T105" fmla="*/ 41 h 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3" h="41">
                  <a:moveTo>
                    <a:pt x="0" y="1"/>
                  </a:moveTo>
                  <a:lnTo>
                    <a:pt x="5" y="6"/>
                  </a:lnTo>
                  <a:lnTo>
                    <a:pt x="12" y="13"/>
                  </a:lnTo>
                  <a:lnTo>
                    <a:pt x="19" y="19"/>
                  </a:lnTo>
                  <a:lnTo>
                    <a:pt x="27" y="25"/>
                  </a:lnTo>
                  <a:lnTo>
                    <a:pt x="33" y="29"/>
                  </a:lnTo>
                  <a:lnTo>
                    <a:pt x="40" y="34"/>
                  </a:lnTo>
                  <a:lnTo>
                    <a:pt x="47" y="39"/>
                  </a:lnTo>
                  <a:lnTo>
                    <a:pt x="54" y="41"/>
                  </a:lnTo>
                  <a:lnTo>
                    <a:pt x="57" y="41"/>
                  </a:lnTo>
                  <a:lnTo>
                    <a:pt x="61" y="39"/>
                  </a:lnTo>
                  <a:lnTo>
                    <a:pt x="63" y="34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2" y="28"/>
                  </a:lnTo>
                  <a:lnTo>
                    <a:pt x="62" y="27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3" y="24"/>
                  </a:lnTo>
                  <a:lnTo>
                    <a:pt x="46" y="21"/>
                  </a:lnTo>
                  <a:lnTo>
                    <a:pt x="39" y="20"/>
                  </a:lnTo>
                  <a:lnTo>
                    <a:pt x="32" y="18"/>
                  </a:lnTo>
                  <a:lnTo>
                    <a:pt x="23" y="14"/>
                  </a:lnTo>
                  <a:lnTo>
                    <a:pt x="14" y="10"/>
                  </a:lnTo>
                  <a:lnTo>
                    <a:pt x="8" y="5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33" name="Freeform 93"/>
            <p:cNvSpPr>
              <a:spLocks/>
            </p:cNvSpPr>
            <p:nvPr/>
          </p:nvSpPr>
          <p:spPr bwMode="auto">
            <a:xfrm>
              <a:off x="7618441" y="2490785"/>
              <a:ext cx="85725" cy="61913"/>
            </a:xfrm>
            <a:custGeom>
              <a:avLst/>
              <a:gdLst>
                <a:gd name="T0" fmla="*/ 0 w 107"/>
                <a:gd name="T1" fmla="*/ 2147483647 h 78"/>
                <a:gd name="T2" fmla="*/ 2147483647 w 107"/>
                <a:gd name="T3" fmla="*/ 2147483647 h 78"/>
                <a:gd name="T4" fmla="*/ 2147483647 w 107"/>
                <a:gd name="T5" fmla="*/ 2147483647 h 78"/>
                <a:gd name="T6" fmla="*/ 2147483647 w 107"/>
                <a:gd name="T7" fmla="*/ 2147483647 h 78"/>
                <a:gd name="T8" fmla="*/ 2147483647 w 107"/>
                <a:gd name="T9" fmla="*/ 2147483647 h 78"/>
                <a:gd name="T10" fmla="*/ 2147483647 w 107"/>
                <a:gd name="T11" fmla="*/ 2147483647 h 78"/>
                <a:gd name="T12" fmla="*/ 2147483647 w 107"/>
                <a:gd name="T13" fmla="*/ 2147483647 h 78"/>
                <a:gd name="T14" fmla="*/ 2147483647 w 107"/>
                <a:gd name="T15" fmla="*/ 2147483647 h 78"/>
                <a:gd name="T16" fmla="*/ 2147483647 w 107"/>
                <a:gd name="T17" fmla="*/ 2147483647 h 78"/>
                <a:gd name="T18" fmla="*/ 2147483647 w 107"/>
                <a:gd name="T19" fmla="*/ 2147483647 h 78"/>
                <a:gd name="T20" fmla="*/ 2147483647 w 107"/>
                <a:gd name="T21" fmla="*/ 2147483647 h 78"/>
                <a:gd name="T22" fmla="*/ 2147483647 w 107"/>
                <a:gd name="T23" fmla="*/ 2147483647 h 78"/>
                <a:gd name="T24" fmla="*/ 2147483647 w 107"/>
                <a:gd name="T25" fmla="*/ 2147483647 h 78"/>
                <a:gd name="T26" fmla="*/ 2147483647 w 107"/>
                <a:gd name="T27" fmla="*/ 2147483647 h 78"/>
                <a:gd name="T28" fmla="*/ 2147483647 w 107"/>
                <a:gd name="T29" fmla="*/ 2147483647 h 78"/>
                <a:gd name="T30" fmla="*/ 2147483647 w 107"/>
                <a:gd name="T31" fmla="*/ 2147483647 h 78"/>
                <a:gd name="T32" fmla="*/ 2147483647 w 107"/>
                <a:gd name="T33" fmla="*/ 2147483647 h 78"/>
                <a:gd name="T34" fmla="*/ 2147483647 w 107"/>
                <a:gd name="T35" fmla="*/ 2147483647 h 78"/>
                <a:gd name="T36" fmla="*/ 2147483647 w 107"/>
                <a:gd name="T37" fmla="*/ 2147483647 h 78"/>
                <a:gd name="T38" fmla="*/ 2147483647 w 107"/>
                <a:gd name="T39" fmla="*/ 2147483647 h 78"/>
                <a:gd name="T40" fmla="*/ 2147483647 w 107"/>
                <a:gd name="T41" fmla="*/ 2147483647 h 78"/>
                <a:gd name="T42" fmla="*/ 2147483647 w 107"/>
                <a:gd name="T43" fmla="*/ 2147483647 h 78"/>
                <a:gd name="T44" fmla="*/ 2147483647 w 107"/>
                <a:gd name="T45" fmla="*/ 2147483647 h 78"/>
                <a:gd name="T46" fmla="*/ 2147483647 w 107"/>
                <a:gd name="T47" fmla="*/ 2147483647 h 78"/>
                <a:gd name="T48" fmla="*/ 2147483647 w 107"/>
                <a:gd name="T49" fmla="*/ 2147483647 h 78"/>
                <a:gd name="T50" fmla="*/ 2147483647 w 107"/>
                <a:gd name="T51" fmla="*/ 2147483647 h 78"/>
                <a:gd name="T52" fmla="*/ 2147483647 w 107"/>
                <a:gd name="T53" fmla="*/ 2147483647 h 78"/>
                <a:gd name="T54" fmla="*/ 2147483647 w 107"/>
                <a:gd name="T55" fmla="*/ 2147483647 h 78"/>
                <a:gd name="T56" fmla="*/ 2147483647 w 107"/>
                <a:gd name="T57" fmla="*/ 2147483647 h 78"/>
                <a:gd name="T58" fmla="*/ 2147483647 w 107"/>
                <a:gd name="T59" fmla="*/ 2147483647 h 78"/>
                <a:gd name="T60" fmla="*/ 2147483647 w 107"/>
                <a:gd name="T61" fmla="*/ 2147483647 h 78"/>
                <a:gd name="T62" fmla="*/ 2147483647 w 107"/>
                <a:gd name="T63" fmla="*/ 2147483647 h 78"/>
                <a:gd name="T64" fmla="*/ 2147483647 w 107"/>
                <a:gd name="T65" fmla="*/ 2147483647 h 78"/>
                <a:gd name="T66" fmla="*/ 2147483647 w 107"/>
                <a:gd name="T67" fmla="*/ 2147483647 h 78"/>
                <a:gd name="T68" fmla="*/ 2147483647 w 107"/>
                <a:gd name="T69" fmla="*/ 2147483647 h 78"/>
                <a:gd name="T70" fmla="*/ 2147483647 w 107"/>
                <a:gd name="T71" fmla="*/ 2147483647 h 78"/>
                <a:gd name="T72" fmla="*/ 0 w 107"/>
                <a:gd name="T73" fmla="*/ 0 h 78"/>
                <a:gd name="T74" fmla="*/ 0 w 107"/>
                <a:gd name="T75" fmla="*/ 0 h 78"/>
                <a:gd name="T76" fmla="*/ 0 w 107"/>
                <a:gd name="T77" fmla="*/ 0 h 78"/>
                <a:gd name="T78" fmla="*/ 0 w 107"/>
                <a:gd name="T79" fmla="*/ 2147483647 h 78"/>
                <a:gd name="T80" fmla="*/ 0 w 107"/>
                <a:gd name="T81" fmla="*/ 2147483647 h 78"/>
                <a:gd name="T82" fmla="*/ 0 w 107"/>
                <a:gd name="T83" fmla="*/ 2147483647 h 7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7"/>
                <a:gd name="T127" fmla="*/ 0 h 78"/>
                <a:gd name="T128" fmla="*/ 107 w 107"/>
                <a:gd name="T129" fmla="*/ 78 h 7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7" h="78">
                  <a:moveTo>
                    <a:pt x="0" y="2"/>
                  </a:moveTo>
                  <a:lnTo>
                    <a:pt x="5" y="6"/>
                  </a:lnTo>
                  <a:lnTo>
                    <a:pt x="9" y="11"/>
                  </a:lnTo>
                  <a:lnTo>
                    <a:pt x="15" y="14"/>
                  </a:lnTo>
                  <a:lnTo>
                    <a:pt x="21" y="18"/>
                  </a:lnTo>
                  <a:lnTo>
                    <a:pt x="27" y="21"/>
                  </a:lnTo>
                  <a:lnTo>
                    <a:pt x="33" y="25"/>
                  </a:lnTo>
                  <a:lnTo>
                    <a:pt x="38" y="28"/>
                  </a:lnTo>
                  <a:lnTo>
                    <a:pt x="44" y="32"/>
                  </a:lnTo>
                  <a:lnTo>
                    <a:pt x="52" y="37"/>
                  </a:lnTo>
                  <a:lnTo>
                    <a:pt x="60" y="42"/>
                  </a:lnTo>
                  <a:lnTo>
                    <a:pt x="68" y="48"/>
                  </a:lnTo>
                  <a:lnTo>
                    <a:pt x="75" y="53"/>
                  </a:lnTo>
                  <a:lnTo>
                    <a:pt x="83" y="59"/>
                  </a:lnTo>
                  <a:lnTo>
                    <a:pt x="91" y="66"/>
                  </a:lnTo>
                  <a:lnTo>
                    <a:pt x="98" y="72"/>
                  </a:lnTo>
                  <a:lnTo>
                    <a:pt x="106" y="78"/>
                  </a:lnTo>
                  <a:lnTo>
                    <a:pt x="107" y="78"/>
                  </a:lnTo>
                  <a:lnTo>
                    <a:pt x="107" y="76"/>
                  </a:lnTo>
                  <a:lnTo>
                    <a:pt x="107" y="75"/>
                  </a:lnTo>
                  <a:lnTo>
                    <a:pt x="107" y="74"/>
                  </a:lnTo>
                  <a:lnTo>
                    <a:pt x="102" y="68"/>
                  </a:lnTo>
                  <a:lnTo>
                    <a:pt x="96" y="63"/>
                  </a:lnTo>
                  <a:lnTo>
                    <a:pt x="90" y="57"/>
                  </a:lnTo>
                  <a:lnTo>
                    <a:pt x="84" y="52"/>
                  </a:lnTo>
                  <a:lnTo>
                    <a:pt x="77" y="48"/>
                  </a:lnTo>
                  <a:lnTo>
                    <a:pt x="72" y="43"/>
                  </a:lnTo>
                  <a:lnTo>
                    <a:pt x="65" y="38"/>
                  </a:lnTo>
                  <a:lnTo>
                    <a:pt x="58" y="34"/>
                  </a:lnTo>
                  <a:lnTo>
                    <a:pt x="51" y="30"/>
                  </a:lnTo>
                  <a:lnTo>
                    <a:pt x="43" y="27"/>
                  </a:lnTo>
                  <a:lnTo>
                    <a:pt x="36" y="23"/>
                  </a:lnTo>
                  <a:lnTo>
                    <a:pt x="28" y="19"/>
                  </a:lnTo>
                  <a:lnTo>
                    <a:pt x="20" y="15"/>
                  </a:lnTo>
                  <a:lnTo>
                    <a:pt x="13" y="11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34" name="Freeform 98"/>
            <p:cNvSpPr>
              <a:spLocks/>
            </p:cNvSpPr>
            <p:nvPr/>
          </p:nvSpPr>
          <p:spPr bwMode="auto">
            <a:xfrm>
              <a:off x="7739091" y="2390772"/>
              <a:ext cx="36513" cy="33338"/>
            </a:xfrm>
            <a:custGeom>
              <a:avLst/>
              <a:gdLst>
                <a:gd name="T0" fmla="*/ 0 w 45"/>
                <a:gd name="T1" fmla="*/ 0 h 42"/>
                <a:gd name="T2" fmla="*/ 2147483647 w 45"/>
                <a:gd name="T3" fmla="*/ 2147483647 h 42"/>
                <a:gd name="T4" fmla="*/ 2147483647 w 45"/>
                <a:gd name="T5" fmla="*/ 2147483647 h 42"/>
                <a:gd name="T6" fmla="*/ 2147483647 w 45"/>
                <a:gd name="T7" fmla="*/ 2147483647 h 42"/>
                <a:gd name="T8" fmla="*/ 2147483647 w 45"/>
                <a:gd name="T9" fmla="*/ 2147483647 h 42"/>
                <a:gd name="T10" fmla="*/ 2147483647 w 45"/>
                <a:gd name="T11" fmla="*/ 2147483647 h 42"/>
                <a:gd name="T12" fmla="*/ 2147483647 w 45"/>
                <a:gd name="T13" fmla="*/ 2147483647 h 42"/>
                <a:gd name="T14" fmla="*/ 2147483647 w 45"/>
                <a:gd name="T15" fmla="*/ 2147483647 h 42"/>
                <a:gd name="T16" fmla="*/ 2147483647 w 45"/>
                <a:gd name="T17" fmla="*/ 2147483647 h 42"/>
                <a:gd name="T18" fmla="*/ 2147483647 w 45"/>
                <a:gd name="T19" fmla="*/ 2147483647 h 42"/>
                <a:gd name="T20" fmla="*/ 2147483647 w 45"/>
                <a:gd name="T21" fmla="*/ 2147483647 h 42"/>
                <a:gd name="T22" fmla="*/ 2147483647 w 45"/>
                <a:gd name="T23" fmla="*/ 2147483647 h 42"/>
                <a:gd name="T24" fmla="*/ 2147483647 w 45"/>
                <a:gd name="T25" fmla="*/ 2147483647 h 42"/>
                <a:gd name="T26" fmla="*/ 2147483647 w 45"/>
                <a:gd name="T27" fmla="*/ 2147483647 h 42"/>
                <a:gd name="T28" fmla="*/ 2147483647 w 45"/>
                <a:gd name="T29" fmla="*/ 2147483647 h 42"/>
                <a:gd name="T30" fmla="*/ 2147483647 w 45"/>
                <a:gd name="T31" fmla="*/ 2147483647 h 42"/>
                <a:gd name="T32" fmla="*/ 2147483647 w 45"/>
                <a:gd name="T33" fmla="*/ 2147483647 h 42"/>
                <a:gd name="T34" fmla="*/ 2147483647 w 45"/>
                <a:gd name="T35" fmla="*/ 2147483647 h 42"/>
                <a:gd name="T36" fmla="*/ 2147483647 w 45"/>
                <a:gd name="T37" fmla="*/ 2147483647 h 42"/>
                <a:gd name="T38" fmla="*/ 2147483647 w 45"/>
                <a:gd name="T39" fmla="*/ 2147483647 h 42"/>
                <a:gd name="T40" fmla="*/ 2147483647 w 45"/>
                <a:gd name="T41" fmla="*/ 0 h 42"/>
                <a:gd name="T42" fmla="*/ 2147483647 w 45"/>
                <a:gd name="T43" fmla="*/ 0 h 42"/>
                <a:gd name="T44" fmla="*/ 2147483647 w 45"/>
                <a:gd name="T45" fmla="*/ 0 h 42"/>
                <a:gd name="T46" fmla="*/ 0 w 45"/>
                <a:gd name="T47" fmla="*/ 0 h 42"/>
                <a:gd name="T48" fmla="*/ 0 w 45"/>
                <a:gd name="T49" fmla="*/ 0 h 42"/>
                <a:gd name="T50" fmla="*/ 0 w 45"/>
                <a:gd name="T51" fmla="*/ 0 h 4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5"/>
                <a:gd name="T79" fmla="*/ 0 h 42"/>
                <a:gd name="T80" fmla="*/ 45 w 45"/>
                <a:gd name="T81" fmla="*/ 42 h 4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5" h="42">
                  <a:moveTo>
                    <a:pt x="0" y="0"/>
                  </a:moveTo>
                  <a:lnTo>
                    <a:pt x="8" y="2"/>
                  </a:lnTo>
                  <a:lnTo>
                    <a:pt x="16" y="4"/>
                  </a:lnTo>
                  <a:lnTo>
                    <a:pt x="23" y="8"/>
                  </a:lnTo>
                  <a:lnTo>
                    <a:pt x="29" y="14"/>
                  </a:lnTo>
                  <a:lnTo>
                    <a:pt x="33" y="20"/>
                  </a:lnTo>
                  <a:lnTo>
                    <a:pt x="36" y="27"/>
                  </a:lnTo>
                  <a:lnTo>
                    <a:pt x="38" y="34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4" y="41"/>
                  </a:lnTo>
                  <a:lnTo>
                    <a:pt x="45" y="40"/>
                  </a:lnTo>
                  <a:lnTo>
                    <a:pt x="45" y="39"/>
                  </a:lnTo>
                  <a:lnTo>
                    <a:pt x="44" y="32"/>
                  </a:lnTo>
                  <a:lnTo>
                    <a:pt x="42" y="24"/>
                  </a:lnTo>
                  <a:lnTo>
                    <a:pt x="40" y="17"/>
                  </a:lnTo>
                  <a:lnTo>
                    <a:pt x="35" y="10"/>
                  </a:lnTo>
                  <a:lnTo>
                    <a:pt x="28" y="4"/>
                  </a:lnTo>
                  <a:lnTo>
                    <a:pt x="19" y="2"/>
                  </a:lnTo>
                  <a:lnTo>
                    <a:pt x="10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35" name="Freeform 99"/>
            <p:cNvSpPr>
              <a:spLocks/>
            </p:cNvSpPr>
            <p:nvPr/>
          </p:nvSpPr>
          <p:spPr bwMode="auto">
            <a:xfrm>
              <a:off x="7788304" y="2666997"/>
              <a:ext cx="431800" cy="331788"/>
            </a:xfrm>
            <a:custGeom>
              <a:avLst/>
              <a:gdLst>
                <a:gd name="T0" fmla="*/ 2147483647 w 544"/>
                <a:gd name="T1" fmla="*/ 2147483647 h 418"/>
                <a:gd name="T2" fmla="*/ 2147483647 w 544"/>
                <a:gd name="T3" fmla="*/ 2147483647 h 418"/>
                <a:gd name="T4" fmla="*/ 2147483647 w 544"/>
                <a:gd name="T5" fmla="*/ 2147483647 h 418"/>
                <a:gd name="T6" fmla="*/ 2147483647 w 544"/>
                <a:gd name="T7" fmla="*/ 2147483647 h 418"/>
                <a:gd name="T8" fmla="*/ 2147483647 w 544"/>
                <a:gd name="T9" fmla="*/ 2147483647 h 418"/>
                <a:gd name="T10" fmla="*/ 2147483647 w 544"/>
                <a:gd name="T11" fmla="*/ 2147483647 h 418"/>
                <a:gd name="T12" fmla="*/ 2147483647 w 544"/>
                <a:gd name="T13" fmla="*/ 2147483647 h 418"/>
                <a:gd name="T14" fmla="*/ 2147483647 w 544"/>
                <a:gd name="T15" fmla="*/ 2147483647 h 418"/>
                <a:gd name="T16" fmla="*/ 2147483647 w 544"/>
                <a:gd name="T17" fmla="*/ 2147483647 h 418"/>
                <a:gd name="T18" fmla="*/ 2147483647 w 544"/>
                <a:gd name="T19" fmla="*/ 2147483647 h 418"/>
                <a:gd name="T20" fmla="*/ 2147483647 w 544"/>
                <a:gd name="T21" fmla="*/ 2147483647 h 418"/>
                <a:gd name="T22" fmla="*/ 2147483647 w 544"/>
                <a:gd name="T23" fmla="*/ 2147483647 h 418"/>
                <a:gd name="T24" fmla="*/ 2147483647 w 544"/>
                <a:gd name="T25" fmla="*/ 2147483647 h 418"/>
                <a:gd name="T26" fmla="*/ 2147483647 w 544"/>
                <a:gd name="T27" fmla="*/ 2147483647 h 418"/>
                <a:gd name="T28" fmla="*/ 2147483647 w 544"/>
                <a:gd name="T29" fmla="*/ 2147483647 h 418"/>
                <a:gd name="T30" fmla="*/ 2147483647 w 544"/>
                <a:gd name="T31" fmla="*/ 2147483647 h 418"/>
                <a:gd name="T32" fmla="*/ 2147483647 w 544"/>
                <a:gd name="T33" fmla="*/ 2147483647 h 418"/>
                <a:gd name="T34" fmla="*/ 2147483647 w 544"/>
                <a:gd name="T35" fmla="*/ 2147483647 h 418"/>
                <a:gd name="T36" fmla="*/ 2147483647 w 544"/>
                <a:gd name="T37" fmla="*/ 2147483647 h 418"/>
                <a:gd name="T38" fmla="*/ 2147483647 w 544"/>
                <a:gd name="T39" fmla="*/ 2147483647 h 418"/>
                <a:gd name="T40" fmla="*/ 2147483647 w 544"/>
                <a:gd name="T41" fmla="*/ 2147483647 h 418"/>
                <a:gd name="T42" fmla="*/ 2147483647 w 544"/>
                <a:gd name="T43" fmla="*/ 2147483647 h 418"/>
                <a:gd name="T44" fmla="*/ 2147483647 w 544"/>
                <a:gd name="T45" fmla="*/ 2147483647 h 418"/>
                <a:gd name="T46" fmla="*/ 2147483647 w 544"/>
                <a:gd name="T47" fmla="*/ 2147483647 h 418"/>
                <a:gd name="T48" fmla="*/ 2147483647 w 544"/>
                <a:gd name="T49" fmla="*/ 2147483647 h 418"/>
                <a:gd name="T50" fmla="*/ 2147483647 w 544"/>
                <a:gd name="T51" fmla="*/ 2147483647 h 418"/>
                <a:gd name="T52" fmla="*/ 2147483647 w 544"/>
                <a:gd name="T53" fmla="*/ 2147483647 h 418"/>
                <a:gd name="T54" fmla="*/ 2147483647 w 544"/>
                <a:gd name="T55" fmla="*/ 2147483647 h 418"/>
                <a:gd name="T56" fmla="*/ 2147483647 w 544"/>
                <a:gd name="T57" fmla="*/ 2147483647 h 418"/>
                <a:gd name="T58" fmla="*/ 2147483647 w 544"/>
                <a:gd name="T59" fmla="*/ 2147483647 h 418"/>
                <a:gd name="T60" fmla="*/ 2147483647 w 544"/>
                <a:gd name="T61" fmla="*/ 2147483647 h 418"/>
                <a:gd name="T62" fmla="*/ 2147483647 w 544"/>
                <a:gd name="T63" fmla="*/ 2147483647 h 418"/>
                <a:gd name="T64" fmla="*/ 2147483647 w 544"/>
                <a:gd name="T65" fmla="*/ 2147483647 h 418"/>
                <a:gd name="T66" fmla="*/ 2147483647 w 544"/>
                <a:gd name="T67" fmla="*/ 2147483647 h 418"/>
                <a:gd name="T68" fmla="*/ 2147483647 w 544"/>
                <a:gd name="T69" fmla="*/ 2147483647 h 418"/>
                <a:gd name="T70" fmla="*/ 2147483647 w 544"/>
                <a:gd name="T71" fmla="*/ 2147483647 h 418"/>
                <a:gd name="T72" fmla="*/ 0 w 544"/>
                <a:gd name="T73" fmla="*/ 0 h 418"/>
                <a:gd name="T74" fmla="*/ 0 w 544"/>
                <a:gd name="T75" fmla="*/ 0 h 418"/>
                <a:gd name="T76" fmla="*/ 0 w 544"/>
                <a:gd name="T77" fmla="*/ 0 h 4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44"/>
                <a:gd name="T118" fmla="*/ 0 h 418"/>
                <a:gd name="T119" fmla="*/ 544 w 544"/>
                <a:gd name="T120" fmla="*/ 418 h 41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44" h="418">
                  <a:moveTo>
                    <a:pt x="0" y="0"/>
                  </a:moveTo>
                  <a:lnTo>
                    <a:pt x="19" y="25"/>
                  </a:lnTo>
                  <a:lnTo>
                    <a:pt x="37" y="50"/>
                  </a:lnTo>
                  <a:lnTo>
                    <a:pt x="56" y="76"/>
                  </a:lnTo>
                  <a:lnTo>
                    <a:pt x="75" y="101"/>
                  </a:lnTo>
                  <a:lnTo>
                    <a:pt x="96" y="125"/>
                  </a:lnTo>
                  <a:lnTo>
                    <a:pt x="117" y="148"/>
                  </a:lnTo>
                  <a:lnTo>
                    <a:pt x="138" y="172"/>
                  </a:lnTo>
                  <a:lnTo>
                    <a:pt x="159" y="194"/>
                  </a:lnTo>
                  <a:lnTo>
                    <a:pt x="183" y="217"/>
                  </a:lnTo>
                  <a:lnTo>
                    <a:pt x="206" y="238"/>
                  </a:lnTo>
                  <a:lnTo>
                    <a:pt x="230" y="259"/>
                  </a:lnTo>
                  <a:lnTo>
                    <a:pt x="254" y="278"/>
                  </a:lnTo>
                  <a:lnTo>
                    <a:pt x="279" y="298"/>
                  </a:lnTo>
                  <a:lnTo>
                    <a:pt x="305" y="315"/>
                  </a:lnTo>
                  <a:lnTo>
                    <a:pt x="331" y="332"/>
                  </a:lnTo>
                  <a:lnTo>
                    <a:pt x="359" y="349"/>
                  </a:lnTo>
                  <a:lnTo>
                    <a:pt x="374" y="357"/>
                  </a:lnTo>
                  <a:lnTo>
                    <a:pt x="389" y="365"/>
                  </a:lnTo>
                  <a:lnTo>
                    <a:pt x="404" y="372"/>
                  </a:lnTo>
                  <a:lnTo>
                    <a:pt x="419" y="379"/>
                  </a:lnTo>
                  <a:lnTo>
                    <a:pt x="435" y="385"/>
                  </a:lnTo>
                  <a:lnTo>
                    <a:pt x="450" y="391"/>
                  </a:lnTo>
                  <a:lnTo>
                    <a:pt x="466" y="397"/>
                  </a:lnTo>
                  <a:lnTo>
                    <a:pt x="481" y="403"/>
                  </a:lnTo>
                  <a:lnTo>
                    <a:pt x="486" y="404"/>
                  </a:lnTo>
                  <a:lnTo>
                    <a:pt x="490" y="406"/>
                  </a:lnTo>
                  <a:lnTo>
                    <a:pt x="495" y="407"/>
                  </a:lnTo>
                  <a:lnTo>
                    <a:pt x="501" y="408"/>
                  </a:lnTo>
                  <a:lnTo>
                    <a:pt x="505" y="411"/>
                  </a:lnTo>
                  <a:lnTo>
                    <a:pt x="510" y="412"/>
                  </a:lnTo>
                  <a:lnTo>
                    <a:pt x="514" y="413"/>
                  </a:lnTo>
                  <a:lnTo>
                    <a:pt x="519" y="414"/>
                  </a:lnTo>
                  <a:lnTo>
                    <a:pt x="524" y="415"/>
                  </a:lnTo>
                  <a:lnTo>
                    <a:pt x="529" y="415"/>
                  </a:lnTo>
                  <a:lnTo>
                    <a:pt x="535" y="417"/>
                  </a:lnTo>
                  <a:lnTo>
                    <a:pt x="537" y="417"/>
                  </a:lnTo>
                  <a:lnTo>
                    <a:pt x="540" y="418"/>
                  </a:lnTo>
                  <a:lnTo>
                    <a:pt x="543" y="415"/>
                  </a:lnTo>
                  <a:lnTo>
                    <a:pt x="544" y="412"/>
                  </a:lnTo>
                  <a:lnTo>
                    <a:pt x="544" y="408"/>
                  </a:lnTo>
                  <a:lnTo>
                    <a:pt x="541" y="405"/>
                  </a:lnTo>
                  <a:lnTo>
                    <a:pt x="536" y="402"/>
                  </a:lnTo>
                  <a:lnTo>
                    <a:pt x="531" y="398"/>
                  </a:lnTo>
                  <a:lnTo>
                    <a:pt x="525" y="396"/>
                  </a:lnTo>
                  <a:lnTo>
                    <a:pt x="518" y="395"/>
                  </a:lnTo>
                  <a:lnTo>
                    <a:pt x="512" y="392"/>
                  </a:lnTo>
                  <a:lnTo>
                    <a:pt x="506" y="391"/>
                  </a:lnTo>
                  <a:lnTo>
                    <a:pt x="501" y="390"/>
                  </a:lnTo>
                  <a:lnTo>
                    <a:pt x="486" y="385"/>
                  </a:lnTo>
                  <a:lnTo>
                    <a:pt x="469" y="380"/>
                  </a:lnTo>
                  <a:lnTo>
                    <a:pt x="454" y="374"/>
                  </a:lnTo>
                  <a:lnTo>
                    <a:pt x="438" y="368"/>
                  </a:lnTo>
                  <a:lnTo>
                    <a:pt x="423" y="361"/>
                  </a:lnTo>
                  <a:lnTo>
                    <a:pt x="408" y="354"/>
                  </a:lnTo>
                  <a:lnTo>
                    <a:pt x="393" y="347"/>
                  </a:lnTo>
                  <a:lnTo>
                    <a:pt x="378" y="341"/>
                  </a:lnTo>
                  <a:lnTo>
                    <a:pt x="350" y="326"/>
                  </a:lnTo>
                  <a:lnTo>
                    <a:pt x="322" y="309"/>
                  </a:lnTo>
                  <a:lnTo>
                    <a:pt x="294" y="292"/>
                  </a:lnTo>
                  <a:lnTo>
                    <a:pt x="268" y="274"/>
                  </a:lnTo>
                  <a:lnTo>
                    <a:pt x="242" y="255"/>
                  </a:lnTo>
                  <a:lnTo>
                    <a:pt x="217" y="236"/>
                  </a:lnTo>
                  <a:lnTo>
                    <a:pt x="193" y="215"/>
                  </a:lnTo>
                  <a:lnTo>
                    <a:pt x="169" y="193"/>
                  </a:lnTo>
                  <a:lnTo>
                    <a:pt x="146" y="171"/>
                  </a:lnTo>
                  <a:lnTo>
                    <a:pt x="124" y="148"/>
                  </a:lnTo>
                  <a:lnTo>
                    <a:pt x="102" y="125"/>
                  </a:lnTo>
                  <a:lnTo>
                    <a:pt x="80" y="101"/>
                  </a:lnTo>
                  <a:lnTo>
                    <a:pt x="59" y="77"/>
                  </a:lnTo>
                  <a:lnTo>
                    <a:pt x="40" y="51"/>
                  </a:lnTo>
                  <a:lnTo>
                    <a:pt x="2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36" name="Freeform 100"/>
            <p:cNvSpPr>
              <a:spLocks/>
            </p:cNvSpPr>
            <p:nvPr/>
          </p:nvSpPr>
          <p:spPr bwMode="auto">
            <a:xfrm>
              <a:off x="7866091" y="2546347"/>
              <a:ext cx="379413" cy="301625"/>
            </a:xfrm>
            <a:custGeom>
              <a:avLst/>
              <a:gdLst>
                <a:gd name="T0" fmla="*/ 2147483647 w 478"/>
                <a:gd name="T1" fmla="*/ 2147483647 h 381"/>
                <a:gd name="T2" fmla="*/ 2147483647 w 478"/>
                <a:gd name="T3" fmla="*/ 2147483647 h 381"/>
                <a:gd name="T4" fmla="*/ 2147483647 w 478"/>
                <a:gd name="T5" fmla="*/ 2147483647 h 381"/>
                <a:gd name="T6" fmla="*/ 2147483647 w 478"/>
                <a:gd name="T7" fmla="*/ 2147483647 h 381"/>
                <a:gd name="T8" fmla="*/ 2147483647 w 478"/>
                <a:gd name="T9" fmla="*/ 2147483647 h 381"/>
                <a:gd name="T10" fmla="*/ 2147483647 w 478"/>
                <a:gd name="T11" fmla="*/ 2147483647 h 381"/>
                <a:gd name="T12" fmla="*/ 2147483647 w 478"/>
                <a:gd name="T13" fmla="*/ 2147483647 h 381"/>
                <a:gd name="T14" fmla="*/ 2147483647 w 478"/>
                <a:gd name="T15" fmla="*/ 2147483647 h 381"/>
                <a:gd name="T16" fmla="*/ 2147483647 w 478"/>
                <a:gd name="T17" fmla="*/ 2147483647 h 381"/>
                <a:gd name="T18" fmla="*/ 2147483647 w 478"/>
                <a:gd name="T19" fmla="*/ 2147483647 h 381"/>
                <a:gd name="T20" fmla="*/ 2147483647 w 478"/>
                <a:gd name="T21" fmla="*/ 2147483647 h 381"/>
                <a:gd name="T22" fmla="*/ 2147483647 w 478"/>
                <a:gd name="T23" fmla="*/ 2147483647 h 381"/>
                <a:gd name="T24" fmla="*/ 2147483647 w 478"/>
                <a:gd name="T25" fmla="*/ 2147483647 h 381"/>
                <a:gd name="T26" fmla="*/ 2147483647 w 478"/>
                <a:gd name="T27" fmla="*/ 2147483647 h 381"/>
                <a:gd name="T28" fmla="*/ 2147483647 w 478"/>
                <a:gd name="T29" fmla="*/ 2147483647 h 381"/>
                <a:gd name="T30" fmla="*/ 2147483647 w 478"/>
                <a:gd name="T31" fmla="*/ 2147483647 h 381"/>
                <a:gd name="T32" fmla="*/ 2147483647 w 478"/>
                <a:gd name="T33" fmla="*/ 2147483647 h 381"/>
                <a:gd name="T34" fmla="*/ 2147483647 w 478"/>
                <a:gd name="T35" fmla="*/ 2147483647 h 381"/>
                <a:gd name="T36" fmla="*/ 2147483647 w 478"/>
                <a:gd name="T37" fmla="*/ 2147483647 h 381"/>
                <a:gd name="T38" fmla="*/ 2147483647 w 478"/>
                <a:gd name="T39" fmla="*/ 2147483647 h 381"/>
                <a:gd name="T40" fmla="*/ 2147483647 w 478"/>
                <a:gd name="T41" fmla="*/ 2147483647 h 381"/>
                <a:gd name="T42" fmla="*/ 2147483647 w 478"/>
                <a:gd name="T43" fmla="*/ 2147483647 h 381"/>
                <a:gd name="T44" fmla="*/ 2147483647 w 478"/>
                <a:gd name="T45" fmla="*/ 2147483647 h 381"/>
                <a:gd name="T46" fmla="*/ 2147483647 w 478"/>
                <a:gd name="T47" fmla="*/ 2147483647 h 381"/>
                <a:gd name="T48" fmla="*/ 2147483647 w 478"/>
                <a:gd name="T49" fmla="*/ 2147483647 h 381"/>
                <a:gd name="T50" fmla="*/ 2147483647 w 478"/>
                <a:gd name="T51" fmla="*/ 2147483647 h 381"/>
                <a:gd name="T52" fmla="*/ 2147483647 w 478"/>
                <a:gd name="T53" fmla="*/ 2147483647 h 381"/>
                <a:gd name="T54" fmla="*/ 2147483647 w 478"/>
                <a:gd name="T55" fmla="*/ 2147483647 h 381"/>
                <a:gd name="T56" fmla="*/ 2147483647 w 478"/>
                <a:gd name="T57" fmla="*/ 2147483647 h 381"/>
                <a:gd name="T58" fmla="*/ 2147483647 w 478"/>
                <a:gd name="T59" fmla="*/ 2147483647 h 381"/>
                <a:gd name="T60" fmla="*/ 2147483647 w 478"/>
                <a:gd name="T61" fmla="*/ 2147483647 h 381"/>
                <a:gd name="T62" fmla="*/ 2147483647 w 478"/>
                <a:gd name="T63" fmla="*/ 2147483647 h 381"/>
                <a:gd name="T64" fmla="*/ 2147483647 w 478"/>
                <a:gd name="T65" fmla="*/ 2147483647 h 381"/>
                <a:gd name="T66" fmla="*/ 2147483647 w 478"/>
                <a:gd name="T67" fmla="*/ 2147483647 h 381"/>
                <a:gd name="T68" fmla="*/ 2147483647 w 478"/>
                <a:gd name="T69" fmla="*/ 2147483647 h 381"/>
                <a:gd name="T70" fmla="*/ 2147483647 w 478"/>
                <a:gd name="T71" fmla="*/ 2147483647 h 381"/>
                <a:gd name="T72" fmla="*/ 2147483647 w 478"/>
                <a:gd name="T73" fmla="*/ 2147483647 h 381"/>
                <a:gd name="T74" fmla="*/ 2147483647 w 478"/>
                <a:gd name="T75" fmla="*/ 2147483647 h 381"/>
                <a:gd name="T76" fmla="*/ 2147483647 w 478"/>
                <a:gd name="T77" fmla="*/ 2147483647 h 381"/>
                <a:gd name="T78" fmla="*/ 2147483647 w 478"/>
                <a:gd name="T79" fmla="*/ 2147483647 h 381"/>
                <a:gd name="T80" fmla="*/ 2147483647 w 478"/>
                <a:gd name="T81" fmla="*/ 2147483647 h 381"/>
                <a:gd name="T82" fmla="*/ 2147483647 w 478"/>
                <a:gd name="T83" fmla="*/ 2147483647 h 381"/>
                <a:gd name="T84" fmla="*/ 2147483647 w 478"/>
                <a:gd name="T85" fmla="*/ 2147483647 h 381"/>
                <a:gd name="T86" fmla="*/ 2147483647 w 478"/>
                <a:gd name="T87" fmla="*/ 2147483647 h 381"/>
                <a:gd name="T88" fmla="*/ 2147483647 w 478"/>
                <a:gd name="T89" fmla="*/ 2147483647 h 381"/>
                <a:gd name="T90" fmla="*/ 2147483647 w 478"/>
                <a:gd name="T91" fmla="*/ 2147483647 h 381"/>
                <a:gd name="T92" fmla="*/ 0 w 478"/>
                <a:gd name="T93" fmla="*/ 0 h 381"/>
                <a:gd name="T94" fmla="*/ 0 w 478"/>
                <a:gd name="T95" fmla="*/ 2147483647 h 381"/>
                <a:gd name="T96" fmla="*/ 0 w 478"/>
                <a:gd name="T97" fmla="*/ 2147483647 h 38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8"/>
                <a:gd name="T148" fmla="*/ 0 h 381"/>
                <a:gd name="T149" fmla="*/ 478 w 478"/>
                <a:gd name="T150" fmla="*/ 381 h 38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8" h="381">
                  <a:moveTo>
                    <a:pt x="0" y="1"/>
                  </a:moveTo>
                  <a:lnTo>
                    <a:pt x="11" y="13"/>
                  </a:lnTo>
                  <a:lnTo>
                    <a:pt x="23" y="27"/>
                  </a:lnTo>
                  <a:lnTo>
                    <a:pt x="33" y="41"/>
                  </a:lnTo>
                  <a:lnTo>
                    <a:pt x="43" y="56"/>
                  </a:lnTo>
                  <a:lnTo>
                    <a:pt x="54" y="70"/>
                  </a:lnTo>
                  <a:lnTo>
                    <a:pt x="66" y="82"/>
                  </a:lnTo>
                  <a:lnTo>
                    <a:pt x="79" y="94"/>
                  </a:lnTo>
                  <a:lnTo>
                    <a:pt x="94" y="104"/>
                  </a:lnTo>
                  <a:lnTo>
                    <a:pt x="112" y="115"/>
                  </a:lnTo>
                  <a:lnTo>
                    <a:pt x="131" y="123"/>
                  </a:lnTo>
                  <a:lnTo>
                    <a:pt x="151" y="131"/>
                  </a:lnTo>
                  <a:lnTo>
                    <a:pt x="169" y="137"/>
                  </a:lnTo>
                  <a:lnTo>
                    <a:pt x="189" y="142"/>
                  </a:lnTo>
                  <a:lnTo>
                    <a:pt x="209" y="147"/>
                  </a:lnTo>
                  <a:lnTo>
                    <a:pt x="229" y="150"/>
                  </a:lnTo>
                  <a:lnTo>
                    <a:pt x="250" y="155"/>
                  </a:lnTo>
                  <a:lnTo>
                    <a:pt x="260" y="157"/>
                  </a:lnTo>
                  <a:lnTo>
                    <a:pt x="270" y="160"/>
                  </a:lnTo>
                  <a:lnTo>
                    <a:pt x="280" y="163"/>
                  </a:lnTo>
                  <a:lnTo>
                    <a:pt x="290" y="167"/>
                  </a:lnTo>
                  <a:lnTo>
                    <a:pt x="299" y="171"/>
                  </a:lnTo>
                  <a:lnTo>
                    <a:pt x="308" y="175"/>
                  </a:lnTo>
                  <a:lnTo>
                    <a:pt x="318" y="179"/>
                  </a:lnTo>
                  <a:lnTo>
                    <a:pt x="327" y="184"/>
                  </a:lnTo>
                  <a:lnTo>
                    <a:pt x="336" y="190"/>
                  </a:lnTo>
                  <a:lnTo>
                    <a:pt x="344" y="195"/>
                  </a:lnTo>
                  <a:lnTo>
                    <a:pt x="352" y="201"/>
                  </a:lnTo>
                  <a:lnTo>
                    <a:pt x="360" y="208"/>
                  </a:lnTo>
                  <a:lnTo>
                    <a:pt x="367" y="214"/>
                  </a:lnTo>
                  <a:lnTo>
                    <a:pt x="375" y="221"/>
                  </a:lnTo>
                  <a:lnTo>
                    <a:pt x="383" y="226"/>
                  </a:lnTo>
                  <a:lnTo>
                    <a:pt x="391" y="232"/>
                  </a:lnTo>
                  <a:lnTo>
                    <a:pt x="409" y="246"/>
                  </a:lnTo>
                  <a:lnTo>
                    <a:pt x="424" y="262"/>
                  </a:lnTo>
                  <a:lnTo>
                    <a:pt x="436" y="278"/>
                  </a:lnTo>
                  <a:lnTo>
                    <a:pt x="447" y="297"/>
                  </a:lnTo>
                  <a:lnTo>
                    <a:pt x="456" y="316"/>
                  </a:lnTo>
                  <a:lnTo>
                    <a:pt x="463" y="336"/>
                  </a:lnTo>
                  <a:lnTo>
                    <a:pt x="470" y="358"/>
                  </a:lnTo>
                  <a:lnTo>
                    <a:pt x="474" y="380"/>
                  </a:lnTo>
                  <a:lnTo>
                    <a:pt x="474" y="381"/>
                  </a:lnTo>
                  <a:lnTo>
                    <a:pt x="477" y="380"/>
                  </a:lnTo>
                  <a:lnTo>
                    <a:pt x="478" y="378"/>
                  </a:lnTo>
                  <a:lnTo>
                    <a:pt x="478" y="377"/>
                  </a:lnTo>
                  <a:lnTo>
                    <a:pt x="476" y="359"/>
                  </a:lnTo>
                  <a:lnTo>
                    <a:pt x="472" y="342"/>
                  </a:lnTo>
                  <a:lnTo>
                    <a:pt x="467" y="323"/>
                  </a:lnTo>
                  <a:lnTo>
                    <a:pt x="462" y="306"/>
                  </a:lnTo>
                  <a:lnTo>
                    <a:pt x="455" y="290"/>
                  </a:lnTo>
                  <a:lnTo>
                    <a:pt x="447" y="274"/>
                  </a:lnTo>
                  <a:lnTo>
                    <a:pt x="437" y="258"/>
                  </a:lnTo>
                  <a:lnTo>
                    <a:pt x="426" y="244"/>
                  </a:lnTo>
                  <a:lnTo>
                    <a:pt x="419" y="237"/>
                  </a:lnTo>
                  <a:lnTo>
                    <a:pt x="412" y="230"/>
                  </a:lnTo>
                  <a:lnTo>
                    <a:pt x="404" y="223"/>
                  </a:lnTo>
                  <a:lnTo>
                    <a:pt x="397" y="216"/>
                  </a:lnTo>
                  <a:lnTo>
                    <a:pt x="389" y="209"/>
                  </a:lnTo>
                  <a:lnTo>
                    <a:pt x="381" y="202"/>
                  </a:lnTo>
                  <a:lnTo>
                    <a:pt x="374" y="196"/>
                  </a:lnTo>
                  <a:lnTo>
                    <a:pt x="366" y="190"/>
                  </a:lnTo>
                  <a:lnTo>
                    <a:pt x="359" y="184"/>
                  </a:lnTo>
                  <a:lnTo>
                    <a:pt x="351" y="177"/>
                  </a:lnTo>
                  <a:lnTo>
                    <a:pt x="343" y="172"/>
                  </a:lnTo>
                  <a:lnTo>
                    <a:pt x="335" y="167"/>
                  </a:lnTo>
                  <a:lnTo>
                    <a:pt x="327" y="162"/>
                  </a:lnTo>
                  <a:lnTo>
                    <a:pt x="318" y="157"/>
                  </a:lnTo>
                  <a:lnTo>
                    <a:pt x="310" y="153"/>
                  </a:lnTo>
                  <a:lnTo>
                    <a:pt x="300" y="149"/>
                  </a:lnTo>
                  <a:lnTo>
                    <a:pt x="280" y="141"/>
                  </a:lnTo>
                  <a:lnTo>
                    <a:pt x="258" y="135"/>
                  </a:lnTo>
                  <a:lnTo>
                    <a:pt x="236" y="130"/>
                  </a:lnTo>
                  <a:lnTo>
                    <a:pt x="214" y="126"/>
                  </a:lnTo>
                  <a:lnTo>
                    <a:pt x="192" y="122"/>
                  </a:lnTo>
                  <a:lnTo>
                    <a:pt x="170" y="118"/>
                  </a:lnTo>
                  <a:lnTo>
                    <a:pt x="148" y="112"/>
                  </a:lnTo>
                  <a:lnTo>
                    <a:pt x="126" y="105"/>
                  </a:lnTo>
                  <a:lnTo>
                    <a:pt x="116" y="101"/>
                  </a:lnTo>
                  <a:lnTo>
                    <a:pt x="107" y="96"/>
                  </a:lnTo>
                  <a:lnTo>
                    <a:pt x="96" y="92"/>
                  </a:lnTo>
                  <a:lnTo>
                    <a:pt x="87" y="86"/>
                  </a:lnTo>
                  <a:lnTo>
                    <a:pt x="79" y="80"/>
                  </a:lnTo>
                  <a:lnTo>
                    <a:pt x="70" y="73"/>
                  </a:lnTo>
                  <a:lnTo>
                    <a:pt x="62" y="66"/>
                  </a:lnTo>
                  <a:lnTo>
                    <a:pt x="54" y="58"/>
                  </a:lnTo>
                  <a:lnTo>
                    <a:pt x="47" y="51"/>
                  </a:lnTo>
                  <a:lnTo>
                    <a:pt x="40" y="43"/>
                  </a:lnTo>
                  <a:lnTo>
                    <a:pt x="34" y="35"/>
                  </a:lnTo>
                  <a:lnTo>
                    <a:pt x="27" y="28"/>
                  </a:lnTo>
                  <a:lnTo>
                    <a:pt x="20" y="20"/>
                  </a:lnTo>
                  <a:lnTo>
                    <a:pt x="13" y="13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37" name="Freeform 101"/>
            <p:cNvSpPr>
              <a:spLocks/>
            </p:cNvSpPr>
            <p:nvPr/>
          </p:nvSpPr>
          <p:spPr bwMode="auto">
            <a:xfrm>
              <a:off x="8202641" y="2320922"/>
              <a:ext cx="457200" cy="415925"/>
            </a:xfrm>
            <a:custGeom>
              <a:avLst/>
              <a:gdLst>
                <a:gd name="T0" fmla="*/ 2147483647 w 578"/>
                <a:gd name="T1" fmla="*/ 2147483647 h 524"/>
                <a:gd name="T2" fmla="*/ 2147483647 w 578"/>
                <a:gd name="T3" fmla="*/ 0 h 524"/>
                <a:gd name="T4" fmla="*/ 2147483647 w 578"/>
                <a:gd name="T5" fmla="*/ 2147483647 h 524"/>
                <a:gd name="T6" fmla="*/ 2147483647 w 578"/>
                <a:gd name="T7" fmla="*/ 2147483647 h 524"/>
                <a:gd name="T8" fmla="*/ 2147483647 w 578"/>
                <a:gd name="T9" fmla="*/ 2147483647 h 524"/>
                <a:gd name="T10" fmla="*/ 2147483647 w 578"/>
                <a:gd name="T11" fmla="*/ 2147483647 h 524"/>
                <a:gd name="T12" fmla="*/ 2147483647 w 578"/>
                <a:gd name="T13" fmla="*/ 2147483647 h 524"/>
                <a:gd name="T14" fmla="*/ 2147483647 w 578"/>
                <a:gd name="T15" fmla="*/ 2147483647 h 524"/>
                <a:gd name="T16" fmla="*/ 2147483647 w 578"/>
                <a:gd name="T17" fmla="*/ 2147483647 h 524"/>
                <a:gd name="T18" fmla="*/ 2147483647 w 578"/>
                <a:gd name="T19" fmla="*/ 2147483647 h 524"/>
                <a:gd name="T20" fmla="*/ 2147483647 w 578"/>
                <a:gd name="T21" fmla="*/ 2147483647 h 524"/>
                <a:gd name="T22" fmla="*/ 2147483647 w 578"/>
                <a:gd name="T23" fmla="*/ 2147483647 h 524"/>
                <a:gd name="T24" fmla="*/ 2147483647 w 578"/>
                <a:gd name="T25" fmla="*/ 2147483647 h 524"/>
                <a:gd name="T26" fmla="*/ 2147483647 w 578"/>
                <a:gd name="T27" fmla="*/ 2147483647 h 524"/>
                <a:gd name="T28" fmla="*/ 2147483647 w 578"/>
                <a:gd name="T29" fmla="*/ 2147483647 h 524"/>
                <a:gd name="T30" fmla="*/ 2147483647 w 578"/>
                <a:gd name="T31" fmla="*/ 2147483647 h 524"/>
                <a:gd name="T32" fmla="*/ 2147483647 w 578"/>
                <a:gd name="T33" fmla="*/ 2147483647 h 524"/>
                <a:gd name="T34" fmla="*/ 2147483647 w 578"/>
                <a:gd name="T35" fmla="*/ 2147483647 h 524"/>
                <a:gd name="T36" fmla="*/ 2147483647 w 578"/>
                <a:gd name="T37" fmla="*/ 2147483647 h 524"/>
                <a:gd name="T38" fmla="*/ 2147483647 w 578"/>
                <a:gd name="T39" fmla="*/ 2147483647 h 524"/>
                <a:gd name="T40" fmla="*/ 2147483647 w 578"/>
                <a:gd name="T41" fmla="*/ 2147483647 h 524"/>
                <a:gd name="T42" fmla="*/ 2147483647 w 578"/>
                <a:gd name="T43" fmla="*/ 2147483647 h 524"/>
                <a:gd name="T44" fmla="*/ 2147483647 w 578"/>
                <a:gd name="T45" fmla="*/ 2147483647 h 524"/>
                <a:gd name="T46" fmla="*/ 2147483647 w 578"/>
                <a:gd name="T47" fmla="*/ 2147483647 h 524"/>
                <a:gd name="T48" fmla="*/ 2147483647 w 578"/>
                <a:gd name="T49" fmla="*/ 2147483647 h 524"/>
                <a:gd name="T50" fmla="*/ 2147483647 w 578"/>
                <a:gd name="T51" fmla="*/ 2147483647 h 524"/>
                <a:gd name="T52" fmla="*/ 2147483647 w 578"/>
                <a:gd name="T53" fmla="*/ 2147483647 h 524"/>
                <a:gd name="T54" fmla="*/ 2147483647 w 578"/>
                <a:gd name="T55" fmla="*/ 2147483647 h 524"/>
                <a:gd name="T56" fmla="*/ 2147483647 w 578"/>
                <a:gd name="T57" fmla="*/ 2147483647 h 524"/>
                <a:gd name="T58" fmla="*/ 2147483647 w 578"/>
                <a:gd name="T59" fmla="*/ 2147483647 h 524"/>
                <a:gd name="T60" fmla="*/ 2147483647 w 578"/>
                <a:gd name="T61" fmla="*/ 2147483647 h 524"/>
                <a:gd name="T62" fmla="*/ 2147483647 w 578"/>
                <a:gd name="T63" fmla="*/ 2147483647 h 524"/>
                <a:gd name="T64" fmla="*/ 2147483647 w 578"/>
                <a:gd name="T65" fmla="*/ 2147483647 h 524"/>
                <a:gd name="T66" fmla="*/ 2147483647 w 578"/>
                <a:gd name="T67" fmla="*/ 2147483647 h 524"/>
                <a:gd name="T68" fmla="*/ 2147483647 w 578"/>
                <a:gd name="T69" fmla="*/ 2147483647 h 524"/>
                <a:gd name="T70" fmla="*/ 2147483647 w 578"/>
                <a:gd name="T71" fmla="*/ 2147483647 h 524"/>
                <a:gd name="T72" fmla="*/ 2147483647 w 578"/>
                <a:gd name="T73" fmla="*/ 2147483647 h 524"/>
                <a:gd name="T74" fmla="*/ 2147483647 w 578"/>
                <a:gd name="T75" fmla="*/ 2147483647 h 524"/>
                <a:gd name="T76" fmla="*/ 2147483647 w 578"/>
                <a:gd name="T77" fmla="*/ 2147483647 h 524"/>
                <a:gd name="T78" fmla="*/ 2147483647 w 578"/>
                <a:gd name="T79" fmla="*/ 2147483647 h 524"/>
                <a:gd name="T80" fmla="*/ 2147483647 w 578"/>
                <a:gd name="T81" fmla="*/ 2147483647 h 524"/>
                <a:gd name="T82" fmla="*/ 2147483647 w 578"/>
                <a:gd name="T83" fmla="*/ 2147483647 h 524"/>
                <a:gd name="T84" fmla="*/ 2147483647 w 578"/>
                <a:gd name="T85" fmla="*/ 2147483647 h 524"/>
                <a:gd name="T86" fmla="*/ 2147483647 w 578"/>
                <a:gd name="T87" fmla="*/ 2147483647 h 524"/>
                <a:gd name="T88" fmla="*/ 2147483647 w 578"/>
                <a:gd name="T89" fmla="*/ 2147483647 h 524"/>
                <a:gd name="T90" fmla="*/ 2147483647 w 578"/>
                <a:gd name="T91" fmla="*/ 2147483647 h 5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78"/>
                <a:gd name="T139" fmla="*/ 0 h 524"/>
                <a:gd name="T140" fmla="*/ 578 w 578"/>
                <a:gd name="T141" fmla="*/ 524 h 5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78" h="524">
                  <a:moveTo>
                    <a:pt x="578" y="11"/>
                  </a:moveTo>
                  <a:lnTo>
                    <a:pt x="558" y="7"/>
                  </a:lnTo>
                  <a:lnTo>
                    <a:pt x="539" y="4"/>
                  </a:lnTo>
                  <a:lnTo>
                    <a:pt x="519" y="2"/>
                  </a:lnTo>
                  <a:lnTo>
                    <a:pt x="499" y="0"/>
                  </a:lnTo>
                  <a:lnTo>
                    <a:pt x="480" y="0"/>
                  </a:lnTo>
                  <a:lnTo>
                    <a:pt x="460" y="0"/>
                  </a:lnTo>
                  <a:lnTo>
                    <a:pt x="441" y="0"/>
                  </a:lnTo>
                  <a:lnTo>
                    <a:pt x="421" y="1"/>
                  </a:lnTo>
                  <a:lnTo>
                    <a:pt x="400" y="4"/>
                  </a:lnTo>
                  <a:lnTo>
                    <a:pt x="381" y="5"/>
                  </a:lnTo>
                  <a:lnTo>
                    <a:pt x="361" y="8"/>
                  </a:lnTo>
                  <a:lnTo>
                    <a:pt x="342" y="11"/>
                  </a:lnTo>
                  <a:lnTo>
                    <a:pt x="322" y="13"/>
                  </a:lnTo>
                  <a:lnTo>
                    <a:pt x="302" y="16"/>
                  </a:lnTo>
                  <a:lnTo>
                    <a:pt x="284" y="20"/>
                  </a:lnTo>
                  <a:lnTo>
                    <a:pt x="264" y="23"/>
                  </a:lnTo>
                  <a:lnTo>
                    <a:pt x="246" y="28"/>
                  </a:lnTo>
                  <a:lnTo>
                    <a:pt x="226" y="34"/>
                  </a:lnTo>
                  <a:lnTo>
                    <a:pt x="208" y="39"/>
                  </a:lnTo>
                  <a:lnTo>
                    <a:pt x="191" y="47"/>
                  </a:lnTo>
                  <a:lnTo>
                    <a:pt x="172" y="57"/>
                  </a:lnTo>
                  <a:lnTo>
                    <a:pt x="155" y="66"/>
                  </a:lnTo>
                  <a:lnTo>
                    <a:pt x="138" y="75"/>
                  </a:lnTo>
                  <a:lnTo>
                    <a:pt x="121" y="84"/>
                  </a:lnTo>
                  <a:lnTo>
                    <a:pt x="105" y="95"/>
                  </a:lnTo>
                  <a:lnTo>
                    <a:pt x="89" y="105"/>
                  </a:lnTo>
                  <a:lnTo>
                    <a:pt x="74" y="115"/>
                  </a:lnTo>
                  <a:lnTo>
                    <a:pt x="62" y="127"/>
                  </a:lnTo>
                  <a:lnTo>
                    <a:pt x="49" y="140"/>
                  </a:lnTo>
                  <a:lnTo>
                    <a:pt x="37" y="153"/>
                  </a:lnTo>
                  <a:lnTo>
                    <a:pt x="27" y="168"/>
                  </a:lnTo>
                  <a:lnTo>
                    <a:pt x="18" y="186"/>
                  </a:lnTo>
                  <a:lnTo>
                    <a:pt x="5" y="219"/>
                  </a:lnTo>
                  <a:lnTo>
                    <a:pt x="0" y="254"/>
                  </a:lnTo>
                  <a:lnTo>
                    <a:pt x="4" y="288"/>
                  </a:lnTo>
                  <a:lnTo>
                    <a:pt x="17" y="322"/>
                  </a:lnTo>
                  <a:lnTo>
                    <a:pt x="26" y="337"/>
                  </a:lnTo>
                  <a:lnTo>
                    <a:pt x="36" y="348"/>
                  </a:lnTo>
                  <a:lnTo>
                    <a:pt x="49" y="358"/>
                  </a:lnTo>
                  <a:lnTo>
                    <a:pt x="62" y="368"/>
                  </a:lnTo>
                  <a:lnTo>
                    <a:pt x="75" y="376"/>
                  </a:lnTo>
                  <a:lnTo>
                    <a:pt x="89" y="383"/>
                  </a:lnTo>
                  <a:lnTo>
                    <a:pt x="104" y="391"/>
                  </a:lnTo>
                  <a:lnTo>
                    <a:pt x="119" y="398"/>
                  </a:lnTo>
                  <a:lnTo>
                    <a:pt x="127" y="402"/>
                  </a:lnTo>
                  <a:lnTo>
                    <a:pt x="134" y="407"/>
                  </a:lnTo>
                  <a:lnTo>
                    <a:pt x="141" y="413"/>
                  </a:lnTo>
                  <a:lnTo>
                    <a:pt x="148" y="418"/>
                  </a:lnTo>
                  <a:lnTo>
                    <a:pt x="151" y="424"/>
                  </a:lnTo>
                  <a:lnTo>
                    <a:pt x="151" y="430"/>
                  </a:lnTo>
                  <a:lnTo>
                    <a:pt x="148" y="433"/>
                  </a:lnTo>
                  <a:lnTo>
                    <a:pt x="142" y="437"/>
                  </a:lnTo>
                  <a:lnTo>
                    <a:pt x="135" y="440"/>
                  </a:lnTo>
                  <a:lnTo>
                    <a:pt x="128" y="441"/>
                  </a:lnTo>
                  <a:lnTo>
                    <a:pt x="123" y="442"/>
                  </a:lnTo>
                  <a:lnTo>
                    <a:pt x="118" y="444"/>
                  </a:lnTo>
                  <a:lnTo>
                    <a:pt x="109" y="446"/>
                  </a:lnTo>
                  <a:lnTo>
                    <a:pt x="102" y="451"/>
                  </a:lnTo>
                  <a:lnTo>
                    <a:pt x="94" y="455"/>
                  </a:lnTo>
                  <a:lnTo>
                    <a:pt x="88" y="462"/>
                  </a:lnTo>
                  <a:lnTo>
                    <a:pt x="78" y="477"/>
                  </a:lnTo>
                  <a:lnTo>
                    <a:pt x="77" y="494"/>
                  </a:lnTo>
                  <a:lnTo>
                    <a:pt x="82" y="510"/>
                  </a:lnTo>
                  <a:lnTo>
                    <a:pt x="94" y="524"/>
                  </a:lnTo>
                  <a:lnTo>
                    <a:pt x="95" y="524"/>
                  </a:lnTo>
                  <a:lnTo>
                    <a:pt x="95" y="523"/>
                  </a:lnTo>
                  <a:lnTo>
                    <a:pt x="95" y="522"/>
                  </a:lnTo>
                  <a:lnTo>
                    <a:pt x="87" y="510"/>
                  </a:lnTo>
                  <a:lnTo>
                    <a:pt x="82" y="499"/>
                  </a:lnTo>
                  <a:lnTo>
                    <a:pt x="81" y="487"/>
                  </a:lnTo>
                  <a:lnTo>
                    <a:pt x="83" y="476"/>
                  </a:lnTo>
                  <a:lnTo>
                    <a:pt x="89" y="467"/>
                  </a:lnTo>
                  <a:lnTo>
                    <a:pt x="98" y="459"/>
                  </a:lnTo>
                  <a:lnTo>
                    <a:pt x="109" y="453"/>
                  </a:lnTo>
                  <a:lnTo>
                    <a:pt x="123" y="449"/>
                  </a:lnTo>
                  <a:lnTo>
                    <a:pt x="131" y="448"/>
                  </a:lnTo>
                  <a:lnTo>
                    <a:pt x="139" y="446"/>
                  </a:lnTo>
                  <a:lnTo>
                    <a:pt x="147" y="444"/>
                  </a:lnTo>
                  <a:lnTo>
                    <a:pt x="154" y="440"/>
                  </a:lnTo>
                  <a:lnTo>
                    <a:pt x="162" y="430"/>
                  </a:lnTo>
                  <a:lnTo>
                    <a:pt x="163" y="417"/>
                  </a:lnTo>
                  <a:lnTo>
                    <a:pt x="161" y="403"/>
                  </a:lnTo>
                  <a:lnTo>
                    <a:pt x="155" y="392"/>
                  </a:lnTo>
                  <a:lnTo>
                    <a:pt x="147" y="380"/>
                  </a:lnTo>
                  <a:lnTo>
                    <a:pt x="136" y="370"/>
                  </a:lnTo>
                  <a:lnTo>
                    <a:pt x="124" y="361"/>
                  </a:lnTo>
                  <a:lnTo>
                    <a:pt x="111" y="351"/>
                  </a:lnTo>
                  <a:lnTo>
                    <a:pt x="98" y="343"/>
                  </a:lnTo>
                  <a:lnTo>
                    <a:pt x="86" y="334"/>
                  </a:lnTo>
                  <a:lnTo>
                    <a:pt x="73" y="325"/>
                  </a:lnTo>
                  <a:lnTo>
                    <a:pt x="63" y="316"/>
                  </a:lnTo>
                  <a:lnTo>
                    <a:pt x="52" y="301"/>
                  </a:lnTo>
                  <a:lnTo>
                    <a:pt x="44" y="286"/>
                  </a:lnTo>
                  <a:lnTo>
                    <a:pt x="41" y="269"/>
                  </a:lnTo>
                  <a:lnTo>
                    <a:pt x="40" y="251"/>
                  </a:lnTo>
                  <a:lnTo>
                    <a:pt x="42" y="234"/>
                  </a:lnTo>
                  <a:lnTo>
                    <a:pt x="44" y="217"/>
                  </a:lnTo>
                  <a:lnTo>
                    <a:pt x="49" y="199"/>
                  </a:lnTo>
                  <a:lnTo>
                    <a:pt x="55" y="183"/>
                  </a:lnTo>
                  <a:lnTo>
                    <a:pt x="62" y="169"/>
                  </a:lnTo>
                  <a:lnTo>
                    <a:pt x="70" y="156"/>
                  </a:lnTo>
                  <a:lnTo>
                    <a:pt x="81" y="143"/>
                  </a:lnTo>
                  <a:lnTo>
                    <a:pt x="93" y="131"/>
                  </a:lnTo>
                  <a:lnTo>
                    <a:pt x="105" y="121"/>
                  </a:lnTo>
                  <a:lnTo>
                    <a:pt x="118" y="111"/>
                  </a:lnTo>
                  <a:lnTo>
                    <a:pt x="131" y="100"/>
                  </a:lnTo>
                  <a:lnTo>
                    <a:pt x="143" y="91"/>
                  </a:lnTo>
                  <a:lnTo>
                    <a:pt x="160" y="81"/>
                  </a:lnTo>
                  <a:lnTo>
                    <a:pt x="177" y="72"/>
                  </a:lnTo>
                  <a:lnTo>
                    <a:pt x="195" y="62"/>
                  </a:lnTo>
                  <a:lnTo>
                    <a:pt x="215" y="55"/>
                  </a:lnTo>
                  <a:lnTo>
                    <a:pt x="234" y="49"/>
                  </a:lnTo>
                  <a:lnTo>
                    <a:pt x="254" y="43"/>
                  </a:lnTo>
                  <a:lnTo>
                    <a:pt x="274" y="37"/>
                  </a:lnTo>
                  <a:lnTo>
                    <a:pt x="292" y="31"/>
                  </a:lnTo>
                  <a:lnTo>
                    <a:pt x="309" y="27"/>
                  </a:lnTo>
                  <a:lnTo>
                    <a:pt x="327" y="22"/>
                  </a:lnTo>
                  <a:lnTo>
                    <a:pt x="344" y="19"/>
                  </a:lnTo>
                  <a:lnTo>
                    <a:pt x="361" y="15"/>
                  </a:lnTo>
                  <a:lnTo>
                    <a:pt x="380" y="12"/>
                  </a:lnTo>
                  <a:lnTo>
                    <a:pt x="397" y="9"/>
                  </a:lnTo>
                  <a:lnTo>
                    <a:pt x="415" y="7"/>
                  </a:lnTo>
                  <a:lnTo>
                    <a:pt x="433" y="6"/>
                  </a:lnTo>
                  <a:lnTo>
                    <a:pt x="451" y="5"/>
                  </a:lnTo>
                  <a:lnTo>
                    <a:pt x="468" y="5"/>
                  </a:lnTo>
                  <a:lnTo>
                    <a:pt x="487" y="5"/>
                  </a:lnTo>
                  <a:lnTo>
                    <a:pt x="505" y="5"/>
                  </a:lnTo>
                  <a:lnTo>
                    <a:pt x="524" y="6"/>
                  </a:lnTo>
                  <a:lnTo>
                    <a:pt x="541" y="7"/>
                  </a:lnTo>
                  <a:lnTo>
                    <a:pt x="559" y="8"/>
                  </a:lnTo>
                  <a:lnTo>
                    <a:pt x="57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38" name="Freeform 102"/>
            <p:cNvSpPr>
              <a:spLocks/>
            </p:cNvSpPr>
            <p:nvPr/>
          </p:nvSpPr>
          <p:spPr bwMode="auto">
            <a:xfrm>
              <a:off x="7997854" y="2052635"/>
              <a:ext cx="358775" cy="630238"/>
            </a:xfrm>
            <a:custGeom>
              <a:avLst/>
              <a:gdLst>
                <a:gd name="T0" fmla="*/ 2147483647 w 452"/>
                <a:gd name="T1" fmla="*/ 2147483647 h 792"/>
                <a:gd name="T2" fmla="*/ 2147483647 w 452"/>
                <a:gd name="T3" fmla="*/ 2147483647 h 792"/>
                <a:gd name="T4" fmla="*/ 2147483647 w 452"/>
                <a:gd name="T5" fmla="*/ 2147483647 h 792"/>
                <a:gd name="T6" fmla="*/ 2147483647 w 452"/>
                <a:gd name="T7" fmla="*/ 2147483647 h 792"/>
                <a:gd name="T8" fmla="*/ 2147483647 w 452"/>
                <a:gd name="T9" fmla="*/ 2147483647 h 792"/>
                <a:gd name="T10" fmla="*/ 2147483647 w 452"/>
                <a:gd name="T11" fmla="*/ 2147483647 h 792"/>
                <a:gd name="T12" fmla="*/ 2147483647 w 452"/>
                <a:gd name="T13" fmla="*/ 2147483647 h 792"/>
                <a:gd name="T14" fmla="*/ 2147483647 w 452"/>
                <a:gd name="T15" fmla="*/ 2147483647 h 792"/>
                <a:gd name="T16" fmla="*/ 2147483647 w 452"/>
                <a:gd name="T17" fmla="*/ 2147483647 h 792"/>
                <a:gd name="T18" fmla="*/ 2147483647 w 452"/>
                <a:gd name="T19" fmla="*/ 2147483647 h 792"/>
                <a:gd name="T20" fmla="*/ 2147483647 w 452"/>
                <a:gd name="T21" fmla="*/ 2147483647 h 792"/>
                <a:gd name="T22" fmla="*/ 2147483647 w 452"/>
                <a:gd name="T23" fmla="*/ 2147483647 h 792"/>
                <a:gd name="T24" fmla="*/ 2147483647 w 452"/>
                <a:gd name="T25" fmla="*/ 2147483647 h 792"/>
                <a:gd name="T26" fmla="*/ 2147483647 w 452"/>
                <a:gd name="T27" fmla="*/ 2147483647 h 792"/>
                <a:gd name="T28" fmla="*/ 2147483647 w 452"/>
                <a:gd name="T29" fmla="*/ 2147483647 h 792"/>
                <a:gd name="T30" fmla="*/ 2147483647 w 452"/>
                <a:gd name="T31" fmla="*/ 2147483647 h 792"/>
                <a:gd name="T32" fmla="*/ 2147483647 w 452"/>
                <a:gd name="T33" fmla="*/ 2147483647 h 792"/>
                <a:gd name="T34" fmla="*/ 2147483647 w 452"/>
                <a:gd name="T35" fmla="*/ 2147483647 h 792"/>
                <a:gd name="T36" fmla="*/ 2147483647 w 452"/>
                <a:gd name="T37" fmla="*/ 2147483647 h 792"/>
                <a:gd name="T38" fmla="*/ 2147483647 w 452"/>
                <a:gd name="T39" fmla="*/ 2147483647 h 792"/>
                <a:gd name="T40" fmla="*/ 2147483647 w 452"/>
                <a:gd name="T41" fmla="*/ 2147483647 h 792"/>
                <a:gd name="T42" fmla="*/ 2147483647 w 452"/>
                <a:gd name="T43" fmla="*/ 2147483647 h 792"/>
                <a:gd name="T44" fmla="*/ 2147483647 w 452"/>
                <a:gd name="T45" fmla="*/ 2147483647 h 792"/>
                <a:gd name="T46" fmla="*/ 2147483647 w 452"/>
                <a:gd name="T47" fmla="*/ 2147483647 h 792"/>
                <a:gd name="T48" fmla="*/ 2147483647 w 452"/>
                <a:gd name="T49" fmla="*/ 2147483647 h 792"/>
                <a:gd name="T50" fmla="*/ 2147483647 w 452"/>
                <a:gd name="T51" fmla="*/ 2147483647 h 792"/>
                <a:gd name="T52" fmla="*/ 2147483647 w 452"/>
                <a:gd name="T53" fmla="*/ 2147483647 h 792"/>
                <a:gd name="T54" fmla="*/ 2147483647 w 452"/>
                <a:gd name="T55" fmla="*/ 2147483647 h 792"/>
                <a:gd name="T56" fmla="*/ 2147483647 w 452"/>
                <a:gd name="T57" fmla="*/ 2147483647 h 792"/>
                <a:gd name="T58" fmla="*/ 2147483647 w 452"/>
                <a:gd name="T59" fmla="*/ 2147483647 h 792"/>
                <a:gd name="T60" fmla="*/ 2147483647 w 452"/>
                <a:gd name="T61" fmla="*/ 2147483647 h 792"/>
                <a:gd name="T62" fmla="*/ 2147483647 w 452"/>
                <a:gd name="T63" fmla="*/ 2147483647 h 792"/>
                <a:gd name="T64" fmla="*/ 2147483647 w 452"/>
                <a:gd name="T65" fmla="*/ 2147483647 h 792"/>
                <a:gd name="T66" fmla="*/ 2147483647 w 452"/>
                <a:gd name="T67" fmla="*/ 2147483647 h 792"/>
                <a:gd name="T68" fmla="*/ 2147483647 w 452"/>
                <a:gd name="T69" fmla="*/ 0 h 792"/>
                <a:gd name="T70" fmla="*/ 2147483647 w 452"/>
                <a:gd name="T71" fmla="*/ 0 h 792"/>
                <a:gd name="T72" fmla="*/ 2147483647 w 452"/>
                <a:gd name="T73" fmla="*/ 0 h 7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52"/>
                <a:gd name="T112" fmla="*/ 0 h 792"/>
                <a:gd name="T113" fmla="*/ 452 w 452"/>
                <a:gd name="T114" fmla="*/ 792 h 7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52" h="792">
                  <a:moveTo>
                    <a:pt x="451" y="0"/>
                  </a:moveTo>
                  <a:lnTo>
                    <a:pt x="427" y="16"/>
                  </a:lnTo>
                  <a:lnTo>
                    <a:pt x="403" y="32"/>
                  </a:lnTo>
                  <a:lnTo>
                    <a:pt x="379" y="48"/>
                  </a:lnTo>
                  <a:lnTo>
                    <a:pt x="355" y="65"/>
                  </a:lnTo>
                  <a:lnTo>
                    <a:pt x="332" y="83"/>
                  </a:lnTo>
                  <a:lnTo>
                    <a:pt x="310" y="101"/>
                  </a:lnTo>
                  <a:lnTo>
                    <a:pt x="290" y="121"/>
                  </a:lnTo>
                  <a:lnTo>
                    <a:pt x="269" y="141"/>
                  </a:lnTo>
                  <a:lnTo>
                    <a:pt x="250" y="162"/>
                  </a:lnTo>
                  <a:lnTo>
                    <a:pt x="232" y="183"/>
                  </a:lnTo>
                  <a:lnTo>
                    <a:pt x="215" y="205"/>
                  </a:lnTo>
                  <a:lnTo>
                    <a:pt x="197" y="227"/>
                  </a:lnTo>
                  <a:lnTo>
                    <a:pt x="181" y="250"/>
                  </a:lnTo>
                  <a:lnTo>
                    <a:pt x="165" y="273"/>
                  </a:lnTo>
                  <a:lnTo>
                    <a:pt x="150" y="296"/>
                  </a:lnTo>
                  <a:lnTo>
                    <a:pt x="135" y="319"/>
                  </a:lnTo>
                  <a:lnTo>
                    <a:pt x="104" y="373"/>
                  </a:lnTo>
                  <a:lnTo>
                    <a:pt x="78" y="428"/>
                  </a:lnTo>
                  <a:lnTo>
                    <a:pt x="55" y="486"/>
                  </a:lnTo>
                  <a:lnTo>
                    <a:pt x="36" y="546"/>
                  </a:lnTo>
                  <a:lnTo>
                    <a:pt x="21" y="606"/>
                  </a:lnTo>
                  <a:lnTo>
                    <a:pt x="11" y="667"/>
                  </a:lnTo>
                  <a:lnTo>
                    <a:pt x="4" y="729"/>
                  </a:lnTo>
                  <a:lnTo>
                    <a:pt x="0" y="791"/>
                  </a:lnTo>
                  <a:lnTo>
                    <a:pt x="1" y="792"/>
                  </a:lnTo>
                  <a:lnTo>
                    <a:pt x="4" y="792"/>
                  </a:lnTo>
                  <a:lnTo>
                    <a:pt x="5" y="791"/>
                  </a:lnTo>
                  <a:lnTo>
                    <a:pt x="6" y="789"/>
                  </a:lnTo>
                  <a:lnTo>
                    <a:pt x="10" y="759"/>
                  </a:lnTo>
                  <a:lnTo>
                    <a:pt x="13" y="730"/>
                  </a:lnTo>
                  <a:lnTo>
                    <a:pt x="16" y="700"/>
                  </a:lnTo>
                  <a:lnTo>
                    <a:pt x="20" y="671"/>
                  </a:lnTo>
                  <a:lnTo>
                    <a:pt x="25" y="642"/>
                  </a:lnTo>
                  <a:lnTo>
                    <a:pt x="30" y="612"/>
                  </a:lnTo>
                  <a:lnTo>
                    <a:pt x="36" y="584"/>
                  </a:lnTo>
                  <a:lnTo>
                    <a:pt x="43" y="555"/>
                  </a:lnTo>
                  <a:lnTo>
                    <a:pt x="51" y="525"/>
                  </a:lnTo>
                  <a:lnTo>
                    <a:pt x="59" y="495"/>
                  </a:lnTo>
                  <a:lnTo>
                    <a:pt x="69" y="466"/>
                  </a:lnTo>
                  <a:lnTo>
                    <a:pt x="81" y="437"/>
                  </a:lnTo>
                  <a:lnTo>
                    <a:pt x="93" y="410"/>
                  </a:lnTo>
                  <a:lnTo>
                    <a:pt x="106" y="382"/>
                  </a:lnTo>
                  <a:lnTo>
                    <a:pt x="120" y="354"/>
                  </a:lnTo>
                  <a:lnTo>
                    <a:pt x="135" y="328"/>
                  </a:lnTo>
                  <a:lnTo>
                    <a:pt x="150" y="305"/>
                  </a:lnTo>
                  <a:lnTo>
                    <a:pt x="165" y="281"/>
                  </a:lnTo>
                  <a:lnTo>
                    <a:pt x="180" y="258"/>
                  </a:lnTo>
                  <a:lnTo>
                    <a:pt x="196" y="236"/>
                  </a:lnTo>
                  <a:lnTo>
                    <a:pt x="212" y="214"/>
                  </a:lnTo>
                  <a:lnTo>
                    <a:pt x="230" y="192"/>
                  </a:lnTo>
                  <a:lnTo>
                    <a:pt x="247" y="170"/>
                  </a:lnTo>
                  <a:lnTo>
                    <a:pt x="264" y="149"/>
                  </a:lnTo>
                  <a:lnTo>
                    <a:pt x="275" y="138"/>
                  </a:lnTo>
                  <a:lnTo>
                    <a:pt x="285" y="128"/>
                  </a:lnTo>
                  <a:lnTo>
                    <a:pt x="295" y="117"/>
                  </a:lnTo>
                  <a:lnTo>
                    <a:pt x="307" y="107"/>
                  </a:lnTo>
                  <a:lnTo>
                    <a:pt x="317" y="96"/>
                  </a:lnTo>
                  <a:lnTo>
                    <a:pt x="329" y="87"/>
                  </a:lnTo>
                  <a:lnTo>
                    <a:pt x="341" y="78"/>
                  </a:lnTo>
                  <a:lnTo>
                    <a:pt x="353" y="69"/>
                  </a:lnTo>
                  <a:lnTo>
                    <a:pt x="365" y="60"/>
                  </a:lnTo>
                  <a:lnTo>
                    <a:pt x="377" y="50"/>
                  </a:lnTo>
                  <a:lnTo>
                    <a:pt x="389" y="42"/>
                  </a:lnTo>
                  <a:lnTo>
                    <a:pt x="401" y="33"/>
                  </a:lnTo>
                  <a:lnTo>
                    <a:pt x="414" y="25"/>
                  </a:lnTo>
                  <a:lnTo>
                    <a:pt x="427" y="17"/>
                  </a:lnTo>
                  <a:lnTo>
                    <a:pt x="438" y="8"/>
                  </a:lnTo>
                  <a:lnTo>
                    <a:pt x="451" y="0"/>
                  </a:lnTo>
                  <a:lnTo>
                    <a:pt x="452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39" name="Freeform 103"/>
            <p:cNvSpPr>
              <a:spLocks/>
            </p:cNvSpPr>
            <p:nvPr/>
          </p:nvSpPr>
          <p:spPr bwMode="auto">
            <a:xfrm>
              <a:off x="8228041" y="2093910"/>
              <a:ext cx="136525" cy="228600"/>
            </a:xfrm>
            <a:custGeom>
              <a:avLst/>
              <a:gdLst>
                <a:gd name="T0" fmla="*/ 2147483647 w 173"/>
                <a:gd name="T1" fmla="*/ 0 h 288"/>
                <a:gd name="T2" fmla="*/ 2147483647 w 173"/>
                <a:gd name="T3" fmla="*/ 2147483647 h 288"/>
                <a:gd name="T4" fmla="*/ 2147483647 w 173"/>
                <a:gd name="T5" fmla="*/ 2147483647 h 288"/>
                <a:gd name="T6" fmla="*/ 2147483647 w 173"/>
                <a:gd name="T7" fmla="*/ 2147483647 h 288"/>
                <a:gd name="T8" fmla="*/ 2147483647 w 173"/>
                <a:gd name="T9" fmla="*/ 2147483647 h 288"/>
                <a:gd name="T10" fmla="*/ 2147483647 w 173"/>
                <a:gd name="T11" fmla="*/ 2147483647 h 288"/>
                <a:gd name="T12" fmla="*/ 2147483647 w 173"/>
                <a:gd name="T13" fmla="*/ 2147483647 h 288"/>
                <a:gd name="T14" fmla="*/ 2147483647 w 173"/>
                <a:gd name="T15" fmla="*/ 2147483647 h 288"/>
                <a:gd name="T16" fmla="*/ 2147483647 w 173"/>
                <a:gd name="T17" fmla="*/ 2147483647 h 288"/>
                <a:gd name="T18" fmla="*/ 2147483647 w 173"/>
                <a:gd name="T19" fmla="*/ 2147483647 h 288"/>
                <a:gd name="T20" fmla="*/ 2147483647 w 173"/>
                <a:gd name="T21" fmla="*/ 2147483647 h 288"/>
                <a:gd name="T22" fmla="*/ 2147483647 w 173"/>
                <a:gd name="T23" fmla="*/ 2147483647 h 288"/>
                <a:gd name="T24" fmla="*/ 2147483647 w 173"/>
                <a:gd name="T25" fmla="*/ 2147483647 h 288"/>
                <a:gd name="T26" fmla="*/ 2147483647 w 173"/>
                <a:gd name="T27" fmla="*/ 2147483647 h 288"/>
                <a:gd name="T28" fmla="*/ 2147483647 w 173"/>
                <a:gd name="T29" fmla="*/ 2147483647 h 288"/>
                <a:gd name="T30" fmla="*/ 2147483647 w 173"/>
                <a:gd name="T31" fmla="*/ 2147483647 h 288"/>
                <a:gd name="T32" fmla="*/ 0 w 173"/>
                <a:gd name="T33" fmla="*/ 2147483647 h 288"/>
                <a:gd name="T34" fmla="*/ 2147483647 w 173"/>
                <a:gd name="T35" fmla="*/ 2147483647 h 288"/>
                <a:gd name="T36" fmla="*/ 2147483647 w 173"/>
                <a:gd name="T37" fmla="*/ 2147483647 h 288"/>
                <a:gd name="T38" fmla="*/ 2147483647 w 173"/>
                <a:gd name="T39" fmla="*/ 2147483647 h 288"/>
                <a:gd name="T40" fmla="*/ 2147483647 w 173"/>
                <a:gd name="T41" fmla="*/ 2147483647 h 288"/>
                <a:gd name="T42" fmla="*/ 2147483647 w 173"/>
                <a:gd name="T43" fmla="*/ 2147483647 h 288"/>
                <a:gd name="T44" fmla="*/ 2147483647 w 173"/>
                <a:gd name="T45" fmla="*/ 2147483647 h 288"/>
                <a:gd name="T46" fmla="*/ 2147483647 w 173"/>
                <a:gd name="T47" fmla="*/ 2147483647 h 288"/>
                <a:gd name="T48" fmla="*/ 2147483647 w 173"/>
                <a:gd name="T49" fmla="*/ 2147483647 h 288"/>
                <a:gd name="T50" fmla="*/ 2147483647 w 173"/>
                <a:gd name="T51" fmla="*/ 2147483647 h 288"/>
                <a:gd name="T52" fmla="*/ 2147483647 w 173"/>
                <a:gd name="T53" fmla="*/ 2147483647 h 288"/>
                <a:gd name="T54" fmla="*/ 2147483647 w 173"/>
                <a:gd name="T55" fmla="*/ 2147483647 h 288"/>
                <a:gd name="T56" fmla="*/ 2147483647 w 173"/>
                <a:gd name="T57" fmla="*/ 2147483647 h 288"/>
                <a:gd name="T58" fmla="*/ 2147483647 w 173"/>
                <a:gd name="T59" fmla="*/ 2147483647 h 288"/>
                <a:gd name="T60" fmla="*/ 2147483647 w 173"/>
                <a:gd name="T61" fmla="*/ 2147483647 h 288"/>
                <a:gd name="T62" fmla="*/ 2147483647 w 173"/>
                <a:gd name="T63" fmla="*/ 2147483647 h 288"/>
                <a:gd name="T64" fmla="*/ 2147483647 w 173"/>
                <a:gd name="T65" fmla="*/ 2147483647 h 288"/>
                <a:gd name="T66" fmla="*/ 2147483647 w 173"/>
                <a:gd name="T67" fmla="*/ 2147483647 h 288"/>
                <a:gd name="T68" fmla="*/ 2147483647 w 173"/>
                <a:gd name="T69" fmla="*/ 2147483647 h 288"/>
                <a:gd name="T70" fmla="*/ 2147483647 w 173"/>
                <a:gd name="T71" fmla="*/ 2147483647 h 288"/>
                <a:gd name="T72" fmla="*/ 2147483647 w 173"/>
                <a:gd name="T73" fmla="*/ 2147483647 h 288"/>
                <a:gd name="T74" fmla="*/ 2147483647 w 173"/>
                <a:gd name="T75" fmla="*/ 2147483647 h 288"/>
                <a:gd name="T76" fmla="*/ 2147483647 w 173"/>
                <a:gd name="T77" fmla="*/ 0 h 288"/>
                <a:gd name="T78" fmla="*/ 2147483647 w 173"/>
                <a:gd name="T79" fmla="*/ 0 h 288"/>
                <a:gd name="T80" fmla="*/ 2147483647 w 173"/>
                <a:gd name="T81" fmla="*/ 0 h 288"/>
                <a:gd name="T82" fmla="*/ 2147483647 w 173"/>
                <a:gd name="T83" fmla="*/ 0 h 2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288"/>
                <a:gd name="T128" fmla="*/ 173 w 173"/>
                <a:gd name="T129" fmla="*/ 288 h 28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288">
                  <a:moveTo>
                    <a:pt x="171" y="0"/>
                  </a:moveTo>
                  <a:lnTo>
                    <a:pt x="156" y="17"/>
                  </a:lnTo>
                  <a:lnTo>
                    <a:pt x="143" y="33"/>
                  </a:lnTo>
                  <a:lnTo>
                    <a:pt x="129" y="50"/>
                  </a:lnTo>
                  <a:lnTo>
                    <a:pt x="115" y="67"/>
                  </a:lnTo>
                  <a:lnTo>
                    <a:pt x="102" y="86"/>
                  </a:lnTo>
                  <a:lnTo>
                    <a:pt x="90" y="103"/>
                  </a:lnTo>
                  <a:lnTo>
                    <a:pt x="77" y="121"/>
                  </a:lnTo>
                  <a:lnTo>
                    <a:pt x="65" y="140"/>
                  </a:lnTo>
                  <a:lnTo>
                    <a:pt x="54" y="157"/>
                  </a:lnTo>
                  <a:lnTo>
                    <a:pt x="44" y="174"/>
                  </a:lnTo>
                  <a:lnTo>
                    <a:pt x="33" y="192"/>
                  </a:lnTo>
                  <a:lnTo>
                    <a:pt x="24" y="209"/>
                  </a:lnTo>
                  <a:lnTo>
                    <a:pt x="16" y="227"/>
                  </a:lnTo>
                  <a:lnTo>
                    <a:pt x="9" y="246"/>
                  </a:lnTo>
                  <a:lnTo>
                    <a:pt x="4" y="265"/>
                  </a:lnTo>
                  <a:lnTo>
                    <a:pt x="0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6" y="286"/>
                  </a:lnTo>
                  <a:lnTo>
                    <a:pt x="7" y="284"/>
                  </a:lnTo>
                  <a:lnTo>
                    <a:pt x="12" y="265"/>
                  </a:lnTo>
                  <a:lnTo>
                    <a:pt x="18" y="247"/>
                  </a:lnTo>
                  <a:lnTo>
                    <a:pt x="25" y="229"/>
                  </a:lnTo>
                  <a:lnTo>
                    <a:pt x="33" y="211"/>
                  </a:lnTo>
                  <a:lnTo>
                    <a:pt x="41" y="194"/>
                  </a:lnTo>
                  <a:lnTo>
                    <a:pt x="50" y="177"/>
                  </a:lnTo>
                  <a:lnTo>
                    <a:pt x="60" y="159"/>
                  </a:lnTo>
                  <a:lnTo>
                    <a:pt x="70" y="143"/>
                  </a:lnTo>
                  <a:lnTo>
                    <a:pt x="82" y="125"/>
                  </a:lnTo>
                  <a:lnTo>
                    <a:pt x="93" y="106"/>
                  </a:lnTo>
                  <a:lnTo>
                    <a:pt x="105" y="88"/>
                  </a:lnTo>
                  <a:lnTo>
                    <a:pt x="117" y="70"/>
                  </a:lnTo>
                  <a:lnTo>
                    <a:pt x="130" y="52"/>
                  </a:lnTo>
                  <a:lnTo>
                    <a:pt x="144" y="35"/>
                  </a:lnTo>
                  <a:lnTo>
                    <a:pt x="158" y="18"/>
                  </a:lnTo>
                  <a:lnTo>
                    <a:pt x="173" y="2"/>
                  </a:lnTo>
                  <a:lnTo>
                    <a:pt x="173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40" name="Freeform 104"/>
            <p:cNvSpPr>
              <a:spLocks/>
            </p:cNvSpPr>
            <p:nvPr/>
          </p:nvSpPr>
          <p:spPr bwMode="auto">
            <a:xfrm>
              <a:off x="8091516" y="2309810"/>
              <a:ext cx="152400" cy="47625"/>
            </a:xfrm>
            <a:custGeom>
              <a:avLst/>
              <a:gdLst>
                <a:gd name="T0" fmla="*/ 2147483647 w 191"/>
                <a:gd name="T1" fmla="*/ 2147483647 h 60"/>
                <a:gd name="T2" fmla="*/ 2147483647 w 191"/>
                <a:gd name="T3" fmla="*/ 2147483647 h 60"/>
                <a:gd name="T4" fmla="*/ 2147483647 w 191"/>
                <a:gd name="T5" fmla="*/ 2147483647 h 60"/>
                <a:gd name="T6" fmla="*/ 2147483647 w 191"/>
                <a:gd name="T7" fmla="*/ 2147483647 h 60"/>
                <a:gd name="T8" fmla="*/ 2147483647 w 191"/>
                <a:gd name="T9" fmla="*/ 2147483647 h 60"/>
                <a:gd name="T10" fmla="*/ 2147483647 w 191"/>
                <a:gd name="T11" fmla="*/ 2147483647 h 60"/>
                <a:gd name="T12" fmla="*/ 2147483647 w 191"/>
                <a:gd name="T13" fmla="*/ 2147483647 h 60"/>
                <a:gd name="T14" fmla="*/ 2147483647 w 191"/>
                <a:gd name="T15" fmla="*/ 2147483647 h 60"/>
                <a:gd name="T16" fmla="*/ 2147483647 w 191"/>
                <a:gd name="T17" fmla="*/ 2147483647 h 60"/>
                <a:gd name="T18" fmla="*/ 2147483647 w 191"/>
                <a:gd name="T19" fmla="*/ 2147483647 h 60"/>
                <a:gd name="T20" fmla="*/ 2147483647 w 191"/>
                <a:gd name="T21" fmla="*/ 2147483647 h 60"/>
                <a:gd name="T22" fmla="*/ 2147483647 w 191"/>
                <a:gd name="T23" fmla="*/ 2147483647 h 60"/>
                <a:gd name="T24" fmla="*/ 2147483647 w 191"/>
                <a:gd name="T25" fmla="*/ 2147483647 h 60"/>
                <a:gd name="T26" fmla="*/ 2147483647 w 191"/>
                <a:gd name="T27" fmla="*/ 2147483647 h 60"/>
                <a:gd name="T28" fmla="*/ 2147483647 w 191"/>
                <a:gd name="T29" fmla="*/ 2147483647 h 60"/>
                <a:gd name="T30" fmla="*/ 2147483647 w 191"/>
                <a:gd name="T31" fmla="*/ 2147483647 h 60"/>
                <a:gd name="T32" fmla="*/ 2147483647 w 191"/>
                <a:gd name="T33" fmla="*/ 2147483647 h 60"/>
                <a:gd name="T34" fmla="*/ 2147483647 w 191"/>
                <a:gd name="T35" fmla="*/ 2147483647 h 60"/>
                <a:gd name="T36" fmla="*/ 2147483647 w 191"/>
                <a:gd name="T37" fmla="*/ 2147483647 h 60"/>
                <a:gd name="T38" fmla="*/ 2147483647 w 191"/>
                <a:gd name="T39" fmla="*/ 2147483647 h 60"/>
                <a:gd name="T40" fmla="*/ 2147483647 w 191"/>
                <a:gd name="T41" fmla="*/ 2147483647 h 60"/>
                <a:gd name="T42" fmla="*/ 2147483647 w 191"/>
                <a:gd name="T43" fmla="*/ 0 h 60"/>
                <a:gd name="T44" fmla="*/ 2147483647 w 191"/>
                <a:gd name="T45" fmla="*/ 0 h 60"/>
                <a:gd name="T46" fmla="*/ 2147483647 w 191"/>
                <a:gd name="T47" fmla="*/ 0 h 60"/>
                <a:gd name="T48" fmla="*/ 2147483647 w 191"/>
                <a:gd name="T49" fmla="*/ 2147483647 h 60"/>
                <a:gd name="T50" fmla="*/ 2147483647 w 191"/>
                <a:gd name="T51" fmla="*/ 2147483647 h 60"/>
                <a:gd name="T52" fmla="*/ 2147483647 w 191"/>
                <a:gd name="T53" fmla="*/ 2147483647 h 60"/>
                <a:gd name="T54" fmla="*/ 2147483647 w 191"/>
                <a:gd name="T55" fmla="*/ 2147483647 h 60"/>
                <a:gd name="T56" fmla="*/ 2147483647 w 191"/>
                <a:gd name="T57" fmla="*/ 2147483647 h 60"/>
                <a:gd name="T58" fmla="*/ 2147483647 w 191"/>
                <a:gd name="T59" fmla="*/ 2147483647 h 60"/>
                <a:gd name="T60" fmla="*/ 2147483647 w 191"/>
                <a:gd name="T61" fmla="*/ 2147483647 h 60"/>
                <a:gd name="T62" fmla="*/ 2147483647 w 191"/>
                <a:gd name="T63" fmla="*/ 2147483647 h 60"/>
                <a:gd name="T64" fmla="*/ 2147483647 w 191"/>
                <a:gd name="T65" fmla="*/ 2147483647 h 60"/>
                <a:gd name="T66" fmla="*/ 2147483647 w 191"/>
                <a:gd name="T67" fmla="*/ 2147483647 h 60"/>
                <a:gd name="T68" fmla="*/ 2147483647 w 191"/>
                <a:gd name="T69" fmla="*/ 2147483647 h 60"/>
                <a:gd name="T70" fmla="*/ 2147483647 w 191"/>
                <a:gd name="T71" fmla="*/ 2147483647 h 60"/>
                <a:gd name="T72" fmla="*/ 0 w 191"/>
                <a:gd name="T73" fmla="*/ 2147483647 h 60"/>
                <a:gd name="T74" fmla="*/ 0 w 191"/>
                <a:gd name="T75" fmla="*/ 2147483647 h 60"/>
                <a:gd name="T76" fmla="*/ 0 w 191"/>
                <a:gd name="T77" fmla="*/ 2147483647 h 60"/>
                <a:gd name="T78" fmla="*/ 0 w 191"/>
                <a:gd name="T79" fmla="*/ 2147483647 h 60"/>
                <a:gd name="T80" fmla="*/ 2147483647 w 191"/>
                <a:gd name="T81" fmla="*/ 2147483647 h 60"/>
                <a:gd name="T82" fmla="*/ 2147483647 w 191"/>
                <a:gd name="T83" fmla="*/ 2147483647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1"/>
                <a:gd name="T127" fmla="*/ 0 h 60"/>
                <a:gd name="T128" fmla="*/ 191 w 191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1" h="60">
                  <a:moveTo>
                    <a:pt x="1" y="60"/>
                  </a:moveTo>
                  <a:lnTo>
                    <a:pt x="12" y="52"/>
                  </a:lnTo>
                  <a:lnTo>
                    <a:pt x="22" y="44"/>
                  </a:lnTo>
                  <a:lnTo>
                    <a:pt x="32" y="38"/>
                  </a:lnTo>
                  <a:lnTo>
                    <a:pt x="44" y="33"/>
                  </a:lnTo>
                  <a:lnTo>
                    <a:pt x="55" y="28"/>
                  </a:lnTo>
                  <a:lnTo>
                    <a:pt x="68" y="25"/>
                  </a:lnTo>
                  <a:lnTo>
                    <a:pt x="80" y="21"/>
                  </a:lnTo>
                  <a:lnTo>
                    <a:pt x="92" y="19"/>
                  </a:lnTo>
                  <a:lnTo>
                    <a:pt x="104" y="18"/>
                  </a:lnTo>
                  <a:lnTo>
                    <a:pt x="115" y="16"/>
                  </a:lnTo>
                  <a:lnTo>
                    <a:pt x="128" y="15"/>
                  </a:lnTo>
                  <a:lnTo>
                    <a:pt x="139" y="15"/>
                  </a:lnTo>
                  <a:lnTo>
                    <a:pt x="151" y="15"/>
                  </a:lnTo>
                  <a:lnTo>
                    <a:pt x="163" y="15"/>
                  </a:lnTo>
                  <a:lnTo>
                    <a:pt x="174" y="14"/>
                  </a:lnTo>
                  <a:lnTo>
                    <a:pt x="186" y="13"/>
                  </a:lnTo>
                  <a:lnTo>
                    <a:pt x="188" y="11"/>
                  </a:lnTo>
                  <a:lnTo>
                    <a:pt x="191" y="7"/>
                  </a:lnTo>
                  <a:lnTo>
                    <a:pt x="191" y="4"/>
                  </a:lnTo>
                  <a:lnTo>
                    <a:pt x="189" y="1"/>
                  </a:lnTo>
                  <a:lnTo>
                    <a:pt x="176" y="0"/>
                  </a:lnTo>
                  <a:lnTo>
                    <a:pt x="164" y="0"/>
                  </a:lnTo>
                  <a:lnTo>
                    <a:pt x="151" y="0"/>
                  </a:lnTo>
                  <a:lnTo>
                    <a:pt x="137" y="3"/>
                  </a:lnTo>
                  <a:lnTo>
                    <a:pt x="125" y="5"/>
                  </a:lnTo>
                  <a:lnTo>
                    <a:pt x="111" y="8"/>
                  </a:lnTo>
                  <a:lnTo>
                    <a:pt x="98" y="11"/>
                  </a:lnTo>
                  <a:lnTo>
                    <a:pt x="86" y="14"/>
                  </a:lnTo>
                  <a:lnTo>
                    <a:pt x="75" y="18"/>
                  </a:lnTo>
                  <a:lnTo>
                    <a:pt x="62" y="21"/>
                  </a:lnTo>
                  <a:lnTo>
                    <a:pt x="52" y="26"/>
                  </a:lnTo>
                  <a:lnTo>
                    <a:pt x="40" y="31"/>
                  </a:lnTo>
                  <a:lnTo>
                    <a:pt x="30" y="37"/>
                  </a:lnTo>
                  <a:lnTo>
                    <a:pt x="20" y="43"/>
                  </a:lnTo>
                  <a:lnTo>
                    <a:pt x="9" y="51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41" name="Freeform 105"/>
            <p:cNvSpPr>
              <a:spLocks/>
            </p:cNvSpPr>
            <p:nvPr/>
          </p:nvSpPr>
          <p:spPr bwMode="auto">
            <a:xfrm>
              <a:off x="8081991" y="2338385"/>
              <a:ext cx="92075" cy="104775"/>
            </a:xfrm>
            <a:custGeom>
              <a:avLst/>
              <a:gdLst>
                <a:gd name="T0" fmla="*/ 0 w 115"/>
                <a:gd name="T1" fmla="*/ 0 h 133"/>
                <a:gd name="T2" fmla="*/ 2147483647 w 115"/>
                <a:gd name="T3" fmla="*/ 2147483647 h 133"/>
                <a:gd name="T4" fmla="*/ 2147483647 w 115"/>
                <a:gd name="T5" fmla="*/ 2147483647 h 133"/>
                <a:gd name="T6" fmla="*/ 2147483647 w 115"/>
                <a:gd name="T7" fmla="*/ 2147483647 h 133"/>
                <a:gd name="T8" fmla="*/ 2147483647 w 115"/>
                <a:gd name="T9" fmla="*/ 2147483647 h 133"/>
                <a:gd name="T10" fmla="*/ 2147483647 w 115"/>
                <a:gd name="T11" fmla="*/ 2147483647 h 133"/>
                <a:gd name="T12" fmla="*/ 2147483647 w 115"/>
                <a:gd name="T13" fmla="*/ 2147483647 h 133"/>
                <a:gd name="T14" fmla="*/ 2147483647 w 115"/>
                <a:gd name="T15" fmla="*/ 2147483647 h 133"/>
                <a:gd name="T16" fmla="*/ 2147483647 w 115"/>
                <a:gd name="T17" fmla="*/ 2147483647 h 133"/>
                <a:gd name="T18" fmla="*/ 2147483647 w 115"/>
                <a:gd name="T19" fmla="*/ 2147483647 h 133"/>
                <a:gd name="T20" fmla="*/ 2147483647 w 115"/>
                <a:gd name="T21" fmla="*/ 2147483647 h 133"/>
                <a:gd name="T22" fmla="*/ 2147483647 w 115"/>
                <a:gd name="T23" fmla="*/ 2147483647 h 133"/>
                <a:gd name="T24" fmla="*/ 2147483647 w 115"/>
                <a:gd name="T25" fmla="*/ 2147483647 h 133"/>
                <a:gd name="T26" fmla="*/ 2147483647 w 115"/>
                <a:gd name="T27" fmla="*/ 2147483647 h 133"/>
                <a:gd name="T28" fmla="*/ 2147483647 w 115"/>
                <a:gd name="T29" fmla="*/ 2147483647 h 133"/>
                <a:gd name="T30" fmla="*/ 2147483647 w 115"/>
                <a:gd name="T31" fmla="*/ 2147483647 h 133"/>
                <a:gd name="T32" fmla="*/ 2147483647 w 115"/>
                <a:gd name="T33" fmla="*/ 2147483647 h 133"/>
                <a:gd name="T34" fmla="*/ 2147483647 w 115"/>
                <a:gd name="T35" fmla="*/ 2147483647 h 133"/>
                <a:gd name="T36" fmla="*/ 2147483647 w 115"/>
                <a:gd name="T37" fmla="*/ 2147483647 h 133"/>
                <a:gd name="T38" fmla="*/ 2147483647 w 115"/>
                <a:gd name="T39" fmla="*/ 2147483647 h 133"/>
                <a:gd name="T40" fmla="*/ 2147483647 w 115"/>
                <a:gd name="T41" fmla="*/ 0 h 133"/>
                <a:gd name="T42" fmla="*/ 2147483647 w 115"/>
                <a:gd name="T43" fmla="*/ 0 h 133"/>
                <a:gd name="T44" fmla="*/ 2147483647 w 115"/>
                <a:gd name="T45" fmla="*/ 0 h 133"/>
                <a:gd name="T46" fmla="*/ 0 w 115"/>
                <a:gd name="T47" fmla="*/ 0 h 133"/>
                <a:gd name="T48" fmla="*/ 0 w 115"/>
                <a:gd name="T49" fmla="*/ 0 h 133"/>
                <a:gd name="T50" fmla="*/ 0 w 115"/>
                <a:gd name="T51" fmla="*/ 0 h 1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5"/>
                <a:gd name="T79" fmla="*/ 0 h 133"/>
                <a:gd name="T80" fmla="*/ 115 w 115"/>
                <a:gd name="T81" fmla="*/ 133 h 1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5" h="133">
                  <a:moveTo>
                    <a:pt x="0" y="0"/>
                  </a:moveTo>
                  <a:lnTo>
                    <a:pt x="11" y="17"/>
                  </a:lnTo>
                  <a:lnTo>
                    <a:pt x="25" y="35"/>
                  </a:lnTo>
                  <a:lnTo>
                    <a:pt x="39" y="51"/>
                  </a:lnTo>
                  <a:lnTo>
                    <a:pt x="54" y="66"/>
                  </a:lnTo>
                  <a:lnTo>
                    <a:pt x="68" y="81"/>
                  </a:lnTo>
                  <a:lnTo>
                    <a:pt x="82" y="97"/>
                  </a:lnTo>
                  <a:lnTo>
                    <a:pt x="95" y="114"/>
                  </a:lnTo>
                  <a:lnTo>
                    <a:pt x="107" y="131"/>
                  </a:lnTo>
                  <a:lnTo>
                    <a:pt x="109" y="133"/>
                  </a:lnTo>
                  <a:lnTo>
                    <a:pt x="112" y="131"/>
                  </a:lnTo>
                  <a:lnTo>
                    <a:pt x="115" y="128"/>
                  </a:lnTo>
                  <a:lnTo>
                    <a:pt x="115" y="126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78" y="74"/>
                  </a:lnTo>
                  <a:lnTo>
                    <a:pt x="62" y="60"/>
                  </a:lnTo>
                  <a:lnTo>
                    <a:pt x="46" y="46"/>
                  </a:lnTo>
                  <a:lnTo>
                    <a:pt x="29" y="31"/>
                  </a:lnTo>
                  <a:lnTo>
                    <a:pt x="15" y="1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42" name="Freeform 106"/>
            <p:cNvSpPr>
              <a:spLocks/>
            </p:cNvSpPr>
            <p:nvPr/>
          </p:nvSpPr>
          <p:spPr bwMode="auto">
            <a:xfrm>
              <a:off x="8032779" y="2438397"/>
              <a:ext cx="138113" cy="219075"/>
            </a:xfrm>
            <a:custGeom>
              <a:avLst/>
              <a:gdLst>
                <a:gd name="T0" fmla="*/ 0 w 174"/>
                <a:gd name="T1" fmla="*/ 2147483647 h 275"/>
                <a:gd name="T2" fmla="*/ 2147483647 w 174"/>
                <a:gd name="T3" fmla="*/ 2147483647 h 275"/>
                <a:gd name="T4" fmla="*/ 2147483647 w 174"/>
                <a:gd name="T5" fmla="*/ 2147483647 h 275"/>
                <a:gd name="T6" fmla="*/ 2147483647 w 174"/>
                <a:gd name="T7" fmla="*/ 2147483647 h 275"/>
                <a:gd name="T8" fmla="*/ 2147483647 w 174"/>
                <a:gd name="T9" fmla="*/ 2147483647 h 275"/>
                <a:gd name="T10" fmla="*/ 2147483647 w 174"/>
                <a:gd name="T11" fmla="*/ 2147483647 h 275"/>
                <a:gd name="T12" fmla="*/ 2147483647 w 174"/>
                <a:gd name="T13" fmla="*/ 2147483647 h 275"/>
                <a:gd name="T14" fmla="*/ 2147483647 w 174"/>
                <a:gd name="T15" fmla="*/ 2147483647 h 275"/>
                <a:gd name="T16" fmla="*/ 2147483647 w 174"/>
                <a:gd name="T17" fmla="*/ 2147483647 h 275"/>
                <a:gd name="T18" fmla="*/ 2147483647 w 174"/>
                <a:gd name="T19" fmla="*/ 2147483647 h 275"/>
                <a:gd name="T20" fmla="*/ 2147483647 w 174"/>
                <a:gd name="T21" fmla="*/ 2147483647 h 275"/>
                <a:gd name="T22" fmla="*/ 2147483647 w 174"/>
                <a:gd name="T23" fmla="*/ 2147483647 h 275"/>
                <a:gd name="T24" fmla="*/ 2147483647 w 174"/>
                <a:gd name="T25" fmla="*/ 2147483647 h 275"/>
                <a:gd name="T26" fmla="*/ 2147483647 w 174"/>
                <a:gd name="T27" fmla="*/ 2147483647 h 275"/>
                <a:gd name="T28" fmla="*/ 2147483647 w 174"/>
                <a:gd name="T29" fmla="*/ 2147483647 h 275"/>
                <a:gd name="T30" fmla="*/ 2147483647 w 174"/>
                <a:gd name="T31" fmla="*/ 2147483647 h 275"/>
                <a:gd name="T32" fmla="*/ 2147483647 w 174"/>
                <a:gd name="T33" fmla="*/ 2147483647 h 275"/>
                <a:gd name="T34" fmla="*/ 2147483647 w 174"/>
                <a:gd name="T35" fmla="*/ 2147483647 h 275"/>
                <a:gd name="T36" fmla="*/ 2147483647 w 174"/>
                <a:gd name="T37" fmla="*/ 2147483647 h 275"/>
                <a:gd name="T38" fmla="*/ 2147483647 w 174"/>
                <a:gd name="T39" fmla="*/ 2147483647 h 275"/>
                <a:gd name="T40" fmla="*/ 2147483647 w 174"/>
                <a:gd name="T41" fmla="*/ 2147483647 h 275"/>
                <a:gd name="T42" fmla="*/ 2147483647 w 174"/>
                <a:gd name="T43" fmla="*/ 2147483647 h 275"/>
                <a:gd name="T44" fmla="*/ 2147483647 w 174"/>
                <a:gd name="T45" fmla="*/ 2147483647 h 275"/>
                <a:gd name="T46" fmla="*/ 2147483647 w 174"/>
                <a:gd name="T47" fmla="*/ 2147483647 h 275"/>
                <a:gd name="T48" fmla="*/ 2147483647 w 174"/>
                <a:gd name="T49" fmla="*/ 2147483647 h 275"/>
                <a:gd name="T50" fmla="*/ 2147483647 w 174"/>
                <a:gd name="T51" fmla="*/ 2147483647 h 275"/>
                <a:gd name="T52" fmla="*/ 2147483647 w 174"/>
                <a:gd name="T53" fmla="*/ 2147483647 h 275"/>
                <a:gd name="T54" fmla="*/ 2147483647 w 174"/>
                <a:gd name="T55" fmla="*/ 2147483647 h 275"/>
                <a:gd name="T56" fmla="*/ 2147483647 w 174"/>
                <a:gd name="T57" fmla="*/ 2147483647 h 275"/>
                <a:gd name="T58" fmla="*/ 2147483647 w 174"/>
                <a:gd name="T59" fmla="*/ 2147483647 h 275"/>
                <a:gd name="T60" fmla="*/ 2147483647 w 174"/>
                <a:gd name="T61" fmla="*/ 2147483647 h 275"/>
                <a:gd name="T62" fmla="*/ 2147483647 w 174"/>
                <a:gd name="T63" fmla="*/ 2147483647 h 275"/>
                <a:gd name="T64" fmla="*/ 2147483647 w 174"/>
                <a:gd name="T65" fmla="*/ 2147483647 h 275"/>
                <a:gd name="T66" fmla="*/ 2147483647 w 174"/>
                <a:gd name="T67" fmla="*/ 2147483647 h 275"/>
                <a:gd name="T68" fmla="*/ 2147483647 w 174"/>
                <a:gd name="T69" fmla="*/ 2147483647 h 275"/>
                <a:gd name="T70" fmla="*/ 2147483647 w 174"/>
                <a:gd name="T71" fmla="*/ 0 h 275"/>
                <a:gd name="T72" fmla="*/ 2147483647 w 174"/>
                <a:gd name="T73" fmla="*/ 2147483647 h 275"/>
                <a:gd name="T74" fmla="*/ 2147483647 w 174"/>
                <a:gd name="T75" fmla="*/ 2147483647 h 275"/>
                <a:gd name="T76" fmla="*/ 2147483647 w 174"/>
                <a:gd name="T77" fmla="*/ 2147483647 h 275"/>
                <a:gd name="T78" fmla="*/ 2147483647 w 174"/>
                <a:gd name="T79" fmla="*/ 2147483647 h 275"/>
                <a:gd name="T80" fmla="*/ 2147483647 w 174"/>
                <a:gd name="T81" fmla="*/ 2147483647 h 275"/>
                <a:gd name="T82" fmla="*/ 2147483647 w 174"/>
                <a:gd name="T83" fmla="*/ 2147483647 h 275"/>
                <a:gd name="T84" fmla="*/ 2147483647 w 174"/>
                <a:gd name="T85" fmla="*/ 2147483647 h 275"/>
                <a:gd name="T86" fmla="*/ 2147483647 w 174"/>
                <a:gd name="T87" fmla="*/ 2147483647 h 275"/>
                <a:gd name="T88" fmla="*/ 2147483647 w 174"/>
                <a:gd name="T89" fmla="*/ 2147483647 h 275"/>
                <a:gd name="T90" fmla="*/ 2147483647 w 174"/>
                <a:gd name="T91" fmla="*/ 2147483647 h 275"/>
                <a:gd name="T92" fmla="*/ 2147483647 w 174"/>
                <a:gd name="T93" fmla="*/ 2147483647 h 275"/>
                <a:gd name="T94" fmla="*/ 2147483647 w 174"/>
                <a:gd name="T95" fmla="*/ 2147483647 h 275"/>
                <a:gd name="T96" fmla="*/ 2147483647 w 174"/>
                <a:gd name="T97" fmla="*/ 2147483647 h 275"/>
                <a:gd name="T98" fmla="*/ 2147483647 w 174"/>
                <a:gd name="T99" fmla="*/ 2147483647 h 275"/>
                <a:gd name="T100" fmla="*/ 2147483647 w 174"/>
                <a:gd name="T101" fmla="*/ 2147483647 h 275"/>
                <a:gd name="T102" fmla="*/ 2147483647 w 174"/>
                <a:gd name="T103" fmla="*/ 2147483647 h 275"/>
                <a:gd name="T104" fmla="*/ 2147483647 w 174"/>
                <a:gd name="T105" fmla="*/ 2147483647 h 275"/>
                <a:gd name="T106" fmla="*/ 2147483647 w 174"/>
                <a:gd name="T107" fmla="*/ 2147483647 h 275"/>
                <a:gd name="T108" fmla="*/ 2147483647 w 174"/>
                <a:gd name="T109" fmla="*/ 2147483647 h 275"/>
                <a:gd name="T110" fmla="*/ 2147483647 w 174"/>
                <a:gd name="T111" fmla="*/ 2147483647 h 275"/>
                <a:gd name="T112" fmla="*/ 0 w 174"/>
                <a:gd name="T113" fmla="*/ 2147483647 h 275"/>
                <a:gd name="T114" fmla="*/ 0 w 174"/>
                <a:gd name="T115" fmla="*/ 2147483647 h 275"/>
                <a:gd name="T116" fmla="*/ 0 w 174"/>
                <a:gd name="T117" fmla="*/ 2147483647 h 275"/>
                <a:gd name="T118" fmla="*/ 0 w 174"/>
                <a:gd name="T119" fmla="*/ 2147483647 h 275"/>
                <a:gd name="T120" fmla="*/ 0 w 174"/>
                <a:gd name="T121" fmla="*/ 2147483647 h 275"/>
                <a:gd name="T122" fmla="*/ 0 w 174"/>
                <a:gd name="T123" fmla="*/ 2147483647 h 2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74"/>
                <a:gd name="T187" fmla="*/ 0 h 275"/>
                <a:gd name="T188" fmla="*/ 174 w 174"/>
                <a:gd name="T189" fmla="*/ 275 h 27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74" h="275">
                  <a:moveTo>
                    <a:pt x="0" y="275"/>
                  </a:moveTo>
                  <a:lnTo>
                    <a:pt x="4" y="264"/>
                  </a:lnTo>
                  <a:lnTo>
                    <a:pt x="7" y="253"/>
                  </a:lnTo>
                  <a:lnTo>
                    <a:pt x="12" y="243"/>
                  </a:lnTo>
                  <a:lnTo>
                    <a:pt x="16" y="232"/>
                  </a:lnTo>
                  <a:lnTo>
                    <a:pt x="21" y="223"/>
                  </a:lnTo>
                  <a:lnTo>
                    <a:pt x="27" y="213"/>
                  </a:lnTo>
                  <a:lnTo>
                    <a:pt x="32" y="204"/>
                  </a:lnTo>
                  <a:lnTo>
                    <a:pt x="38" y="193"/>
                  </a:lnTo>
                  <a:lnTo>
                    <a:pt x="43" y="185"/>
                  </a:lnTo>
                  <a:lnTo>
                    <a:pt x="49" y="176"/>
                  </a:lnTo>
                  <a:lnTo>
                    <a:pt x="53" y="168"/>
                  </a:lnTo>
                  <a:lnTo>
                    <a:pt x="59" y="160"/>
                  </a:lnTo>
                  <a:lnTo>
                    <a:pt x="64" y="151"/>
                  </a:lnTo>
                  <a:lnTo>
                    <a:pt x="69" y="143"/>
                  </a:lnTo>
                  <a:lnTo>
                    <a:pt x="75" y="135"/>
                  </a:lnTo>
                  <a:lnTo>
                    <a:pt x="81" y="126"/>
                  </a:lnTo>
                  <a:lnTo>
                    <a:pt x="87" y="118"/>
                  </a:lnTo>
                  <a:lnTo>
                    <a:pt x="91" y="110"/>
                  </a:lnTo>
                  <a:lnTo>
                    <a:pt x="97" y="101"/>
                  </a:lnTo>
                  <a:lnTo>
                    <a:pt x="102" y="93"/>
                  </a:lnTo>
                  <a:lnTo>
                    <a:pt x="107" y="85"/>
                  </a:lnTo>
                  <a:lnTo>
                    <a:pt x="113" y="78"/>
                  </a:lnTo>
                  <a:lnTo>
                    <a:pt x="120" y="70"/>
                  </a:lnTo>
                  <a:lnTo>
                    <a:pt x="127" y="63"/>
                  </a:lnTo>
                  <a:lnTo>
                    <a:pt x="133" y="57"/>
                  </a:lnTo>
                  <a:lnTo>
                    <a:pt x="138" y="53"/>
                  </a:lnTo>
                  <a:lnTo>
                    <a:pt x="145" y="47"/>
                  </a:lnTo>
                  <a:lnTo>
                    <a:pt x="151" y="41"/>
                  </a:lnTo>
                  <a:lnTo>
                    <a:pt x="156" y="37"/>
                  </a:lnTo>
                  <a:lnTo>
                    <a:pt x="161" y="31"/>
                  </a:lnTo>
                  <a:lnTo>
                    <a:pt x="166" y="24"/>
                  </a:lnTo>
                  <a:lnTo>
                    <a:pt x="171" y="18"/>
                  </a:lnTo>
                  <a:lnTo>
                    <a:pt x="174" y="10"/>
                  </a:lnTo>
                  <a:lnTo>
                    <a:pt x="172" y="3"/>
                  </a:lnTo>
                  <a:lnTo>
                    <a:pt x="167" y="0"/>
                  </a:lnTo>
                  <a:lnTo>
                    <a:pt x="159" y="2"/>
                  </a:lnTo>
                  <a:lnTo>
                    <a:pt x="142" y="15"/>
                  </a:lnTo>
                  <a:lnTo>
                    <a:pt x="127" y="31"/>
                  </a:lnTo>
                  <a:lnTo>
                    <a:pt x="113" y="47"/>
                  </a:lnTo>
                  <a:lnTo>
                    <a:pt x="102" y="64"/>
                  </a:lnTo>
                  <a:lnTo>
                    <a:pt x="90" y="84"/>
                  </a:lnTo>
                  <a:lnTo>
                    <a:pt x="80" y="102"/>
                  </a:lnTo>
                  <a:lnTo>
                    <a:pt x="70" y="122"/>
                  </a:lnTo>
                  <a:lnTo>
                    <a:pt x="60" y="140"/>
                  </a:lnTo>
                  <a:lnTo>
                    <a:pt x="55" y="149"/>
                  </a:lnTo>
                  <a:lnTo>
                    <a:pt x="50" y="159"/>
                  </a:lnTo>
                  <a:lnTo>
                    <a:pt x="45" y="168"/>
                  </a:lnTo>
                  <a:lnTo>
                    <a:pt x="42" y="178"/>
                  </a:lnTo>
                  <a:lnTo>
                    <a:pt x="37" y="188"/>
                  </a:lnTo>
                  <a:lnTo>
                    <a:pt x="32" y="197"/>
                  </a:lnTo>
                  <a:lnTo>
                    <a:pt x="27" y="207"/>
                  </a:lnTo>
                  <a:lnTo>
                    <a:pt x="22" y="216"/>
                  </a:lnTo>
                  <a:lnTo>
                    <a:pt x="14" y="230"/>
                  </a:lnTo>
                  <a:lnTo>
                    <a:pt x="7" y="244"/>
                  </a:lnTo>
                  <a:lnTo>
                    <a:pt x="2" y="259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grpSp>
          <p:nvGrpSpPr>
            <p:cNvPr id="41043" name="161 Grupo"/>
            <p:cNvGrpSpPr>
              <a:grpSpLocks/>
            </p:cNvGrpSpPr>
            <p:nvPr/>
          </p:nvGrpSpPr>
          <p:grpSpPr bwMode="auto">
            <a:xfrm>
              <a:off x="7385729" y="1985626"/>
              <a:ext cx="366713" cy="493712"/>
              <a:chOff x="7154878" y="5300673"/>
              <a:chExt cx="366713" cy="493712"/>
            </a:xfrm>
          </p:grpSpPr>
          <p:sp>
            <p:nvSpPr>
              <p:cNvPr id="41083" name="Freeform 94"/>
              <p:cNvSpPr>
                <a:spLocks/>
              </p:cNvSpPr>
              <p:nvPr/>
            </p:nvSpPr>
            <p:spPr bwMode="auto">
              <a:xfrm>
                <a:off x="7366016" y="5727710"/>
                <a:ext cx="133350" cy="58738"/>
              </a:xfrm>
              <a:custGeom>
                <a:avLst/>
                <a:gdLst>
                  <a:gd name="T0" fmla="*/ 2147483647 w 170"/>
                  <a:gd name="T1" fmla="*/ 2147483647 h 73"/>
                  <a:gd name="T2" fmla="*/ 2147483647 w 170"/>
                  <a:gd name="T3" fmla="*/ 2147483647 h 73"/>
                  <a:gd name="T4" fmla="*/ 2147483647 w 170"/>
                  <a:gd name="T5" fmla="*/ 2147483647 h 73"/>
                  <a:gd name="T6" fmla="*/ 2147483647 w 170"/>
                  <a:gd name="T7" fmla="*/ 2147483647 h 73"/>
                  <a:gd name="T8" fmla="*/ 2147483647 w 170"/>
                  <a:gd name="T9" fmla="*/ 2147483647 h 73"/>
                  <a:gd name="T10" fmla="*/ 2147483647 w 170"/>
                  <a:gd name="T11" fmla="*/ 2147483647 h 73"/>
                  <a:gd name="T12" fmla="*/ 2147483647 w 170"/>
                  <a:gd name="T13" fmla="*/ 2147483647 h 73"/>
                  <a:gd name="T14" fmla="*/ 2147483647 w 170"/>
                  <a:gd name="T15" fmla="*/ 2147483647 h 73"/>
                  <a:gd name="T16" fmla="*/ 2147483647 w 170"/>
                  <a:gd name="T17" fmla="*/ 2147483647 h 73"/>
                  <a:gd name="T18" fmla="*/ 2147483647 w 170"/>
                  <a:gd name="T19" fmla="*/ 2147483647 h 73"/>
                  <a:gd name="T20" fmla="*/ 2147483647 w 170"/>
                  <a:gd name="T21" fmla="*/ 2147483647 h 73"/>
                  <a:gd name="T22" fmla="*/ 2147483647 w 170"/>
                  <a:gd name="T23" fmla="*/ 2147483647 h 73"/>
                  <a:gd name="T24" fmla="*/ 2147483647 w 170"/>
                  <a:gd name="T25" fmla="*/ 2147483647 h 73"/>
                  <a:gd name="T26" fmla="*/ 2147483647 w 170"/>
                  <a:gd name="T27" fmla="*/ 2147483647 h 73"/>
                  <a:gd name="T28" fmla="*/ 2147483647 w 170"/>
                  <a:gd name="T29" fmla="*/ 2147483647 h 73"/>
                  <a:gd name="T30" fmla="*/ 2147483647 w 170"/>
                  <a:gd name="T31" fmla="*/ 2147483647 h 73"/>
                  <a:gd name="T32" fmla="*/ 2147483647 w 170"/>
                  <a:gd name="T33" fmla="*/ 2147483647 h 73"/>
                  <a:gd name="T34" fmla="*/ 2147483647 w 170"/>
                  <a:gd name="T35" fmla="*/ 2147483647 h 73"/>
                  <a:gd name="T36" fmla="*/ 2147483647 w 170"/>
                  <a:gd name="T37" fmla="*/ 2147483647 h 73"/>
                  <a:gd name="T38" fmla="*/ 2147483647 w 170"/>
                  <a:gd name="T39" fmla="*/ 2147483647 h 73"/>
                  <a:gd name="T40" fmla="*/ 2147483647 w 170"/>
                  <a:gd name="T41" fmla="*/ 2147483647 h 73"/>
                  <a:gd name="T42" fmla="*/ 2147483647 w 170"/>
                  <a:gd name="T43" fmla="*/ 2147483647 h 73"/>
                  <a:gd name="T44" fmla="*/ 2147483647 w 170"/>
                  <a:gd name="T45" fmla="*/ 2147483647 h 73"/>
                  <a:gd name="T46" fmla="*/ 2147483647 w 170"/>
                  <a:gd name="T47" fmla="*/ 2147483647 h 73"/>
                  <a:gd name="T48" fmla="*/ 2147483647 w 170"/>
                  <a:gd name="T49" fmla="*/ 0 h 73"/>
                  <a:gd name="T50" fmla="*/ 2147483647 w 170"/>
                  <a:gd name="T51" fmla="*/ 0 h 73"/>
                  <a:gd name="T52" fmla="*/ 2147483647 w 170"/>
                  <a:gd name="T53" fmla="*/ 2147483647 h 73"/>
                  <a:gd name="T54" fmla="*/ 2147483647 w 170"/>
                  <a:gd name="T55" fmla="*/ 2147483647 h 73"/>
                  <a:gd name="T56" fmla="*/ 2147483647 w 170"/>
                  <a:gd name="T57" fmla="*/ 2147483647 h 73"/>
                  <a:gd name="T58" fmla="*/ 2147483647 w 170"/>
                  <a:gd name="T59" fmla="*/ 2147483647 h 73"/>
                  <a:gd name="T60" fmla="*/ 2147483647 w 170"/>
                  <a:gd name="T61" fmla="*/ 2147483647 h 73"/>
                  <a:gd name="T62" fmla="*/ 2147483647 w 170"/>
                  <a:gd name="T63" fmla="*/ 2147483647 h 73"/>
                  <a:gd name="T64" fmla="*/ 2147483647 w 170"/>
                  <a:gd name="T65" fmla="*/ 2147483647 h 73"/>
                  <a:gd name="T66" fmla="*/ 2147483647 w 170"/>
                  <a:gd name="T67" fmla="*/ 2147483647 h 73"/>
                  <a:gd name="T68" fmla="*/ 2147483647 w 170"/>
                  <a:gd name="T69" fmla="*/ 2147483647 h 73"/>
                  <a:gd name="T70" fmla="*/ 2147483647 w 170"/>
                  <a:gd name="T71" fmla="*/ 2147483647 h 73"/>
                  <a:gd name="T72" fmla="*/ 2147483647 w 170"/>
                  <a:gd name="T73" fmla="*/ 2147483647 h 73"/>
                  <a:gd name="T74" fmla="*/ 2147483647 w 170"/>
                  <a:gd name="T75" fmla="*/ 2147483647 h 73"/>
                  <a:gd name="T76" fmla="*/ 2147483647 w 170"/>
                  <a:gd name="T77" fmla="*/ 2147483647 h 73"/>
                  <a:gd name="T78" fmla="*/ 2147483647 w 170"/>
                  <a:gd name="T79" fmla="*/ 2147483647 h 73"/>
                  <a:gd name="T80" fmla="*/ 2147483647 w 170"/>
                  <a:gd name="T81" fmla="*/ 2147483647 h 73"/>
                  <a:gd name="T82" fmla="*/ 0 w 170"/>
                  <a:gd name="T83" fmla="*/ 2147483647 h 73"/>
                  <a:gd name="T84" fmla="*/ 0 w 170"/>
                  <a:gd name="T85" fmla="*/ 2147483647 h 73"/>
                  <a:gd name="T86" fmla="*/ 2147483647 w 170"/>
                  <a:gd name="T87" fmla="*/ 2147483647 h 73"/>
                  <a:gd name="T88" fmla="*/ 2147483647 w 170"/>
                  <a:gd name="T89" fmla="*/ 2147483647 h 73"/>
                  <a:gd name="T90" fmla="*/ 2147483647 w 170"/>
                  <a:gd name="T91" fmla="*/ 2147483647 h 73"/>
                  <a:gd name="T92" fmla="*/ 2147483647 w 170"/>
                  <a:gd name="T93" fmla="*/ 2147483647 h 73"/>
                  <a:gd name="T94" fmla="*/ 2147483647 w 170"/>
                  <a:gd name="T95" fmla="*/ 2147483647 h 73"/>
                  <a:gd name="T96" fmla="*/ 2147483647 w 170"/>
                  <a:gd name="T97" fmla="*/ 2147483647 h 73"/>
                  <a:gd name="T98" fmla="*/ 2147483647 w 170"/>
                  <a:gd name="T99" fmla="*/ 2147483647 h 7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70"/>
                  <a:gd name="T151" fmla="*/ 0 h 73"/>
                  <a:gd name="T152" fmla="*/ 170 w 170"/>
                  <a:gd name="T153" fmla="*/ 73 h 7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70" h="73">
                    <a:moveTo>
                      <a:pt x="7" y="73"/>
                    </a:moveTo>
                    <a:lnTo>
                      <a:pt x="3" y="56"/>
                    </a:lnTo>
                    <a:lnTo>
                      <a:pt x="5" y="43"/>
                    </a:lnTo>
                    <a:lnTo>
                      <a:pt x="13" y="34"/>
                    </a:lnTo>
                    <a:lnTo>
                      <a:pt x="24" y="28"/>
                    </a:lnTo>
                    <a:lnTo>
                      <a:pt x="39" y="25"/>
                    </a:lnTo>
                    <a:lnTo>
                      <a:pt x="54" y="23"/>
                    </a:lnTo>
                    <a:lnTo>
                      <a:pt x="69" y="23"/>
                    </a:lnTo>
                    <a:lnTo>
                      <a:pt x="82" y="22"/>
                    </a:lnTo>
                    <a:lnTo>
                      <a:pt x="92" y="21"/>
                    </a:lnTo>
                    <a:lnTo>
                      <a:pt x="103" y="19"/>
                    </a:lnTo>
                    <a:lnTo>
                      <a:pt x="114" y="17"/>
                    </a:lnTo>
                    <a:lnTo>
                      <a:pt x="125" y="13"/>
                    </a:lnTo>
                    <a:lnTo>
                      <a:pt x="135" y="11"/>
                    </a:lnTo>
                    <a:lnTo>
                      <a:pt x="147" y="9"/>
                    </a:lnTo>
                    <a:lnTo>
                      <a:pt x="157" y="9"/>
                    </a:lnTo>
                    <a:lnTo>
                      <a:pt x="167" y="10"/>
                    </a:lnTo>
                    <a:lnTo>
                      <a:pt x="169" y="10"/>
                    </a:lnTo>
                    <a:lnTo>
                      <a:pt x="170" y="9"/>
                    </a:lnTo>
                    <a:lnTo>
                      <a:pt x="170" y="7"/>
                    </a:lnTo>
                    <a:lnTo>
                      <a:pt x="164" y="4"/>
                    </a:lnTo>
                    <a:lnTo>
                      <a:pt x="157" y="3"/>
                    </a:lnTo>
                    <a:lnTo>
                      <a:pt x="151" y="2"/>
                    </a:lnTo>
                    <a:lnTo>
                      <a:pt x="144" y="0"/>
                    </a:lnTo>
                    <a:lnTo>
                      <a:pt x="139" y="0"/>
                    </a:lnTo>
                    <a:lnTo>
                      <a:pt x="132" y="2"/>
                    </a:lnTo>
                    <a:lnTo>
                      <a:pt x="126" y="2"/>
                    </a:lnTo>
                    <a:lnTo>
                      <a:pt x="119" y="2"/>
                    </a:lnTo>
                    <a:lnTo>
                      <a:pt x="109" y="2"/>
                    </a:lnTo>
                    <a:lnTo>
                      <a:pt x="98" y="3"/>
                    </a:lnTo>
                    <a:lnTo>
                      <a:pt x="88" y="3"/>
                    </a:lnTo>
                    <a:lnTo>
                      <a:pt x="79" y="4"/>
                    </a:lnTo>
                    <a:lnTo>
                      <a:pt x="68" y="5"/>
                    </a:lnTo>
                    <a:lnTo>
                      <a:pt x="58" y="6"/>
                    </a:lnTo>
                    <a:lnTo>
                      <a:pt x="48" y="9"/>
                    </a:lnTo>
                    <a:lnTo>
                      <a:pt x="37" y="11"/>
                    </a:lnTo>
                    <a:lnTo>
                      <a:pt x="26" y="14"/>
                    </a:lnTo>
                    <a:lnTo>
                      <a:pt x="16" y="19"/>
                    </a:lnTo>
                    <a:lnTo>
                      <a:pt x="8" y="26"/>
                    </a:lnTo>
                    <a:lnTo>
                      <a:pt x="4" y="34"/>
                    </a:lnTo>
                    <a:lnTo>
                      <a:pt x="0" y="43"/>
                    </a:lnTo>
                    <a:lnTo>
                      <a:pt x="0" y="52"/>
                    </a:lnTo>
                    <a:lnTo>
                      <a:pt x="3" y="63"/>
                    </a:lnTo>
                    <a:lnTo>
                      <a:pt x="7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84" name="Freeform 95"/>
              <p:cNvSpPr>
                <a:spLocks/>
              </p:cNvSpPr>
              <p:nvPr/>
            </p:nvSpPr>
            <p:spPr bwMode="auto">
              <a:xfrm>
                <a:off x="7380303" y="5688023"/>
                <a:ext cx="130175" cy="50800"/>
              </a:xfrm>
              <a:custGeom>
                <a:avLst/>
                <a:gdLst>
                  <a:gd name="T0" fmla="*/ 2147483647 w 162"/>
                  <a:gd name="T1" fmla="*/ 2147483647 h 64"/>
                  <a:gd name="T2" fmla="*/ 2147483647 w 162"/>
                  <a:gd name="T3" fmla="*/ 2147483647 h 64"/>
                  <a:gd name="T4" fmla="*/ 2147483647 w 162"/>
                  <a:gd name="T5" fmla="*/ 2147483647 h 64"/>
                  <a:gd name="T6" fmla="*/ 2147483647 w 162"/>
                  <a:gd name="T7" fmla="*/ 2147483647 h 64"/>
                  <a:gd name="T8" fmla="*/ 2147483647 w 162"/>
                  <a:gd name="T9" fmla="*/ 2147483647 h 64"/>
                  <a:gd name="T10" fmla="*/ 2147483647 w 162"/>
                  <a:gd name="T11" fmla="*/ 2147483647 h 64"/>
                  <a:gd name="T12" fmla="*/ 2147483647 w 162"/>
                  <a:gd name="T13" fmla="*/ 2147483647 h 64"/>
                  <a:gd name="T14" fmla="*/ 2147483647 w 162"/>
                  <a:gd name="T15" fmla="*/ 2147483647 h 64"/>
                  <a:gd name="T16" fmla="*/ 2147483647 w 162"/>
                  <a:gd name="T17" fmla="*/ 2147483647 h 64"/>
                  <a:gd name="T18" fmla="*/ 2147483647 w 162"/>
                  <a:gd name="T19" fmla="*/ 2147483647 h 64"/>
                  <a:gd name="T20" fmla="*/ 2147483647 w 162"/>
                  <a:gd name="T21" fmla="*/ 2147483647 h 64"/>
                  <a:gd name="T22" fmla="*/ 2147483647 w 162"/>
                  <a:gd name="T23" fmla="*/ 2147483647 h 64"/>
                  <a:gd name="T24" fmla="*/ 2147483647 w 162"/>
                  <a:gd name="T25" fmla="*/ 2147483647 h 64"/>
                  <a:gd name="T26" fmla="*/ 2147483647 w 162"/>
                  <a:gd name="T27" fmla="*/ 2147483647 h 64"/>
                  <a:gd name="T28" fmla="*/ 2147483647 w 162"/>
                  <a:gd name="T29" fmla="*/ 2147483647 h 64"/>
                  <a:gd name="T30" fmla="*/ 2147483647 w 162"/>
                  <a:gd name="T31" fmla="*/ 2147483647 h 64"/>
                  <a:gd name="T32" fmla="*/ 2147483647 w 162"/>
                  <a:gd name="T33" fmla="*/ 2147483647 h 64"/>
                  <a:gd name="T34" fmla="*/ 2147483647 w 162"/>
                  <a:gd name="T35" fmla="*/ 2147483647 h 64"/>
                  <a:gd name="T36" fmla="*/ 2147483647 w 162"/>
                  <a:gd name="T37" fmla="*/ 2147483647 h 64"/>
                  <a:gd name="T38" fmla="*/ 2147483647 w 162"/>
                  <a:gd name="T39" fmla="*/ 2147483647 h 64"/>
                  <a:gd name="T40" fmla="*/ 2147483647 w 162"/>
                  <a:gd name="T41" fmla="*/ 2147483647 h 64"/>
                  <a:gd name="T42" fmla="*/ 2147483647 w 162"/>
                  <a:gd name="T43" fmla="*/ 2147483647 h 64"/>
                  <a:gd name="T44" fmla="*/ 2147483647 w 162"/>
                  <a:gd name="T45" fmla="*/ 2147483647 h 64"/>
                  <a:gd name="T46" fmla="*/ 2147483647 w 162"/>
                  <a:gd name="T47" fmla="*/ 2147483647 h 64"/>
                  <a:gd name="T48" fmla="*/ 2147483647 w 162"/>
                  <a:gd name="T49" fmla="*/ 2147483647 h 64"/>
                  <a:gd name="T50" fmla="*/ 2147483647 w 162"/>
                  <a:gd name="T51" fmla="*/ 2147483647 h 64"/>
                  <a:gd name="T52" fmla="*/ 2147483647 w 162"/>
                  <a:gd name="T53" fmla="*/ 2147483647 h 64"/>
                  <a:gd name="T54" fmla="*/ 2147483647 w 162"/>
                  <a:gd name="T55" fmla="*/ 2147483647 h 64"/>
                  <a:gd name="T56" fmla="*/ 2147483647 w 162"/>
                  <a:gd name="T57" fmla="*/ 2147483647 h 64"/>
                  <a:gd name="T58" fmla="*/ 2147483647 w 162"/>
                  <a:gd name="T59" fmla="*/ 2147483647 h 64"/>
                  <a:gd name="T60" fmla="*/ 2147483647 w 162"/>
                  <a:gd name="T61" fmla="*/ 2147483647 h 64"/>
                  <a:gd name="T62" fmla="*/ 2147483647 w 162"/>
                  <a:gd name="T63" fmla="*/ 2147483647 h 64"/>
                  <a:gd name="T64" fmla="*/ 2147483647 w 162"/>
                  <a:gd name="T65" fmla="*/ 2147483647 h 64"/>
                  <a:gd name="T66" fmla="*/ 2147483647 w 162"/>
                  <a:gd name="T67" fmla="*/ 2147483647 h 64"/>
                  <a:gd name="T68" fmla="*/ 2147483647 w 162"/>
                  <a:gd name="T69" fmla="*/ 2147483647 h 64"/>
                  <a:gd name="T70" fmla="*/ 2147483647 w 162"/>
                  <a:gd name="T71" fmla="*/ 2147483647 h 64"/>
                  <a:gd name="T72" fmla="*/ 2147483647 w 162"/>
                  <a:gd name="T73" fmla="*/ 2147483647 h 64"/>
                  <a:gd name="T74" fmla="*/ 2147483647 w 162"/>
                  <a:gd name="T75" fmla="*/ 2147483647 h 64"/>
                  <a:gd name="T76" fmla="*/ 2147483647 w 162"/>
                  <a:gd name="T77" fmla="*/ 0 h 64"/>
                  <a:gd name="T78" fmla="*/ 2147483647 w 162"/>
                  <a:gd name="T79" fmla="*/ 0 h 64"/>
                  <a:gd name="T80" fmla="*/ 2147483647 w 162"/>
                  <a:gd name="T81" fmla="*/ 2147483647 h 64"/>
                  <a:gd name="T82" fmla="*/ 2147483647 w 162"/>
                  <a:gd name="T83" fmla="*/ 2147483647 h 64"/>
                  <a:gd name="T84" fmla="*/ 2147483647 w 162"/>
                  <a:gd name="T85" fmla="*/ 2147483647 h 64"/>
                  <a:gd name="T86" fmla="*/ 2147483647 w 162"/>
                  <a:gd name="T87" fmla="*/ 2147483647 h 64"/>
                  <a:gd name="T88" fmla="*/ 2147483647 w 162"/>
                  <a:gd name="T89" fmla="*/ 2147483647 h 64"/>
                  <a:gd name="T90" fmla="*/ 2147483647 w 162"/>
                  <a:gd name="T91" fmla="*/ 2147483647 h 64"/>
                  <a:gd name="T92" fmla="*/ 2147483647 w 162"/>
                  <a:gd name="T93" fmla="*/ 2147483647 h 64"/>
                  <a:gd name="T94" fmla="*/ 2147483647 w 162"/>
                  <a:gd name="T95" fmla="*/ 2147483647 h 64"/>
                  <a:gd name="T96" fmla="*/ 2147483647 w 162"/>
                  <a:gd name="T97" fmla="*/ 2147483647 h 64"/>
                  <a:gd name="T98" fmla="*/ 0 w 162"/>
                  <a:gd name="T99" fmla="*/ 2147483647 h 64"/>
                  <a:gd name="T100" fmla="*/ 0 w 162"/>
                  <a:gd name="T101" fmla="*/ 2147483647 h 64"/>
                  <a:gd name="T102" fmla="*/ 2147483647 w 162"/>
                  <a:gd name="T103" fmla="*/ 2147483647 h 64"/>
                  <a:gd name="T104" fmla="*/ 2147483647 w 162"/>
                  <a:gd name="T105" fmla="*/ 2147483647 h 64"/>
                  <a:gd name="T106" fmla="*/ 2147483647 w 162"/>
                  <a:gd name="T107" fmla="*/ 2147483647 h 64"/>
                  <a:gd name="T108" fmla="*/ 2147483647 w 162"/>
                  <a:gd name="T109" fmla="*/ 2147483647 h 64"/>
                  <a:gd name="T110" fmla="*/ 2147483647 w 162"/>
                  <a:gd name="T111" fmla="*/ 2147483647 h 64"/>
                  <a:gd name="T112" fmla="*/ 2147483647 w 162"/>
                  <a:gd name="T113" fmla="*/ 2147483647 h 64"/>
                  <a:gd name="T114" fmla="*/ 2147483647 w 162"/>
                  <a:gd name="T115" fmla="*/ 2147483647 h 6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62"/>
                  <a:gd name="T175" fmla="*/ 0 h 64"/>
                  <a:gd name="T176" fmla="*/ 162 w 162"/>
                  <a:gd name="T177" fmla="*/ 64 h 6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62" h="64">
                    <a:moveTo>
                      <a:pt x="2" y="64"/>
                    </a:moveTo>
                    <a:lnTo>
                      <a:pt x="4" y="49"/>
                    </a:lnTo>
                    <a:lnTo>
                      <a:pt x="10" y="39"/>
                    </a:lnTo>
                    <a:lnTo>
                      <a:pt x="19" y="31"/>
                    </a:lnTo>
                    <a:lnTo>
                      <a:pt x="36" y="27"/>
                    </a:lnTo>
                    <a:lnTo>
                      <a:pt x="40" y="26"/>
                    </a:lnTo>
                    <a:lnTo>
                      <a:pt x="45" y="26"/>
                    </a:lnTo>
                    <a:lnTo>
                      <a:pt x="49" y="26"/>
                    </a:lnTo>
                    <a:lnTo>
                      <a:pt x="54" y="26"/>
                    </a:lnTo>
                    <a:lnTo>
                      <a:pt x="59" y="27"/>
                    </a:lnTo>
                    <a:lnTo>
                      <a:pt x="63" y="27"/>
                    </a:lnTo>
                    <a:lnTo>
                      <a:pt x="68" y="29"/>
                    </a:lnTo>
                    <a:lnTo>
                      <a:pt x="72" y="29"/>
                    </a:lnTo>
                    <a:lnTo>
                      <a:pt x="84" y="29"/>
                    </a:lnTo>
                    <a:lnTo>
                      <a:pt x="94" y="29"/>
                    </a:lnTo>
                    <a:lnTo>
                      <a:pt x="106" y="29"/>
                    </a:lnTo>
                    <a:lnTo>
                      <a:pt x="117" y="29"/>
                    </a:lnTo>
                    <a:lnTo>
                      <a:pt x="129" y="30"/>
                    </a:lnTo>
                    <a:lnTo>
                      <a:pt x="139" y="31"/>
                    </a:lnTo>
                    <a:lnTo>
                      <a:pt x="151" y="32"/>
                    </a:lnTo>
                    <a:lnTo>
                      <a:pt x="161" y="35"/>
                    </a:lnTo>
                    <a:lnTo>
                      <a:pt x="162" y="35"/>
                    </a:lnTo>
                    <a:lnTo>
                      <a:pt x="162" y="33"/>
                    </a:lnTo>
                    <a:lnTo>
                      <a:pt x="162" y="32"/>
                    </a:lnTo>
                    <a:lnTo>
                      <a:pt x="154" y="29"/>
                    </a:lnTo>
                    <a:lnTo>
                      <a:pt x="147" y="26"/>
                    </a:lnTo>
                    <a:lnTo>
                      <a:pt x="139" y="24"/>
                    </a:lnTo>
                    <a:lnTo>
                      <a:pt x="130" y="22"/>
                    </a:lnTo>
                    <a:lnTo>
                      <a:pt x="122" y="20"/>
                    </a:lnTo>
                    <a:lnTo>
                      <a:pt x="114" y="18"/>
                    </a:lnTo>
                    <a:lnTo>
                      <a:pt x="106" y="17"/>
                    </a:lnTo>
                    <a:lnTo>
                      <a:pt x="98" y="15"/>
                    </a:lnTo>
                    <a:lnTo>
                      <a:pt x="91" y="12"/>
                    </a:lnTo>
                    <a:lnTo>
                      <a:pt x="84" y="9"/>
                    </a:lnTo>
                    <a:lnTo>
                      <a:pt x="76" y="7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38" y="1"/>
                    </a:lnTo>
                    <a:lnTo>
                      <a:pt x="33" y="2"/>
                    </a:lnTo>
                    <a:lnTo>
                      <a:pt x="28" y="4"/>
                    </a:lnTo>
                    <a:lnTo>
                      <a:pt x="22" y="7"/>
                    </a:lnTo>
                    <a:lnTo>
                      <a:pt x="17" y="9"/>
                    </a:lnTo>
                    <a:lnTo>
                      <a:pt x="13" y="12"/>
                    </a:lnTo>
                    <a:lnTo>
                      <a:pt x="8" y="16"/>
                    </a:lnTo>
                    <a:lnTo>
                      <a:pt x="4" y="20"/>
                    </a:lnTo>
                    <a:lnTo>
                      <a:pt x="2" y="25"/>
                    </a:lnTo>
                    <a:lnTo>
                      <a:pt x="0" y="35"/>
                    </a:lnTo>
                    <a:lnTo>
                      <a:pt x="0" y="45"/>
                    </a:lnTo>
                    <a:lnTo>
                      <a:pt x="1" y="54"/>
                    </a:lnTo>
                    <a:lnTo>
                      <a:pt x="2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85" name="Freeform 96"/>
              <p:cNvSpPr>
                <a:spLocks/>
              </p:cNvSpPr>
              <p:nvPr/>
            </p:nvSpPr>
            <p:spPr bwMode="auto">
              <a:xfrm>
                <a:off x="7462853" y="5753110"/>
                <a:ext cx="34925" cy="41275"/>
              </a:xfrm>
              <a:custGeom>
                <a:avLst/>
                <a:gdLst>
                  <a:gd name="T0" fmla="*/ 0 w 45"/>
                  <a:gd name="T1" fmla="*/ 2147483647 h 53"/>
                  <a:gd name="T2" fmla="*/ 2147483647 w 45"/>
                  <a:gd name="T3" fmla="*/ 2147483647 h 53"/>
                  <a:gd name="T4" fmla="*/ 2147483647 w 45"/>
                  <a:gd name="T5" fmla="*/ 2147483647 h 53"/>
                  <a:gd name="T6" fmla="*/ 2147483647 w 45"/>
                  <a:gd name="T7" fmla="*/ 2147483647 h 53"/>
                  <a:gd name="T8" fmla="*/ 2147483647 w 45"/>
                  <a:gd name="T9" fmla="*/ 2147483647 h 53"/>
                  <a:gd name="T10" fmla="*/ 2147483647 w 45"/>
                  <a:gd name="T11" fmla="*/ 2147483647 h 53"/>
                  <a:gd name="T12" fmla="*/ 2147483647 w 45"/>
                  <a:gd name="T13" fmla="*/ 2147483647 h 53"/>
                  <a:gd name="T14" fmla="*/ 2147483647 w 45"/>
                  <a:gd name="T15" fmla="*/ 2147483647 h 53"/>
                  <a:gd name="T16" fmla="*/ 2147483647 w 45"/>
                  <a:gd name="T17" fmla="*/ 2147483647 h 53"/>
                  <a:gd name="T18" fmla="*/ 2147483647 w 45"/>
                  <a:gd name="T19" fmla="*/ 2147483647 h 53"/>
                  <a:gd name="T20" fmla="*/ 2147483647 w 45"/>
                  <a:gd name="T21" fmla="*/ 2147483647 h 53"/>
                  <a:gd name="T22" fmla="*/ 2147483647 w 45"/>
                  <a:gd name="T23" fmla="*/ 2147483647 h 53"/>
                  <a:gd name="T24" fmla="*/ 2147483647 w 45"/>
                  <a:gd name="T25" fmla="*/ 2147483647 h 53"/>
                  <a:gd name="T26" fmla="*/ 2147483647 w 45"/>
                  <a:gd name="T27" fmla="*/ 2147483647 h 53"/>
                  <a:gd name="T28" fmla="*/ 2147483647 w 45"/>
                  <a:gd name="T29" fmla="*/ 2147483647 h 53"/>
                  <a:gd name="T30" fmla="*/ 2147483647 w 45"/>
                  <a:gd name="T31" fmla="*/ 2147483647 h 53"/>
                  <a:gd name="T32" fmla="*/ 2147483647 w 45"/>
                  <a:gd name="T33" fmla="*/ 2147483647 h 53"/>
                  <a:gd name="T34" fmla="*/ 2147483647 w 45"/>
                  <a:gd name="T35" fmla="*/ 2147483647 h 53"/>
                  <a:gd name="T36" fmla="*/ 2147483647 w 45"/>
                  <a:gd name="T37" fmla="*/ 2147483647 h 53"/>
                  <a:gd name="T38" fmla="*/ 2147483647 w 45"/>
                  <a:gd name="T39" fmla="*/ 2147483647 h 53"/>
                  <a:gd name="T40" fmla="*/ 2147483647 w 45"/>
                  <a:gd name="T41" fmla="*/ 2147483647 h 53"/>
                  <a:gd name="T42" fmla="*/ 2147483647 w 45"/>
                  <a:gd name="T43" fmla="*/ 2147483647 h 53"/>
                  <a:gd name="T44" fmla="*/ 2147483647 w 45"/>
                  <a:gd name="T45" fmla="*/ 2147483647 h 53"/>
                  <a:gd name="T46" fmla="*/ 2147483647 w 45"/>
                  <a:gd name="T47" fmla="*/ 0 h 53"/>
                  <a:gd name="T48" fmla="*/ 2147483647 w 45"/>
                  <a:gd name="T49" fmla="*/ 0 h 53"/>
                  <a:gd name="T50" fmla="*/ 2147483647 w 45"/>
                  <a:gd name="T51" fmla="*/ 0 h 53"/>
                  <a:gd name="T52" fmla="*/ 2147483647 w 45"/>
                  <a:gd name="T53" fmla="*/ 2147483647 h 53"/>
                  <a:gd name="T54" fmla="*/ 2147483647 w 45"/>
                  <a:gd name="T55" fmla="*/ 2147483647 h 53"/>
                  <a:gd name="T56" fmla="*/ 0 w 45"/>
                  <a:gd name="T57" fmla="*/ 2147483647 h 53"/>
                  <a:gd name="T58" fmla="*/ 0 w 45"/>
                  <a:gd name="T59" fmla="*/ 2147483647 h 53"/>
                  <a:gd name="T60" fmla="*/ 0 w 45"/>
                  <a:gd name="T61" fmla="*/ 2147483647 h 53"/>
                  <a:gd name="T62" fmla="*/ 0 w 45"/>
                  <a:gd name="T63" fmla="*/ 2147483647 h 53"/>
                  <a:gd name="T64" fmla="*/ 0 w 45"/>
                  <a:gd name="T65" fmla="*/ 2147483647 h 53"/>
                  <a:gd name="T66" fmla="*/ 0 w 45"/>
                  <a:gd name="T67" fmla="*/ 2147483647 h 5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"/>
                  <a:gd name="T103" fmla="*/ 0 h 53"/>
                  <a:gd name="T104" fmla="*/ 45 w 45"/>
                  <a:gd name="T105" fmla="*/ 53 h 5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" h="53">
                    <a:moveTo>
                      <a:pt x="0" y="5"/>
                    </a:moveTo>
                    <a:lnTo>
                      <a:pt x="5" y="4"/>
                    </a:lnTo>
                    <a:lnTo>
                      <a:pt x="11" y="4"/>
                    </a:lnTo>
                    <a:lnTo>
                      <a:pt x="15" y="4"/>
                    </a:lnTo>
                    <a:lnTo>
                      <a:pt x="20" y="6"/>
                    </a:lnTo>
                    <a:lnTo>
                      <a:pt x="25" y="9"/>
                    </a:lnTo>
                    <a:lnTo>
                      <a:pt x="28" y="11"/>
                    </a:lnTo>
                    <a:lnTo>
                      <a:pt x="32" y="15"/>
                    </a:lnTo>
                    <a:lnTo>
                      <a:pt x="34" y="19"/>
                    </a:lnTo>
                    <a:lnTo>
                      <a:pt x="37" y="26"/>
                    </a:lnTo>
                    <a:lnTo>
                      <a:pt x="40" y="34"/>
                    </a:lnTo>
                    <a:lnTo>
                      <a:pt x="40" y="43"/>
                    </a:lnTo>
                    <a:lnTo>
                      <a:pt x="41" y="51"/>
                    </a:lnTo>
                    <a:lnTo>
                      <a:pt x="41" y="53"/>
                    </a:lnTo>
                    <a:lnTo>
                      <a:pt x="43" y="51"/>
                    </a:lnTo>
                    <a:lnTo>
                      <a:pt x="44" y="50"/>
                    </a:lnTo>
                    <a:lnTo>
                      <a:pt x="44" y="49"/>
                    </a:lnTo>
                    <a:lnTo>
                      <a:pt x="45" y="39"/>
                    </a:lnTo>
                    <a:lnTo>
                      <a:pt x="45" y="28"/>
                    </a:lnTo>
                    <a:lnTo>
                      <a:pt x="44" y="19"/>
                    </a:lnTo>
                    <a:lnTo>
                      <a:pt x="40" y="10"/>
                    </a:lnTo>
                    <a:lnTo>
                      <a:pt x="36" y="5"/>
                    </a:lnTo>
                    <a:lnTo>
                      <a:pt x="32" y="2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1" y="2"/>
                    </a:lnTo>
                    <a:lnTo>
                      <a:pt x="6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86" name="Freeform 97"/>
              <p:cNvSpPr>
                <a:spLocks/>
              </p:cNvSpPr>
              <p:nvPr/>
            </p:nvSpPr>
            <p:spPr bwMode="auto">
              <a:xfrm>
                <a:off x="7485078" y="5732473"/>
                <a:ext cx="36513" cy="31750"/>
              </a:xfrm>
              <a:custGeom>
                <a:avLst/>
                <a:gdLst>
                  <a:gd name="T0" fmla="*/ 0 w 46"/>
                  <a:gd name="T1" fmla="*/ 0 h 42"/>
                  <a:gd name="T2" fmla="*/ 2147483647 w 46"/>
                  <a:gd name="T3" fmla="*/ 2147483647 h 42"/>
                  <a:gd name="T4" fmla="*/ 2147483647 w 46"/>
                  <a:gd name="T5" fmla="*/ 2147483647 h 42"/>
                  <a:gd name="T6" fmla="*/ 2147483647 w 46"/>
                  <a:gd name="T7" fmla="*/ 2147483647 h 42"/>
                  <a:gd name="T8" fmla="*/ 2147483647 w 46"/>
                  <a:gd name="T9" fmla="*/ 2147483647 h 42"/>
                  <a:gd name="T10" fmla="*/ 2147483647 w 46"/>
                  <a:gd name="T11" fmla="*/ 2147483647 h 42"/>
                  <a:gd name="T12" fmla="*/ 2147483647 w 46"/>
                  <a:gd name="T13" fmla="*/ 2147483647 h 42"/>
                  <a:gd name="T14" fmla="*/ 2147483647 w 46"/>
                  <a:gd name="T15" fmla="*/ 2147483647 h 42"/>
                  <a:gd name="T16" fmla="*/ 2147483647 w 46"/>
                  <a:gd name="T17" fmla="*/ 2147483647 h 42"/>
                  <a:gd name="T18" fmla="*/ 2147483647 w 46"/>
                  <a:gd name="T19" fmla="*/ 2147483647 h 42"/>
                  <a:gd name="T20" fmla="*/ 2147483647 w 46"/>
                  <a:gd name="T21" fmla="*/ 2147483647 h 42"/>
                  <a:gd name="T22" fmla="*/ 2147483647 w 46"/>
                  <a:gd name="T23" fmla="*/ 2147483647 h 42"/>
                  <a:gd name="T24" fmla="*/ 2147483647 w 46"/>
                  <a:gd name="T25" fmla="*/ 2147483647 h 42"/>
                  <a:gd name="T26" fmla="*/ 2147483647 w 46"/>
                  <a:gd name="T27" fmla="*/ 2147483647 h 42"/>
                  <a:gd name="T28" fmla="*/ 2147483647 w 46"/>
                  <a:gd name="T29" fmla="*/ 2147483647 h 42"/>
                  <a:gd name="T30" fmla="*/ 2147483647 w 46"/>
                  <a:gd name="T31" fmla="*/ 2147483647 h 42"/>
                  <a:gd name="T32" fmla="*/ 2147483647 w 46"/>
                  <a:gd name="T33" fmla="*/ 2147483647 h 42"/>
                  <a:gd name="T34" fmla="*/ 2147483647 w 46"/>
                  <a:gd name="T35" fmla="*/ 2147483647 h 42"/>
                  <a:gd name="T36" fmla="*/ 2147483647 w 46"/>
                  <a:gd name="T37" fmla="*/ 2147483647 h 42"/>
                  <a:gd name="T38" fmla="*/ 2147483647 w 46"/>
                  <a:gd name="T39" fmla="*/ 2147483647 h 42"/>
                  <a:gd name="T40" fmla="*/ 2147483647 w 46"/>
                  <a:gd name="T41" fmla="*/ 2147483647 h 42"/>
                  <a:gd name="T42" fmla="*/ 2147483647 w 46"/>
                  <a:gd name="T43" fmla="*/ 2147483647 h 42"/>
                  <a:gd name="T44" fmla="*/ 2147483647 w 46"/>
                  <a:gd name="T45" fmla="*/ 2147483647 h 42"/>
                  <a:gd name="T46" fmla="*/ 2147483647 w 46"/>
                  <a:gd name="T47" fmla="*/ 0 h 42"/>
                  <a:gd name="T48" fmla="*/ 0 w 46"/>
                  <a:gd name="T49" fmla="*/ 0 h 42"/>
                  <a:gd name="T50" fmla="*/ 0 w 46"/>
                  <a:gd name="T51" fmla="*/ 0 h 42"/>
                  <a:gd name="T52" fmla="*/ 0 w 46"/>
                  <a:gd name="T53" fmla="*/ 0 h 42"/>
                  <a:gd name="T54" fmla="*/ 0 w 46"/>
                  <a:gd name="T55" fmla="*/ 0 h 42"/>
                  <a:gd name="T56" fmla="*/ 0 w 46"/>
                  <a:gd name="T57" fmla="*/ 0 h 42"/>
                  <a:gd name="T58" fmla="*/ 0 w 46"/>
                  <a:gd name="T59" fmla="*/ 0 h 4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6"/>
                  <a:gd name="T91" fmla="*/ 0 h 42"/>
                  <a:gd name="T92" fmla="*/ 46 w 46"/>
                  <a:gd name="T93" fmla="*/ 42 h 42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6" h="42">
                    <a:moveTo>
                      <a:pt x="0" y="0"/>
                    </a:moveTo>
                    <a:lnTo>
                      <a:pt x="8" y="2"/>
                    </a:lnTo>
                    <a:lnTo>
                      <a:pt x="16" y="5"/>
                    </a:lnTo>
                    <a:lnTo>
                      <a:pt x="23" y="8"/>
                    </a:lnTo>
                    <a:lnTo>
                      <a:pt x="30" y="14"/>
                    </a:lnTo>
                    <a:lnTo>
                      <a:pt x="35" y="20"/>
                    </a:lnTo>
                    <a:lnTo>
                      <a:pt x="39" y="25"/>
                    </a:lnTo>
                    <a:lnTo>
                      <a:pt x="43" y="33"/>
                    </a:lnTo>
                    <a:lnTo>
                      <a:pt x="45" y="42"/>
                    </a:lnTo>
                    <a:lnTo>
                      <a:pt x="46" y="42"/>
                    </a:lnTo>
                    <a:lnTo>
                      <a:pt x="46" y="40"/>
                    </a:lnTo>
                    <a:lnTo>
                      <a:pt x="45" y="32"/>
                    </a:lnTo>
                    <a:lnTo>
                      <a:pt x="43" y="25"/>
                    </a:lnTo>
                    <a:lnTo>
                      <a:pt x="39" y="20"/>
                    </a:lnTo>
                    <a:lnTo>
                      <a:pt x="35" y="14"/>
                    </a:lnTo>
                    <a:lnTo>
                      <a:pt x="31" y="10"/>
                    </a:lnTo>
                    <a:lnTo>
                      <a:pt x="27" y="8"/>
                    </a:lnTo>
                    <a:lnTo>
                      <a:pt x="23" y="6"/>
                    </a:lnTo>
                    <a:lnTo>
                      <a:pt x="19" y="4"/>
                    </a:lnTo>
                    <a:lnTo>
                      <a:pt x="14" y="2"/>
                    </a:lnTo>
                    <a:lnTo>
                      <a:pt x="9" y="1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87" name="Freeform 107"/>
              <p:cNvSpPr>
                <a:spLocks/>
              </p:cNvSpPr>
              <p:nvPr/>
            </p:nvSpPr>
            <p:spPr bwMode="auto">
              <a:xfrm>
                <a:off x="7348553" y="5592773"/>
                <a:ext cx="95250" cy="76200"/>
              </a:xfrm>
              <a:custGeom>
                <a:avLst/>
                <a:gdLst>
                  <a:gd name="T0" fmla="*/ 0 w 120"/>
                  <a:gd name="T1" fmla="*/ 0 h 97"/>
                  <a:gd name="T2" fmla="*/ 2147483647 w 120"/>
                  <a:gd name="T3" fmla="*/ 2147483647 h 97"/>
                  <a:gd name="T4" fmla="*/ 2147483647 w 120"/>
                  <a:gd name="T5" fmla="*/ 2147483647 h 97"/>
                  <a:gd name="T6" fmla="*/ 2147483647 w 120"/>
                  <a:gd name="T7" fmla="*/ 2147483647 h 97"/>
                  <a:gd name="T8" fmla="*/ 2147483647 w 120"/>
                  <a:gd name="T9" fmla="*/ 2147483647 h 97"/>
                  <a:gd name="T10" fmla="*/ 2147483647 w 120"/>
                  <a:gd name="T11" fmla="*/ 2147483647 h 97"/>
                  <a:gd name="T12" fmla="*/ 2147483647 w 120"/>
                  <a:gd name="T13" fmla="*/ 2147483647 h 97"/>
                  <a:gd name="T14" fmla="*/ 2147483647 w 120"/>
                  <a:gd name="T15" fmla="*/ 2147483647 h 97"/>
                  <a:gd name="T16" fmla="*/ 2147483647 w 120"/>
                  <a:gd name="T17" fmla="*/ 2147483647 h 97"/>
                  <a:gd name="T18" fmla="*/ 2147483647 w 120"/>
                  <a:gd name="T19" fmla="*/ 2147483647 h 97"/>
                  <a:gd name="T20" fmla="*/ 2147483647 w 120"/>
                  <a:gd name="T21" fmla="*/ 2147483647 h 97"/>
                  <a:gd name="T22" fmla="*/ 2147483647 w 120"/>
                  <a:gd name="T23" fmla="*/ 2147483647 h 97"/>
                  <a:gd name="T24" fmla="*/ 2147483647 w 120"/>
                  <a:gd name="T25" fmla="*/ 2147483647 h 97"/>
                  <a:gd name="T26" fmla="*/ 2147483647 w 120"/>
                  <a:gd name="T27" fmla="*/ 2147483647 h 97"/>
                  <a:gd name="T28" fmla="*/ 2147483647 w 120"/>
                  <a:gd name="T29" fmla="*/ 2147483647 h 97"/>
                  <a:gd name="T30" fmla="*/ 2147483647 w 120"/>
                  <a:gd name="T31" fmla="*/ 2147483647 h 97"/>
                  <a:gd name="T32" fmla="*/ 2147483647 w 120"/>
                  <a:gd name="T33" fmla="*/ 2147483647 h 97"/>
                  <a:gd name="T34" fmla="*/ 2147483647 w 120"/>
                  <a:gd name="T35" fmla="*/ 2147483647 h 97"/>
                  <a:gd name="T36" fmla="*/ 2147483647 w 120"/>
                  <a:gd name="T37" fmla="*/ 2147483647 h 97"/>
                  <a:gd name="T38" fmla="*/ 2147483647 w 120"/>
                  <a:gd name="T39" fmla="*/ 2147483647 h 97"/>
                  <a:gd name="T40" fmla="*/ 2147483647 w 120"/>
                  <a:gd name="T41" fmla="*/ 2147483647 h 97"/>
                  <a:gd name="T42" fmla="*/ 2147483647 w 120"/>
                  <a:gd name="T43" fmla="*/ 2147483647 h 97"/>
                  <a:gd name="T44" fmla="*/ 2147483647 w 120"/>
                  <a:gd name="T45" fmla="*/ 2147483647 h 97"/>
                  <a:gd name="T46" fmla="*/ 2147483647 w 120"/>
                  <a:gd name="T47" fmla="*/ 2147483647 h 97"/>
                  <a:gd name="T48" fmla="*/ 2147483647 w 120"/>
                  <a:gd name="T49" fmla="*/ 2147483647 h 97"/>
                  <a:gd name="T50" fmla="*/ 2147483647 w 120"/>
                  <a:gd name="T51" fmla="*/ 2147483647 h 97"/>
                  <a:gd name="T52" fmla="*/ 2147483647 w 120"/>
                  <a:gd name="T53" fmla="*/ 2147483647 h 97"/>
                  <a:gd name="T54" fmla="*/ 2147483647 w 120"/>
                  <a:gd name="T55" fmla="*/ 2147483647 h 97"/>
                  <a:gd name="T56" fmla="*/ 0 w 120"/>
                  <a:gd name="T57" fmla="*/ 0 h 97"/>
                  <a:gd name="T58" fmla="*/ 0 w 120"/>
                  <a:gd name="T59" fmla="*/ 0 h 97"/>
                  <a:gd name="T60" fmla="*/ 0 w 120"/>
                  <a:gd name="T61" fmla="*/ 0 h 97"/>
                  <a:gd name="T62" fmla="*/ 0 w 120"/>
                  <a:gd name="T63" fmla="*/ 0 h 97"/>
                  <a:gd name="T64" fmla="*/ 0 w 120"/>
                  <a:gd name="T65" fmla="*/ 0 h 97"/>
                  <a:gd name="T66" fmla="*/ 0 w 120"/>
                  <a:gd name="T67" fmla="*/ 0 h 9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0"/>
                  <a:gd name="T103" fmla="*/ 0 h 97"/>
                  <a:gd name="T104" fmla="*/ 120 w 120"/>
                  <a:gd name="T105" fmla="*/ 97 h 9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0" h="97">
                    <a:moveTo>
                      <a:pt x="0" y="0"/>
                    </a:moveTo>
                    <a:lnTo>
                      <a:pt x="4" y="22"/>
                    </a:lnTo>
                    <a:lnTo>
                      <a:pt x="12" y="39"/>
                    </a:lnTo>
                    <a:lnTo>
                      <a:pt x="26" y="52"/>
                    </a:lnTo>
                    <a:lnTo>
                      <a:pt x="42" y="63"/>
                    </a:lnTo>
                    <a:lnTo>
                      <a:pt x="61" y="73"/>
                    </a:lnTo>
                    <a:lnTo>
                      <a:pt x="81" y="81"/>
                    </a:lnTo>
                    <a:lnTo>
                      <a:pt x="99" y="89"/>
                    </a:lnTo>
                    <a:lnTo>
                      <a:pt x="118" y="97"/>
                    </a:lnTo>
                    <a:lnTo>
                      <a:pt x="119" y="97"/>
                    </a:lnTo>
                    <a:lnTo>
                      <a:pt x="120" y="96"/>
                    </a:lnTo>
                    <a:lnTo>
                      <a:pt x="120" y="94"/>
                    </a:lnTo>
                    <a:lnTo>
                      <a:pt x="120" y="93"/>
                    </a:lnTo>
                    <a:lnTo>
                      <a:pt x="113" y="88"/>
                    </a:lnTo>
                    <a:lnTo>
                      <a:pt x="106" y="83"/>
                    </a:lnTo>
                    <a:lnTo>
                      <a:pt x="99" y="78"/>
                    </a:lnTo>
                    <a:lnTo>
                      <a:pt x="93" y="74"/>
                    </a:lnTo>
                    <a:lnTo>
                      <a:pt x="86" y="70"/>
                    </a:lnTo>
                    <a:lnTo>
                      <a:pt x="78" y="66"/>
                    </a:lnTo>
                    <a:lnTo>
                      <a:pt x="71" y="62"/>
                    </a:lnTo>
                    <a:lnTo>
                      <a:pt x="63" y="59"/>
                    </a:lnTo>
                    <a:lnTo>
                      <a:pt x="52" y="54"/>
                    </a:lnTo>
                    <a:lnTo>
                      <a:pt x="42" y="48"/>
                    </a:lnTo>
                    <a:lnTo>
                      <a:pt x="31" y="43"/>
                    </a:lnTo>
                    <a:lnTo>
                      <a:pt x="22" y="37"/>
                    </a:lnTo>
                    <a:lnTo>
                      <a:pt x="14" y="30"/>
                    </a:lnTo>
                    <a:lnTo>
                      <a:pt x="7" y="21"/>
                    </a:lnTo>
                    <a:lnTo>
                      <a:pt x="3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88" name="Freeform 108"/>
              <p:cNvSpPr>
                <a:spLocks/>
              </p:cNvSpPr>
              <p:nvPr/>
            </p:nvSpPr>
            <p:spPr bwMode="auto">
              <a:xfrm>
                <a:off x="7426341" y="5657860"/>
                <a:ext cx="66675" cy="53975"/>
              </a:xfrm>
              <a:custGeom>
                <a:avLst/>
                <a:gdLst>
                  <a:gd name="T0" fmla="*/ 0 w 84"/>
                  <a:gd name="T1" fmla="*/ 0 h 68"/>
                  <a:gd name="T2" fmla="*/ 2147483647 w 84"/>
                  <a:gd name="T3" fmla="*/ 2147483647 h 68"/>
                  <a:gd name="T4" fmla="*/ 2147483647 w 84"/>
                  <a:gd name="T5" fmla="*/ 2147483647 h 68"/>
                  <a:gd name="T6" fmla="*/ 2147483647 w 84"/>
                  <a:gd name="T7" fmla="*/ 2147483647 h 68"/>
                  <a:gd name="T8" fmla="*/ 2147483647 w 84"/>
                  <a:gd name="T9" fmla="*/ 2147483647 h 68"/>
                  <a:gd name="T10" fmla="*/ 2147483647 w 84"/>
                  <a:gd name="T11" fmla="*/ 2147483647 h 68"/>
                  <a:gd name="T12" fmla="*/ 2147483647 w 84"/>
                  <a:gd name="T13" fmla="*/ 2147483647 h 68"/>
                  <a:gd name="T14" fmla="*/ 2147483647 w 84"/>
                  <a:gd name="T15" fmla="*/ 2147483647 h 68"/>
                  <a:gd name="T16" fmla="*/ 2147483647 w 84"/>
                  <a:gd name="T17" fmla="*/ 2147483647 h 68"/>
                  <a:gd name="T18" fmla="*/ 2147483647 w 84"/>
                  <a:gd name="T19" fmla="*/ 2147483647 h 68"/>
                  <a:gd name="T20" fmla="*/ 2147483647 w 84"/>
                  <a:gd name="T21" fmla="*/ 2147483647 h 68"/>
                  <a:gd name="T22" fmla="*/ 2147483647 w 84"/>
                  <a:gd name="T23" fmla="*/ 2147483647 h 68"/>
                  <a:gd name="T24" fmla="*/ 2147483647 w 84"/>
                  <a:gd name="T25" fmla="*/ 2147483647 h 68"/>
                  <a:gd name="T26" fmla="*/ 2147483647 w 84"/>
                  <a:gd name="T27" fmla="*/ 2147483647 h 68"/>
                  <a:gd name="T28" fmla="*/ 2147483647 w 84"/>
                  <a:gd name="T29" fmla="*/ 2147483647 h 68"/>
                  <a:gd name="T30" fmla="*/ 2147483647 w 84"/>
                  <a:gd name="T31" fmla="*/ 2147483647 h 68"/>
                  <a:gd name="T32" fmla="*/ 2147483647 w 84"/>
                  <a:gd name="T33" fmla="*/ 2147483647 h 68"/>
                  <a:gd name="T34" fmla="*/ 2147483647 w 84"/>
                  <a:gd name="T35" fmla="*/ 2147483647 h 68"/>
                  <a:gd name="T36" fmla="*/ 2147483647 w 84"/>
                  <a:gd name="T37" fmla="*/ 2147483647 h 68"/>
                  <a:gd name="T38" fmla="*/ 2147483647 w 84"/>
                  <a:gd name="T39" fmla="*/ 2147483647 h 68"/>
                  <a:gd name="T40" fmla="*/ 2147483647 w 84"/>
                  <a:gd name="T41" fmla="*/ 2147483647 h 68"/>
                  <a:gd name="T42" fmla="*/ 2147483647 w 84"/>
                  <a:gd name="T43" fmla="*/ 2147483647 h 68"/>
                  <a:gd name="T44" fmla="*/ 2147483647 w 84"/>
                  <a:gd name="T45" fmla="*/ 2147483647 h 68"/>
                  <a:gd name="T46" fmla="*/ 2147483647 w 84"/>
                  <a:gd name="T47" fmla="*/ 2147483647 h 68"/>
                  <a:gd name="T48" fmla="*/ 2147483647 w 84"/>
                  <a:gd name="T49" fmla="*/ 2147483647 h 68"/>
                  <a:gd name="T50" fmla="*/ 2147483647 w 84"/>
                  <a:gd name="T51" fmla="*/ 2147483647 h 68"/>
                  <a:gd name="T52" fmla="*/ 2147483647 w 84"/>
                  <a:gd name="T53" fmla="*/ 2147483647 h 68"/>
                  <a:gd name="T54" fmla="*/ 2147483647 w 84"/>
                  <a:gd name="T55" fmla="*/ 2147483647 h 68"/>
                  <a:gd name="T56" fmla="*/ 2147483647 w 84"/>
                  <a:gd name="T57" fmla="*/ 2147483647 h 68"/>
                  <a:gd name="T58" fmla="*/ 2147483647 w 84"/>
                  <a:gd name="T59" fmla="*/ 2147483647 h 68"/>
                  <a:gd name="T60" fmla="*/ 2147483647 w 84"/>
                  <a:gd name="T61" fmla="*/ 2147483647 h 68"/>
                  <a:gd name="T62" fmla="*/ 2147483647 w 84"/>
                  <a:gd name="T63" fmla="*/ 2147483647 h 68"/>
                  <a:gd name="T64" fmla="*/ 2147483647 w 84"/>
                  <a:gd name="T65" fmla="*/ 2147483647 h 68"/>
                  <a:gd name="T66" fmla="*/ 2147483647 w 84"/>
                  <a:gd name="T67" fmla="*/ 2147483647 h 68"/>
                  <a:gd name="T68" fmla="*/ 2147483647 w 84"/>
                  <a:gd name="T69" fmla="*/ 2147483647 h 68"/>
                  <a:gd name="T70" fmla="*/ 2147483647 w 84"/>
                  <a:gd name="T71" fmla="*/ 2147483647 h 68"/>
                  <a:gd name="T72" fmla="*/ 2147483647 w 84"/>
                  <a:gd name="T73" fmla="*/ 0 h 68"/>
                  <a:gd name="T74" fmla="*/ 0 w 84"/>
                  <a:gd name="T75" fmla="*/ 0 h 68"/>
                  <a:gd name="T76" fmla="*/ 0 w 84"/>
                  <a:gd name="T77" fmla="*/ 0 h 68"/>
                  <a:gd name="T78" fmla="*/ 0 w 84"/>
                  <a:gd name="T79" fmla="*/ 0 h 68"/>
                  <a:gd name="T80" fmla="*/ 0 w 84"/>
                  <a:gd name="T81" fmla="*/ 0 h 68"/>
                  <a:gd name="T82" fmla="*/ 0 w 84"/>
                  <a:gd name="T83" fmla="*/ 0 h 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4"/>
                  <a:gd name="T127" fmla="*/ 0 h 68"/>
                  <a:gd name="T128" fmla="*/ 84 w 84"/>
                  <a:gd name="T129" fmla="*/ 68 h 6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4" h="68">
                    <a:moveTo>
                      <a:pt x="0" y="0"/>
                    </a:moveTo>
                    <a:lnTo>
                      <a:pt x="5" y="3"/>
                    </a:lnTo>
                    <a:lnTo>
                      <a:pt x="11" y="8"/>
                    </a:lnTo>
                    <a:lnTo>
                      <a:pt x="14" y="13"/>
                    </a:lnTo>
                    <a:lnTo>
                      <a:pt x="19" y="16"/>
                    </a:lnTo>
                    <a:lnTo>
                      <a:pt x="23" y="21"/>
                    </a:lnTo>
                    <a:lnTo>
                      <a:pt x="28" y="25"/>
                    </a:lnTo>
                    <a:lnTo>
                      <a:pt x="31" y="30"/>
                    </a:lnTo>
                    <a:lnTo>
                      <a:pt x="36" y="34"/>
                    </a:lnTo>
                    <a:lnTo>
                      <a:pt x="41" y="39"/>
                    </a:lnTo>
                    <a:lnTo>
                      <a:pt x="46" y="44"/>
                    </a:lnTo>
                    <a:lnTo>
                      <a:pt x="51" y="48"/>
                    </a:lnTo>
                    <a:lnTo>
                      <a:pt x="57" y="52"/>
                    </a:lnTo>
                    <a:lnTo>
                      <a:pt x="61" y="56"/>
                    </a:lnTo>
                    <a:lnTo>
                      <a:pt x="67" y="60"/>
                    </a:lnTo>
                    <a:lnTo>
                      <a:pt x="73" y="64"/>
                    </a:lnTo>
                    <a:lnTo>
                      <a:pt x="79" y="68"/>
                    </a:lnTo>
                    <a:lnTo>
                      <a:pt x="81" y="68"/>
                    </a:lnTo>
                    <a:lnTo>
                      <a:pt x="83" y="67"/>
                    </a:lnTo>
                    <a:lnTo>
                      <a:pt x="84" y="64"/>
                    </a:lnTo>
                    <a:lnTo>
                      <a:pt x="83" y="62"/>
                    </a:lnTo>
                    <a:lnTo>
                      <a:pt x="79" y="57"/>
                    </a:lnTo>
                    <a:lnTo>
                      <a:pt x="74" y="52"/>
                    </a:lnTo>
                    <a:lnTo>
                      <a:pt x="69" y="47"/>
                    </a:lnTo>
                    <a:lnTo>
                      <a:pt x="64" y="43"/>
                    </a:lnTo>
                    <a:lnTo>
                      <a:pt x="59" y="39"/>
                    </a:lnTo>
                    <a:lnTo>
                      <a:pt x="53" y="34"/>
                    </a:lnTo>
                    <a:lnTo>
                      <a:pt x="49" y="31"/>
                    </a:lnTo>
                    <a:lnTo>
                      <a:pt x="43" y="28"/>
                    </a:lnTo>
                    <a:lnTo>
                      <a:pt x="37" y="24"/>
                    </a:lnTo>
                    <a:lnTo>
                      <a:pt x="33" y="21"/>
                    </a:lnTo>
                    <a:lnTo>
                      <a:pt x="27" y="17"/>
                    </a:lnTo>
                    <a:lnTo>
                      <a:pt x="22" y="14"/>
                    </a:lnTo>
                    <a:lnTo>
                      <a:pt x="16" y="10"/>
                    </a:lnTo>
                    <a:lnTo>
                      <a:pt x="12" y="7"/>
                    </a:lnTo>
                    <a:lnTo>
                      <a:pt x="6" y="3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89" name="Freeform 109"/>
              <p:cNvSpPr>
                <a:spLocks/>
              </p:cNvSpPr>
              <p:nvPr/>
            </p:nvSpPr>
            <p:spPr bwMode="auto">
              <a:xfrm>
                <a:off x="7154878" y="5300673"/>
                <a:ext cx="271463" cy="401638"/>
              </a:xfrm>
              <a:custGeom>
                <a:avLst/>
                <a:gdLst>
                  <a:gd name="T0" fmla="*/ 2147483647 w 342"/>
                  <a:gd name="T1" fmla="*/ 2147483647 h 506"/>
                  <a:gd name="T2" fmla="*/ 2147483647 w 342"/>
                  <a:gd name="T3" fmla="*/ 2147483647 h 506"/>
                  <a:gd name="T4" fmla="*/ 2147483647 w 342"/>
                  <a:gd name="T5" fmla="*/ 2147483647 h 506"/>
                  <a:gd name="T6" fmla="*/ 2147483647 w 342"/>
                  <a:gd name="T7" fmla="*/ 2147483647 h 506"/>
                  <a:gd name="T8" fmla="*/ 2147483647 w 342"/>
                  <a:gd name="T9" fmla="*/ 2147483647 h 506"/>
                  <a:gd name="T10" fmla="*/ 2147483647 w 342"/>
                  <a:gd name="T11" fmla="*/ 2147483647 h 506"/>
                  <a:gd name="T12" fmla="*/ 2147483647 w 342"/>
                  <a:gd name="T13" fmla="*/ 2147483647 h 506"/>
                  <a:gd name="T14" fmla="*/ 2147483647 w 342"/>
                  <a:gd name="T15" fmla="*/ 2147483647 h 506"/>
                  <a:gd name="T16" fmla="*/ 2147483647 w 342"/>
                  <a:gd name="T17" fmla="*/ 2147483647 h 506"/>
                  <a:gd name="T18" fmla="*/ 2147483647 w 342"/>
                  <a:gd name="T19" fmla="*/ 2147483647 h 506"/>
                  <a:gd name="T20" fmla="*/ 2147483647 w 342"/>
                  <a:gd name="T21" fmla="*/ 2147483647 h 506"/>
                  <a:gd name="T22" fmla="*/ 2147483647 w 342"/>
                  <a:gd name="T23" fmla="*/ 2147483647 h 506"/>
                  <a:gd name="T24" fmla="*/ 2147483647 w 342"/>
                  <a:gd name="T25" fmla="*/ 2147483647 h 506"/>
                  <a:gd name="T26" fmla="*/ 2147483647 w 342"/>
                  <a:gd name="T27" fmla="*/ 2147483647 h 506"/>
                  <a:gd name="T28" fmla="*/ 2147483647 w 342"/>
                  <a:gd name="T29" fmla="*/ 2147483647 h 506"/>
                  <a:gd name="T30" fmla="*/ 2147483647 w 342"/>
                  <a:gd name="T31" fmla="*/ 2147483647 h 506"/>
                  <a:gd name="T32" fmla="*/ 2147483647 w 342"/>
                  <a:gd name="T33" fmla="*/ 2147483647 h 506"/>
                  <a:gd name="T34" fmla="*/ 2147483647 w 342"/>
                  <a:gd name="T35" fmla="*/ 2147483647 h 506"/>
                  <a:gd name="T36" fmla="*/ 2147483647 w 342"/>
                  <a:gd name="T37" fmla="*/ 2147483647 h 506"/>
                  <a:gd name="T38" fmla="*/ 2147483647 w 342"/>
                  <a:gd name="T39" fmla="*/ 2147483647 h 506"/>
                  <a:gd name="T40" fmla="*/ 2147483647 w 342"/>
                  <a:gd name="T41" fmla="*/ 2147483647 h 506"/>
                  <a:gd name="T42" fmla="*/ 2147483647 w 342"/>
                  <a:gd name="T43" fmla="*/ 2147483647 h 506"/>
                  <a:gd name="T44" fmla="*/ 2147483647 w 342"/>
                  <a:gd name="T45" fmla="*/ 2147483647 h 506"/>
                  <a:gd name="T46" fmla="*/ 2147483647 w 342"/>
                  <a:gd name="T47" fmla="*/ 2147483647 h 506"/>
                  <a:gd name="T48" fmla="*/ 2147483647 w 342"/>
                  <a:gd name="T49" fmla="*/ 2147483647 h 506"/>
                  <a:gd name="T50" fmla="*/ 2147483647 w 342"/>
                  <a:gd name="T51" fmla="*/ 2147483647 h 506"/>
                  <a:gd name="T52" fmla="*/ 2147483647 w 342"/>
                  <a:gd name="T53" fmla="*/ 2147483647 h 506"/>
                  <a:gd name="T54" fmla="*/ 2147483647 w 342"/>
                  <a:gd name="T55" fmla="*/ 2147483647 h 506"/>
                  <a:gd name="T56" fmla="*/ 2147483647 w 342"/>
                  <a:gd name="T57" fmla="*/ 2147483647 h 506"/>
                  <a:gd name="T58" fmla="*/ 2147483647 w 342"/>
                  <a:gd name="T59" fmla="*/ 2147483647 h 506"/>
                  <a:gd name="T60" fmla="*/ 2147483647 w 342"/>
                  <a:gd name="T61" fmla="*/ 2147483647 h 506"/>
                  <a:gd name="T62" fmla="*/ 2147483647 w 342"/>
                  <a:gd name="T63" fmla="*/ 2147483647 h 506"/>
                  <a:gd name="T64" fmla="*/ 0 w 342"/>
                  <a:gd name="T65" fmla="*/ 0 h 506"/>
                  <a:gd name="T66" fmla="*/ 0 w 342"/>
                  <a:gd name="T67" fmla="*/ 0 h 506"/>
                  <a:gd name="T68" fmla="*/ 0 w 342"/>
                  <a:gd name="T69" fmla="*/ 0 h 50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42"/>
                  <a:gd name="T106" fmla="*/ 0 h 506"/>
                  <a:gd name="T107" fmla="*/ 342 w 342"/>
                  <a:gd name="T108" fmla="*/ 506 h 50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42" h="506">
                    <a:moveTo>
                      <a:pt x="0" y="0"/>
                    </a:moveTo>
                    <a:lnTo>
                      <a:pt x="21" y="35"/>
                    </a:lnTo>
                    <a:lnTo>
                      <a:pt x="42" y="68"/>
                    </a:lnTo>
                    <a:lnTo>
                      <a:pt x="62" y="103"/>
                    </a:lnTo>
                    <a:lnTo>
                      <a:pt x="84" y="136"/>
                    </a:lnTo>
                    <a:lnTo>
                      <a:pt x="106" y="170"/>
                    </a:lnTo>
                    <a:lnTo>
                      <a:pt x="127" y="204"/>
                    </a:lnTo>
                    <a:lnTo>
                      <a:pt x="148" y="238"/>
                    </a:lnTo>
                    <a:lnTo>
                      <a:pt x="168" y="272"/>
                    </a:lnTo>
                    <a:lnTo>
                      <a:pt x="178" y="288"/>
                    </a:lnTo>
                    <a:lnTo>
                      <a:pt x="187" y="306"/>
                    </a:lnTo>
                    <a:lnTo>
                      <a:pt x="196" y="322"/>
                    </a:lnTo>
                    <a:lnTo>
                      <a:pt x="205" y="339"/>
                    </a:lnTo>
                    <a:lnTo>
                      <a:pt x="214" y="355"/>
                    </a:lnTo>
                    <a:lnTo>
                      <a:pt x="224" y="372"/>
                    </a:lnTo>
                    <a:lnTo>
                      <a:pt x="233" y="389"/>
                    </a:lnTo>
                    <a:lnTo>
                      <a:pt x="242" y="406"/>
                    </a:lnTo>
                    <a:lnTo>
                      <a:pt x="250" y="421"/>
                    </a:lnTo>
                    <a:lnTo>
                      <a:pt x="258" y="435"/>
                    </a:lnTo>
                    <a:lnTo>
                      <a:pt x="267" y="448"/>
                    </a:lnTo>
                    <a:lnTo>
                      <a:pt x="275" y="463"/>
                    </a:lnTo>
                    <a:lnTo>
                      <a:pt x="279" y="469"/>
                    </a:lnTo>
                    <a:lnTo>
                      <a:pt x="284" y="476"/>
                    </a:lnTo>
                    <a:lnTo>
                      <a:pt x="288" y="483"/>
                    </a:lnTo>
                    <a:lnTo>
                      <a:pt x="293" y="489"/>
                    </a:lnTo>
                    <a:lnTo>
                      <a:pt x="297" y="495"/>
                    </a:lnTo>
                    <a:lnTo>
                      <a:pt x="303" y="499"/>
                    </a:lnTo>
                    <a:lnTo>
                      <a:pt x="310" y="504"/>
                    </a:lnTo>
                    <a:lnTo>
                      <a:pt x="317" y="506"/>
                    </a:lnTo>
                    <a:lnTo>
                      <a:pt x="328" y="505"/>
                    </a:lnTo>
                    <a:lnTo>
                      <a:pt x="338" y="498"/>
                    </a:lnTo>
                    <a:lnTo>
                      <a:pt x="342" y="486"/>
                    </a:lnTo>
                    <a:lnTo>
                      <a:pt x="341" y="475"/>
                    </a:lnTo>
                    <a:lnTo>
                      <a:pt x="338" y="469"/>
                    </a:lnTo>
                    <a:lnTo>
                      <a:pt x="333" y="462"/>
                    </a:lnTo>
                    <a:lnTo>
                      <a:pt x="328" y="457"/>
                    </a:lnTo>
                    <a:lnTo>
                      <a:pt x="324" y="451"/>
                    </a:lnTo>
                    <a:lnTo>
                      <a:pt x="318" y="445"/>
                    </a:lnTo>
                    <a:lnTo>
                      <a:pt x="312" y="439"/>
                    </a:lnTo>
                    <a:lnTo>
                      <a:pt x="308" y="433"/>
                    </a:lnTo>
                    <a:lnTo>
                      <a:pt x="303" y="428"/>
                    </a:lnTo>
                    <a:lnTo>
                      <a:pt x="299" y="421"/>
                    </a:lnTo>
                    <a:lnTo>
                      <a:pt x="293" y="414"/>
                    </a:lnTo>
                    <a:lnTo>
                      <a:pt x="288" y="407"/>
                    </a:lnTo>
                    <a:lnTo>
                      <a:pt x="282" y="400"/>
                    </a:lnTo>
                    <a:lnTo>
                      <a:pt x="278" y="394"/>
                    </a:lnTo>
                    <a:lnTo>
                      <a:pt x="272" y="387"/>
                    </a:lnTo>
                    <a:lnTo>
                      <a:pt x="267" y="380"/>
                    </a:lnTo>
                    <a:lnTo>
                      <a:pt x="263" y="374"/>
                    </a:lnTo>
                    <a:lnTo>
                      <a:pt x="251" y="359"/>
                    </a:lnTo>
                    <a:lnTo>
                      <a:pt x="241" y="342"/>
                    </a:lnTo>
                    <a:lnTo>
                      <a:pt x="229" y="327"/>
                    </a:lnTo>
                    <a:lnTo>
                      <a:pt x="219" y="311"/>
                    </a:lnTo>
                    <a:lnTo>
                      <a:pt x="209" y="296"/>
                    </a:lnTo>
                    <a:lnTo>
                      <a:pt x="197" y="281"/>
                    </a:lnTo>
                    <a:lnTo>
                      <a:pt x="187" y="265"/>
                    </a:lnTo>
                    <a:lnTo>
                      <a:pt x="175" y="250"/>
                    </a:lnTo>
                    <a:lnTo>
                      <a:pt x="152" y="220"/>
                    </a:lnTo>
                    <a:lnTo>
                      <a:pt x="130" y="189"/>
                    </a:lnTo>
                    <a:lnTo>
                      <a:pt x="107" y="158"/>
                    </a:lnTo>
                    <a:lnTo>
                      <a:pt x="85" y="127"/>
                    </a:lnTo>
                    <a:lnTo>
                      <a:pt x="63" y="96"/>
                    </a:lnTo>
                    <a:lnTo>
                      <a:pt x="42" y="65"/>
                    </a:lnTo>
                    <a:lnTo>
                      <a:pt x="21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</p:grpSp>
        <p:sp>
          <p:nvSpPr>
            <p:cNvPr id="41044" name="Freeform 110"/>
            <p:cNvSpPr>
              <a:spLocks/>
            </p:cNvSpPr>
            <p:nvPr/>
          </p:nvSpPr>
          <p:spPr bwMode="auto">
            <a:xfrm>
              <a:off x="8072466" y="1968497"/>
              <a:ext cx="53975" cy="23813"/>
            </a:xfrm>
            <a:custGeom>
              <a:avLst/>
              <a:gdLst>
                <a:gd name="T0" fmla="*/ 0 w 68"/>
                <a:gd name="T1" fmla="*/ 0 h 30"/>
                <a:gd name="T2" fmla="*/ 2147483647 w 68"/>
                <a:gd name="T3" fmla="*/ 2147483647 h 30"/>
                <a:gd name="T4" fmla="*/ 2147483647 w 68"/>
                <a:gd name="T5" fmla="*/ 2147483647 h 30"/>
                <a:gd name="T6" fmla="*/ 2147483647 w 68"/>
                <a:gd name="T7" fmla="*/ 2147483647 h 30"/>
                <a:gd name="T8" fmla="*/ 2147483647 w 68"/>
                <a:gd name="T9" fmla="*/ 2147483647 h 30"/>
                <a:gd name="T10" fmla="*/ 2147483647 w 68"/>
                <a:gd name="T11" fmla="*/ 2147483647 h 30"/>
                <a:gd name="T12" fmla="*/ 2147483647 w 68"/>
                <a:gd name="T13" fmla="*/ 2147483647 h 30"/>
                <a:gd name="T14" fmla="*/ 2147483647 w 68"/>
                <a:gd name="T15" fmla="*/ 2147483647 h 30"/>
                <a:gd name="T16" fmla="*/ 2147483647 w 68"/>
                <a:gd name="T17" fmla="*/ 2147483647 h 30"/>
                <a:gd name="T18" fmla="*/ 2147483647 w 68"/>
                <a:gd name="T19" fmla="*/ 2147483647 h 30"/>
                <a:gd name="T20" fmla="*/ 2147483647 w 68"/>
                <a:gd name="T21" fmla="*/ 2147483647 h 30"/>
                <a:gd name="T22" fmla="*/ 2147483647 w 68"/>
                <a:gd name="T23" fmla="*/ 2147483647 h 30"/>
                <a:gd name="T24" fmla="*/ 2147483647 w 68"/>
                <a:gd name="T25" fmla="*/ 2147483647 h 30"/>
                <a:gd name="T26" fmla="*/ 2147483647 w 68"/>
                <a:gd name="T27" fmla="*/ 2147483647 h 30"/>
                <a:gd name="T28" fmla="*/ 2147483647 w 68"/>
                <a:gd name="T29" fmla="*/ 2147483647 h 30"/>
                <a:gd name="T30" fmla="*/ 2147483647 w 68"/>
                <a:gd name="T31" fmla="*/ 2147483647 h 30"/>
                <a:gd name="T32" fmla="*/ 2147483647 w 68"/>
                <a:gd name="T33" fmla="*/ 2147483647 h 30"/>
                <a:gd name="T34" fmla="*/ 2147483647 w 68"/>
                <a:gd name="T35" fmla="*/ 2147483647 h 30"/>
                <a:gd name="T36" fmla="*/ 2147483647 w 68"/>
                <a:gd name="T37" fmla="*/ 2147483647 h 30"/>
                <a:gd name="T38" fmla="*/ 2147483647 w 68"/>
                <a:gd name="T39" fmla="*/ 2147483647 h 30"/>
                <a:gd name="T40" fmla="*/ 2147483647 w 68"/>
                <a:gd name="T41" fmla="*/ 2147483647 h 30"/>
                <a:gd name="T42" fmla="*/ 2147483647 w 68"/>
                <a:gd name="T43" fmla="*/ 2147483647 h 30"/>
                <a:gd name="T44" fmla="*/ 2147483647 w 68"/>
                <a:gd name="T45" fmla="*/ 2147483647 h 30"/>
                <a:gd name="T46" fmla="*/ 2147483647 w 68"/>
                <a:gd name="T47" fmla="*/ 2147483647 h 30"/>
                <a:gd name="T48" fmla="*/ 2147483647 w 68"/>
                <a:gd name="T49" fmla="*/ 2147483647 h 30"/>
                <a:gd name="T50" fmla="*/ 2147483647 w 68"/>
                <a:gd name="T51" fmla="*/ 2147483647 h 30"/>
                <a:gd name="T52" fmla="*/ 2147483647 w 68"/>
                <a:gd name="T53" fmla="*/ 2147483647 h 30"/>
                <a:gd name="T54" fmla="*/ 2147483647 w 68"/>
                <a:gd name="T55" fmla="*/ 2147483647 h 30"/>
                <a:gd name="T56" fmla="*/ 2147483647 w 68"/>
                <a:gd name="T57" fmla="*/ 2147483647 h 30"/>
                <a:gd name="T58" fmla="*/ 2147483647 w 68"/>
                <a:gd name="T59" fmla="*/ 2147483647 h 30"/>
                <a:gd name="T60" fmla="*/ 2147483647 w 68"/>
                <a:gd name="T61" fmla="*/ 2147483647 h 30"/>
                <a:gd name="T62" fmla="*/ 2147483647 w 68"/>
                <a:gd name="T63" fmla="*/ 2147483647 h 30"/>
                <a:gd name="T64" fmla="*/ 2147483647 w 68"/>
                <a:gd name="T65" fmla="*/ 2147483647 h 30"/>
                <a:gd name="T66" fmla="*/ 2147483647 w 68"/>
                <a:gd name="T67" fmla="*/ 2147483647 h 30"/>
                <a:gd name="T68" fmla="*/ 2147483647 w 68"/>
                <a:gd name="T69" fmla="*/ 2147483647 h 30"/>
                <a:gd name="T70" fmla="*/ 2147483647 w 68"/>
                <a:gd name="T71" fmla="*/ 2147483647 h 30"/>
                <a:gd name="T72" fmla="*/ 0 w 68"/>
                <a:gd name="T73" fmla="*/ 0 h 30"/>
                <a:gd name="T74" fmla="*/ 0 w 68"/>
                <a:gd name="T75" fmla="*/ 0 h 30"/>
                <a:gd name="T76" fmla="*/ 0 w 68"/>
                <a:gd name="T77" fmla="*/ 0 h 30"/>
                <a:gd name="T78" fmla="*/ 0 w 68"/>
                <a:gd name="T79" fmla="*/ 0 h 30"/>
                <a:gd name="T80" fmla="*/ 0 w 68"/>
                <a:gd name="T81" fmla="*/ 0 h 30"/>
                <a:gd name="T82" fmla="*/ 0 w 68"/>
                <a:gd name="T83" fmla="*/ 0 h 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8"/>
                <a:gd name="T127" fmla="*/ 0 h 30"/>
                <a:gd name="T128" fmla="*/ 68 w 68"/>
                <a:gd name="T129" fmla="*/ 30 h 3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8" h="30">
                  <a:moveTo>
                    <a:pt x="0" y="0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6" y="7"/>
                  </a:lnTo>
                  <a:lnTo>
                    <a:pt x="8" y="8"/>
                  </a:lnTo>
                  <a:lnTo>
                    <a:pt x="14" y="10"/>
                  </a:lnTo>
                  <a:lnTo>
                    <a:pt x="18" y="14"/>
                  </a:lnTo>
                  <a:lnTo>
                    <a:pt x="24" y="16"/>
                  </a:lnTo>
                  <a:lnTo>
                    <a:pt x="29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7"/>
                  </a:lnTo>
                  <a:lnTo>
                    <a:pt x="45" y="28"/>
                  </a:lnTo>
                  <a:lnTo>
                    <a:pt x="50" y="30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5" y="30"/>
                  </a:lnTo>
                  <a:lnTo>
                    <a:pt x="66" y="30"/>
                  </a:lnTo>
                  <a:lnTo>
                    <a:pt x="67" y="27"/>
                  </a:lnTo>
                  <a:lnTo>
                    <a:pt x="68" y="26"/>
                  </a:lnTo>
                  <a:lnTo>
                    <a:pt x="67" y="26"/>
                  </a:lnTo>
                  <a:lnTo>
                    <a:pt x="62" y="25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46" y="24"/>
                  </a:lnTo>
                  <a:lnTo>
                    <a:pt x="40" y="23"/>
                  </a:lnTo>
                  <a:lnTo>
                    <a:pt x="37" y="19"/>
                  </a:lnTo>
                  <a:lnTo>
                    <a:pt x="32" y="16"/>
                  </a:lnTo>
                  <a:lnTo>
                    <a:pt x="29" y="12"/>
                  </a:lnTo>
                  <a:lnTo>
                    <a:pt x="25" y="10"/>
                  </a:lnTo>
                  <a:lnTo>
                    <a:pt x="21" y="9"/>
                  </a:lnTo>
                  <a:lnTo>
                    <a:pt x="16" y="8"/>
                  </a:lnTo>
                  <a:lnTo>
                    <a:pt x="13" y="7"/>
                  </a:lnTo>
                  <a:lnTo>
                    <a:pt x="9" y="5"/>
                  </a:lnTo>
                  <a:lnTo>
                    <a:pt x="7" y="3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45" name="Freeform 111"/>
            <p:cNvSpPr>
              <a:spLocks/>
            </p:cNvSpPr>
            <p:nvPr/>
          </p:nvSpPr>
          <p:spPr bwMode="auto">
            <a:xfrm>
              <a:off x="8085166" y="1985960"/>
              <a:ext cx="38100" cy="31750"/>
            </a:xfrm>
            <a:custGeom>
              <a:avLst/>
              <a:gdLst>
                <a:gd name="T0" fmla="*/ 0 w 48"/>
                <a:gd name="T1" fmla="*/ 2147483647 h 42"/>
                <a:gd name="T2" fmla="*/ 2147483647 w 48"/>
                <a:gd name="T3" fmla="*/ 2147483647 h 42"/>
                <a:gd name="T4" fmla="*/ 2147483647 w 48"/>
                <a:gd name="T5" fmla="*/ 2147483647 h 42"/>
                <a:gd name="T6" fmla="*/ 2147483647 w 48"/>
                <a:gd name="T7" fmla="*/ 2147483647 h 42"/>
                <a:gd name="T8" fmla="*/ 2147483647 w 48"/>
                <a:gd name="T9" fmla="*/ 2147483647 h 42"/>
                <a:gd name="T10" fmla="*/ 2147483647 w 48"/>
                <a:gd name="T11" fmla="*/ 2147483647 h 42"/>
                <a:gd name="T12" fmla="*/ 2147483647 w 48"/>
                <a:gd name="T13" fmla="*/ 2147483647 h 42"/>
                <a:gd name="T14" fmla="*/ 2147483647 w 48"/>
                <a:gd name="T15" fmla="*/ 2147483647 h 42"/>
                <a:gd name="T16" fmla="*/ 0 w 48"/>
                <a:gd name="T17" fmla="*/ 2147483647 h 42"/>
                <a:gd name="T18" fmla="*/ 0 w 48"/>
                <a:gd name="T19" fmla="*/ 2147483647 h 42"/>
                <a:gd name="T20" fmla="*/ 2147483647 w 48"/>
                <a:gd name="T21" fmla="*/ 2147483647 h 42"/>
                <a:gd name="T22" fmla="*/ 2147483647 w 48"/>
                <a:gd name="T23" fmla="*/ 2147483647 h 42"/>
                <a:gd name="T24" fmla="*/ 2147483647 w 48"/>
                <a:gd name="T25" fmla="*/ 2147483647 h 42"/>
                <a:gd name="T26" fmla="*/ 2147483647 w 48"/>
                <a:gd name="T27" fmla="*/ 2147483647 h 42"/>
                <a:gd name="T28" fmla="*/ 2147483647 w 48"/>
                <a:gd name="T29" fmla="*/ 2147483647 h 42"/>
                <a:gd name="T30" fmla="*/ 2147483647 w 48"/>
                <a:gd name="T31" fmla="*/ 2147483647 h 42"/>
                <a:gd name="T32" fmla="*/ 2147483647 w 48"/>
                <a:gd name="T33" fmla="*/ 2147483647 h 42"/>
                <a:gd name="T34" fmla="*/ 2147483647 w 48"/>
                <a:gd name="T35" fmla="*/ 2147483647 h 42"/>
                <a:gd name="T36" fmla="*/ 2147483647 w 48"/>
                <a:gd name="T37" fmla="*/ 2147483647 h 42"/>
                <a:gd name="T38" fmla="*/ 2147483647 w 48"/>
                <a:gd name="T39" fmla="*/ 2147483647 h 42"/>
                <a:gd name="T40" fmla="*/ 2147483647 w 48"/>
                <a:gd name="T41" fmla="*/ 2147483647 h 42"/>
                <a:gd name="T42" fmla="*/ 2147483647 w 48"/>
                <a:gd name="T43" fmla="*/ 2147483647 h 42"/>
                <a:gd name="T44" fmla="*/ 2147483647 w 48"/>
                <a:gd name="T45" fmla="*/ 2147483647 h 42"/>
                <a:gd name="T46" fmla="*/ 2147483647 w 48"/>
                <a:gd name="T47" fmla="*/ 2147483647 h 42"/>
                <a:gd name="T48" fmla="*/ 2147483647 w 48"/>
                <a:gd name="T49" fmla="*/ 2147483647 h 42"/>
                <a:gd name="T50" fmla="*/ 2147483647 w 48"/>
                <a:gd name="T51" fmla="*/ 2147483647 h 42"/>
                <a:gd name="T52" fmla="*/ 2147483647 w 48"/>
                <a:gd name="T53" fmla="*/ 2147483647 h 42"/>
                <a:gd name="T54" fmla="*/ 2147483647 w 48"/>
                <a:gd name="T55" fmla="*/ 2147483647 h 42"/>
                <a:gd name="T56" fmla="*/ 2147483647 w 48"/>
                <a:gd name="T57" fmla="*/ 2147483647 h 42"/>
                <a:gd name="T58" fmla="*/ 2147483647 w 48"/>
                <a:gd name="T59" fmla="*/ 2147483647 h 42"/>
                <a:gd name="T60" fmla="*/ 2147483647 w 48"/>
                <a:gd name="T61" fmla="*/ 2147483647 h 42"/>
                <a:gd name="T62" fmla="*/ 2147483647 w 48"/>
                <a:gd name="T63" fmla="*/ 2147483647 h 42"/>
                <a:gd name="T64" fmla="*/ 2147483647 w 48"/>
                <a:gd name="T65" fmla="*/ 2147483647 h 42"/>
                <a:gd name="T66" fmla="*/ 2147483647 w 48"/>
                <a:gd name="T67" fmla="*/ 2147483647 h 42"/>
                <a:gd name="T68" fmla="*/ 2147483647 w 48"/>
                <a:gd name="T69" fmla="*/ 2147483647 h 42"/>
                <a:gd name="T70" fmla="*/ 2147483647 w 48"/>
                <a:gd name="T71" fmla="*/ 2147483647 h 42"/>
                <a:gd name="T72" fmla="*/ 2147483647 w 48"/>
                <a:gd name="T73" fmla="*/ 2147483647 h 42"/>
                <a:gd name="T74" fmla="*/ 2147483647 w 48"/>
                <a:gd name="T75" fmla="*/ 2147483647 h 42"/>
                <a:gd name="T76" fmla="*/ 2147483647 w 48"/>
                <a:gd name="T77" fmla="*/ 2147483647 h 42"/>
                <a:gd name="T78" fmla="*/ 2147483647 w 48"/>
                <a:gd name="T79" fmla="*/ 2147483647 h 42"/>
                <a:gd name="T80" fmla="*/ 0 w 48"/>
                <a:gd name="T81" fmla="*/ 0 h 42"/>
                <a:gd name="T82" fmla="*/ 0 w 48"/>
                <a:gd name="T83" fmla="*/ 0 h 42"/>
                <a:gd name="T84" fmla="*/ 0 w 48"/>
                <a:gd name="T85" fmla="*/ 0 h 42"/>
                <a:gd name="T86" fmla="*/ 0 w 48"/>
                <a:gd name="T87" fmla="*/ 0 h 42"/>
                <a:gd name="T88" fmla="*/ 0 w 48"/>
                <a:gd name="T89" fmla="*/ 2147483647 h 42"/>
                <a:gd name="T90" fmla="*/ 0 w 48"/>
                <a:gd name="T91" fmla="*/ 2147483647 h 4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8"/>
                <a:gd name="T139" fmla="*/ 0 h 42"/>
                <a:gd name="T140" fmla="*/ 48 w 48"/>
                <a:gd name="T141" fmla="*/ 42 h 4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8" h="42">
                  <a:moveTo>
                    <a:pt x="0" y="2"/>
                  </a:moveTo>
                  <a:lnTo>
                    <a:pt x="1" y="6"/>
                  </a:lnTo>
                  <a:lnTo>
                    <a:pt x="2" y="12"/>
                  </a:lnTo>
                  <a:lnTo>
                    <a:pt x="2" y="17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6" y="42"/>
                  </a:lnTo>
                  <a:lnTo>
                    <a:pt x="9" y="42"/>
                  </a:lnTo>
                  <a:lnTo>
                    <a:pt x="14" y="41"/>
                  </a:lnTo>
                  <a:lnTo>
                    <a:pt x="18" y="38"/>
                  </a:lnTo>
                  <a:lnTo>
                    <a:pt x="22" y="35"/>
                  </a:lnTo>
                  <a:lnTo>
                    <a:pt x="25" y="32"/>
                  </a:lnTo>
                  <a:lnTo>
                    <a:pt x="31" y="26"/>
                  </a:lnTo>
                  <a:lnTo>
                    <a:pt x="36" y="21"/>
                  </a:lnTo>
                  <a:lnTo>
                    <a:pt x="41" y="15"/>
                  </a:lnTo>
                  <a:lnTo>
                    <a:pt x="47" y="12"/>
                  </a:lnTo>
                  <a:lnTo>
                    <a:pt x="47" y="11"/>
                  </a:lnTo>
                  <a:lnTo>
                    <a:pt x="48" y="8"/>
                  </a:lnTo>
                  <a:lnTo>
                    <a:pt x="48" y="7"/>
                  </a:lnTo>
                  <a:lnTo>
                    <a:pt x="47" y="7"/>
                  </a:lnTo>
                  <a:lnTo>
                    <a:pt x="39" y="10"/>
                  </a:lnTo>
                  <a:lnTo>
                    <a:pt x="32" y="14"/>
                  </a:lnTo>
                  <a:lnTo>
                    <a:pt x="25" y="20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30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6" y="27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15"/>
                  </a:lnTo>
                  <a:lnTo>
                    <a:pt x="5" y="11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46" name="Freeform 112"/>
            <p:cNvSpPr>
              <a:spLocks/>
            </p:cNvSpPr>
            <p:nvPr/>
          </p:nvSpPr>
          <p:spPr bwMode="auto">
            <a:xfrm>
              <a:off x="7951816" y="2174872"/>
              <a:ext cx="166688" cy="473075"/>
            </a:xfrm>
            <a:custGeom>
              <a:avLst/>
              <a:gdLst>
                <a:gd name="T0" fmla="*/ 2147483647 w 211"/>
                <a:gd name="T1" fmla="*/ 2147483647 h 595"/>
                <a:gd name="T2" fmla="*/ 2147483647 w 211"/>
                <a:gd name="T3" fmla="*/ 2147483647 h 595"/>
                <a:gd name="T4" fmla="*/ 2147483647 w 211"/>
                <a:gd name="T5" fmla="*/ 2147483647 h 595"/>
                <a:gd name="T6" fmla="*/ 2147483647 w 211"/>
                <a:gd name="T7" fmla="*/ 2147483647 h 595"/>
                <a:gd name="T8" fmla="*/ 2147483647 w 211"/>
                <a:gd name="T9" fmla="*/ 2147483647 h 595"/>
                <a:gd name="T10" fmla="*/ 2147483647 w 211"/>
                <a:gd name="T11" fmla="*/ 2147483647 h 595"/>
                <a:gd name="T12" fmla="*/ 2147483647 w 211"/>
                <a:gd name="T13" fmla="*/ 2147483647 h 595"/>
                <a:gd name="T14" fmla="*/ 2147483647 w 211"/>
                <a:gd name="T15" fmla="*/ 2147483647 h 595"/>
                <a:gd name="T16" fmla="*/ 2147483647 w 211"/>
                <a:gd name="T17" fmla="*/ 2147483647 h 595"/>
                <a:gd name="T18" fmla="*/ 2147483647 w 211"/>
                <a:gd name="T19" fmla="*/ 2147483647 h 595"/>
                <a:gd name="T20" fmla="*/ 2147483647 w 211"/>
                <a:gd name="T21" fmla="*/ 2147483647 h 595"/>
                <a:gd name="T22" fmla="*/ 2147483647 w 211"/>
                <a:gd name="T23" fmla="*/ 2147483647 h 595"/>
                <a:gd name="T24" fmla="*/ 0 w 211"/>
                <a:gd name="T25" fmla="*/ 2147483647 h 595"/>
                <a:gd name="T26" fmla="*/ 2147483647 w 211"/>
                <a:gd name="T27" fmla="*/ 2147483647 h 595"/>
                <a:gd name="T28" fmla="*/ 2147483647 w 211"/>
                <a:gd name="T29" fmla="*/ 2147483647 h 595"/>
                <a:gd name="T30" fmla="*/ 2147483647 w 211"/>
                <a:gd name="T31" fmla="*/ 2147483647 h 595"/>
                <a:gd name="T32" fmla="*/ 2147483647 w 211"/>
                <a:gd name="T33" fmla="*/ 2147483647 h 595"/>
                <a:gd name="T34" fmla="*/ 2147483647 w 211"/>
                <a:gd name="T35" fmla="*/ 2147483647 h 595"/>
                <a:gd name="T36" fmla="*/ 2147483647 w 211"/>
                <a:gd name="T37" fmla="*/ 2147483647 h 595"/>
                <a:gd name="T38" fmla="*/ 2147483647 w 211"/>
                <a:gd name="T39" fmla="*/ 2147483647 h 595"/>
                <a:gd name="T40" fmla="*/ 2147483647 w 211"/>
                <a:gd name="T41" fmla="*/ 2147483647 h 595"/>
                <a:gd name="T42" fmla="*/ 2147483647 w 211"/>
                <a:gd name="T43" fmla="*/ 2147483647 h 595"/>
                <a:gd name="T44" fmla="*/ 2147483647 w 211"/>
                <a:gd name="T45" fmla="*/ 2147483647 h 595"/>
                <a:gd name="T46" fmla="*/ 2147483647 w 211"/>
                <a:gd name="T47" fmla="*/ 2147483647 h 595"/>
                <a:gd name="T48" fmla="*/ 2147483647 w 211"/>
                <a:gd name="T49" fmla="*/ 2147483647 h 595"/>
                <a:gd name="T50" fmla="*/ 2147483647 w 211"/>
                <a:gd name="T51" fmla="*/ 2147483647 h 595"/>
                <a:gd name="T52" fmla="*/ 2147483647 w 211"/>
                <a:gd name="T53" fmla="*/ 2147483647 h 595"/>
                <a:gd name="T54" fmla="*/ 2147483647 w 211"/>
                <a:gd name="T55" fmla="*/ 2147483647 h 595"/>
                <a:gd name="T56" fmla="*/ 2147483647 w 211"/>
                <a:gd name="T57" fmla="*/ 2147483647 h 595"/>
                <a:gd name="T58" fmla="*/ 2147483647 w 211"/>
                <a:gd name="T59" fmla="*/ 2147483647 h 595"/>
                <a:gd name="T60" fmla="*/ 2147483647 w 211"/>
                <a:gd name="T61" fmla="*/ 0 h 595"/>
                <a:gd name="T62" fmla="*/ 2147483647 w 211"/>
                <a:gd name="T63" fmla="*/ 0 h 595"/>
                <a:gd name="T64" fmla="*/ 2147483647 w 211"/>
                <a:gd name="T65" fmla="*/ 0 h 5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1"/>
                <a:gd name="T100" fmla="*/ 0 h 595"/>
                <a:gd name="T101" fmla="*/ 211 w 211"/>
                <a:gd name="T102" fmla="*/ 595 h 5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1" h="595">
                  <a:moveTo>
                    <a:pt x="211" y="0"/>
                  </a:moveTo>
                  <a:lnTo>
                    <a:pt x="197" y="14"/>
                  </a:lnTo>
                  <a:lnTo>
                    <a:pt x="185" y="29"/>
                  </a:lnTo>
                  <a:lnTo>
                    <a:pt x="174" y="44"/>
                  </a:lnTo>
                  <a:lnTo>
                    <a:pt x="162" y="60"/>
                  </a:lnTo>
                  <a:lnTo>
                    <a:pt x="152" y="76"/>
                  </a:lnTo>
                  <a:lnTo>
                    <a:pt x="140" y="92"/>
                  </a:lnTo>
                  <a:lnTo>
                    <a:pt x="130" y="108"/>
                  </a:lnTo>
                  <a:lnTo>
                    <a:pt x="120" y="124"/>
                  </a:lnTo>
                  <a:lnTo>
                    <a:pt x="107" y="143"/>
                  </a:lnTo>
                  <a:lnTo>
                    <a:pt x="97" y="161"/>
                  </a:lnTo>
                  <a:lnTo>
                    <a:pt x="85" y="181"/>
                  </a:lnTo>
                  <a:lnTo>
                    <a:pt x="76" y="199"/>
                  </a:lnTo>
                  <a:lnTo>
                    <a:pt x="65" y="219"/>
                  </a:lnTo>
                  <a:lnTo>
                    <a:pt x="57" y="239"/>
                  </a:lnTo>
                  <a:lnTo>
                    <a:pt x="49" y="259"/>
                  </a:lnTo>
                  <a:lnTo>
                    <a:pt x="41" y="280"/>
                  </a:lnTo>
                  <a:lnTo>
                    <a:pt x="34" y="301"/>
                  </a:lnTo>
                  <a:lnTo>
                    <a:pt x="29" y="321"/>
                  </a:lnTo>
                  <a:lnTo>
                    <a:pt x="23" y="342"/>
                  </a:lnTo>
                  <a:lnTo>
                    <a:pt x="18" y="364"/>
                  </a:lnTo>
                  <a:lnTo>
                    <a:pt x="14" y="385"/>
                  </a:lnTo>
                  <a:lnTo>
                    <a:pt x="9" y="406"/>
                  </a:lnTo>
                  <a:lnTo>
                    <a:pt x="5" y="427"/>
                  </a:lnTo>
                  <a:lnTo>
                    <a:pt x="3" y="449"/>
                  </a:lnTo>
                  <a:lnTo>
                    <a:pt x="0" y="482"/>
                  </a:lnTo>
                  <a:lnTo>
                    <a:pt x="0" y="518"/>
                  </a:lnTo>
                  <a:lnTo>
                    <a:pt x="3" y="554"/>
                  </a:lnTo>
                  <a:lnTo>
                    <a:pt x="14" y="586"/>
                  </a:lnTo>
                  <a:lnTo>
                    <a:pt x="18" y="593"/>
                  </a:lnTo>
                  <a:lnTo>
                    <a:pt x="25" y="595"/>
                  </a:lnTo>
                  <a:lnTo>
                    <a:pt x="33" y="595"/>
                  </a:lnTo>
                  <a:lnTo>
                    <a:pt x="40" y="592"/>
                  </a:lnTo>
                  <a:lnTo>
                    <a:pt x="52" y="580"/>
                  </a:lnTo>
                  <a:lnTo>
                    <a:pt x="61" y="568"/>
                  </a:lnTo>
                  <a:lnTo>
                    <a:pt x="68" y="554"/>
                  </a:lnTo>
                  <a:lnTo>
                    <a:pt x="72" y="539"/>
                  </a:lnTo>
                  <a:lnTo>
                    <a:pt x="75" y="524"/>
                  </a:lnTo>
                  <a:lnTo>
                    <a:pt x="77" y="509"/>
                  </a:lnTo>
                  <a:lnTo>
                    <a:pt x="78" y="493"/>
                  </a:lnTo>
                  <a:lnTo>
                    <a:pt x="79" y="477"/>
                  </a:lnTo>
                  <a:lnTo>
                    <a:pt x="83" y="436"/>
                  </a:lnTo>
                  <a:lnTo>
                    <a:pt x="88" y="397"/>
                  </a:lnTo>
                  <a:lnTo>
                    <a:pt x="95" y="357"/>
                  </a:lnTo>
                  <a:lnTo>
                    <a:pt x="103" y="318"/>
                  </a:lnTo>
                  <a:lnTo>
                    <a:pt x="107" y="297"/>
                  </a:lnTo>
                  <a:lnTo>
                    <a:pt x="112" y="276"/>
                  </a:lnTo>
                  <a:lnTo>
                    <a:pt x="116" y="257"/>
                  </a:lnTo>
                  <a:lnTo>
                    <a:pt x="121" y="236"/>
                  </a:lnTo>
                  <a:lnTo>
                    <a:pt x="125" y="216"/>
                  </a:lnTo>
                  <a:lnTo>
                    <a:pt x="131" y="197"/>
                  </a:lnTo>
                  <a:lnTo>
                    <a:pt x="137" y="176"/>
                  </a:lnTo>
                  <a:lnTo>
                    <a:pt x="143" y="157"/>
                  </a:lnTo>
                  <a:lnTo>
                    <a:pt x="148" y="136"/>
                  </a:lnTo>
                  <a:lnTo>
                    <a:pt x="154" y="115"/>
                  </a:lnTo>
                  <a:lnTo>
                    <a:pt x="161" y="94"/>
                  </a:lnTo>
                  <a:lnTo>
                    <a:pt x="168" y="75"/>
                  </a:lnTo>
                  <a:lnTo>
                    <a:pt x="176" y="55"/>
                  </a:lnTo>
                  <a:lnTo>
                    <a:pt x="185" y="36"/>
                  </a:lnTo>
                  <a:lnTo>
                    <a:pt x="197" y="17"/>
                  </a:lnTo>
                  <a:lnTo>
                    <a:pt x="211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47" name="Freeform 113"/>
            <p:cNvSpPr>
              <a:spLocks/>
            </p:cNvSpPr>
            <p:nvPr/>
          </p:nvSpPr>
          <p:spPr bwMode="auto">
            <a:xfrm>
              <a:off x="8129616" y="2057397"/>
              <a:ext cx="14288" cy="95250"/>
            </a:xfrm>
            <a:custGeom>
              <a:avLst/>
              <a:gdLst>
                <a:gd name="T0" fmla="*/ 0 w 20"/>
                <a:gd name="T1" fmla="*/ 0 h 119"/>
                <a:gd name="T2" fmla="*/ 2147483647 w 20"/>
                <a:gd name="T3" fmla="*/ 2147483647 h 119"/>
                <a:gd name="T4" fmla="*/ 2147483647 w 20"/>
                <a:gd name="T5" fmla="*/ 2147483647 h 119"/>
                <a:gd name="T6" fmla="*/ 2147483647 w 20"/>
                <a:gd name="T7" fmla="*/ 2147483647 h 119"/>
                <a:gd name="T8" fmla="*/ 2147483647 w 20"/>
                <a:gd name="T9" fmla="*/ 2147483647 h 119"/>
                <a:gd name="T10" fmla="*/ 2147483647 w 20"/>
                <a:gd name="T11" fmla="*/ 2147483647 h 119"/>
                <a:gd name="T12" fmla="*/ 2147483647 w 20"/>
                <a:gd name="T13" fmla="*/ 2147483647 h 119"/>
                <a:gd name="T14" fmla="*/ 2147483647 w 20"/>
                <a:gd name="T15" fmla="*/ 2147483647 h 119"/>
                <a:gd name="T16" fmla="*/ 2147483647 w 20"/>
                <a:gd name="T17" fmla="*/ 2147483647 h 119"/>
                <a:gd name="T18" fmla="*/ 2147483647 w 20"/>
                <a:gd name="T19" fmla="*/ 2147483647 h 119"/>
                <a:gd name="T20" fmla="*/ 2147483647 w 20"/>
                <a:gd name="T21" fmla="*/ 2147483647 h 119"/>
                <a:gd name="T22" fmla="*/ 2147483647 w 20"/>
                <a:gd name="T23" fmla="*/ 2147483647 h 119"/>
                <a:gd name="T24" fmla="*/ 0 w 20"/>
                <a:gd name="T25" fmla="*/ 0 h 119"/>
                <a:gd name="T26" fmla="*/ 0 w 20"/>
                <a:gd name="T27" fmla="*/ 0 h 119"/>
                <a:gd name="T28" fmla="*/ 0 w 20"/>
                <a:gd name="T29" fmla="*/ 0 h 119"/>
                <a:gd name="T30" fmla="*/ 0 w 20"/>
                <a:gd name="T31" fmla="*/ 0 h 119"/>
                <a:gd name="T32" fmla="*/ 0 w 20"/>
                <a:gd name="T33" fmla="*/ 0 h 119"/>
                <a:gd name="T34" fmla="*/ 0 w 20"/>
                <a:gd name="T35" fmla="*/ 0 h 1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"/>
                <a:gd name="T55" fmla="*/ 0 h 119"/>
                <a:gd name="T56" fmla="*/ 20 w 20"/>
                <a:gd name="T57" fmla="*/ 119 h 11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" h="119">
                  <a:moveTo>
                    <a:pt x="0" y="0"/>
                  </a:moveTo>
                  <a:lnTo>
                    <a:pt x="1" y="30"/>
                  </a:lnTo>
                  <a:lnTo>
                    <a:pt x="5" y="60"/>
                  </a:lnTo>
                  <a:lnTo>
                    <a:pt x="10" y="89"/>
                  </a:lnTo>
                  <a:lnTo>
                    <a:pt x="15" y="118"/>
                  </a:lnTo>
                  <a:lnTo>
                    <a:pt x="16" y="119"/>
                  </a:lnTo>
                  <a:lnTo>
                    <a:pt x="18" y="118"/>
                  </a:lnTo>
                  <a:lnTo>
                    <a:pt x="20" y="117"/>
                  </a:lnTo>
                  <a:lnTo>
                    <a:pt x="20" y="116"/>
                  </a:lnTo>
                  <a:lnTo>
                    <a:pt x="15" y="87"/>
                  </a:lnTo>
                  <a:lnTo>
                    <a:pt x="10" y="58"/>
                  </a:lnTo>
                  <a:lnTo>
                    <a:pt x="4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48" name="Freeform 114"/>
            <p:cNvSpPr>
              <a:spLocks/>
            </p:cNvSpPr>
            <p:nvPr/>
          </p:nvSpPr>
          <p:spPr bwMode="auto">
            <a:xfrm>
              <a:off x="8094691" y="2057397"/>
              <a:ext cx="238125" cy="107950"/>
            </a:xfrm>
            <a:custGeom>
              <a:avLst/>
              <a:gdLst>
                <a:gd name="T0" fmla="*/ 2147483647 w 299"/>
                <a:gd name="T1" fmla="*/ 0 h 136"/>
                <a:gd name="T2" fmla="*/ 2147483647 w 299"/>
                <a:gd name="T3" fmla="*/ 2147483647 h 136"/>
                <a:gd name="T4" fmla="*/ 2147483647 w 299"/>
                <a:gd name="T5" fmla="*/ 2147483647 h 136"/>
                <a:gd name="T6" fmla="*/ 2147483647 w 299"/>
                <a:gd name="T7" fmla="*/ 2147483647 h 136"/>
                <a:gd name="T8" fmla="*/ 2147483647 w 299"/>
                <a:gd name="T9" fmla="*/ 2147483647 h 136"/>
                <a:gd name="T10" fmla="*/ 2147483647 w 299"/>
                <a:gd name="T11" fmla="*/ 2147483647 h 136"/>
                <a:gd name="T12" fmla="*/ 2147483647 w 299"/>
                <a:gd name="T13" fmla="*/ 2147483647 h 136"/>
                <a:gd name="T14" fmla="*/ 2147483647 w 299"/>
                <a:gd name="T15" fmla="*/ 2147483647 h 136"/>
                <a:gd name="T16" fmla="*/ 2147483647 w 299"/>
                <a:gd name="T17" fmla="*/ 2147483647 h 136"/>
                <a:gd name="T18" fmla="*/ 2147483647 w 299"/>
                <a:gd name="T19" fmla="*/ 2147483647 h 136"/>
                <a:gd name="T20" fmla="*/ 2147483647 w 299"/>
                <a:gd name="T21" fmla="*/ 2147483647 h 136"/>
                <a:gd name="T22" fmla="*/ 2147483647 w 299"/>
                <a:gd name="T23" fmla="*/ 2147483647 h 136"/>
                <a:gd name="T24" fmla="*/ 2147483647 w 299"/>
                <a:gd name="T25" fmla="*/ 2147483647 h 136"/>
                <a:gd name="T26" fmla="*/ 2147483647 w 299"/>
                <a:gd name="T27" fmla="*/ 2147483647 h 136"/>
                <a:gd name="T28" fmla="*/ 2147483647 w 299"/>
                <a:gd name="T29" fmla="*/ 2147483647 h 136"/>
                <a:gd name="T30" fmla="*/ 2147483647 w 299"/>
                <a:gd name="T31" fmla="*/ 2147483647 h 136"/>
                <a:gd name="T32" fmla="*/ 2147483647 w 299"/>
                <a:gd name="T33" fmla="*/ 2147483647 h 136"/>
                <a:gd name="T34" fmla="*/ 2147483647 w 299"/>
                <a:gd name="T35" fmla="*/ 2147483647 h 136"/>
                <a:gd name="T36" fmla="*/ 2147483647 w 299"/>
                <a:gd name="T37" fmla="*/ 2147483647 h 136"/>
                <a:gd name="T38" fmla="*/ 2147483647 w 299"/>
                <a:gd name="T39" fmla="*/ 2147483647 h 136"/>
                <a:gd name="T40" fmla="*/ 2147483647 w 299"/>
                <a:gd name="T41" fmla="*/ 2147483647 h 136"/>
                <a:gd name="T42" fmla="*/ 2147483647 w 299"/>
                <a:gd name="T43" fmla="*/ 2147483647 h 136"/>
                <a:gd name="T44" fmla="*/ 2147483647 w 299"/>
                <a:gd name="T45" fmla="*/ 2147483647 h 136"/>
                <a:gd name="T46" fmla="*/ 2147483647 w 299"/>
                <a:gd name="T47" fmla="*/ 2147483647 h 136"/>
                <a:gd name="T48" fmla="*/ 2147483647 w 299"/>
                <a:gd name="T49" fmla="*/ 2147483647 h 136"/>
                <a:gd name="T50" fmla="*/ 2147483647 w 299"/>
                <a:gd name="T51" fmla="*/ 2147483647 h 136"/>
                <a:gd name="T52" fmla="*/ 0 w 299"/>
                <a:gd name="T53" fmla="*/ 2147483647 h 136"/>
                <a:gd name="T54" fmla="*/ 0 w 299"/>
                <a:gd name="T55" fmla="*/ 2147483647 h 136"/>
                <a:gd name="T56" fmla="*/ 2147483647 w 299"/>
                <a:gd name="T57" fmla="*/ 2147483647 h 136"/>
                <a:gd name="T58" fmla="*/ 2147483647 w 299"/>
                <a:gd name="T59" fmla="*/ 2147483647 h 136"/>
                <a:gd name="T60" fmla="*/ 2147483647 w 299"/>
                <a:gd name="T61" fmla="*/ 2147483647 h 136"/>
                <a:gd name="T62" fmla="*/ 2147483647 w 299"/>
                <a:gd name="T63" fmla="*/ 2147483647 h 136"/>
                <a:gd name="T64" fmla="*/ 2147483647 w 299"/>
                <a:gd name="T65" fmla="*/ 2147483647 h 136"/>
                <a:gd name="T66" fmla="*/ 2147483647 w 299"/>
                <a:gd name="T67" fmla="*/ 2147483647 h 136"/>
                <a:gd name="T68" fmla="*/ 2147483647 w 299"/>
                <a:gd name="T69" fmla="*/ 2147483647 h 136"/>
                <a:gd name="T70" fmla="*/ 2147483647 w 299"/>
                <a:gd name="T71" fmla="*/ 2147483647 h 136"/>
                <a:gd name="T72" fmla="*/ 2147483647 w 299"/>
                <a:gd name="T73" fmla="*/ 2147483647 h 136"/>
                <a:gd name="T74" fmla="*/ 2147483647 w 299"/>
                <a:gd name="T75" fmla="*/ 2147483647 h 136"/>
                <a:gd name="T76" fmla="*/ 2147483647 w 299"/>
                <a:gd name="T77" fmla="*/ 2147483647 h 136"/>
                <a:gd name="T78" fmla="*/ 2147483647 w 299"/>
                <a:gd name="T79" fmla="*/ 2147483647 h 136"/>
                <a:gd name="T80" fmla="*/ 2147483647 w 299"/>
                <a:gd name="T81" fmla="*/ 2147483647 h 136"/>
                <a:gd name="T82" fmla="*/ 2147483647 w 299"/>
                <a:gd name="T83" fmla="*/ 2147483647 h 136"/>
                <a:gd name="T84" fmla="*/ 2147483647 w 299"/>
                <a:gd name="T85" fmla="*/ 2147483647 h 136"/>
                <a:gd name="T86" fmla="*/ 2147483647 w 299"/>
                <a:gd name="T87" fmla="*/ 2147483647 h 136"/>
                <a:gd name="T88" fmla="*/ 2147483647 w 299"/>
                <a:gd name="T89" fmla="*/ 2147483647 h 136"/>
                <a:gd name="T90" fmla="*/ 2147483647 w 299"/>
                <a:gd name="T91" fmla="*/ 2147483647 h 136"/>
                <a:gd name="T92" fmla="*/ 2147483647 w 299"/>
                <a:gd name="T93" fmla="*/ 2147483647 h 136"/>
                <a:gd name="T94" fmla="*/ 2147483647 w 299"/>
                <a:gd name="T95" fmla="*/ 2147483647 h 136"/>
                <a:gd name="T96" fmla="*/ 2147483647 w 299"/>
                <a:gd name="T97" fmla="*/ 2147483647 h 136"/>
                <a:gd name="T98" fmla="*/ 2147483647 w 299"/>
                <a:gd name="T99" fmla="*/ 2147483647 h 136"/>
                <a:gd name="T100" fmla="*/ 2147483647 w 299"/>
                <a:gd name="T101" fmla="*/ 2147483647 h 136"/>
                <a:gd name="T102" fmla="*/ 2147483647 w 299"/>
                <a:gd name="T103" fmla="*/ 2147483647 h 136"/>
                <a:gd name="T104" fmla="*/ 2147483647 w 299"/>
                <a:gd name="T105" fmla="*/ 0 h 136"/>
                <a:gd name="T106" fmla="*/ 2147483647 w 299"/>
                <a:gd name="T107" fmla="*/ 0 h 136"/>
                <a:gd name="T108" fmla="*/ 2147483647 w 299"/>
                <a:gd name="T109" fmla="*/ 0 h 136"/>
                <a:gd name="T110" fmla="*/ 2147483647 w 299"/>
                <a:gd name="T111" fmla="*/ 0 h 136"/>
                <a:gd name="T112" fmla="*/ 2147483647 w 299"/>
                <a:gd name="T113" fmla="*/ 0 h 136"/>
                <a:gd name="T114" fmla="*/ 2147483647 w 299"/>
                <a:gd name="T115" fmla="*/ 0 h 1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99"/>
                <a:gd name="T175" fmla="*/ 0 h 136"/>
                <a:gd name="T176" fmla="*/ 299 w 299"/>
                <a:gd name="T177" fmla="*/ 136 h 1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99" h="136">
                  <a:moveTo>
                    <a:pt x="299" y="0"/>
                  </a:moveTo>
                  <a:lnTo>
                    <a:pt x="292" y="4"/>
                  </a:lnTo>
                  <a:lnTo>
                    <a:pt x="284" y="7"/>
                  </a:lnTo>
                  <a:lnTo>
                    <a:pt x="277" y="12"/>
                  </a:lnTo>
                  <a:lnTo>
                    <a:pt x="270" y="15"/>
                  </a:lnTo>
                  <a:lnTo>
                    <a:pt x="263" y="21"/>
                  </a:lnTo>
                  <a:lnTo>
                    <a:pt x="256" y="26"/>
                  </a:lnTo>
                  <a:lnTo>
                    <a:pt x="251" y="30"/>
                  </a:lnTo>
                  <a:lnTo>
                    <a:pt x="244" y="35"/>
                  </a:lnTo>
                  <a:lnTo>
                    <a:pt x="235" y="42"/>
                  </a:lnTo>
                  <a:lnTo>
                    <a:pt x="225" y="48"/>
                  </a:lnTo>
                  <a:lnTo>
                    <a:pt x="216" y="53"/>
                  </a:lnTo>
                  <a:lnTo>
                    <a:pt x="207" y="58"/>
                  </a:lnTo>
                  <a:lnTo>
                    <a:pt x="198" y="63"/>
                  </a:lnTo>
                  <a:lnTo>
                    <a:pt x="187" y="67"/>
                  </a:lnTo>
                  <a:lnTo>
                    <a:pt x="178" y="72"/>
                  </a:lnTo>
                  <a:lnTo>
                    <a:pt x="168" y="75"/>
                  </a:lnTo>
                  <a:lnTo>
                    <a:pt x="148" y="82"/>
                  </a:lnTo>
                  <a:lnTo>
                    <a:pt x="129" y="89"/>
                  </a:lnTo>
                  <a:lnTo>
                    <a:pt x="108" y="94"/>
                  </a:lnTo>
                  <a:lnTo>
                    <a:pt x="88" y="99"/>
                  </a:lnTo>
                  <a:lnTo>
                    <a:pt x="67" y="104"/>
                  </a:lnTo>
                  <a:lnTo>
                    <a:pt x="47" y="110"/>
                  </a:lnTo>
                  <a:lnTo>
                    <a:pt x="27" y="114"/>
                  </a:lnTo>
                  <a:lnTo>
                    <a:pt x="8" y="121"/>
                  </a:lnTo>
                  <a:lnTo>
                    <a:pt x="3" y="125"/>
                  </a:lnTo>
                  <a:lnTo>
                    <a:pt x="0" y="131"/>
                  </a:lnTo>
                  <a:lnTo>
                    <a:pt x="0" y="135"/>
                  </a:lnTo>
                  <a:lnTo>
                    <a:pt x="5" y="136"/>
                  </a:lnTo>
                  <a:lnTo>
                    <a:pt x="25" y="134"/>
                  </a:lnTo>
                  <a:lnTo>
                    <a:pt x="44" y="129"/>
                  </a:lnTo>
                  <a:lnTo>
                    <a:pt x="64" y="124"/>
                  </a:lnTo>
                  <a:lnTo>
                    <a:pt x="85" y="117"/>
                  </a:lnTo>
                  <a:lnTo>
                    <a:pt x="103" y="109"/>
                  </a:lnTo>
                  <a:lnTo>
                    <a:pt x="123" y="101"/>
                  </a:lnTo>
                  <a:lnTo>
                    <a:pt x="141" y="94"/>
                  </a:lnTo>
                  <a:lnTo>
                    <a:pt x="160" y="86"/>
                  </a:lnTo>
                  <a:lnTo>
                    <a:pt x="168" y="82"/>
                  </a:lnTo>
                  <a:lnTo>
                    <a:pt x="175" y="79"/>
                  </a:lnTo>
                  <a:lnTo>
                    <a:pt x="183" y="75"/>
                  </a:lnTo>
                  <a:lnTo>
                    <a:pt x="191" y="71"/>
                  </a:lnTo>
                  <a:lnTo>
                    <a:pt x="198" y="67"/>
                  </a:lnTo>
                  <a:lnTo>
                    <a:pt x="206" y="63"/>
                  </a:lnTo>
                  <a:lnTo>
                    <a:pt x="213" y="58"/>
                  </a:lnTo>
                  <a:lnTo>
                    <a:pt x="220" y="53"/>
                  </a:lnTo>
                  <a:lnTo>
                    <a:pt x="230" y="46"/>
                  </a:lnTo>
                  <a:lnTo>
                    <a:pt x="239" y="40"/>
                  </a:lnTo>
                  <a:lnTo>
                    <a:pt x="250" y="33"/>
                  </a:lnTo>
                  <a:lnTo>
                    <a:pt x="259" y="26"/>
                  </a:lnTo>
                  <a:lnTo>
                    <a:pt x="269" y="19"/>
                  </a:lnTo>
                  <a:lnTo>
                    <a:pt x="278" y="12"/>
                  </a:lnTo>
                  <a:lnTo>
                    <a:pt x="289" y="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49" name="Freeform 115"/>
            <p:cNvSpPr>
              <a:spLocks/>
            </p:cNvSpPr>
            <p:nvPr/>
          </p:nvSpPr>
          <p:spPr bwMode="auto">
            <a:xfrm>
              <a:off x="8124854" y="2146297"/>
              <a:ext cx="15875" cy="106363"/>
            </a:xfrm>
            <a:custGeom>
              <a:avLst/>
              <a:gdLst>
                <a:gd name="T0" fmla="*/ 2147483647 w 19"/>
                <a:gd name="T1" fmla="*/ 0 h 136"/>
                <a:gd name="T2" fmla="*/ 2147483647 w 19"/>
                <a:gd name="T3" fmla="*/ 2147483647 h 136"/>
                <a:gd name="T4" fmla="*/ 0 w 19"/>
                <a:gd name="T5" fmla="*/ 2147483647 h 136"/>
                <a:gd name="T6" fmla="*/ 2147483647 w 19"/>
                <a:gd name="T7" fmla="*/ 2147483647 h 136"/>
                <a:gd name="T8" fmla="*/ 2147483647 w 19"/>
                <a:gd name="T9" fmla="*/ 2147483647 h 136"/>
                <a:gd name="T10" fmla="*/ 2147483647 w 19"/>
                <a:gd name="T11" fmla="*/ 2147483647 h 136"/>
                <a:gd name="T12" fmla="*/ 2147483647 w 19"/>
                <a:gd name="T13" fmla="*/ 2147483647 h 136"/>
                <a:gd name="T14" fmla="*/ 2147483647 w 19"/>
                <a:gd name="T15" fmla="*/ 2147483647 h 136"/>
                <a:gd name="T16" fmla="*/ 2147483647 w 19"/>
                <a:gd name="T17" fmla="*/ 2147483647 h 136"/>
                <a:gd name="T18" fmla="*/ 2147483647 w 19"/>
                <a:gd name="T19" fmla="*/ 2147483647 h 136"/>
                <a:gd name="T20" fmla="*/ 2147483647 w 19"/>
                <a:gd name="T21" fmla="*/ 2147483647 h 136"/>
                <a:gd name="T22" fmla="*/ 2147483647 w 19"/>
                <a:gd name="T23" fmla="*/ 2147483647 h 136"/>
                <a:gd name="T24" fmla="*/ 2147483647 w 19"/>
                <a:gd name="T25" fmla="*/ 0 h 136"/>
                <a:gd name="T26" fmla="*/ 2147483647 w 19"/>
                <a:gd name="T27" fmla="*/ 0 h 136"/>
                <a:gd name="T28" fmla="*/ 2147483647 w 19"/>
                <a:gd name="T29" fmla="*/ 0 h 136"/>
                <a:gd name="T30" fmla="*/ 2147483647 w 19"/>
                <a:gd name="T31" fmla="*/ 0 h 136"/>
                <a:gd name="T32" fmla="*/ 2147483647 w 19"/>
                <a:gd name="T33" fmla="*/ 0 h 136"/>
                <a:gd name="T34" fmla="*/ 2147483647 w 19"/>
                <a:gd name="T35" fmla="*/ 0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"/>
                <a:gd name="T55" fmla="*/ 0 h 136"/>
                <a:gd name="T56" fmla="*/ 19 w 19"/>
                <a:gd name="T57" fmla="*/ 136 h 1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" h="136">
                  <a:moveTo>
                    <a:pt x="4" y="0"/>
                  </a:moveTo>
                  <a:lnTo>
                    <a:pt x="2" y="33"/>
                  </a:lnTo>
                  <a:lnTo>
                    <a:pt x="0" y="69"/>
                  </a:lnTo>
                  <a:lnTo>
                    <a:pt x="2" y="105"/>
                  </a:lnTo>
                  <a:lnTo>
                    <a:pt x="12" y="136"/>
                  </a:lnTo>
                  <a:lnTo>
                    <a:pt x="15" y="136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1"/>
                  </a:lnTo>
                  <a:lnTo>
                    <a:pt x="11" y="99"/>
                  </a:lnTo>
                  <a:lnTo>
                    <a:pt x="7" y="67"/>
                  </a:lnTo>
                  <a:lnTo>
                    <a:pt x="5" y="3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50" name="Freeform 116"/>
            <p:cNvSpPr>
              <a:spLocks/>
            </p:cNvSpPr>
            <p:nvPr/>
          </p:nvSpPr>
          <p:spPr bwMode="auto">
            <a:xfrm>
              <a:off x="8077229" y="2136772"/>
              <a:ext cx="76200" cy="87313"/>
            </a:xfrm>
            <a:custGeom>
              <a:avLst/>
              <a:gdLst>
                <a:gd name="T0" fmla="*/ 0 w 95"/>
                <a:gd name="T1" fmla="*/ 2147483647 h 111"/>
                <a:gd name="T2" fmla="*/ 2147483647 w 95"/>
                <a:gd name="T3" fmla="*/ 2147483647 h 111"/>
                <a:gd name="T4" fmla="*/ 2147483647 w 95"/>
                <a:gd name="T5" fmla="*/ 2147483647 h 111"/>
                <a:gd name="T6" fmla="*/ 2147483647 w 95"/>
                <a:gd name="T7" fmla="*/ 2147483647 h 111"/>
                <a:gd name="T8" fmla="*/ 2147483647 w 95"/>
                <a:gd name="T9" fmla="*/ 2147483647 h 111"/>
                <a:gd name="T10" fmla="*/ 2147483647 w 95"/>
                <a:gd name="T11" fmla="*/ 2147483647 h 111"/>
                <a:gd name="T12" fmla="*/ 2147483647 w 95"/>
                <a:gd name="T13" fmla="*/ 2147483647 h 111"/>
                <a:gd name="T14" fmla="*/ 2147483647 w 95"/>
                <a:gd name="T15" fmla="*/ 2147483647 h 111"/>
                <a:gd name="T16" fmla="*/ 2147483647 w 95"/>
                <a:gd name="T17" fmla="*/ 2147483647 h 111"/>
                <a:gd name="T18" fmla="*/ 2147483647 w 95"/>
                <a:gd name="T19" fmla="*/ 2147483647 h 111"/>
                <a:gd name="T20" fmla="*/ 2147483647 w 95"/>
                <a:gd name="T21" fmla="*/ 2147483647 h 111"/>
                <a:gd name="T22" fmla="*/ 2147483647 w 95"/>
                <a:gd name="T23" fmla="*/ 2147483647 h 111"/>
                <a:gd name="T24" fmla="*/ 2147483647 w 95"/>
                <a:gd name="T25" fmla="*/ 2147483647 h 111"/>
                <a:gd name="T26" fmla="*/ 2147483647 w 95"/>
                <a:gd name="T27" fmla="*/ 2147483647 h 111"/>
                <a:gd name="T28" fmla="*/ 2147483647 w 95"/>
                <a:gd name="T29" fmla="*/ 2147483647 h 111"/>
                <a:gd name="T30" fmla="*/ 2147483647 w 95"/>
                <a:gd name="T31" fmla="*/ 2147483647 h 111"/>
                <a:gd name="T32" fmla="*/ 2147483647 w 95"/>
                <a:gd name="T33" fmla="*/ 2147483647 h 111"/>
                <a:gd name="T34" fmla="*/ 2147483647 w 95"/>
                <a:gd name="T35" fmla="*/ 2147483647 h 111"/>
                <a:gd name="T36" fmla="*/ 2147483647 w 95"/>
                <a:gd name="T37" fmla="*/ 2147483647 h 111"/>
                <a:gd name="T38" fmla="*/ 2147483647 w 95"/>
                <a:gd name="T39" fmla="*/ 2147483647 h 111"/>
                <a:gd name="T40" fmla="*/ 2147483647 w 95"/>
                <a:gd name="T41" fmla="*/ 2147483647 h 111"/>
                <a:gd name="T42" fmla="*/ 2147483647 w 95"/>
                <a:gd name="T43" fmla="*/ 2147483647 h 111"/>
                <a:gd name="T44" fmla="*/ 2147483647 w 95"/>
                <a:gd name="T45" fmla="*/ 2147483647 h 111"/>
                <a:gd name="T46" fmla="*/ 2147483647 w 95"/>
                <a:gd name="T47" fmla="*/ 2147483647 h 111"/>
                <a:gd name="T48" fmla="*/ 2147483647 w 95"/>
                <a:gd name="T49" fmla="*/ 2147483647 h 111"/>
                <a:gd name="T50" fmla="*/ 2147483647 w 95"/>
                <a:gd name="T51" fmla="*/ 2147483647 h 111"/>
                <a:gd name="T52" fmla="*/ 2147483647 w 95"/>
                <a:gd name="T53" fmla="*/ 2147483647 h 111"/>
                <a:gd name="T54" fmla="*/ 2147483647 w 95"/>
                <a:gd name="T55" fmla="*/ 2147483647 h 111"/>
                <a:gd name="T56" fmla="*/ 2147483647 w 95"/>
                <a:gd name="T57" fmla="*/ 2147483647 h 111"/>
                <a:gd name="T58" fmla="*/ 2147483647 w 95"/>
                <a:gd name="T59" fmla="*/ 2147483647 h 111"/>
                <a:gd name="T60" fmla="*/ 2147483647 w 95"/>
                <a:gd name="T61" fmla="*/ 2147483647 h 111"/>
                <a:gd name="T62" fmla="*/ 2147483647 w 95"/>
                <a:gd name="T63" fmla="*/ 0 h 111"/>
                <a:gd name="T64" fmla="*/ 2147483647 w 95"/>
                <a:gd name="T65" fmla="*/ 0 h 111"/>
                <a:gd name="T66" fmla="*/ 2147483647 w 95"/>
                <a:gd name="T67" fmla="*/ 2147483647 h 111"/>
                <a:gd name="T68" fmla="*/ 2147483647 w 95"/>
                <a:gd name="T69" fmla="*/ 2147483647 h 111"/>
                <a:gd name="T70" fmla="*/ 2147483647 w 95"/>
                <a:gd name="T71" fmla="*/ 2147483647 h 111"/>
                <a:gd name="T72" fmla="*/ 2147483647 w 95"/>
                <a:gd name="T73" fmla="*/ 2147483647 h 111"/>
                <a:gd name="T74" fmla="*/ 2147483647 w 95"/>
                <a:gd name="T75" fmla="*/ 2147483647 h 111"/>
                <a:gd name="T76" fmla="*/ 2147483647 w 95"/>
                <a:gd name="T77" fmla="*/ 2147483647 h 111"/>
                <a:gd name="T78" fmla="*/ 2147483647 w 95"/>
                <a:gd name="T79" fmla="*/ 2147483647 h 111"/>
                <a:gd name="T80" fmla="*/ 2147483647 w 95"/>
                <a:gd name="T81" fmla="*/ 2147483647 h 111"/>
                <a:gd name="T82" fmla="*/ 2147483647 w 95"/>
                <a:gd name="T83" fmla="*/ 2147483647 h 111"/>
                <a:gd name="T84" fmla="*/ 2147483647 w 95"/>
                <a:gd name="T85" fmla="*/ 2147483647 h 111"/>
                <a:gd name="T86" fmla="*/ 2147483647 w 95"/>
                <a:gd name="T87" fmla="*/ 2147483647 h 111"/>
                <a:gd name="T88" fmla="*/ 2147483647 w 95"/>
                <a:gd name="T89" fmla="*/ 2147483647 h 111"/>
                <a:gd name="T90" fmla="*/ 2147483647 w 95"/>
                <a:gd name="T91" fmla="*/ 2147483647 h 111"/>
                <a:gd name="T92" fmla="*/ 2147483647 w 95"/>
                <a:gd name="T93" fmla="*/ 2147483647 h 111"/>
                <a:gd name="T94" fmla="*/ 0 w 95"/>
                <a:gd name="T95" fmla="*/ 2147483647 h 111"/>
                <a:gd name="T96" fmla="*/ 0 w 95"/>
                <a:gd name="T97" fmla="*/ 2147483647 h 111"/>
                <a:gd name="T98" fmla="*/ 0 w 95"/>
                <a:gd name="T99" fmla="*/ 2147483647 h 111"/>
                <a:gd name="T100" fmla="*/ 0 w 95"/>
                <a:gd name="T101" fmla="*/ 2147483647 h 111"/>
                <a:gd name="T102" fmla="*/ 0 w 95"/>
                <a:gd name="T103" fmla="*/ 2147483647 h 111"/>
                <a:gd name="T104" fmla="*/ 0 w 95"/>
                <a:gd name="T105" fmla="*/ 2147483647 h 111"/>
                <a:gd name="T106" fmla="*/ 0 w 95"/>
                <a:gd name="T107" fmla="*/ 2147483647 h 11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5"/>
                <a:gd name="T163" fmla="*/ 0 h 111"/>
                <a:gd name="T164" fmla="*/ 95 w 95"/>
                <a:gd name="T165" fmla="*/ 111 h 11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5" h="111">
                  <a:moveTo>
                    <a:pt x="0" y="111"/>
                  </a:moveTo>
                  <a:lnTo>
                    <a:pt x="7" y="109"/>
                  </a:lnTo>
                  <a:lnTo>
                    <a:pt x="11" y="106"/>
                  </a:lnTo>
                  <a:lnTo>
                    <a:pt x="17" y="105"/>
                  </a:lnTo>
                  <a:lnTo>
                    <a:pt x="23" y="104"/>
                  </a:lnTo>
                  <a:lnTo>
                    <a:pt x="27" y="102"/>
                  </a:lnTo>
                  <a:lnTo>
                    <a:pt x="32" y="101"/>
                  </a:lnTo>
                  <a:lnTo>
                    <a:pt x="35" y="98"/>
                  </a:lnTo>
                  <a:lnTo>
                    <a:pt x="40" y="97"/>
                  </a:lnTo>
                  <a:lnTo>
                    <a:pt x="45" y="96"/>
                  </a:lnTo>
                  <a:lnTo>
                    <a:pt x="48" y="94"/>
                  </a:lnTo>
                  <a:lnTo>
                    <a:pt x="52" y="91"/>
                  </a:lnTo>
                  <a:lnTo>
                    <a:pt x="55" y="89"/>
                  </a:lnTo>
                  <a:lnTo>
                    <a:pt x="56" y="88"/>
                  </a:lnTo>
                  <a:lnTo>
                    <a:pt x="59" y="86"/>
                  </a:lnTo>
                  <a:lnTo>
                    <a:pt x="60" y="85"/>
                  </a:lnTo>
                  <a:lnTo>
                    <a:pt x="61" y="83"/>
                  </a:lnTo>
                  <a:lnTo>
                    <a:pt x="63" y="82"/>
                  </a:lnTo>
                  <a:lnTo>
                    <a:pt x="65" y="82"/>
                  </a:lnTo>
                  <a:lnTo>
                    <a:pt x="63" y="83"/>
                  </a:lnTo>
                  <a:lnTo>
                    <a:pt x="72" y="80"/>
                  </a:lnTo>
                  <a:lnTo>
                    <a:pt x="80" y="74"/>
                  </a:lnTo>
                  <a:lnTo>
                    <a:pt x="87" y="66"/>
                  </a:lnTo>
                  <a:lnTo>
                    <a:pt x="92" y="57"/>
                  </a:lnTo>
                  <a:lnTo>
                    <a:pt x="94" y="48"/>
                  </a:lnTo>
                  <a:lnTo>
                    <a:pt x="95" y="37"/>
                  </a:lnTo>
                  <a:lnTo>
                    <a:pt x="94" y="28"/>
                  </a:lnTo>
                  <a:lnTo>
                    <a:pt x="91" y="19"/>
                  </a:lnTo>
                  <a:lnTo>
                    <a:pt x="84" y="10"/>
                  </a:lnTo>
                  <a:lnTo>
                    <a:pt x="75" y="4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3"/>
                  </a:lnTo>
                  <a:lnTo>
                    <a:pt x="33" y="9"/>
                  </a:lnTo>
                  <a:lnTo>
                    <a:pt x="24" y="15"/>
                  </a:lnTo>
                  <a:lnTo>
                    <a:pt x="17" y="25"/>
                  </a:lnTo>
                  <a:lnTo>
                    <a:pt x="12" y="35"/>
                  </a:lnTo>
                  <a:lnTo>
                    <a:pt x="10" y="47"/>
                  </a:lnTo>
                  <a:lnTo>
                    <a:pt x="8" y="57"/>
                  </a:lnTo>
                  <a:lnTo>
                    <a:pt x="7" y="68"/>
                  </a:lnTo>
                  <a:lnTo>
                    <a:pt x="7" y="72"/>
                  </a:lnTo>
                  <a:lnTo>
                    <a:pt x="4" y="75"/>
                  </a:lnTo>
                  <a:lnTo>
                    <a:pt x="3" y="80"/>
                  </a:lnTo>
                  <a:lnTo>
                    <a:pt x="2" y="83"/>
                  </a:lnTo>
                  <a:lnTo>
                    <a:pt x="1" y="90"/>
                  </a:lnTo>
                  <a:lnTo>
                    <a:pt x="1" y="97"/>
                  </a:lnTo>
                  <a:lnTo>
                    <a:pt x="0" y="104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51" name="Freeform 117"/>
            <p:cNvSpPr>
              <a:spLocks/>
            </p:cNvSpPr>
            <p:nvPr/>
          </p:nvSpPr>
          <p:spPr bwMode="auto">
            <a:xfrm>
              <a:off x="8035954" y="2151060"/>
              <a:ext cx="92075" cy="46038"/>
            </a:xfrm>
            <a:custGeom>
              <a:avLst/>
              <a:gdLst>
                <a:gd name="T0" fmla="*/ 0 w 115"/>
                <a:gd name="T1" fmla="*/ 2147483647 h 58"/>
                <a:gd name="T2" fmla="*/ 2147483647 w 115"/>
                <a:gd name="T3" fmla="*/ 2147483647 h 58"/>
                <a:gd name="T4" fmla="*/ 2147483647 w 115"/>
                <a:gd name="T5" fmla="*/ 2147483647 h 58"/>
                <a:gd name="T6" fmla="*/ 2147483647 w 115"/>
                <a:gd name="T7" fmla="*/ 2147483647 h 58"/>
                <a:gd name="T8" fmla="*/ 2147483647 w 115"/>
                <a:gd name="T9" fmla="*/ 2147483647 h 58"/>
                <a:gd name="T10" fmla="*/ 2147483647 w 115"/>
                <a:gd name="T11" fmla="*/ 2147483647 h 58"/>
                <a:gd name="T12" fmla="*/ 2147483647 w 115"/>
                <a:gd name="T13" fmla="*/ 2147483647 h 58"/>
                <a:gd name="T14" fmla="*/ 2147483647 w 115"/>
                <a:gd name="T15" fmla="*/ 2147483647 h 58"/>
                <a:gd name="T16" fmla="*/ 2147483647 w 115"/>
                <a:gd name="T17" fmla="*/ 2147483647 h 58"/>
                <a:gd name="T18" fmla="*/ 2147483647 w 115"/>
                <a:gd name="T19" fmla="*/ 2147483647 h 58"/>
                <a:gd name="T20" fmla="*/ 2147483647 w 115"/>
                <a:gd name="T21" fmla="*/ 2147483647 h 58"/>
                <a:gd name="T22" fmla="*/ 2147483647 w 115"/>
                <a:gd name="T23" fmla="*/ 2147483647 h 58"/>
                <a:gd name="T24" fmla="*/ 2147483647 w 115"/>
                <a:gd name="T25" fmla="*/ 2147483647 h 58"/>
                <a:gd name="T26" fmla="*/ 2147483647 w 115"/>
                <a:gd name="T27" fmla="*/ 2147483647 h 58"/>
                <a:gd name="T28" fmla="*/ 2147483647 w 115"/>
                <a:gd name="T29" fmla="*/ 2147483647 h 58"/>
                <a:gd name="T30" fmla="*/ 2147483647 w 115"/>
                <a:gd name="T31" fmla="*/ 2147483647 h 58"/>
                <a:gd name="T32" fmla="*/ 2147483647 w 115"/>
                <a:gd name="T33" fmla="*/ 2147483647 h 58"/>
                <a:gd name="T34" fmla="*/ 2147483647 w 115"/>
                <a:gd name="T35" fmla="*/ 2147483647 h 58"/>
                <a:gd name="T36" fmla="*/ 2147483647 w 115"/>
                <a:gd name="T37" fmla="*/ 2147483647 h 58"/>
                <a:gd name="T38" fmla="*/ 2147483647 w 115"/>
                <a:gd name="T39" fmla="*/ 2147483647 h 58"/>
                <a:gd name="T40" fmla="*/ 2147483647 w 115"/>
                <a:gd name="T41" fmla="*/ 2147483647 h 58"/>
                <a:gd name="T42" fmla="*/ 2147483647 w 115"/>
                <a:gd name="T43" fmla="*/ 0 h 58"/>
                <a:gd name="T44" fmla="*/ 2147483647 w 115"/>
                <a:gd name="T45" fmla="*/ 0 h 58"/>
                <a:gd name="T46" fmla="*/ 2147483647 w 115"/>
                <a:gd name="T47" fmla="*/ 0 h 58"/>
                <a:gd name="T48" fmla="*/ 2147483647 w 115"/>
                <a:gd name="T49" fmla="*/ 2147483647 h 58"/>
                <a:gd name="T50" fmla="*/ 2147483647 w 115"/>
                <a:gd name="T51" fmla="*/ 2147483647 h 58"/>
                <a:gd name="T52" fmla="*/ 2147483647 w 115"/>
                <a:gd name="T53" fmla="*/ 2147483647 h 58"/>
                <a:gd name="T54" fmla="*/ 2147483647 w 115"/>
                <a:gd name="T55" fmla="*/ 2147483647 h 58"/>
                <a:gd name="T56" fmla="*/ 2147483647 w 115"/>
                <a:gd name="T57" fmla="*/ 2147483647 h 58"/>
                <a:gd name="T58" fmla="*/ 2147483647 w 115"/>
                <a:gd name="T59" fmla="*/ 2147483647 h 58"/>
                <a:gd name="T60" fmla="*/ 2147483647 w 115"/>
                <a:gd name="T61" fmla="*/ 2147483647 h 58"/>
                <a:gd name="T62" fmla="*/ 2147483647 w 115"/>
                <a:gd name="T63" fmla="*/ 2147483647 h 58"/>
                <a:gd name="T64" fmla="*/ 2147483647 w 115"/>
                <a:gd name="T65" fmla="*/ 2147483647 h 58"/>
                <a:gd name="T66" fmla="*/ 2147483647 w 115"/>
                <a:gd name="T67" fmla="*/ 2147483647 h 58"/>
                <a:gd name="T68" fmla="*/ 2147483647 w 115"/>
                <a:gd name="T69" fmla="*/ 2147483647 h 58"/>
                <a:gd name="T70" fmla="*/ 2147483647 w 115"/>
                <a:gd name="T71" fmla="*/ 2147483647 h 58"/>
                <a:gd name="T72" fmla="*/ 0 w 115"/>
                <a:gd name="T73" fmla="*/ 2147483647 h 58"/>
                <a:gd name="T74" fmla="*/ 0 w 115"/>
                <a:gd name="T75" fmla="*/ 2147483647 h 58"/>
                <a:gd name="T76" fmla="*/ 0 w 115"/>
                <a:gd name="T77" fmla="*/ 2147483647 h 58"/>
                <a:gd name="T78" fmla="*/ 0 w 115"/>
                <a:gd name="T79" fmla="*/ 2147483647 h 58"/>
                <a:gd name="T80" fmla="*/ 0 w 115"/>
                <a:gd name="T81" fmla="*/ 2147483647 h 58"/>
                <a:gd name="T82" fmla="*/ 0 w 115"/>
                <a:gd name="T83" fmla="*/ 2147483647 h 5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5"/>
                <a:gd name="T127" fmla="*/ 0 h 58"/>
                <a:gd name="T128" fmla="*/ 115 w 115"/>
                <a:gd name="T129" fmla="*/ 58 h 5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5" h="58">
                  <a:moveTo>
                    <a:pt x="0" y="58"/>
                  </a:moveTo>
                  <a:lnTo>
                    <a:pt x="5" y="55"/>
                  </a:lnTo>
                  <a:lnTo>
                    <a:pt x="9" y="54"/>
                  </a:lnTo>
                  <a:lnTo>
                    <a:pt x="14" y="52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6" y="44"/>
                  </a:lnTo>
                  <a:lnTo>
                    <a:pt x="31" y="40"/>
                  </a:lnTo>
                  <a:lnTo>
                    <a:pt x="34" y="37"/>
                  </a:lnTo>
                  <a:lnTo>
                    <a:pt x="44" y="31"/>
                  </a:lnTo>
                  <a:lnTo>
                    <a:pt x="52" y="25"/>
                  </a:lnTo>
                  <a:lnTo>
                    <a:pt x="61" y="21"/>
                  </a:lnTo>
                  <a:lnTo>
                    <a:pt x="70" y="17"/>
                  </a:lnTo>
                  <a:lnTo>
                    <a:pt x="79" y="15"/>
                  </a:lnTo>
                  <a:lnTo>
                    <a:pt x="90" y="13"/>
                  </a:lnTo>
                  <a:lnTo>
                    <a:pt x="99" y="11"/>
                  </a:lnTo>
                  <a:lnTo>
                    <a:pt x="109" y="9"/>
                  </a:lnTo>
                  <a:lnTo>
                    <a:pt x="112" y="7"/>
                  </a:lnTo>
                  <a:lnTo>
                    <a:pt x="114" y="5"/>
                  </a:lnTo>
                  <a:lnTo>
                    <a:pt x="115" y="2"/>
                  </a:lnTo>
                  <a:lnTo>
                    <a:pt x="113" y="1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91" y="0"/>
                  </a:lnTo>
                  <a:lnTo>
                    <a:pt x="84" y="1"/>
                  </a:lnTo>
                  <a:lnTo>
                    <a:pt x="77" y="2"/>
                  </a:lnTo>
                  <a:lnTo>
                    <a:pt x="70" y="5"/>
                  </a:lnTo>
                  <a:lnTo>
                    <a:pt x="64" y="7"/>
                  </a:lnTo>
                  <a:lnTo>
                    <a:pt x="58" y="10"/>
                  </a:lnTo>
                  <a:lnTo>
                    <a:pt x="49" y="16"/>
                  </a:lnTo>
                  <a:lnTo>
                    <a:pt x="43" y="22"/>
                  </a:lnTo>
                  <a:lnTo>
                    <a:pt x="36" y="28"/>
                  </a:lnTo>
                  <a:lnTo>
                    <a:pt x="29" y="34"/>
                  </a:lnTo>
                  <a:lnTo>
                    <a:pt x="23" y="41"/>
                  </a:lnTo>
                  <a:lnTo>
                    <a:pt x="16" y="47"/>
                  </a:lnTo>
                  <a:lnTo>
                    <a:pt x="8" y="53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52" name="Freeform 118"/>
            <p:cNvSpPr>
              <a:spLocks/>
            </p:cNvSpPr>
            <p:nvPr/>
          </p:nvSpPr>
          <p:spPr bwMode="auto">
            <a:xfrm>
              <a:off x="7943879" y="2095497"/>
              <a:ext cx="155575" cy="550863"/>
            </a:xfrm>
            <a:custGeom>
              <a:avLst/>
              <a:gdLst>
                <a:gd name="T0" fmla="*/ 2147483647 w 195"/>
                <a:gd name="T1" fmla="*/ 0 h 693"/>
                <a:gd name="T2" fmla="*/ 2147483647 w 195"/>
                <a:gd name="T3" fmla="*/ 2147483647 h 693"/>
                <a:gd name="T4" fmla="*/ 2147483647 w 195"/>
                <a:gd name="T5" fmla="*/ 2147483647 h 693"/>
                <a:gd name="T6" fmla="*/ 2147483647 w 195"/>
                <a:gd name="T7" fmla="*/ 2147483647 h 693"/>
                <a:gd name="T8" fmla="*/ 2147483647 w 195"/>
                <a:gd name="T9" fmla="*/ 2147483647 h 693"/>
                <a:gd name="T10" fmla="*/ 2147483647 w 195"/>
                <a:gd name="T11" fmla="*/ 2147483647 h 693"/>
                <a:gd name="T12" fmla="*/ 2147483647 w 195"/>
                <a:gd name="T13" fmla="*/ 2147483647 h 693"/>
                <a:gd name="T14" fmla="*/ 2147483647 w 195"/>
                <a:gd name="T15" fmla="*/ 2147483647 h 693"/>
                <a:gd name="T16" fmla="*/ 2147483647 w 195"/>
                <a:gd name="T17" fmla="*/ 2147483647 h 693"/>
                <a:gd name="T18" fmla="*/ 2147483647 w 195"/>
                <a:gd name="T19" fmla="*/ 2147483647 h 693"/>
                <a:gd name="T20" fmla="*/ 2147483647 w 195"/>
                <a:gd name="T21" fmla="*/ 2147483647 h 693"/>
                <a:gd name="T22" fmla="*/ 2147483647 w 195"/>
                <a:gd name="T23" fmla="*/ 2147483647 h 693"/>
                <a:gd name="T24" fmla="*/ 2147483647 w 195"/>
                <a:gd name="T25" fmla="*/ 2147483647 h 693"/>
                <a:gd name="T26" fmla="*/ 2147483647 w 195"/>
                <a:gd name="T27" fmla="*/ 2147483647 h 693"/>
                <a:gd name="T28" fmla="*/ 2147483647 w 195"/>
                <a:gd name="T29" fmla="*/ 2147483647 h 693"/>
                <a:gd name="T30" fmla="*/ 2147483647 w 195"/>
                <a:gd name="T31" fmla="*/ 2147483647 h 693"/>
                <a:gd name="T32" fmla="*/ 2147483647 w 195"/>
                <a:gd name="T33" fmla="*/ 2147483647 h 693"/>
                <a:gd name="T34" fmla="*/ 2147483647 w 195"/>
                <a:gd name="T35" fmla="*/ 2147483647 h 693"/>
                <a:gd name="T36" fmla="*/ 2147483647 w 195"/>
                <a:gd name="T37" fmla="*/ 2147483647 h 693"/>
                <a:gd name="T38" fmla="*/ 2147483647 w 195"/>
                <a:gd name="T39" fmla="*/ 2147483647 h 693"/>
                <a:gd name="T40" fmla="*/ 2147483647 w 195"/>
                <a:gd name="T41" fmla="*/ 2147483647 h 693"/>
                <a:gd name="T42" fmla="*/ 0 w 195"/>
                <a:gd name="T43" fmla="*/ 2147483647 h 693"/>
                <a:gd name="T44" fmla="*/ 0 w 195"/>
                <a:gd name="T45" fmla="*/ 2147483647 h 693"/>
                <a:gd name="T46" fmla="*/ 2147483647 w 195"/>
                <a:gd name="T47" fmla="*/ 2147483647 h 693"/>
                <a:gd name="T48" fmla="*/ 2147483647 w 195"/>
                <a:gd name="T49" fmla="*/ 2147483647 h 693"/>
                <a:gd name="T50" fmla="*/ 2147483647 w 195"/>
                <a:gd name="T51" fmla="*/ 2147483647 h 693"/>
                <a:gd name="T52" fmla="*/ 2147483647 w 195"/>
                <a:gd name="T53" fmla="*/ 2147483647 h 693"/>
                <a:gd name="T54" fmla="*/ 2147483647 w 195"/>
                <a:gd name="T55" fmla="*/ 2147483647 h 693"/>
                <a:gd name="T56" fmla="*/ 2147483647 w 195"/>
                <a:gd name="T57" fmla="*/ 2147483647 h 693"/>
                <a:gd name="T58" fmla="*/ 2147483647 w 195"/>
                <a:gd name="T59" fmla="*/ 2147483647 h 693"/>
                <a:gd name="T60" fmla="*/ 2147483647 w 195"/>
                <a:gd name="T61" fmla="*/ 2147483647 h 693"/>
                <a:gd name="T62" fmla="*/ 2147483647 w 195"/>
                <a:gd name="T63" fmla="*/ 2147483647 h 693"/>
                <a:gd name="T64" fmla="*/ 2147483647 w 195"/>
                <a:gd name="T65" fmla="*/ 2147483647 h 693"/>
                <a:gd name="T66" fmla="*/ 2147483647 w 195"/>
                <a:gd name="T67" fmla="*/ 2147483647 h 693"/>
                <a:gd name="T68" fmla="*/ 2147483647 w 195"/>
                <a:gd name="T69" fmla="*/ 2147483647 h 693"/>
                <a:gd name="T70" fmla="*/ 2147483647 w 195"/>
                <a:gd name="T71" fmla="*/ 2147483647 h 693"/>
                <a:gd name="T72" fmla="*/ 2147483647 w 195"/>
                <a:gd name="T73" fmla="*/ 2147483647 h 693"/>
                <a:gd name="T74" fmla="*/ 2147483647 w 195"/>
                <a:gd name="T75" fmla="*/ 2147483647 h 693"/>
                <a:gd name="T76" fmla="*/ 2147483647 w 195"/>
                <a:gd name="T77" fmla="*/ 2147483647 h 693"/>
                <a:gd name="T78" fmla="*/ 2147483647 w 195"/>
                <a:gd name="T79" fmla="*/ 2147483647 h 693"/>
                <a:gd name="T80" fmla="*/ 2147483647 w 195"/>
                <a:gd name="T81" fmla="*/ 2147483647 h 693"/>
                <a:gd name="T82" fmla="*/ 2147483647 w 195"/>
                <a:gd name="T83" fmla="*/ 2147483647 h 693"/>
                <a:gd name="T84" fmla="*/ 2147483647 w 195"/>
                <a:gd name="T85" fmla="*/ 2147483647 h 693"/>
                <a:gd name="T86" fmla="*/ 2147483647 w 195"/>
                <a:gd name="T87" fmla="*/ 2147483647 h 693"/>
                <a:gd name="T88" fmla="*/ 2147483647 w 195"/>
                <a:gd name="T89" fmla="*/ 2147483647 h 693"/>
                <a:gd name="T90" fmla="*/ 2147483647 w 195"/>
                <a:gd name="T91" fmla="*/ 2147483647 h 693"/>
                <a:gd name="T92" fmla="*/ 2147483647 w 195"/>
                <a:gd name="T93" fmla="*/ 2147483647 h 693"/>
                <a:gd name="T94" fmla="*/ 2147483647 w 195"/>
                <a:gd name="T95" fmla="*/ 2147483647 h 693"/>
                <a:gd name="T96" fmla="*/ 2147483647 w 195"/>
                <a:gd name="T97" fmla="*/ 0 h 693"/>
                <a:gd name="T98" fmla="*/ 2147483647 w 195"/>
                <a:gd name="T99" fmla="*/ 0 h 693"/>
                <a:gd name="T100" fmla="*/ 2147483647 w 195"/>
                <a:gd name="T101" fmla="*/ 0 h 693"/>
                <a:gd name="T102" fmla="*/ 2147483647 w 195"/>
                <a:gd name="T103" fmla="*/ 0 h 693"/>
                <a:gd name="T104" fmla="*/ 2147483647 w 195"/>
                <a:gd name="T105" fmla="*/ 0 h 693"/>
                <a:gd name="T106" fmla="*/ 2147483647 w 195"/>
                <a:gd name="T107" fmla="*/ 0 h 69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5"/>
                <a:gd name="T163" fmla="*/ 0 h 693"/>
                <a:gd name="T164" fmla="*/ 195 w 195"/>
                <a:gd name="T165" fmla="*/ 693 h 693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5" h="693">
                  <a:moveTo>
                    <a:pt x="195" y="0"/>
                  </a:moveTo>
                  <a:lnTo>
                    <a:pt x="182" y="18"/>
                  </a:lnTo>
                  <a:lnTo>
                    <a:pt x="169" y="38"/>
                  </a:lnTo>
                  <a:lnTo>
                    <a:pt x="156" y="56"/>
                  </a:lnTo>
                  <a:lnTo>
                    <a:pt x="144" y="76"/>
                  </a:lnTo>
                  <a:lnTo>
                    <a:pt x="131" y="95"/>
                  </a:lnTo>
                  <a:lnTo>
                    <a:pt x="118" y="116"/>
                  </a:lnTo>
                  <a:lnTo>
                    <a:pt x="107" y="136"/>
                  </a:lnTo>
                  <a:lnTo>
                    <a:pt x="95" y="155"/>
                  </a:lnTo>
                  <a:lnTo>
                    <a:pt x="85" y="174"/>
                  </a:lnTo>
                  <a:lnTo>
                    <a:pt x="76" y="194"/>
                  </a:lnTo>
                  <a:lnTo>
                    <a:pt x="69" y="214"/>
                  </a:lnTo>
                  <a:lnTo>
                    <a:pt x="61" y="235"/>
                  </a:lnTo>
                  <a:lnTo>
                    <a:pt x="54" y="256"/>
                  </a:lnTo>
                  <a:lnTo>
                    <a:pt x="48" y="277"/>
                  </a:lnTo>
                  <a:lnTo>
                    <a:pt x="42" y="298"/>
                  </a:lnTo>
                  <a:lnTo>
                    <a:pt x="35" y="319"/>
                  </a:lnTo>
                  <a:lnTo>
                    <a:pt x="23" y="365"/>
                  </a:lnTo>
                  <a:lnTo>
                    <a:pt x="14" y="411"/>
                  </a:lnTo>
                  <a:lnTo>
                    <a:pt x="8" y="458"/>
                  </a:lnTo>
                  <a:lnTo>
                    <a:pt x="3" y="505"/>
                  </a:lnTo>
                  <a:lnTo>
                    <a:pt x="0" y="552"/>
                  </a:lnTo>
                  <a:lnTo>
                    <a:pt x="0" y="598"/>
                  </a:lnTo>
                  <a:lnTo>
                    <a:pt x="2" y="645"/>
                  </a:lnTo>
                  <a:lnTo>
                    <a:pt x="8" y="691"/>
                  </a:lnTo>
                  <a:lnTo>
                    <a:pt x="10" y="693"/>
                  </a:lnTo>
                  <a:lnTo>
                    <a:pt x="13" y="691"/>
                  </a:lnTo>
                  <a:lnTo>
                    <a:pt x="17" y="689"/>
                  </a:lnTo>
                  <a:lnTo>
                    <a:pt x="18" y="685"/>
                  </a:lnTo>
                  <a:lnTo>
                    <a:pt x="23" y="592"/>
                  </a:lnTo>
                  <a:lnTo>
                    <a:pt x="27" y="500"/>
                  </a:lnTo>
                  <a:lnTo>
                    <a:pt x="35" y="408"/>
                  </a:lnTo>
                  <a:lnTo>
                    <a:pt x="51" y="315"/>
                  </a:lnTo>
                  <a:lnTo>
                    <a:pt x="57" y="294"/>
                  </a:lnTo>
                  <a:lnTo>
                    <a:pt x="63" y="273"/>
                  </a:lnTo>
                  <a:lnTo>
                    <a:pt x="69" y="251"/>
                  </a:lnTo>
                  <a:lnTo>
                    <a:pt x="76" y="230"/>
                  </a:lnTo>
                  <a:lnTo>
                    <a:pt x="82" y="208"/>
                  </a:lnTo>
                  <a:lnTo>
                    <a:pt x="91" y="189"/>
                  </a:lnTo>
                  <a:lnTo>
                    <a:pt x="99" y="168"/>
                  </a:lnTo>
                  <a:lnTo>
                    <a:pt x="109" y="148"/>
                  </a:lnTo>
                  <a:lnTo>
                    <a:pt x="119" y="130"/>
                  </a:lnTo>
                  <a:lnTo>
                    <a:pt x="130" y="110"/>
                  </a:lnTo>
                  <a:lnTo>
                    <a:pt x="141" y="92"/>
                  </a:lnTo>
                  <a:lnTo>
                    <a:pt x="153" y="74"/>
                  </a:lnTo>
                  <a:lnTo>
                    <a:pt x="163" y="56"/>
                  </a:lnTo>
                  <a:lnTo>
                    <a:pt x="175" y="38"/>
                  </a:lnTo>
                  <a:lnTo>
                    <a:pt x="185" y="18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53" name="Freeform 119"/>
            <p:cNvSpPr>
              <a:spLocks/>
            </p:cNvSpPr>
            <p:nvPr/>
          </p:nvSpPr>
          <p:spPr bwMode="auto">
            <a:xfrm>
              <a:off x="7954991" y="2105022"/>
              <a:ext cx="146050" cy="147638"/>
            </a:xfrm>
            <a:custGeom>
              <a:avLst/>
              <a:gdLst>
                <a:gd name="T0" fmla="*/ 2147483647 w 185"/>
                <a:gd name="T1" fmla="*/ 0 h 188"/>
                <a:gd name="T2" fmla="*/ 2147483647 w 185"/>
                <a:gd name="T3" fmla="*/ 2147483647 h 188"/>
                <a:gd name="T4" fmla="*/ 2147483647 w 185"/>
                <a:gd name="T5" fmla="*/ 2147483647 h 188"/>
                <a:gd name="T6" fmla="*/ 2147483647 w 185"/>
                <a:gd name="T7" fmla="*/ 2147483647 h 188"/>
                <a:gd name="T8" fmla="*/ 2147483647 w 185"/>
                <a:gd name="T9" fmla="*/ 2147483647 h 188"/>
                <a:gd name="T10" fmla="*/ 2147483647 w 185"/>
                <a:gd name="T11" fmla="*/ 2147483647 h 188"/>
                <a:gd name="T12" fmla="*/ 2147483647 w 185"/>
                <a:gd name="T13" fmla="*/ 2147483647 h 188"/>
                <a:gd name="T14" fmla="*/ 2147483647 w 185"/>
                <a:gd name="T15" fmla="*/ 2147483647 h 188"/>
                <a:gd name="T16" fmla="*/ 2147483647 w 185"/>
                <a:gd name="T17" fmla="*/ 2147483647 h 188"/>
                <a:gd name="T18" fmla="*/ 2147483647 w 185"/>
                <a:gd name="T19" fmla="*/ 2147483647 h 188"/>
                <a:gd name="T20" fmla="*/ 2147483647 w 185"/>
                <a:gd name="T21" fmla="*/ 2147483647 h 188"/>
                <a:gd name="T22" fmla="*/ 2147483647 w 185"/>
                <a:gd name="T23" fmla="*/ 2147483647 h 188"/>
                <a:gd name="T24" fmla="*/ 2147483647 w 185"/>
                <a:gd name="T25" fmla="*/ 2147483647 h 188"/>
                <a:gd name="T26" fmla="*/ 2147483647 w 185"/>
                <a:gd name="T27" fmla="*/ 2147483647 h 188"/>
                <a:gd name="T28" fmla="*/ 2147483647 w 185"/>
                <a:gd name="T29" fmla="*/ 2147483647 h 188"/>
                <a:gd name="T30" fmla="*/ 2147483647 w 185"/>
                <a:gd name="T31" fmla="*/ 2147483647 h 188"/>
                <a:gd name="T32" fmla="*/ 2147483647 w 185"/>
                <a:gd name="T33" fmla="*/ 2147483647 h 188"/>
                <a:gd name="T34" fmla="*/ 2147483647 w 185"/>
                <a:gd name="T35" fmla="*/ 2147483647 h 188"/>
                <a:gd name="T36" fmla="*/ 2147483647 w 185"/>
                <a:gd name="T37" fmla="*/ 2147483647 h 188"/>
                <a:gd name="T38" fmla="*/ 2147483647 w 185"/>
                <a:gd name="T39" fmla="*/ 2147483647 h 188"/>
                <a:gd name="T40" fmla="*/ 2147483647 w 185"/>
                <a:gd name="T41" fmla="*/ 2147483647 h 188"/>
                <a:gd name="T42" fmla="*/ 2147483647 w 185"/>
                <a:gd name="T43" fmla="*/ 2147483647 h 188"/>
                <a:gd name="T44" fmla="*/ 2147483647 w 185"/>
                <a:gd name="T45" fmla="*/ 2147483647 h 188"/>
                <a:gd name="T46" fmla="*/ 2147483647 w 185"/>
                <a:gd name="T47" fmla="*/ 2147483647 h 188"/>
                <a:gd name="T48" fmla="*/ 2147483647 w 185"/>
                <a:gd name="T49" fmla="*/ 2147483647 h 188"/>
                <a:gd name="T50" fmla="*/ 2147483647 w 185"/>
                <a:gd name="T51" fmla="*/ 2147483647 h 188"/>
                <a:gd name="T52" fmla="*/ 2147483647 w 185"/>
                <a:gd name="T53" fmla="*/ 2147483647 h 188"/>
                <a:gd name="T54" fmla="*/ 2147483647 w 185"/>
                <a:gd name="T55" fmla="*/ 2147483647 h 188"/>
                <a:gd name="T56" fmla="*/ 2147483647 w 185"/>
                <a:gd name="T57" fmla="*/ 2147483647 h 188"/>
                <a:gd name="T58" fmla="*/ 2147483647 w 185"/>
                <a:gd name="T59" fmla="*/ 2147483647 h 188"/>
                <a:gd name="T60" fmla="*/ 2147483647 w 185"/>
                <a:gd name="T61" fmla="*/ 2147483647 h 188"/>
                <a:gd name="T62" fmla="*/ 2147483647 w 185"/>
                <a:gd name="T63" fmla="*/ 2147483647 h 188"/>
                <a:gd name="T64" fmla="*/ 2147483647 w 185"/>
                <a:gd name="T65" fmla="*/ 2147483647 h 188"/>
                <a:gd name="T66" fmla="*/ 0 w 185"/>
                <a:gd name="T67" fmla="*/ 2147483647 h 188"/>
                <a:gd name="T68" fmla="*/ 2147483647 w 185"/>
                <a:gd name="T69" fmla="*/ 2147483647 h 188"/>
                <a:gd name="T70" fmla="*/ 2147483647 w 185"/>
                <a:gd name="T71" fmla="*/ 2147483647 h 188"/>
                <a:gd name="T72" fmla="*/ 2147483647 w 185"/>
                <a:gd name="T73" fmla="*/ 2147483647 h 188"/>
                <a:gd name="T74" fmla="*/ 2147483647 w 185"/>
                <a:gd name="T75" fmla="*/ 2147483647 h 188"/>
                <a:gd name="T76" fmla="*/ 2147483647 w 185"/>
                <a:gd name="T77" fmla="*/ 2147483647 h 188"/>
                <a:gd name="T78" fmla="*/ 2147483647 w 185"/>
                <a:gd name="T79" fmla="*/ 2147483647 h 188"/>
                <a:gd name="T80" fmla="*/ 2147483647 w 185"/>
                <a:gd name="T81" fmla="*/ 2147483647 h 188"/>
                <a:gd name="T82" fmla="*/ 2147483647 w 185"/>
                <a:gd name="T83" fmla="*/ 2147483647 h 188"/>
                <a:gd name="T84" fmla="*/ 2147483647 w 185"/>
                <a:gd name="T85" fmla="*/ 2147483647 h 188"/>
                <a:gd name="T86" fmla="*/ 2147483647 w 185"/>
                <a:gd name="T87" fmla="*/ 2147483647 h 188"/>
                <a:gd name="T88" fmla="*/ 2147483647 w 185"/>
                <a:gd name="T89" fmla="*/ 2147483647 h 188"/>
                <a:gd name="T90" fmla="*/ 2147483647 w 185"/>
                <a:gd name="T91" fmla="*/ 2147483647 h 188"/>
                <a:gd name="T92" fmla="*/ 2147483647 w 185"/>
                <a:gd name="T93" fmla="*/ 2147483647 h 188"/>
                <a:gd name="T94" fmla="*/ 2147483647 w 185"/>
                <a:gd name="T95" fmla="*/ 2147483647 h 188"/>
                <a:gd name="T96" fmla="*/ 2147483647 w 185"/>
                <a:gd name="T97" fmla="*/ 2147483647 h 188"/>
                <a:gd name="T98" fmla="*/ 2147483647 w 185"/>
                <a:gd name="T99" fmla="*/ 2147483647 h 188"/>
                <a:gd name="T100" fmla="*/ 2147483647 w 185"/>
                <a:gd name="T101" fmla="*/ 2147483647 h 188"/>
                <a:gd name="T102" fmla="*/ 2147483647 w 185"/>
                <a:gd name="T103" fmla="*/ 2147483647 h 188"/>
                <a:gd name="T104" fmla="*/ 2147483647 w 185"/>
                <a:gd name="T105" fmla="*/ 2147483647 h 188"/>
                <a:gd name="T106" fmla="*/ 2147483647 w 185"/>
                <a:gd name="T107" fmla="*/ 2147483647 h 188"/>
                <a:gd name="T108" fmla="*/ 2147483647 w 185"/>
                <a:gd name="T109" fmla="*/ 2147483647 h 188"/>
                <a:gd name="T110" fmla="*/ 2147483647 w 185"/>
                <a:gd name="T111" fmla="*/ 2147483647 h 188"/>
                <a:gd name="T112" fmla="*/ 2147483647 w 185"/>
                <a:gd name="T113" fmla="*/ 0 h 188"/>
                <a:gd name="T114" fmla="*/ 2147483647 w 185"/>
                <a:gd name="T115" fmla="*/ 0 h 188"/>
                <a:gd name="T116" fmla="*/ 2147483647 w 185"/>
                <a:gd name="T117" fmla="*/ 0 h 188"/>
                <a:gd name="T118" fmla="*/ 2147483647 w 185"/>
                <a:gd name="T119" fmla="*/ 0 h 188"/>
                <a:gd name="T120" fmla="*/ 2147483647 w 185"/>
                <a:gd name="T121" fmla="*/ 0 h 188"/>
                <a:gd name="T122" fmla="*/ 2147483647 w 185"/>
                <a:gd name="T123" fmla="*/ 0 h 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5"/>
                <a:gd name="T187" fmla="*/ 0 h 188"/>
                <a:gd name="T188" fmla="*/ 185 w 185"/>
                <a:gd name="T189" fmla="*/ 188 h 18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5" h="188">
                  <a:moveTo>
                    <a:pt x="185" y="0"/>
                  </a:moveTo>
                  <a:lnTo>
                    <a:pt x="179" y="2"/>
                  </a:lnTo>
                  <a:lnTo>
                    <a:pt x="172" y="5"/>
                  </a:lnTo>
                  <a:lnTo>
                    <a:pt x="166" y="8"/>
                  </a:lnTo>
                  <a:lnTo>
                    <a:pt x="161" y="12"/>
                  </a:lnTo>
                  <a:lnTo>
                    <a:pt x="155" y="15"/>
                  </a:lnTo>
                  <a:lnTo>
                    <a:pt x="150" y="19"/>
                  </a:lnTo>
                  <a:lnTo>
                    <a:pt x="144" y="22"/>
                  </a:lnTo>
                  <a:lnTo>
                    <a:pt x="139" y="27"/>
                  </a:lnTo>
                  <a:lnTo>
                    <a:pt x="133" y="31"/>
                  </a:lnTo>
                  <a:lnTo>
                    <a:pt x="126" y="36"/>
                  </a:lnTo>
                  <a:lnTo>
                    <a:pt x="120" y="40"/>
                  </a:lnTo>
                  <a:lnTo>
                    <a:pt x="113" y="46"/>
                  </a:lnTo>
                  <a:lnTo>
                    <a:pt x="106" y="52"/>
                  </a:lnTo>
                  <a:lnTo>
                    <a:pt x="101" y="57"/>
                  </a:lnTo>
                  <a:lnTo>
                    <a:pt x="95" y="62"/>
                  </a:lnTo>
                  <a:lnTo>
                    <a:pt x="90" y="68"/>
                  </a:lnTo>
                  <a:lnTo>
                    <a:pt x="83" y="76"/>
                  </a:lnTo>
                  <a:lnTo>
                    <a:pt x="78" y="83"/>
                  </a:lnTo>
                  <a:lnTo>
                    <a:pt x="71" y="91"/>
                  </a:lnTo>
                  <a:lnTo>
                    <a:pt x="64" y="98"/>
                  </a:lnTo>
                  <a:lnTo>
                    <a:pt x="57" y="106"/>
                  </a:lnTo>
                  <a:lnTo>
                    <a:pt x="50" y="113"/>
                  </a:lnTo>
                  <a:lnTo>
                    <a:pt x="44" y="121"/>
                  </a:lnTo>
                  <a:lnTo>
                    <a:pt x="37" y="128"/>
                  </a:lnTo>
                  <a:lnTo>
                    <a:pt x="31" y="135"/>
                  </a:lnTo>
                  <a:lnTo>
                    <a:pt x="27" y="142"/>
                  </a:lnTo>
                  <a:lnTo>
                    <a:pt x="23" y="149"/>
                  </a:lnTo>
                  <a:lnTo>
                    <a:pt x="19" y="156"/>
                  </a:lnTo>
                  <a:lnTo>
                    <a:pt x="15" y="163"/>
                  </a:lnTo>
                  <a:lnTo>
                    <a:pt x="11" y="169"/>
                  </a:lnTo>
                  <a:lnTo>
                    <a:pt x="6" y="176"/>
                  </a:lnTo>
                  <a:lnTo>
                    <a:pt x="1" y="183"/>
                  </a:lnTo>
                  <a:lnTo>
                    <a:pt x="0" y="186"/>
                  </a:lnTo>
                  <a:lnTo>
                    <a:pt x="1" y="188"/>
                  </a:lnTo>
                  <a:lnTo>
                    <a:pt x="3" y="188"/>
                  </a:lnTo>
                  <a:lnTo>
                    <a:pt x="5" y="187"/>
                  </a:lnTo>
                  <a:lnTo>
                    <a:pt x="13" y="179"/>
                  </a:lnTo>
                  <a:lnTo>
                    <a:pt x="20" y="169"/>
                  </a:lnTo>
                  <a:lnTo>
                    <a:pt x="26" y="159"/>
                  </a:lnTo>
                  <a:lnTo>
                    <a:pt x="31" y="150"/>
                  </a:lnTo>
                  <a:lnTo>
                    <a:pt x="36" y="142"/>
                  </a:lnTo>
                  <a:lnTo>
                    <a:pt x="42" y="134"/>
                  </a:lnTo>
                  <a:lnTo>
                    <a:pt x="48" y="126"/>
                  </a:lnTo>
                  <a:lnTo>
                    <a:pt x="54" y="118"/>
                  </a:lnTo>
                  <a:lnTo>
                    <a:pt x="60" y="110"/>
                  </a:lnTo>
                  <a:lnTo>
                    <a:pt x="67" y="103"/>
                  </a:lnTo>
                  <a:lnTo>
                    <a:pt x="74" y="95"/>
                  </a:lnTo>
                  <a:lnTo>
                    <a:pt x="80" y="88"/>
                  </a:lnTo>
                  <a:lnTo>
                    <a:pt x="90" y="75"/>
                  </a:lnTo>
                  <a:lnTo>
                    <a:pt x="102" y="62"/>
                  </a:lnTo>
                  <a:lnTo>
                    <a:pt x="114" y="50"/>
                  </a:lnTo>
                  <a:lnTo>
                    <a:pt x="127" y="37"/>
                  </a:lnTo>
                  <a:lnTo>
                    <a:pt x="141" y="27"/>
                  </a:lnTo>
                  <a:lnTo>
                    <a:pt x="155" y="16"/>
                  </a:lnTo>
                  <a:lnTo>
                    <a:pt x="170" y="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54" name="Freeform 120"/>
            <p:cNvSpPr>
              <a:spLocks/>
            </p:cNvSpPr>
            <p:nvPr/>
          </p:nvSpPr>
          <p:spPr bwMode="auto">
            <a:xfrm>
              <a:off x="7948641" y="2255835"/>
              <a:ext cx="39688" cy="73025"/>
            </a:xfrm>
            <a:custGeom>
              <a:avLst/>
              <a:gdLst>
                <a:gd name="T0" fmla="*/ 0 w 50"/>
                <a:gd name="T1" fmla="*/ 2147483647 h 92"/>
                <a:gd name="T2" fmla="*/ 2147483647 w 50"/>
                <a:gd name="T3" fmla="*/ 2147483647 h 92"/>
                <a:gd name="T4" fmla="*/ 2147483647 w 50"/>
                <a:gd name="T5" fmla="*/ 2147483647 h 92"/>
                <a:gd name="T6" fmla="*/ 2147483647 w 50"/>
                <a:gd name="T7" fmla="*/ 2147483647 h 92"/>
                <a:gd name="T8" fmla="*/ 2147483647 w 50"/>
                <a:gd name="T9" fmla="*/ 2147483647 h 92"/>
                <a:gd name="T10" fmla="*/ 2147483647 w 50"/>
                <a:gd name="T11" fmla="*/ 2147483647 h 92"/>
                <a:gd name="T12" fmla="*/ 2147483647 w 50"/>
                <a:gd name="T13" fmla="*/ 2147483647 h 92"/>
                <a:gd name="T14" fmla="*/ 2147483647 w 50"/>
                <a:gd name="T15" fmla="*/ 2147483647 h 92"/>
                <a:gd name="T16" fmla="*/ 2147483647 w 50"/>
                <a:gd name="T17" fmla="*/ 2147483647 h 92"/>
                <a:gd name="T18" fmla="*/ 2147483647 w 50"/>
                <a:gd name="T19" fmla="*/ 2147483647 h 92"/>
                <a:gd name="T20" fmla="*/ 2147483647 w 50"/>
                <a:gd name="T21" fmla="*/ 2147483647 h 92"/>
                <a:gd name="T22" fmla="*/ 2147483647 w 50"/>
                <a:gd name="T23" fmla="*/ 2147483647 h 92"/>
                <a:gd name="T24" fmla="*/ 2147483647 w 50"/>
                <a:gd name="T25" fmla="*/ 2147483647 h 92"/>
                <a:gd name="T26" fmla="*/ 2147483647 w 50"/>
                <a:gd name="T27" fmla="*/ 2147483647 h 92"/>
                <a:gd name="T28" fmla="*/ 2147483647 w 50"/>
                <a:gd name="T29" fmla="*/ 2147483647 h 92"/>
                <a:gd name="T30" fmla="*/ 2147483647 w 50"/>
                <a:gd name="T31" fmla="*/ 2147483647 h 92"/>
                <a:gd name="T32" fmla="*/ 2147483647 w 50"/>
                <a:gd name="T33" fmla="*/ 2147483647 h 92"/>
                <a:gd name="T34" fmla="*/ 2147483647 w 50"/>
                <a:gd name="T35" fmla="*/ 2147483647 h 92"/>
                <a:gd name="T36" fmla="*/ 2147483647 w 50"/>
                <a:gd name="T37" fmla="*/ 2147483647 h 92"/>
                <a:gd name="T38" fmla="*/ 2147483647 w 50"/>
                <a:gd name="T39" fmla="*/ 2147483647 h 92"/>
                <a:gd name="T40" fmla="*/ 0 w 50"/>
                <a:gd name="T41" fmla="*/ 0 h 92"/>
                <a:gd name="T42" fmla="*/ 0 w 50"/>
                <a:gd name="T43" fmla="*/ 0 h 92"/>
                <a:gd name="T44" fmla="*/ 0 w 50"/>
                <a:gd name="T45" fmla="*/ 0 h 92"/>
                <a:gd name="T46" fmla="*/ 0 w 50"/>
                <a:gd name="T47" fmla="*/ 0 h 92"/>
                <a:gd name="T48" fmla="*/ 0 w 50"/>
                <a:gd name="T49" fmla="*/ 2147483647 h 92"/>
                <a:gd name="T50" fmla="*/ 0 w 50"/>
                <a:gd name="T51" fmla="*/ 2147483647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92"/>
                <a:gd name="T80" fmla="*/ 50 w 50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92">
                  <a:moveTo>
                    <a:pt x="0" y="1"/>
                  </a:moveTo>
                  <a:lnTo>
                    <a:pt x="7" y="12"/>
                  </a:lnTo>
                  <a:lnTo>
                    <a:pt x="13" y="22"/>
                  </a:lnTo>
                  <a:lnTo>
                    <a:pt x="19" y="34"/>
                  </a:lnTo>
                  <a:lnTo>
                    <a:pt x="24" y="45"/>
                  </a:lnTo>
                  <a:lnTo>
                    <a:pt x="29" y="57"/>
                  </a:lnTo>
                  <a:lnTo>
                    <a:pt x="34" y="68"/>
                  </a:lnTo>
                  <a:lnTo>
                    <a:pt x="38" y="80"/>
                  </a:lnTo>
                  <a:lnTo>
                    <a:pt x="44" y="91"/>
                  </a:lnTo>
                  <a:lnTo>
                    <a:pt x="46" y="92"/>
                  </a:lnTo>
                  <a:lnTo>
                    <a:pt x="48" y="90"/>
                  </a:lnTo>
                  <a:lnTo>
                    <a:pt x="50" y="88"/>
                  </a:lnTo>
                  <a:lnTo>
                    <a:pt x="50" y="85"/>
                  </a:lnTo>
                  <a:lnTo>
                    <a:pt x="46" y="74"/>
                  </a:lnTo>
                  <a:lnTo>
                    <a:pt x="42" y="61"/>
                  </a:lnTo>
                  <a:lnTo>
                    <a:pt x="37" y="50"/>
                  </a:lnTo>
                  <a:lnTo>
                    <a:pt x="31" y="39"/>
                  </a:lnTo>
                  <a:lnTo>
                    <a:pt x="26" y="28"/>
                  </a:lnTo>
                  <a:lnTo>
                    <a:pt x="19" y="19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55" name="Freeform 121"/>
            <p:cNvSpPr>
              <a:spLocks/>
            </p:cNvSpPr>
            <p:nvPr/>
          </p:nvSpPr>
          <p:spPr bwMode="auto">
            <a:xfrm>
              <a:off x="7893079" y="2330447"/>
              <a:ext cx="101600" cy="50800"/>
            </a:xfrm>
            <a:custGeom>
              <a:avLst/>
              <a:gdLst>
                <a:gd name="T0" fmla="*/ 0 w 128"/>
                <a:gd name="T1" fmla="*/ 2147483647 h 63"/>
                <a:gd name="T2" fmla="*/ 2147483647 w 128"/>
                <a:gd name="T3" fmla="*/ 2147483647 h 63"/>
                <a:gd name="T4" fmla="*/ 2147483647 w 128"/>
                <a:gd name="T5" fmla="*/ 2147483647 h 63"/>
                <a:gd name="T6" fmla="*/ 2147483647 w 128"/>
                <a:gd name="T7" fmla="*/ 2147483647 h 63"/>
                <a:gd name="T8" fmla="*/ 2147483647 w 128"/>
                <a:gd name="T9" fmla="*/ 2147483647 h 63"/>
                <a:gd name="T10" fmla="*/ 2147483647 w 128"/>
                <a:gd name="T11" fmla="*/ 2147483647 h 63"/>
                <a:gd name="T12" fmla="*/ 2147483647 w 128"/>
                <a:gd name="T13" fmla="*/ 2147483647 h 63"/>
                <a:gd name="T14" fmla="*/ 2147483647 w 128"/>
                <a:gd name="T15" fmla="*/ 2147483647 h 63"/>
                <a:gd name="T16" fmla="*/ 2147483647 w 128"/>
                <a:gd name="T17" fmla="*/ 2147483647 h 63"/>
                <a:gd name="T18" fmla="*/ 2147483647 w 128"/>
                <a:gd name="T19" fmla="*/ 2147483647 h 63"/>
                <a:gd name="T20" fmla="*/ 2147483647 w 128"/>
                <a:gd name="T21" fmla="*/ 2147483647 h 63"/>
                <a:gd name="T22" fmla="*/ 2147483647 w 128"/>
                <a:gd name="T23" fmla="*/ 2147483647 h 63"/>
                <a:gd name="T24" fmla="*/ 2147483647 w 128"/>
                <a:gd name="T25" fmla="*/ 0 h 63"/>
                <a:gd name="T26" fmla="*/ 2147483647 w 128"/>
                <a:gd name="T27" fmla="*/ 2147483647 h 63"/>
                <a:gd name="T28" fmla="*/ 2147483647 w 128"/>
                <a:gd name="T29" fmla="*/ 2147483647 h 63"/>
                <a:gd name="T30" fmla="*/ 2147483647 w 128"/>
                <a:gd name="T31" fmla="*/ 2147483647 h 63"/>
                <a:gd name="T32" fmla="*/ 2147483647 w 128"/>
                <a:gd name="T33" fmla="*/ 2147483647 h 63"/>
                <a:gd name="T34" fmla="*/ 2147483647 w 128"/>
                <a:gd name="T35" fmla="*/ 2147483647 h 63"/>
                <a:gd name="T36" fmla="*/ 2147483647 w 128"/>
                <a:gd name="T37" fmla="*/ 2147483647 h 63"/>
                <a:gd name="T38" fmla="*/ 2147483647 w 128"/>
                <a:gd name="T39" fmla="*/ 2147483647 h 63"/>
                <a:gd name="T40" fmla="*/ 0 w 128"/>
                <a:gd name="T41" fmla="*/ 2147483647 h 63"/>
                <a:gd name="T42" fmla="*/ 0 w 128"/>
                <a:gd name="T43" fmla="*/ 2147483647 h 63"/>
                <a:gd name="T44" fmla="*/ 0 w 128"/>
                <a:gd name="T45" fmla="*/ 2147483647 h 63"/>
                <a:gd name="T46" fmla="*/ 0 w 128"/>
                <a:gd name="T47" fmla="*/ 2147483647 h 63"/>
                <a:gd name="T48" fmla="*/ 0 w 128"/>
                <a:gd name="T49" fmla="*/ 2147483647 h 63"/>
                <a:gd name="T50" fmla="*/ 0 w 128"/>
                <a:gd name="T51" fmla="*/ 2147483647 h 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8"/>
                <a:gd name="T79" fmla="*/ 0 h 63"/>
                <a:gd name="T80" fmla="*/ 128 w 128"/>
                <a:gd name="T81" fmla="*/ 63 h 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8" h="63">
                  <a:moveTo>
                    <a:pt x="0" y="63"/>
                  </a:moveTo>
                  <a:lnTo>
                    <a:pt x="15" y="55"/>
                  </a:lnTo>
                  <a:lnTo>
                    <a:pt x="30" y="47"/>
                  </a:lnTo>
                  <a:lnTo>
                    <a:pt x="45" y="39"/>
                  </a:lnTo>
                  <a:lnTo>
                    <a:pt x="60" y="32"/>
                  </a:lnTo>
                  <a:lnTo>
                    <a:pt x="75" y="25"/>
                  </a:lnTo>
                  <a:lnTo>
                    <a:pt x="90" y="19"/>
                  </a:lnTo>
                  <a:lnTo>
                    <a:pt x="106" y="14"/>
                  </a:lnTo>
                  <a:lnTo>
                    <a:pt x="122" y="9"/>
                  </a:lnTo>
                  <a:lnTo>
                    <a:pt x="126" y="7"/>
                  </a:lnTo>
                  <a:lnTo>
                    <a:pt x="128" y="4"/>
                  </a:lnTo>
                  <a:lnTo>
                    <a:pt x="128" y="1"/>
                  </a:lnTo>
                  <a:lnTo>
                    <a:pt x="124" y="0"/>
                  </a:lnTo>
                  <a:lnTo>
                    <a:pt x="107" y="1"/>
                  </a:lnTo>
                  <a:lnTo>
                    <a:pt x="90" y="5"/>
                  </a:lnTo>
                  <a:lnTo>
                    <a:pt x="74" y="12"/>
                  </a:lnTo>
                  <a:lnTo>
                    <a:pt x="59" y="20"/>
                  </a:lnTo>
                  <a:lnTo>
                    <a:pt x="43" y="31"/>
                  </a:lnTo>
                  <a:lnTo>
                    <a:pt x="29" y="41"/>
                  </a:lnTo>
                  <a:lnTo>
                    <a:pt x="14" y="5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56" name="Freeform 122"/>
            <p:cNvSpPr>
              <a:spLocks/>
            </p:cNvSpPr>
            <p:nvPr/>
          </p:nvSpPr>
          <p:spPr bwMode="auto">
            <a:xfrm>
              <a:off x="7893079" y="2371722"/>
              <a:ext cx="46038" cy="254000"/>
            </a:xfrm>
            <a:custGeom>
              <a:avLst/>
              <a:gdLst>
                <a:gd name="T0" fmla="*/ 2147483647 w 59"/>
                <a:gd name="T1" fmla="*/ 0 h 319"/>
                <a:gd name="T2" fmla="*/ 2147483647 w 59"/>
                <a:gd name="T3" fmla="*/ 2147483647 h 319"/>
                <a:gd name="T4" fmla="*/ 0 w 59"/>
                <a:gd name="T5" fmla="*/ 2147483647 h 319"/>
                <a:gd name="T6" fmla="*/ 2147483647 w 59"/>
                <a:gd name="T7" fmla="*/ 2147483647 h 319"/>
                <a:gd name="T8" fmla="*/ 2147483647 w 59"/>
                <a:gd name="T9" fmla="*/ 2147483647 h 319"/>
                <a:gd name="T10" fmla="*/ 2147483647 w 59"/>
                <a:gd name="T11" fmla="*/ 2147483647 h 319"/>
                <a:gd name="T12" fmla="*/ 2147483647 w 59"/>
                <a:gd name="T13" fmla="*/ 2147483647 h 319"/>
                <a:gd name="T14" fmla="*/ 2147483647 w 59"/>
                <a:gd name="T15" fmla="*/ 2147483647 h 319"/>
                <a:gd name="T16" fmla="*/ 2147483647 w 59"/>
                <a:gd name="T17" fmla="*/ 2147483647 h 319"/>
                <a:gd name="T18" fmla="*/ 2147483647 w 59"/>
                <a:gd name="T19" fmla="*/ 2147483647 h 319"/>
                <a:gd name="T20" fmla="*/ 2147483647 w 59"/>
                <a:gd name="T21" fmla="*/ 2147483647 h 319"/>
                <a:gd name="T22" fmla="*/ 2147483647 w 59"/>
                <a:gd name="T23" fmla="*/ 2147483647 h 319"/>
                <a:gd name="T24" fmla="*/ 2147483647 w 59"/>
                <a:gd name="T25" fmla="*/ 2147483647 h 319"/>
                <a:gd name="T26" fmla="*/ 2147483647 w 59"/>
                <a:gd name="T27" fmla="*/ 2147483647 h 319"/>
                <a:gd name="T28" fmla="*/ 2147483647 w 59"/>
                <a:gd name="T29" fmla="*/ 2147483647 h 319"/>
                <a:gd name="T30" fmla="*/ 2147483647 w 59"/>
                <a:gd name="T31" fmla="*/ 2147483647 h 319"/>
                <a:gd name="T32" fmla="*/ 2147483647 w 59"/>
                <a:gd name="T33" fmla="*/ 2147483647 h 319"/>
                <a:gd name="T34" fmla="*/ 2147483647 w 59"/>
                <a:gd name="T35" fmla="*/ 2147483647 h 319"/>
                <a:gd name="T36" fmla="*/ 2147483647 w 59"/>
                <a:gd name="T37" fmla="*/ 2147483647 h 319"/>
                <a:gd name="T38" fmla="*/ 2147483647 w 59"/>
                <a:gd name="T39" fmla="*/ 2147483647 h 319"/>
                <a:gd name="T40" fmla="*/ 2147483647 w 59"/>
                <a:gd name="T41" fmla="*/ 2147483647 h 319"/>
                <a:gd name="T42" fmla="*/ 2147483647 w 59"/>
                <a:gd name="T43" fmla="*/ 2147483647 h 319"/>
                <a:gd name="T44" fmla="*/ 2147483647 w 59"/>
                <a:gd name="T45" fmla="*/ 2147483647 h 319"/>
                <a:gd name="T46" fmla="*/ 2147483647 w 59"/>
                <a:gd name="T47" fmla="*/ 2147483647 h 319"/>
                <a:gd name="T48" fmla="*/ 2147483647 w 59"/>
                <a:gd name="T49" fmla="*/ 2147483647 h 319"/>
                <a:gd name="T50" fmla="*/ 2147483647 w 59"/>
                <a:gd name="T51" fmla="*/ 2147483647 h 319"/>
                <a:gd name="T52" fmla="*/ 2147483647 w 59"/>
                <a:gd name="T53" fmla="*/ 2147483647 h 319"/>
                <a:gd name="T54" fmla="*/ 2147483647 w 59"/>
                <a:gd name="T55" fmla="*/ 2147483647 h 319"/>
                <a:gd name="T56" fmla="*/ 2147483647 w 59"/>
                <a:gd name="T57" fmla="*/ 0 h 319"/>
                <a:gd name="T58" fmla="*/ 2147483647 w 59"/>
                <a:gd name="T59" fmla="*/ 0 h 319"/>
                <a:gd name="T60" fmla="*/ 2147483647 w 59"/>
                <a:gd name="T61" fmla="*/ 0 h 319"/>
                <a:gd name="T62" fmla="*/ 2147483647 w 59"/>
                <a:gd name="T63" fmla="*/ 0 h 319"/>
                <a:gd name="T64" fmla="*/ 2147483647 w 59"/>
                <a:gd name="T65" fmla="*/ 0 h 319"/>
                <a:gd name="T66" fmla="*/ 2147483647 w 59"/>
                <a:gd name="T67" fmla="*/ 0 h 3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9"/>
                <a:gd name="T103" fmla="*/ 0 h 319"/>
                <a:gd name="T104" fmla="*/ 59 w 59"/>
                <a:gd name="T105" fmla="*/ 319 h 3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9" h="319">
                  <a:moveTo>
                    <a:pt x="9" y="0"/>
                  </a:moveTo>
                  <a:lnTo>
                    <a:pt x="1" y="41"/>
                  </a:lnTo>
                  <a:lnTo>
                    <a:pt x="0" y="84"/>
                  </a:lnTo>
                  <a:lnTo>
                    <a:pt x="3" y="126"/>
                  </a:lnTo>
                  <a:lnTo>
                    <a:pt x="9" y="168"/>
                  </a:lnTo>
                  <a:lnTo>
                    <a:pt x="13" y="186"/>
                  </a:lnTo>
                  <a:lnTo>
                    <a:pt x="16" y="206"/>
                  </a:lnTo>
                  <a:lnTo>
                    <a:pt x="20" y="225"/>
                  </a:lnTo>
                  <a:lnTo>
                    <a:pt x="25" y="245"/>
                  </a:lnTo>
                  <a:lnTo>
                    <a:pt x="30" y="265"/>
                  </a:lnTo>
                  <a:lnTo>
                    <a:pt x="37" y="283"/>
                  </a:lnTo>
                  <a:lnTo>
                    <a:pt x="45" y="300"/>
                  </a:lnTo>
                  <a:lnTo>
                    <a:pt x="54" y="318"/>
                  </a:lnTo>
                  <a:lnTo>
                    <a:pt x="55" y="319"/>
                  </a:lnTo>
                  <a:lnTo>
                    <a:pt x="58" y="318"/>
                  </a:lnTo>
                  <a:lnTo>
                    <a:pt x="59" y="315"/>
                  </a:lnTo>
                  <a:lnTo>
                    <a:pt x="59" y="314"/>
                  </a:lnTo>
                  <a:lnTo>
                    <a:pt x="52" y="298"/>
                  </a:lnTo>
                  <a:lnTo>
                    <a:pt x="45" y="282"/>
                  </a:lnTo>
                  <a:lnTo>
                    <a:pt x="38" y="266"/>
                  </a:lnTo>
                  <a:lnTo>
                    <a:pt x="33" y="248"/>
                  </a:lnTo>
                  <a:lnTo>
                    <a:pt x="28" y="232"/>
                  </a:lnTo>
                  <a:lnTo>
                    <a:pt x="24" y="215"/>
                  </a:lnTo>
                  <a:lnTo>
                    <a:pt x="20" y="198"/>
                  </a:lnTo>
                  <a:lnTo>
                    <a:pt x="16" y="181"/>
                  </a:lnTo>
                  <a:lnTo>
                    <a:pt x="8" y="137"/>
                  </a:lnTo>
                  <a:lnTo>
                    <a:pt x="5" y="92"/>
                  </a:lnTo>
                  <a:lnTo>
                    <a:pt x="5" y="4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57" name="Freeform 123"/>
            <p:cNvSpPr>
              <a:spLocks/>
            </p:cNvSpPr>
            <p:nvPr/>
          </p:nvSpPr>
          <p:spPr bwMode="auto">
            <a:xfrm>
              <a:off x="7858154" y="2108197"/>
              <a:ext cx="220663" cy="96838"/>
            </a:xfrm>
            <a:custGeom>
              <a:avLst/>
              <a:gdLst>
                <a:gd name="T0" fmla="*/ 2147483647 w 279"/>
                <a:gd name="T1" fmla="*/ 2147483647 h 121"/>
                <a:gd name="T2" fmla="*/ 2147483647 w 279"/>
                <a:gd name="T3" fmla="*/ 2147483647 h 121"/>
                <a:gd name="T4" fmla="*/ 2147483647 w 279"/>
                <a:gd name="T5" fmla="*/ 2147483647 h 121"/>
                <a:gd name="T6" fmla="*/ 2147483647 w 279"/>
                <a:gd name="T7" fmla="*/ 2147483647 h 121"/>
                <a:gd name="T8" fmla="*/ 2147483647 w 279"/>
                <a:gd name="T9" fmla="*/ 2147483647 h 121"/>
                <a:gd name="T10" fmla="*/ 2147483647 w 279"/>
                <a:gd name="T11" fmla="*/ 2147483647 h 121"/>
                <a:gd name="T12" fmla="*/ 2147483647 w 279"/>
                <a:gd name="T13" fmla="*/ 2147483647 h 121"/>
                <a:gd name="T14" fmla="*/ 2147483647 w 279"/>
                <a:gd name="T15" fmla="*/ 2147483647 h 121"/>
                <a:gd name="T16" fmla="*/ 2147483647 w 279"/>
                <a:gd name="T17" fmla="*/ 2147483647 h 121"/>
                <a:gd name="T18" fmla="*/ 2147483647 w 279"/>
                <a:gd name="T19" fmla="*/ 2147483647 h 121"/>
                <a:gd name="T20" fmla="*/ 2147483647 w 279"/>
                <a:gd name="T21" fmla="*/ 2147483647 h 121"/>
                <a:gd name="T22" fmla="*/ 2147483647 w 279"/>
                <a:gd name="T23" fmla="*/ 2147483647 h 121"/>
                <a:gd name="T24" fmla="*/ 2147483647 w 279"/>
                <a:gd name="T25" fmla="*/ 2147483647 h 121"/>
                <a:gd name="T26" fmla="*/ 2147483647 w 279"/>
                <a:gd name="T27" fmla="*/ 2147483647 h 121"/>
                <a:gd name="T28" fmla="*/ 2147483647 w 279"/>
                <a:gd name="T29" fmla="*/ 2147483647 h 121"/>
                <a:gd name="T30" fmla="*/ 2147483647 w 279"/>
                <a:gd name="T31" fmla="*/ 2147483647 h 121"/>
                <a:gd name="T32" fmla="*/ 2147483647 w 279"/>
                <a:gd name="T33" fmla="*/ 2147483647 h 121"/>
                <a:gd name="T34" fmla="*/ 0 w 279"/>
                <a:gd name="T35" fmla="*/ 2147483647 h 121"/>
                <a:gd name="T36" fmla="*/ 2147483647 w 279"/>
                <a:gd name="T37" fmla="*/ 2147483647 h 121"/>
                <a:gd name="T38" fmla="*/ 2147483647 w 279"/>
                <a:gd name="T39" fmla="*/ 2147483647 h 121"/>
                <a:gd name="T40" fmla="*/ 2147483647 w 279"/>
                <a:gd name="T41" fmla="*/ 2147483647 h 121"/>
                <a:gd name="T42" fmla="*/ 2147483647 w 279"/>
                <a:gd name="T43" fmla="*/ 2147483647 h 121"/>
                <a:gd name="T44" fmla="*/ 2147483647 w 279"/>
                <a:gd name="T45" fmla="*/ 2147483647 h 121"/>
                <a:gd name="T46" fmla="*/ 2147483647 w 279"/>
                <a:gd name="T47" fmla="*/ 2147483647 h 121"/>
                <a:gd name="T48" fmla="*/ 2147483647 w 279"/>
                <a:gd name="T49" fmla="*/ 2147483647 h 121"/>
                <a:gd name="T50" fmla="*/ 2147483647 w 279"/>
                <a:gd name="T51" fmla="*/ 2147483647 h 121"/>
                <a:gd name="T52" fmla="*/ 2147483647 w 279"/>
                <a:gd name="T53" fmla="*/ 2147483647 h 121"/>
                <a:gd name="T54" fmla="*/ 2147483647 w 279"/>
                <a:gd name="T55" fmla="*/ 2147483647 h 121"/>
                <a:gd name="T56" fmla="*/ 2147483647 w 279"/>
                <a:gd name="T57" fmla="*/ 2147483647 h 121"/>
                <a:gd name="T58" fmla="*/ 2147483647 w 279"/>
                <a:gd name="T59" fmla="*/ 2147483647 h 121"/>
                <a:gd name="T60" fmla="*/ 2147483647 w 279"/>
                <a:gd name="T61" fmla="*/ 2147483647 h 121"/>
                <a:gd name="T62" fmla="*/ 2147483647 w 279"/>
                <a:gd name="T63" fmla="*/ 2147483647 h 121"/>
                <a:gd name="T64" fmla="*/ 2147483647 w 279"/>
                <a:gd name="T65" fmla="*/ 2147483647 h 121"/>
                <a:gd name="T66" fmla="*/ 2147483647 w 279"/>
                <a:gd name="T67" fmla="*/ 2147483647 h 121"/>
                <a:gd name="T68" fmla="*/ 2147483647 w 279"/>
                <a:gd name="T69" fmla="*/ 0 h 121"/>
                <a:gd name="T70" fmla="*/ 2147483647 w 279"/>
                <a:gd name="T71" fmla="*/ 0 h 121"/>
                <a:gd name="T72" fmla="*/ 2147483647 w 279"/>
                <a:gd name="T73" fmla="*/ 0 h 1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9"/>
                <a:gd name="T112" fmla="*/ 0 h 121"/>
                <a:gd name="T113" fmla="*/ 279 w 279"/>
                <a:gd name="T114" fmla="*/ 121 h 1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9" h="121">
                  <a:moveTo>
                    <a:pt x="278" y="0"/>
                  </a:moveTo>
                  <a:lnTo>
                    <a:pt x="272" y="5"/>
                  </a:lnTo>
                  <a:lnTo>
                    <a:pt x="266" y="9"/>
                  </a:lnTo>
                  <a:lnTo>
                    <a:pt x="260" y="15"/>
                  </a:lnTo>
                  <a:lnTo>
                    <a:pt x="255" y="20"/>
                  </a:lnTo>
                  <a:lnTo>
                    <a:pt x="249" y="24"/>
                  </a:lnTo>
                  <a:lnTo>
                    <a:pt x="243" y="30"/>
                  </a:lnTo>
                  <a:lnTo>
                    <a:pt x="237" y="34"/>
                  </a:lnTo>
                  <a:lnTo>
                    <a:pt x="232" y="39"/>
                  </a:lnTo>
                  <a:lnTo>
                    <a:pt x="222" y="46"/>
                  </a:lnTo>
                  <a:lnTo>
                    <a:pt x="212" y="51"/>
                  </a:lnTo>
                  <a:lnTo>
                    <a:pt x="202" y="55"/>
                  </a:lnTo>
                  <a:lnTo>
                    <a:pt x="191" y="60"/>
                  </a:lnTo>
                  <a:lnTo>
                    <a:pt x="180" y="63"/>
                  </a:lnTo>
                  <a:lnTo>
                    <a:pt x="169" y="67"/>
                  </a:lnTo>
                  <a:lnTo>
                    <a:pt x="158" y="70"/>
                  </a:lnTo>
                  <a:lnTo>
                    <a:pt x="148" y="74"/>
                  </a:lnTo>
                  <a:lnTo>
                    <a:pt x="139" y="76"/>
                  </a:lnTo>
                  <a:lnTo>
                    <a:pt x="131" y="78"/>
                  </a:lnTo>
                  <a:lnTo>
                    <a:pt x="123" y="81"/>
                  </a:lnTo>
                  <a:lnTo>
                    <a:pt x="115" y="83"/>
                  </a:lnTo>
                  <a:lnTo>
                    <a:pt x="106" y="84"/>
                  </a:lnTo>
                  <a:lnTo>
                    <a:pt x="98" y="86"/>
                  </a:lnTo>
                  <a:lnTo>
                    <a:pt x="90" y="87"/>
                  </a:lnTo>
                  <a:lnTo>
                    <a:pt x="82" y="90"/>
                  </a:lnTo>
                  <a:lnTo>
                    <a:pt x="73" y="92"/>
                  </a:lnTo>
                  <a:lnTo>
                    <a:pt x="63" y="94"/>
                  </a:lnTo>
                  <a:lnTo>
                    <a:pt x="54" y="97"/>
                  </a:lnTo>
                  <a:lnTo>
                    <a:pt x="45" y="98"/>
                  </a:lnTo>
                  <a:lnTo>
                    <a:pt x="36" y="100"/>
                  </a:lnTo>
                  <a:lnTo>
                    <a:pt x="25" y="102"/>
                  </a:lnTo>
                  <a:lnTo>
                    <a:pt x="17" y="104"/>
                  </a:lnTo>
                  <a:lnTo>
                    <a:pt x="8" y="104"/>
                  </a:lnTo>
                  <a:lnTo>
                    <a:pt x="5" y="105"/>
                  </a:lnTo>
                  <a:lnTo>
                    <a:pt x="1" y="108"/>
                  </a:lnTo>
                  <a:lnTo>
                    <a:pt x="0" y="112"/>
                  </a:lnTo>
                  <a:lnTo>
                    <a:pt x="1" y="115"/>
                  </a:lnTo>
                  <a:lnTo>
                    <a:pt x="8" y="119"/>
                  </a:lnTo>
                  <a:lnTo>
                    <a:pt x="14" y="121"/>
                  </a:lnTo>
                  <a:lnTo>
                    <a:pt x="21" y="121"/>
                  </a:lnTo>
                  <a:lnTo>
                    <a:pt x="27" y="120"/>
                  </a:lnTo>
                  <a:lnTo>
                    <a:pt x="33" y="117"/>
                  </a:lnTo>
                  <a:lnTo>
                    <a:pt x="39" y="115"/>
                  </a:lnTo>
                  <a:lnTo>
                    <a:pt x="46" y="113"/>
                  </a:lnTo>
                  <a:lnTo>
                    <a:pt x="53" y="111"/>
                  </a:lnTo>
                  <a:lnTo>
                    <a:pt x="65" y="108"/>
                  </a:lnTo>
                  <a:lnTo>
                    <a:pt x="76" y="105"/>
                  </a:lnTo>
                  <a:lnTo>
                    <a:pt x="88" y="101"/>
                  </a:lnTo>
                  <a:lnTo>
                    <a:pt x="99" y="98"/>
                  </a:lnTo>
                  <a:lnTo>
                    <a:pt x="111" y="94"/>
                  </a:lnTo>
                  <a:lnTo>
                    <a:pt x="122" y="91"/>
                  </a:lnTo>
                  <a:lnTo>
                    <a:pt x="134" y="87"/>
                  </a:lnTo>
                  <a:lnTo>
                    <a:pt x="145" y="83"/>
                  </a:lnTo>
                  <a:lnTo>
                    <a:pt x="154" y="79"/>
                  </a:lnTo>
                  <a:lnTo>
                    <a:pt x="164" y="76"/>
                  </a:lnTo>
                  <a:lnTo>
                    <a:pt x="173" y="72"/>
                  </a:lnTo>
                  <a:lnTo>
                    <a:pt x="182" y="69"/>
                  </a:lnTo>
                  <a:lnTo>
                    <a:pt x="191" y="66"/>
                  </a:lnTo>
                  <a:lnTo>
                    <a:pt x="201" y="62"/>
                  </a:lnTo>
                  <a:lnTo>
                    <a:pt x="210" y="59"/>
                  </a:lnTo>
                  <a:lnTo>
                    <a:pt x="218" y="54"/>
                  </a:lnTo>
                  <a:lnTo>
                    <a:pt x="227" y="48"/>
                  </a:lnTo>
                  <a:lnTo>
                    <a:pt x="235" y="43"/>
                  </a:lnTo>
                  <a:lnTo>
                    <a:pt x="242" y="37"/>
                  </a:lnTo>
                  <a:lnTo>
                    <a:pt x="250" y="30"/>
                  </a:lnTo>
                  <a:lnTo>
                    <a:pt x="257" y="23"/>
                  </a:lnTo>
                  <a:lnTo>
                    <a:pt x="264" y="15"/>
                  </a:lnTo>
                  <a:lnTo>
                    <a:pt x="271" y="8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58" name="Freeform 124"/>
            <p:cNvSpPr>
              <a:spLocks/>
            </p:cNvSpPr>
            <p:nvPr/>
          </p:nvSpPr>
          <p:spPr bwMode="auto">
            <a:xfrm>
              <a:off x="7834341" y="2263772"/>
              <a:ext cx="39688" cy="303213"/>
            </a:xfrm>
            <a:custGeom>
              <a:avLst/>
              <a:gdLst>
                <a:gd name="T0" fmla="*/ 2147483647 w 52"/>
                <a:gd name="T1" fmla="*/ 0 h 381"/>
                <a:gd name="T2" fmla="*/ 2147483647 w 52"/>
                <a:gd name="T3" fmla="*/ 2147483647 h 381"/>
                <a:gd name="T4" fmla="*/ 0 w 52"/>
                <a:gd name="T5" fmla="*/ 2147483647 h 381"/>
                <a:gd name="T6" fmla="*/ 2147483647 w 52"/>
                <a:gd name="T7" fmla="*/ 2147483647 h 381"/>
                <a:gd name="T8" fmla="*/ 2147483647 w 52"/>
                <a:gd name="T9" fmla="*/ 2147483647 h 381"/>
                <a:gd name="T10" fmla="*/ 2147483647 w 52"/>
                <a:gd name="T11" fmla="*/ 2147483647 h 381"/>
                <a:gd name="T12" fmla="*/ 2147483647 w 52"/>
                <a:gd name="T13" fmla="*/ 2147483647 h 381"/>
                <a:gd name="T14" fmla="*/ 2147483647 w 52"/>
                <a:gd name="T15" fmla="*/ 2147483647 h 381"/>
                <a:gd name="T16" fmla="*/ 2147483647 w 52"/>
                <a:gd name="T17" fmla="*/ 2147483647 h 381"/>
                <a:gd name="T18" fmla="*/ 2147483647 w 52"/>
                <a:gd name="T19" fmla="*/ 2147483647 h 381"/>
                <a:gd name="T20" fmla="*/ 2147483647 w 52"/>
                <a:gd name="T21" fmla="*/ 2147483647 h 381"/>
                <a:gd name="T22" fmla="*/ 2147483647 w 52"/>
                <a:gd name="T23" fmla="*/ 2147483647 h 381"/>
                <a:gd name="T24" fmla="*/ 2147483647 w 52"/>
                <a:gd name="T25" fmla="*/ 2147483647 h 381"/>
                <a:gd name="T26" fmla="*/ 2147483647 w 52"/>
                <a:gd name="T27" fmla="*/ 2147483647 h 381"/>
                <a:gd name="T28" fmla="*/ 2147483647 w 52"/>
                <a:gd name="T29" fmla="*/ 2147483647 h 381"/>
                <a:gd name="T30" fmla="*/ 2147483647 w 52"/>
                <a:gd name="T31" fmla="*/ 2147483647 h 381"/>
                <a:gd name="T32" fmla="*/ 2147483647 w 52"/>
                <a:gd name="T33" fmla="*/ 2147483647 h 381"/>
                <a:gd name="T34" fmla="*/ 2147483647 w 52"/>
                <a:gd name="T35" fmla="*/ 2147483647 h 381"/>
                <a:gd name="T36" fmla="*/ 2147483647 w 52"/>
                <a:gd name="T37" fmla="*/ 2147483647 h 381"/>
                <a:gd name="T38" fmla="*/ 2147483647 w 52"/>
                <a:gd name="T39" fmla="*/ 2147483647 h 381"/>
                <a:gd name="T40" fmla="*/ 2147483647 w 52"/>
                <a:gd name="T41" fmla="*/ 2147483647 h 381"/>
                <a:gd name="T42" fmla="*/ 2147483647 w 52"/>
                <a:gd name="T43" fmla="*/ 2147483647 h 381"/>
                <a:gd name="T44" fmla="*/ 2147483647 w 52"/>
                <a:gd name="T45" fmla="*/ 2147483647 h 381"/>
                <a:gd name="T46" fmla="*/ 2147483647 w 52"/>
                <a:gd name="T47" fmla="*/ 2147483647 h 381"/>
                <a:gd name="T48" fmla="*/ 2147483647 w 52"/>
                <a:gd name="T49" fmla="*/ 2147483647 h 381"/>
                <a:gd name="T50" fmla="*/ 2147483647 w 52"/>
                <a:gd name="T51" fmla="*/ 2147483647 h 381"/>
                <a:gd name="T52" fmla="*/ 2147483647 w 52"/>
                <a:gd name="T53" fmla="*/ 2147483647 h 381"/>
                <a:gd name="T54" fmla="*/ 2147483647 w 52"/>
                <a:gd name="T55" fmla="*/ 2147483647 h 381"/>
                <a:gd name="T56" fmla="*/ 2147483647 w 52"/>
                <a:gd name="T57" fmla="*/ 0 h 381"/>
                <a:gd name="T58" fmla="*/ 2147483647 w 52"/>
                <a:gd name="T59" fmla="*/ 0 h 381"/>
                <a:gd name="T60" fmla="*/ 2147483647 w 52"/>
                <a:gd name="T61" fmla="*/ 0 h 381"/>
                <a:gd name="T62" fmla="*/ 2147483647 w 52"/>
                <a:gd name="T63" fmla="*/ 0 h 381"/>
                <a:gd name="T64" fmla="*/ 2147483647 w 52"/>
                <a:gd name="T65" fmla="*/ 0 h 381"/>
                <a:gd name="T66" fmla="*/ 2147483647 w 52"/>
                <a:gd name="T67" fmla="*/ 0 h 38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2"/>
                <a:gd name="T103" fmla="*/ 0 h 381"/>
                <a:gd name="T104" fmla="*/ 52 w 52"/>
                <a:gd name="T105" fmla="*/ 381 h 38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2" h="381">
                  <a:moveTo>
                    <a:pt x="17" y="0"/>
                  </a:moveTo>
                  <a:lnTo>
                    <a:pt x="5" y="64"/>
                  </a:lnTo>
                  <a:lnTo>
                    <a:pt x="0" y="130"/>
                  </a:lnTo>
                  <a:lnTo>
                    <a:pt x="1" y="196"/>
                  </a:lnTo>
                  <a:lnTo>
                    <a:pt x="8" y="261"/>
                  </a:lnTo>
                  <a:lnTo>
                    <a:pt x="12" y="283"/>
                  </a:lnTo>
                  <a:lnTo>
                    <a:pt x="16" y="305"/>
                  </a:lnTo>
                  <a:lnTo>
                    <a:pt x="22" y="327"/>
                  </a:lnTo>
                  <a:lnTo>
                    <a:pt x="28" y="349"/>
                  </a:lnTo>
                  <a:lnTo>
                    <a:pt x="30" y="358"/>
                  </a:lnTo>
                  <a:lnTo>
                    <a:pt x="33" y="366"/>
                  </a:lnTo>
                  <a:lnTo>
                    <a:pt x="39" y="374"/>
                  </a:lnTo>
                  <a:lnTo>
                    <a:pt x="46" y="381"/>
                  </a:lnTo>
                  <a:lnTo>
                    <a:pt x="48" y="381"/>
                  </a:lnTo>
                  <a:lnTo>
                    <a:pt x="51" y="379"/>
                  </a:lnTo>
                  <a:lnTo>
                    <a:pt x="52" y="375"/>
                  </a:lnTo>
                  <a:lnTo>
                    <a:pt x="51" y="373"/>
                  </a:lnTo>
                  <a:lnTo>
                    <a:pt x="46" y="364"/>
                  </a:lnTo>
                  <a:lnTo>
                    <a:pt x="43" y="353"/>
                  </a:lnTo>
                  <a:lnTo>
                    <a:pt x="40" y="343"/>
                  </a:lnTo>
                  <a:lnTo>
                    <a:pt x="37" y="334"/>
                  </a:lnTo>
                  <a:lnTo>
                    <a:pt x="31" y="314"/>
                  </a:lnTo>
                  <a:lnTo>
                    <a:pt x="25" y="295"/>
                  </a:lnTo>
                  <a:lnTo>
                    <a:pt x="21" y="275"/>
                  </a:lnTo>
                  <a:lnTo>
                    <a:pt x="16" y="255"/>
                  </a:lnTo>
                  <a:lnTo>
                    <a:pt x="6" y="192"/>
                  </a:lnTo>
                  <a:lnTo>
                    <a:pt x="4" y="128"/>
                  </a:lnTo>
                  <a:lnTo>
                    <a:pt x="7" y="6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59" name="Freeform 127"/>
            <p:cNvSpPr>
              <a:spLocks/>
            </p:cNvSpPr>
            <p:nvPr/>
          </p:nvSpPr>
          <p:spPr bwMode="auto">
            <a:xfrm>
              <a:off x="7215216" y="2444747"/>
              <a:ext cx="439738" cy="338138"/>
            </a:xfrm>
            <a:custGeom>
              <a:avLst/>
              <a:gdLst>
                <a:gd name="T0" fmla="*/ 2147483647 w 553"/>
                <a:gd name="T1" fmla="*/ 2147483647 h 426"/>
                <a:gd name="T2" fmla="*/ 2147483647 w 553"/>
                <a:gd name="T3" fmla="*/ 2147483647 h 426"/>
                <a:gd name="T4" fmla="*/ 2147483647 w 553"/>
                <a:gd name="T5" fmla="*/ 2147483647 h 426"/>
                <a:gd name="T6" fmla="*/ 2147483647 w 553"/>
                <a:gd name="T7" fmla="*/ 2147483647 h 426"/>
                <a:gd name="T8" fmla="*/ 2147483647 w 553"/>
                <a:gd name="T9" fmla="*/ 2147483647 h 426"/>
                <a:gd name="T10" fmla="*/ 2147483647 w 553"/>
                <a:gd name="T11" fmla="*/ 2147483647 h 426"/>
                <a:gd name="T12" fmla="*/ 2147483647 w 553"/>
                <a:gd name="T13" fmla="*/ 2147483647 h 426"/>
                <a:gd name="T14" fmla="*/ 2147483647 w 553"/>
                <a:gd name="T15" fmla="*/ 2147483647 h 426"/>
                <a:gd name="T16" fmla="*/ 2147483647 w 553"/>
                <a:gd name="T17" fmla="*/ 2147483647 h 426"/>
                <a:gd name="T18" fmla="*/ 2147483647 w 553"/>
                <a:gd name="T19" fmla="*/ 2147483647 h 426"/>
                <a:gd name="T20" fmla="*/ 2147483647 w 553"/>
                <a:gd name="T21" fmla="*/ 2147483647 h 426"/>
                <a:gd name="T22" fmla="*/ 2147483647 w 553"/>
                <a:gd name="T23" fmla="*/ 2147483647 h 426"/>
                <a:gd name="T24" fmla="*/ 2147483647 w 553"/>
                <a:gd name="T25" fmla="*/ 2147483647 h 426"/>
                <a:gd name="T26" fmla="*/ 2147483647 w 553"/>
                <a:gd name="T27" fmla="*/ 2147483647 h 426"/>
                <a:gd name="T28" fmla="*/ 2147483647 w 553"/>
                <a:gd name="T29" fmla="*/ 2147483647 h 426"/>
                <a:gd name="T30" fmla="*/ 2147483647 w 553"/>
                <a:gd name="T31" fmla="*/ 2147483647 h 426"/>
                <a:gd name="T32" fmla="*/ 2147483647 w 553"/>
                <a:gd name="T33" fmla="*/ 2147483647 h 426"/>
                <a:gd name="T34" fmla="*/ 2147483647 w 553"/>
                <a:gd name="T35" fmla="*/ 2147483647 h 426"/>
                <a:gd name="T36" fmla="*/ 2147483647 w 553"/>
                <a:gd name="T37" fmla="*/ 2147483647 h 426"/>
                <a:gd name="T38" fmla="*/ 2147483647 w 553"/>
                <a:gd name="T39" fmla="*/ 2147483647 h 426"/>
                <a:gd name="T40" fmla="*/ 2147483647 w 553"/>
                <a:gd name="T41" fmla="*/ 2147483647 h 426"/>
                <a:gd name="T42" fmla="*/ 2147483647 w 553"/>
                <a:gd name="T43" fmla="*/ 2147483647 h 426"/>
                <a:gd name="T44" fmla="*/ 2147483647 w 553"/>
                <a:gd name="T45" fmla="*/ 2147483647 h 426"/>
                <a:gd name="T46" fmla="*/ 2147483647 w 553"/>
                <a:gd name="T47" fmla="*/ 2147483647 h 426"/>
                <a:gd name="T48" fmla="*/ 2147483647 w 553"/>
                <a:gd name="T49" fmla="*/ 2147483647 h 426"/>
                <a:gd name="T50" fmla="*/ 2147483647 w 553"/>
                <a:gd name="T51" fmla="*/ 2147483647 h 426"/>
                <a:gd name="T52" fmla="*/ 2147483647 w 553"/>
                <a:gd name="T53" fmla="*/ 2147483647 h 426"/>
                <a:gd name="T54" fmla="*/ 2147483647 w 553"/>
                <a:gd name="T55" fmla="*/ 2147483647 h 426"/>
                <a:gd name="T56" fmla="*/ 2147483647 w 553"/>
                <a:gd name="T57" fmla="*/ 2147483647 h 426"/>
                <a:gd name="T58" fmla="*/ 2147483647 w 553"/>
                <a:gd name="T59" fmla="*/ 2147483647 h 426"/>
                <a:gd name="T60" fmla="*/ 2147483647 w 553"/>
                <a:gd name="T61" fmla="*/ 2147483647 h 426"/>
                <a:gd name="T62" fmla="*/ 2147483647 w 553"/>
                <a:gd name="T63" fmla="*/ 2147483647 h 426"/>
                <a:gd name="T64" fmla="*/ 2147483647 w 553"/>
                <a:gd name="T65" fmla="*/ 2147483647 h 426"/>
                <a:gd name="T66" fmla="*/ 2147483647 w 553"/>
                <a:gd name="T67" fmla="*/ 2147483647 h 426"/>
                <a:gd name="T68" fmla="*/ 2147483647 w 553"/>
                <a:gd name="T69" fmla="*/ 2147483647 h 426"/>
                <a:gd name="T70" fmla="*/ 2147483647 w 553"/>
                <a:gd name="T71" fmla="*/ 2147483647 h 426"/>
                <a:gd name="T72" fmla="*/ 2147483647 w 553"/>
                <a:gd name="T73" fmla="*/ 2147483647 h 426"/>
                <a:gd name="T74" fmla="*/ 2147483647 w 553"/>
                <a:gd name="T75" fmla="*/ 2147483647 h 426"/>
                <a:gd name="T76" fmla="*/ 2147483647 w 553"/>
                <a:gd name="T77" fmla="*/ 2147483647 h 426"/>
                <a:gd name="T78" fmla="*/ 2147483647 w 553"/>
                <a:gd name="T79" fmla="*/ 2147483647 h 426"/>
                <a:gd name="T80" fmla="*/ 2147483647 w 553"/>
                <a:gd name="T81" fmla="*/ 2147483647 h 426"/>
                <a:gd name="T82" fmla="*/ 2147483647 w 553"/>
                <a:gd name="T83" fmla="*/ 2147483647 h 426"/>
                <a:gd name="T84" fmla="*/ 0 w 553"/>
                <a:gd name="T85" fmla="*/ 0 h 426"/>
                <a:gd name="T86" fmla="*/ 0 w 553"/>
                <a:gd name="T87" fmla="*/ 0 h 426"/>
                <a:gd name="T88" fmla="*/ 0 w 553"/>
                <a:gd name="T89" fmla="*/ 2147483647 h 42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53"/>
                <a:gd name="T136" fmla="*/ 0 h 426"/>
                <a:gd name="T137" fmla="*/ 553 w 553"/>
                <a:gd name="T138" fmla="*/ 426 h 42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53" h="426">
                  <a:moveTo>
                    <a:pt x="0" y="1"/>
                  </a:moveTo>
                  <a:lnTo>
                    <a:pt x="16" y="27"/>
                  </a:lnTo>
                  <a:lnTo>
                    <a:pt x="32" y="53"/>
                  </a:lnTo>
                  <a:lnTo>
                    <a:pt x="50" y="78"/>
                  </a:lnTo>
                  <a:lnTo>
                    <a:pt x="68" y="102"/>
                  </a:lnTo>
                  <a:lnTo>
                    <a:pt x="86" y="126"/>
                  </a:lnTo>
                  <a:lnTo>
                    <a:pt x="105" y="151"/>
                  </a:lnTo>
                  <a:lnTo>
                    <a:pt x="126" y="174"/>
                  </a:lnTo>
                  <a:lnTo>
                    <a:pt x="146" y="195"/>
                  </a:lnTo>
                  <a:lnTo>
                    <a:pt x="167" y="217"/>
                  </a:lnTo>
                  <a:lnTo>
                    <a:pt x="189" y="239"/>
                  </a:lnTo>
                  <a:lnTo>
                    <a:pt x="212" y="259"/>
                  </a:lnTo>
                  <a:lnTo>
                    <a:pt x="235" y="278"/>
                  </a:lnTo>
                  <a:lnTo>
                    <a:pt x="259" y="298"/>
                  </a:lnTo>
                  <a:lnTo>
                    <a:pt x="285" y="315"/>
                  </a:lnTo>
                  <a:lnTo>
                    <a:pt x="310" y="333"/>
                  </a:lnTo>
                  <a:lnTo>
                    <a:pt x="337" y="349"/>
                  </a:lnTo>
                  <a:lnTo>
                    <a:pt x="353" y="358"/>
                  </a:lnTo>
                  <a:lnTo>
                    <a:pt x="369" y="366"/>
                  </a:lnTo>
                  <a:lnTo>
                    <a:pt x="386" y="374"/>
                  </a:lnTo>
                  <a:lnTo>
                    <a:pt x="402" y="382"/>
                  </a:lnTo>
                  <a:lnTo>
                    <a:pt x="420" y="390"/>
                  </a:lnTo>
                  <a:lnTo>
                    <a:pt x="437" y="397"/>
                  </a:lnTo>
                  <a:lnTo>
                    <a:pt x="454" y="404"/>
                  </a:lnTo>
                  <a:lnTo>
                    <a:pt x="471" y="410"/>
                  </a:lnTo>
                  <a:lnTo>
                    <a:pt x="477" y="411"/>
                  </a:lnTo>
                  <a:lnTo>
                    <a:pt x="482" y="413"/>
                  </a:lnTo>
                  <a:lnTo>
                    <a:pt x="488" y="414"/>
                  </a:lnTo>
                  <a:lnTo>
                    <a:pt x="492" y="417"/>
                  </a:lnTo>
                  <a:lnTo>
                    <a:pt x="498" y="418"/>
                  </a:lnTo>
                  <a:lnTo>
                    <a:pt x="502" y="420"/>
                  </a:lnTo>
                  <a:lnTo>
                    <a:pt x="508" y="421"/>
                  </a:lnTo>
                  <a:lnTo>
                    <a:pt x="514" y="422"/>
                  </a:lnTo>
                  <a:lnTo>
                    <a:pt x="517" y="424"/>
                  </a:lnTo>
                  <a:lnTo>
                    <a:pt x="522" y="424"/>
                  </a:lnTo>
                  <a:lnTo>
                    <a:pt x="526" y="425"/>
                  </a:lnTo>
                  <a:lnTo>
                    <a:pt x="529" y="425"/>
                  </a:lnTo>
                  <a:lnTo>
                    <a:pt x="532" y="425"/>
                  </a:lnTo>
                  <a:lnTo>
                    <a:pt x="537" y="426"/>
                  </a:lnTo>
                  <a:lnTo>
                    <a:pt x="538" y="425"/>
                  </a:lnTo>
                  <a:lnTo>
                    <a:pt x="535" y="424"/>
                  </a:lnTo>
                  <a:lnTo>
                    <a:pt x="543" y="422"/>
                  </a:lnTo>
                  <a:lnTo>
                    <a:pt x="551" y="417"/>
                  </a:lnTo>
                  <a:lnTo>
                    <a:pt x="553" y="409"/>
                  </a:lnTo>
                  <a:lnTo>
                    <a:pt x="549" y="403"/>
                  </a:lnTo>
                  <a:lnTo>
                    <a:pt x="552" y="404"/>
                  </a:lnTo>
                  <a:lnTo>
                    <a:pt x="551" y="403"/>
                  </a:lnTo>
                  <a:lnTo>
                    <a:pt x="549" y="402"/>
                  </a:lnTo>
                  <a:lnTo>
                    <a:pt x="546" y="401"/>
                  </a:lnTo>
                  <a:lnTo>
                    <a:pt x="543" y="398"/>
                  </a:lnTo>
                  <a:lnTo>
                    <a:pt x="539" y="397"/>
                  </a:lnTo>
                  <a:lnTo>
                    <a:pt x="536" y="396"/>
                  </a:lnTo>
                  <a:lnTo>
                    <a:pt x="532" y="395"/>
                  </a:lnTo>
                  <a:lnTo>
                    <a:pt x="528" y="394"/>
                  </a:lnTo>
                  <a:lnTo>
                    <a:pt x="522" y="392"/>
                  </a:lnTo>
                  <a:lnTo>
                    <a:pt x="517" y="390"/>
                  </a:lnTo>
                  <a:lnTo>
                    <a:pt x="513" y="389"/>
                  </a:lnTo>
                  <a:lnTo>
                    <a:pt x="507" y="387"/>
                  </a:lnTo>
                  <a:lnTo>
                    <a:pt x="502" y="386"/>
                  </a:lnTo>
                  <a:lnTo>
                    <a:pt x="497" y="383"/>
                  </a:lnTo>
                  <a:lnTo>
                    <a:pt x="492" y="382"/>
                  </a:lnTo>
                  <a:lnTo>
                    <a:pt x="475" y="376"/>
                  </a:lnTo>
                  <a:lnTo>
                    <a:pt x="458" y="371"/>
                  </a:lnTo>
                  <a:lnTo>
                    <a:pt x="440" y="364"/>
                  </a:lnTo>
                  <a:lnTo>
                    <a:pt x="424" y="357"/>
                  </a:lnTo>
                  <a:lnTo>
                    <a:pt x="407" y="349"/>
                  </a:lnTo>
                  <a:lnTo>
                    <a:pt x="391" y="342"/>
                  </a:lnTo>
                  <a:lnTo>
                    <a:pt x="375" y="334"/>
                  </a:lnTo>
                  <a:lnTo>
                    <a:pt x="358" y="326"/>
                  </a:lnTo>
                  <a:lnTo>
                    <a:pt x="332" y="311"/>
                  </a:lnTo>
                  <a:lnTo>
                    <a:pt x="305" y="296"/>
                  </a:lnTo>
                  <a:lnTo>
                    <a:pt x="279" y="280"/>
                  </a:lnTo>
                  <a:lnTo>
                    <a:pt x="254" y="262"/>
                  </a:lnTo>
                  <a:lnTo>
                    <a:pt x="229" y="244"/>
                  </a:lnTo>
                  <a:lnTo>
                    <a:pt x="205" y="225"/>
                  </a:lnTo>
                  <a:lnTo>
                    <a:pt x="181" y="206"/>
                  </a:lnTo>
                  <a:lnTo>
                    <a:pt x="159" y="186"/>
                  </a:lnTo>
                  <a:lnTo>
                    <a:pt x="136" y="166"/>
                  </a:lnTo>
                  <a:lnTo>
                    <a:pt x="114" y="144"/>
                  </a:lnTo>
                  <a:lnTo>
                    <a:pt x="93" y="122"/>
                  </a:lnTo>
                  <a:lnTo>
                    <a:pt x="74" y="99"/>
                  </a:lnTo>
                  <a:lnTo>
                    <a:pt x="54" y="75"/>
                  </a:lnTo>
                  <a:lnTo>
                    <a:pt x="36" y="50"/>
                  </a:lnTo>
                  <a:lnTo>
                    <a:pt x="17" y="25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60" name="Freeform 128"/>
            <p:cNvSpPr>
              <a:spLocks/>
            </p:cNvSpPr>
            <p:nvPr/>
          </p:nvSpPr>
          <p:spPr bwMode="auto">
            <a:xfrm>
              <a:off x="7285066" y="2347910"/>
              <a:ext cx="401638" cy="296863"/>
            </a:xfrm>
            <a:custGeom>
              <a:avLst/>
              <a:gdLst>
                <a:gd name="T0" fmla="*/ 2147483647 w 507"/>
                <a:gd name="T1" fmla="*/ 2147483647 h 374"/>
                <a:gd name="T2" fmla="*/ 2147483647 w 507"/>
                <a:gd name="T3" fmla="*/ 2147483647 h 374"/>
                <a:gd name="T4" fmla="*/ 2147483647 w 507"/>
                <a:gd name="T5" fmla="*/ 2147483647 h 374"/>
                <a:gd name="T6" fmla="*/ 2147483647 w 507"/>
                <a:gd name="T7" fmla="*/ 2147483647 h 374"/>
                <a:gd name="T8" fmla="*/ 2147483647 w 507"/>
                <a:gd name="T9" fmla="*/ 2147483647 h 374"/>
                <a:gd name="T10" fmla="*/ 2147483647 w 507"/>
                <a:gd name="T11" fmla="*/ 2147483647 h 374"/>
                <a:gd name="T12" fmla="*/ 2147483647 w 507"/>
                <a:gd name="T13" fmla="*/ 2147483647 h 374"/>
                <a:gd name="T14" fmla="*/ 2147483647 w 507"/>
                <a:gd name="T15" fmla="*/ 2147483647 h 374"/>
                <a:gd name="T16" fmla="*/ 2147483647 w 507"/>
                <a:gd name="T17" fmla="*/ 2147483647 h 374"/>
                <a:gd name="T18" fmla="*/ 2147483647 w 507"/>
                <a:gd name="T19" fmla="*/ 2147483647 h 374"/>
                <a:gd name="T20" fmla="*/ 2147483647 w 507"/>
                <a:gd name="T21" fmla="*/ 2147483647 h 374"/>
                <a:gd name="T22" fmla="*/ 2147483647 w 507"/>
                <a:gd name="T23" fmla="*/ 2147483647 h 374"/>
                <a:gd name="T24" fmla="*/ 2147483647 w 507"/>
                <a:gd name="T25" fmla="*/ 2147483647 h 374"/>
                <a:gd name="T26" fmla="*/ 2147483647 w 507"/>
                <a:gd name="T27" fmla="*/ 2147483647 h 374"/>
                <a:gd name="T28" fmla="*/ 2147483647 w 507"/>
                <a:gd name="T29" fmla="*/ 2147483647 h 374"/>
                <a:gd name="T30" fmla="*/ 2147483647 w 507"/>
                <a:gd name="T31" fmla="*/ 2147483647 h 374"/>
                <a:gd name="T32" fmla="*/ 2147483647 w 507"/>
                <a:gd name="T33" fmla="*/ 2147483647 h 374"/>
                <a:gd name="T34" fmla="*/ 2147483647 w 507"/>
                <a:gd name="T35" fmla="*/ 2147483647 h 374"/>
                <a:gd name="T36" fmla="*/ 2147483647 w 507"/>
                <a:gd name="T37" fmla="*/ 2147483647 h 374"/>
                <a:gd name="T38" fmla="*/ 2147483647 w 507"/>
                <a:gd name="T39" fmla="*/ 2147483647 h 374"/>
                <a:gd name="T40" fmla="*/ 2147483647 w 507"/>
                <a:gd name="T41" fmla="*/ 2147483647 h 374"/>
                <a:gd name="T42" fmla="*/ 2147483647 w 507"/>
                <a:gd name="T43" fmla="*/ 2147483647 h 374"/>
                <a:gd name="T44" fmla="*/ 2147483647 w 507"/>
                <a:gd name="T45" fmla="*/ 2147483647 h 374"/>
                <a:gd name="T46" fmla="*/ 2147483647 w 507"/>
                <a:gd name="T47" fmla="*/ 2147483647 h 374"/>
                <a:gd name="T48" fmla="*/ 2147483647 w 507"/>
                <a:gd name="T49" fmla="*/ 2147483647 h 374"/>
                <a:gd name="T50" fmla="*/ 2147483647 w 507"/>
                <a:gd name="T51" fmla="*/ 2147483647 h 374"/>
                <a:gd name="T52" fmla="*/ 2147483647 w 507"/>
                <a:gd name="T53" fmla="*/ 2147483647 h 374"/>
                <a:gd name="T54" fmla="*/ 2147483647 w 507"/>
                <a:gd name="T55" fmla="*/ 2147483647 h 374"/>
                <a:gd name="T56" fmla="*/ 2147483647 w 507"/>
                <a:gd name="T57" fmla="*/ 2147483647 h 374"/>
                <a:gd name="T58" fmla="*/ 2147483647 w 507"/>
                <a:gd name="T59" fmla="*/ 2147483647 h 374"/>
                <a:gd name="T60" fmla="*/ 2147483647 w 507"/>
                <a:gd name="T61" fmla="*/ 2147483647 h 374"/>
                <a:gd name="T62" fmla="*/ 2147483647 w 507"/>
                <a:gd name="T63" fmla="*/ 2147483647 h 374"/>
                <a:gd name="T64" fmla="*/ 2147483647 w 507"/>
                <a:gd name="T65" fmla="*/ 2147483647 h 374"/>
                <a:gd name="T66" fmla="*/ 2147483647 w 507"/>
                <a:gd name="T67" fmla="*/ 2147483647 h 374"/>
                <a:gd name="T68" fmla="*/ 2147483647 w 507"/>
                <a:gd name="T69" fmla="*/ 2147483647 h 374"/>
                <a:gd name="T70" fmla="*/ 2147483647 w 507"/>
                <a:gd name="T71" fmla="*/ 2147483647 h 374"/>
                <a:gd name="T72" fmla="*/ 2147483647 w 507"/>
                <a:gd name="T73" fmla="*/ 2147483647 h 374"/>
                <a:gd name="T74" fmla="*/ 2147483647 w 507"/>
                <a:gd name="T75" fmla="*/ 2147483647 h 374"/>
                <a:gd name="T76" fmla="*/ 2147483647 w 507"/>
                <a:gd name="T77" fmla="*/ 2147483647 h 374"/>
                <a:gd name="T78" fmla="*/ 2147483647 w 507"/>
                <a:gd name="T79" fmla="*/ 2147483647 h 374"/>
                <a:gd name="T80" fmla="*/ 2147483647 w 507"/>
                <a:gd name="T81" fmla="*/ 2147483647 h 374"/>
                <a:gd name="T82" fmla="*/ 2147483647 w 507"/>
                <a:gd name="T83" fmla="*/ 2147483647 h 374"/>
                <a:gd name="T84" fmla="*/ 2147483647 w 507"/>
                <a:gd name="T85" fmla="*/ 2147483647 h 374"/>
                <a:gd name="T86" fmla="*/ 2147483647 w 507"/>
                <a:gd name="T87" fmla="*/ 2147483647 h 374"/>
                <a:gd name="T88" fmla="*/ 0 w 507"/>
                <a:gd name="T89" fmla="*/ 0 h 374"/>
                <a:gd name="T90" fmla="*/ 0 w 507"/>
                <a:gd name="T91" fmla="*/ 0 h 374"/>
                <a:gd name="T92" fmla="*/ 0 w 507"/>
                <a:gd name="T93" fmla="*/ 2147483647 h 37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07"/>
                <a:gd name="T142" fmla="*/ 0 h 374"/>
                <a:gd name="T143" fmla="*/ 507 w 507"/>
                <a:gd name="T144" fmla="*/ 374 h 37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07" h="374">
                  <a:moveTo>
                    <a:pt x="0" y="1"/>
                  </a:moveTo>
                  <a:lnTo>
                    <a:pt x="7" y="11"/>
                  </a:lnTo>
                  <a:lnTo>
                    <a:pt x="13" y="20"/>
                  </a:lnTo>
                  <a:lnTo>
                    <a:pt x="20" y="31"/>
                  </a:lnTo>
                  <a:lnTo>
                    <a:pt x="28" y="41"/>
                  </a:lnTo>
                  <a:lnTo>
                    <a:pt x="32" y="46"/>
                  </a:lnTo>
                  <a:lnTo>
                    <a:pt x="36" y="50"/>
                  </a:lnTo>
                  <a:lnTo>
                    <a:pt x="41" y="56"/>
                  </a:lnTo>
                  <a:lnTo>
                    <a:pt x="46" y="61"/>
                  </a:lnTo>
                  <a:lnTo>
                    <a:pt x="50" y="65"/>
                  </a:lnTo>
                  <a:lnTo>
                    <a:pt x="55" y="70"/>
                  </a:lnTo>
                  <a:lnTo>
                    <a:pt x="60" y="73"/>
                  </a:lnTo>
                  <a:lnTo>
                    <a:pt x="64" y="78"/>
                  </a:lnTo>
                  <a:lnTo>
                    <a:pt x="76" y="87"/>
                  </a:lnTo>
                  <a:lnTo>
                    <a:pt x="87" y="96"/>
                  </a:lnTo>
                  <a:lnTo>
                    <a:pt x="100" y="104"/>
                  </a:lnTo>
                  <a:lnTo>
                    <a:pt x="113" y="112"/>
                  </a:lnTo>
                  <a:lnTo>
                    <a:pt x="125" y="119"/>
                  </a:lnTo>
                  <a:lnTo>
                    <a:pt x="138" y="126"/>
                  </a:lnTo>
                  <a:lnTo>
                    <a:pt x="151" y="132"/>
                  </a:lnTo>
                  <a:lnTo>
                    <a:pt x="164" y="138"/>
                  </a:lnTo>
                  <a:lnTo>
                    <a:pt x="177" y="142"/>
                  </a:lnTo>
                  <a:lnTo>
                    <a:pt x="190" y="147"/>
                  </a:lnTo>
                  <a:lnTo>
                    <a:pt x="202" y="149"/>
                  </a:lnTo>
                  <a:lnTo>
                    <a:pt x="215" y="153"/>
                  </a:lnTo>
                  <a:lnTo>
                    <a:pt x="229" y="155"/>
                  </a:lnTo>
                  <a:lnTo>
                    <a:pt x="242" y="159"/>
                  </a:lnTo>
                  <a:lnTo>
                    <a:pt x="255" y="161"/>
                  </a:lnTo>
                  <a:lnTo>
                    <a:pt x="268" y="164"/>
                  </a:lnTo>
                  <a:lnTo>
                    <a:pt x="281" y="169"/>
                  </a:lnTo>
                  <a:lnTo>
                    <a:pt x="293" y="172"/>
                  </a:lnTo>
                  <a:lnTo>
                    <a:pt x="306" y="177"/>
                  </a:lnTo>
                  <a:lnTo>
                    <a:pt x="319" y="183"/>
                  </a:lnTo>
                  <a:lnTo>
                    <a:pt x="330" y="188"/>
                  </a:lnTo>
                  <a:lnTo>
                    <a:pt x="343" y="194"/>
                  </a:lnTo>
                  <a:lnTo>
                    <a:pt x="355" y="200"/>
                  </a:lnTo>
                  <a:lnTo>
                    <a:pt x="366" y="207"/>
                  </a:lnTo>
                  <a:lnTo>
                    <a:pt x="389" y="222"/>
                  </a:lnTo>
                  <a:lnTo>
                    <a:pt x="411" y="239"/>
                  </a:lnTo>
                  <a:lnTo>
                    <a:pt x="431" y="259"/>
                  </a:lnTo>
                  <a:lnTo>
                    <a:pt x="449" y="278"/>
                  </a:lnTo>
                  <a:lnTo>
                    <a:pt x="465" y="300"/>
                  </a:lnTo>
                  <a:lnTo>
                    <a:pt x="479" y="323"/>
                  </a:lnTo>
                  <a:lnTo>
                    <a:pt x="493" y="347"/>
                  </a:lnTo>
                  <a:lnTo>
                    <a:pt x="504" y="373"/>
                  </a:lnTo>
                  <a:lnTo>
                    <a:pt x="506" y="374"/>
                  </a:lnTo>
                  <a:lnTo>
                    <a:pt x="507" y="373"/>
                  </a:lnTo>
                  <a:lnTo>
                    <a:pt x="507" y="372"/>
                  </a:lnTo>
                  <a:lnTo>
                    <a:pt x="497" y="347"/>
                  </a:lnTo>
                  <a:lnTo>
                    <a:pt x="487" y="323"/>
                  </a:lnTo>
                  <a:lnTo>
                    <a:pt x="474" y="300"/>
                  </a:lnTo>
                  <a:lnTo>
                    <a:pt x="462" y="278"/>
                  </a:lnTo>
                  <a:lnTo>
                    <a:pt x="447" y="259"/>
                  </a:lnTo>
                  <a:lnTo>
                    <a:pt x="431" y="239"/>
                  </a:lnTo>
                  <a:lnTo>
                    <a:pt x="412" y="221"/>
                  </a:lnTo>
                  <a:lnTo>
                    <a:pt x="391" y="203"/>
                  </a:lnTo>
                  <a:lnTo>
                    <a:pt x="371" y="190"/>
                  </a:lnTo>
                  <a:lnTo>
                    <a:pt x="350" y="177"/>
                  </a:lnTo>
                  <a:lnTo>
                    <a:pt x="327" y="167"/>
                  </a:lnTo>
                  <a:lnTo>
                    <a:pt x="305" y="159"/>
                  </a:lnTo>
                  <a:lnTo>
                    <a:pt x="282" y="150"/>
                  </a:lnTo>
                  <a:lnTo>
                    <a:pt x="258" y="145"/>
                  </a:lnTo>
                  <a:lnTo>
                    <a:pt x="234" y="139"/>
                  </a:lnTo>
                  <a:lnTo>
                    <a:pt x="209" y="133"/>
                  </a:lnTo>
                  <a:lnTo>
                    <a:pt x="194" y="130"/>
                  </a:lnTo>
                  <a:lnTo>
                    <a:pt x="178" y="125"/>
                  </a:lnTo>
                  <a:lnTo>
                    <a:pt x="163" y="121"/>
                  </a:lnTo>
                  <a:lnTo>
                    <a:pt x="149" y="115"/>
                  </a:lnTo>
                  <a:lnTo>
                    <a:pt x="134" y="109"/>
                  </a:lnTo>
                  <a:lnTo>
                    <a:pt x="119" y="103"/>
                  </a:lnTo>
                  <a:lnTo>
                    <a:pt x="106" y="96"/>
                  </a:lnTo>
                  <a:lnTo>
                    <a:pt x="92" y="89"/>
                  </a:lnTo>
                  <a:lnTo>
                    <a:pt x="84" y="85"/>
                  </a:lnTo>
                  <a:lnTo>
                    <a:pt x="77" y="80"/>
                  </a:lnTo>
                  <a:lnTo>
                    <a:pt x="70" y="76"/>
                  </a:lnTo>
                  <a:lnTo>
                    <a:pt x="63" y="70"/>
                  </a:lnTo>
                  <a:lnTo>
                    <a:pt x="56" y="64"/>
                  </a:lnTo>
                  <a:lnTo>
                    <a:pt x="49" y="59"/>
                  </a:lnTo>
                  <a:lnTo>
                    <a:pt x="42" y="54"/>
                  </a:lnTo>
                  <a:lnTo>
                    <a:pt x="36" y="48"/>
                  </a:lnTo>
                  <a:lnTo>
                    <a:pt x="31" y="42"/>
                  </a:lnTo>
                  <a:lnTo>
                    <a:pt x="26" y="36"/>
                  </a:lnTo>
                  <a:lnTo>
                    <a:pt x="22" y="31"/>
                  </a:lnTo>
                  <a:lnTo>
                    <a:pt x="18" y="24"/>
                  </a:lnTo>
                  <a:lnTo>
                    <a:pt x="13" y="18"/>
                  </a:lnTo>
                  <a:lnTo>
                    <a:pt x="9" y="12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61" name="Freeform 129"/>
            <p:cNvSpPr>
              <a:spLocks/>
            </p:cNvSpPr>
            <p:nvPr/>
          </p:nvSpPr>
          <p:spPr bwMode="auto">
            <a:xfrm>
              <a:off x="7750204" y="2197097"/>
              <a:ext cx="103188" cy="150813"/>
            </a:xfrm>
            <a:custGeom>
              <a:avLst/>
              <a:gdLst>
                <a:gd name="T0" fmla="*/ 2147483647 w 130"/>
                <a:gd name="T1" fmla="*/ 0 h 190"/>
                <a:gd name="T2" fmla="*/ 2147483647 w 130"/>
                <a:gd name="T3" fmla="*/ 2147483647 h 190"/>
                <a:gd name="T4" fmla="*/ 2147483647 w 130"/>
                <a:gd name="T5" fmla="*/ 2147483647 h 190"/>
                <a:gd name="T6" fmla="*/ 2147483647 w 130"/>
                <a:gd name="T7" fmla="*/ 2147483647 h 190"/>
                <a:gd name="T8" fmla="*/ 2147483647 w 130"/>
                <a:gd name="T9" fmla="*/ 2147483647 h 190"/>
                <a:gd name="T10" fmla="*/ 2147483647 w 130"/>
                <a:gd name="T11" fmla="*/ 2147483647 h 190"/>
                <a:gd name="T12" fmla="*/ 2147483647 w 130"/>
                <a:gd name="T13" fmla="*/ 2147483647 h 190"/>
                <a:gd name="T14" fmla="*/ 2147483647 w 130"/>
                <a:gd name="T15" fmla="*/ 2147483647 h 190"/>
                <a:gd name="T16" fmla="*/ 2147483647 w 130"/>
                <a:gd name="T17" fmla="*/ 2147483647 h 190"/>
                <a:gd name="T18" fmla="*/ 2147483647 w 130"/>
                <a:gd name="T19" fmla="*/ 2147483647 h 190"/>
                <a:gd name="T20" fmla="*/ 2147483647 w 130"/>
                <a:gd name="T21" fmla="*/ 2147483647 h 190"/>
                <a:gd name="T22" fmla="*/ 2147483647 w 130"/>
                <a:gd name="T23" fmla="*/ 2147483647 h 190"/>
                <a:gd name="T24" fmla="*/ 2147483647 w 130"/>
                <a:gd name="T25" fmla="*/ 2147483647 h 190"/>
                <a:gd name="T26" fmla="*/ 2147483647 w 130"/>
                <a:gd name="T27" fmla="*/ 2147483647 h 190"/>
                <a:gd name="T28" fmla="*/ 2147483647 w 130"/>
                <a:gd name="T29" fmla="*/ 2147483647 h 190"/>
                <a:gd name="T30" fmla="*/ 2147483647 w 130"/>
                <a:gd name="T31" fmla="*/ 2147483647 h 190"/>
                <a:gd name="T32" fmla="*/ 2147483647 w 130"/>
                <a:gd name="T33" fmla="*/ 2147483647 h 190"/>
                <a:gd name="T34" fmla="*/ 2147483647 w 130"/>
                <a:gd name="T35" fmla="*/ 2147483647 h 190"/>
                <a:gd name="T36" fmla="*/ 0 w 130"/>
                <a:gd name="T37" fmla="*/ 2147483647 h 190"/>
                <a:gd name="T38" fmla="*/ 2147483647 w 130"/>
                <a:gd name="T39" fmla="*/ 2147483647 h 190"/>
                <a:gd name="T40" fmla="*/ 2147483647 w 130"/>
                <a:gd name="T41" fmla="*/ 2147483647 h 190"/>
                <a:gd name="T42" fmla="*/ 2147483647 w 130"/>
                <a:gd name="T43" fmla="*/ 2147483647 h 190"/>
                <a:gd name="T44" fmla="*/ 2147483647 w 130"/>
                <a:gd name="T45" fmla="*/ 2147483647 h 190"/>
                <a:gd name="T46" fmla="*/ 2147483647 w 130"/>
                <a:gd name="T47" fmla="*/ 2147483647 h 190"/>
                <a:gd name="T48" fmla="*/ 2147483647 w 130"/>
                <a:gd name="T49" fmla="*/ 2147483647 h 190"/>
                <a:gd name="T50" fmla="*/ 2147483647 w 130"/>
                <a:gd name="T51" fmla="*/ 2147483647 h 190"/>
                <a:gd name="T52" fmla="*/ 2147483647 w 130"/>
                <a:gd name="T53" fmla="*/ 2147483647 h 190"/>
                <a:gd name="T54" fmla="*/ 2147483647 w 130"/>
                <a:gd name="T55" fmla="*/ 2147483647 h 190"/>
                <a:gd name="T56" fmla="*/ 2147483647 w 130"/>
                <a:gd name="T57" fmla="*/ 2147483647 h 190"/>
                <a:gd name="T58" fmla="*/ 2147483647 w 130"/>
                <a:gd name="T59" fmla="*/ 2147483647 h 190"/>
                <a:gd name="T60" fmla="*/ 2147483647 w 130"/>
                <a:gd name="T61" fmla="*/ 2147483647 h 190"/>
                <a:gd name="T62" fmla="*/ 2147483647 w 130"/>
                <a:gd name="T63" fmla="*/ 2147483647 h 190"/>
                <a:gd name="T64" fmla="*/ 2147483647 w 130"/>
                <a:gd name="T65" fmla="*/ 2147483647 h 190"/>
                <a:gd name="T66" fmla="*/ 2147483647 w 130"/>
                <a:gd name="T67" fmla="*/ 2147483647 h 190"/>
                <a:gd name="T68" fmla="*/ 2147483647 w 130"/>
                <a:gd name="T69" fmla="*/ 2147483647 h 190"/>
                <a:gd name="T70" fmla="*/ 2147483647 w 130"/>
                <a:gd name="T71" fmla="*/ 2147483647 h 190"/>
                <a:gd name="T72" fmla="*/ 2147483647 w 130"/>
                <a:gd name="T73" fmla="*/ 0 h 190"/>
                <a:gd name="T74" fmla="*/ 2147483647 w 130"/>
                <a:gd name="T75" fmla="*/ 0 h 190"/>
                <a:gd name="T76" fmla="*/ 2147483647 w 130"/>
                <a:gd name="T77" fmla="*/ 0 h 190"/>
                <a:gd name="T78" fmla="*/ 2147483647 w 130"/>
                <a:gd name="T79" fmla="*/ 0 h 190"/>
                <a:gd name="T80" fmla="*/ 2147483647 w 130"/>
                <a:gd name="T81" fmla="*/ 0 h 190"/>
                <a:gd name="T82" fmla="*/ 2147483647 w 130"/>
                <a:gd name="T83" fmla="*/ 0 h 19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0"/>
                <a:gd name="T127" fmla="*/ 0 h 190"/>
                <a:gd name="T128" fmla="*/ 130 w 130"/>
                <a:gd name="T129" fmla="*/ 190 h 19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0" h="190">
                  <a:moveTo>
                    <a:pt x="130" y="0"/>
                  </a:moveTo>
                  <a:lnTo>
                    <a:pt x="124" y="11"/>
                  </a:lnTo>
                  <a:lnTo>
                    <a:pt x="118" y="23"/>
                  </a:lnTo>
                  <a:lnTo>
                    <a:pt x="112" y="34"/>
                  </a:lnTo>
                  <a:lnTo>
                    <a:pt x="106" y="46"/>
                  </a:lnTo>
                  <a:lnTo>
                    <a:pt x="99" y="57"/>
                  </a:lnTo>
                  <a:lnTo>
                    <a:pt x="94" y="70"/>
                  </a:lnTo>
                  <a:lnTo>
                    <a:pt x="88" y="81"/>
                  </a:lnTo>
                  <a:lnTo>
                    <a:pt x="81" y="93"/>
                  </a:lnTo>
                  <a:lnTo>
                    <a:pt x="73" y="104"/>
                  </a:lnTo>
                  <a:lnTo>
                    <a:pt x="65" y="116"/>
                  </a:lnTo>
                  <a:lnTo>
                    <a:pt x="54" y="126"/>
                  </a:lnTo>
                  <a:lnTo>
                    <a:pt x="45" y="137"/>
                  </a:lnTo>
                  <a:lnTo>
                    <a:pt x="35" y="146"/>
                  </a:lnTo>
                  <a:lnTo>
                    <a:pt x="24" y="155"/>
                  </a:lnTo>
                  <a:lnTo>
                    <a:pt x="14" y="166"/>
                  </a:lnTo>
                  <a:lnTo>
                    <a:pt x="4" y="175"/>
                  </a:lnTo>
                  <a:lnTo>
                    <a:pt x="1" y="179"/>
                  </a:lnTo>
                  <a:lnTo>
                    <a:pt x="0" y="185"/>
                  </a:lnTo>
                  <a:lnTo>
                    <a:pt x="2" y="190"/>
                  </a:lnTo>
                  <a:lnTo>
                    <a:pt x="7" y="190"/>
                  </a:lnTo>
                  <a:lnTo>
                    <a:pt x="17" y="183"/>
                  </a:lnTo>
                  <a:lnTo>
                    <a:pt x="28" y="175"/>
                  </a:lnTo>
                  <a:lnTo>
                    <a:pt x="37" y="166"/>
                  </a:lnTo>
                  <a:lnTo>
                    <a:pt x="45" y="155"/>
                  </a:lnTo>
                  <a:lnTo>
                    <a:pt x="54" y="145"/>
                  </a:lnTo>
                  <a:lnTo>
                    <a:pt x="61" y="134"/>
                  </a:lnTo>
                  <a:lnTo>
                    <a:pt x="69" y="124"/>
                  </a:lnTo>
                  <a:lnTo>
                    <a:pt x="76" y="114"/>
                  </a:lnTo>
                  <a:lnTo>
                    <a:pt x="84" y="100"/>
                  </a:lnTo>
                  <a:lnTo>
                    <a:pt x="91" y="86"/>
                  </a:lnTo>
                  <a:lnTo>
                    <a:pt x="98" y="71"/>
                  </a:lnTo>
                  <a:lnTo>
                    <a:pt x="104" y="57"/>
                  </a:lnTo>
                  <a:lnTo>
                    <a:pt x="110" y="42"/>
                  </a:lnTo>
                  <a:lnTo>
                    <a:pt x="117" y="28"/>
                  </a:lnTo>
                  <a:lnTo>
                    <a:pt x="124" y="1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1062" name="Freeform 130"/>
            <p:cNvSpPr>
              <a:spLocks/>
            </p:cNvSpPr>
            <p:nvPr/>
          </p:nvSpPr>
          <p:spPr bwMode="auto">
            <a:xfrm>
              <a:off x="7635904" y="2684460"/>
              <a:ext cx="165100" cy="92075"/>
            </a:xfrm>
            <a:custGeom>
              <a:avLst/>
              <a:gdLst>
                <a:gd name="T0" fmla="*/ 2147483647 w 209"/>
                <a:gd name="T1" fmla="*/ 0 h 115"/>
                <a:gd name="T2" fmla="*/ 2147483647 w 209"/>
                <a:gd name="T3" fmla="*/ 2147483647 h 115"/>
                <a:gd name="T4" fmla="*/ 2147483647 w 209"/>
                <a:gd name="T5" fmla="*/ 2147483647 h 115"/>
                <a:gd name="T6" fmla="*/ 2147483647 w 209"/>
                <a:gd name="T7" fmla="*/ 2147483647 h 115"/>
                <a:gd name="T8" fmla="*/ 2147483647 w 209"/>
                <a:gd name="T9" fmla="*/ 2147483647 h 115"/>
                <a:gd name="T10" fmla="*/ 2147483647 w 209"/>
                <a:gd name="T11" fmla="*/ 2147483647 h 115"/>
                <a:gd name="T12" fmla="*/ 2147483647 w 209"/>
                <a:gd name="T13" fmla="*/ 2147483647 h 115"/>
                <a:gd name="T14" fmla="*/ 2147483647 w 209"/>
                <a:gd name="T15" fmla="*/ 2147483647 h 115"/>
                <a:gd name="T16" fmla="*/ 2147483647 w 209"/>
                <a:gd name="T17" fmla="*/ 2147483647 h 115"/>
                <a:gd name="T18" fmla="*/ 2147483647 w 209"/>
                <a:gd name="T19" fmla="*/ 2147483647 h 115"/>
                <a:gd name="T20" fmla="*/ 2147483647 w 209"/>
                <a:gd name="T21" fmla="*/ 2147483647 h 115"/>
                <a:gd name="T22" fmla="*/ 2147483647 w 209"/>
                <a:gd name="T23" fmla="*/ 2147483647 h 115"/>
                <a:gd name="T24" fmla="*/ 2147483647 w 209"/>
                <a:gd name="T25" fmla="*/ 2147483647 h 115"/>
                <a:gd name="T26" fmla="*/ 2147483647 w 209"/>
                <a:gd name="T27" fmla="*/ 2147483647 h 115"/>
                <a:gd name="T28" fmla="*/ 2147483647 w 209"/>
                <a:gd name="T29" fmla="*/ 2147483647 h 115"/>
                <a:gd name="T30" fmla="*/ 2147483647 w 209"/>
                <a:gd name="T31" fmla="*/ 2147483647 h 115"/>
                <a:gd name="T32" fmla="*/ 2147483647 w 209"/>
                <a:gd name="T33" fmla="*/ 2147483647 h 115"/>
                <a:gd name="T34" fmla="*/ 2147483647 w 209"/>
                <a:gd name="T35" fmla="*/ 2147483647 h 115"/>
                <a:gd name="T36" fmla="*/ 0 w 209"/>
                <a:gd name="T37" fmla="*/ 2147483647 h 115"/>
                <a:gd name="T38" fmla="*/ 0 w 209"/>
                <a:gd name="T39" fmla="*/ 2147483647 h 115"/>
                <a:gd name="T40" fmla="*/ 2147483647 w 209"/>
                <a:gd name="T41" fmla="*/ 2147483647 h 115"/>
                <a:gd name="T42" fmla="*/ 2147483647 w 209"/>
                <a:gd name="T43" fmla="*/ 2147483647 h 115"/>
                <a:gd name="T44" fmla="*/ 2147483647 w 209"/>
                <a:gd name="T45" fmla="*/ 2147483647 h 115"/>
                <a:gd name="T46" fmla="*/ 2147483647 w 209"/>
                <a:gd name="T47" fmla="*/ 2147483647 h 115"/>
                <a:gd name="T48" fmla="*/ 2147483647 w 209"/>
                <a:gd name="T49" fmla="*/ 2147483647 h 115"/>
                <a:gd name="T50" fmla="*/ 2147483647 w 209"/>
                <a:gd name="T51" fmla="*/ 2147483647 h 115"/>
                <a:gd name="T52" fmla="*/ 2147483647 w 209"/>
                <a:gd name="T53" fmla="*/ 2147483647 h 115"/>
                <a:gd name="T54" fmla="*/ 2147483647 w 209"/>
                <a:gd name="T55" fmla="*/ 2147483647 h 115"/>
                <a:gd name="T56" fmla="*/ 2147483647 w 209"/>
                <a:gd name="T57" fmla="*/ 2147483647 h 115"/>
                <a:gd name="T58" fmla="*/ 2147483647 w 209"/>
                <a:gd name="T59" fmla="*/ 2147483647 h 115"/>
                <a:gd name="T60" fmla="*/ 2147483647 w 209"/>
                <a:gd name="T61" fmla="*/ 2147483647 h 115"/>
                <a:gd name="T62" fmla="*/ 2147483647 w 209"/>
                <a:gd name="T63" fmla="*/ 2147483647 h 115"/>
                <a:gd name="T64" fmla="*/ 2147483647 w 209"/>
                <a:gd name="T65" fmla="*/ 2147483647 h 115"/>
                <a:gd name="T66" fmla="*/ 2147483647 w 209"/>
                <a:gd name="T67" fmla="*/ 2147483647 h 115"/>
                <a:gd name="T68" fmla="*/ 2147483647 w 209"/>
                <a:gd name="T69" fmla="*/ 2147483647 h 115"/>
                <a:gd name="T70" fmla="*/ 2147483647 w 209"/>
                <a:gd name="T71" fmla="*/ 2147483647 h 115"/>
                <a:gd name="T72" fmla="*/ 2147483647 w 209"/>
                <a:gd name="T73" fmla="*/ 0 h 115"/>
                <a:gd name="T74" fmla="*/ 2147483647 w 209"/>
                <a:gd name="T75" fmla="*/ 0 h 115"/>
                <a:gd name="T76" fmla="*/ 2147483647 w 209"/>
                <a:gd name="T77" fmla="*/ 0 h 115"/>
                <a:gd name="T78" fmla="*/ 2147483647 w 209"/>
                <a:gd name="T79" fmla="*/ 0 h 115"/>
                <a:gd name="T80" fmla="*/ 2147483647 w 209"/>
                <a:gd name="T81" fmla="*/ 0 h 115"/>
                <a:gd name="T82" fmla="*/ 2147483647 w 209"/>
                <a:gd name="T83" fmla="*/ 0 h 11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9"/>
                <a:gd name="T127" fmla="*/ 0 h 115"/>
                <a:gd name="T128" fmla="*/ 209 w 209"/>
                <a:gd name="T129" fmla="*/ 115 h 11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9" h="115">
                  <a:moveTo>
                    <a:pt x="209" y="0"/>
                  </a:moveTo>
                  <a:lnTo>
                    <a:pt x="195" y="9"/>
                  </a:lnTo>
                  <a:lnTo>
                    <a:pt x="180" y="18"/>
                  </a:lnTo>
                  <a:lnTo>
                    <a:pt x="166" y="28"/>
                  </a:lnTo>
                  <a:lnTo>
                    <a:pt x="152" y="38"/>
                  </a:lnTo>
                  <a:lnTo>
                    <a:pt x="138" y="47"/>
                  </a:lnTo>
                  <a:lnTo>
                    <a:pt x="125" y="56"/>
                  </a:lnTo>
                  <a:lnTo>
                    <a:pt x="111" y="64"/>
                  </a:lnTo>
                  <a:lnTo>
                    <a:pt x="97" y="71"/>
                  </a:lnTo>
                  <a:lnTo>
                    <a:pt x="84" y="77"/>
                  </a:lnTo>
                  <a:lnTo>
                    <a:pt x="73" y="81"/>
                  </a:lnTo>
                  <a:lnTo>
                    <a:pt x="62" y="86"/>
                  </a:lnTo>
                  <a:lnTo>
                    <a:pt x="51" y="89"/>
                  </a:lnTo>
                  <a:lnTo>
                    <a:pt x="40" y="94"/>
                  </a:lnTo>
                  <a:lnTo>
                    <a:pt x="29" y="98"/>
                  </a:lnTo>
                  <a:lnTo>
                    <a:pt x="17" y="101"/>
                  </a:lnTo>
                  <a:lnTo>
                    <a:pt x="5" y="106"/>
                  </a:lnTo>
                  <a:lnTo>
                    <a:pt x="2" y="108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4" y="115"/>
                  </a:lnTo>
                  <a:lnTo>
                    <a:pt x="17" y="115"/>
                  </a:lnTo>
                  <a:lnTo>
                    <a:pt x="32" y="111"/>
                  </a:lnTo>
                  <a:lnTo>
                    <a:pt x="47" y="107"/>
                  </a:lnTo>
                  <a:lnTo>
                    <a:pt x="62" y="101"/>
                  </a:lnTo>
                  <a:lnTo>
                    <a:pt x="76" y="94"/>
                  </a:lnTo>
                  <a:lnTo>
                    <a:pt x="90" y="86"/>
                  </a:lnTo>
                  <a:lnTo>
                    <a:pt x="104" y="79"/>
                  </a:lnTo>
                  <a:lnTo>
                    <a:pt x="117" y="72"/>
                  </a:lnTo>
                  <a:lnTo>
                    <a:pt x="129" y="65"/>
                  </a:lnTo>
                  <a:lnTo>
                    <a:pt x="142" y="57"/>
                  </a:lnTo>
                  <a:lnTo>
                    <a:pt x="153" y="48"/>
                  </a:lnTo>
                  <a:lnTo>
                    <a:pt x="165" y="39"/>
                  </a:lnTo>
                  <a:lnTo>
                    <a:pt x="176" y="30"/>
                  </a:lnTo>
                  <a:lnTo>
                    <a:pt x="188" y="19"/>
                  </a:lnTo>
                  <a:lnTo>
                    <a:pt x="198" y="1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grpSp>
          <p:nvGrpSpPr>
            <p:cNvPr id="41063" name="160 Grupo"/>
            <p:cNvGrpSpPr>
              <a:grpSpLocks/>
            </p:cNvGrpSpPr>
            <p:nvPr/>
          </p:nvGrpSpPr>
          <p:grpSpPr bwMode="auto">
            <a:xfrm>
              <a:off x="7160305" y="2093260"/>
              <a:ext cx="249238" cy="463565"/>
              <a:chOff x="6914214" y="1443976"/>
              <a:chExt cx="249238" cy="463565"/>
            </a:xfrm>
          </p:grpSpPr>
          <p:sp>
            <p:nvSpPr>
              <p:cNvPr id="41064" name="Freeform 66"/>
              <p:cNvSpPr>
                <a:spLocks/>
              </p:cNvSpPr>
              <p:nvPr/>
            </p:nvSpPr>
            <p:spPr bwMode="auto">
              <a:xfrm>
                <a:off x="7001511" y="1753553"/>
                <a:ext cx="115888" cy="153988"/>
              </a:xfrm>
              <a:custGeom>
                <a:avLst/>
                <a:gdLst>
                  <a:gd name="T0" fmla="*/ 2147483647 w 146"/>
                  <a:gd name="T1" fmla="*/ 0 h 194"/>
                  <a:gd name="T2" fmla="*/ 2147483647 w 146"/>
                  <a:gd name="T3" fmla="*/ 2147483647 h 194"/>
                  <a:gd name="T4" fmla="*/ 2147483647 w 146"/>
                  <a:gd name="T5" fmla="*/ 2147483647 h 194"/>
                  <a:gd name="T6" fmla="*/ 2147483647 w 146"/>
                  <a:gd name="T7" fmla="*/ 2147483647 h 194"/>
                  <a:gd name="T8" fmla="*/ 2147483647 w 146"/>
                  <a:gd name="T9" fmla="*/ 2147483647 h 194"/>
                  <a:gd name="T10" fmla="*/ 2147483647 w 146"/>
                  <a:gd name="T11" fmla="*/ 2147483647 h 194"/>
                  <a:gd name="T12" fmla="*/ 2147483647 w 146"/>
                  <a:gd name="T13" fmla="*/ 2147483647 h 194"/>
                  <a:gd name="T14" fmla="*/ 2147483647 w 146"/>
                  <a:gd name="T15" fmla="*/ 2147483647 h 194"/>
                  <a:gd name="T16" fmla="*/ 0 w 146"/>
                  <a:gd name="T17" fmla="*/ 2147483647 h 194"/>
                  <a:gd name="T18" fmla="*/ 2147483647 w 146"/>
                  <a:gd name="T19" fmla="*/ 2147483647 h 194"/>
                  <a:gd name="T20" fmla="*/ 2147483647 w 146"/>
                  <a:gd name="T21" fmla="*/ 2147483647 h 194"/>
                  <a:gd name="T22" fmla="*/ 2147483647 w 146"/>
                  <a:gd name="T23" fmla="*/ 2147483647 h 194"/>
                  <a:gd name="T24" fmla="*/ 2147483647 w 146"/>
                  <a:gd name="T25" fmla="*/ 2147483647 h 194"/>
                  <a:gd name="T26" fmla="*/ 2147483647 w 146"/>
                  <a:gd name="T27" fmla="*/ 2147483647 h 194"/>
                  <a:gd name="T28" fmla="*/ 2147483647 w 146"/>
                  <a:gd name="T29" fmla="*/ 2147483647 h 194"/>
                  <a:gd name="T30" fmla="*/ 2147483647 w 146"/>
                  <a:gd name="T31" fmla="*/ 2147483647 h 194"/>
                  <a:gd name="T32" fmla="*/ 2147483647 w 146"/>
                  <a:gd name="T33" fmla="*/ 2147483647 h 194"/>
                  <a:gd name="T34" fmla="*/ 2147483647 w 146"/>
                  <a:gd name="T35" fmla="*/ 2147483647 h 194"/>
                  <a:gd name="T36" fmla="*/ 2147483647 w 146"/>
                  <a:gd name="T37" fmla="*/ 0 h 1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194"/>
                  <a:gd name="T59" fmla="*/ 146 w 146"/>
                  <a:gd name="T60" fmla="*/ 194 h 19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194">
                    <a:moveTo>
                      <a:pt x="100" y="0"/>
                    </a:moveTo>
                    <a:lnTo>
                      <a:pt x="100" y="4"/>
                    </a:lnTo>
                    <a:lnTo>
                      <a:pt x="101" y="13"/>
                    </a:lnTo>
                    <a:lnTo>
                      <a:pt x="100" y="27"/>
                    </a:lnTo>
                    <a:lnTo>
                      <a:pt x="94" y="44"/>
                    </a:lnTo>
                    <a:lnTo>
                      <a:pt x="84" y="62"/>
                    </a:lnTo>
                    <a:lnTo>
                      <a:pt x="65" y="81"/>
                    </a:lnTo>
                    <a:lnTo>
                      <a:pt x="38" y="98"/>
                    </a:lnTo>
                    <a:lnTo>
                      <a:pt x="0" y="112"/>
                    </a:lnTo>
                    <a:lnTo>
                      <a:pt x="62" y="194"/>
                    </a:lnTo>
                    <a:lnTo>
                      <a:pt x="66" y="193"/>
                    </a:lnTo>
                    <a:lnTo>
                      <a:pt x="79" y="188"/>
                    </a:lnTo>
                    <a:lnTo>
                      <a:pt x="95" y="179"/>
                    </a:lnTo>
                    <a:lnTo>
                      <a:pt x="114" y="164"/>
                    </a:lnTo>
                    <a:lnTo>
                      <a:pt x="130" y="143"/>
                    </a:lnTo>
                    <a:lnTo>
                      <a:pt x="142" y="113"/>
                    </a:lnTo>
                    <a:lnTo>
                      <a:pt x="146" y="76"/>
                    </a:lnTo>
                    <a:lnTo>
                      <a:pt x="140" y="28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65" name="Freeform 125"/>
              <p:cNvSpPr>
                <a:spLocks/>
              </p:cNvSpPr>
              <p:nvPr/>
            </p:nvSpPr>
            <p:spPr bwMode="auto">
              <a:xfrm>
                <a:off x="6996749" y="1718628"/>
                <a:ext cx="80963" cy="134938"/>
              </a:xfrm>
              <a:custGeom>
                <a:avLst/>
                <a:gdLst>
                  <a:gd name="T0" fmla="*/ 2147483647 w 102"/>
                  <a:gd name="T1" fmla="*/ 2147483647 h 171"/>
                  <a:gd name="T2" fmla="*/ 2147483647 w 102"/>
                  <a:gd name="T3" fmla="*/ 2147483647 h 171"/>
                  <a:gd name="T4" fmla="*/ 2147483647 w 102"/>
                  <a:gd name="T5" fmla="*/ 2147483647 h 171"/>
                  <a:gd name="T6" fmla="*/ 2147483647 w 102"/>
                  <a:gd name="T7" fmla="*/ 2147483647 h 171"/>
                  <a:gd name="T8" fmla="*/ 2147483647 w 102"/>
                  <a:gd name="T9" fmla="*/ 2147483647 h 171"/>
                  <a:gd name="T10" fmla="*/ 2147483647 w 102"/>
                  <a:gd name="T11" fmla="*/ 2147483647 h 171"/>
                  <a:gd name="T12" fmla="*/ 2147483647 w 102"/>
                  <a:gd name="T13" fmla="*/ 2147483647 h 171"/>
                  <a:gd name="T14" fmla="*/ 2147483647 w 102"/>
                  <a:gd name="T15" fmla="*/ 2147483647 h 171"/>
                  <a:gd name="T16" fmla="*/ 2147483647 w 102"/>
                  <a:gd name="T17" fmla="*/ 2147483647 h 171"/>
                  <a:gd name="T18" fmla="*/ 2147483647 w 102"/>
                  <a:gd name="T19" fmla="*/ 2147483647 h 171"/>
                  <a:gd name="T20" fmla="*/ 2147483647 w 102"/>
                  <a:gd name="T21" fmla="*/ 2147483647 h 171"/>
                  <a:gd name="T22" fmla="*/ 2147483647 w 102"/>
                  <a:gd name="T23" fmla="*/ 2147483647 h 171"/>
                  <a:gd name="T24" fmla="*/ 2147483647 w 102"/>
                  <a:gd name="T25" fmla="*/ 2147483647 h 171"/>
                  <a:gd name="T26" fmla="*/ 2147483647 w 102"/>
                  <a:gd name="T27" fmla="*/ 2147483647 h 171"/>
                  <a:gd name="T28" fmla="*/ 0 w 102"/>
                  <a:gd name="T29" fmla="*/ 2147483647 h 171"/>
                  <a:gd name="T30" fmla="*/ 0 w 102"/>
                  <a:gd name="T31" fmla="*/ 2147483647 h 171"/>
                  <a:gd name="T32" fmla="*/ 2147483647 w 102"/>
                  <a:gd name="T33" fmla="*/ 2147483647 h 171"/>
                  <a:gd name="T34" fmla="*/ 2147483647 w 102"/>
                  <a:gd name="T35" fmla="*/ 2147483647 h 171"/>
                  <a:gd name="T36" fmla="*/ 2147483647 w 102"/>
                  <a:gd name="T37" fmla="*/ 2147483647 h 171"/>
                  <a:gd name="T38" fmla="*/ 2147483647 w 102"/>
                  <a:gd name="T39" fmla="*/ 2147483647 h 171"/>
                  <a:gd name="T40" fmla="*/ 2147483647 w 102"/>
                  <a:gd name="T41" fmla="*/ 2147483647 h 171"/>
                  <a:gd name="T42" fmla="*/ 2147483647 w 102"/>
                  <a:gd name="T43" fmla="*/ 2147483647 h 171"/>
                  <a:gd name="T44" fmla="*/ 2147483647 w 102"/>
                  <a:gd name="T45" fmla="*/ 2147483647 h 171"/>
                  <a:gd name="T46" fmla="*/ 2147483647 w 102"/>
                  <a:gd name="T47" fmla="*/ 2147483647 h 171"/>
                  <a:gd name="T48" fmla="*/ 2147483647 w 102"/>
                  <a:gd name="T49" fmla="*/ 2147483647 h 171"/>
                  <a:gd name="T50" fmla="*/ 2147483647 w 102"/>
                  <a:gd name="T51" fmla="*/ 2147483647 h 171"/>
                  <a:gd name="T52" fmla="*/ 2147483647 w 102"/>
                  <a:gd name="T53" fmla="*/ 2147483647 h 171"/>
                  <a:gd name="T54" fmla="*/ 2147483647 w 102"/>
                  <a:gd name="T55" fmla="*/ 2147483647 h 171"/>
                  <a:gd name="T56" fmla="*/ 2147483647 w 102"/>
                  <a:gd name="T57" fmla="*/ 0 h 171"/>
                  <a:gd name="T58" fmla="*/ 2147483647 w 102"/>
                  <a:gd name="T59" fmla="*/ 0 h 171"/>
                  <a:gd name="T60" fmla="*/ 2147483647 w 102"/>
                  <a:gd name="T61" fmla="*/ 0 h 171"/>
                  <a:gd name="T62" fmla="*/ 2147483647 w 102"/>
                  <a:gd name="T63" fmla="*/ 0 h 171"/>
                  <a:gd name="T64" fmla="*/ 2147483647 w 102"/>
                  <a:gd name="T65" fmla="*/ 2147483647 h 171"/>
                  <a:gd name="T66" fmla="*/ 2147483647 w 102"/>
                  <a:gd name="T67" fmla="*/ 2147483647 h 17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02"/>
                  <a:gd name="T103" fmla="*/ 0 h 171"/>
                  <a:gd name="T104" fmla="*/ 102 w 102"/>
                  <a:gd name="T105" fmla="*/ 171 h 17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02" h="171">
                    <a:moveTo>
                      <a:pt x="99" y="1"/>
                    </a:moveTo>
                    <a:lnTo>
                      <a:pt x="99" y="30"/>
                    </a:lnTo>
                    <a:lnTo>
                      <a:pt x="99" y="60"/>
                    </a:lnTo>
                    <a:lnTo>
                      <a:pt x="93" y="89"/>
                    </a:lnTo>
                    <a:lnTo>
                      <a:pt x="80" y="116"/>
                    </a:lnTo>
                    <a:lnTo>
                      <a:pt x="74" y="124"/>
                    </a:lnTo>
                    <a:lnTo>
                      <a:pt x="64" y="130"/>
                    </a:lnTo>
                    <a:lnTo>
                      <a:pt x="55" y="135"/>
                    </a:lnTo>
                    <a:lnTo>
                      <a:pt x="46" y="140"/>
                    </a:lnTo>
                    <a:lnTo>
                      <a:pt x="36" y="144"/>
                    </a:lnTo>
                    <a:lnTo>
                      <a:pt x="25" y="149"/>
                    </a:lnTo>
                    <a:lnTo>
                      <a:pt x="15" y="152"/>
                    </a:lnTo>
                    <a:lnTo>
                      <a:pt x="6" y="157"/>
                    </a:lnTo>
                    <a:lnTo>
                      <a:pt x="2" y="160"/>
                    </a:lnTo>
                    <a:lnTo>
                      <a:pt x="0" y="165"/>
                    </a:lnTo>
                    <a:lnTo>
                      <a:pt x="0" y="170"/>
                    </a:lnTo>
                    <a:lnTo>
                      <a:pt x="4" y="171"/>
                    </a:lnTo>
                    <a:lnTo>
                      <a:pt x="17" y="167"/>
                    </a:lnTo>
                    <a:lnTo>
                      <a:pt x="30" y="164"/>
                    </a:lnTo>
                    <a:lnTo>
                      <a:pt x="42" y="158"/>
                    </a:lnTo>
                    <a:lnTo>
                      <a:pt x="54" y="151"/>
                    </a:lnTo>
                    <a:lnTo>
                      <a:pt x="64" y="143"/>
                    </a:lnTo>
                    <a:lnTo>
                      <a:pt x="74" y="134"/>
                    </a:lnTo>
                    <a:lnTo>
                      <a:pt x="82" y="124"/>
                    </a:lnTo>
                    <a:lnTo>
                      <a:pt x="90" y="113"/>
                    </a:lnTo>
                    <a:lnTo>
                      <a:pt x="100" y="88"/>
                    </a:lnTo>
                    <a:lnTo>
                      <a:pt x="102" y="58"/>
                    </a:lnTo>
                    <a:lnTo>
                      <a:pt x="101" y="28"/>
                    </a:lnTo>
                    <a:lnTo>
                      <a:pt x="99" y="0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66" name="Freeform 126"/>
              <p:cNvSpPr>
                <a:spLocks/>
              </p:cNvSpPr>
              <p:nvPr/>
            </p:nvSpPr>
            <p:spPr bwMode="auto">
              <a:xfrm>
                <a:off x="7049136" y="1769428"/>
                <a:ext cx="76200" cy="138113"/>
              </a:xfrm>
              <a:custGeom>
                <a:avLst/>
                <a:gdLst>
                  <a:gd name="T0" fmla="*/ 2147483647 w 96"/>
                  <a:gd name="T1" fmla="*/ 0 h 174"/>
                  <a:gd name="T2" fmla="*/ 2147483647 w 96"/>
                  <a:gd name="T3" fmla="*/ 2147483647 h 174"/>
                  <a:gd name="T4" fmla="*/ 2147483647 w 96"/>
                  <a:gd name="T5" fmla="*/ 2147483647 h 174"/>
                  <a:gd name="T6" fmla="*/ 2147483647 w 96"/>
                  <a:gd name="T7" fmla="*/ 2147483647 h 174"/>
                  <a:gd name="T8" fmla="*/ 2147483647 w 96"/>
                  <a:gd name="T9" fmla="*/ 2147483647 h 174"/>
                  <a:gd name="T10" fmla="*/ 2147483647 w 96"/>
                  <a:gd name="T11" fmla="*/ 2147483647 h 174"/>
                  <a:gd name="T12" fmla="*/ 2147483647 w 96"/>
                  <a:gd name="T13" fmla="*/ 2147483647 h 174"/>
                  <a:gd name="T14" fmla="*/ 2147483647 w 96"/>
                  <a:gd name="T15" fmla="*/ 2147483647 h 174"/>
                  <a:gd name="T16" fmla="*/ 2147483647 w 96"/>
                  <a:gd name="T17" fmla="*/ 2147483647 h 174"/>
                  <a:gd name="T18" fmla="*/ 2147483647 w 96"/>
                  <a:gd name="T19" fmla="*/ 2147483647 h 174"/>
                  <a:gd name="T20" fmla="*/ 2147483647 w 96"/>
                  <a:gd name="T21" fmla="*/ 2147483647 h 174"/>
                  <a:gd name="T22" fmla="*/ 2147483647 w 96"/>
                  <a:gd name="T23" fmla="*/ 2147483647 h 174"/>
                  <a:gd name="T24" fmla="*/ 2147483647 w 96"/>
                  <a:gd name="T25" fmla="*/ 2147483647 h 174"/>
                  <a:gd name="T26" fmla="*/ 2147483647 w 96"/>
                  <a:gd name="T27" fmla="*/ 2147483647 h 174"/>
                  <a:gd name="T28" fmla="*/ 2147483647 w 96"/>
                  <a:gd name="T29" fmla="*/ 2147483647 h 174"/>
                  <a:gd name="T30" fmla="*/ 2147483647 w 96"/>
                  <a:gd name="T31" fmla="*/ 2147483647 h 174"/>
                  <a:gd name="T32" fmla="*/ 2147483647 w 96"/>
                  <a:gd name="T33" fmla="*/ 2147483647 h 174"/>
                  <a:gd name="T34" fmla="*/ 2147483647 w 96"/>
                  <a:gd name="T35" fmla="*/ 2147483647 h 174"/>
                  <a:gd name="T36" fmla="*/ 0 w 96"/>
                  <a:gd name="T37" fmla="*/ 2147483647 h 174"/>
                  <a:gd name="T38" fmla="*/ 0 w 96"/>
                  <a:gd name="T39" fmla="*/ 2147483647 h 174"/>
                  <a:gd name="T40" fmla="*/ 2147483647 w 96"/>
                  <a:gd name="T41" fmla="*/ 2147483647 h 174"/>
                  <a:gd name="T42" fmla="*/ 2147483647 w 96"/>
                  <a:gd name="T43" fmla="*/ 2147483647 h 174"/>
                  <a:gd name="T44" fmla="*/ 2147483647 w 96"/>
                  <a:gd name="T45" fmla="*/ 2147483647 h 174"/>
                  <a:gd name="T46" fmla="*/ 2147483647 w 96"/>
                  <a:gd name="T47" fmla="*/ 2147483647 h 174"/>
                  <a:gd name="T48" fmla="*/ 2147483647 w 96"/>
                  <a:gd name="T49" fmla="*/ 2147483647 h 174"/>
                  <a:gd name="T50" fmla="*/ 2147483647 w 96"/>
                  <a:gd name="T51" fmla="*/ 2147483647 h 174"/>
                  <a:gd name="T52" fmla="*/ 2147483647 w 96"/>
                  <a:gd name="T53" fmla="*/ 2147483647 h 174"/>
                  <a:gd name="T54" fmla="*/ 2147483647 w 96"/>
                  <a:gd name="T55" fmla="*/ 2147483647 h 174"/>
                  <a:gd name="T56" fmla="*/ 2147483647 w 96"/>
                  <a:gd name="T57" fmla="*/ 2147483647 h 174"/>
                  <a:gd name="T58" fmla="*/ 2147483647 w 96"/>
                  <a:gd name="T59" fmla="*/ 2147483647 h 174"/>
                  <a:gd name="T60" fmla="*/ 2147483647 w 96"/>
                  <a:gd name="T61" fmla="*/ 2147483647 h 174"/>
                  <a:gd name="T62" fmla="*/ 2147483647 w 96"/>
                  <a:gd name="T63" fmla="*/ 2147483647 h 174"/>
                  <a:gd name="T64" fmla="*/ 2147483647 w 96"/>
                  <a:gd name="T65" fmla="*/ 2147483647 h 174"/>
                  <a:gd name="T66" fmla="*/ 2147483647 w 96"/>
                  <a:gd name="T67" fmla="*/ 2147483647 h 174"/>
                  <a:gd name="T68" fmla="*/ 2147483647 w 96"/>
                  <a:gd name="T69" fmla="*/ 2147483647 h 174"/>
                  <a:gd name="T70" fmla="*/ 2147483647 w 96"/>
                  <a:gd name="T71" fmla="*/ 2147483647 h 174"/>
                  <a:gd name="T72" fmla="*/ 2147483647 w 96"/>
                  <a:gd name="T73" fmla="*/ 0 h 174"/>
                  <a:gd name="T74" fmla="*/ 2147483647 w 96"/>
                  <a:gd name="T75" fmla="*/ 0 h 174"/>
                  <a:gd name="T76" fmla="*/ 2147483647 w 96"/>
                  <a:gd name="T77" fmla="*/ 0 h 174"/>
                  <a:gd name="T78" fmla="*/ 2147483647 w 96"/>
                  <a:gd name="T79" fmla="*/ 0 h 174"/>
                  <a:gd name="T80" fmla="*/ 2147483647 w 96"/>
                  <a:gd name="T81" fmla="*/ 0 h 174"/>
                  <a:gd name="T82" fmla="*/ 2147483647 w 96"/>
                  <a:gd name="T83" fmla="*/ 0 h 17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6"/>
                  <a:gd name="T127" fmla="*/ 0 h 174"/>
                  <a:gd name="T128" fmla="*/ 96 w 96"/>
                  <a:gd name="T129" fmla="*/ 174 h 17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6" h="174">
                    <a:moveTo>
                      <a:pt x="80" y="0"/>
                    </a:moveTo>
                    <a:lnTo>
                      <a:pt x="87" y="18"/>
                    </a:lnTo>
                    <a:lnTo>
                      <a:pt x="90" y="36"/>
                    </a:lnTo>
                    <a:lnTo>
                      <a:pt x="92" y="52"/>
                    </a:lnTo>
                    <a:lnTo>
                      <a:pt x="90" y="69"/>
                    </a:lnTo>
                    <a:lnTo>
                      <a:pt x="86" y="85"/>
                    </a:lnTo>
                    <a:lnTo>
                      <a:pt x="78" y="100"/>
                    </a:lnTo>
                    <a:lnTo>
                      <a:pt x="67" y="115"/>
                    </a:lnTo>
                    <a:lnTo>
                      <a:pt x="55" y="129"/>
                    </a:lnTo>
                    <a:lnTo>
                      <a:pt x="49" y="133"/>
                    </a:lnTo>
                    <a:lnTo>
                      <a:pt x="43" y="138"/>
                    </a:lnTo>
                    <a:lnTo>
                      <a:pt x="36" y="143"/>
                    </a:lnTo>
                    <a:lnTo>
                      <a:pt x="30" y="147"/>
                    </a:lnTo>
                    <a:lnTo>
                      <a:pt x="24" y="151"/>
                    </a:lnTo>
                    <a:lnTo>
                      <a:pt x="18" y="155"/>
                    </a:lnTo>
                    <a:lnTo>
                      <a:pt x="11" y="160"/>
                    </a:lnTo>
                    <a:lnTo>
                      <a:pt x="5" y="163"/>
                    </a:lnTo>
                    <a:lnTo>
                      <a:pt x="3" y="166"/>
                    </a:lnTo>
                    <a:lnTo>
                      <a:pt x="0" y="168"/>
                    </a:lnTo>
                    <a:lnTo>
                      <a:pt x="0" y="171"/>
                    </a:lnTo>
                    <a:lnTo>
                      <a:pt x="3" y="174"/>
                    </a:lnTo>
                    <a:lnTo>
                      <a:pt x="11" y="174"/>
                    </a:lnTo>
                    <a:lnTo>
                      <a:pt x="19" y="170"/>
                    </a:lnTo>
                    <a:lnTo>
                      <a:pt x="26" y="167"/>
                    </a:lnTo>
                    <a:lnTo>
                      <a:pt x="32" y="161"/>
                    </a:lnTo>
                    <a:lnTo>
                      <a:pt x="39" y="155"/>
                    </a:lnTo>
                    <a:lnTo>
                      <a:pt x="44" y="151"/>
                    </a:lnTo>
                    <a:lnTo>
                      <a:pt x="51" y="145"/>
                    </a:lnTo>
                    <a:lnTo>
                      <a:pt x="57" y="139"/>
                    </a:lnTo>
                    <a:lnTo>
                      <a:pt x="63" y="133"/>
                    </a:lnTo>
                    <a:lnTo>
                      <a:pt x="68" y="127"/>
                    </a:lnTo>
                    <a:lnTo>
                      <a:pt x="73" y="121"/>
                    </a:lnTo>
                    <a:lnTo>
                      <a:pt x="78" y="114"/>
                    </a:lnTo>
                    <a:lnTo>
                      <a:pt x="92" y="85"/>
                    </a:lnTo>
                    <a:lnTo>
                      <a:pt x="96" y="57"/>
                    </a:lnTo>
                    <a:lnTo>
                      <a:pt x="92" y="2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67" name="Freeform 35"/>
              <p:cNvSpPr>
                <a:spLocks/>
              </p:cNvSpPr>
              <p:nvPr/>
            </p:nvSpPr>
            <p:spPr bwMode="auto">
              <a:xfrm>
                <a:off x="6955489" y="1493189"/>
                <a:ext cx="207963" cy="298450"/>
              </a:xfrm>
              <a:custGeom>
                <a:avLst/>
                <a:gdLst>
                  <a:gd name="T0" fmla="*/ 2147483647 w 261"/>
                  <a:gd name="T1" fmla="*/ 2147483647 h 377"/>
                  <a:gd name="T2" fmla="*/ 2147483647 w 261"/>
                  <a:gd name="T3" fmla="*/ 2147483647 h 377"/>
                  <a:gd name="T4" fmla="*/ 2147483647 w 261"/>
                  <a:gd name="T5" fmla="*/ 2147483647 h 377"/>
                  <a:gd name="T6" fmla="*/ 2147483647 w 261"/>
                  <a:gd name="T7" fmla="*/ 2147483647 h 377"/>
                  <a:gd name="T8" fmla="*/ 2147483647 w 261"/>
                  <a:gd name="T9" fmla="*/ 2147483647 h 377"/>
                  <a:gd name="T10" fmla="*/ 2147483647 w 261"/>
                  <a:gd name="T11" fmla="*/ 2147483647 h 377"/>
                  <a:gd name="T12" fmla="*/ 2147483647 w 261"/>
                  <a:gd name="T13" fmla="*/ 2147483647 h 377"/>
                  <a:gd name="T14" fmla="*/ 2147483647 w 261"/>
                  <a:gd name="T15" fmla="*/ 2147483647 h 377"/>
                  <a:gd name="T16" fmla="*/ 2147483647 w 261"/>
                  <a:gd name="T17" fmla="*/ 2147483647 h 377"/>
                  <a:gd name="T18" fmla="*/ 2147483647 w 261"/>
                  <a:gd name="T19" fmla="*/ 2147483647 h 377"/>
                  <a:gd name="T20" fmla="*/ 2147483647 w 261"/>
                  <a:gd name="T21" fmla="*/ 2147483647 h 377"/>
                  <a:gd name="T22" fmla="*/ 2147483647 w 261"/>
                  <a:gd name="T23" fmla="*/ 2147483647 h 377"/>
                  <a:gd name="T24" fmla="*/ 2147483647 w 261"/>
                  <a:gd name="T25" fmla="*/ 2147483647 h 377"/>
                  <a:gd name="T26" fmla="*/ 2147483647 w 261"/>
                  <a:gd name="T27" fmla="*/ 2147483647 h 377"/>
                  <a:gd name="T28" fmla="*/ 2147483647 w 261"/>
                  <a:gd name="T29" fmla="*/ 2147483647 h 377"/>
                  <a:gd name="T30" fmla="*/ 2147483647 w 261"/>
                  <a:gd name="T31" fmla="*/ 2147483647 h 377"/>
                  <a:gd name="T32" fmla="*/ 2147483647 w 261"/>
                  <a:gd name="T33" fmla="*/ 2147483647 h 377"/>
                  <a:gd name="T34" fmla="*/ 2147483647 w 261"/>
                  <a:gd name="T35" fmla="*/ 2147483647 h 377"/>
                  <a:gd name="T36" fmla="*/ 2147483647 w 261"/>
                  <a:gd name="T37" fmla="*/ 2147483647 h 377"/>
                  <a:gd name="T38" fmla="*/ 2147483647 w 261"/>
                  <a:gd name="T39" fmla="*/ 2147483647 h 377"/>
                  <a:gd name="T40" fmla="*/ 2147483647 w 261"/>
                  <a:gd name="T41" fmla="*/ 0 h 377"/>
                  <a:gd name="T42" fmla="*/ 2147483647 w 261"/>
                  <a:gd name="T43" fmla="*/ 0 h 377"/>
                  <a:gd name="T44" fmla="*/ 0 w 261"/>
                  <a:gd name="T45" fmla="*/ 2147483647 h 377"/>
                  <a:gd name="T46" fmla="*/ 0 w 261"/>
                  <a:gd name="T47" fmla="*/ 2147483647 h 377"/>
                  <a:gd name="T48" fmla="*/ 2147483647 w 261"/>
                  <a:gd name="T49" fmla="*/ 2147483647 h 377"/>
                  <a:gd name="T50" fmla="*/ 2147483647 w 261"/>
                  <a:gd name="T51" fmla="*/ 2147483647 h 377"/>
                  <a:gd name="T52" fmla="*/ 2147483647 w 261"/>
                  <a:gd name="T53" fmla="*/ 2147483647 h 377"/>
                  <a:gd name="T54" fmla="*/ 2147483647 w 261"/>
                  <a:gd name="T55" fmla="*/ 2147483647 h 377"/>
                  <a:gd name="T56" fmla="*/ 2147483647 w 261"/>
                  <a:gd name="T57" fmla="*/ 2147483647 h 377"/>
                  <a:gd name="T58" fmla="*/ 2147483647 w 261"/>
                  <a:gd name="T59" fmla="*/ 2147483647 h 377"/>
                  <a:gd name="T60" fmla="*/ 2147483647 w 261"/>
                  <a:gd name="T61" fmla="*/ 2147483647 h 377"/>
                  <a:gd name="T62" fmla="*/ 2147483647 w 261"/>
                  <a:gd name="T63" fmla="*/ 2147483647 h 377"/>
                  <a:gd name="T64" fmla="*/ 2147483647 w 261"/>
                  <a:gd name="T65" fmla="*/ 2147483647 h 377"/>
                  <a:gd name="T66" fmla="*/ 2147483647 w 261"/>
                  <a:gd name="T67" fmla="*/ 2147483647 h 377"/>
                  <a:gd name="T68" fmla="*/ 2147483647 w 261"/>
                  <a:gd name="T69" fmla="*/ 2147483647 h 377"/>
                  <a:gd name="T70" fmla="*/ 2147483647 w 261"/>
                  <a:gd name="T71" fmla="*/ 2147483647 h 377"/>
                  <a:gd name="T72" fmla="*/ 2147483647 w 261"/>
                  <a:gd name="T73" fmla="*/ 2147483647 h 377"/>
                  <a:gd name="T74" fmla="*/ 2147483647 w 261"/>
                  <a:gd name="T75" fmla="*/ 2147483647 h 377"/>
                  <a:gd name="T76" fmla="*/ 2147483647 w 261"/>
                  <a:gd name="T77" fmla="*/ 2147483647 h 377"/>
                  <a:gd name="T78" fmla="*/ 2147483647 w 261"/>
                  <a:gd name="T79" fmla="*/ 2147483647 h 377"/>
                  <a:gd name="T80" fmla="*/ 2147483647 w 261"/>
                  <a:gd name="T81" fmla="*/ 2147483647 h 377"/>
                  <a:gd name="T82" fmla="*/ 2147483647 w 261"/>
                  <a:gd name="T83" fmla="*/ 2147483647 h 377"/>
                  <a:gd name="T84" fmla="*/ 2147483647 w 261"/>
                  <a:gd name="T85" fmla="*/ 2147483647 h 377"/>
                  <a:gd name="T86" fmla="*/ 2147483647 w 261"/>
                  <a:gd name="T87" fmla="*/ 2147483647 h 377"/>
                  <a:gd name="T88" fmla="*/ 2147483647 w 261"/>
                  <a:gd name="T89" fmla="*/ 2147483647 h 377"/>
                  <a:gd name="T90" fmla="*/ 2147483647 w 261"/>
                  <a:gd name="T91" fmla="*/ 2147483647 h 377"/>
                  <a:gd name="T92" fmla="*/ 2147483647 w 261"/>
                  <a:gd name="T93" fmla="*/ 2147483647 h 377"/>
                  <a:gd name="T94" fmla="*/ 2147483647 w 261"/>
                  <a:gd name="T95" fmla="*/ 2147483647 h 377"/>
                  <a:gd name="T96" fmla="*/ 2147483647 w 261"/>
                  <a:gd name="T97" fmla="*/ 2147483647 h 37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61"/>
                  <a:gd name="T148" fmla="*/ 0 h 377"/>
                  <a:gd name="T149" fmla="*/ 261 w 261"/>
                  <a:gd name="T150" fmla="*/ 377 h 37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61" h="377">
                    <a:moveTo>
                      <a:pt x="255" y="271"/>
                    </a:moveTo>
                    <a:lnTo>
                      <a:pt x="254" y="267"/>
                    </a:lnTo>
                    <a:lnTo>
                      <a:pt x="250" y="255"/>
                    </a:lnTo>
                    <a:lnTo>
                      <a:pt x="242" y="237"/>
                    </a:lnTo>
                    <a:lnTo>
                      <a:pt x="233" y="215"/>
                    </a:lnTo>
                    <a:lnTo>
                      <a:pt x="223" y="189"/>
                    </a:lnTo>
                    <a:lnTo>
                      <a:pt x="212" y="164"/>
                    </a:lnTo>
                    <a:lnTo>
                      <a:pt x="199" y="140"/>
                    </a:lnTo>
                    <a:lnTo>
                      <a:pt x="187" y="117"/>
                    </a:lnTo>
                    <a:lnTo>
                      <a:pt x="179" y="106"/>
                    </a:lnTo>
                    <a:lnTo>
                      <a:pt x="169" y="94"/>
                    </a:lnTo>
                    <a:lnTo>
                      <a:pt x="155" y="82"/>
                    </a:lnTo>
                    <a:lnTo>
                      <a:pt x="140" y="70"/>
                    </a:lnTo>
                    <a:lnTo>
                      <a:pt x="123" y="58"/>
                    </a:lnTo>
                    <a:lnTo>
                      <a:pt x="106" y="45"/>
                    </a:lnTo>
                    <a:lnTo>
                      <a:pt x="87" y="35"/>
                    </a:lnTo>
                    <a:lnTo>
                      <a:pt x="70" y="25"/>
                    </a:lnTo>
                    <a:lnTo>
                      <a:pt x="53" y="15"/>
                    </a:lnTo>
                    <a:lnTo>
                      <a:pt x="36" y="8"/>
                    </a:lnTo>
                    <a:lnTo>
                      <a:pt x="24" y="4"/>
                    </a:lnTo>
                    <a:lnTo>
                      <a:pt x="12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4" y="18"/>
                    </a:lnTo>
                    <a:lnTo>
                      <a:pt x="14" y="41"/>
                    </a:lnTo>
                    <a:lnTo>
                      <a:pt x="21" y="66"/>
                    </a:lnTo>
                    <a:lnTo>
                      <a:pt x="23" y="91"/>
                    </a:lnTo>
                    <a:lnTo>
                      <a:pt x="23" y="117"/>
                    </a:lnTo>
                    <a:lnTo>
                      <a:pt x="20" y="142"/>
                    </a:lnTo>
                    <a:lnTo>
                      <a:pt x="18" y="164"/>
                    </a:lnTo>
                    <a:lnTo>
                      <a:pt x="16" y="184"/>
                    </a:lnTo>
                    <a:lnTo>
                      <a:pt x="17" y="199"/>
                    </a:lnTo>
                    <a:lnTo>
                      <a:pt x="24" y="214"/>
                    </a:lnTo>
                    <a:lnTo>
                      <a:pt x="36" y="233"/>
                    </a:lnTo>
                    <a:lnTo>
                      <a:pt x="56" y="256"/>
                    </a:lnTo>
                    <a:lnTo>
                      <a:pt x="78" y="279"/>
                    </a:lnTo>
                    <a:lnTo>
                      <a:pt x="102" y="303"/>
                    </a:lnTo>
                    <a:lnTo>
                      <a:pt x="125" y="325"/>
                    </a:lnTo>
                    <a:lnTo>
                      <a:pt x="147" y="344"/>
                    </a:lnTo>
                    <a:lnTo>
                      <a:pt x="165" y="358"/>
                    </a:lnTo>
                    <a:lnTo>
                      <a:pt x="182" y="367"/>
                    </a:lnTo>
                    <a:lnTo>
                      <a:pt x="200" y="374"/>
                    </a:lnTo>
                    <a:lnTo>
                      <a:pt x="220" y="377"/>
                    </a:lnTo>
                    <a:lnTo>
                      <a:pt x="237" y="374"/>
                    </a:lnTo>
                    <a:lnTo>
                      <a:pt x="251" y="363"/>
                    </a:lnTo>
                    <a:lnTo>
                      <a:pt x="259" y="344"/>
                    </a:lnTo>
                    <a:lnTo>
                      <a:pt x="261" y="314"/>
                    </a:lnTo>
                    <a:lnTo>
                      <a:pt x="255" y="27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68" name="Freeform 36"/>
              <p:cNvSpPr>
                <a:spLocks/>
              </p:cNvSpPr>
              <p:nvPr/>
            </p:nvSpPr>
            <p:spPr bwMode="auto">
              <a:xfrm>
                <a:off x="6960252" y="1499539"/>
                <a:ext cx="198438" cy="287338"/>
              </a:xfrm>
              <a:custGeom>
                <a:avLst/>
                <a:gdLst>
                  <a:gd name="T0" fmla="*/ 2147483647 w 249"/>
                  <a:gd name="T1" fmla="*/ 2147483647 h 361"/>
                  <a:gd name="T2" fmla="*/ 2147483647 w 249"/>
                  <a:gd name="T3" fmla="*/ 2147483647 h 361"/>
                  <a:gd name="T4" fmla="*/ 2147483647 w 249"/>
                  <a:gd name="T5" fmla="*/ 2147483647 h 361"/>
                  <a:gd name="T6" fmla="*/ 2147483647 w 249"/>
                  <a:gd name="T7" fmla="*/ 2147483647 h 361"/>
                  <a:gd name="T8" fmla="*/ 2147483647 w 249"/>
                  <a:gd name="T9" fmla="*/ 2147483647 h 361"/>
                  <a:gd name="T10" fmla="*/ 2147483647 w 249"/>
                  <a:gd name="T11" fmla="*/ 2147483647 h 361"/>
                  <a:gd name="T12" fmla="*/ 2147483647 w 249"/>
                  <a:gd name="T13" fmla="*/ 2147483647 h 361"/>
                  <a:gd name="T14" fmla="*/ 2147483647 w 249"/>
                  <a:gd name="T15" fmla="*/ 2147483647 h 361"/>
                  <a:gd name="T16" fmla="*/ 2147483647 w 249"/>
                  <a:gd name="T17" fmla="*/ 2147483647 h 361"/>
                  <a:gd name="T18" fmla="*/ 2147483647 w 249"/>
                  <a:gd name="T19" fmla="*/ 2147483647 h 361"/>
                  <a:gd name="T20" fmla="*/ 2147483647 w 249"/>
                  <a:gd name="T21" fmla="*/ 2147483647 h 361"/>
                  <a:gd name="T22" fmla="*/ 2147483647 w 249"/>
                  <a:gd name="T23" fmla="*/ 2147483647 h 361"/>
                  <a:gd name="T24" fmla="*/ 2147483647 w 249"/>
                  <a:gd name="T25" fmla="*/ 2147483647 h 361"/>
                  <a:gd name="T26" fmla="*/ 2147483647 w 249"/>
                  <a:gd name="T27" fmla="*/ 2147483647 h 361"/>
                  <a:gd name="T28" fmla="*/ 2147483647 w 249"/>
                  <a:gd name="T29" fmla="*/ 2147483647 h 361"/>
                  <a:gd name="T30" fmla="*/ 2147483647 w 249"/>
                  <a:gd name="T31" fmla="*/ 2147483647 h 361"/>
                  <a:gd name="T32" fmla="*/ 2147483647 w 249"/>
                  <a:gd name="T33" fmla="*/ 2147483647 h 361"/>
                  <a:gd name="T34" fmla="*/ 2147483647 w 249"/>
                  <a:gd name="T35" fmla="*/ 2147483647 h 361"/>
                  <a:gd name="T36" fmla="*/ 2147483647 w 249"/>
                  <a:gd name="T37" fmla="*/ 2147483647 h 361"/>
                  <a:gd name="T38" fmla="*/ 2147483647 w 249"/>
                  <a:gd name="T39" fmla="*/ 2147483647 h 361"/>
                  <a:gd name="T40" fmla="*/ 2147483647 w 249"/>
                  <a:gd name="T41" fmla="*/ 0 h 361"/>
                  <a:gd name="T42" fmla="*/ 2147483647 w 249"/>
                  <a:gd name="T43" fmla="*/ 0 h 361"/>
                  <a:gd name="T44" fmla="*/ 2147483647 w 249"/>
                  <a:gd name="T45" fmla="*/ 2147483647 h 361"/>
                  <a:gd name="T46" fmla="*/ 0 w 249"/>
                  <a:gd name="T47" fmla="*/ 2147483647 h 361"/>
                  <a:gd name="T48" fmla="*/ 2147483647 w 249"/>
                  <a:gd name="T49" fmla="*/ 2147483647 h 361"/>
                  <a:gd name="T50" fmla="*/ 2147483647 w 249"/>
                  <a:gd name="T51" fmla="*/ 2147483647 h 361"/>
                  <a:gd name="T52" fmla="*/ 2147483647 w 249"/>
                  <a:gd name="T53" fmla="*/ 2147483647 h 361"/>
                  <a:gd name="T54" fmla="*/ 2147483647 w 249"/>
                  <a:gd name="T55" fmla="*/ 2147483647 h 361"/>
                  <a:gd name="T56" fmla="*/ 2147483647 w 249"/>
                  <a:gd name="T57" fmla="*/ 2147483647 h 361"/>
                  <a:gd name="T58" fmla="*/ 2147483647 w 249"/>
                  <a:gd name="T59" fmla="*/ 2147483647 h 361"/>
                  <a:gd name="T60" fmla="*/ 2147483647 w 249"/>
                  <a:gd name="T61" fmla="*/ 2147483647 h 361"/>
                  <a:gd name="T62" fmla="*/ 2147483647 w 249"/>
                  <a:gd name="T63" fmla="*/ 2147483647 h 361"/>
                  <a:gd name="T64" fmla="*/ 2147483647 w 249"/>
                  <a:gd name="T65" fmla="*/ 2147483647 h 361"/>
                  <a:gd name="T66" fmla="*/ 2147483647 w 249"/>
                  <a:gd name="T67" fmla="*/ 2147483647 h 361"/>
                  <a:gd name="T68" fmla="*/ 2147483647 w 249"/>
                  <a:gd name="T69" fmla="*/ 2147483647 h 361"/>
                  <a:gd name="T70" fmla="*/ 2147483647 w 249"/>
                  <a:gd name="T71" fmla="*/ 2147483647 h 361"/>
                  <a:gd name="T72" fmla="*/ 2147483647 w 249"/>
                  <a:gd name="T73" fmla="*/ 2147483647 h 361"/>
                  <a:gd name="T74" fmla="*/ 2147483647 w 249"/>
                  <a:gd name="T75" fmla="*/ 2147483647 h 361"/>
                  <a:gd name="T76" fmla="*/ 2147483647 w 249"/>
                  <a:gd name="T77" fmla="*/ 2147483647 h 361"/>
                  <a:gd name="T78" fmla="*/ 2147483647 w 249"/>
                  <a:gd name="T79" fmla="*/ 2147483647 h 361"/>
                  <a:gd name="T80" fmla="*/ 2147483647 w 249"/>
                  <a:gd name="T81" fmla="*/ 2147483647 h 361"/>
                  <a:gd name="T82" fmla="*/ 2147483647 w 249"/>
                  <a:gd name="T83" fmla="*/ 2147483647 h 361"/>
                  <a:gd name="T84" fmla="*/ 2147483647 w 249"/>
                  <a:gd name="T85" fmla="*/ 2147483647 h 361"/>
                  <a:gd name="T86" fmla="*/ 2147483647 w 249"/>
                  <a:gd name="T87" fmla="*/ 2147483647 h 361"/>
                  <a:gd name="T88" fmla="*/ 2147483647 w 249"/>
                  <a:gd name="T89" fmla="*/ 2147483647 h 361"/>
                  <a:gd name="T90" fmla="*/ 2147483647 w 249"/>
                  <a:gd name="T91" fmla="*/ 2147483647 h 361"/>
                  <a:gd name="T92" fmla="*/ 2147483647 w 249"/>
                  <a:gd name="T93" fmla="*/ 2147483647 h 361"/>
                  <a:gd name="T94" fmla="*/ 2147483647 w 249"/>
                  <a:gd name="T95" fmla="*/ 2147483647 h 361"/>
                  <a:gd name="T96" fmla="*/ 2147483647 w 249"/>
                  <a:gd name="T97" fmla="*/ 2147483647 h 36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9"/>
                  <a:gd name="T148" fmla="*/ 0 h 361"/>
                  <a:gd name="T149" fmla="*/ 249 w 249"/>
                  <a:gd name="T150" fmla="*/ 361 h 36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9" h="361">
                    <a:moveTo>
                      <a:pt x="243" y="260"/>
                    </a:moveTo>
                    <a:lnTo>
                      <a:pt x="242" y="255"/>
                    </a:lnTo>
                    <a:lnTo>
                      <a:pt x="238" y="244"/>
                    </a:lnTo>
                    <a:lnTo>
                      <a:pt x="231" y="228"/>
                    </a:lnTo>
                    <a:lnTo>
                      <a:pt x="223" y="206"/>
                    </a:lnTo>
                    <a:lnTo>
                      <a:pt x="212" y="182"/>
                    </a:lnTo>
                    <a:lnTo>
                      <a:pt x="202" y="157"/>
                    </a:lnTo>
                    <a:lnTo>
                      <a:pt x="190" y="133"/>
                    </a:lnTo>
                    <a:lnTo>
                      <a:pt x="179" y="111"/>
                    </a:lnTo>
                    <a:lnTo>
                      <a:pt x="172" y="101"/>
                    </a:lnTo>
                    <a:lnTo>
                      <a:pt x="162" y="89"/>
                    </a:lnTo>
                    <a:lnTo>
                      <a:pt x="149" y="78"/>
                    </a:lnTo>
                    <a:lnTo>
                      <a:pt x="134" y="66"/>
                    </a:lnTo>
                    <a:lnTo>
                      <a:pt x="118" y="55"/>
                    </a:lnTo>
                    <a:lnTo>
                      <a:pt x="102" y="43"/>
                    </a:lnTo>
                    <a:lnTo>
                      <a:pt x="84" y="33"/>
                    </a:lnTo>
                    <a:lnTo>
                      <a:pt x="68" y="23"/>
                    </a:lnTo>
                    <a:lnTo>
                      <a:pt x="52" y="15"/>
                    </a:lnTo>
                    <a:lnTo>
                      <a:pt x="37" y="8"/>
                    </a:lnTo>
                    <a:lnTo>
                      <a:pt x="23" y="3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1" y="2"/>
                    </a:lnTo>
                    <a:lnTo>
                      <a:pt x="0" y="8"/>
                    </a:lnTo>
                    <a:lnTo>
                      <a:pt x="5" y="16"/>
                    </a:lnTo>
                    <a:lnTo>
                      <a:pt x="15" y="38"/>
                    </a:lnTo>
                    <a:lnTo>
                      <a:pt x="21" y="62"/>
                    </a:lnTo>
                    <a:lnTo>
                      <a:pt x="23" y="87"/>
                    </a:lnTo>
                    <a:lnTo>
                      <a:pt x="23" y="111"/>
                    </a:lnTo>
                    <a:lnTo>
                      <a:pt x="21" y="136"/>
                    </a:lnTo>
                    <a:lnTo>
                      <a:pt x="19" y="157"/>
                    </a:lnTo>
                    <a:lnTo>
                      <a:pt x="18" y="176"/>
                    </a:lnTo>
                    <a:lnTo>
                      <a:pt x="18" y="191"/>
                    </a:lnTo>
                    <a:lnTo>
                      <a:pt x="23" y="205"/>
                    </a:lnTo>
                    <a:lnTo>
                      <a:pt x="36" y="224"/>
                    </a:lnTo>
                    <a:lnTo>
                      <a:pt x="54" y="245"/>
                    </a:lnTo>
                    <a:lnTo>
                      <a:pt x="75" y="268"/>
                    </a:lnTo>
                    <a:lnTo>
                      <a:pt x="98" y="291"/>
                    </a:lnTo>
                    <a:lnTo>
                      <a:pt x="120" y="312"/>
                    </a:lnTo>
                    <a:lnTo>
                      <a:pt x="141" y="330"/>
                    </a:lnTo>
                    <a:lnTo>
                      <a:pt x="158" y="343"/>
                    </a:lnTo>
                    <a:lnTo>
                      <a:pt x="174" y="352"/>
                    </a:lnTo>
                    <a:lnTo>
                      <a:pt x="192" y="359"/>
                    </a:lnTo>
                    <a:lnTo>
                      <a:pt x="209" y="361"/>
                    </a:lnTo>
                    <a:lnTo>
                      <a:pt x="225" y="358"/>
                    </a:lnTo>
                    <a:lnTo>
                      <a:pt x="238" y="348"/>
                    </a:lnTo>
                    <a:lnTo>
                      <a:pt x="247" y="329"/>
                    </a:lnTo>
                    <a:lnTo>
                      <a:pt x="249" y="300"/>
                    </a:lnTo>
                    <a:lnTo>
                      <a:pt x="243" y="260"/>
                    </a:lnTo>
                    <a:close/>
                  </a:path>
                </a:pathLst>
              </a:custGeom>
              <a:solidFill>
                <a:srgbClr val="F4E8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69" name="Freeform 37"/>
              <p:cNvSpPr>
                <a:spLocks/>
              </p:cNvSpPr>
              <p:nvPr/>
            </p:nvSpPr>
            <p:spPr bwMode="auto">
              <a:xfrm>
                <a:off x="6968189" y="1507476"/>
                <a:ext cx="185738" cy="274638"/>
              </a:xfrm>
              <a:custGeom>
                <a:avLst/>
                <a:gdLst>
                  <a:gd name="T0" fmla="*/ 2147483647 w 232"/>
                  <a:gd name="T1" fmla="*/ 2147483647 h 347"/>
                  <a:gd name="T2" fmla="*/ 2147483647 w 232"/>
                  <a:gd name="T3" fmla="*/ 2147483647 h 347"/>
                  <a:gd name="T4" fmla="*/ 2147483647 w 232"/>
                  <a:gd name="T5" fmla="*/ 2147483647 h 347"/>
                  <a:gd name="T6" fmla="*/ 2147483647 w 232"/>
                  <a:gd name="T7" fmla="*/ 2147483647 h 347"/>
                  <a:gd name="T8" fmla="*/ 2147483647 w 232"/>
                  <a:gd name="T9" fmla="*/ 2147483647 h 347"/>
                  <a:gd name="T10" fmla="*/ 2147483647 w 232"/>
                  <a:gd name="T11" fmla="*/ 2147483647 h 347"/>
                  <a:gd name="T12" fmla="*/ 2147483647 w 232"/>
                  <a:gd name="T13" fmla="*/ 2147483647 h 347"/>
                  <a:gd name="T14" fmla="*/ 2147483647 w 232"/>
                  <a:gd name="T15" fmla="*/ 2147483647 h 347"/>
                  <a:gd name="T16" fmla="*/ 2147483647 w 232"/>
                  <a:gd name="T17" fmla="*/ 2147483647 h 347"/>
                  <a:gd name="T18" fmla="*/ 2147483647 w 232"/>
                  <a:gd name="T19" fmla="*/ 2147483647 h 347"/>
                  <a:gd name="T20" fmla="*/ 2147483647 w 232"/>
                  <a:gd name="T21" fmla="*/ 2147483647 h 347"/>
                  <a:gd name="T22" fmla="*/ 2147483647 w 232"/>
                  <a:gd name="T23" fmla="*/ 2147483647 h 347"/>
                  <a:gd name="T24" fmla="*/ 2147483647 w 232"/>
                  <a:gd name="T25" fmla="*/ 2147483647 h 347"/>
                  <a:gd name="T26" fmla="*/ 2147483647 w 232"/>
                  <a:gd name="T27" fmla="*/ 2147483647 h 347"/>
                  <a:gd name="T28" fmla="*/ 2147483647 w 232"/>
                  <a:gd name="T29" fmla="*/ 2147483647 h 347"/>
                  <a:gd name="T30" fmla="*/ 2147483647 w 232"/>
                  <a:gd name="T31" fmla="*/ 2147483647 h 347"/>
                  <a:gd name="T32" fmla="*/ 2147483647 w 232"/>
                  <a:gd name="T33" fmla="*/ 2147483647 h 347"/>
                  <a:gd name="T34" fmla="*/ 2147483647 w 232"/>
                  <a:gd name="T35" fmla="*/ 2147483647 h 347"/>
                  <a:gd name="T36" fmla="*/ 2147483647 w 232"/>
                  <a:gd name="T37" fmla="*/ 2147483647 h 347"/>
                  <a:gd name="T38" fmla="*/ 2147483647 w 232"/>
                  <a:gd name="T39" fmla="*/ 2147483647 h 347"/>
                  <a:gd name="T40" fmla="*/ 2147483647 w 232"/>
                  <a:gd name="T41" fmla="*/ 0 h 347"/>
                  <a:gd name="T42" fmla="*/ 2147483647 w 232"/>
                  <a:gd name="T43" fmla="*/ 0 h 347"/>
                  <a:gd name="T44" fmla="*/ 0 w 232"/>
                  <a:gd name="T45" fmla="*/ 2147483647 h 347"/>
                  <a:gd name="T46" fmla="*/ 0 w 232"/>
                  <a:gd name="T47" fmla="*/ 2147483647 h 347"/>
                  <a:gd name="T48" fmla="*/ 2147483647 w 232"/>
                  <a:gd name="T49" fmla="*/ 2147483647 h 347"/>
                  <a:gd name="T50" fmla="*/ 2147483647 w 232"/>
                  <a:gd name="T51" fmla="*/ 2147483647 h 347"/>
                  <a:gd name="T52" fmla="*/ 2147483647 w 232"/>
                  <a:gd name="T53" fmla="*/ 2147483647 h 347"/>
                  <a:gd name="T54" fmla="*/ 2147483647 w 232"/>
                  <a:gd name="T55" fmla="*/ 2147483647 h 347"/>
                  <a:gd name="T56" fmla="*/ 2147483647 w 232"/>
                  <a:gd name="T57" fmla="*/ 2147483647 h 347"/>
                  <a:gd name="T58" fmla="*/ 2147483647 w 232"/>
                  <a:gd name="T59" fmla="*/ 2147483647 h 347"/>
                  <a:gd name="T60" fmla="*/ 2147483647 w 232"/>
                  <a:gd name="T61" fmla="*/ 2147483647 h 347"/>
                  <a:gd name="T62" fmla="*/ 2147483647 w 232"/>
                  <a:gd name="T63" fmla="*/ 2147483647 h 347"/>
                  <a:gd name="T64" fmla="*/ 2147483647 w 232"/>
                  <a:gd name="T65" fmla="*/ 2147483647 h 347"/>
                  <a:gd name="T66" fmla="*/ 2147483647 w 232"/>
                  <a:gd name="T67" fmla="*/ 2147483647 h 347"/>
                  <a:gd name="T68" fmla="*/ 2147483647 w 232"/>
                  <a:gd name="T69" fmla="*/ 2147483647 h 347"/>
                  <a:gd name="T70" fmla="*/ 2147483647 w 232"/>
                  <a:gd name="T71" fmla="*/ 2147483647 h 347"/>
                  <a:gd name="T72" fmla="*/ 2147483647 w 232"/>
                  <a:gd name="T73" fmla="*/ 2147483647 h 347"/>
                  <a:gd name="T74" fmla="*/ 2147483647 w 232"/>
                  <a:gd name="T75" fmla="*/ 2147483647 h 347"/>
                  <a:gd name="T76" fmla="*/ 2147483647 w 232"/>
                  <a:gd name="T77" fmla="*/ 2147483647 h 347"/>
                  <a:gd name="T78" fmla="*/ 2147483647 w 232"/>
                  <a:gd name="T79" fmla="*/ 2147483647 h 347"/>
                  <a:gd name="T80" fmla="*/ 2147483647 w 232"/>
                  <a:gd name="T81" fmla="*/ 2147483647 h 347"/>
                  <a:gd name="T82" fmla="*/ 2147483647 w 232"/>
                  <a:gd name="T83" fmla="*/ 2147483647 h 347"/>
                  <a:gd name="T84" fmla="*/ 2147483647 w 232"/>
                  <a:gd name="T85" fmla="*/ 2147483647 h 347"/>
                  <a:gd name="T86" fmla="*/ 2147483647 w 232"/>
                  <a:gd name="T87" fmla="*/ 2147483647 h 347"/>
                  <a:gd name="T88" fmla="*/ 2147483647 w 232"/>
                  <a:gd name="T89" fmla="*/ 2147483647 h 34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32"/>
                  <a:gd name="T136" fmla="*/ 0 h 347"/>
                  <a:gd name="T137" fmla="*/ 232 w 232"/>
                  <a:gd name="T138" fmla="*/ 347 h 34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32" h="347">
                    <a:moveTo>
                      <a:pt x="228" y="249"/>
                    </a:moveTo>
                    <a:lnTo>
                      <a:pt x="227" y="245"/>
                    </a:lnTo>
                    <a:lnTo>
                      <a:pt x="222" y="234"/>
                    </a:lnTo>
                    <a:lnTo>
                      <a:pt x="216" y="218"/>
                    </a:lnTo>
                    <a:lnTo>
                      <a:pt x="208" y="197"/>
                    </a:lnTo>
                    <a:lnTo>
                      <a:pt x="198" y="175"/>
                    </a:lnTo>
                    <a:lnTo>
                      <a:pt x="187" y="151"/>
                    </a:lnTo>
                    <a:lnTo>
                      <a:pt x="177" y="128"/>
                    </a:lnTo>
                    <a:lnTo>
                      <a:pt x="167" y="107"/>
                    </a:lnTo>
                    <a:lnTo>
                      <a:pt x="160" y="97"/>
                    </a:lnTo>
                    <a:lnTo>
                      <a:pt x="151" y="86"/>
                    </a:lnTo>
                    <a:lnTo>
                      <a:pt x="139" y="75"/>
                    </a:lnTo>
                    <a:lnTo>
                      <a:pt x="125" y="63"/>
                    </a:lnTo>
                    <a:lnTo>
                      <a:pt x="110" y="53"/>
                    </a:lnTo>
                    <a:lnTo>
                      <a:pt x="94" y="41"/>
                    </a:lnTo>
                    <a:lnTo>
                      <a:pt x="78" y="31"/>
                    </a:lnTo>
                    <a:lnTo>
                      <a:pt x="63" y="22"/>
                    </a:lnTo>
                    <a:lnTo>
                      <a:pt x="47" y="14"/>
                    </a:lnTo>
                    <a:lnTo>
                      <a:pt x="33" y="8"/>
                    </a:lnTo>
                    <a:lnTo>
                      <a:pt x="22" y="3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3" y="16"/>
                    </a:lnTo>
                    <a:lnTo>
                      <a:pt x="18" y="60"/>
                    </a:lnTo>
                    <a:lnTo>
                      <a:pt x="19" y="107"/>
                    </a:lnTo>
                    <a:lnTo>
                      <a:pt x="16" y="151"/>
                    </a:lnTo>
                    <a:lnTo>
                      <a:pt x="15" y="183"/>
                    </a:lnTo>
                    <a:lnTo>
                      <a:pt x="20" y="197"/>
                    </a:lnTo>
                    <a:lnTo>
                      <a:pt x="33" y="215"/>
                    </a:lnTo>
                    <a:lnTo>
                      <a:pt x="49" y="236"/>
                    </a:lnTo>
                    <a:lnTo>
                      <a:pt x="69" y="258"/>
                    </a:lnTo>
                    <a:lnTo>
                      <a:pt x="91" y="280"/>
                    </a:lnTo>
                    <a:lnTo>
                      <a:pt x="111" y="299"/>
                    </a:lnTo>
                    <a:lnTo>
                      <a:pt x="131" y="315"/>
                    </a:lnTo>
                    <a:lnTo>
                      <a:pt x="147" y="328"/>
                    </a:lnTo>
                    <a:lnTo>
                      <a:pt x="162" y="337"/>
                    </a:lnTo>
                    <a:lnTo>
                      <a:pt x="178" y="344"/>
                    </a:lnTo>
                    <a:lnTo>
                      <a:pt x="194" y="347"/>
                    </a:lnTo>
                    <a:lnTo>
                      <a:pt x="211" y="343"/>
                    </a:lnTo>
                    <a:lnTo>
                      <a:pt x="222" y="334"/>
                    </a:lnTo>
                    <a:lnTo>
                      <a:pt x="230" y="315"/>
                    </a:lnTo>
                    <a:lnTo>
                      <a:pt x="232" y="288"/>
                    </a:lnTo>
                    <a:lnTo>
                      <a:pt x="228" y="249"/>
                    </a:lnTo>
                    <a:close/>
                  </a:path>
                </a:pathLst>
              </a:custGeom>
              <a:solidFill>
                <a:srgbClr val="EAD3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70" name="Freeform 38"/>
              <p:cNvSpPr>
                <a:spLocks/>
              </p:cNvSpPr>
              <p:nvPr/>
            </p:nvSpPr>
            <p:spPr bwMode="auto">
              <a:xfrm>
                <a:off x="6976127" y="1515414"/>
                <a:ext cx="173038" cy="261938"/>
              </a:xfrm>
              <a:custGeom>
                <a:avLst/>
                <a:gdLst>
                  <a:gd name="T0" fmla="*/ 2147483647 w 219"/>
                  <a:gd name="T1" fmla="*/ 2147483647 h 332"/>
                  <a:gd name="T2" fmla="*/ 2147483647 w 219"/>
                  <a:gd name="T3" fmla="*/ 2147483647 h 332"/>
                  <a:gd name="T4" fmla="*/ 2147483647 w 219"/>
                  <a:gd name="T5" fmla="*/ 2147483647 h 332"/>
                  <a:gd name="T6" fmla="*/ 2147483647 w 219"/>
                  <a:gd name="T7" fmla="*/ 2147483647 h 332"/>
                  <a:gd name="T8" fmla="*/ 2147483647 w 219"/>
                  <a:gd name="T9" fmla="*/ 2147483647 h 332"/>
                  <a:gd name="T10" fmla="*/ 2147483647 w 219"/>
                  <a:gd name="T11" fmla="*/ 2147483647 h 332"/>
                  <a:gd name="T12" fmla="*/ 2147483647 w 219"/>
                  <a:gd name="T13" fmla="*/ 2147483647 h 332"/>
                  <a:gd name="T14" fmla="*/ 2147483647 w 219"/>
                  <a:gd name="T15" fmla="*/ 2147483647 h 332"/>
                  <a:gd name="T16" fmla="*/ 2147483647 w 219"/>
                  <a:gd name="T17" fmla="*/ 2147483647 h 332"/>
                  <a:gd name="T18" fmla="*/ 2147483647 w 219"/>
                  <a:gd name="T19" fmla="*/ 2147483647 h 332"/>
                  <a:gd name="T20" fmla="*/ 2147483647 w 219"/>
                  <a:gd name="T21" fmla="*/ 2147483647 h 332"/>
                  <a:gd name="T22" fmla="*/ 2147483647 w 219"/>
                  <a:gd name="T23" fmla="*/ 2147483647 h 332"/>
                  <a:gd name="T24" fmla="*/ 2147483647 w 219"/>
                  <a:gd name="T25" fmla="*/ 2147483647 h 332"/>
                  <a:gd name="T26" fmla="*/ 2147483647 w 219"/>
                  <a:gd name="T27" fmla="*/ 2147483647 h 332"/>
                  <a:gd name="T28" fmla="*/ 2147483647 w 219"/>
                  <a:gd name="T29" fmla="*/ 2147483647 h 332"/>
                  <a:gd name="T30" fmla="*/ 2147483647 w 219"/>
                  <a:gd name="T31" fmla="*/ 2147483647 h 332"/>
                  <a:gd name="T32" fmla="*/ 2147483647 w 219"/>
                  <a:gd name="T33" fmla="*/ 2147483647 h 332"/>
                  <a:gd name="T34" fmla="*/ 2147483647 w 219"/>
                  <a:gd name="T35" fmla="*/ 2147483647 h 332"/>
                  <a:gd name="T36" fmla="*/ 2147483647 w 219"/>
                  <a:gd name="T37" fmla="*/ 2147483647 h 332"/>
                  <a:gd name="T38" fmla="*/ 2147483647 w 219"/>
                  <a:gd name="T39" fmla="*/ 2147483647 h 332"/>
                  <a:gd name="T40" fmla="*/ 2147483647 w 219"/>
                  <a:gd name="T41" fmla="*/ 0 h 332"/>
                  <a:gd name="T42" fmla="*/ 2147483647 w 219"/>
                  <a:gd name="T43" fmla="*/ 0 h 332"/>
                  <a:gd name="T44" fmla="*/ 0 w 219"/>
                  <a:gd name="T45" fmla="*/ 2147483647 h 332"/>
                  <a:gd name="T46" fmla="*/ 0 w 219"/>
                  <a:gd name="T47" fmla="*/ 2147483647 h 332"/>
                  <a:gd name="T48" fmla="*/ 2147483647 w 219"/>
                  <a:gd name="T49" fmla="*/ 2147483647 h 332"/>
                  <a:gd name="T50" fmla="*/ 2147483647 w 219"/>
                  <a:gd name="T51" fmla="*/ 2147483647 h 332"/>
                  <a:gd name="T52" fmla="*/ 2147483647 w 219"/>
                  <a:gd name="T53" fmla="*/ 2147483647 h 332"/>
                  <a:gd name="T54" fmla="*/ 2147483647 w 219"/>
                  <a:gd name="T55" fmla="*/ 2147483647 h 332"/>
                  <a:gd name="T56" fmla="*/ 2147483647 w 219"/>
                  <a:gd name="T57" fmla="*/ 2147483647 h 332"/>
                  <a:gd name="T58" fmla="*/ 2147483647 w 219"/>
                  <a:gd name="T59" fmla="*/ 2147483647 h 332"/>
                  <a:gd name="T60" fmla="*/ 2147483647 w 219"/>
                  <a:gd name="T61" fmla="*/ 2147483647 h 332"/>
                  <a:gd name="T62" fmla="*/ 2147483647 w 219"/>
                  <a:gd name="T63" fmla="*/ 2147483647 h 332"/>
                  <a:gd name="T64" fmla="*/ 2147483647 w 219"/>
                  <a:gd name="T65" fmla="*/ 2147483647 h 332"/>
                  <a:gd name="T66" fmla="*/ 2147483647 w 219"/>
                  <a:gd name="T67" fmla="*/ 2147483647 h 332"/>
                  <a:gd name="T68" fmla="*/ 2147483647 w 219"/>
                  <a:gd name="T69" fmla="*/ 2147483647 h 332"/>
                  <a:gd name="T70" fmla="*/ 2147483647 w 219"/>
                  <a:gd name="T71" fmla="*/ 2147483647 h 332"/>
                  <a:gd name="T72" fmla="*/ 2147483647 w 219"/>
                  <a:gd name="T73" fmla="*/ 2147483647 h 332"/>
                  <a:gd name="T74" fmla="*/ 2147483647 w 219"/>
                  <a:gd name="T75" fmla="*/ 2147483647 h 332"/>
                  <a:gd name="T76" fmla="*/ 2147483647 w 219"/>
                  <a:gd name="T77" fmla="*/ 2147483647 h 332"/>
                  <a:gd name="T78" fmla="*/ 2147483647 w 219"/>
                  <a:gd name="T79" fmla="*/ 2147483647 h 332"/>
                  <a:gd name="T80" fmla="*/ 2147483647 w 219"/>
                  <a:gd name="T81" fmla="*/ 2147483647 h 332"/>
                  <a:gd name="T82" fmla="*/ 2147483647 w 219"/>
                  <a:gd name="T83" fmla="*/ 2147483647 h 332"/>
                  <a:gd name="T84" fmla="*/ 2147483647 w 219"/>
                  <a:gd name="T85" fmla="*/ 2147483647 h 332"/>
                  <a:gd name="T86" fmla="*/ 2147483647 w 219"/>
                  <a:gd name="T87" fmla="*/ 2147483647 h 332"/>
                  <a:gd name="T88" fmla="*/ 2147483647 w 219"/>
                  <a:gd name="T89" fmla="*/ 2147483647 h 33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9"/>
                  <a:gd name="T136" fmla="*/ 0 h 332"/>
                  <a:gd name="T137" fmla="*/ 219 w 219"/>
                  <a:gd name="T138" fmla="*/ 332 h 33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9" h="332">
                    <a:moveTo>
                      <a:pt x="214" y="239"/>
                    </a:moveTo>
                    <a:lnTo>
                      <a:pt x="213" y="235"/>
                    </a:lnTo>
                    <a:lnTo>
                      <a:pt x="208" y="225"/>
                    </a:lnTo>
                    <a:lnTo>
                      <a:pt x="203" y="209"/>
                    </a:lnTo>
                    <a:lnTo>
                      <a:pt x="196" y="189"/>
                    </a:lnTo>
                    <a:lnTo>
                      <a:pt x="187" y="167"/>
                    </a:lnTo>
                    <a:lnTo>
                      <a:pt x="177" y="145"/>
                    </a:lnTo>
                    <a:lnTo>
                      <a:pt x="167" y="122"/>
                    </a:lnTo>
                    <a:lnTo>
                      <a:pt x="157" y="103"/>
                    </a:lnTo>
                    <a:lnTo>
                      <a:pt x="150" y="93"/>
                    </a:lnTo>
                    <a:lnTo>
                      <a:pt x="142" y="83"/>
                    </a:lnTo>
                    <a:lnTo>
                      <a:pt x="130" y="73"/>
                    </a:lnTo>
                    <a:lnTo>
                      <a:pt x="117" y="61"/>
                    </a:lnTo>
                    <a:lnTo>
                      <a:pt x="104" y="51"/>
                    </a:lnTo>
                    <a:lnTo>
                      <a:pt x="89" y="40"/>
                    </a:lnTo>
                    <a:lnTo>
                      <a:pt x="74" y="30"/>
                    </a:lnTo>
                    <a:lnTo>
                      <a:pt x="59" y="22"/>
                    </a:lnTo>
                    <a:lnTo>
                      <a:pt x="44" y="14"/>
                    </a:lnTo>
                    <a:lnTo>
                      <a:pt x="31" y="8"/>
                    </a:lnTo>
                    <a:lnTo>
                      <a:pt x="19" y="4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3" y="15"/>
                    </a:lnTo>
                    <a:lnTo>
                      <a:pt x="17" y="58"/>
                    </a:lnTo>
                    <a:lnTo>
                      <a:pt x="18" y="104"/>
                    </a:lnTo>
                    <a:lnTo>
                      <a:pt x="15" y="145"/>
                    </a:lnTo>
                    <a:lnTo>
                      <a:pt x="14" y="175"/>
                    </a:lnTo>
                    <a:lnTo>
                      <a:pt x="19" y="189"/>
                    </a:lnTo>
                    <a:lnTo>
                      <a:pt x="30" y="206"/>
                    </a:lnTo>
                    <a:lnTo>
                      <a:pt x="46" y="226"/>
                    </a:lnTo>
                    <a:lnTo>
                      <a:pt x="64" y="247"/>
                    </a:lnTo>
                    <a:lnTo>
                      <a:pt x="85" y="267"/>
                    </a:lnTo>
                    <a:lnTo>
                      <a:pt x="105" y="287"/>
                    </a:lnTo>
                    <a:lnTo>
                      <a:pt x="123" y="303"/>
                    </a:lnTo>
                    <a:lnTo>
                      <a:pt x="138" y="315"/>
                    </a:lnTo>
                    <a:lnTo>
                      <a:pt x="152" y="324"/>
                    </a:lnTo>
                    <a:lnTo>
                      <a:pt x="167" y="330"/>
                    </a:lnTo>
                    <a:lnTo>
                      <a:pt x="183" y="332"/>
                    </a:lnTo>
                    <a:lnTo>
                      <a:pt x="197" y="330"/>
                    </a:lnTo>
                    <a:lnTo>
                      <a:pt x="210" y="320"/>
                    </a:lnTo>
                    <a:lnTo>
                      <a:pt x="217" y="303"/>
                    </a:lnTo>
                    <a:lnTo>
                      <a:pt x="219" y="275"/>
                    </a:lnTo>
                    <a:lnTo>
                      <a:pt x="214" y="239"/>
                    </a:lnTo>
                    <a:close/>
                  </a:path>
                </a:pathLst>
              </a:custGeom>
              <a:solidFill>
                <a:srgbClr val="E0BCA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71" name="Freeform 39"/>
              <p:cNvSpPr>
                <a:spLocks/>
              </p:cNvSpPr>
              <p:nvPr/>
            </p:nvSpPr>
            <p:spPr bwMode="auto">
              <a:xfrm>
                <a:off x="6984064" y="1521764"/>
                <a:ext cx="161925" cy="252413"/>
              </a:xfrm>
              <a:custGeom>
                <a:avLst/>
                <a:gdLst>
                  <a:gd name="T0" fmla="*/ 2147483647 w 204"/>
                  <a:gd name="T1" fmla="*/ 2147483647 h 317"/>
                  <a:gd name="T2" fmla="*/ 2147483647 w 204"/>
                  <a:gd name="T3" fmla="*/ 2147483647 h 317"/>
                  <a:gd name="T4" fmla="*/ 2147483647 w 204"/>
                  <a:gd name="T5" fmla="*/ 2147483647 h 317"/>
                  <a:gd name="T6" fmla="*/ 2147483647 w 204"/>
                  <a:gd name="T7" fmla="*/ 2147483647 h 317"/>
                  <a:gd name="T8" fmla="*/ 2147483647 w 204"/>
                  <a:gd name="T9" fmla="*/ 2147483647 h 317"/>
                  <a:gd name="T10" fmla="*/ 2147483647 w 204"/>
                  <a:gd name="T11" fmla="*/ 2147483647 h 317"/>
                  <a:gd name="T12" fmla="*/ 2147483647 w 204"/>
                  <a:gd name="T13" fmla="*/ 2147483647 h 317"/>
                  <a:gd name="T14" fmla="*/ 2147483647 w 204"/>
                  <a:gd name="T15" fmla="*/ 2147483647 h 317"/>
                  <a:gd name="T16" fmla="*/ 2147483647 w 204"/>
                  <a:gd name="T17" fmla="*/ 2147483647 h 317"/>
                  <a:gd name="T18" fmla="*/ 2147483647 w 204"/>
                  <a:gd name="T19" fmla="*/ 2147483647 h 317"/>
                  <a:gd name="T20" fmla="*/ 2147483647 w 204"/>
                  <a:gd name="T21" fmla="*/ 2147483647 h 317"/>
                  <a:gd name="T22" fmla="*/ 2147483647 w 204"/>
                  <a:gd name="T23" fmla="*/ 2147483647 h 317"/>
                  <a:gd name="T24" fmla="*/ 2147483647 w 204"/>
                  <a:gd name="T25" fmla="*/ 2147483647 h 317"/>
                  <a:gd name="T26" fmla="*/ 2147483647 w 204"/>
                  <a:gd name="T27" fmla="*/ 2147483647 h 317"/>
                  <a:gd name="T28" fmla="*/ 2147483647 w 204"/>
                  <a:gd name="T29" fmla="*/ 0 h 317"/>
                  <a:gd name="T30" fmla="*/ 0 w 204"/>
                  <a:gd name="T31" fmla="*/ 2147483647 h 317"/>
                  <a:gd name="T32" fmla="*/ 2147483647 w 204"/>
                  <a:gd name="T33" fmla="*/ 2147483647 h 317"/>
                  <a:gd name="T34" fmla="*/ 2147483647 w 204"/>
                  <a:gd name="T35" fmla="*/ 2147483647 h 317"/>
                  <a:gd name="T36" fmla="*/ 2147483647 w 204"/>
                  <a:gd name="T37" fmla="*/ 2147483647 h 317"/>
                  <a:gd name="T38" fmla="*/ 2147483647 w 204"/>
                  <a:gd name="T39" fmla="*/ 2147483647 h 317"/>
                  <a:gd name="T40" fmla="*/ 2147483647 w 204"/>
                  <a:gd name="T41" fmla="*/ 2147483647 h 317"/>
                  <a:gd name="T42" fmla="*/ 2147483647 w 204"/>
                  <a:gd name="T43" fmla="*/ 2147483647 h 317"/>
                  <a:gd name="T44" fmla="*/ 2147483647 w 204"/>
                  <a:gd name="T45" fmla="*/ 2147483647 h 317"/>
                  <a:gd name="T46" fmla="*/ 2147483647 w 204"/>
                  <a:gd name="T47" fmla="*/ 2147483647 h 317"/>
                  <a:gd name="T48" fmla="*/ 2147483647 w 204"/>
                  <a:gd name="T49" fmla="*/ 2147483647 h 317"/>
                  <a:gd name="T50" fmla="*/ 2147483647 w 204"/>
                  <a:gd name="T51" fmla="*/ 2147483647 h 317"/>
                  <a:gd name="T52" fmla="*/ 2147483647 w 204"/>
                  <a:gd name="T53" fmla="*/ 2147483647 h 317"/>
                  <a:gd name="T54" fmla="*/ 2147483647 w 204"/>
                  <a:gd name="T55" fmla="*/ 2147483647 h 317"/>
                  <a:gd name="T56" fmla="*/ 2147483647 w 204"/>
                  <a:gd name="T57" fmla="*/ 2147483647 h 317"/>
                  <a:gd name="T58" fmla="*/ 2147483647 w 204"/>
                  <a:gd name="T59" fmla="*/ 2147483647 h 317"/>
                  <a:gd name="T60" fmla="*/ 2147483647 w 204"/>
                  <a:gd name="T61" fmla="*/ 2147483647 h 317"/>
                  <a:gd name="T62" fmla="*/ 2147483647 w 204"/>
                  <a:gd name="T63" fmla="*/ 2147483647 h 317"/>
                  <a:gd name="T64" fmla="*/ 2147483647 w 204"/>
                  <a:gd name="T65" fmla="*/ 2147483647 h 317"/>
                  <a:gd name="T66" fmla="*/ 2147483647 w 204"/>
                  <a:gd name="T67" fmla="*/ 2147483647 h 317"/>
                  <a:gd name="T68" fmla="*/ 2147483647 w 204"/>
                  <a:gd name="T69" fmla="*/ 2147483647 h 317"/>
                  <a:gd name="T70" fmla="*/ 2147483647 w 204"/>
                  <a:gd name="T71" fmla="*/ 2147483647 h 317"/>
                  <a:gd name="T72" fmla="*/ 2147483647 w 204"/>
                  <a:gd name="T73" fmla="*/ 2147483647 h 3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04"/>
                  <a:gd name="T112" fmla="*/ 0 h 317"/>
                  <a:gd name="T113" fmla="*/ 204 w 204"/>
                  <a:gd name="T114" fmla="*/ 317 h 3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04" h="317">
                    <a:moveTo>
                      <a:pt x="199" y="228"/>
                    </a:moveTo>
                    <a:lnTo>
                      <a:pt x="198" y="225"/>
                    </a:lnTo>
                    <a:lnTo>
                      <a:pt x="195" y="215"/>
                    </a:lnTo>
                    <a:lnTo>
                      <a:pt x="189" y="200"/>
                    </a:lnTo>
                    <a:lnTo>
                      <a:pt x="182" y="181"/>
                    </a:lnTo>
                    <a:lnTo>
                      <a:pt x="174" y="160"/>
                    </a:lnTo>
                    <a:lnTo>
                      <a:pt x="165" y="139"/>
                    </a:lnTo>
                    <a:lnTo>
                      <a:pt x="156" y="118"/>
                    </a:lnTo>
                    <a:lnTo>
                      <a:pt x="146" y="98"/>
                    </a:lnTo>
                    <a:lnTo>
                      <a:pt x="133" y="79"/>
                    </a:lnTo>
                    <a:lnTo>
                      <a:pt x="110" y="58"/>
                    </a:lnTo>
                    <a:lnTo>
                      <a:pt x="83" y="38"/>
                    </a:lnTo>
                    <a:lnTo>
                      <a:pt x="55" y="20"/>
                    </a:lnTo>
                    <a:lnTo>
                      <a:pt x="30" y="7"/>
                    </a:lnTo>
                    <a:lnTo>
                      <a:pt x="10" y="0"/>
                    </a:lnTo>
                    <a:lnTo>
                      <a:pt x="0" y="3"/>
                    </a:lnTo>
                    <a:lnTo>
                      <a:pt x="4" y="15"/>
                    </a:lnTo>
                    <a:lnTo>
                      <a:pt x="16" y="56"/>
                    </a:lnTo>
                    <a:lnTo>
                      <a:pt x="17" y="98"/>
                    </a:lnTo>
                    <a:lnTo>
                      <a:pt x="14" y="139"/>
                    </a:lnTo>
                    <a:lnTo>
                      <a:pt x="13" y="167"/>
                    </a:lnTo>
                    <a:lnTo>
                      <a:pt x="17" y="180"/>
                    </a:lnTo>
                    <a:lnTo>
                      <a:pt x="29" y="197"/>
                    </a:lnTo>
                    <a:lnTo>
                      <a:pt x="43" y="216"/>
                    </a:lnTo>
                    <a:lnTo>
                      <a:pt x="61" y="235"/>
                    </a:lnTo>
                    <a:lnTo>
                      <a:pt x="80" y="256"/>
                    </a:lnTo>
                    <a:lnTo>
                      <a:pt x="98" y="274"/>
                    </a:lnTo>
                    <a:lnTo>
                      <a:pt x="115" y="289"/>
                    </a:lnTo>
                    <a:lnTo>
                      <a:pt x="129" y="301"/>
                    </a:lnTo>
                    <a:lnTo>
                      <a:pt x="142" y="309"/>
                    </a:lnTo>
                    <a:lnTo>
                      <a:pt x="157" y="315"/>
                    </a:lnTo>
                    <a:lnTo>
                      <a:pt x="171" y="317"/>
                    </a:lnTo>
                    <a:lnTo>
                      <a:pt x="184" y="315"/>
                    </a:lnTo>
                    <a:lnTo>
                      <a:pt x="195" y="306"/>
                    </a:lnTo>
                    <a:lnTo>
                      <a:pt x="202" y="289"/>
                    </a:lnTo>
                    <a:lnTo>
                      <a:pt x="204" y="264"/>
                    </a:lnTo>
                    <a:lnTo>
                      <a:pt x="199" y="228"/>
                    </a:lnTo>
                    <a:close/>
                  </a:path>
                </a:pathLst>
              </a:custGeom>
              <a:solidFill>
                <a:srgbClr val="D3A58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72" name="Freeform 40"/>
              <p:cNvSpPr>
                <a:spLocks/>
              </p:cNvSpPr>
              <p:nvPr/>
            </p:nvSpPr>
            <p:spPr bwMode="auto">
              <a:xfrm>
                <a:off x="6990414" y="1529701"/>
                <a:ext cx="150813" cy="239713"/>
              </a:xfrm>
              <a:custGeom>
                <a:avLst/>
                <a:gdLst>
                  <a:gd name="T0" fmla="*/ 2147483647 w 190"/>
                  <a:gd name="T1" fmla="*/ 2147483647 h 301"/>
                  <a:gd name="T2" fmla="*/ 2147483647 w 190"/>
                  <a:gd name="T3" fmla="*/ 2147483647 h 301"/>
                  <a:gd name="T4" fmla="*/ 2147483647 w 190"/>
                  <a:gd name="T5" fmla="*/ 2147483647 h 301"/>
                  <a:gd name="T6" fmla="*/ 2147483647 w 190"/>
                  <a:gd name="T7" fmla="*/ 2147483647 h 301"/>
                  <a:gd name="T8" fmla="*/ 2147483647 w 190"/>
                  <a:gd name="T9" fmla="*/ 2147483647 h 301"/>
                  <a:gd name="T10" fmla="*/ 2147483647 w 190"/>
                  <a:gd name="T11" fmla="*/ 2147483647 h 301"/>
                  <a:gd name="T12" fmla="*/ 2147483647 w 190"/>
                  <a:gd name="T13" fmla="*/ 2147483647 h 301"/>
                  <a:gd name="T14" fmla="*/ 2147483647 w 190"/>
                  <a:gd name="T15" fmla="*/ 2147483647 h 301"/>
                  <a:gd name="T16" fmla="*/ 2147483647 w 190"/>
                  <a:gd name="T17" fmla="*/ 2147483647 h 301"/>
                  <a:gd name="T18" fmla="*/ 2147483647 w 190"/>
                  <a:gd name="T19" fmla="*/ 2147483647 h 301"/>
                  <a:gd name="T20" fmla="*/ 2147483647 w 190"/>
                  <a:gd name="T21" fmla="*/ 2147483647 h 301"/>
                  <a:gd name="T22" fmla="*/ 2147483647 w 190"/>
                  <a:gd name="T23" fmla="*/ 2147483647 h 301"/>
                  <a:gd name="T24" fmla="*/ 2147483647 w 190"/>
                  <a:gd name="T25" fmla="*/ 2147483647 h 301"/>
                  <a:gd name="T26" fmla="*/ 2147483647 w 190"/>
                  <a:gd name="T27" fmla="*/ 2147483647 h 301"/>
                  <a:gd name="T28" fmla="*/ 2147483647 w 190"/>
                  <a:gd name="T29" fmla="*/ 0 h 301"/>
                  <a:gd name="T30" fmla="*/ 0 w 190"/>
                  <a:gd name="T31" fmla="*/ 2147483647 h 301"/>
                  <a:gd name="T32" fmla="*/ 2147483647 w 190"/>
                  <a:gd name="T33" fmla="*/ 2147483647 h 301"/>
                  <a:gd name="T34" fmla="*/ 2147483647 w 190"/>
                  <a:gd name="T35" fmla="*/ 2147483647 h 301"/>
                  <a:gd name="T36" fmla="*/ 2147483647 w 190"/>
                  <a:gd name="T37" fmla="*/ 2147483647 h 301"/>
                  <a:gd name="T38" fmla="*/ 2147483647 w 190"/>
                  <a:gd name="T39" fmla="*/ 2147483647 h 301"/>
                  <a:gd name="T40" fmla="*/ 2147483647 w 190"/>
                  <a:gd name="T41" fmla="*/ 2147483647 h 301"/>
                  <a:gd name="T42" fmla="*/ 2147483647 w 190"/>
                  <a:gd name="T43" fmla="*/ 2147483647 h 301"/>
                  <a:gd name="T44" fmla="*/ 2147483647 w 190"/>
                  <a:gd name="T45" fmla="*/ 2147483647 h 301"/>
                  <a:gd name="T46" fmla="*/ 2147483647 w 190"/>
                  <a:gd name="T47" fmla="*/ 2147483647 h 301"/>
                  <a:gd name="T48" fmla="*/ 2147483647 w 190"/>
                  <a:gd name="T49" fmla="*/ 2147483647 h 301"/>
                  <a:gd name="T50" fmla="*/ 2147483647 w 190"/>
                  <a:gd name="T51" fmla="*/ 2147483647 h 301"/>
                  <a:gd name="T52" fmla="*/ 2147483647 w 190"/>
                  <a:gd name="T53" fmla="*/ 2147483647 h 301"/>
                  <a:gd name="T54" fmla="*/ 2147483647 w 190"/>
                  <a:gd name="T55" fmla="*/ 2147483647 h 301"/>
                  <a:gd name="T56" fmla="*/ 2147483647 w 190"/>
                  <a:gd name="T57" fmla="*/ 2147483647 h 301"/>
                  <a:gd name="T58" fmla="*/ 2147483647 w 190"/>
                  <a:gd name="T59" fmla="*/ 2147483647 h 301"/>
                  <a:gd name="T60" fmla="*/ 2147483647 w 190"/>
                  <a:gd name="T61" fmla="*/ 2147483647 h 301"/>
                  <a:gd name="T62" fmla="*/ 2147483647 w 190"/>
                  <a:gd name="T63" fmla="*/ 2147483647 h 301"/>
                  <a:gd name="T64" fmla="*/ 2147483647 w 190"/>
                  <a:gd name="T65" fmla="*/ 2147483647 h 301"/>
                  <a:gd name="T66" fmla="*/ 2147483647 w 190"/>
                  <a:gd name="T67" fmla="*/ 2147483647 h 301"/>
                  <a:gd name="T68" fmla="*/ 2147483647 w 190"/>
                  <a:gd name="T69" fmla="*/ 2147483647 h 301"/>
                  <a:gd name="T70" fmla="*/ 2147483647 w 190"/>
                  <a:gd name="T71" fmla="*/ 2147483647 h 301"/>
                  <a:gd name="T72" fmla="*/ 2147483647 w 190"/>
                  <a:gd name="T73" fmla="*/ 2147483647 h 30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0"/>
                  <a:gd name="T112" fmla="*/ 0 h 301"/>
                  <a:gd name="T113" fmla="*/ 190 w 190"/>
                  <a:gd name="T114" fmla="*/ 301 h 30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0" h="301">
                    <a:moveTo>
                      <a:pt x="186" y="217"/>
                    </a:moveTo>
                    <a:lnTo>
                      <a:pt x="185" y="214"/>
                    </a:lnTo>
                    <a:lnTo>
                      <a:pt x="181" y="205"/>
                    </a:lnTo>
                    <a:lnTo>
                      <a:pt x="177" y="190"/>
                    </a:lnTo>
                    <a:lnTo>
                      <a:pt x="170" y="172"/>
                    </a:lnTo>
                    <a:lnTo>
                      <a:pt x="162" y="152"/>
                    </a:lnTo>
                    <a:lnTo>
                      <a:pt x="154" y="131"/>
                    </a:lnTo>
                    <a:lnTo>
                      <a:pt x="146" y="111"/>
                    </a:lnTo>
                    <a:lnTo>
                      <a:pt x="136" y="93"/>
                    </a:lnTo>
                    <a:lnTo>
                      <a:pt x="122" y="74"/>
                    </a:lnTo>
                    <a:lnTo>
                      <a:pt x="102" y="55"/>
                    </a:lnTo>
                    <a:lnTo>
                      <a:pt x="76" y="35"/>
                    </a:lnTo>
                    <a:lnTo>
                      <a:pt x="51" y="19"/>
                    </a:lnTo>
                    <a:lnTo>
                      <a:pt x="27" y="6"/>
                    </a:lnTo>
                    <a:lnTo>
                      <a:pt x="10" y="0"/>
                    </a:lnTo>
                    <a:lnTo>
                      <a:pt x="0" y="2"/>
                    </a:lnTo>
                    <a:lnTo>
                      <a:pt x="3" y="13"/>
                    </a:lnTo>
                    <a:lnTo>
                      <a:pt x="15" y="51"/>
                    </a:lnTo>
                    <a:lnTo>
                      <a:pt x="16" y="93"/>
                    </a:lnTo>
                    <a:lnTo>
                      <a:pt x="13" y="132"/>
                    </a:lnTo>
                    <a:lnTo>
                      <a:pt x="13" y="160"/>
                    </a:lnTo>
                    <a:lnTo>
                      <a:pt x="18" y="172"/>
                    </a:lnTo>
                    <a:lnTo>
                      <a:pt x="27" y="187"/>
                    </a:lnTo>
                    <a:lnTo>
                      <a:pt x="41" y="206"/>
                    </a:lnTo>
                    <a:lnTo>
                      <a:pt x="57" y="224"/>
                    </a:lnTo>
                    <a:lnTo>
                      <a:pt x="74" y="243"/>
                    </a:lnTo>
                    <a:lnTo>
                      <a:pt x="91" y="261"/>
                    </a:lnTo>
                    <a:lnTo>
                      <a:pt x="107" y="275"/>
                    </a:lnTo>
                    <a:lnTo>
                      <a:pt x="120" y="286"/>
                    </a:lnTo>
                    <a:lnTo>
                      <a:pt x="133" y="294"/>
                    </a:lnTo>
                    <a:lnTo>
                      <a:pt x="146" y="299"/>
                    </a:lnTo>
                    <a:lnTo>
                      <a:pt x="159" y="301"/>
                    </a:lnTo>
                    <a:lnTo>
                      <a:pt x="172" y="299"/>
                    </a:lnTo>
                    <a:lnTo>
                      <a:pt x="182" y="291"/>
                    </a:lnTo>
                    <a:lnTo>
                      <a:pt x="188" y="275"/>
                    </a:lnTo>
                    <a:lnTo>
                      <a:pt x="190" y="251"/>
                    </a:lnTo>
                    <a:lnTo>
                      <a:pt x="186" y="217"/>
                    </a:lnTo>
                    <a:close/>
                  </a:path>
                </a:pathLst>
              </a:custGeom>
              <a:solidFill>
                <a:srgbClr val="CC91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73" name="Freeform 41"/>
              <p:cNvSpPr>
                <a:spLocks/>
              </p:cNvSpPr>
              <p:nvPr/>
            </p:nvSpPr>
            <p:spPr bwMode="auto">
              <a:xfrm>
                <a:off x="6998352" y="1537639"/>
                <a:ext cx="138113" cy="227013"/>
              </a:xfrm>
              <a:custGeom>
                <a:avLst/>
                <a:gdLst>
                  <a:gd name="T0" fmla="*/ 2147483647 w 175"/>
                  <a:gd name="T1" fmla="*/ 2147483647 h 286"/>
                  <a:gd name="T2" fmla="*/ 2147483647 w 175"/>
                  <a:gd name="T3" fmla="*/ 2147483647 h 286"/>
                  <a:gd name="T4" fmla="*/ 2147483647 w 175"/>
                  <a:gd name="T5" fmla="*/ 2147483647 h 286"/>
                  <a:gd name="T6" fmla="*/ 2147483647 w 175"/>
                  <a:gd name="T7" fmla="*/ 2147483647 h 286"/>
                  <a:gd name="T8" fmla="*/ 2147483647 w 175"/>
                  <a:gd name="T9" fmla="*/ 2147483647 h 286"/>
                  <a:gd name="T10" fmla="*/ 2147483647 w 175"/>
                  <a:gd name="T11" fmla="*/ 2147483647 h 286"/>
                  <a:gd name="T12" fmla="*/ 2147483647 w 175"/>
                  <a:gd name="T13" fmla="*/ 2147483647 h 286"/>
                  <a:gd name="T14" fmla="*/ 2147483647 w 175"/>
                  <a:gd name="T15" fmla="*/ 2147483647 h 286"/>
                  <a:gd name="T16" fmla="*/ 2147483647 w 175"/>
                  <a:gd name="T17" fmla="*/ 2147483647 h 286"/>
                  <a:gd name="T18" fmla="*/ 2147483647 w 175"/>
                  <a:gd name="T19" fmla="*/ 2147483647 h 286"/>
                  <a:gd name="T20" fmla="*/ 2147483647 w 175"/>
                  <a:gd name="T21" fmla="*/ 2147483647 h 286"/>
                  <a:gd name="T22" fmla="*/ 2147483647 w 175"/>
                  <a:gd name="T23" fmla="*/ 2147483647 h 286"/>
                  <a:gd name="T24" fmla="*/ 2147483647 w 175"/>
                  <a:gd name="T25" fmla="*/ 2147483647 h 286"/>
                  <a:gd name="T26" fmla="*/ 2147483647 w 175"/>
                  <a:gd name="T27" fmla="*/ 2147483647 h 286"/>
                  <a:gd name="T28" fmla="*/ 2147483647 w 175"/>
                  <a:gd name="T29" fmla="*/ 0 h 286"/>
                  <a:gd name="T30" fmla="*/ 0 w 175"/>
                  <a:gd name="T31" fmla="*/ 2147483647 h 286"/>
                  <a:gd name="T32" fmla="*/ 2147483647 w 175"/>
                  <a:gd name="T33" fmla="*/ 2147483647 h 286"/>
                  <a:gd name="T34" fmla="*/ 2147483647 w 175"/>
                  <a:gd name="T35" fmla="*/ 2147483647 h 286"/>
                  <a:gd name="T36" fmla="*/ 2147483647 w 175"/>
                  <a:gd name="T37" fmla="*/ 2147483647 h 286"/>
                  <a:gd name="T38" fmla="*/ 2147483647 w 175"/>
                  <a:gd name="T39" fmla="*/ 2147483647 h 286"/>
                  <a:gd name="T40" fmla="*/ 2147483647 w 175"/>
                  <a:gd name="T41" fmla="*/ 2147483647 h 286"/>
                  <a:gd name="T42" fmla="*/ 2147483647 w 175"/>
                  <a:gd name="T43" fmla="*/ 2147483647 h 286"/>
                  <a:gd name="T44" fmla="*/ 2147483647 w 175"/>
                  <a:gd name="T45" fmla="*/ 2147483647 h 286"/>
                  <a:gd name="T46" fmla="*/ 2147483647 w 175"/>
                  <a:gd name="T47" fmla="*/ 2147483647 h 286"/>
                  <a:gd name="T48" fmla="*/ 2147483647 w 175"/>
                  <a:gd name="T49" fmla="*/ 2147483647 h 286"/>
                  <a:gd name="T50" fmla="*/ 2147483647 w 175"/>
                  <a:gd name="T51" fmla="*/ 2147483647 h 286"/>
                  <a:gd name="T52" fmla="*/ 2147483647 w 175"/>
                  <a:gd name="T53" fmla="*/ 2147483647 h 286"/>
                  <a:gd name="T54" fmla="*/ 2147483647 w 175"/>
                  <a:gd name="T55" fmla="*/ 2147483647 h 286"/>
                  <a:gd name="T56" fmla="*/ 2147483647 w 175"/>
                  <a:gd name="T57" fmla="*/ 2147483647 h 286"/>
                  <a:gd name="T58" fmla="*/ 2147483647 w 175"/>
                  <a:gd name="T59" fmla="*/ 2147483647 h 286"/>
                  <a:gd name="T60" fmla="*/ 2147483647 w 175"/>
                  <a:gd name="T61" fmla="*/ 2147483647 h 286"/>
                  <a:gd name="T62" fmla="*/ 2147483647 w 175"/>
                  <a:gd name="T63" fmla="*/ 2147483647 h 286"/>
                  <a:gd name="T64" fmla="*/ 2147483647 w 175"/>
                  <a:gd name="T65" fmla="*/ 2147483647 h 286"/>
                  <a:gd name="T66" fmla="*/ 2147483647 w 175"/>
                  <a:gd name="T67" fmla="*/ 2147483647 h 286"/>
                  <a:gd name="T68" fmla="*/ 2147483647 w 175"/>
                  <a:gd name="T69" fmla="*/ 2147483647 h 286"/>
                  <a:gd name="T70" fmla="*/ 2147483647 w 175"/>
                  <a:gd name="T71" fmla="*/ 2147483647 h 286"/>
                  <a:gd name="T72" fmla="*/ 2147483647 w 175"/>
                  <a:gd name="T73" fmla="*/ 2147483647 h 28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5"/>
                  <a:gd name="T112" fmla="*/ 0 h 286"/>
                  <a:gd name="T113" fmla="*/ 175 w 175"/>
                  <a:gd name="T114" fmla="*/ 286 h 28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5" h="286">
                    <a:moveTo>
                      <a:pt x="171" y="205"/>
                    </a:moveTo>
                    <a:lnTo>
                      <a:pt x="170" y="201"/>
                    </a:lnTo>
                    <a:lnTo>
                      <a:pt x="167" y="192"/>
                    </a:lnTo>
                    <a:lnTo>
                      <a:pt x="162" y="178"/>
                    </a:lnTo>
                    <a:lnTo>
                      <a:pt x="156" y="162"/>
                    </a:lnTo>
                    <a:lnTo>
                      <a:pt x="149" y="144"/>
                    </a:lnTo>
                    <a:lnTo>
                      <a:pt x="141" y="124"/>
                    </a:lnTo>
                    <a:lnTo>
                      <a:pt x="133" y="105"/>
                    </a:lnTo>
                    <a:lnTo>
                      <a:pt x="125" y="87"/>
                    </a:lnTo>
                    <a:lnTo>
                      <a:pt x="112" y="70"/>
                    </a:lnTo>
                    <a:lnTo>
                      <a:pt x="94" y="52"/>
                    </a:lnTo>
                    <a:lnTo>
                      <a:pt x="71" y="33"/>
                    </a:lnTo>
                    <a:lnTo>
                      <a:pt x="47" y="17"/>
                    </a:lnTo>
                    <a:lnTo>
                      <a:pt x="25" y="6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2" y="13"/>
                    </a:lnTo>
                    <a:lnTo>
                      <a:pt x="13" y="48"/>
                    </a:lnTo>
                    <a:lnTo>
                      <a:pt x="15" y="89"/>
                    </a:lnTo>
                    <a:lnTo>
                      <a:pt x="11" y="124"/>
                    </a:lnTo>
                    <a:lnTo>
                      <a:pt x="11" y="151"/>
                    </a:lnTo>
                    <a:lnTo>
                      <a:pt x="16" y="162"/>
                    </a:lnTo>
                    <a:lnTo>
                      <a:pt x="24" y="177"/>
                    </a:lnTo>
                    <a:lnTo>
                      <a:pt x="36" y="195"/>
                    </a:lnTo>
                    <a:lnTo>
                      <a:pt x="51" y="212"/>
                    </a:lnTo>
                    <a:lnTo>
                      <a:pt x="68" y="230"/>
                    </a:lnTo>
                    <a:lnTo>
                      <a:pt x="84" y="246"/>
                    </a:lnTo>
                    <a:lnTo>
                      <a:pt x="99" y="260"/>
                    </a:lnTo>
                    <a:lnTo>
                      <a:pt x="110" y="271"/>
                    </a:lnTo>
                    <a:lnTo>
                      <a:pt x="122" y="279"/>
                    </a:lnTo>
                    <a:lnTo>
                      <a:pt x="134" y="283"/>
                    </a:lnTo>
                    <a:lnTo>
                      <a:pt x="147" y="286"/>
                    </a:lnTo>
                    <a:lnTo>
                      <a:pt x="159" y="283"/>
                    </a:lnTo>
                    <a:lnTo>
                      <a:pt x="168" y="275"/>
                    </a:lnTo>
                    <a:lnTo>
                      <a:pt x="174" y="260"/>
                    </a:lnTo>
                    <a:lnTo>
                      <a:pt x="175" y="237"/>
                    </a:lnTo>
                    <a:lnTo>
                      <a:pt x="171" y="205"/>
                    </a:lnTo>
                    <a:close/>
                  </a:path>
                </a:pathLst>
              </a:custGeom>
              <a:solidFill>
                <a:srgbClr val="C17A4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74" name="Freeform 42"/>
              <p:cNvSpPr>
                <a:spLocks/>
              </p:cNvSpPr>
              <p:nvPr/>
            </p:nvSpPr>
            <p:spPr bwMode="auto">
              <a:xfrm>
                <a:off x="7004702" y="1545576"/>
                <a:ext cx="127000" cy="214313"/>
              </a:xfrm>
              <a:custGeom>
                <a:avLst/>
                <a:gdLst>
                  <a:gd name="T0" fmla="*/ 2147483647 w 160"/>
                  <a:gd name="T1" fmla="*/ 2147483647 h 271"/>
                  <a:gd name="T2" fmla="*/ 2147483647 w 160"/>
                  <a:gd name="T3" fmla="*/ 2147483647 h 271"/>
                  <a:gd name="T4" fmla="*/ 2147483647 w 160"/>
                  <a:gd name="T5" fmla="*/ 2147483647 h 271"/>
                  <a:gd name="T6" fmla="*/ 2147483647 w 160"/>
                  <a:gd name="T7" fmla="*/ 2147483647 h 271"/>
                  <a:gd name="T8" fmla="*/ 2147483647 w 160"/>
                  <a:gd name="T9" fmla="*/ 2147483647 h 271"/>
                  <a:gd name="T10" fmla="*/ 2147483647 w 160"/>
                  <a:gd name="T11" fmla="*/ 2147483647 h 271"/>
                  <a:gd name="T12" fmla="*/ 2147483647 w 160"/>
                  <a:gd name="T13" fmla="*/ 2147483647 h 271"/>
                  <a:gd name="T14" fmla="*/ 2147483647 w 160"/>
                  <a:gd name="T15" fmla="*/ 2147483647 h 271"/>
                  <a:gd name="T16" fmla="*/ 2147483647 w 160"/>
                  <a:gd name="T17" fmla="*/ 2147483647 h 271"/>
                  <a:gd name="T18" fmla="*/ 2147483647 w 160"/>
                  <a:gd name="T19" fmla="*/ 2147483647 h 271"/>
                  <a:gd name="T20" fmla="*/ 2147483647 w 160"/>
                  <a:gd name="T21" fmla="*/ 2147483647 h 271"/>
                  <a:gd name="T22" fmla="*/ 2147483647 w 160"/>
                  <a:gd name="T23" fmla="*/ 2147483647 h 271"/>
                  <a:gd name="T24" fmla="*/ 2147483647 w 160"/>
                  <a:gd name="T25" fmla="*/ 2147483647 h 271"/>
                  <a:gd name="T26" fmla="*/ 2147483647 w 160"/>
                  <a:gd name="T27" fmla="*/ 2147483647 h 271"/>
                  <a:gd name="T28" fmla="*/ 2147483647 w 160"/>
                  <a:gd name="T29" fmla="*/ 0 h 271"/>
                  <a:gd name="T30" fmla="*/ 0 w 160"/>
                  <a:gd name="T31" fmla="*/ 2147483647 h 271"/>
                  <a:gd name="T32" fmla="*/ 2147483647 w 160"/>
                  <a:gd name="T33" fmla="*/ 2147483647 h 271"/>
                  <a:gd name="T34" fmla="*/ 2147483647 w 160"/>
                  <a:gd name="T35" fmla="*/ 2147483647 h 271"/>
                  <a:gd name="T36" fmla="*/ 2147483647 w 160"/>
                  <a:gd name="T37" fmla="*/ 2147483647 h 271"/>
                  <a:gd name="T38" fmla="*/ 2147483647 w 160"/>
                  <a:gd name="T39" fmla="*/ 2147483647 h 271"/>
                  <a:gd name="T40" fmla="*/ 2147483647 w 160"/>
                  <a:gd name="T41" fmla="*/ 2147483647 h 271"/>
                  <a:gd name="T42" fmla="*/ 2147483647 w 160"/>
                  <a:gd name="T43" fmla="*/ 2147483647 h 271"/>
                  <a:gd name="T44" fmla="*/ 2147483647 w 160"/>
                  <a:gd name="T45" fmla="*/ 2147483647 h 271"/>
                  <a:gd name="T46" fmla="*/ 2147483647 w 160"/>
                  <a:gd name="T47" fmla="*/ 2147483647 h 271"/>
                  <a:gd name="T48" fmla="*/ 2147483647 w 160"/>
                  <a:gd name="T49" fmla="*/ 2147483647 h 271"/>
                  <a:gd name="T50" fmla="*/ 2147483647 w 160"/>
                  <a:gd name="T51" fmla="*/ 2147483647 h 271"/>
                  <a:gd name="T52" fmla="*/ 2147483647 w 160"/>
                  <a:gd name="T53" fmla="*/ 2147483647 h 271"/>
                  <a:gd name="T54" fmla="*/ 2147483647 w 160"/>
                  <a:gd name="T55" fmla="*/ 2147483647 h 271"/>
                  <a:gd name="T56" fmla="*/ 2147483647 w 160"/>
                  <a:gd name="T57" fmla="*/ 2147483647 h 271"/>
                  <a:gd name="T58" fmla="*/ 2147483647 w 160"/>
                  <a:gd name="T59" fmla="*/ 2147483647 h 271"/>
                  <a:gd name="T60" fmla="*/ 2147483647 w 160"/>
                  <a:gd name="T61" fmla="*/ 2147483647 h 271"/>
                  <a:gd name="T62" fmla="*/ 2147483647 w 160"/>
                  <a:gd name="T63" fmla="*/ 2147483647 h 271"/>
                  <a:gd name="T64" fmla="*/ 2147483647 w 160"/>
                  <a:gd name="T65" fmla="*/ 2147483647 h 271"/>
                  <a:gd name="T66" fmla="*/ 2147483647 w 160"/>
                  <a:gd name="T67" fmla="*/ 2147483647 h 271"/>
                  <a:gd name="T68" fmla="*/ 2147483647 w 160"/>
                  <a:gd name="T69" fmla="*/ 2147483647 h 271"/>
                  <a:gd name="T70" fmla="*/ 2147483647 w 160"/>
                  <a:gd name="T71" fmla="*/ 2147483647 h 271"/>
                  <a:gd name="T72" fmla="*/ 2147483647 w 160"/>
                  <a:gd name="T73" fmla="*/ 2147483647 h 27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0"/>
                  <a:gd name="T112" fmla="*/ 0 h 271"/>
                  <a:gd name="T113" fmla="*/ 160 w 160"/>
                  <a:gd name="T114" fmla="*/ 271 h 27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0" h="271">
                    <a:moveTo>
                      <a:pt x="156" y="195"/>
                    </a:moveTo>
                    <a:lnTo>
                      <a:pt x="155" y="191"/>
                    </a:lnTo>
                    <a:lnTo>
                      <a:pt x="153" y="183"/>
                    </a:lnTo>
                    <a:lnTo>
                      <a:pt x="148" y="171"/>
                    </a:lnTo>
                    <a:lnTo>
                      <a:pt x="143" y="154"/>
                    </a:lnTo>
                    <a:lnTo>
                      <a:pt x="137" y="137"/>
                    </a:lnTo>
                    <a:lnTo>
                      <a:pt x="130" y="118"/>
                    </a:lnTo>
                    <a:lnTo>
                      <a:pt x="122" y="100"/>
                    </a:lnTo>
                    <a:lnTo>
                      <a:pt x="115" y="83"/>
                    </a:lnTo>
                    <a:lnTo>
                      <a:pt x="103" y="67"/>
                    </a:lnTo>
                    <a:lnTo>
                      <a:pt x="86" y="48"/>
                    </a:lnTo>
                    <a:lnTo>
                      <a:pt x="64" y="32"/>
                    </a:lnTo>
                    <a:lnTo>
                      <a:pt x="42" y="16"/>
                    </a:lnTo>
                    <a:lnTo>
                      <a:pt x="23" y="6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2" y="13"/>
                    </a:lnTo>
                    <a:lnTo>
                      <a:pt x="12" y="46"/>
                    </a:lnTo>
                    <a:lnTo>
                      <a:pt x="14" y="84"/>
                    </a:lnTo>
                    <a:lnTo>
                      <a:pt x="10" y="118"/>
                    </a:lnTo>
                    <a:lnTo>
                      <a:pt x="10" y="143"/>
                    </a:lnTo>
                    <a:lnTo>
                      <a:pt x="14" y="154"/>
                    </a:lnTo>
                    <a:lnTo>
                      <a:pt x="23" y="168"/>
                    </a:lnTo>
                    <a:lnTo>
                      <a:pt x="34" y="184"/>
                    </a:lnTo>
                    <a:lnTo>
                      <a:pt x="47" y="202"/>
                    </a:lnTo>
                    <a:lnTo>
                      <a:pt x="62" y="218"/>
                    </a:lnTo>
                    <a:lnTo>
                      <a:pt x="77" y="234"/>
                    </a:lnTo>
                    <a:lnTo>
                      <a:pt x="90" y="247"/>
                    </a:lnTo>
                    <a:lnTo>
                      <a:pt x="101" y="257"/>
                    </a:lnTo>
                    <a:lnTo>
                      <a:pt x="112" y="264"/>
                    </a:lnTo>
                    <a:lnTo>
                      <a:pt x="123" y="270"/>
                    </a:lnTo>
                    <a:lnTo>
                      <a:pt x="135" y="271"/>
                    </a:lnTo>
                    <a:lnTo>
                      <a:pt x="145" y="268"/>
                    </a:lnTo>
                    <a:lnTo>
                      <a:pt x="153" y="262"/>
                    </a:lnTo>
                    <a:lnTo>
                      <a:pt x="159" y="248"/>
                    </a:lnTo>
                    <a:lnTo>
                      <a:pt x="160" y="226"/>
                    </a:lnTo>
                    <a:lnTo>
                      <a:pt x="156" y="195"/>
                    </a:lnTo>
                    <a:close/>
                  </a:path>
                </a:pathLst>
              </a:custGeom>
              <a:solidFill>
                <a:srgbClr val="B5632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75" name="Freeform 131"/>
              <p:cNvSpPr>
                <a:spLocks/>
              </p:cNvSpPr>
              <p:nvPr/>
            </p:nvSpPr>
            <p:spPr bwMode="auto">
              <a:xfrm>
                <a:off x="6915802" y="1443976"/>
                <a:ext cx="246063" cy="276225"/>
              </a:xfrm>
              <a:custGeom>
                <a:avLst/>
                <a:gdLst>
                  <a:gd name="T0" fmla="*/ 2147483647 w 309"/>
                  <a:gd name="T1" fmla="*/ 2147483647 h 349"/>
                  <a:gd name="T2" fmla="*/ 2147483647 w 309"/>
                  <a:gd name="T3" fmla="*/ 2147483647 h 349"/>
                  <a:gd name="T4" fmla="*/ 2147483647 w 309"/>
                  <a:gd name="T5" fmla="*/ 2147483647 h 349"/>
                  <a:gd name="T6" fmla="*/ 2147483647 w 309"/>
                  <a:gd name="T7" fmla="*/ 2147483647 h 349"/>
                  <a:gd name="T8" fmla="*/ 2147483647 w 309"/>
                  <a:gd name="T9" fmla="*/ 2147483647 h 349"/>
                  <a:gd name="T10" fmla="*/ 2147483647 w 309"/>
                  <a:gd name="T11" fmla="*/ 2147483647 h 349"/>
                  <a:gd name="T12" fmla="*/ 2147483647 w 309"/>
                  <a:gd name="T13" fmla="*/ 2147483647 h 349"/>
                  <a:gd name="T14" fmla="*/ 2147483647 w 309"/>
                  <a:gd name="T15" fmla="*/ 2147483647 h 349"/>
                  <a:gd name="T16" fmla="*/ 2147483647 w 309"/>
                  <a:gd name="T17" fmla="*/ 2147483647 h 349"/>
                  <a:gd name="T18" fmla="*/ 2147483647 w 309"/>
                  <a:gd name="T19" fmla="*/ 2147483647 h 349"/>
                  <a:gd name="T20" fmla="*/ 2147483647 w 309"/>
                  <a:gd name="T21" fmla="*/ 2147483647 h 349"/>
                  <a:gd name="T22" fmla="*/ 2147483647 w 309"/>
                  <a:gd name="T23" fmla="*/ 2147483647 h 349"/>
                  <a:gd name="T24" fmla="*/ 2147483647 w 309"/>
                  <a:gd name="T25" fmla="*/ 2147483647 h 349"/>
                  <a:gd name="T26" fmla="*/ 2147483647 w 309"/>
                  <a:gd name="T27" fmla="*/ 2147483647 h 349"/>
                  <a:gd name="T28" fmla="*/ 2147483647 w 309"/>
                  <a:gd name="T29" fmla="*/ 2147483647 h 349"/>
                  <a:gd name="T30" fmla="*/ 2147483647 w 309"/>
                  <a:gd name="T31" fmla="*/ 2147483647 h 349"/>
                  <a:gd name="T32" fmla="*/ 2147483647 w 309"/>
                  <a:gd name="T33" fmla="*/ 2147483647 h 349"/>
                  <a:gd name="T34" fmla="*/ 2147483647 w 309"/>
                  <a:gd name="T35" fmla="*/ 2147483647 h 349"/>
                  <a:gd name="T36" fmla="*/ 2147483647 w 309"/>
                  <a:gd name="T37" fmla="*/ 2147483647 h 349"/>
                  <a:gd name="T38" fmla="*/ 2147483647 w 309"/>
                  <a:gd name="T39" fmla="*/ 2147483647 h 349"/>
                  <a:gd name="T40" fmla="*/ 2147483647 w 309"/>
                  <a:gd name="T41" fmla="*/ 2147483647 h 349"/>
                  <a:gd name="T42" fmla="*/ 2147483647 w 309"/>
                  <a:gd name="T43" fmla="*/ 2147483647 h 349"/>
                  <a:gd name="T44" fmla="*/ 2147483647 w 309"/>
                  <a:gd name="T45" fmla="*/ 2147483647 h 349"/>
                  <a:gd name="T46" fmla="*/ 2147483647 w 309"/>
                  <a:gd name="T47" fmla="*/ 2147483647 h 349"/>
                  <a:gd name="T48" fmla="*/ 2147483647 w 309"/>
                  <a:gd name="T49" fmla="*/ 2147483647 h 349"/>
                  <a:gd name="T50" fmla="*/ 0 w 309"/>
                  <a:gd name="T51" fmla="*/ 2147483647 h 349"/>
                  <a:gd name="T52" fmla="*/ 2147483647 w 309"/>
                  <a:gd name="T53" fmla="*/ 2147483647 h 349"/>
                  <a:gd name="T54" fmla="*/ 2147483647 w 309"/>
                  <a:gd name="T55" fmla="*/ 2147483647 h 349"/>
                  <a:gd name="T56" fmla="*/ 2147483647 w 309"/>
                  <a:gd name="T57" fmla="*/ 2147483647 h 349"/>
                  <a:gd name="T58" fmla="*/ 2147483647 w 309"/>
                  <a:gd name="T59" fmla="*/ 2147483647 h 349"/>
                  <a:gd name="T60" fmla="*/ 2147483647 w 309"/>
                  <a:gd name="T61" fmla="*/ 2147483647 h 349"/>
                  <a:gd name="T62" fmla="*/ 2147483647 w 309"/>
                  <a:gd name="T63" fmla="*/ 2147483647 h 349"/>
                  <a:gd name="T64" fmla="*/ 2147483647 w 309"/>
                  <a:gd name="T65" fmla="*/ 2147483647 h 349"/>
                  <a:gd name="T66" fmla="*/ 2147483647 w 309"/>
                  <a:gd name="T67" fmla="*/ 2147483647 h 349"/>
                  <a:gd name="T68" fmla="*/ 2147483647 w 309"/>
                  <a:gd name="T69" fmla="*/ 2147483647 h 349"/>
                  <a:gd name="T70" fmla="*/ 2147483647 w 309"/>
                  <a:gd name="T71" fmla="*/ 2147483647 h 349"/>
                  <a:gd name="T72" fmla="*/ 2147483647 w 309"/>
                  <a:gd name="T73" fmla="*/ 2147483647 h 349"/>
                  <a:gd name="T74" fmla="*/ 2147483647 w 309"/>
                  <a:gd name="T75" fmla="*/ 2147483647 h 349"/>
                  <a:gd name="T76" fmla="*/ 2147483647 w 309"/>
                  <a:gd name="T77" fmla="*/ 2147483647 h 349"/>
                  <a:gd name="T78" fmla="*/ 2147483647 w 309"/>
                  <a:gd name="T79" fmla="*/ 2147483647 h 349"/>
                  <a:gd name="T80" fmla="*/ 2147483647 w 309"/>
                  <a:gd name="T81" fmla="*/ 2147483647 h 349"/>
                  <a:gd name="T82" fmla="*/ 2147483647 w 309"/>
                  <a:gd name="T83" fmla="*/ 2147483647 h 349"/>
                  <a:gd name="T84" fmla="*/ 2147483647 w 309"/>
                  <a:gd name="T85" fmla="*/ 2147483647 h 349"/>
                  <a:gd name="T86" fmla="*/ 2147483647 w 309"/>
                  <a:gd name="T87" fmla="*/ 2147483647 h 349"/>
                  <a:gd name="T88" fmla="*/ 2147483647 w 309"/>
                  <a:gd name="T89" fmla="*/ 2147483647 h 349"/>
                  <a:gd name="T90" fmla="*/ 2147483647 w 309"/>
                  <a:gd name="T91" fmla="*/ 2147483647 h 349"/>
                  <a:gd name="T92" fmla="*/ 2147483647 w 309"/>
                  <a:gd name="T93" fmla="*/ 2147483647 h 349"/>
                  <a:gd name="T94" fmla="*/ 2147483647 w 309"/>
                  <a:gd name="T95" fmla="*/ 2147483647 h 349"/>
                  <a:gd name="T96" fmla="*/ 2147483647 w 309"/>
                  <a:gd name="T97" fmla="*/ 2147483647 h 34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09"/>
                  <a:gd name="T148" fmla="*/ 0 h 349"/>
                  <a:gd name="T149" fmla="*/ 309 w 309"/>
                  <a:gd name="T150" fmla="*/ 349 h 34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09" h="349">
                    <a:moveTo>
                      <a:pt x="309" y="349"/>
                    </a:moveTo>
                    <a:lnTo>
                      <a:pt x="300" y="333"/>
                    </a:lnTo>
                    <a:lnTo>
                      <a:pt x="290" y="318"/>
                    </a:lnTo>
                    <a:lnTo>
                      <a:pt x="283" y="302"/>
                    </a:lnTo>
                    <a:lnTo>
                      <a:pt x="277" y="286"/>
                    </a:lnTo>
                    <a:lnTo>
                      <a:pt x="270" y="271"/>
                    </a:lnTo>
                    <a:lnTo>
                      <a:pt x="263" y="254"/>
                    </a:lnTo>
                    <a:lnTo>
                      <a:pt x="257" y="238"/>
                    </a:lnTo>
                    <a:lnTo>
                      <a:pt x="251" y="220"/>
                    </a:lnTo>
                    <a:lnTo>
                      <a:pt x="248" y="209"/>
                    </a:lnTo>
                    <a:lnTo>
                      <a:pt x="244" y="196"/>
                    </a:lnTo>
                    <a:lnTo>
                      <a:pt x="241" y="185"/>
                    </a:lnTo>
                    <a:lnTo>
                      <a:pt x="236" y="172"/>
                    </a:lnTo>
                    <a:lnTo>
                      <a:pt x="232" y="160"/>
                    </a:lnTo>
                    <a:lnTo>
                      <a:pt x="225" y="150"/>
                    </a:lnTo>
                    <a:lnTo>
                      <a:pt x="217" y="141"/>
                    </a:lnTo>
                    <a:lnTo>
                      <a:pt x="207" y="133"/>
                    </a:lnTo>
                    <a:lnTo>
                      <a:pt x="202" y="128"/>
                    </a:lnTo>
                    <a:lnTo>
                      <a:pt x="196" y="125"/>
                    </a:lnTo>
                    <a:lnTo>
                      <a:pt x="190" y="120"/>
                    </a:lnTo>
                    <a:lnTo>
                      <a:pt x="184" y="115"/>
                    </a:lnTo>
                    <a:lnTo>
                      <a:pt x="179" y="112"/>
                    </a:lnTo>
                    <a:lnTo>
                      <a:pt x="172" y="107"/>
                    </a:lnTo>
                    <a:lnTo>
                      <a:pt x="166" y="104"/>
                    </a:lnTo>
                    <a:lnTo>
                      <a:pt x="160" y="99"/>
                    </a:lnTo>
                    <a:lnTo>
                      <a:pt x="156" y="96"/>
                    </a:lnTo>
                    <a:lnTo>
                      <a:pt x="151" y="91"/>
                    </a:lnTo>
                    <a:lnTo>
                      <a:pt x="147" y="87"/>
                    </a:lnTo>
                    <a:lnTo>
                      <a:pt x="143" y="82"/>
                    </a:lnTo>
                    <a:lnTo>
                      <a:pt x="138" y="79"/>
                    </a:lnTo>
                    <a:lnTo>
                      <a:pt x="134" y="74"/>
                    </a:lnTo>
                    <a:lnTo>
                      <a:pt x="129" y="72"/>
                    </a:lnTo>
                    <a:lnTo>
                      <a:pt x="123" y="68"/>
                    </a:lnTo>
                    <a:lnTo>
                      <a:pt x="115" y="65"/>
                    </a:lnTo>
                    <a:lnTo>
                      <a:pt x="107" y="61"/>
                    </a:lnTo>
                    <a:lnTo>
                      <a:pt x="99" y="58"/>
                    </a:lnTo>
                    <a:lnTo>
                      <a:pt x="91" y="54"/>
                    </a:lnTo>
                    <a:lnTo>
                      <a:pt x="83" y="51"/>
                    </a:lnTo>
                    <a:lnTo>
                      <a:pt x="75" y="46"/>
                    </a:lnTo>
                    <a:lnTo>
                      <a:pt x="68" y="43"/>
                    </a:lnTo>
                    <a:lnTo>
                      <a:pt x="60" y="38"/>
                    </a:lnTo>
                    <a:lnTo>
                      <a:pt x="53" y="34"/>
                    </a:lnTo>
                    <a:lnTo>
                      <a:pt x="46" y="29"/>
                    </a:lnTo>
                    <a:lnTo>
                      <a:pt x="40" y="23"/>
                    </a:lnTo>
                    <a:lnTo>
                      <a:pt x="33" y="19"/>
                    </a:lnTo>
                    <a:lnTo>
                      <a:pt x="28" y="13"/>
                    </a:lnTo>
                    <a:lnTo>
                      <a:pt x="21" y="8"/>
                    </a:lnTo>
                    <a:lnTo>
                      <a:pt x="14" y="4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10" y="19"/>
                    </a:lnTo>
                    <a:lnTo>
                      <a:pt x="22" y="28"/>
                    </a:lnTo>
                    <a:lnTo>
                      <a:pt x="32" y="36"/>
                    </a:lnTo>
                    <a:lnTo>
                      <a:pt x="44" y="44"/>
                    </a:lnTo>
                    <a:lnTo>
                      <a:pt x="55" y="52"/>
                    </a:lnTo>
                    <a:lnTo>
                      <a:pt x="68" y="58"/>
                    </a:lnTo>
                    <a:lnTo>
                      <a:pt x="81" y="65"/>
                    </a:lnTo>
                    <a:lnTo>
                      <a:pt x="93" y="69"/>
                    </a:lnTo>
                    <a:lnTo>
                      <a:pt x="100" y="72"/>
                    </a:lnTo>
                    <a:lnTo>
                      <a:pt x="108" y="75"/>
                    </a:lnTo>
                    <a:lnTo>
                      <a:pt x="115" y="80"/>
                    </a:lnTo>
                    <a:lnTo>
                      <a:pt x="122" y="83"/>
                    </a:lnTo>
                    <a:lnTo>
                      <a:pt x="128" y="88"/>
                    </a:lnTo>
                    <a:lnTo>
                      <a:pt x="135" y="92"/>
                    </a:lnTo>
                    <a:lnTo>
                      <a:pt x="142" y="98"/>
                    </a:lnTo>
                    <a:lnTo>
                      <a:pt x="147" y="103"/>
                    </a:lnTo>
                    <a:lnTo>
                      <a:pt x="153" y="107"/>
                    </a:lnTo>
                    <a:lnTo>
                      <a:pt x="159" y="112"/>
                    </a:lnTo>
                    <a:lnTo>
                      <a:pt x="165" y="115"/>
                    </a:lnTo>
                    <a:lnTo>
                      <a:pt x="171" y="120"/>
                    </a:lnTo>
                    <a:lnTo>
                      <a:pt x="177" y="123"/>
                    </a:lnTo>
                    <a:lnTo>
                      <a:pt x="183" y="127"/>
                    </a:lnTo>
                    <a:lnTo>
                      <a:pt x="190" y="130"/>
                    </a:lnTo>
                    <a:lnTo>
                      <a:pt x="196" y="135"/>
                    </a:lnTo>
                    <a:lnTo>
                      <a:pt x="207" y="144"/>
                    </a:lnTo>
                    <a:lnTo>
                      <a:pt x="217" y="155"/>
                    </a:lnTo>
                    <a:lnTo>
                      <a:pt x="225" y="166"/>
                    </a:lnTo>
                    <a:lnTo>
                      <a:pt x="230" y="179"/>
                    </a:lnTo>
                    <a:lnTo>
                      <a:pt x="236" y="193"/>
                    </a:lnTo>
                    <a:lnTo>
                      <a:pt x="241" y="206"/>
                    </a:lnTo>
                    <a:lnTo>
                      <a:pt x="244" y="220"/>
                    </a:lnTo>
                    <a:lnTo>
                      <a:pt x="249" y="234"/>
                    </a:lnTo>
                    <a:lnTo>
                      <a:pt x="253" y="250"/>
                    </a:lnTo>
                    <a:lnTo>
                      <a:pt x="259" y="265"/>
                    </a:lnTo>
                    <a:lnTo>
                      <a:pt x="266" y="280"/>
                    </a:lnTo>
                    <a:lnTo>
                      <a:pt x="274" y="295"/>
                    </a:lnTo>
                    <a:lnTo>
                      <a:pt x="282" y="309"/>
                    </a:lnTo>
                    <a:lnTo>
                      <a:pt x="290" y="323"/>
                    </a:lnTo>
                    <a:lnTo>
                      <a:pt x="300" y="337"/>
                    </a:lnTo>
                    <a:lnTo>
                      <a:pt x="309" y="3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76" name="Freeform 132"/>
              <p:cNvSpPr>
                <a:spLocks/>
              </p:cNvSpPr>
              <p:nvPr/>
            </p:nvSpPr>
            <p:spPr bwMode="auto">
              <a:xfrm>
                <a:off x="6914214" y="1456676"/>
                <a:ext cx="128588" cy="104775"/>
              </a:xfrm>
              <a:custGeom>
                <a:avLst/>
                <a:gdLst>
                  <a:gd name="T0" fmla="*/ 0 w 161"/>
                  <a:gd name="T1" fmla="*/ 0 h 133"/>
                  <a:gd name="T2" fmla="*/ 2147483647 w 161"/>
                  <a:gd name="T3" fmla="*/ 2147483647 h 133"/>
                  <a:gd name="T4" fmla="*/ 2147483647 w 161"/>
                  <a:gd name="T5" fmla="*/ 2147483647 h 133"/>
                  <a:gd name="T6" fmla="*/ 2147483647 w 161"/>
                  <a:gd name="T7" fmla="*/ 2147483647 h 133"/>
                  <a:gd name="T8" fmla="*/ 2147483647 w 161"/>
                  <a:gd name="T9" fmla="*/ 2147483647 h 133"/>
                  <a:gd name="T10" fmla="*/ 2147483647 w 161"/>
                  <a:gd name="T11" fmla="*/ 2147483647 h 133"/>
                  <a:gd name="T12" fmla="*/ 2147483647 w 161"/>
                  <a:gd name="T13" fmla="*/ 2147483647 h 133"/>
                  <a:gd name="T14" fmla="*/ 2147483647 w 161"/>
                  <a:gd name="T15" fmla="*/ 2147483647 h 133"/>
                  <a:gd name="T16" fmla="*/ 2147483647 w 161"/>
                  <a:gd name="T17" fmla="*/ 2147483647 h 133"/>
                  <a:gd name="T18" fmla="*/ 2147483647 w 161"/>
                  <a:gd name="T19" fmla="*/ 2147483647 h 133"/>
                  <a:gd name="T20" fmla="*/ 2147483647 w 161"/>
                  <a:gd name="T21" fmla="*/ 2147483647 h 133"/>
                  <a:gd name="T22" fmla="*/ 2147483647 w 161"/>
                  <a:gd name="T23" fmla="*/ 2147483647 h 133"/>
                  <a:gd name="T24" fmla="*/ 2147483647 w 161"/>
                  <a:gd name="T25" fmla="*/ 2147483647 h 133"/>
                  <a:gd name="T26" fmla="*/ 2147483647 w 161"/>
                  <a:gd name="T27" fmla="*/ 2147483647 h 133"/>
                  <a:gd name="T28" fmla="*/ 2147483647 w 161"/>
                  <a:gd name="T29" fmla="*/ 2147483647 h 133"/>
                  <a:gd name="T30" fmla="*/ 2147483647 w 161"/>
                  <a:gd name="T31" fmla="*/ 2147483647 h 133"/>
                  <a:gd name="T32" fmla="*/ 2147483647 w 161"/>
                  <a:gd name="T33" fmla="*/ 2147483647 h 133"/>
                  <a:gd name="T34" fmla="*/ 2147483647 w 161"/>
                  <a:gd name="T35" fmla="*/ 2147483647 h 133"/>
                  <a:gd name="T36" fmla="*/ 2147483647 w 161"/>
                  <a:gd name="T37" fmla="*/ 2147483647 h 133"/>
                  <a:gd name="T38" fmla="*/ 2147483647 w 161"/>
                  <a:gd name="T39" fmla="*/ 2147483647 h 133"/>
                  <a:gd name="T40" fmla="*/ 2147483647 w 161"/>
                  <a:gd name="T41" fmla="*/ 2147483647 h 133"/>
                  <a:gd name="T42" fmla="*/ 2147483647 w 161"/>
                  <a:gd name="T43" fmla="*/ 2147483647 h 133"/>
                  <a:gd name="T44" fmla="*/ 2147483647 w 161"/>
                  <a:gd name="T45" fmla="*/ 2147483647 h 133"/>
                  <a:gd name="T46" fmla="*/ 2147483647 w 161"/>
                  <a:gd name="T47" fmla="*/ 2147483647 h 133"/>
                  <a:gd name="T48" fmla="*/ 2147483647 w 161"/>
                  <a:gd name="T49" fmla="*/ 2147483647 h 133"/>
                  <a:gd name="T50" fmla="*/ 2147483647 w 161"/>
                  <a:gd name="T51" fmla="*/ 2147483647 h 133"/>
                  <a:gd name="T52" fmla="*/ 2147483647 w 161"/>
                  <a:gd name="T53" fmla="*/ 2147483647 h 133"/>
                  <a:gd name="T54" fmla="*/ 2147483647 w 161"/>
                  <a:gd name="T55" fmla="*/ 2147483647 h 133"/>
                  <a:gd name="T56" fmla="*/ 2147483647 w 161"/>
                  <a:gd name="T57" fmla="*/ 2147483647 h 133"/>
                  <a:gd name="T58" fmla="*/ 2147483647 w 161"/>
                  <a:gd name="T59" fmla="*/ 2147483647 h 133"/>
                  <a:gd name="T60" fmla="*/ 2147483647 w 161"/>
                  <a:gd name="T61" fmla="*/ 2147483647 h 133"/>
                  <a:gd name="T62" fmla="*/ 2147483647 w 161"/>
                  <a:gd name="T63" fmla="*/ 2147483647 h 133"/>
                  <a:gd name="T64" fmla="*/ 2147483647 w 161"/>
                  <a:gd name="T65" fmla="*/ 2147483647 h 133"/>
                  <a:gd name="T66" fmla="*/ 2147483647 w 161"/>
                  <a:gd name="T67" fmla="*/ 2147483647 h 133"/>
                  <a:gd name="T68" fmla="*/ 2147483647 w 161"/>
                  <a:gd name="T69" fmla="*/ 2147483647 h 133"/>
                  <a:gd name="T70" fmla="*/ 2147483647 w 161"/>
                  <a:gd name="T71" fmla="*/ 2147483647 h 133"/>
                  <a:gd name="T72" fmla="*/ 2147483647 w 161"/>
                  <a:gd name="T73" fmla="*/ 2147483647 h 133"/>
                  <a:gd name="T74" fmla="*/ 2147483647 w 161"/>
                  <a:gd name="T75" fmla="*/ 2147483647 h 133"/>
                  <a:gd name="T76" fmla="*/ 2147483647 w 161"/>
                  <a:gd name="T77" fmla="*/ 2147483647 h 133"/>
                  <a:gd name="T78" fmla="*/ 2147483647 w 161"/>
                  <a:gd name="T79" fmla="*/ 2147483647 h 133"/>
                  <a:gd name="T80" fmla="*/ 2147483647 w 161"/>
                  <a:gd name="T81" fmla="*/ 2147483647 h 133"/>
                  <a:gd name="T82" fmla="*/ 2147483647 w 161"/>
                  <a:gd name="T83" fmla="*/ 2147483647 h 133"/>
                  <a:gd name="T84" fmla="*/ 2147483647 w 161"/>
                  <a:gd name="T85" fmla="*/ 2147483647 h 133"/>
                  <a:gd name="T86" fmla="*/ 2147483647 w 161"/>
                  <a:gd name="T87" fmla="*/ 2147483647 h 133"/>
                  <a:gd name="T88" fmla="*/ 2147483647 w 161"/>
                  <a:gd name="T89" fmla="*/ 2147483647 h 133"/>
                  <a:gd name="T90" fmla="*/ 2147483647 w 161"/>
                  <a:gd name="T91" fmla="*/ 2147483647 h 133"/>
                  <a:gd name="T92" fmla="*/ 2147483647 w 161"/>
                  <a:gd name="T93" fmla="*/ 2147483647 h 133"/>
                  <a:gd name="T94" fmla="*/ 2147483647 w 161"/>
                  <a:gd name="T95" fmla="*/ 2147483647 h 133"/>
                  <a:gd name="T96" fmla="*/ 2147483647 w 161"/>
                  <a:gd name="T97" fmla="*/ 2147483647 h 133"/>
                  <a:gd name="T98" fmla="*/ 2147483647 w 161"/>
                  <a:gd name="T99" fmla="*/ 2147483647 h 133"/>
                  <a:gd name="T100" fmla="*/ 2147483647 w 161"/>
                  <a:gd name="T101" fmla="*/ 2147483647 h 133"/>
                  <a:gd name="T102" fmla="*/ 2147483647 w 161"/>
                  <a:gd name="T103" fmla="*/ 2147483647 h 133"/>
                  <a:gd name="T104" fmla="*/ 0 w 161"/>
                  <a:gd name="T105" fmla="*/ 0 h 133"/>
                  <a:gd name="T106" fmla="*/ 0 w 161"/>
                  <a:gd name="T107" fmla="*/ 0 h 133"/>
                  <a:gd name="T108" fmla="*/ 0 w 161"/>
                  <a:gd name="T109" fmla="*/ 0 h 133"/>
                  <a:gd name="T110" fmla="*/ 0 w 161"/>
                  <a:gd name="T111" fmla="*/ 0 h 133"/>
                  <a:gd name="T112" fmla="*/ 0 w 161"/>
                  <a:gd name="T113" fmla="*/ 0 h 133"/>
                  <a:gd name="T114" fmla="*/ 0 w 161"/>
                  <a:gd name="T115" fmla="*/ 0 h 13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61"/>
                  <a:gd name="T175" fmla="*/ 0 h 133"/>
                  <a:gd name="T176" fmla="*/ 161 w 161"/>
                  <a:gd name="T177" fmla="*/ 133 h 133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61" h="133">
                    <a:moveTo>
                      <a:pt x="0" y="0"/>
                    </a:moveTo>
                    <a:lnTo>
                      <a:pt x="4" y="12"/>
                    </a:lnTo>
                    <a:lnTo>
                      <a:pt x="9" y="22"/>
                    </a:lnTo>
                    <a:lnTo>
                      <a:pt x="13" y="30"/>
                    </a:lnTo>
                    <a:lnTo>
                      <a:pt x="20" y="37"/>
                    </a:lnTo>
                    <a:lnTo>
                      <a:pt x="30" y="44"/>
                    </a:lnTo>
                    <a:lnTo>
                      <a:pt x="39" y="51"/>
                    </a:lnTo>
                    <a:lnTo>
                      <a:pt x="52" y="58"/>
                    </a:lnTo>
                    <a:lnTo>
                      <a:pt x="65" y="65"/>
                    </a:lnTo>
                    <a:lnTo>
                      <a:pt x="72" y="68"/>
                    </a:lnTo>
                    <a:lnTo>
                      <a:pt x="78" y="72"/>
                    </a:lnTo>
                    <a:lnTo>
                      <a:pt x="84" y="76"/>
                    </a:lnTo>
                    <a:lnTo>
                      <a:pt x="90" y="81"/>
                    </a:lnTo>
                    <a:lnTo>
                      <a:pt x="95" y="86"/>
                    </a:lnTo>
                    <a:lnTo>
                      <a:pt x="101" y="90"/>
                    </a:lnTo>
                    <a:lnTo>
                      <a:pt x="107" y="96"/>
                    </a:lnTo>
                    <a:lnTo>
                      <a:pt x="113" y="101"/>
                    </a:lnTo>
                    <a:lnTo>
                      <a:pt x="118" y="105"/>
                    </a:lnTo>
                    <a:lnTo>
                      <a:pt x="123" y="110"/>
                    </a:lnTo>
                    <a:lnTo>
                      <a:pt x="129" y="113"/>
                    </a:lnTo>
                    <a:lnTo>
                      <a:pt x="134" y="117"/>
                    </a:lnTo>
                    <a:lnTo>
                      <a:pt x="139" y="121"/>
                    </a:lnTo>
                    <a:lnTo>
                      <a:pt x="145" y="125"/>
                    </a:lnTo>
                    <a:lnTo>
                      <a:pt x="151" y="128"/>
                    </a:lnTo>
                    <a:lnTo>
                      <a:pt x="156" y="133"/>
                    </a:lnTo>
                    <a:lnTo>
                      <a:pt x="158" y="133"/>
                    </a:lnTo>
                    <a:lnTo>
                      <a:pt x="160" y="133"/>
                    </a:lnTo>
                    <a:lnTo>
                      <a:pt x="161" y="131"/>
                    </a:lnTo>
                    <a:lnTo>
                      <a:pt x="160" y="129"/>
                    </a:lnTo>
                    <a:lnTo>
                      <a:pt x="151" y="121"/>
                    </a:lnTo>
                    <a:lnTo>
                      <a:pt x="141" y="114"/>
                    </a:lnTo>
                    <a:lnTo>
                      <a:pt x="131" y="107"/>
                    </a:lnTo>
                    <a:lnTo>
                      <a:pt x="122" y="101"/>
                    </a:lnTo>
                    <a:lnTo>
                      <a:pt x="113" y="94"/>
                    </a:lnTo>
                    <a:lnTo>
                      <a:pt x="102" y="86"/>
                    </a:lnTo>
                    <a:lnTo>
                      <a:pt x="93" y="79"/>
                    </a:lnTo>
                    <a:lnTo>
                      <a:pt x="84" y="71"/>
                    </a:lnTo>
                    <a:lnTo>
                      <a:pt x="79" y="67"/>
                    </a:lnTo>
                    <a:lnTo>
                      <a:pt x="75" y="65"/>
                    </a:lnTo>
                    <a:lnTo>
                      <a:pt x="70" y="61"/>
                    </a:lnTo>
                    <a:lnTo>
                      <a:pt x="65" y="59"/>
                    </a:lnTo>
                    <a:lnTo>
                      <a:pt x="60" y="57"/>
                    </a:lnTo>
                    <a:lnTo>
                      <a:pt x="55" y="56"/>
                    </a:lnTo>
                    <a:lnTo>
                      <a:pt x="49" y="53"/>
                    </a:lnTo>
                    <a:lnTo>
                      <a:pt x="45" y="51"/>
                    </a:lnTo>
                    <a:lnTo>
                      <a:pt x="38" y="46"/>
                    </a:lnTo>
                    <a:lnTo>
                      <a:pt x="31" y="42"/>
                    </a:lnTo>
                    <a:lnTo>
                      <a:pt x="25" y="36"/>
                    </a:lnTo>
                    <a:lnTo>
                      <a:pt x="19" y="29"/>
                    </a:lnTo>
                    <a:lnTo>
                      <a:pt x="13" y="22"/>
                    </a:lnTo>
                    <a:lnTo>
                      <a:pt x="8" y="14"/>
                    </a:lnTo>
                    <a:lnTo>
                      <a:pt x="3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77" name="Freeform 133"/>
              <p:cNvSpPr>
                <a:spLocks/>
              </p:cNvSpPr>
              <p:nvPr/>
            </p:nvSpPr>
            <p:spPr bwMode="auto">
              <a:xfrm>
                <a:off x="6952314" y="1531289"/>
                <a:ext cx="136525" cy="119063"/>
              </a:xfrm>
              <a:custGeom>
                <a:avLst/>
                <a:gdLst>
                  <a:gd name="T0" fmla="*/ 2147483647 w 172"/>
                  <a:gd name="T1" fmla="*/ 2147483647 h 150"/>
                  <a:gd name="T2" fmla="*/ 2147483647 w 172"/>
                  <a:gd name="T3" fmla="*/ 2147483647 h 150"/>
                  <a:gd name="T4" fmla="*/ 2147483647 w 172"/>
                  <a:gd name="T5" fmla="*/ 2147483647 h 150"/>
                  <a:gd name="T6" fmla="*/ 2147483647 w 172"/>
                  <a:gd name="T7" fmla="*/ 2147483647 h 150"/>
                  <a:gd name="T8" fmla="*/ 2147483647 w 172"/>
                  <a:gd name="T9" fmla="*/ 2147483647 h 150"/>
                  <a:gd name="T10" fmla="*/ 2147483647 w 172"/>
                  <a:gd name="T11" fmla="*/ 2147483647 h 150"/>
                  <a:gd name="T12" fmla="*/ 2147483647 w 172"/>
                  <a:gd name="T13" fmla="*/ 2147483647 h 150"/>
                  <a:gd name="T14" fmla="*/ 2147483647 w 172"/>
                  <a:gd name="T15" fmla="*/ 2147483647 h 150"/>
                  <a:gd name="T16" fmla="*/ 2147483647 w 172"/>
                  <a:gd name="T17" fmla="*/ 2147483647 h 150"/>
                  <a:gd name="T18" fmla="*/ 2147483647 w 172"/>
                  <a:gd name="T19" fmla="*/ 2147483647 h 150"/>
                  <a:gd name="T20" fmla="*/ 2147483647 w 172"/>
                  <a:gd name="T21" fmla="*/ 2147483647 h 150"/>
                  <a:gd name="T22" fmla="*/ 2147483647 w 172"/>
                  <a:gd name="T23" fmla="*/ 2147483647 h 150"/>
                  <a:gd name="T24" fmla="*/ 2147483647 w 172"/>
                  <a:gd name="T25" fmla="*/ 2147483647 h 150"/>
                  <a:gd name="T26" fmla="*/ 2147483647 w 172"/>
                  <a:gd name="T27" fmla="*/ 2147483647 h 150"/>
                  <a:gd name="T28" fmla="*/ 2147483647 w 172"/>
                  <a:gd name="T29" fmla="*/ 2147483647 h 150"/>
                  <a:gd name="T30" fmla="*/ 2147483647 w 172"/>
                  <a:gd name="T31" fmla="*/ 2147483647 h 150"/>
                  <a:gd name="T32" fmla="*/ 2147483647 w 172"/>
                  <a:gd name="T33" fmla="*/ 0 h 150"/>
                  <a:gd name="T34" fmla="*/ 2147483647 w 172"/>
                  <a:gd name="T35" fmla="*/ 0 h 150"/>
                  <a:gd name="T36" fmla="*/ 0 w 172"/>
                  <a:gd name="T37" fmla="*/ 2147483647 h 150"/>
                  <a:gd name="T38" fmla="*/ 0 w 172"/>
                  <a:gd name="T39" fmla="*/ 2147483647 h 150"/>
                  <a:gd name="T40" fmla="*/ 0 w 172"/>
                  <a:gd name="T41" fmla="*/ 2147483647 h 150"/>
                  <a:gd name="T42" fmla="*/ 2147483647 w 172"/>
                  <a:gd name="T43" fmla="*/ 2147483647 h 150"/>
                  <a:gd name="T44" fmla="*/ 2147483647 w 172"/>
                  <a:gd name="T45" fmla="*/ 2147483647 h 150"/>
                  <a:gd name="T46" fmla="*/ 2147483647 w 172"/>
                  <a:gd name="T47" fmla="*/ 2147483647 h 150"/>
                  <a:gd name="T48" fmla="*/ 2147483647 w 172"/>
                  <a:gd name="T49" fmla="*/ 2147483647 h 150"/>
                  <a:gd name="T50" fmla="*/ 2147483647 w 172"/>
                  <a:gd name="T51" fmla="*/ 2147483647 h 150"/>
                  <a:gd name="T52" fmla="*/ 2147483647 w 172"/>
                  <a:gd name="T53" fmla="*/ 2147483647 h 150"/>
                  <a:gd name="T54" fmla="*/ 2147483647 w 172"/>
                  <a:gd name="T55" fmla="*/ 2147483647 h 150"/>
                  <a:gd name="T56" fmla="*/ 2147483647 w 172"/>
                  <a:gd name="T57" fmla="*/ 2147483647 h 150"/>
                  <a:gd name="T58" fmla="*/ 2147483647 w 172"/>
                  <a:gd name="T59" fmla="*/ 2147483647 h 150"/>
                  <a:gd name="T60" fmla="*/ 2147483647 w 172"/>
                  <a:gd name="T61" fmla="*/ 2147483647 h 150"/>
                  <a:gd name="T62" fmla="*/ 2147483647 w 172"/>
                  <a:gd name="T63" fmla="*/ 2147483647 h 150"/>
                  <a:gd name="T64" fmla="*/ 2147483647 w 172"/>
                  <a:gd name="T65" fmla="*/ 2147483647 h 150"/>
                  <a:gd name="T66" fmla="*/ 2147483647 w 172"/>
                  <a:gd name="T67" fmla="*/ 2147483647 h 150"/>
                  <a:gd name="T68" fmla="*/ 2147483647 w 172"/>
                  <a:gd name="T69" fmla="*/ 2147483647 h 150"/>
                  <a:gd name="T70" fmla="*/ 2147483647 w 172"/>
                  <a:gd name="T71" fmla="*/ 2147483647 h 150"/>
                  <a:gd name="T72" fmla="*/ 2147483647 w 172"/>
                  <a:gd name="T73" fmla="*/ 2147483647 h 150"/>
                  <a:gd name="T74" fmla="*/ 2147483647 w 172"/>
                  <a:gd name="T75" fmla="*/ 2147483647 h 150"/>
                  <a:gd name="T76" fmla="*/ 2147483647 w 172"/>
                  <a:gd name="T77" fmla="*/ 2147483647 h 150"/>
                  <a:gd name="T78" fmla="*/ 2147483647 w 172"/>
                  <a:gd name="T79" fmla="*/ 2147483647 h 150"/>
                  <a:gd name="T80" fmla="*/ 2147483647 w 172"/>
                  <a:gd name="T81" fmla="*/ 2147483647 h 150"/>
                  <a:gd name="T82" fmla="*/ 2147483647 w 172"/>
                  <a:gd name="T83" fmla="*/ 2147483647 h 15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2"/>
                  <a:gd name="T127" fmla="*/ 0 h 150"/>
                  <a:gd name="T128" fmla="*/ 172 w 172"/>
                  <a:gd name="T129" fmla="*/ 150 h 15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2" h="150">
                    <a:moveTo>
                      <a:pt x="172" y="150"/>
                    </a:moveTo>
                    <a:lnTo>
                      <a:pt x="168" y="138"/>
                    </a:lnTo>
                    <a:lnTo>
                      <a:pt x="164" y="127"/>
                    </a:lnTo>
                    <a:lnTo>
                      <a:pt x="159" y="114"/>
                    </a:lnTo>
                    <a:lnTo>
                      <a:pt x="153" y="102"/>
                    </a:lnTo>
                    <a:lnTo>
                      <a:pt x="146" y="91"/>
                    </a:lnTo>
                    <a:lnTo>
                      <a:pt x="138" y="81"/>
                    </a:lnTo>
                    <a:lnTo>
                      <a:pt x="129" y="71"/>
                    </a:lnTo>
                    <a:lnTo>
                      <a:pt x="120" y="63"/>
                    </a:lnTo>
                    <a:lnTo>
                      <a:pt x="106" y="55"/>
                    </a:lnTo>
                    <a:lnTo>
                      <a:pt x="91" y="47"/>
                    </a:lnTo>
                    <a:lnTo>
                      <a:pt x="76" y="39"/>
                    </a:lnTo>
                    <a:lnTo>
                      <a:pt x="62" y="31"/>
                    </a:lnTo>
                    <a:lnTo>
                      <a:pt x="47" y="24"/>
                    </a:lnTo>
                    <a:lnTo>
                      <a:pt x="32" y="16"/>
                    </a:lnTo>
                    <a:lnTo>
                      <a:pt x="17" y="8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0" y="15"/>
                    </a:lnTo>
                    <a:lnTo>
                      <a:pt x="22" y="23"/>
                    </a:lnTo>
                    <a:lnTo>
                      <a:pt x="33" y="31"/>
                    </a:lnTo>
                    <a:lnTo>
                      <a:pt x="45" y="38"/>
                    </a:lnTo>
                    <a:lnTo>
                      <a:pt x="58" y="44"/>
                    </a:lnTo>
                    <a:lnTo>
                      <a:pt x="70" y="51"/>
                    </a:lnTo>
                    <a:lnTo>
                      <a:pt x="82" y="56"/>
                    </a:lnTo>
                    <a:lnTo>
                      <a:pt x="94" y="62"/>
                    </a:lnTo>
                    <a:lnTo>
                      <a:pt x="108" y="70"/>
                    </a:lnTo>
                    <a:lnTo>
                      <a:pt x="121" y="78"/>
                    </a:lnTo>
                    <a:lnTo>
                      <a:pt x="132" y="88"/>
                    </a:lnTo>
                    <a:lnTo>
                      <a:pt x="142" y="98"/>
                    </a:lnTo>
                    <a:lnTo>
                      <a:pt x="151" y="109"/>
                    </a:lnTo>
                    <a:lnTo>
                      <a:pt x="158" y="121"/>
                    </a:lnTo>
                    <a:lnTo>
                      <a:pt x="165" y="135"/>
                    </a:lnTo>
                    <a:lnTo>
                      <a:pt x="170" y="150"/>
                    </a:lnTo>
                    <a:lnTo>
                      <a:pt x="172" y="1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78" name="Freeform 134"/>
              <p:cNvSpPr>
                <a:spLocks/>
              </p:cNvSpPr>
              <p:nvPr/>
            </p:nvSpPr>
            <p:spPr bwMode="auto">
              <a:xfrm>
                <a:off x="6949139" y="1547164"/>
                <a:ext cx="160338" cy="196850"/>
              </a:xfrm>
              <a:custGeom>
                <a:avLst/>
                <a:gdLst>
                  <a:gd name="T0" fmla="*/ 0 w 202"/>
                  <a:gd name="T1" fmla="*/ 0 h 246"/>
                  <a:gd name="T2" fmla="*/ 2147483647 w 202"/>
                  <a:gd name="T3" fmla="*/ 2147483647 h 246"/>
                  <a:gd name="T4" fmla="*/ 2147483647 w 202"/>
                  <a:gd name="T5" fmla="*/ 2147483647 h 246"/>
                  <a:gd name="T6" fmla="*/ 2147483647 w 202"/>
                  <a:gd name="T7" fmla="*/ 2147483647 h 246"/>
                  <a:gd name="T8" fmla="*/ 2147483647 w 202"/>
                  <a:gd name="T9" fmla="*/ 2147483647 h 246"/>
                  <a:gd name="T10" fmla="*/ 2147483647 w 202"/>
                  <a:gd name="T11" fmla="*/ 2147483647 h 246"/>
                  <a:gd name="T12" fmla="*/ 2147483647 w 202"/>
                  <a:gd name="T13" fmla="*/ 2147483647 h 246"/>
                  <a:gd name="T14" fmla="*/ 2147483647 w 202"/>
                  <a:gd name="T15" fmla="*/ 2147483647 h 246"/>
                  <a:gd name="T16" fmla="*/ 2147483647 w 202"/>
                  <a:gd name="T17" fmla="*/ 2147483647 h 246"/>
                  <a:gd name="T18" fmla="*/ 2147483647 w 202"/>
                  <a:gd name="T19" fmla="*/ 2147483647 h 246"/>
                  <a:gd name="T20" fmla="*/ 2147483647 w 202"/>
                  <a:gd name="T21" fmla="*/ 2147483647 h 246"/>
                  <a:gd name="T22" fmla="*/ 2147483647 w 202"/>
                  <a:gd name="T23" fmla="*/ 2147483647 h 246"/>
                  <a:gd name="T24" fmla="*/ 2147483647 w 202"/>
                  <a:gd name="T25" fmla="*/ 2147483647 h 246"/>
                  <a:gd name="T26" fmla="*/ 2147483647 w 202"/>
                  <a:gd name="T27" fmla="*/ 2147483647 h 246"/>
                  <a:gd name="T28" fmla="*/ 2147483647 w 202"/>
                  <a:gd name="T29" fmla="*/ 2147483647 h 246"/>
                  <a:gd name="T30" fmla="*/ 2147483647 w 202"/>
                  <a:gd name="T31" fmla="*/ 2147483647 h 246"/>
                  <a:gd name="T32" fmla="*/ 2147483647 w 202"/>
                  <a:gd name="T33" fmla="*/ 2147483647 h 246"/>
                  <a:gd name="T34" fmla="*/ 2147483647 w 202"/>
                  <a:gd name="T35" fmla="*/ 2147483647 h 246"/>
                  <a:gd name="T36" fmla="*/ 2147483647 w 202"/>
                  <a:gd name="T37" fmla="*/ 2147483647 h 246"/>
                  <a:gd name="T38" fmla="*/ 2147483647 w 202"/>
                  <a:gd name="T39" fmla="*/ 2147483647 h 246"/>
                  <a:gd name="T40" fmla="*/ 2147483647 w 202"/>
                  <a:gd name="T41" fmla="*/ 2147483647 h 246"/>
                  <a:gd name="T42" fmla="*/ 2147483647 w 202"/>
                  <a:gd name="T43" fmla="*/ 2147483647 h 246"/>
                  <a:gd name="T44" fmla="*/ 2147483647 w 202"/>
                  <a:gd name="T45" fmla="*/ 2147483647 h 246"/>
                  <a:gd name="T46" fmla="*/ 2147483647 w 202"/>
                  <a:gd name="T47" fmla="*/ 2147483647 h 246"/>
                  <a:gd name="T48" fmla="*/ 2147483647 w 202"/>
                  <a:gd name="T49" fmla="*/ 2147483647 h 246"/>
                  <a:gd name="T50" fmla="*/ 2147483647 w 202"/>
                  <a:gd name="T51" fmla="*/ 2147483647 h 246"/>
                  <a:gd name="T52" fmla="*/ 2147483647 w 202"/>
                  <a:gd name="T53" fmla="*/ 2147483647 h 246"/>
                  <a:gd name="T54" fmla="*/ 2147483647 w 202"/>
                  <a:gd name="T55" fmla="*/ 2147483647 h 246"/>
                  <a:gd name="T56" fmla="*/ 2147483647 w 202"/>
                  <a:gd name="T57" fmla="*/ 2147483647 h 246"/>
                  <a:gd name="T58" fmla="*/ 2147483647 w 202"/>
                  <a:gd name="T59" fmla="*/ 2147483647 h 246"/>
                  <a:gd name="T60" fmla="*/ 2147483647 w 202"/>
                  <a:gd name="T61" fmla="*/ 2147483647 h 246"/>
                  <a:gd name="T62" fmla="*/ 2147483647 w 202"/>
                  <a:gd name="T63" fmla="*/ 2147483647 h 246"/>
                  <a:gd name="T64" fmla="*/ 2147483647 w 202"/>
                  <a:gd name="T65" fmla="*/ 2147483647 h 246"/>
                  <a:gd name="T66" fmla="*/ 2147483647 w 202"/>
                  <a:gd name="T67" fmla="*/ 2147483647 h 246"/>
                  <a:gd name="T68" fmla="*/ 2147483647 w 202"/>
                  <a:gd name="T69" fmla="*/ 2147483647 h 246"/>
                  <a:gd name="T70" fmla="*/ 2147483647 w 202"/>
                  <a:gd name="T71" fmla="*/ 2147483647 h 246"/>
                  <a:gd name="T72" fmla="*/ 2147483647 w 202"/>
                  <a:gd name="T73" fmla="*/ 2147483647 h 246"/>
                  <a:gd name="T74" fmla="*/ 2147483647 w 202"/>
                  <a:gd name="T75" fmla="*/ 2147483647 h 246"/>
                  <a:gd name="T76" fmla="*/ 2147483647 w 202"/>
                  <a:gd name="T77" fmla="*/ 2147483647 h 246"/>
                  <a:gd name="T78" fmla="*/ 2147483647 w 202"/>
                  <a:gd name="T79" fmla="*/ 2147483647 h 246"/>
                  <a:gd name="T80" fmla="*/ 2147483647 w 202"/>
                  <a:gd name="T81" fmla="*/ 2147483647 h 246"/>
                  <a:gd name="T82" fmla="*/ 2147483647 w 202"/>
                  <a:gd name="T83" fmla="*/ 2147483647 h 246"/>
                  <a:gd name="T84" fmla="*/ 2147483647 w 202"/>
                  <a:gd name="T85" fmla="*/ 2147483647 h 246"/>
                  <a:gd name="T86" fmla="*/ 2147483647 w 202"/>
                  <a:gd name="T87" fmla="*/ 2147483647 h 246"/>
                  <a:gd name="T88" fmla="*/ 2147483647 w 202"/>
                  <a:gd name="T89" fmla="*/ 2147483647 h 246"/>
                  <a:gd name="T90" fmla="*/ 2147483647 w 202"/>
                  <a:gd name="T91" fmla="*/ 2147483647 h 246"/>
                  <a:gd name="T92" fmla="*/ 2147483647 w 202"/>
                  <a:gd name="T93" fmla="*/ 2147483647 h 246"/>
                  <a:gd name="T94" fmla="*/ 2147483647 w 202"/>
                  <a:gd name="T95" fmla="*/ 2147483647 h 246"/>
                  <a:gd name="T96" fmla="*/ 2147483647 w 202"/>
                  <a:gd name="T97" fmla="*/ 2147483647 h 246"/>
                  <a:gd name="T98" fmla="*/ 2147483647 w 202"/>
                  <a:gd name="T99" fmla="*/ 2147483647 h 246"/>
                  <a:gd name="T100" fmla="*/ 2147483647 w 202"/>
                  <a:gd name="T101" fmla="*/ 2147483647 h 246"/>
                  <a:gd name="T102" fmla="*/ 2147483647 w 202"/>
                  <a:gd name="T103" fmla="*/ 2147483647 h 246"/>
                  <a:gd name="T104" fmla="*/ 2147483647 w 202"/>
                  <a:gd name="T105" fmla="*/ 2147483647 h 246"/>
                  <a:gd name="T106" fmla="*/ 2147483647 w 202"/>
                  <a:gd name="T107" fmla="*/ 2147483647 h 246"/>
                  <a:gd name="T108" fmla="*/ 2147483647 w 202"/>
                  <a:gd name="T109" fmla="*/ 2147483647 h 246"/>
                  <a:gd name="T110" fmla="*/ 2147483647 w 202"/>
                  <a:gd name="T111" fmla="*/ 2147483647 h 246"/>
                  <a:gd name="T112" fmla="*/ 0 w 202"/>
                  <a:gd name="T113" fmla="*/ 0 h 246"/>
                  <a:gd name="T114" fmla="*/ 0 w 202"/>
                  <a:gd name="T115" fmla="*/ 0 h 246"/>
                  <a:gd name="T116" fmla="*/ 0 w 202"/>
                  <a:gd name="T117" fmla="*/ 0 h 246"/>
                  <a:gd name="T118" fmla="*/ 0 w 202"/>
                  <a:gd name="T119" fmla="*/ 0 h 246"/>
                  <a:gd name="T120" fmla="*/ 0 w 202"/>
                  <a:gd name="T121" fmla="*/ 0 h 246"/>
                  <a:gd name="T122" fmla="*/ 0 w 202"/>
                  <a:gd name="T123" fmla="*/ 0 h 24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02"/>
                  <a:gd name="T187" fmla="*/ 0 h 246"/>
                  <a:gd name="T188" fmla="*/ 202 w 202"/>
                  <a:gd name="T189" fmla="*/ 246 h 24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02" h="246">
                    <a:moveTo>
                      <a:pt x="0" y="0"/>
                    </a:moveTo>
                    <a:lnTo>
                      <a:pt x="6" y="8"/>
                    </a:lnTo>
                    <a:lnTo>
                      <a:pt x="13" y="16"/>
                    </a:lnTo>
                    <a:lnTo>
                      <a:pt x="19" y="23"/>
                    </a:lnTo>
                    <a:lnTo>
                      <a:pt x="26" y="31"/>
                    </a:lnTo>
                    <a:lnTo>
                      <a:pt x="32" y="39"/>
                    </a:lnTo>
                    <a:lnTo>
                      <a:pt x="40" y="46"/>
                    </a:lnTo>
                    <a:lnTo>
                      <a:pt x="47" y="53"/>
                    </a:lnTo>
                    <a:lnTo>
                      <a:pt x="55" y="59"/>
                    </a:lnTo>
                    <a:lnTo>
                      <a:pt x="63" y="68"/>
                    </a:lnTo>
                    <a:lnTo>
                      <a:pt x="71" y="77"/>
                    </a:lnTo>
                    <a:lnTo>
                      <a:pt x="77" y="86"/>
                    </a:lnTo>
                    <a:lnTo>
                      <a:pt x="82" y="95"/>
                    </a:lnTo>
                    <a:lnTo>
                      <a:pt x="87" y="106"/>
                    </a:lnTo>
                    <a:lnTo>
                      <a:pt x="91" y="116"/>
                    </a:lnTo>
                    <a:lnTo>
                      <a:pt x="95" y="127"/>
                    </a:lnTo>
                    <a:lnTo>
                      <a:pt x="98" y="139"/>
                    </a:lnTo>
                    <a:lnTo>
                      <a:pt x="104" y="157"/>
                    </a:lnTo>
                    <a:lnTo>
                      <a:pt x="112" y="173"/>
                    </a:lnTo>
                    <a:lnTo>
                      <a:pt x="121" y="190"/>
                    </a:lnTo>
                    <a:lnTo>
                      <a:pt x="132" y="205"/>
                    </a:lnTo>
                    <a:lnTo>
                      <a:pt x="145" y="218"/>
                    </a:lnTo>
                    <a:lnTo>
                      <a:pt x="159" y="230"/>
                    </a:lnTo>
                    <a:lnTo>
                      <a:pt x="176" y="239"/>
                    </a:lnTo>
                    <a:lnTo>
                      <a:pt x="194" y="246"/>
                    </a:lnTo>
                    <a:lnTo>
                      <a:pt x="198" y="245"/>
                    </a:lnTo>
                    <a:lnTo>
                      <a:pt x="201" y="241"/>
                    </a:lnTo>
                    <a:lnTo>
                      <a:pt x="202" y="237"/>
                    </a:lnTo>
                    <a:lnTo>
                      <a:pt x="201" y="233"/>
                    </a:lnTo>
                    <a:lnTo>
                      <a:pt x="193" y="226"/>
                    </a:lnTo>
                    <a:lnTo>
                      <a:pt x="185" y="221"/>
                    </a:lnTo>
                    <a:lnTo>
                      <a:pt x="177" y="215"/>
                    </a:lnTo>
                    <a:lnTo>
                      <a:pt x="169" y="210"/>
                    </a:lnTo>
                    <a:lnTo>
                      <a:pt x="161" y="205"/>
                    </a:lnTo>
                    <a:lnTo>
                      <a:pt x="153" y="200"/>
                    </a:lnTo>
                    <a:lnTo>
                      <a:pt x="145" y="193"/>
                    </a:lnTo>
                    <a:lnTo>
                      <a:pt x="138" y="186"/>
                    </a:lnTo>
                    <a:lnTo>
                      <a:pt x="131" y="178"/>
                    </a:lnTo>
                    <a:lnTo>
                      <a:pt x="125" y="169"/>
                    </a:lnTo>
                    <a:lnTo>
                      <a:pt x="120" y="161"/>
                    </a:lnTo>
                    <a:lnTo>
                      <a:pt x="116" y="150"/>
                    </a:lnTo>
                    <a:lnTo>
                      <a:pt x="111" y="141"/>
                    </a:lnTo>
                    <a:lnTo>
                      <a:pt x="108" y="132"/>
                    </a:lnTo>
                    <a:lnTo>
                      <a:pt x="104" y="122"/>
                    </a:lnTo>
                    <a:lnTo>
                      <a:pt x="101" y="112"/>
                    </a:lnTo>
                    <a:lnTo>
                      <a:pt x="95" y="99"/>
                    </a:lnTo>
                    <a:lnTo>
                      <a:pt x="88" y="86"/>
                    </a:lnTo>
                    <a:lnTo>
                      <a:pt x="79" y="73"/>
                    </a:lnTo>
                    <a:lnTo>
                      <a:pt x="67" y="64"/>
                    </a:lnTo>
                    <a:lnTo>
                      <a:pt x="57" y="57"/>
                    </a:lnTo>
                    <a:lnTo>
                      <a:pt x="48" y="50"/>
                    </a:lnTo>
                    <a:lnTo>
                      <a:pt x="40" y="42"/>
                    </a:lnTo>
                    <a:lnTo>
                      <a:pt x="30" y="34"/>
                    </a:lnTo>
                    <a:lnTo>
                      <a:pt x="22" y="26"/>
                    </a:lnTo>
                    <a:lnTo>
                      <a:pt x="15" y="17"/>
                    </a:lnTo>
                    <a:lnTo>
                      <a:pt x="7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79" name="Freeform 135"/>
              <p:cNvSpPr>
                <a:spLocks/>
              </p:cNvSpPr>
              <p:nvPr/>
            </p:nvSpPr>
            <p:spPr bwMode="auto">
              <a:xfrm>
                <a:off x="6952314" y="1577326"/>
                <a:ext cx="76200" cy="77788"/>
              </a:xfrm>
              <a:custGeom>
                <a:avLst/>
                <a:gdLst>
                  <a:gd name="T0" fmla="*/ 2147483647 w 96"/>
                  <a:gd name="T1" fmla="*/ 0 h 98"/>
                  <a:gd name="T2" fmla="*/ 2147483647 w 96"/>
                  <a:gd name="T3" fmla="*/ 2147483647 h 98"/>
                  <a:gd name="T4" fmla="*/ 0 w 96"/>
                  <a:gd name="T5" fmla="*/ 2147483647 h 98"/>
                  <a:gd name="T6" fmla="*/ 0 w 96"/>
                  <a:gd name="T7" fmla="*/ 2147483647 h 98"/>
                  <a:gd name="T8" fmla="*/ 2147483647 w 96"/>
                  <a:gd name="T9" fmla="*/ 2147483647 h 98"/>
                  <a:gd name="T10" fmla="*/ 2147483647 w 96"/>
                  <a:gd name="T11" fmla="*/ 2147483647 h 98"/>
                  <a:gd name="T12" fmla="*/ 2147483647 w 96"/>
                  <a:gd name="T13" fmla="*/ 2147483647 h 98"/>
                  <a:gd name="T14" fmla="*/ 2147483647 w 96"/>
                  <a:gd name="T15" fmla="*/ 2147483647 h 98"/>
                  <a:gd name="T16" fmla="*/ 2147483647 w 96"/>
                  <a:gd name="T17" fmla="*/ 2147483647 h 98"/>
                  <a:gd name="T18" fmla="*/ 2147483647 w 96"/>
                  <a:gd name="T19" fmla="*/ 2147483647 h 98"/>
                  <a:gd name="T20" fmla="*/ 2147483647 w 96"/>
                  <a:gd name="T21" fmla="*/ 2147483647 h 98"/>
                  <a:gd name="T22" fmla="*/ 2147483647 w 96"/>
                  <a:gd name="T23" fmla="*/ 2147483647 h 98"/>
                  <a:gd name="T24" fmla="*/ 2147483647 w 96"/>
                  <a:gd name="T25" fmla="*/ 2147483647 h 98"/>
                  <a:gd name="T26" fmla="*/ 2147483647 w 96"/>
                  <a:gd name="T27" fmla="*/ 2147483647 h 98"/>
                  <a:gd name="T28" fmla="*/ 2147483647 w 96"/>
                  <a:gd name="T29" fmla="*/ 2147483647 h 98"/>
                  <a:gd name="T30" fmla="*/ 2147483647 w 96"/>
                  <a:gd name="T31" fmla="*/ 2147483647 h 98"/>
                  <a:gd name="T32" fmla="*/ 2147483647 w 96"/>
                  <a:gd name="T33" fmla="*/ 2147483647 h 98"/>
                  <a:gd name="T34" fmla="*/ 2147483647 w 96"/>
                  <a:gd name="T35" fmla="*/ 2147483647 h 98"/>
                  <a:gd name="T36" fmla="*/ 2147483647 w 96"/>
                  <a:gd name="T37" fmla="*/ 2147483647 h 98"/>
                  <a:gd name="T38" fmla="*/ 2147483647 w 96"/>
                  <a:gd name="T39" fmla="*/ 2147483647 h 98"/>
                  <a:gd name="T40" fmla="*/ 2147483647 w 96"/>
                  <a:gd name="T41" fmla="*/ 2147483647 h 98"/>
                  <a:gd name="T42" fmla="*/ 2147483647 w 96"/>
                  <a:gd name="T43" fmla="*/ 2147483647 h 98"/>
                  <a:gd name="T44" fmla="*/ 2147483647 w 96"/>
                  <a:gd name="T45" fmla="*/ 2147483647 h 98"/>
                  <a:gd name="T46" fmla="*/ 2147483647 w 96"/>
                  <a:gd name="T47" fmla="*/ 2147483647 h 98"/>
                  <a:gd name="T48" fmla="*/ 2147483647 w 96"/>
                  <a:gd name="T49" fmla="*/ 2147483647 h 98"/>
                  <a:gd name="T50" fmla="*/ 2147483647 w 96"/>
                  <a:gd name="T51" fmla="*/ 2147483647 h 98"/>
                  <a:gd name="T52" fmla="*/ 2147483647 w 96"/>
                  <a:gd name="T53" fmla="*/ 2147483647 h 98"/>
                  <a:gd name="T54" fmla="*/ 2147483647 w 96"/>
                  <a:gd name="T55" fmla="*/ 2147483647 h 98"/>
                  <a:gd name="T56" fmla="*/ 2147483647 w 96"/>
                  <a:gd name="T57" fmla="*/ 2147483647 h 98"/>
                  <a:gd name="T58" fmla="*/ 2147483647 w 96"/>
                  <a:gd name="T59" fmla="*/ 2147483647 h 98"/>
                  <a:gd name="T60" fmla="*/ 2147483647 w 96"/>
                  <a:gd name="T61" fmla="*/ 2147483647 h 98"/>
                  <a:gd name="T62" fmla="*/ 2147483647 w 96"/>
                  <a:gd name="T63" fmla="*/ 2147483647 h 98"/>
                  <a:gd name="T64" fmla="*/ 2147483647 w 96"/>
                  <a:gd name="T65" fmla="*/ 0 h 98"/>
                  <a:gd name="T66" fmla="*/ 2147483647 w 96"/>
                  <a:gd name="T67" fmla="*/ 0 h 98"/>
                  <a:gd name="T68" fmla="*/ 2147483647 w 96"/>
                  <a:gd name="T69" fmla="*/ 0 h 98"/>
                  <a:gd name="T70" fmla="*/ 2147483647 w 96"/>
                  <a:gd name="T71" fmla="*/ 0 h 98"/>
                  <a:gd name="T72" fmla="*/ 2147483647 w 96"/>
                  <a:gd name="T73" fmla="*/ 0 h 98"/>
                  <a:gd name="T74" fmla="*/ 2147483647 w 96"/>
                  <a:gd name="T75" fmla="*/ 0 h 9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96"/>
                  <a:gd name="T115" fmla="*/ 0 h 98"/>
                  <a:gd name="T116" fmla="*/ 96 w 96"/>
                  <a:gd name="T117" fmla="*/ 98 h 9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96" h="98">
                    <a:moveTo>
                      <a:pt x="13" y="0"/>
                    </a:moveTo>
                    <a:lnTo>
                      <a:pt x="6" y="13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8" y="50"/>
                    </a:lnTo>
                    <a:lnTo>
                      <a:pt x="16" y="58"/>
                    </a:lnTo>
                    <a:lnTo>
                      <a:pt x="24" y="65"/>
                    </a:lnTo>
                    <a:lnTo>
                      <a:pt x="34" y="73"/>
                    </a:lnTo>
                    <a:lnTo>
                      <a:pt x="44" y="79"/>
                    </a:lnTo>
                    <a:lnTo>
                      <a:pt x="54" y="86"/>
                    </a:lnTo>
                    <a:lnTo>
                      <a:pt x="64" y="90"/>
                    </a:lnTo>
                    <a:lnTo>
                      <a:pt x="75" y="95"/>
                    </a:lnTo>
                    <a:lnTo>
                      <a:pt x="85" y="98"/>
                    </a:lnTo>
                    <a:lnTo>
                      <a:pt x="89" y="98"/>
                    </a:lnTo>
                    <a:lnTo>
                      <a:pt x="93" y="96"/>
                    </a:lnTo>
                    <a:lnTo>
                      <a:pt x="96" y="93"/>
                    </a:lnTo>
                    <a:lnTo>
                      <a:pt x="94" y="89"/>
                    </a:lnTo>
                    <a:lnTo>
                      <a:pt x="87" y="83"/>
                    </a:lnTo>
                    <a:lnTo>
                      <a:pt x="81" y="79"/>
                    </a:lnTo>
                    <a:lnTo>
                      <a:pt x="73" y="74"/>
                    </a:lnTo>
                    <a:lnTo>
                      <a:pt x="64" y="70"/>
                    </a:lnTo>
                    <a:lnTo>
                      <a:pt x="58" y="65"/>
                    </a:lnTo>
                    <a:lnTo>
                      <a:pt x="49" y="60"/>
                    </a:lnTo>
                    <a:lnTo>
                      <a:pt x="41" y="57"/>
                    </a:lnTo>
                    <a:lnTo>
                      <a:pt x="34" y="52"/>
                    </a:lnTo>
                    <a:lnTo>
                      <a:pt x="28" y="46"/>
                    </a:lnTo>
                    <a:lnTo>
                      <a:pt x="19" y="41"/>
                    </a:lnTo>
                    <a:lnTo>
                      <a:pt x="13" y="35"/>
                    </a:lnTo>
                    <a:lnTo>
                      <a:pt x="8" y="27"/>
                    </a:lnTo>
                    <a:lnTo>
                      <a:pt x="8" y="20"/>
                    </a:lnTo>
                    <a:lnTo>
                      <a:pt x="9" y="13"/>
                    </a:lnTo>
                    <a:lnTo>
                      <a:pt x="10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80" name="Freeform 136"/>
              <p:cNvSpPr>
                <a:spLocks/>
              </p:cNvSpPr>
              <p:nvPr/>
            </p:nvSpPr>
            <p:spPr bwMode="auto">
              <a:xfrm>
                <a:off x="6942789" y="1612251"/>
                <a:ext cx="84138" cy="68263"/>
              </a:xfrm>
              <a:custGeom>
                <a:avLst/>
                <a:gdLst>
                  <a:gd name="T0" fmla="*/ 2147483647 w 105"/>
                  <a:gd name="T1" fmla="*/ 0 h 87"/>
                  <a:gd name="T2" fmla="*/ 2147483647 w 105"/>
                  <a:gd name="T3" fmla="*/ 2147483647 h 87"/>
                  <a:gd name="T4" fmla="*/ 0 w 105"/>
                  <a:gd name="T5" fmla="*/ 2147483647 h 87"/>
                  <a:gd name="T6" fmla="*/ 2147483647 w 105"/>
                  <a:gd name="T7" fmla="*/ 2147483647 h 87"/>
                  <a:gd name="T8" fmla="*/ 2147483647 w 105"/>
                  <a:gd name="T9" fmla="*/ 2147483647 h 87"/>
                  <a:gd name="T10" fmla="*/ 2147483647 w 105"/>
                  <a:gd name="T11" fmla="*/ 2147483647 h 87"/>
                  <a:gd name="T12" fmla="*/ 2147483647 w 105"/>
                  <a:gd name="T13" fmla="*/ 2147483647 h 87"/>
                  <a:gd name="T14" fmla="*/ 2147483647 w 105"/>
                  <a:gd name="T15" fmla="*/ 2147483647 h 87"/>
                  <a:gd name="T16" fmla="*/ 2147483647 w 105"/>
                  <a:gd name="T17" fmla="*/ 2147483647 h 87"/>
                  <a:gd name="T18" fmla="*/ 2147483647 w 105"/>
                  <a:gd name="T19" fmla="*/ 2147483647 h 87"/>
                  <a:gd name="T20" fmla="*/ 2147483647 w 105"/>
                  <a:gd name="T21" fmla="*/ 2147483647 h 87"/>
                  <a:gd name="T22" fmla="*/ 2147483647 w 105"/>
                  <a:gd name="T23" fmla="*/ 2147483647 h 87"/>
                  <a:gd name="T24" fmla="*/ 2147483647 w 105"/>
                  <a:gd name="T25" fmla="*/ 2147483647 h 87"/>
                  <a:gd name="T26" fmla="*/ 2147483647 w 105"/>
                  <a:gd name="T27" fmla="*/ 2147483647 h 87"/>
                  <a:gd name="T28" fmla="*/ 2147483647 w 105"/>
                  <a:gd name="T29" fmla="*/ 2147483647 h 87"/>
                  <a:gd name="T30" fmla="*/ 2147483647 w 105"/>
                  <a:gd name="T31" fmla="*/ 2147483647 h 87"/>
                  <a:gd name="T32" fmla="*/ 2147483647 w 105"/>
                  <a:gd name="T33" fmla="*/ 2147483647 h 87"/>
                  <a:gd name="T34" fmla="*/ 2147483647 w 105"/>
                  <a:gd name="T35" fmla="*/ 2147483647 h 87"/>
                  <a:gd name="T36" fmla="*/ 2147483647 w 105"/>
                  <a:gd name="T37" fmla="*/ 2147483647 h 87"/>
                  <a:gd name="T38" fmla="*/ 2147483647 w 105"/>
                  <a:gd name="T39" fmla="*/ 2147483647 h 87"/>
                  <a:gd name="T40" fmla="*/ 2147483647 w 105"/>
                  <a:gd name="T41" fmla="*/ 2147483647 h 87"/>
                  <a:gd name="T42" fmla="*/ 2147483647 w 105"/>
                  <a:gd name="T43" fmla="*/ 2147483647 h 87"/>
                  <a:gd name="T44" fmla="*/ 2147483647 w 105"/>
                  <a:gd name="T45" fmla="*/ 2147483647 h 87"/>
                  <a:gd name="T46" fmla="*/ 2147483647 w 105"/>
                  <a:gd name="T47" fmla="*/ 2147483647 h 87"/>
                  <a:gd name="T48" fmla="*/ 2147483647 w 105"/>
                  <a:gd name="T49" fmla="*/ 2147483647 h 87"/>
                  <a:gd name="T50" fmla="*/ 2147483647 w 105"/>
                  <a:gd name="T51" fmla="*/ 2147483647 h 87"/>
                  <a:gd name="T52" fmla="*/ 2147483647 w 105"/>
                  <a:gd name="T53" fmla="*/ 2147483647 h 87"/>
                  <a:gd name="T54" fmla="*/ 2147483647 w 105"/>
                  <a:gd name="T55" fmla="*/ 2147483647 h 87"/>
                  <a:gd name="T56" fmla="*/ 2147483647 w 105"/>
                  <a:gd name="T57" fmla="*/ 2147483647 h 87"/>
                  <a:gd name="T58" fmla="*/ 2147483647 w 105"/>
                  <a:gd name="T59" fmla="*/ 2147483647 h 87"/>
                  <a:gd name="T60" fmla="*/ 2147483647 w 105"/>
                  <a:gd name="T61" fmla="*/ 2147483647 h 87"/>
                  <a:gd name="T62" fmla="*/ 2147483647 w 105"/>
                  <a:gd name="T63" fmla="*/ 2147483647 h 87"/>
                  <a:gd name="T64" fmla="*/ 2147483647 w 105"/>
                  <a:gd name="T65" fmla="*/ 2147483647 h 87"/>
                  <a:gd name="T66" fmla="*/ 2147483647 w 105"/>
                  <a:gd name="T67" fmla="*/ 2147483647 h 87"/>
                  <a:gd name="T68" fmla="*/ 2147483647 w 105"/>
                  <a:gd name="T69" fmla="*/ 2147483647 h 87"/>
                  <a:gd name="T70" fmla="*/ 2147483647 w 105"/>
                  <a:gd name="T71" fmla="*/ 2147483647 h 87"/>
                  <a:gd name="T72" fmla="*/ 2147483647 w 105"/>
                  <a:gd name="T73" fmla="*/ 0 h 87"/>
                  <a:gd name="T74" fmla="*/ 2147483647 w 105"/>
                  <a:gd name="T75" fmla="*/ 0 h 87"/>
                  <a:gd name="T76" fmla="*/ 2147483647 w 105"/>
                  <a:gd name="T77" fmla="*/ 0 h 87"/>
                  <a:gd name="T78" fmla="*/ 2147483647 w 105"/>
                  <a:gd name="T79" fmla="*/ 0 h 87"/>
                  <a:gd name="T80" fmla="*/ 2147483647 w 105"/>
                  <a:gd name="T81" fmla="*/ 0 h 87"/>
                  <a:gd name="T82" fmla="*/ 2147483647 w 105"/>
                  <a:gd name="T83" fmla="*/ 0 h 8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05"/>
                  <a:gd name="T127" fmla="*/ 0 h 87"/>
                  <a:gd name="T128" fmla="*/ 105 w 105"/>
                  <a:gd name="T129" fmla="*/ 87 h 8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05" h="87">
                    <a:moveTo>
                      <a:pt x="3" y="0"/>
                    </a:moveTo>
                    <a:lnTo>
                      <a:pt x="2" y="11"/>
                    </a:lnTo>
                    <a:lnTo>
                      <a:pt x="0" y="21"/>
                    </a:lnTo>
                    <a:lnTo>
                      <a:pt x="2" y="31"/>
                    </a:lnTo>
                    <a:lnTo>
                      <a:pt x="5" y="42"/>
                    </a:lnTo>
                    <a:lnTo>
                      <a:pt x="11" y="50"/>
                    </a:lnTo>
                    <a:lnTo>
                      <a:pt x="20" y="55"/>
                    </a:lnTo>
                    <a:lnTo>
                      <a:pt x="29" y="61"/>
                    </a:lnTo>
                    <a:lnTo>
                      <a:pt x="38" y="67"/>
                    </a:lnTo>
                    <a:lnTo>
                      <a:pt x="45" y="73"/>
                    </a:lnTo>
                    <a:lnTo>
                      <a:pt x="53" y="77"/>
                    </a:lnTo>
                    <a:lnTo>
                      <a:pt x="61" y="82"/>
                    </a:lnTo>
                    <a:lnTo>
                      <a:pt x="71" y="84"/>
                    </a:lnTo>
                    <a:lnTo>
                      <a:pt x="80" y="87"/>
                    </a:lnTo>
                    <a:lnTo>
                      <a:pt x="88" y="85"/>
                    </a:lnTo>
                    <a:lnTo>
                      <a:pt x="96" y="82"/>
                    </a:lnTo>
                    <a:lnTo>
                      <a:pt x="103" y="75"/>
                    </a:lnTo>
                    <a:lnTo>
                      <a:pt x="104" y="72"/>
                    </a:lnTo>
                    <a:lnTo>
                      <a:pt x="105" y="68"/>
                    </a:lnTo>
                    <a:lnTo>
                      <a:pt x="105" y="66"/>
                    </a:lnTo>
                    <a:lnTo>
                      <a:pt x="102" y="67"/>
                    </a:lnTo>
                    <a:lnTo>
                      <a:pt x="95" y="68"/>
                    </a:lnTo>
                    <a:lnTo>
                      <a:pt x="87" y="68"/>
                    </a:lnTo>
                    <a:lnTo>
                      <a:pt x="79" y="67"/>
                    </a:lnTo>
                    <a:lnTo>
                      <a:pt x="72" y="65"/>
                    </a:lnTo>
                    <a:lnTo>
                      <a:pt x="64" y="61"/>
                    </a:lnTo>
                    <a:lnTo>
                      <a:pt x="57" y="58"/>
                    </a:lnTo>
                    <a:lnTo>
                      <a:pt x="50" y="53"/>
                    </a:lnTo>
                    <a:lnTo>
                      <a:pt x="44" y="50"/>
                    </a:lnTo>
                    <a:lnTo>
                      <a:pt x="38" y="46"/>
                    </a:lnTo>
                    <a:lnTo>
                      <a:pt x="31" y="44"/>
                    </a:lnTo>
                    <a:lnTo>
                      <a:pt x="25" y="42"/>
                    </a:lnTo>
                    <a:lnTo>
                      <a:pt x="19" y="38"/>
                    </a:lnTo>
                    <a:lnTo>
                      <a:pt x="11" y="31"/>
                    </a:lnTo>
                    <a:lnTo>
                      <a:pt x="6" y="22"/>
                    </a:lnTo>
                    <a:lnTo>
                      <a:pt x="4" y="1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81" name="Freeform 137"/>
              <p:cNvSpPr>
                <a:spLocks/>
              </p:cNvSpPr>
              <p:nvPr/>
            </p:nvSpPr>
            <p:spPr bwMode="auto">
              <a:xfrm>
                <a:off x="6949139" y="1663051"/>
                <a:ext cx="90488" cy="44450"/>
              </a:xfrm>
              <a:custGeom>
                <a:avLst/>
                <a:gdLst>
                  <a:gd name="T0" fmla="*/ 2147483647 w 114"/>
                  <a:gd name="T1" fmla="*/ 0 h 55"/>
                  <a:gd name="T2" fmla="*/ 0 w 114"/>
                  <a:gd name="T3" fmla="*/ 2147483647 h 55"/>
                  <a:gd name="T4" fmla="*/ 2147483647 w 114"/>
                  <a:gd name="T5" fmla="*/ 2147483647 h 55"/>
                  <a:gd name="T6" fmla="*/ 2147483647 w 114"/>
                  <a:gd name="T7" fmla="*/ 2147483647 h 55"/>
                  <a:gd name="T8" fmla="*/ 2147483647 w 114"/>
                  <a:gd name="T9" fmla="*/ 2147483647 h 55"/>
                  <a:gd name="T10" fmla="*/ 2147483647 w 114"/>
                  <a:gd name="T11" fmla="*/ 2147483647 h 55"/>
                  <a:gd name="T12" fmla="*/ 2147483647 w 114"/>
                  <a:gd name="T13" fmla="*/ 2147483647 h 55"/>
                  <a:gd name="T14" fmla="*/ 2147483647 w 114"/>
                  <a:gd name="T15" fmla="*/ 2147483647 h 55"/>
                  <a:gd name="T16" fmla="*/ 2147483647 w 114"/>
                  <a:gd name="T17" fmla="*/ 2147483647 h 55"/>
                  <a:gd name="T18" fmla="*/ 2147483647 w 114"/>
                  <a:gd name="T19" fmla="*/ 2147483647 h 55"/>
                  <a:gd name="T20" fmla="*/ 2147483647 w 114"/>
                  <a:gd name="T21" fmla="*/ 2147483647 h 55"/>
                  <a:gd name="T22" fmla="*/ 2147483647 w 114"/>
                  <a:gd name="T23" fmla="*/ 2147483647 h 55"/>
                  <a:gd name="T24" fmla="*/ 2147483647 w 114"/>
                  <a:gd name="T25" fmla="*/ 2147483647 h 55"/>
                  <a:gd name="T26" fmla="*/ 2147483647 w 114"/>
                  <a:gd name="T27" fmla="*/ 2147483647 h 55"/>
                  <a:gd name="T28" fmla="*/ 2147483647 w 114"/>
                  <a:gd name="T29" fmla="*/ 2147483647 h 55"/>
                  <a:gd name="T30" fmla="*/ 2147483647 w 114"/>
                  <a:gd name="T31" fmla="*/ 2147483647 h 55"/>
                  <a:gd name="T32" fmla="*/ 2147483647 w 114"/>
                  <a:gd name="T33" fmla="*/ 2147483647 h 55"/>
                  <a:gd name="T34" fmla="*/ 2147483647 w 114"/>
                  <a:gd name="T35" fmla="*/ 2147483647 h 55"/>
                  <a:gd name="T36" fmla="*/ 2147483647 w 114"/>
                  <a:gd name="T37" fmla="*/ 2147483647 h 55"/>
                  <a:gd name="T38" fmla="*/ 2147483647 w 114"/>
                  <a:gd name="T39" fmla="*/ 2147483647 h 55"/>
                  <a:gd name="T40" fmla="*/ 2147483647 w 114"/>
                  <a:gd name="T41" fmla="*/ 2147483647 h 55"/>
                  <a:gd name="T42" fmla="*/ 2147483647 w 114"/>
                  <a:gd name="T43" fmla="*/ 2147483647 h 55"/>
                  <a:gd name="T44" fmla="*/ 2147483647 w 114"/>
                  <a:gd name="T45" fmla="*/ 2147483647 h 55"/>
                  <a:gd name="T46" fmla="*/ 2147483647 w 114"/>
                  <a:gd name="T47" fmla="*/ 2147483647 h 55"/>
                  <a:gd name="T48" fmla="*/ 2147483647 w 114"/>
                  <a:gd name="T49" fmla="*/ 2147483647 h 55"/>
                  <a:gd name="T50" fmla="*/ 2147483647 w 114"/>
                  <a:gd name="T51" fmla="*/ 2147483647 h 55"/>
                  <a:gd name="T52" fmla="*/ 2147483647 w 114"/>
                  <a:gd name="T53" fmla="*/ 2147483647 h 55"/>
                  <a:gd name="T54" fmla="*/ 2147483647 w 114"/>
                  <a:gd name="T55" fmla="*/ 2147483647 h 55"/>
                  <a:gd name="T56" fmla="*/ 2147483647 w 114"/>
                  <a:gd name="T57" fmla="*/ 2147483647 h 55"/>
                  <a:gd name="T58" fmla="*/ 2147483647 w 114"/>
                  <a:gd name="T59" fmla="*/ 2147483647 h 55"/>
                  <a:gd name="T60" fmla="*/ 2147483647 w 114"/>
                  <a:gd name="T61" fmla="*/ 2147483647 h 55"/>
                  <a:gd name="T62" fmla="*/ 2147483647 w 114"/>
                  <a:gd name="T63" fmla="*/ 2147483647 h 55"/>
                  <a:gd name="T64" fmla="*/ 2147483647 w 114"/>
                  <a:gd name="T65" fmla="*/ 2147483647 h 55"/>
                  <a:gd name="T66" fmla="*/ 2147483647 w 114"/>
                  <a:gd name="T67" fmla="*/ 2147483647 h 55"/>
                  <a:gd name="T68" fmla="*/ 2147483647 w 114"/>
                  <a:gd name="T69" fmla="*/ 2147483647 h 55"/>
                  <a:gd name="T70" fmla="*/ 2147483647 w 114"/>
                  <a:gd name="T71" fmla="*/ 2147483647 h 55"/>
                  <a:gd name="T72" fmla="*/ 2147483647 w 114"/>
                  <a:gd name="T73" fmla="*/ 2147483647 h 55"/>
                  <a:gd name="T74" fmla="*/ 2147483647 w 114"/>
                  <a:gd name="T75" fmla="*/ 2147483647 h 55"/>
                  <a:gd name="T76" fmla="*/ 2147483647 w 114"/>
                  <a:gd name="T77" fmla="*/ 2147483647 h 55"/>
                  <a:gd name="T78" fmla="*/ 2147483647 w 114"/>
                  <a:gd name="T79" fmla="*/ 2147483647 h 55"/>
                  <a:gd name="T80" fmla="*/ 2147483647 w 114"/>
                  <a:gd name="T81" fmla="*/ 2147483647 h 55"/>
                  <a:gd name="T82" fmla="*/ 2147483647 w 114"/>
                  <a:gd name="T83" fmla="*/ 2147483647 h 55"/>
                  <a:gd name="T84" fmla="*/ 2147483647 w 114"/>
                  <a:gd name="T85" fmla="*/ 2147483647 h 55"/>
                  <a:gd name="T86" fmla="*/ 2147483647 w 114"/>
                  <a:gd name="T87" fmla="*/ 2147483647 h 55"/>
                  <a:gd name="T88" fmla="*/ 2147483647 w 114"/>
                  <a:gd name="T89" fmla="*/ 0 h 55"/>
                  <a:gd name="T90" fmla="*/ 2147483647 w 114"/>
                  <a:gd name="T91" fmla="*/ 0 h 55"/>
                  <a:gd name="T92" fmla="*/ 2147483647 w 114"/>
                  <a:gd name="T93" fmla="*/ 0 h 55"/>
                  <a:gd name="T94" fmla="*/ 2147483647 w 114"/>
                  <a:gd name="T95" fmla="*/ 0 h 55"/>
                  <a:gd name="T96" fmla="*/ 2147483647 w 114"/>
                  <a:gd name="T97" fmla="*/ 0 h 55"/>
                  <a:gd name="T98" fmla="*/ 2147483647 w 114"/>
                  <a:gd name="T99" fmla="*/ 0 h 5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14"/>
                  <a:gd name="T151" fmla="*/ 0 h 55"/>
                  <a:gd name="T152" fmla="*/ 114 w 114"/>
                  <a:gd name="T153" fmla="*/ 55 h 5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14" h="55">
                    <a:moveTo>
                      <a:pt x="1" y="0"/>
                    </a:moveTo>
                    <a:lnTo>
                      <a:pt x="0" y="9"/>
                    </a:lnTo>
                    <a:lnTo>
                      <a:pt x="3" y="17"/>
                    </a:lnTo>
                    <a:lnTo>
                      <a:pt x="7" y="24"/>
                    </a:lnTo>
                    <a:lnTo>
                      <a:pt x="14" y="30"/>
                    </a:lnTo>
                    <a:lnTo>
                      <a:pt x="21" y="34"/>
                    </a:lnTo>
                    <a:lnTo>
                      <a:pt x="29" y="39"/>
                    </a:lnTo>
                    <a:lnTo>
                      <a:pt x="37" y="44"/>
                    </a:lnTo>
                    <a:lnTo>
                      <a:pt x="44" y="47"/>
                    </a:lnTo>
                    <a:lnTo>
                      <a:pt x="49" y="49"/>
                    </a:lnTo>
                    <a:lnTo>
                      <a:pt x="53" y="51"/>
                    </a:lnTo>
                    <a:lnTo>
                      <a:pt x="59" y="53"/>
                    </a:lnTo>
                    <a:lnTo>
                      <a:pt x="66" y="54"/>
                    </a:lnTo>
                    <a:lnTo>
                      <a:pt x="72" y="55"/>
                    </a:lnTo>
                    <a:lnTo>
                      <a:pt x="78" y="55"/>
                    </a:lnTo>
                    <a:lnTo>
                      <a:pt x="83" y="55"/>
                    </a:lnTo>
                    <a:lnTo>
                      <a:pt x="88" y="55"/>
                    </a:lnTo>
                    <a:lnTo>
                      <a:pt x="97" y="52"/>
                    </a:lnTo>
                    <a:lnTo>
                      <a:pt x="103" y="45"/>
                    </a:lnTo>
                    <a:lnTo>
                      <a:pt x="107" y="37"/>
                    </a:lnTo>
                    <a:lnTo>
                      <a:pt x="113" y="29"/>
                    </a:lnTo>
                    <a:lnTo>
                      <a:pt x="114" y="26"/>
                    </a:lnTo>
                    <a:lnTo>
                      <a:pt x="113" y="25"/>
                    </a:lnTo>
                    <a:lnTo>
                      <a:pt x="111" y="25"/>
                    </a:lnTo>
                    <a:lnTo>
                      <a:pt x="109" y="26"/>
                    </a:lnTo>
                    <a:lnTo>
                      <a:pt x="105" y="30"/>
                    </a:lnTo>
                    <a:lnTo>
                      <a:pt x="101" y="33"/>
                    </a:lnTo>
                    <a:lnTo>
                      <a:pt x="97" y="37"/>
                    </a:lnTo>
                    <a:lnTo>
                      <a:pt x="94" y="39"/>
                    </a:lnTo>
                    <a:lnTo>
                      <a:pt x="89" y="41"/>
                    </a:lnTo>
                    <a:lnTo>
                      <a:pt x="84" y="41"/>
                    </a:lnTo>
                    <a:lnTo>
                      <a:pt x="80" y="42"/>
                    </a:lnTo>
                    <a:lnTo>
                      <a:pt x="74" y="41"/>
                    </a:lnTo>
                    <a:lnTo>
                      <a:pt x="67" y="40"/>
                    </a:lnTo>
                    <a:lnTo>
                      <a:pt x="60" y="39"/>
                    </a:lnTo>
                    <a:lnTo>
                      <a:pt x="53" y="38"/>
                    </a:lnTo>
                    <a:lnTo>
                      <a:pt x="46" y="36"/>
                    </a:lnTo>
                    <a:lnTo>
                      <a:pt x="41" y="33"/>
                    </a:lnTo>
                    <a:lnTo>
                      <a:pt x="34" y="30"/>
                    </a:lnTo>
                    <a:lnTo>
                      <a:pt x="26" y="26"/>
                    </a:lnTo>
                    <a:lnTo>
                      <a:pt x="19" y="23"/>
                    </a:lnTo>
                    <a:lnTo>
                      <a:pt x="13" y="18"/>
                    </a:lnTo>
                    <a:lnTo>
                      <a:pt x="7" y="13"/>
                    </a:lnTo>
                    <a:lnTo>
                      <a:pt x="4" y="7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41082" name="Freeform 138"/>
              <p:cNvSpPr>
                <a:spLocks/>
              </p:cNvSpPr>
              <p:nvPr/>
            </p:nvSpPr>
            <p:spPr bwMode="auto">
              <a:xfrm>
                <a:off x="7009464" y="1659876"/>
                <a:ext cx="115888" cy="131763"/>
              </a:xfrm>
              <a:custGeom>
                <a:avLst/>
                <a:gdLst>
                  <a:gd name="T0" fmla="*/ 0 w 145"/>
                  <a:gd name="T1" fmla="*/ 0 h 167"/>
                  <a:gd name="T2" fmla="*/ 2147483647 w 145"/>
                  <a:gd name="T3" fmla="*/ 2147483647 h 167"/>
                  <a:gd name="T4" fmla="*/ 2147483647 w 145"/>
                  <a:gd name="T5" fmla="*/ 2147483647 h 167"/>
                  <a:gd name="T6" fmla="*/ 2147483647 w 145"/>
                  <a:gd name="T7" fmla="*/ 2147483647 h 167"/>
                  <a:gd name="T8" fmla="*/ 2147483647 w 145"/>
                  <a:gd name="T9" fmla="*/ 2147483647 h 167"/>
                  <a:gd name="T10" fmla="*/ 2147483647 w 145"/>
                  <a:gd name="T11" fmla="*/ 2147483647 h 167"/>
                  <a:gd name="T12" fmla="*/ 2147483647 w 145"/>
                  <a:gd name="T13" fmla="*/ 2147483647 h 167"/>
                  <a:gd name="T14" fmla="*/ 2147483647 w 145"/>
                  <a:gd name="T15" fmla="*/ 2147483647 h 167"/>
                  <a:gd name="T16" fmla="*/ 2147483647 w 145"/>
                  <a:gd name="T17" fmla="*/ 2147483647 h 167"/>
                  <a:gd name="T18" fmla="*/ 2147483647 w 145"/>
                  <a:gd name="T19" fmla="*/ 2147483647 h 167"/>
                  <a:gd name="T20" fmla="*/ 2147483647 w 145"/>
                  <a:gd name="T21" fmla="*/ 2147483647 h 167"/>
                  <a:gd name="T22" fmla="*/ 2147483647 w 145"/>
                  <a:gd name="T23" fmla="*/ 2147483647 h 167"/>
                  <a:gd name="T24" fmla="*/ 2147483647 w 145"/>
                  <a:gd name="T25" fmla="*/ 2147483647 h 167"/>
                  <a:gd name="T26" fmla="*/ 2147483647 w 145"/>
                  <a:gd name="T27" fmla="*/ 2147483647 h 167"/>
                  <a:gd name="T28" fmla="*/ 2147483647 w 145"/>
                  <a:gd name="T29" fmla="*/ 2147483647 h 167"/>
                  <a:gd name="T30" fmla="*/ 2147483647 w 145"/>
                  <a:gd name="T31" fmla="*/ 2147483647 h 167"/>
                  <a:gd name="T32" fmla="*/ 2147483647 w 145"/>
                  <a:gd name="T33" fmla="*/ 2147483647 h 167"/>
                  <a:gd name="T34" fmla="*/ 2147483647 w 145"/>
                  <a:gd name="T35" fmla="*/ 2147483647 h 167"/>
                  <a:gd name="T36" fmla="*/ 2147483647 w 145"/>
                  <a:gd name="T37" fmla="*/ 2147483647 h 167"/>
                  <a:gd name="T38" fmla="*/ 2147483647 w 145"/>
                  <a:gd name="T39" fmla="*/ 2147483647 h 167"/>
                  <a:gd name="T40" fmla="*/ 2147483647 w 145"/>
                  <a:gd name="T41" fmla="*/ 2147483647 h 167"/>
                  <a:gd name="T42" fmla="*/ 2147483647 w 145"/>
                  <a:gd name="T43" fmla="*/ 2147483647 h 167"/>
                  <a:gd name="T44" fmla="*/ 2147483647 w 145"/>
                  <a:gd name="T45" fmla="*/ 2147483647 h 167"/>
                  <a:gd name="T46" fmla="*/ 2147483647 w 145"/>
                  <a:gd name="T47" fmla="*/ 2147483647 h 167"/>
                  <a:gd name="T48" fmla="*/ 2147483647 w 145"/>
                  <a:gd name="T49" fmla="*/ 2147483647 h 167"/>
                  <a:gd name="T50" fmla="*/ 2147483647 w 145"/>
                  <a:gd name="T51" fmla="*/ 2147483647 h 167"/>
                  <a:gd name="T52" fmla="*/ 2147483647 w 145"/>
                  <a:gd name="T53" fmla="*/ 2147483647 h 167"/>
                  <a:gd name="T54" fmla="*/ 2147483647 w 145"/>
                  <a:gd name="T55" fmla="*/ 2147483647 h 167"/>
                  <a:gd name="T56" fmla="*/ 2147483647 w 145"/>
                  <a:gd name="T57" fmla="*/ 2147483647 h 167"/>
                  <a:gd name="T58" fmla="*/ 2147483647 w 145"/>
                  <a:gd name="T59" fmla="*/ 2147483647 h 167"/>
                  <a:gd name="T60" fmla="*/ 2147483647 w 145"/>
                  <a:gd name="T61" fmla="*/ 2147483647 h 167"/>
                  <a:gd name="T62" fmla="*/ 2147483647 w 145"/>
                  <a:gd name="T63" fmla="*/ 2147483647 h 167"/>
                  <a:gd name="T64" fmla="*/ 2147483647 w 145"/>
                  <a:gd name="T65" fmla="*/ 2147483647 h 167"/>
                  <a:gd name="T66" fmla="*/ 2147483647 w 145"/>
                  <a:gd name="T67" fmla="*/ 2147483647 h 167"/>
                  <a:gd name="T68" fmla="*/ 2147483647 w 145"/>
                  <a:gd name="T69" fmla="*/ 2147483647 h 167"/>
                  <a:gd name="T70" fmla="*/ 2147483647 w 145"/>
                  <a:gd name="T71" fmla="*/ 2147483647 h 167"/>
                  <a:gd name="T72" fmla="*/ 2147483647 w 145"/>
                  <a:gd name="T73" fmla="*/ 2147483647 h 167"/>
                  <a:gd name="T74" fmla="*/ 2147483647 w 145"/>
                  <a:gd name="T75" fmla="*/ 2147483647 h 167"/>
                  <a:gd name="T76" fmla="*/ 2147483647 w 145"/>
                  <a:gd name="T77" fmla="*/ 2147483647 h 167"/>
                  <a:gd name="T78" fmla="*/ 2147483647 w 145"/>
                  <a:gd name="T79" fmla="*/ 2147483647 h 167"/>
                  <a:gd name="T80" fmla="*/ 2147483647 w 145"/>
                  <a:gd name="T81" fmla="*/ 2147483647 h 167"/>
                  <a:gd name="T82" fmla="*/ 2147483647 w 145"/>
                  <a:gd name="T83" fmla="*/ 2147483647 h 167"/>
                  <a:gd name="T84" fmla="*/ 2147483647 w 145"/>
                  <a:gd name="T85" fmla="*/ 2147483647 h 167"/>
                  <a:gd name="T86" fmla="*/ 2147483647 w 145"/>
                  <a:gd name="T87" fmla="*/ 2147483647 h 167"/>
                  <a:gd name="T88" fmla="*/ 2147483647 w 145"/>
                  <a:gd name="T89" fmla="*/ 0 h 167"/>
                  <a:gd name="T90" fmla="*/ 0 w 145"/>
                  <a:gd name="T91" fmla="*/ 0 h 167"/>
                  <a:gd name="T92" fmla="*/ 0 w 145"/>
                  <a:gd name="T93" fmla="*/ 0 h 167"/>
                  <a:gd name="T94" fmla="*/ 0 w 145"/>
                  <a:gd name="T95" fmla="*/ 0 h 167"/>
                  <a:gd name="T96" fmla="*/ 0 w 145"/>
                  <a:gd name="T97" fmla="*/ 0 h 167"/>
                  <a:gd name="T98" fmla="*/ 0 w 145"/>
                  <a:gd name="T99" fmla="*/ 0 h 16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45"/>
                  <a:gd name="T151" fmla="*/ 0 h 167"/>
                  <a:gd name="T152" fmla="*/ 145 w 145"/>
                  <a:gd name="T153" fmla="*/ 167 h 167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45" h="167">
                    <a:moveTo>
                      <a:pt x="0" y="0"/>
                    </a:moveTo>
                    <a:lnTo>
                      <a:pt x="3" y="14"/>
                    </a:lnTo>
                    <a:lnTo>
                      <a:pt x="6" y="29"/>
                    </a:lnTo>
                    <a:lnTo>
                      <a:pt x="10" y="43"/>
                    </a:lnTo>
                    <a:lnTo>
                      <a:pt x="14" y="57"/>
                    </a:lnTo>
                    <a:lnTo>
                      <a:pt x="20" y="70"/>
                    </a:lnTo>
                    <a:lnTo>
                      <a:pt x="27" y="83"/>
                    </a:lnTo>
                    <a:lnTo>
                      <a:pt x="35" y="95"/>
                    </a:lnTo>
                    <a:lnTo>
                      <a:pt x="44" y="105"/>
                    </a:lnTo>
                    <a:lnTo>
                      <a:pt x="56" y="114"/>
                    </a:lnTo>
                    <a:lnTo>
                      <a:pt x="68" y="122"/>
                    </a:lnTo>
                    <a:lnTo>
                      <a:pt x="80" y="129"/>
                    </a:lnTo>
                    <a:lnTo>
                      <a:pt x="93" y="135"/>
                    </a:lnTo>
                    <a:lnTo>
                      <a:pt x="106" y="141"/>
                    </a:lnTo>
                    <a:lnTo>
                      <a:pt x="117" y="149"/>
                    </a:lnTo>
                    <a:lnTo>
                      <a:pt x="129" y="157"/>
                    </a:lnTo>
                    <a:lnTo>
                      <a:pt x="139" y="167"/>
                    </a:lnTo>
                    <a:lnTo>
                      <a:pt x="141" y="167"/>
                    </a:lnTo>
                    <a:lnTo>
                      <a:pt x="144" y="166"/>
                    </a:lnTo>
                    <a:lnTo>
                      <a:pt x="145" y="165"/>
                    </a:lnTo>
                    <a:lnTo>
                      <a:pt x="145" y="162"/>
                    </a:lnTo>
                    <a:lnTo>
                      <a:pt x="138" y="150"/>
                    </a:lnTo>
                    <a:lnTo>
                      <a:pt x="132" y="137"/>
                    </a:lnTo>
                    <a:lnTo>
                      <a:pt x="123" y="127"/>
                    </a:lnTo>
                    <a:lnTo>
                      <a:pt x="111" y="118"/>
                    </a:lnTo>
                    <a:lnTo>
                      <a:pt x="107" y="115"/>
                    </a:lnTo>
                    <a:lnTo>
                      <a:pt x="101" y="113"/>
                    </a:lnTo>
                    <a:lnTo>
                      <a:pt x="96" y="111"/>
                    </a:lnTo>
                    <a:lnTo>
                      <a:pt x="91" y="110"/>
                    </a:lnTo>
                    <a:lnTo>
                      <a:pt x="86" y="107"/>
                    </a:lnTo>
                    <a:lnTo>
                      <a:pt x="80" y="105"/>
                    </a:lnTo>
                    <a:lnTo>
                      <a:pt x="76" y="101"/>
                    </a:lnTo>
                    <a:lnTo>
                      <a:pt x="71" y="98"/>
                    </a:lnTo>
                    <a:lnTo>
                      <a:pt x="65" y="95"/>
                    </a:lnTo>
                    <a:lnTo>
                      <a:pt x="61" y="91"/>
                    </a:lnTo>
                    <a:lnTo>
                      <a:pt x="55" y="86"/>
                    </a:lnTo>
                    <a:lnTo>
                      <a:pt x="50" y="83"/>
                    </a:lnTo>
                    <a:lnTo>
                      <a:pt x="44" y="80"/>
                    </a:lnTo>
                    <a:lnTo>
                      <a:pt x="40" y="75"/>
                    </a:lnTo>
                    <a:lnTo>
                      <a:pt x="34" y="70"/>
                    </a:lnTo>
                    <a:lnTo>
                      <a:pt x="29" y="66"/>
                    </a:lnTo>
                    <a:lnTo>
                      <a:pt x="19" y="51"/>
                    </a:lnTo>
                    <a:lnTo>
                      <a:pt x="11" y="35"/>
                    </a:lnTo>
                    <a:lnTo>
                      <a:pt x="5" y="17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CO"/>
              </a:p>
            </p:txBody>
          </p:sp>
        </p:grpSp>
      </p:grpSp>
      <p:sp>
        <p:nvSpPr>
          <p:cNvPr id="164" name="163 Flecha a la derecha con bandas"/>
          <p:cNvSpPr/>
          <p:nvPr/>
        </p:nvSpPr>
        <p:spPr>
          <a:xfrm>
            <a:off x="2286000" y="3214688"/>
            <a:ext cx="1071563" cy="428625"/>
          </a:xfrm>
          <a:prstGeom prst="striped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5DDF11A8-3FDA-4A01-A78A-908ADCEBDC71}" type="slidenum">
              <a:rPr lang="es-ES" smtClean="0"/>
              <a:pPr/>
              <a:t>41</a:t>
            </a:fld>
            <a:endParaRPr lang="es-ES"/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209520" y="1631470"/>
            <a:ext cx="8720198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CO" sz="2400" b="0" u="none" dirty="0">
                <a:ln>
                  <a:solidFill>
                    <a:srgbClr val="002060"/>
                  </a:solidFill>
                </a:ln>
                <a:gradFill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0"/>
                </a:gradFill>
              </a:rPr>
              <a:t>Vista del usuario: </a:t>
            </a:r>
            <a:r>
              <a:rPr lang="es-CO" sz="2000" b="0" u="none" dirty="0">
                <a:solidFill>
                  <a:srgbClr val="FFFF99"/>
                </a:solidFill>
              </a:rPr>
              <a:t>Desde el punto de vista actores.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			casos de uso.</a:t>
            </a:r>
          </a:p>
          <a:p>
            <a:pPr eaLnBrk="1" hangingPunct="1">
              <a:defRPr/>
            </a:pPr>
            <a:r>
              <a:rPr lang="es-CO" sz="2400" b="0" u="none" dirty="0">
                <a:ln>
                  <a:solidFill>
                    <a:srgbClr val="002060"/>
                  </a:solidFill>
                </a:ln>
                <a:gradFill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0"/>
                </a:gradFill>
              </a:rPr>
              <a:t>Vista estructural: </a:t>
            </a:r>
            <a:r>
              <a:rPr lang="es-CO" sz="2000" b="0" u="none" dirty="0">
                <a:solidFill>
                  <a:srgbClr val="FFFF99"/>
                </a:solidFill>
              </a:rPr>
              <a:t>Datos y funcionalidad. Estructura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			estática. (Clases, objetos, relaciones)</a:t>
            </a:r>
          </a:p>
          <a:p>
            <a:pPr eaLnBrk="1" hangingPunct="1">
              <a:defRPr/>
            </a:pPr>
            <a:r>
              <a:rPr lang="es-CO" sz="2400" b="0" u="none" dirty="0">
                <a:ln>
                  <a:solidFill>
                    <a:srgbClr val="002060"/>
                  </a:solidFill>
                </a:ln>
                <a:gradFill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0"/>
                </a:gradFill>
              </a:rPr>
              <a:t>Vista del comportamiento: </a:t>
            </a:r>
            <a:r>
              <a:rPr lang="es-CO" sz="2000" b="0" u="none" dirty="0">
                <a:solidFill>
                  <a:srgbClr val="FFFF99"/>
                </a:solidFill>
              </a:rPr>
              <a:t>Aspectos dinámicos o de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		  	     comportamiento del sistema.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			     Interacciones o colaboraciones 					     entre elementos. </a:t>
            </a:r>
          </a:p>
          <a:p>
            <a:pPr eaLnBrk="1" hangingPunct="1">
              <a:defRPr/>
            </a:pPr>
            <a:r>
              <a:rPr lang="es-CO" sz="2400" b="0" u="none" dirty="0">
                <a:ln>
                  <a:solidFill>
                    <a:srgbClr val="002060"/>
                  </a:solidFill>
                </a:ln>
                <a:gradFill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0"/>
                </a:gradFill>
              </a:rPr>
              <a:t>Vista de implementación:</a:t>
            </a:r>
            <a:r>
              <a:rPr lang="es-CO" sz="2400" b="0" u="none" dirty="0">
                <a:ln>
                  <a:solidFill>
                    <a:srgbClr val="002060"/>
                  </a:solidFill>
                </a:ln>
              </a:rPr>
              <a:t> </a:t>
            </a:r>
            <a:r>
              <a:rPr lang="es-CO" sz="2000" b="0" u="none" dirty="0">
                <a:solidFill>
                  <a:srgbClr val="FFFF99"/>
                </a:solidFill>
              </a:rPr>
              <a:t>Como implementar elementos 					    estructurales y de c						    comportamiento.	</a:t>
            </a:r>
          </a:p>
          <a:p>
            <a:pPr eaLnBrk="1" hangingPunct="1">
              <a:defRPr/>
            </a:pPr>
            <a:r>
              <a:rPr lang="es-CO" sz="2400" b="0" u="none" dirty="0">
                <a:ln>
                  <a:solidFill>
                    <a:srgbClr val="002060"/>
                  </a:solidFill>
                </a:ln>
                <a:gradFill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5400000" scaled="0"/>
                </a:gradFill>
              </a:rPr>
              <a:t>Vista del entorno: </a:t>
            </a:r>
            <a:r>
              <a:rPr lang="es-CO" sz="2000" b="0" u="none" dirty="0">
                <a:solidFill>
                  <a:srgbClr val="FFFF99"/>
                </a:solidFill>
              </a:rPr>
              <a:t>Entorno de producción. </a:t>
            </a:r>
          </a:p>
          <a:p>
            <a:pPr lvl="4" eaLnBrk="1" hangingPunct="1">
              <a:defRPr/>
            </a:pPr>
            <a:r>
              <a:rPr lang="es-CO" sz="2400" b="0" u="none" dirty="0"/>
              <a:t>	</a:t>
            </a:r>
            <a:endParaRPr lang="es-ES" sz="2400" b="0" u="none" dirty="0"/>
          </a:p>
        </p:txBody>
      </p:sp>
      <p:sp>
        <p:nvSpPr>
          <p:cNvPr id="5" name="4 Rectángulo"/>
          <p:cNvSpPr/>
          <p:nvPr/>
        </p:nvSpPr>
        <p:spPr>
          <a:xfrm>
            <a:off x="142844" y="285728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292087" y="857232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9F9D9292-8C73-4284-9ADB-A2A7DD579D93}" type="slidenum">
              <a:rPr lang="es-ES" smtClean="0"/>
              <a:pPr/>
              <a:t>42</a:t>
            </a:fld>
            <a:endParaRPr lang="es-ES"/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99042" y="1428736"/>
            <a:ext cx="904363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DEFINICIONES.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OBJETO: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Cosa con la que se puede interactuar.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Reacciona ante </a:t>
            </a:r>
            <a:r>
              <a:rPr lang="es-CO" sz="2400" b="0" i="1" u="none" dirty="0">
                <a:solidFill>
                  <a:srgbClr val="002060"/>
                </a:solidFill>
              </a:rPr>
              <a:t>MENSAJES.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Tiene una </a:t>
            </a:r>
            <a:r>
              <a:rPr lang="es-CO" sz="2400" b="0" i="1" u="none" dirty="0">
                <a:solidFill>
                  <a:srgbClr val="002060"/>
                </a:solidFill>
              </a:rPr>
              <a:t>IDENTIDAD.</a:t>
            </a: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(Nombre del objeto).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Cosa que tiene </a:t>
            </a:r>
            <a:r>
              <a:rPr lang="es-CO" sz="2400" b="0" dirty="0">
                <a:solidFill>
                  <a:srgbClr val="002060"/>
                </a:solidFill>
              </a:rPr>
              <a:t>comportamiento</a:t>
            </a:r>
            <a:r>
              <a:rPr lang="es-CO" sz="2400" b="0" u="none" dirty="0">
                <a:solidFill>
                  <a:srgbClr val="002060"/>
                </a:solidFill>
              </a:rPr>
              <a:t>, </a:t>
            </a:r>
            <a:r>
              <a:rPr lang="es-CO" sz="2400" b="0" dirty="0">
                <a:solidFill>
                  <a:srgbClr val="002060"/>
                </a:solidFill>
              </a:rPr>
              <a:t>estado</a:t>
            </a:r>
            <a:r>
              <a:rPr lang="es-CO" sz="2400" b="0" u="none" dirty="0">
                <a:solidFill>
                  <a:srgbClr val="002060"/>
                </a:solidFill>
              </a:rPr>
              <a:t> e </a:t>
            </a:r>
            <a:r>
              <a:rPr lang="es-CO" sz="2400" b="0" dirty="0">
                <a:solidFill>
                  <a:srgbClr val="002060"/>
                </a:solidFill>
              </a:rPr>
              <a:t>identidad</a:t>
            </a:r>
            <a:r>
              <a:rPr lang="es-CO" sz="2400" b="0" u="none" dirty="0">
                <a:solidFill>
                  <a:srgbClr val="002060"/>
                </a:solidFill>
              </a:rPr>
              <a:t>.</a:t>
            </a:r>
          </a:p>
          <a:p>
            <a:pPr eaLnBrk="1" hangingPunct="1">
              <a:defRPr/>
            </a:pPr>
            <a:r>
              <a:rPr lang="es-CO" sz="2400" b="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Cosa:   </a:t>
            </a:r>
            <a:r>
              <a:rPr lang="es-CO" sz="2400" b="0" u="none" dirty="0">
                <a:solidFill>
                  <a:srgbClr val="FFFF99"/>
                </a:solidFill>
              </a:rPr>
              <a:t>Representación de un concepto en el sistema.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     	   Ejemplo: Clientes, Bancos, Estudiantes.</a:t>
            </a:r>
          </a:p>
          <a:p>
            <a:pPr eaLnBrk="1" hangingPunct="1">
              <a:defRPr/>
            </a:pPr>
            <a:r>
              <a:rPr lang="es-CO" sz="2400" b="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Estado:</a:t>
            </a: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Datos que encapsula el objeto en un momento.</a:t>
            </a:r>
          </a:p>
          <a:p>
            <a:pPr eaLnBrk="1" hangingPunct="1">
              <a:defRPr/>
            </a:pPr>
            <a:r>
              <a:rPr lang="es-CO" sz="2400" b="0" u="none" dirty="0"/>
              <a:t>            </a:t>
            </a:r>
            <a:r>
              <a:rPr lang="es-CO" sz="2400" b="0" u="none" dirty="0">
                <a:solidFill>
                  <a:srgbClr val="FFFF99"/>
                </a:solidFill>
              </a:rPr>
              <a:t>valores de los atributos</a:t>
            </a: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002060"/>
                </a:solidFill>
              </a:rPr>
              <a:t>(variables de instancia)</a:t>
            </a:r>
          </a:p>
          <a:p>
            <a:pPr eaLnBrk="1" hangingPunct="1">
              <a:defRPr/>
            </a:pPr>
            <a:r>
              <a:rPr lang="es-CO" sz="2400" b="0" u="none" dirty="0"/>
              <a:t>            </a:t>
            </a:r>
            <a:r>
              <a:rPr lang="es-CO" sz="2400" b="0" u="none" dirty="0">
                <a:solidFill>
                  <a:srgbClr val="FFFF99"/>
                </a:solidFill>
              </a:rPr>
              <a:t>Atributos no cambian, valores si </a:t>
            </a:r>
            <a:r>
              <a:rPr lang="es-CO" sz="2400" b="0" u="none" dirty="0">
                <a:solidFill>
                  <a:srgbClr val="002060"/>
                </a:solidFill>
              </a:rPr>
              <a:t>(estado). </a:t>
            </a:r>
          </a:p>
          <a:p>
            <a:pPr eaLnBrk="1" hangingPunct="1">
              <a:defRPr/>
            </a:pPr>
            <a:r>
              <a:rPr lang="es-CO" sz="2400" b="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Identidad :</a:t>
            </a:r>
            <a:r>
              <a:rPr lang="es-CO" sz="2400" b="0" u="none" dirty="0"/>
              <a:t>  </a:t>
            </a:r>
            <a:r>
              <a:rPr lang="es-CO" sz="2400" b="0" u="none" dirty="0">
                <a:solidFill>
                  <a:srgbClr val="FFFF99"/>
                </a:solidFill>
              </a:rPr>
              <a:t>Existencia continuada.</a:t>
            </a:r>
          </a:p>
          <a:p>
            <a:pPr eaLnBrk="1" hangingPunct="1">
              <a:defRPr/>
            </a:pPr>
            <a:r>
              <a:rPr lang="es-CO" sz="2400" b="0" u="none" dirty="0"/>
              <a:t>	        </a:t>
            </a:r>
            <a:r>
              <a:rPr lang="es-CO" sz="2400" b="0" u="none" dirty="0">
                <a:solidFill>
                  <a:srgbClr val="FFFF99"/>
                </a:solidFill>
              </a:rPr>
              <a:t>Valores de atributos cambian, pero se sigue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              viendo el mismo objeto.</a:t>
            </a:r>
            <a:endParaRPr lang="es-ES" sz="2400" b="0" u="none" dirty="0">
              <a:solidFill>
                <a:srgbClr val="FFFF99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42844" y="214290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214282" y="785794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0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0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0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0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0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0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0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30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0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0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0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0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0628F17-82DD-4D0C-B528-3660F61D2B31}" type="slidenum">
              <a:rPr lang="es-ES" smtClean="0"/>
              <a:pPr/>
              <a:t>43</a:t>
            </a:fld>
            <a:endParaRPr lang="es-ES"/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285720" y="1285860"/>
            <a:ext cx="834036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DEFINICIONES.</a:t>
            </a:r>
          </a:p>
          <a:p>
            <a:pPr eaLnBrk="1" hangingPunct="1">
              <a:defRPr/>
            </a:pPr>
            <a:endParaRPr lang="es-CO" sz="2400" u="none" dirty="0">
              <a:ln>
                <a:solidFill>
                  <a:schemeClr val="bg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s-CO" sz="2400" b="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MENSAJES :</a:t>
            </a:r>
          </a:p>
          <a:p>
            <a:pPr eaLnBrk="1" hangingPunct="1">
              <a:defRPr/>
            </a:pPr>
            <a:endParaRPr lang="es-CO" sz="2400" b="0" u="none" dirty="0">
              <a:ln>
                <a:solidFill>
                  <a:schemeClr val="tx1"/>
                </a:solidFill>
              </a:ln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Forma como se usa un objeto.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Formado por: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	</a:t>
            </a:r>
            <a:r>
              <a:rPr lang="es-CO" sz="2400" b="0" i="1" u="none" dirty="0">
                <a:solidFill>
                  <a:srgbClr val="002060"/>
                </a:solidFill>
              </a:rPr>
              <a:t>Selector: </a:t>
            </a:r>
            <a:r>
              <a:rPr lang="es-CO" sz="2400" b="0" u="none" dirty="0">
                <a:solidFill>
                  <a:srgbClr val="FFFF99"/>
                </a:solidFill>
              </a:rPr>
              <a:t>	   Palabra calve.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		     	   Ejemplo:  </a:t>
            </a:r>
            <a:r>
              <a:rPr lang="es-CO" sz="2400" b="0" u="none" dirty="0" err="1">
                <a:solidFill>
                  <a:srgbClr val="FFFF99"/>
                </a:solidFill>
              </a:rPr>
              <a:t>CalcularPago</a:t>
            </a:r>
            <a:r>
              <a:rPr lang="es-CO" sz="2400" b="0" u="none" dirty="0">
                <a:solidFill>
                  <a:srgbClr val="FFFF99"/>
                </a:solidFill>
              </a:rPr>
              <a:t>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	</a:t>
            </a:r>
            <a:r>
              <a:rPr lang="es-CO" sz="2400" b="0" i="1" u="none" dirty="0">
                <a:solidFill>
                  <a:srgbClr val="002060"/>
                </a:solidFill>
              </a:rPr>
              <a:t>Argumentos:</a:t>
            </a:r>
            <a:r>
              <a:rPr lang="es-CO" sz="2400" b="0" u="none" dirty="0">
                <a:solidFill>
                  <a:srgbClr val="FFFF99"/>
                </a:solidFill>
              </a:rPr>
              <a:t> Valores que se pasan al objeto.</a:t>
            </a:r>
          </a:p>
          <a:p>
            <a:pPr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Cada selector tiene un número de argumentos. </a:t>
            </a:r>
          </a:p>
          <a:p>
            <a:pPr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Argumentos  pueden ser objetos.</a:t>
            </a:r>
          </a:p>
          <a:p>
            <a:pPr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Al enviar un mensaje no se sabe el código usado.</a:t>
            </a:r>
          </a:p>
          <a:p>
            <a:pPr lvl="4" eaLnBrk="1" hangingPunct="1">
              <a:defRPr/>
            </a:pPr>
            <a:r>
              <a:rPr lang="es-CO" sz="2400" b="0" u="none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    Encapsulamiento. </a:t>
            </a:r>
            <a:endParaRPr lang="es-ES" sz="2400" b="0" u="none" dirty="0">
              <a:ln>
                <a:solidFill>
                  <a:schemeClr val="bg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1500188" y="5797550"/>
            <a:ext cx="693737" cy="288925"/>
          </a:xfrm>
          <a:prstGeom prst="rightArrow">
            <a:avLst>
              <a:gd name="adj1" fmla="val 50000"/>
              <a:gd name="adj2" fmla="val 31048"/>
            </a:avLst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6" name="5 Rectángulo"/>
          <p:cNvSpPr/>
          <p:nvPr/>
        </p:nvSpPr>
        <p:spPr>
          <a:xfrm>
            <a:off x="142844" y="214290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285720" y="785794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D3F7C35D-F9E5-44C3-93C5-9B139DD3BF0A}" type="slidenum">
              <a:rPr lang="es-ES" smtClean="0"/>
              <a:pPr/>
              <a:t>44</a:t>
            </a:fld>
            <a:endParaRPr lang="es-ES"/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219109" y="1428736"/>
            <a:ext cx="7949997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DEFINICIONES.</a:t>
            </a:r>
          </a:p>
          <a:p>
            <a:pPr eaLnBrk="1" hangingPunct="1">
              <a:defRPr/>
            </a:pPr>
            <a:r>
              <a:rPr lang="es-CO" sz="2400" b="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INTERFACES:</a:t>
            </a:r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Que mensajes son aceptados sin importar de donde vienen.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Almacena </a:t>
            </a:r>
            <a:r>
              <a:rPr lang="es-CO" sz="2000" b="0" i="1" u="none" dirty="0">
                <a:solidFill>
                  <a:srgbClr val="002060"/>
                </a:solidFill>
              </a:rPr>
              <a:t>SELECTORES, ARGUMENTOS,</a:t>
            </a:r>
            <a:r>
              <a:rPr lang="es-CO" sz="2000" b="0" u="none" dirty="0">
                <a:solidFill>
                  <a:srgbClr val="FFFF99"/>
                </a:solidFill>
              </a:rPr>
              <a:t> si hay retorno o no.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Son:</a:t>
            </a:r>
          </a:p>
          <a:p>
            <a:pPr eaLnBrk="1" hangingPunct="1">
              <a:defRPr/>
            </a:pPr>
            <a:r>
              <a:rPr lang="es-CO" sz="2000" b="0" u="none" dirty="0">
                <a:latin typeface="Arial" pitchFamily="34" charset="0"/>
              </a:rPr>
              <a:t>	</a:t>
            </a:r>
            <a:r>
              <a:rPr lang="es-CO" sz="2000" u="none" dirty="0">
                <a:solidFill>
                  <a:srgbClr val="002060"/>
                </a:solidFill>
              </a:rPr>
              <a:t>Pública:</a:t>
            </a:r>
            <a:r>
              <a:rPr lang="es-CO" sz="2000" b="0" u="none" dirty="0"/>
              <a:t>  </a:t>
            </a:r>
            <a:r>
              <a:rPr lang="es-CO" sz="2000" b="0" u="none" dirty="0">
                <a:solidFill>
                  <a:srgbClr val="FFFF99"/>
                </a:solidFill>
              </a:rPr>
              <a:t>Utilizada por cualquier parte del sistema.</a:t>
            </a:r>
          </a:p>
          <a:p>
            <a:pPr eaLnBrk="1" hangingPunct="1">
              <a:defRPr/>
            </a:pPr>
            <a:r>
              <a:rPr lang="es-CO" sz="2000" b="0" u="none" dirty="0"/>
              <a:t>	</a:t>
            </a:r>
            <a:r>
              <a:rPr lang="es-CO" sz="2000" u="none" dirty="0">
                <a:solidFill>
                  <a:srgbClr val="002060"/>
                </a:solidFill>
              </a:rPr>
              <a:t>Privada:</a:t>
            </a:r>
            <a:r>
              <a:rPr lang="es-CO" sz="2000" b="0" u="none" dirty="0"/>
              <a:t>  </a:t>
            </a:r>
            <a:r>
              <a:rPr lang="es-CO" sz="2000" b="0" u="none" dirty="0">
                <a:solidFill>
                  <a:srgbClr val="FFFF99"/>
                </a:solidFill>
              </a:rPr>
              <a:t>Utilizada por el propio objeto.  </a:t>
            </a:r>
          </a:p>
          <a:p>
            <a:pPr eaLnBrk="1" hangingPunct="1"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b="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CLASES:</a:t>
            </a:r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/>
              <a:t> </a:t>
            </a:r>
            <a:r>
              <a:rPr lang="es-CO" sz="2000" b="0" u="none" dirty="0">
                <a:solidFill>
                  <a:srgbClr val="FFFF99"/>
                </a:solidFill>
              </a:rPr>
              <a:t>Describen un conjunto de objetos con roles equivalentes.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Cada objeto pertenece a una clase.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Determina la interfaz y los atributos.</a:t>
            </a:r>
            <a:endParaRPr lang="es-ES" sz="2000" b="0" u="none" dirty="0">
              <a:solidFill>
                <a:srgbClr val="FFFF99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42844" y="214290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285720" y="785794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67414D35-AF48-4F01-9F6F-0F3E2B70AF86}" type="slidenum">
              <a:rPr lang="es-ES" smtClean="0"/>
              <a:pPr/>
              <a:t>45</a:t>
            </a:fld>
            <a:endParaRPr lang="es-ES"/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04809" y="1285860"/>
            <a:ext cx="8753471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DEFINICIONES.</a:t>
            </a:r>
          </a:p>
          <a:p>
            <a:pPr marL="457200" indent="-457200" eaLnBrk="1" hangingPunct="1">
              <a:defRPr/>
            </a:pPr>
            <a:r>
              <a:rPr lang="es-CO" sz="2400" b="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INSTANCIACION:</a:t>
            </a:r>
            <a:endParaRPr lang="es-CO" sz="2000" b="0" u="none" dirty="0">
              <a:solidFill>
                <a:srgbClr val="FFFF99"/>
              </a:solidFill>
            </a:endParaRPr>
          </a:p>
          <a:p>
            <a:pPr marL="273050" indent="-27305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Creación de nuevo objeto de una clase.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Débilmente acoplados.   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Altamente cohesivos.</a:t>
            </a:r>
          </a:p>
          <a:p>
            <a:pPr eaLnBrk="1" hangingPunct="1">
              <a:buFontTx/>
              <a:buChar char="•"/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b="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METODO: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Parte de código que implementa la operación.</a:t>
            </a:r>
          </a:p>
          <a:p>
            <a:pPr marL="273050" indent="-27305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Visible en la interfaz.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No es visible el método propiamente dicho.</a:t>
            </a:r>
          </a:p>
          <a:p>
            <a:pPr eaLnBrk="1" hangingPunct="1">
              <a:buFontTx/>
              <a:buChar char="•"/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b="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HERENCIA: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Permite definir clases en función de otras.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Se heredan atributos y operaciones de la superclase.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Solo se escriben atributos y operaciones nuevos en la subclase.</a:t>
            </a:r>
            <a:endParaRPr lang="es-ES" sz="2000" b="0" u="none" dirty="0">
              <a:solidFill>
                <a:srgbClr val="FFFF99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42844" y="214290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285720" y="785794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E3B0DEB1-3FF7-4082-AC45-A2426EBB8C67}" type="slidenum">
              <a:rPr lang="es-ES" smtClean="0"/>
              <a:pPr/>
              <a:t>46</a:t>
            </a:fld>
            <a:endParaRPr lang="es-ES"/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289562" y="1428736"/>
            <a:ext cx="83549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DEFINICIONES.</a:t>
            </a:r>
          </a:p>
          <a:p>
            <a:pPr marL="457200" indent="-457200" eaLnBrk="1" hangingPunct="1">
              <a:defRPr/>
            </a:pPr>
            <a:r>
              <a:rPr lang="es-CO" sz="2400" b="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HERENCIA: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Depende del lenguaje de programación (implementación).</a:t>
            </a:r>
          </a:p>
          <a:p>
            <a:pPr eaLnBrk="1" hangingPunct="1">
              <a:buFontTx/>
              <a:buChar char="•"/>
              <a:defRPr/>
            </a:pPr>
            <a:endParaRPr lang="es-CO" sz="2400" b="0" u="none" dirty="0"/>
          </a:p>
          <a:p>
            <a:pPr marL="457200" indent="-457200" eaLnBrk="1" hangingPunct="1">
              <a:defRPr/>
            </a:pPr>
            <a:r>
              <a:rPr lang="es-CO" sz="2400" b="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POLIMORFISMO:</a:t>
            </a:r>
          </a:p>
          <a:p>
            <a:pPr eaLnBrk="1" hangingPunct="1">
              <a:defRPr/>
            </a:pPr>
            <a:r>
              <a:rPr lang="es-CO" sz="2000" i="1" u="none" dirty="0">
                <a:solidFill>
                  <a:srgbClr val="C00000"/>
                </a:solidFill>
              </a:rPr>
              <a:t>“Una entidad puede tener uno de entre varios tipos.”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Una variable polimórfica puede hacer referencia a objetos de</a:t>
            </a:r>
            <a:r>
              <a:rPr lang="es-CO" sz="2000" b="0" u="none" dirty="0"/>
              <a:t> </a:t>
            </a:r>
          </a:p>
          <a:p>
            <a:pPr eaLnBrk="1" hangingPunct="1">
              <a:defRPr/>
            </a:pPr>
            <a:r>
              <a:rPr lang="es-CO" sz="2000" b="0" u="none" dirty="0"/>
              <a:t>   </a:t>
            </a:r>
            <a:r>
              <a:rPr lang="es-CO" sz="2000" b="0" u="none" dirty="0">
                <a:solidFill>
                  <a:srgbClr val="FFFF99"/>
                </a:solidFill>
              </a:rPr>
              <a:t>varias clases distintas. 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Una función puede tomar argumentos de varios tipos.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Objeto como valor de una variable. </a:t>
            </a:r>
          </a:p>
          <a:p>
            <a:pPr eaLnBrk="1" hangingPunct="1">
              <a:defRPr/>
            </a:pPr>
            <a:r>
              <a:rPr lang="es-CO" sz="2400" b="0" u="none" dirty="0"/>
              <a:t>          </a:t>
            </a:r>
            <a:r>
              <a:rPr lang="es-CO" sz="2400" b="0" u="none" dirty="0">
                <a:solidFill>
                  <a:srgbClr val="002060"/>
                </a:solidFill>
              </a:rPr>
              <a:t>Cualquier variable es polimórfica en O.O.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002060"/>
                </a:solidFill>
              </a:rPr>
              <a:t>          Evita duplicar código.</a:t>
            </a:r>
            <a:endParaRPr lang="es-ES" sz="2400" b="0" u="none" dirty="0"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s-CO" sz="2400" b="0" u="none" dirty="0"/>
              <a:t> </a:t>
            </a:r>
            <a:endParaRPr lang="es-ES" sz="2400" b="0" u="none" dirty="0"/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830263" y="4810125"/>
            <a:ext cx="288925" cy="341313"/>
          </a:xfrm>
          <a:prstGeom prst="rightArrow">
            <a:avLst>
              <a:gd name="adj1" fmla="val 50000"/>
              <a:gd name="adj2" fmla="val 25000"/>
            </a:avLst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CO" b="0" u="none">
                <a:latin typeface="Tahoma" pitchFamily="34" charset="0"/>
              </a:rPr>
              <a:t>  </a:t>
            </a:r>
            <a:endParaRPr lang="es-ES" b="0" u="none">
              <a:latin typeface="Tahoma" pitchFamily="34" charset="0"/>
            </a:endParaRP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822325" y="5214938"/>
            <a:ext cx="288925" cy="341312"/>
          </a:xfrm>
          <a:prstGeom prst="rightArrow">
            <a:avLst>
              <a:gd name="adj1" fmla="val 50000"/>
              <a:gd name="adj2" fmla="val 25000"/>
            </a:avLst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CO" b="0" u="none">
                <a:latin typeface="Tahoma" pitchFamily="34" charset="0"/>
              </a:rPr>
              <a:t>  </a:t>
            </a:r>
            <a:endParaRPr lang="es-ES" b="0" u="none">
              <a:latin typeface="Tahom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42844" y="214290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9" name="8 CuadroTexto"/>
          <p:cNvSpPr txBox="1"/>
          <p:nvPr/>
        </p:nvSpPr>
        <p:spPr>
          <a:xfrm>
            <a:off x="285720" y="785794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8FE1624C-BC48-447B-8C52-D3EE1BD6193F}" type="slidenum">
              <a:rPr lang="es-ES" smtClean="0"/>
              <a:pPr/>
              <a:t>47</a:t>
            </a:fld>
            <a:endParaRPr lang="es-ES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382491" y="1285860"/>
            <a:ext cx="823013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MODELOS DE UML.</a:t>
            </a:r>
          </a:p>
          <a:p>
            <a:pPr marL="342900" indent="-342900" eaLnBrk="1" hangingPunct="1">
              <a:buFont typeface="Courier New" pitchFamily="49" charset="0"/>
              <a:buChar char="o"/>
              <a:defRPr/>
            </a:pPr>
            <a:r>
              <a:rPr lang="es-CO" sz="2000" b="0" u="none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Vista de casos de uso: </a:t>
            </a:r>
            <a:r>
              <a:rPr lang="es-CO" sz="2000" b="0" u="none" dirty="0">
                <a:solidFill>
                  <a:srgbClr val="FFFF99"/>
                </a:solidFill>
              </a:rPr>
              <a:t>Modelo de casos de uso.</a:t>
            </a:r>
          </a:p>
          <a:p>
            <a:pPr marL="342900" indent="-342900" eaLnBrk="1" hangingPunct="1">
              <a:buFont typeface="Courier New" pitchFamily="49" charset="0"/>
              <a:buChar char="o"/>
              <a:defRPr/>
            </a:pPr>
            <a:r>
              <a:rPr lang="es-CO" sz="2000" b="0" u="none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Vista lógica: </a:t>
            </a:r>
            <a:r>
              <a:rPr lang="es-CO" sz="2000" b="0" u="none" dirty="0">
                <a:solidFill>
                  <a:srgbClr val="FFFF99"/>
                </a:solidFill>
              </a:rPr>
              <a:t>Modelo de clases, diagramas de interacción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                   diagramas de estado.</a:t>
            </a:r>
          </a:p>
          <a:p>
            <a:pPr marL="342900" indent="-342900" eaLnBrk="1" hangingPunct="1">
              <a:defRPr/>
            </a:pPr>
            <a:r>
              <a:rPr lang="es-CO" sz="2400" b="0" u="none" dirty="0"/>
              <a:t>	</a:t>
            </a:r>
            <a:r>
              <a:rPr lang="es-CO" sz="24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s-CO" sz="20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Especificación del comportamiento lógico del sistema.</a:t>
            </a:r>
          </a:p>
          <a:p>
            <a:pPr marL="342900" indent="-342900" eaLnBrk="1" hangingPunct="1">
              <a:buFont typeface="Courier New" pitchFamily="49" charset="0"/>
              <a:buChar char="o"/>
              <a:defRPr/>
            </a:pPr>
            <a:r>
              <a:rPr lang="es-CO" sz="2000" b="0" u="none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Vista de procesos: </a:t>
            </a:r>
            <a:r>
              <a:rPr lang="es-CO" sz="2000" b="0" u="none" dirty="0">
                <a:solidFill>
                  <a:srgbClr val="FFFF99"/>
                </a:solidFill>
              </a:rPr>
              <a:t>Diagramas de interacción, diagramas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			de estado, diagramas de actividad.</a:t>
            </a:r>
          </a:p>
          <a:p>
            <a:pPr marL="342900" indent="-342900" eaLnBrk="1" hangingPunct="1">
              <a:defRPr/>
            </a:pPr>
            <a:r>
              <a:rPr lang="es-CO" sz="2400" b="0" u="none" dirty="0"/>
              <a:t>		  </a:t>
            </a:r>
            <a:r>
              <a:rPr lang="es-CO" sz="20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Determinan hilos de control del sistema y de los 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diagramas de despliegue.</a:t>
            </a:r>
          </a:p>
          <a:p>
            <a:pPr marL="342900" indent="-342900" eaLnBrk="1" hangingPunct="1">
              <a:buFont typeface="Courier New" pitchFamily="49" charset="0"/>
              <a:buChar char="o"/>
              <a:defRPr/>
            </a:pPr>
            <a:r>
              <a:rPr lang="es-CO" sz="2000" b="0" u="none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Vista de desarrollo: </a:t>
            </a:r>
            <a:r>
              <a:rPr lang="es-CO" sz="2000" b="0" u="none" dirty="0">
                <a:solidFill>
                  <a:srgbClr val="FFFF99"/>
                </a:solidFill>
              </a:rPr>
              <a:t>Diagramas de componentes.</a:t>
            </a:r>
          </a:p>
          <a:p>
            <a:pPr marL="342900" indent="-342900" eaLnBrk="1" hangingPunct="1">
              <a:buFont typeface="Courier New" pitchFamily="49" charset="0"/>
              <a:buChar char="o"/>
              <a:defRPr/>
            </a:pPr>
            <a:r>
              <a:rPr lang="es-CO" sz="2000" b="0" u="none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Vista física: </a:t>
            </a:r>
            <a:r>
              <a:rPr lang="es-CO" sz="2000" b="0" u="none" dirty="0">
                <a:solidFill>
                  <a:srgbClr val="FFFF99"/>
                </a:solidFill>
              </a:rPr>
              <a:t>Diagrama de despliegue.</a:t>
            </a:r>
          </a:p>
          <a:p>
            <a:pPr marL="342900" indent="-342900" eaLnBrk="1" hangingPunct="1">
              <a:buFontTx/>
              <a:buChar char="•"/>
              <a:defRPr/>
            </a:pPr>
            <a:endParaRPr lang="es-CO" sz="2400" b="0" u="none" dirty="0"/>
          </a:p>
          <a:p>
            <a:pPr marL="342900" indent="-342900" eaLnBrk="1" hangingPunct="1">
              <a:defRPr/>
            </a:pPr>
            <a:r>
              <a:rPr lang="es-CO" sz="2400" b="0" u="none" dirty="0">
                <a:ln>
                  <a:solidFill>
                    <a:srgbClr val="C00000"/>
                  </a:solidFill>
                </a:ln>
                <a:effectLst>
                  <a:outerShdw blurRad="50800" dist="50800" dir="5400000" sx="105000" sy="105000" algn="ctr" rotWithShape="0">
                    <a:srgbClr val="FF0000"/>
                  </a:outerShdw>
                </a:effectLst>
              </a:rPr>
              <a:t>UML :</a:t>
            </a:r>
            <a:r>
              <a:rPr lang="es-CO" sz="2400" b="0" u="none" dirty="0">
                <a:ln>
                  <a:solidFill>
                    <a:srgbClr val="C00000"/>
                  </a:solidFill>
                </a:ln>
              </a:rPr>
              <a:t> </a:t>
            </a:r>
            <a:r>
              <a:rPr lang="es-CO" sz="2000" b="0" i="1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Lenguaje de modelado no asociado a un proceso</a:t>
            </a:r>
          </a:p>
          <a:p>
            <a:pPr marL="342900" indent="-342900" eaLnBrk="1" hangingPunct="1">
              <a:defRPr/>
            </a:pPr>
            <a:r>
              <a:rPr lang="es-CO" sz="2000" b="0" i="1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particular. No es una metodología.</a:t>
            </a:r>
          </a:p>
          <a:p>
            <a:pPr marL="342900" indent="-342900" eaLnBrk="1" hangingPunct="1">
              <a:defRPr/>
            </a:pPr>
            <a:r>
              <a:rPr lang="es-CO" sz="2000" b="0" u="none" dirty="0"/>
              <a:t>			</a:t>
            </a:r>
            <a:r>
              <a:rPr lang="es-CO" sz="2000" b="0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Usar la metodología con UML. 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1035050" y="2649538"/>
            <a:ext cx="288925" cy="341312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CO" b="0" u="none">
                <a:latin typeface="Tahoma" pitchFamily="34" charset="0"/>
              </a:rPr>
              <a:t>  </a:t>
            </a:r>
            <a:endParaRPr lang="es-ES" b="0" u="none">
              <a:latin typeface="Tahoma" pitchFamily="34" charset="0"/>
            </a:endParaRP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1050925" y="3611563"/>
            <a:ext cx="288925" cy="341312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CO" b="0" u="none">
                <a:latin typeface="Tahoma" pitchFamily="34" charset="0"/>
              </a:rPr>
              <a:t>  </a:t>
            </a:r>
            <a:endParaRPr lang="es-ES" b="0" u="none">
              <a:latin typeface="Tahoma" pitchFamily="34" charset="0"/>
            </a:endParaRP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1722438" y="5903913"/>
            <a:ext cx="288925" cy="341312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/>
          </a:gra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CO" b="0" u="none">
                <a:latin typeface="Tahoma" pitchFamily="34" charset="0"/>
              </a:rPr>
              <a:t>  </a:t>
            </a:r>
            <a:endParaRPr lang="es-ES" b="0" u="none">
              <a:latin typeface="Tahoma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06F2B95A-4C1E-4713-A64E-2FB12CEAD7DD}" type="slidenum">
              <a:rPr lang="es-ES" smtClean="0"/>
              <a:pPr/>
              <a:t>48</a:t>
            </a:fld>
            <a:endParaRPr lang="es-ES"/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589501" y="1547891"/>
            <a:ext cx="791158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5400000" scaled="0"/>
                </a:gradFill>
              </a:rPr>
              <a:t>PROCESO UNIFICADO.</a:t>
            </a:r>
          </a:p>
          <a:p>
            <a:pPr marL="342900" indent="-342900" eaLnBrk="1" hangingPunct="1">
              <a:defRPr/>
            </a:pPr>
            <a:endParaRPr lang="es-CO" sz="2400" u="none" dirty="0">
              <a:ln>
                <a:solidFill>
                  <a:schemeClr val="bg1"/>
                </a:solidFill>
              </a:ln>
              <a:gradFill>
                <a:gsLst>
                  <a:gs pos="0">
                    <a:srgbClr val="FBEAC7"/>
                  </a:gs>
                  <a:gs pos="17999">
                    <a:srgbClr val="FEE7F2"/>
                  </a:gs>
                  <a:gs pos="36000">
                    <a:srgbClr val="FAC77D"/>
                  </a:gs>
                  <a:gs pos="61000">
                    <a:srgbClr val="FBA97D"/>
                  </a:gs>
                  <a:gs pos="82001">
                    <a:srgbClr val="FBD49C"/>
                  </a:gs>
                  <a:gs pos="100000">
                    <a:srgbClr val="FEE7F2"/>
                  </a:gs>
                </a:gsLst>
                <a:lin ang="5400000" scaled="0"/>
              </a:gradFill>
            </a:endParaRP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Proceso de desarrollo de software.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Conjunto de actividades para transformar </a:t>
            </a:r>
          </a:p>
          <a:p>
            <a:pPr marL="342900" indent="-342900"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	requerimientos de usuario en un sistema.</a:t>
            </a:r>
            <a:endParaRPr lang="es-CO" sz="2000" b="0" u="none" dirty="0">
              <a:solidFill>
                <a:srgbClr val="FFFF99"/>
              </a:solidFill>
            </a:endParaRP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Marco de trabajo genérico para hacer sistemas.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Usa el lenguaje unificado de modelado (UML).</a:t>
            </a:r>
          </a:p>
          <a:p>
            <a:pPr marL="1257300" lvl="2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i="1" u="none" dirty="0">
                <a:solidFill>
                  <a:srgbClr val="002060"/>
                </a:solidFill>
              </a:rPr>
              <a:t>Dirigido por casos de uso.</a:t>
            </a:r>
          </a:p>
          <a:p>
            <a:pPr marL="1257300" lvl="2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i="1" u="none" dirty="0">
                <a:solidFill>
                  <a:srgbClr val="002060"/>
                </a:solidFill>
              </a:rPr>
              <a:t>Centrado en la arquitectura.</a:t>
            </a:r>
          </a:p>
          <a:p>
            <a:pPr marL="1257300" lvl="2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i="1" u="none" dirty="0">
                <a:solidFill>
                  <a:srgbClr val="002060"/>
                </a:solidFill>
              </a:rPr>
              <a:t>Iterativo e incremental.</a:t>
            </a:r>
          </a:p>
          <a:p>
            <a:pPr marL="342900" indent="-342900" eaLnBrk="1" hangingPunct="1">
              <a:buFontTx/>
              <a:buChar char="•"/>
              <a:defRPr/>
            </a:pPr>
            <a:endParaRPr lang="es-CO" sz="2400" b="0" u="none" dirty="0"/>
          </a:p>
          <a:p>
            <a:pPr marL="342900" indent="-342900" eaLnBrk="1" hangingPunct="1">
              <a:defRPr/>
            </a:pPr>
            <a:r>
              <a:rPr lang="es-CO" sz="2400" b="0" u="none" dirty="0"/>
              <a:t>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16D0817-5ED8-44C8-A17E-4E396EE62B45}" type="slidenum">
              <a:rPr lang="es-ES" smtClean="0"/>
              <a:pPr/>
              <a:t>49</a:t>
            </a:fld>
            <a:endParaRPr lang="es-ES"/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617999" y="2545233"/>
            <a:ext cx="8068555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s-CO" sz="2000" i="1" u="none" dirty="0">
                <a:solidFill>
                  <a:srgbClr val="002060"/>
                </a:solidFill>
              </a:rPr>
              <a:t>Caso de uso: </a:t>
            </a:r>
            <a:r>
              <a:rPr lang="es-CO" sz="2000" b="0" u="none" dirty="0">
                <a:solidFill>
                  <a:srgbClr val="FFFF99"/>
                </a:solidFill>
              </a:rPr>
              <a:t>Fragmento de funcionalidad que proporciona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		 al usuario un resultado importante.</a:t>
            </a:r>
          </a:p>
          <a:p>
            <a:pPr marL="342900" indent="-342900" eaLnBrk="1" hangingPunct="1">
              <a:defRPr/>
            </a:pPr>
            <a:r>
              <a:rPr lang="es-CO" sz="2000" b="0" u="none" dirty="0"/>
              <a:t>			 </a:t>
            </a:r>
            <a:r>
              <a:rPr lang="es-CO" sz="2000" b="0" u="none" dirty="0">
                <a:solidFill>
                  <a:srgbClr val="FFFF99"/>
                </a:solidFill>
              </a:rPr>
              <a:t>Representan los requisitos funcionales.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		 Guían el proceso de desarrollo.</a:t>
            </a:r>
            <a:endParaRPr lang="es-CO" sz="2400" b="0" u="none" dirty="0">
              <a:solidFill>
                <a:srgbClr val="FFFF99"/>
              </a:solidFill>
            </a:endParaRPr>
          </a:p>
          <a:p>
            <a:pPr marL="176213" indent="-176213" eaLnBrk="1" hangingPunct="1">
              <a:tabLst>
                <a:tab pos="96838" algn="l"/>
              </a:tabLst>
              <a:defRPr/>
            </a:pPr>
            <a:r>
              <a:rPr lang="es-CO" sz="2400" b="0" u="none" dirty="0"/>
              <a:t>		</a:t>
            </a:r>
            <a:r>
              <a:rPr lang="es-CO" sz="2000" b="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proceso de desarrollo sigue el flujo a través de los </a:t>
            </a:r>
          </a:p>
          <a:p>
            <a:pPr marL="176213" indent="-176213" eaLnBrk="1" hangingPunct="1">
              <a:tabLst>
                <a:tab pos="96838" algn="l"/>
              </a:tabLst>
              <a:defRPr/>
            </a:pPr>
            <a:r>
              <a:rPr lang="es-CO" sz="2000" b="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casos de uso definidos.</a:t>
            </a:r>
          </a:p>
          <a:p>
            <a:pPr marL="342900" indent="-342900" eaLnBrk="1" hangingPunct="1">
              <a:defRPr/>
            </a:pPr>
            <a:endParaRPr lang="es-CO" sz="2000" b="0" u="none" dirty="0"/>
          </a:p>
          <a:p>
            <a:pPr marL="342900" indent="-342900" eaLnBrk="1" hangingPunct="1">
              <a:defRPr/>
            </a:pPr>
            <a:r>
              <a:rPr lang="es-CO" sz="2000" b="0" u="none" dirty="0"/>
              <a:t>		</a:t>
            </a:r>
            <a:r>
              <a:rPr lang="es-CO" sz="2000" b="0" u="none" dirty="0">
                <a:ln>
                  <a:solidFill>
                    <a:srgbClr val="00206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Requisitos:</a:t>
            </a:r>
            <a:r>
              <a:rPr lang="es-CO" sz="2000" b="0" u="none" dirty="0"/>
              <a:t> 	     </a:t>
            </a:r>
            <a:r>
              <a:rPr lang="es-CO" sz="2000" b="0" u="none" dirty="0">
                <a:solidFill>
                  <a:srgbClr val="C00000"/>
                </a:solidFill>
              </a:rPr>
              <a:t>Modelo de casos de uso.</a:t>
            </a:r>
          </a:p>
          <a:p>
            <a:pPr marL="342900" indent="-342900" eaLnBrk="1" hangingPunct="1">
              <a:defRPr/>
            </a:pPr>
            <a:r>
              <a:rPr lang="es-CO" sz="2000" b="0" u="none" dirty="0"/>
              <a:t>		</a:t>
            </a:r>
            <a:r>
              <a:rPr lang="es-CO" sz="2000" b="0" u="none" dirty="0">
                <a:ln>
                  <a:solidFill>
                    <a:srgbClr val="00206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Análisis: </a:t>
            </a:r>
            <a:r>
              <a:rPr lang="es-CO" sz="2000" b="0" u="none" dirty="0"/>
              <a:t>	     </a:t>
            </a:r>
            <a:r>
              <a:rPr lang="es-CO" sz="2000" b="0" u="none" dirty="0">
                <a:solidFill>
                  <a:srgbClr val="C00000"/>
                </a:solidFill>
              </a:rPr>
              <a:t>Modelo de análisis.</a:t>
            </a:r>
          </a:p>
          <a:p>
            <a:pPr marL="342900" indent="-342900" eaLnBrk="1" hangingPunct="1">
              <a:defRPr/>
            </a:pPr>
            <a:r>
              <a:rPr lang="es-CO" sz="2000" b="0" u="none" dirty="0"/>
              <a:t>		</a:t>
            </a:r>
            <a:r>
              <a:rPr lang="es-CO" sz="2000" b="0" u="none" dirty="0">
                <a:ln>
                  <a:solidFill>
                    <a:srgbClr val="00206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Diseño:      </a:t>
            </a:r>
            <a:r>
              <a:rPr lang="es-CO" sz="2000" b="0" u="none" dirty="0"/>
              <a:t>	     </a:t>
            </a:r>
            <a:r>
              <a:rPr lang="es-CO" sz="2000" b="0" u="none" dirty="0">
                <a:solidFill>
                  <a:srgbClr val="C00000"/>
                </a:solidFill>
              </a:rPr>
              <a:t>Modelo de diseño y de despliegue.</a:t>
            </a:r>
          </a:p>
          <a:p>
            <a:pPr marL="342900" indent="-342900" eaLnBrk="1" hangingPunct="1">
              <a:defRPr/>
            </a:pPr>
            <a:r>
              <a:rPr lang="es-CO" sz="2000" b="0" u="none" dirty="0"/>
              <a:t>		</a:t>
            </a:r>
            <a:r>
              <a:rPr lang="es-CO" sz="2000" b="0" u="none" dirty="0">
                <a:ln>
                  <a:solidFill>
                    <a:srgbClr val="00206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Implementación:</a:t>
            </a:r>
            <a:r>
              <a:rPr lang="es-CO" sz="2000" b="0" u="none" dirty="0"/>
              <a:t> </a:t>
            </a:r>
            <a:r>
              <a:rPr lang="es-CO" sz="2000" b="0" u="none" dirty="0">
                <a:solidFill>
                  <a:srgbClr val="C00000"/>
                </a:solidFill>
              </a:rPr>
              <a:t>Modelo de implementación.</a:t>
            </a:r>
          </a:p>
          <a:p>
            <a:pPr marL="342900" indent="-342900" eaLnBrk="1" hangingPunct="1">
              <a:defRPr/>
            </a:pPr>
            <a:r>
              <a:rPr lang="es-CO" sz="2000" b="0" u="none" dirty="0"/>
              <a:t>		</a:t>
            </a:r>
            <a:r>
              <a:rPr lang="es-CO" sz="2000" b="0" u="none" dirty="0">
                <a:ln>
                  <a:solidFill>
                    <a:srgbClr val="002060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Prueba: </a:t>
            </a:r>
            <a:r>
              <a:rPr lang="es-CO" sz="2000" b="0" u="none" dirty="0"/>
              <a:t>	     </a:t>
            </a:r>
            <a:r>
              <a:rPr lang="es-CO" sz="2000" b="0" u="none" dirty="0">
                <a:solidFill>
                  <a:srgbClr val="C00000"/>
                </a:solidFill>
              </a:rPr>
              <a:t>Modelo de prueba. 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428625" y="3857625"/>
            <a:ext cx="288925" cy="341313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CO" b="0" u="none">
                <a:latin typeface="Tahoma" pitchFamily="34" charset="0"/>
              </a:rPr>
              <a:t>  </a:t>
            </a:r>
            <a:endParaRPr lang="es-ES" b="0" u="none">
              <a:latin typeface="Tahoma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85720" y="1357298"/>
            <a:ext cx="885828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Dirigido por casos de uso.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Conocer lo que los usuarios necesitan y desean.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Usuario: Humanos, otros sistemas.  Interacción con el sistema. </a:t>
            </a:r>
            <a:endParaRPr lang="es-CO" sz="2000" dirty="0">
              <a:solidFill>
                <a:srgbClr val="FFFF99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9" name="8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F5F9F16C-0EF9-43CB-9D6A-D329BF27FB7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-1357354" y="-142900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203325" y="15001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s-CO" b="0" u="none">
              <a:latin typeface="Arial" pitchFamily="34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500063" y="1347788"/>
            <a:ext cx="700881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 typeface="Wingdings" pitchFamily="2" charset="2"/>
              <a:buChar char="F"/>
            </a:pPr>
            <a:r>
              <a:rPr lang="es-ES">
                <a:solidFill>
                  <a:srgbClr val="00B0F0"/>
                </a:solidFill>
              </a:rPr>
              <a:t> Análisis Requerimientos Nuevo Sistema.</a:t>
            </a:r>
          </a:p>
          <a:p>
            <a:endParaRPr lang="es-ES" b="0"/>
          </a:p>
          <a:p>
            <a:pPr>
              <a:buFont typeface="Wingdings" pitchFamily="2" charset="2"/>
              <a:buChar char="Y"/>
            </a:pPr>
            <a:r>
              <a:rPr lang="es-ES" b="0" u="none">
                <a:solidFill>
                  <a:srgbClr val="FFFF99"/>
                </a:solidFill>
              </a:rPr>
              <a:t> Conocer requerimientos al detalle.</a:t>
            </a:r>
          </a:p>
          <a:p>
            <a:pPr>
              <a:buFont typeface="Wingdings" pitchFamily="2" charset="2"/>
              <a:buChar char="Y"/>
            </a:pPr>
            <a:r>
              <a:rPr lang="es-ES" b="0" u="none">
                <a:solidFill>
                  <a:srgbClr val="FFFF99"/>
                </a:solidFill>
              </a:rPr>
              <a:t> Presentar lista de necesidades y nuevos requerimientos.</a:t>
            </a:r>
          </a:p>
          <a:p>
            <a:pPr>
              <a:buFont typeface="Wingdings" pitchFamily="2" charset="2"/>
              <a:buChar char="Y"/>
            </a:pPr>
            <a:r>
              <a:rPr lang="es-ES" b="0" u="none">
                <a:solidFill>
                  <a:srgbClr val="FFFF99"/>
                </a:solidFill>
              </a:rPr>
              <a:t> Explorar nuevas alternativas de información.</a:t>
            </a:r>
          </a:p>
          <a:p>
            <a:pPr>
              <a:buFont typeface="Wingdings" pitchFamily="2" charset="2"/>
              <a:buChar char="Y"/>
            </a:pPr>
            <a:r>
              <a:rPr lang="es-ES" b="0" u="none">
                <a:solidFill>
                  <a:srgbClr val="FFFF99"/>
                </a:solidFill>
              </a:rPr>
              <a:t> Clasificar y agrupar requerimientos.</a:t>
            </a:r>
          </a:p>
          <a:p>
            <a:endParaRPr lang="es-ES" b="0" u="none"/>
          </a:p>
          <a:p>
            <a:pPr>
              <a:buFont typeface="Wingdings" pitchFamily="2" charset="2"/>
              <a:buChar char="F"/>
            </a:pPr>
            <a:r>
              <a:rPr lang="es-ES">
                <a:solidFill>
                  <a:srgbClr val="00B0F0"/>
                </a:solidFill>
              </a:rPr>
              <a:t> Revaluación del estudio de factibilidad.</a:t>
            </a:r>
          </a:p>
          <a:p>
            <a:r>
              <a:rPr lang="es-ES" b="0" u="none"/>
              <a:t> </a:t>
            </a:r>
          </a:p>
          <a:p>
            <a:pPr>
              <a:buFont typeface="Wingdings" pitchFamily="2" charset="2"/>
              <a:buChar char="Y"/>
            </a:pPr>
            <a:r>
              <a:rPr lang="es-ES" b="0" u="none">
                <a:solidFill>
                  <a:srgbClr val="FFFF99"/>
                </a:solidFill>
              </a:rPr>
              <a:t> Modificación definición del sistema.    </a:t>
            </a:r>
          </a:p>
          <a:p>
            <a:pPr>
              <a:buFont typeface="Wingdings" pitchFamily="2" charset="2"/>
              <a:buChar char="Y"/>
            </a:pPr>
            <a:r>
              <a:rPr lang="es-ES" b="0" u="none">
                <a:solidFill>
                  <a:srgbClr val="FFFF99"/>
                </a:solidFill>
              </a:rPr>
              <a:t> Modificación recursos asignados.</a:t>
            </a:r>
          </a:p>
          <a:p>
            <a:pPr>
              <a:buFont typeface="Wingdings" pitchFamily="2" charset="2"/>
              <a:buChar char="Y"/>
            </a:pPr>
            <a:r>
              <a:rPr lang="es-ES" b="0" u="none">
                <a:solidFill>
                  <a:srgbClr val="FFFF99"/>
                </a:solidFill>
              </a:rPr>
              <a:t> Modificación de estimativos.</a:t>
            </a:r>
          </a:p>
          <a:p>
            <a:pPr>
              <a:buFont typeface="Wingdings" pitchFamily="2" charset="2"/>
              <a:buChar char="Y"/>
            </a:pPr>
            <a:r>
              <a:rPr lang="es-ES" b="0" u="none">
                <a:solidFill>
                  <a:srgbClr val="FFFF99"/>
                </a:solidFill>
              </a:rPr>
              <a:t> Inclusión de nuevas alternativas.</a:t>
            </a:r>
          </a:p>
          <a:p>
            <a:pPr>
              <a:buFont typeface="Wingdings" pitchFamily="2" charset="2"/>
              <a:buChar char="Y"/>
            </a:pPr>
            <a:r>
              <a:rPr lang="es-ES" b="0" u="none">
                <a:solidFill>
                  <a:srgbClr val="FFFF99"/>
                </a:solidFill>
              </a:rPr>
              <a:t> Cambios de factibilidades.</a:t>
            </a:r>
          </a:p>
          <a:p>
            <a:pPr>
              <a:buFont typeface="Wingdings" pitchFamily="2" charset="2"/>
              <a:buChar char="Y"/>
            </a:pPr>
            <a:r>
              <a:rPr lang="es-ES" b="0" u="none">
                <a:solidFill>
                  <a:srgbClr val="FFFF99"/>
                </a:solidFill>
              </a:rPr>
              <a:t> Modificación al cronograma. </a:t>
            </a:r>
          </a:p>
        </p:txBody>
      </p:sp>
    </p:spTree>
  </p:cSld>
  <p:clrMapOvr>
    <a:masterClrMapping/>
  </p:clrMapOvr>
  <p:transition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0249D9C7-9F2A-4746-B544-FA4112CF0C87}" type="slidenum">
              <a:rPr lang="es-ES" smtClean="0"/>
              <a:pPr/>
              <a:t>50</a:t>
            </a:fld>
            <a:endParaRPr lang="es-ES"/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355148" y="1395132"/>
            <a:ext cx="8365623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Centrado en la arquitectura.</a:t>
            </a:r>
          </a:p>
          <a:p>
            <a:pPr marL="342900" indent="-342900" eaLnBrk="1" hangingPunct="1">
              <a:defRPr/>
            </a:pPr>
            <a:endParaRPr lang="es-CO" sz="2400" u="none" dirty="0">
              <a:ln>
                <a:solidFill>
                  <a:schemeClr val="bg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Incluye aspectos estáticos y dinámicos del sistema.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Plataforma de funcionamiento.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Bloques de construcción reutilizables.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Da la forma a las funciones. (casos de uso).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No hay forma sin funciones, ni funciones sin forma.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Se necesita para: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		</a:t>
            </a:r>
            <a:r>
              <a:rPr lang="es-CO" sz="2000" b="0" i="1" u="none" dirty="0">
                <a:solidFill>
                  <a:srgbClr val="002060"/>
                </a:solidFill>
              </a:rPr>
              <a:t>Comprender el sistema.</a:t>
            </a:r>
          </a:p>
          <a:p>
            <a:pPr marL="342900" indent="-342900" eaLnBrk="1" hangingPunct="1">
              <a:defRPr/>
            </a:pPr>
            <a:r>
              <a:rPr lang="es-CO" sz="2000" b="0" i="1" u="none" dirty="0">
                <a:solidFill>
                  <a:srgbClr val="002060"/>
                </a:solidFill>
              </a:rPr>
              <a:t>		 	Organizar el desarrollo.</a:t>
            </a:r>
          </a:p>
          <a:p>
            <a:pPr marL="342900" indent="-342900" eaLnBrk="1" hangingPunct="1">
              <a:defRPr/>
            </a:pPr>
            <a:r>
              <a:rPr lang="es-CO" sz="2000" b="0" i="1" u="none" dirty="0">
                <a:solidFill>
                  <a:srgbClr val="002060"/>
                </a:solidFill>
              </a:rPr>
              <a:t>			Fomentar reutilización.</a:t>
            </a:r>
          </a:p>
          <a:p>
            <a:pPr marL="342900" indent="-342900" eaLnBrk="1" hangingPunct="1">
              <a:defRPr/>
            </a:pPr>
            <a:r>
              <a:rPr lang="es-CO" sz="2000" b="0" i="1" u="none" dirty="0">
                <a:solidFill>
                  <a:srgbClr val="002060"/>
                </a:solidFill>
              </a:rPr>
              <a:t>			Hacer evolucionar el sistema.  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Arquitectura: Función(casos de uso y experiencia).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Restricciones y posibilidades (software del sistema, sistemas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heredados, estándares, políticas). 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35018" y="4071942"/>
            <a:ext cx="922338" cy="382588"/>
            <a:chOff x="956" y="2832"/>
            <a:chExt cx="581" cy="241"/>
          </a:xfrm>
          <a:solidFill>
            <a:schemeClr val="tx2"/>
          </a:solidFill>
        </p:grpSpPr>
        <p:sp>
          <p:nvSpPr>
            <p:cNvPr id="9" name="Freeform 7"/>
            <p:cNvSpPr>
              <a:spLocks/>
            </p:cNvSpPr>
            <p:nvPr/>
          </p:nvSpPr>
          <p:spPr bwMode="blackWhite">
            <a:xfrm>
              <a:off x="956" y="2833"/>
              <a:ext cx="369" cy="240"/>
            </a:xfrm>
            <a:custGeom>
              <a:avLst/>
              <a:gdLst>
                <a:gd name="T0" fmla="*/ 5 w 369"/>
                <a:gd name="T1" fmla="*/ 191 h 240"/>
                <a:gd name="T2" fmla="*/ 54 w 369"/>
                <a:gd name="T3" fmla="*/ 194 h 240"/>
                <a:gd name="T4" fmla="*/ 81 w 369"/>
                <a:gd name="T5" fmla="*/ 206 h 240"/>
                <a:gd name="T6" fmla="*/ 105 w 369"/>
                <a:gd name="T7" fmla="*/ 219 h 240"/>
                <a:gd name="T8" fmla="*/ 135 w 369"/>
                <a:gd name="T9" fmla="*/ 231 h 240"/>
                <a:gd name="T10" fmla="*/ 159 w 369"/>
                <a:gd name="T11" fmla="*/ 237 h 240"/>
                <a:gd name="T12" fmla="*/ 189 w 369"/>
                <a:gd name="T13" fmla="*/ 239 h 240"/>
                <a:gd name="T14" fmla="*/ 221 w 369"/>
                <a:gd name="T15" fmla="*/ 232 h 240"/>
                <a:gd name="T16" fmla="*/ 247 w 369"/>
                <a:gd name="T17" fmla="*/ 224 h 240"/>
                <a:gd name="T18" fmla="*/ 270 w 369"/>
                <a:gd name="T19" fmla="*/ 224 h 240"/>
                <a:gd name="T20" fmla="*/ 291 w 369"/>
                <a:gd name="T21" fmla="*/ 220 h 240"/>
                <a:gd name="T22" fmla="*/ 303 w 369"/>
                <a:gd name="T23" fmla="*/ 215 h 240"/>
                <a:gd name="T24" fmla="*/ 313 w 369"/>
                <a:gd name="T25" fmla="*/ 208 h 240"/>
                <a:gd name="T26" fmla="*/ 320 w 369"/>
                <a:gd name="T27" fmla="*/ 206 h 240"/>
                <a:gd name="T28" fmla="*/ 326 w 369"/>
                <a:gd name="T29" fmla="*/ 196 h 240"/>
                <a:gd name="T30" fmla="*/ 327 w 369"/>
                <a:gd name="T31" fmla="*/ 189 h 240"/>
                <a:gd name="T32" fmla="*/ 323 w 369"/>
                <a:gd name="T33" fmla="*/ 183 h 240"/>
                <a:gd name="T34" fmla="*/ 300 w 369"/>
                <a:gd name="T35" fmla="*/ 177 h 240"/>
                <a:gd name="T36" fmla="*/ 266 w 369"/>
                <a:gd name="T37" fmla="*/ 165 h 240"/>
                <a:gd name="T38" fmla="*/ 324 w 369"/>
                <a:gd name="T39" fmla="*/ 182 h 240"/>
                <a:gd name="T40" fmla="*/ 331 w 369"/>
                <a:gd name="T41" fmla="*/ 185 h 240"/>
                <a:gd name="T42" fmla="*/ 344 w 369"/>
                <a:gd name="T43" fmla="*/ 181 h 240"/>
                <a:gd name="T44" fmla="*/ 348 w 369"/>
                <a:gd name="T45" fmla="*/ 174 h 240"/>
                <a:gd name="T46" fmla="*/ 353 w 369"/>
                <a:gd name="T47" fmla="*/ 165 h 240"/>
                <a:gd name="T48" fmla="*/ 358 w 369"/>
                <a:gd name="T49" fmla="*/ 152 h 240"/>
                <a:gd name="T50" fmla="*/ 361 w 369"/>
                <a:gd name="T51" fmla="*/ 149 h 240"/>
                <a:gd name="T52" fmla="*/ 368 w 369"/>
                <a:gd name="T53" fmla="*/ 143 h 240"/>
                <a:gd name="T54" fmla="*/ 356 w 369"/>
                <a:gd name="T55" fmla="*/ 108 h 240"/>
                <a:gd name="T56" fmla="*/ 322 w 369"/>
                <a:gd name="T57" fmla="*/ 63 h 240"/>
                <a:gd name="T58" fmla="*/ 313 w 369"/>
                <a:gd name="T59" fmla="*/ 60 h 240"/>
                <a:gd name="T60" fmla="*/ 299 w 369"/>
                <a:gd name="T61" fmla="*/ 50 h 240"/>
                <a:gd name="T62" fmla="*/ 287 w 369"/>
                <a:gd name="T63" fmla="*/ 38 h 240"/>
                <a:gd name="T64" fmla="*/ 281 w 369"/>
                <a:gd name="T65" fmla="*/ 27 h 240"/>
                <a:gd name="T66" fmla="*/ 268 w 369"/>
                <a:gd name="T67" fmla="*/ 18 h 240"/>
                <a:gd name="T68" fmla="*/ 246 w 369"/>
                <a:gd name="T69" fmla="*/ 11 h 240"/>
                <a:gd name="T70" fmla="*/ 216 w 369"/>
                <a:gd name="T71" fmla="*/ 3 h 240"/>
                <a:gd name="T72" fmla="*/ 200 w 369"/>
                <a:gd name="T73" fmla="*/ 0 h 240"/>
                <a:gd name="T74" fmla="*/ 174 w 369"/>
                <a:gd name="T75" fmla="*/ 4 h 240"/>
                <a:gd name="T76" fmla="*/ 147 w 369"/>
                <a:gd name="T77" fmla="*/ 12 h 240"/>
                <a:gd name="T78" fmla="*/ 114 w 369"/>
                <a:gd name="T79" fmla="*/ 23 h 240"/>
                <a:gd name="T80" fmla="*/ 86 w 369"/>
                <a:gd name="T81" fmla="*/ 30 h 240"/>
                <a:gd name="T82" fmla="*/ 61 w 369"/>
                <a:gd name="T83" fmla="*/ 46 h 240"/>
                <a:gd name="T84" fmla="*/ 57 w 369"/>
                <a:gd name="T85" fmla="*/ 54 h 240"/>
                <a:gd name="T86" fmla="*/ 43 w 369"/>
                <a:gd name="T87" fmla="*/ 58 h 240"/>
                <a:gd name="T88" fmla="*/ 0 w 369"/>
                <a:gd name="T89" fmla="*/ 60 h 240"/>
                <a:gd name="T90" fmla="*/ 5 w 369"/>
                <a:gd name="T91" fmla="*/ 191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9"/>
                <a:gd name="T139" fmla="*/ 0 h 240"/>
                <a:gd name="T140" fmla="*/ 369 w 369"/>
                <a:gd name="T141" fmla="*/ 240 h 24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9" h="240">
                  <a:moveTo>
                    <a:pt x="5" y="191"/>
                  </a:moveTo>
                  <a:lnTo>
                    <a:pt x="54" y="194"/>
                  </a:lnTo>
                  <a:lnTo>
                    <a:pt x="81" y="206"/>
                  </a:lnTo>
                  <a:lnTo>
                    <a:pt x="105" y="219"/>
                  </a:lnTo>
                  <a:lnTo>
                    <a:pt x="135" y="231"/>
                  </a:lnTo>
                  <a:lnTo>
                    <a:pt x="159" y="237"/>
                  </a:lnTo>
                  <a:lnTo>
                    <a:pt x="189" y="239"/>
                  </a:lnTo>
                  <a:lnTo>
                    <a:pt x="221" y="232"/>
                  </a:lnTo>
                  <a:lnTo>
                    <a:pt x="247" y="224"/>
                  </a:lnTo>
                  <a:lnTo>
                    <a:pt x="270" y="224"/>
                  </a:lnTo>
                  <a:lnTo>
                    <a:pt x="291" y="220"/>
                  </a:lnTo>
                  <a:lnTo>
                    <a:pt x="303" y="215"/>
                  </a:lnTo>
                  <a:lnTo>
                    <a:pt x="313" y="208"/>
                  </a:lnTo>
                  <a:lnTo>
                    <a:pt x="320" y="206"/>
                  </a:lnTo>
                  <a:lnTo>
                    <a:pt x="326" y="196"/>
                  </a:lnTo>
                  <a:lnTo>
                    <a:pt x="327" y="189"/>
                  </a:lnTo>
                  <a:lnTo>
                    <a:pt x="323" y="183"/>
                  </a:lnTo>
                  <a:lnTo>
                    <a:pt x="300" y="177"/>
                  </a:lnTo>
                  <a:lnTo>
                    <a:pt x="266" y="165"/>
                  </a:lnTo>
                  <a:lnTo>
                    <a:pt x="324" y="182"/>
                  </a:lnTo>
                  <a:lnTo>
                    <a:pt x="331" y="185"/>
                  </a:lnTo>
                  <a:lnTo>
                    <a:pt x="344" y="181"/>
                  </a:lnTo>
                  <a:lnTo>
                    <a:pt x="348" y="174"/>
                  </a:lnTo>
                  <a:lnTo>
                    <a:pt x="353" y="165"/>
                  </a:lnTo>
                  <a:lnTo>
                    <a:pt x="358" y="152"/>
                  </a:lnTo>
                  <a:lnTo>
                    <a:pt x="361" y="149"/>
                  </a:lnTo>
                  <a:lnTo>
                    <a:pt x="368" y="143"/>
                  </a:lnTo>
                  <a:lnTo>
                    <a:pt x="356" y="108"/>
                  </a:lnTo>
                  <a:lnTo>
                    <a:pt x="322" y="63"/>
                  </a:lnTo>
                  <a:lnTo>
                    <a:pt x="313" y="60"/>
                  </a:lnTo>
                  <a:lnTo>
                    <a:pt x="299" y="50"/>
                  </a:lnTo>
                  <a:lnTo>
                    <a:pt x="287" y="38"/>
                  </a:lnTo>
                  <a:lnTo>
                    <a:pt x="281" y="27"/>
                  </a:lnTo>
                  <a:lnTo>
                    <a:pt x="268" y="18"/>
                  </a:lnTo>
                  <a:lnTo>
                    <a:pt x="246" y="11"/>
                  </a:lnTo>
                  <a:lnTo>
                    <a:pt x="216" y="3"/>
                  </a:lnTo>
                  <a:lnTo>
                    <a:pt x="200" y="0"/>
                  </a:lnTo>
                  <a:lnTo>
                    <a:pt x="174" y="4"/>
                  </a:lnTo>
                  <a:lnTo>
                    <a:pt x="147" y="12"/>
                  </a:lnTo>
                  <a:lnTo>
                    <a:pt x="114" y="23"/>
                  </a:lnTo>
                  <a:lnTo>
                    <a:pt x="86" y="30"/>
                  </a:lnTo>
                  <a:lnTo>
                    <a:pt x="61" y="46"/>
                  </a:lnTo>
                  <a:lnTo>
                    <a:pt x="57" y="54"/>
                  </a:lnTo>
                  <a:lnTo>
                    <a:pt x="43" y="58"/>
                  </a:lnTo>
                  <a:lnTo>
                    <a:pt x="0" y="60"/>
                  </a:lnTo>
                  <a:lnTo>
                    <a:pt x="5" y="191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blackWhite">
            <a:xfrm>
              <a:off x="1146" y="2965"/>
              <a:ext cx="64" cy="107"/>
            </a:xfrm>
            <a:custGeom>
              <a:avLst/>
              <a:gdLst>
                <a:gd name="T0" fmla="*/ 63 w 64"/>
                <a:gd name="T1" fmla="*/ 0 h 107"/>
                <a:gd name="T2" fmla="*/ 24 w 64"/>
                <a:gd name="T3" fmla="*/ 46 h 107"/>
                <a:gd name="T4" fmla="*/ 6 w 64"/>
                <a:gd name="T5" fmla="*/ 87 h 107"/>
                <a:gd name="T6" fmla="*/ 0 w 64"/>
                <a:gd name="T7" fmla="*/ 106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07"/>
                <a:gd name="T14" fmla="*/ 64 w 6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07">
                  <a:moveTo>
                    <a:pt x="63" y="0"/>
                  </a:moveTo>
                  <a:lnTo>
                    <a:pt x="24" y="46"/>
                  </a:lnTo>
                  <a:lnTo>
                    <a:pt x="6" y="87"/>
                  </a:lnTo>
                  <a:lnTo>
                    <a:pt x="0" y="106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blackWhite">
            <a:xfrm>
              <a:off x="1071" y="2900"/>
              <a:ext cx="155" cy="123"/>
            </a:xfrm>
            <a:custGeom>
              <a:avLst/>
              <a:gdLst>
                <a:gd name="T0" fmla="*/ 154 w 155"/>
                <a:gd name="T1" fmla="*/ 0 h 123"/>
                <a:gd name="T2" fmla="*/ 112 w 155"/>
                <a:gd name="T3" fmla="*/ 67 h 123"/>
                <a:gd name="T4" fmla="*/ 96 w 155"/>
                <a:gd name="T5" fmla="*/ 82 h 123"/>
                <a:gd name="T6" fmla="*/ 69 w 155"/>
                <a:gd name="T7" fmla="*/ 102 h 123"/>
                <a:gd name="T8" fmla="*/ 46 w 155"/>
                <a:gd name="T9" fmla="*/ 111 h 123"/>
                <a:gd name="T10" fmla="*/ 26 w 155"/>
                <a:gd name="T11" fmla="*/ 115 h 123"/>
                <a:gd name="T12" fmla="*/ 0 w 155"/>
                <a:gd name="T13" fmla="*/ 122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5"/>
                <a:gd name="T22" fmla="*/ 0 h 123"/>
                <a:gd name="T23" fmla="*/ 155 w 155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5" h="123">
                  <a:moveTo>
                    <a:pt x="154" y="0"/>
                  </a:moveTo>
                  <a:lnTo>
                    <a:pt x="112" y="67"/>
                  </a:lnTo>
                  <a:lnTo>
                    <a:pt x="96" y="82"/>
                  </a:lnTo>
                  <a:lnTo>
                    <a:pt x="69" y="102"/>
                  </a:lnTo>
                  <a:lnTo>
                    <a:pt x="46" y="111"/>
                  </a:lnTo>
                  <a:lnTo>
                    <a:pt x="26" y="115"/>
                  </a:lnTo>
                  <a:lnTo>
                    <a:pt x="0" y="122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blackWhite">
            <a:xfrm>
              <a:off x="1161" y="2949"/>
              <a:ext cx="157" cy="75"/>
            </a:xfrm>
            <a:custGeom>
              <a:avLst/>
              <a:gdLst>
                <a:gd name="T0" fmla="*/ 122 w 157"/>
                <a:gd name="T1" fmla="*/ 73 h 75"/>
                <a:gd name="T2" fmla="*/ 132 w 157"/>
                <a:gd name="T3" fmla="*/ 74 h 75"/>
                <a:gd name="T4" fmla="*/ 146 w 157"/>
                <a:gd name="T5" fmla="*/ 68 h 75"/>
                <a:gd name="T6" fmla="*/ 152 w 157"/>
                <a:gd name="T7" fmla="*/ 60 h 75"/>
                <a:gd name="T8" fmla="*/ 156 w 157"/>
                <a:gd name="T9" fmla="*/ 53 h 75"/>
                <a:gd name="T10" fmla="*/ 155 w 157"/>
                <a:gd name="T11" fmla="*/ 45 h 75"/>
                <a:gd name="T12" fmla="*/ 152 w 157"/>
                <a:gd name="T13" fmla="*/ 37 h 75"/>
                <a:gd name="T14" fmla="*/ 148 w 157"/>
                <a:gd name="T15" fmla="*/ 32 h 75"/>
                <a:gd name="T16" fmla="*/ 113 w 157"/>
                <a:gd name="T17" fmla="*/ 21 h 75"/>
                <a:gd name="T18" fmla="*/ 80 w 157"/>
                <a:gd name="T19" fmla="*/ 14 h 75"/>
                <a:gd name="T20" fmla="*/ 54 w 157"/>
                <a:gd name="T21" fmla="*/ 8 h 75"/>
                <a:gd name="T22" fmla="*/ 26 w 157"/>
                <a:gd name="T23" fmla="*/ 0 h 75"/>
                <a:gd name="T24" fmla="*/ 9 w 157"/>
                <a:gd name="T25" fmla="*/ 3 h 75"/>
                <a:gd name="T26" fmla="*/ 4 w 157"/>
                <a:gd name="T27" fmla="*/ 8 h 75"/>
                <a:gd name="T28" fmla="*/ 0 w 157"/>
                <a:gd name="T29" fmla="*/ 15 h 75"/>
                <a:gd name="T30" fmla="*/ 1 w 157"/>
                <a:gd name="T31" fmla="*/ 22 h 75"/>
                <a:gd name="T32" fmla="*/ 6 w 157"/>
                <a:gd name="T33" fmla="*/ 29 h 75"/>
                <a:gd name="T34" fmla="*/ 21 w 157"/>
                <a:gd name="T35" fmla="*/ 36 h 75"/>
                <a:gd name="T36" fmla="*/ 42 w 157"/>
                <a:gd name="T37" fmla="*/ 38 h 75"/>
                <a:gd name="T38" fmla="*/ 57 w 157"/>
                <a:gd name="T39" fmla="*/ 45 h 75"/>
                <a:gd name="T40" fmla="*/ 73 w 157"/>
                <a:gd name="T41" fmla="*/ 50 h 75"/>
                <a:gd name="T42" fmla="*/ 90 w 157"/>
                <a:gd name="T43" fmla="*/ 59 h 75"/>
                <a:gd name="T44" fmla="*/ 111 w 157"/>
                <a:gd name="T45" fmla="*/ 68 h 75"/>
                <a:gd name="T46" fmla="*/ 122 w 157"/>
                <a:gd name="T47" fmla="*/ 73 h 7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7"/>
                <a:gd name="T73" fmla="*/ 0 h 75"/>
                <a:gd name="T74" fmla="*/ 157 w 157"/>
                <a:gd name="T75" fmla="*/ 75 h 7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7" h="75">
                  <a:moveTo>
                    <a:pt x="122" y="73"/>
                  </a:moveTo>
                  <a:lnTo>
                    <a:pt x="132" y="74"/>
                  </a:lnTo>
                  <a:lnTo>
                    <a:pt x="146" y="68"/>
                  </a:lnTo>
                  <a:lnTo>
                    <a:pt x="152" y="60"/>
                  </a:lnTo>
                  <a:lnTo>
                    <a:pt x="156" y="53"/>
                  </a:lnTo>
                  <a:lnTo>
                    <a:pt x="155" y="45"/>
                  </a:lnTo>
                  <a:lnTo>
                    <a:pt x="152" y="37"/>
                  </a:lnTo>
                  <a:lnTo>
                    <a:pt x="148" y="32"/>
                  </a:lnTo>
                  <a:lnTo>
                    <a:pt x="113" y="21"/>
                  </a:lnTo>
                  <a:lnTo>
                    <a:pt x="80" y="14"/>
                  </a:lnTo>
                  <a:lnTo>
                    <a:pt x="54" y="8"/>
                  </a:lnTo>
                  <a:lnTo>
                    <a:pt x="26" y="0"/>
                  </a:lnTo>
                  <a:lnTo>
                    <a:pt x="9" y="3"/>
                  </a:lnTo>
                  <a:lnTo>
                    <a:pt x="4" y="8"/>
                  </a:lnTo>
                  <a:lnTo>
                    <a:pt x="0" y="15"/>
                  </a:lnTo>
                  <a:lnTo>
                    <a:pt x="1" y="22"/>
                  </a:lnTo>
                  <a:lnTo>
                    <a:pt x="6" y="29"/>
                  </a:lnTo>
                  <a:lnTo>
                    <a:pt x="21" y="36"/>
                  </a:lnTo>
                  <a:lnTo>
                    <a:pt x="42" y="38"/>
                  </a:lnTo>
                  <a:lnTo>
                    <a:pt x="57" y="45"/>
                  </a:lnTo>
                  <a:lnTo>
                    <a:pt x="73" y="50"/>
                  </a:lnTo>
                  <a:lnTo>
                    <a:pt x="90" y="59"/>
                  </a:lnTo>
                  <a:lnTo>
                    <a:pt x="111" y="68"/>
                  </a:lnTo>
                  <a:lnTo>
                    <a:pt x="122" y="7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blackWhite">
            <a:xfrm>
              <a:off x="1168" y="2955"/>
              <a:ext cx="38" cy="25"/>
            </a:xfrm>
            <a:custGeom>
              <a:avLst/>
              <a:gdLst>
                <a:gd name="T0" fmla="*/ 32 w 38"/>
                <a:gd name="T1" fmla="*/ 3 h 25"/>
                <a:gd name="T2" fmla="*/ 37 w 38"/>
                <a:gd name="T3" fmla="*/ 7 h 25"/>
                <a:gd name="T4" fmla="*/ 36 w 38"/>
                <a:gd name="T5" fmla="*/ 15 h 25"/>
                <a:gd name="T6" fmla="*/ 32 w 38"/>
                <a:gd name="T7" fmla="*/ 23 h 25"/>
                <a:gd name="T8" fmla="*/ 18 w 38"/>
                <a:gd name="T9" fmla="*/ 24 h 25"/>
                <a:gd name="T10" fmla="*/ 11 w 38"/>
                <a:gd name="T11" fmla="*/ 23 h 25"/>
                <a:gd name="T12" fmla="*/ 2 w 38"/>
                <a:gd name="T13" fmla="*/ 19 h 25"/>
                <a:gd name="T14" fmla="*/ 0 w 38"/>
                <a:gd name="T15" fmla="*/ 11 h 25"/>
                <a:gd name="T16" fmla="*/ 0 w 38"/>
                <a:gd name="T17" fmla="*/ 7 h 25"/>
                <a:gd name="T18" fmla="*/ 5 w 38"/>
                <a:gd name="T19" fmla="*/ 3 h 25"/>
                <a:gd name="T20" fmla="*/ 12 w 38"/>
                <a:gd name="T21" fmla="*/ 0 h 25"/>
                <a:gd name="T22" fmla="*/ 32 w 38"/>
                <a:gd name="T23" fmla="*/ 3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25"/>
                <a:gd name="T38" fmla="*/ 38 w 38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25">
                  <a:moveTo>
                    <a:pt x="32" y="3"/>
                  </a:moveTo>
                  <a:lnTo>
                    <a:pt x="37" y="7"/>
                  </a:lnTo>
                  <a:lnTo>
                    <a:pt x="36" y="15"/>
                  </a:lnTo>
                  <a:lnTo>
                    <a:pt x="32" y="23"/>
                  </a:lnTo>
                  <a:lnTo>
                    <a:pt x="18" y="24"/>
                  </a:lnTo>
                  <a:lnTo>
                    <a:pt x="11" y="23"/>
                  </a:lnTo>
                  <a:lnTo>
                    <a:pt x="2" y="19"/>
                  </a:lnTo>
                  <a:lnTo>
                    <a:pt x="0" y="11"/>
                  </a:lnTo>
                  <a:lnTo>
                    <a:pt x="0" y="7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2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White">
            <a:xfrm>
              <a:off x="1265" y="2880"/>
              <a:ext cx="272" cy="56"/>
            </a:xfrm>
            <a:custGeom>
              <a:avLst/>
              <a:gdLst>
                <a:gd name="T0" fmla="*/ 23 w 272"/>
                <a:gd name="T1" fmla="*/ 54 h 56"/>
                <a:gd name="T2" fmla="*/ 37 w 272"/>
                <a:gd name="T3" fmla="*/ 55 h 56"/>
                <a:gd name="T4" fmla="*/ 69 w 272"/>
                <a:gd name="T5" fmla="*/ 54 h 56"/>
                <a:gd name="T6" fmla="*/ 100 w 272"/>
                <a:gd name="T7" fmla="*/ 51 h 56"/>
                <a:gd name="T8" fmla="*/ 114 w 272"/>
                <a:gd name="T9" fmla="*/ 50 h 56"/>
                <a:gd name="T10" fmla="*/ 125 w 272"/>
                <a:gd name="T11" fmla="*/ 49 h 56"/>
                <a:gd name="T12" fmla="*/ 147 w 272"/>
                <a:gd name="T13" fmla="*/ 48 h 56"/>
                <a:gd name="T14" fmla="*/ 171 w 272"/>
                <a:gd name="T15" fmla="*/ 48 h 56"/>
                <a:gd name="T16" fmla="*/ 189 w 272"/>
                <a:gd name="T17" fmla="*/ 48 h 56"/>
                <a:gd name="T18" fmla="*/ 203 w 272"/>
                <a:gd name="T19" fmla="*/ 47 h 56"/>
                <a:gd name="T20" fmla="*/ 230 w 272"/>
                <a:gd name="T21" fmla="*/ 44 h 56"/>
                <a:gd name="T22" fmla="*/ 249 w 272"/>
                <a:gd name="T23" fmla="*/ 42 h 56"/>
                <a:gd name="T24" fmla="*/ 265 w 272"/>
                <a:gd name="T25" fmla="*/ 38 h 56"/>
                <a:gd name="T26" fmla="*/ 270 w 272"/>
                <a:gd name="T27" fmla="*/ 33 h 56"/>
                <a:gd name="T28" fmla="*/ 271 w 272"/>
                <a:gd name="T29" fmla="*/ 28 h 56"/>
                <a:gd name="T30" fmla="*/ 271 w 272"/>
                <a:gd name="T31" fmla="*/ 22 h 56"/>
                <a:gd name="T32" fmla="*/ 266 w 272"/>
                <a:gd name="T33" fmla="*/ 16 h 56"/>
                <a:gd name="T34" fmla="*/ 252 w 272"/>
                <a:gd name="T35" fmla="*/ 10 h 56"/>
                <a:gd name="T36" fmla="*/ 230 w 272"/>
                <a:gd name="T37" fmla="*/ 10 h 56"/>
                <a:gd name="T38" fmla="*/ 204 w 272"/>
                <a:gd name="T39" fmla="*/ 10 h 56"/>
                <a:gd name="T40" fmla="*/ 188 w 272"/>
                <a:gd name="T41" fmla="*/ 9 h 56"/>
                <a:gd name="T42" fmla="*/ 170 w 272"/>
                <a:gd name="T43" fmla="*/ 8 h 56"/>
                <a:gd name="T44" fmla="*/ 150 w 272"/>
                <a:gd name="T45" fmla="*/ 9 h 56"/>
                <a:gd name="T46" fmla="*/ 126 w 272"/>
                <a:gd name="T47" fmla="*/ 8 h 56"/>
                <a:gd name="T48" fmla="*/ 108 w 272"/>
                <a:gd name="T49" fmla="*/ 6 h 56"/>
                <a:gd name="T50" fmla="*/ 80 w 272"/>
                <a:gd name="T51" fmla="*/ 4 h 56"/>
                <a:gd name="T52" fmla="*/ 50 w 272"/>
                <a:gd name="T53" fmla="*/ 2 h 56"/>
                <a:gd name="T54" fmla="*/ 25 w 272"/>
                <a:gd name="T55" fmla="*/ 0 h 56"/>
                <a:gd name="T56" fmla="*/ 0 w 272"/>
                <a:gd name="T57" fmla="*/ 0 h 56"/>
                <a:gd name="T58" fmla="*/ 3 w 272"/>
                <a:gd name="T59" fmla="*/ 51 h 56"/>
                <a:gd name="T60" fmla="*/ 23 w 272"/>
                <a:gd name="T61" fmla="*/ 54 h 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2"/>
                <a:gd name="T94" fmla="*/ 0 h 56"/>
                <a:gd name="T95" fmla="*/ 272 w 272"/>
                <a:gd name="T96" fmla="*/ 56 h 5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2" h="56">
                  <a:moveTo>
                    <a:pt x="23" y="54"/>
                  </a:moveTo>
                  <a:lnTo>
                    <a:pt x="37" y="55"/>
                  </a:lnTo>
                  <a:lnTo>
                    <a:pt x="69" y="54"/>
                  </a:lnTo>
                  <a:lnTo>
                    <a:pt x="100" y="51"/>
                  </a:lnTo>
                  <a:lnTo>
                    <a:pt x="114" y="50"/>
                  </a:lnTo>
                  <a:lnTo>
                    <a:pt x="125" y="49"/>
                  </a:lnTo>
                  <a:lnTo>
                    <a:pt x="147" y="48"/>
                  </a:lnTo>
                  <a:lnTo>
                    <a:pt x="171" y="48"/>
                  </a:lnTo>
                  <a:lnTo>
                    <a:pt x="189" y="48"/>
                  </a:lnTo>
                  <a:lnTo>
                    <a:pt x="203" y="47"/>
                  </a:lnTo>
                  <a:lnTo>
                    <a:pt x="230" y="44"/>
                  </a:lnTo>
                  <a:lnTo>
                    <a:pt x="249" y="42"/>
                  </a:lnTo>
                  <a:lnTo>
                    <a:pt x="265" y="38"/>
                  </a:lnTo>
                  <a:lnTo>
                    <a:pt x="270" y="33"/>
                  </a:lnTo>
                  <a:lnTo>
                    <a:pt x="271" y="28"/>
                  </a:lnTo>
                  <a:lnTo>
                    <a:pt x="271" y="22"/>
                  </a:lnTo>
                  <a:lnTo>
                    <a:pt x="266" y="16"/>
                  </a:lnTo>
                  <a:lnTo>
                    <a:pt x="252" y="10"/>
                  </a:lnTo>
                  <a:lnTo>
                    <a:pt x="230" y="10"/>
                  </a:lnTo>
                  <a:lnTo>
                    <a:pt x="204" y="10"/>
                  </a:lnTo>
                  <a:lnTo>
                    <a:pt x="188" y="9"/>
                  </a:lnTo>
                  <a:lnTo>
                    <a:pt x="170" y="8"/>
                  </a:lnTo>
                  <a:lnTo>
                    <a:pt x="150" y="9"/>
                  </a:lnTo>
                  <a:lnTo>
                    <a:pt x="126" y="8"/>
                  </a:lnTo>
                  <a:lnTo>
                    <a:pt x="108" y="6"/>
                  </a:lnTo>
                  <a:lnTo>
                    <a:pt x="80" y="4"/>
                  </a:lnTo>
                  <a:lnTo>
                    <a:pt x="50" y="2"/>
                  </a:lnTo>
                  <a:lnTo>
                    <a:pt x="25" y="0"/>
                  </a:lnTo>
                  <a:lnTo>
                    <a:pt x="0" y="0"/>
                  </a:lnTo>
                  <a:lnTo>
                    <a:pt x="3" y="51"/>
                  </a:lnTo>
                  <a:lnTo>
                    <a:pt x="23" y="5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White">
            <a:xfrm>
              <a:off x="1198" y="3014"/>
              <a:ext cx="17" cy="44"/>
            </a:xfrm>
            <a:custGeom>
              <a:avLst/>
              <a:gdLst>
                <a:gd name="T0" fmla="*/ 11 w 17"/>
                <a:gd name="T1" fmla="*/ 43 h 44"/>
                <a:gd name="T2" fmla="*/ 2 w 17"/>
                <a:gd name="T3" fmla="*/ 30 h 44"/>
                <a:gd name="T4" fmla="*/ 0 w 17"/>
                <a:gd name="T5" fmla="*/ 20 h 44"/>
                <a:gd name="T6" fmla="*/ 6 w 17"/>
                <a:gd name="T7" fmla="*/ 6 h 44"/>
                <a:gd name="T8" fmla="*/ 16 w 17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1" y="43"/>
                  </a:moveTo>
                  <a:lnTo>
                    <a:pt x="2" y="30"/>
                  </a:lnTo>
                  <a:lnTo>
                    <a:pt x="0" y="20"/>
                  </a:lnTo>
                  <a:lnTo>
                    <a:pt x="6" y="6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blackWhite">
            <a:xfrm>
              <a:off x="1007" y="2890"/>
              <a:ext cx="17" cy="36"/>
            </a:xfrm>
            <a:custGeom>
              <a:avLst/>
              <a:gdLst>
                <a:gd name="T0" fmla="*/ 16 w 17"/>
                <a:gd name="T1" fmla="*/ 0 h 36"/>
                <a:gd name="T2" fmla="*/ 0 w 17"/>
                <a:gd name="T3" fmla="*/ 13 h 36"/>
                <a:gd name="T4" fmla="*/ 2 w 17"/>
                <a:gd name="T5" fmla="*/ 28 h 36"/>
                <a:gd name="T6" fmla="*/ 14 w 17"/>
                <a:gd name="T7" fmla="*/ 35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6"/>
                <a:gd name="T14" fmla="*/ 17 w 1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6">
                  <a:moveTo>
                    <a:pt x="16" y="0"/>
                  </a:moveTo>
                  <a:lnTo>
                    <a:pt x="0" y="13"/>
                  </a:lnTo>
                  <a:lnTo>
                    <a:pt x="2" y="28"/>
                  </a:lnTo>
                  <a:lnTo>
                    <a:pt x="14" y="3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White">
            <a:xfrm>
              <a:off x="1158" y="2985"/>
              <a:ext cx="128" cy="70"/>
            </a:xfrm>
            <a:custGeom>
              <a:avLst/>
              <a:gdLst>
                <a:gd name="T0" fmla="*/ 103 w 128"/>
                <a:gd name="T1" fmla="*/ 69 h 70"/>
                <a:gd name="T2" fmla="*/ 88 w 128"/>
                <a:gd name="T3" fmla="*/ 67 h 70"/>
                <a:gd name="T4" fmla="*/ 73 w 128"/>
                <a:gd name="T5" fmla="*/ 62 h 70"/>
                <a:gd name="T6" fmla="*/ 60 w 128"/>
                <a:gd name="T7" fmla="*/ 51 h 70"/>
                <a:gd name="T8" fmla="*/ 56 w 128"/>
                <a:gd name="T9" fmla="*/ 44 h 70"/>
                <a:gd name="T10" fmla="*/ 53 w 128"/>
                <a:gd name="T11" fmla="*/ 39 h 70"/>
                <a:gd name="T12" fmla="*/ 40 w 128"/>
                <a:gd name="T13" fmla="*/ 35 h 70"/>
                <a:gd name="T14" fmla="*/ 22 w 128"/>
                <a:gd name="T15" fmla="*/ 31 h 70"/>
                <a:gd name="T16" fmla="*/ 5 w 128"/>
                <a:gd name="T17" fmla="*/ 25 h 70"/>
                <a:gd name="T18" fmla="*/ 0 w 128"/>
                <a:gd name="T19" fmla="*/ 18 h 70"/>
                <a:gd name="T20" fmla="*/ 0 w 128"/>
                <a:gd name="T21" fmla="*/ 9 h 70"/>
                <a:gd name="T22" fmla="*/ 3 w 128"/>
                <a:gd name="T23" fmla="*/ 2 h 70"/>
                <a:gd name="T24" fmla="*/ 13 w 128"/>
                <a:gd name="T25" fmla="*/ 0 h 70"/>
                <a:gd name="T26" fmla="*/ 24 w 128"/>
                <a:gd name="T27" fmla="*/ 0 h 70"/>
                <a:gd name="T28" fmla="*/ 45 w 128"/>
                <a:gd name="T29" fmla="*/ 2 h 70"/>
                <a:gd name="T30" fmla="*/ 62 w 128"/>
                <a:gd name="T31" fmla="*/ 8 h 70"/>
                <a:gd name="T32" fmla="*/ 76 w 128"/>
                <a:gd name="T33" fmla="*/ 15 h 70"/>
                <a:gd name="T34" fmla="*/ 108 w 128"/>
                <a:gd name="T35" fmla="*/ 28 h 70"/>
                <a:gd name="T36" fmla="*/ 122 w 128"/>
                <a:gd name="T37" fmla="*/ 36 h 70"/>
                <a:gd name="T38" fmla="*/ 127 w 128"/>
                <a:gd name="T39" fmla="*/ 48 h 70"/>
                <a:gd name="T40" fmla="*/ 124 w 128"/>
                <a:gd name="T41" fmla="*/ 55 h 70"/>
                <a:gd name="T42" fmla="*/ 120 w 128"/>
                <a:gd name="T43" fmla="*/ 60 h 70"/>
                <a:gd name="T44" fmla="*/ 112 w 128"/>
                <a:gd name="T45" fmla="*/ 65 h 70"/>
                <a:gd name="T46" fmla="*/ 103 w 128"/>
                <a:gd name="T47" fmla="*/ 69 h 7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8"/>
                <a:gd name="T73" fmla="*/ 0 h 70"/>
                <a:gd name="T74" fmla="*/ 128 w 128"/>
                <a:gd name="T75" fmla="*/ 70 h 7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8" h="70">
                  <a:moveTo>
                    <a:pt x="103" y="69"/>
                  </a:moveTo>
                  <a:lnTo>
                    <a:pt x="88" y="67"/>
                  </a:lnTo>
                  <a:lnTo>
                    <a:pt x="73" y="62"/>
                  </a:lnTo>
                  <a:lnTo>
                    <a:pt x="60" y="51"/>
                  </a:lnTo>
                  <a:lnTo>
                    <a:pt x="56" y="44"/>
                  </a:lnTo>
                  <a:lnTo>
                    <a:pt x="53" y="39"/>
                  </a:lnTo>
                  <a:lnTo>
                    <a:pt x="40" y="35"/>
                  </a:lnTo>
                  <a:lnTo>
                    <a:pt x="22" y="31"/>
                  </a:lnTo>
                  <a:lnTo>
                    <a:pt x="5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2"/>
                  </a:lnTo>
                  <a:lnTo>
                    <a:pt x="13" y="0"/>
                  </a:lnTo>
                  <a:lnTo>
                    <a:pt x="24" y="0"/>
                  </a:lnTo>
                  <a:lnTo>
                    <a:pt x="45" y="2"/>
                  </a:lnTo>
                  <a:lnTo>
                    <a:pt x="62" y="8"/>
                  </a:lnTo>
                  <a:lnTo>
                    <a:pt x="76" y="15"/>
                  </a:lnTo>
                  <a:lnTo>
                    <a:pt x="108" y="28"/>
                  </a:lnTo>
                  <a:lnTo>
                    <a:pt x="122" y="36"/>
                  </a:lnTo>
                  <a:lnTo>
                    <a:pt x="127" y="48"/>
                  </a:lnTo>
                  <a:lnTo>
                    <a:pt x="124" y="55"/>
                  </a:lnTo>
                  <a:lnTo>
                    <a:pt x="120" y="60"/>
                  </a:lnTo>
                  <a:lnTo>
                    <a:pt x="112" y="65"/>
                  </a:lnTo>
                  <a:lnTo>
                    <a:pt x="103" y="6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blackWhite">
            <a:xfrm>
              <a:off x="1162" y="2988"/>
              <a:ext cx="29" cy="20"/>
            </a:xfrm>
            <a:custGeom>
              <a:avLst/>
              <a:gdLst>
                <a:gd name="T0" fmla="*/ 27 w 29"/>
                <a:gd name="T1" fmla="*/ 3 h 20"/>
                <a:gd name="T2" fmla="*/ 28 w 29"/>
                <a:gd name="T3" fmla="*/ 10 h 20"/>
                <a:gd name="T4" fmla="*/ 25 w 29"/>
                <a:gd name="T5" fmla="*/ 18 h 20"/>
                <a:gd name="T6" fmla="*/ 14 w 29"/>
                <a:gd name="T7" fmla="*/ 19 h 20"/>
                <a:gd name="T8" fmla="*/ 5 w 29"/>
                <a:gd name="T9" fmla="*/ 17 h 20"/>
                <a:gd name="T10" fmla="*/ 0 w 29"/>
                <a:gd name="T11" fmla="*/ 9 h 20"/>
                <a:gd name="T12" fmla="*/ 2 w 29"/>
                <a:gd name="T13" fmla="*/ 4 h 20"/>
                <a:gd name="T14" fmla="*/ 7 w 29"/>
                <a:gd name="T15" fmla="*/ 2 h 20"/>
                <a:gd name="T16" fmla="*/ 14 w 29"/>
                <a:gd name="T17" fmla="*/ 0 h 20"/>
                <a:gd name="T18" fmla="*/ 23 w 29"/>
                <a:gd name="T19" fmla="*/ 0 h 20"/>
                <a:gd name="T20" fmla="*/ 27 w 29"/>
                <a:gd name="T21" fmla="*/ 3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"/>
                <a:gd name="T34" fmla="*/ 0 h 20"/>
                <a:gd name="T35" fmla="*/ 29 w 29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" h="20">
                  <a:moveTo>
                    <a:pt x="27" y="3"/>
                  </a:moveTo>
                  <a:lnTo>
                    <a:pt x="28" y="10"/>
                  </a:lnTo>
                  <a:lnTo>
                    <a:pt x="25" y="18"/>
                  </a:lnTo>
                  <a:lnTo>
                    <a:pt x="14" y="19"/>
                  </a:lnTo>
                  <a:lnTo>
                    <a:pt x="5" y="17"/>
                  </a:lnTo>
                  <a:lnTo>
                    <a:pt x="0" y="9"/>
                  </a:lnTo>
                  <a:lnTo>
                    <a:pt x="2" y="4"/>
                  </a:lnTo>
                  <a:lnTo>
                    <a:pt x="7" y="2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27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blackWhite">
            <a:xfrm>
              <a:off x="1171" y="2924"/>
              <a:ext cx="157" cy="59"/>
            </a:xfrm>
            <a:custGeom>
              <a:avLst/>
              <a:gdLst>
                <a:gd name="T0" fmla="*/ 134 w 157"/>
                <a:gd name="T1" fmla="*/ 58 h 59"/>
                <a:gd name="T2" fmla="*/ 145 w 157"/>
                <a:gd name="T3" fmla="*/ 55 h 59"/>
                <a:gd name="T4" fmla="*/ 152 w 157"/>
                <a:gd name="T5" fmla="*/ 50 h 59"/>
                <a:gd name="T6" fmla="*/ 154 w 157"/>
                <a:gd name="T7" fmla="*/ 43 h 59"/>
                <a:gd name="T8" fmla="*/ 156 w 157"/>
                <a:gd name="T9" fmla="*/ 34 h 59"/>
                <a:gd name="T10" fmla="*/ 150 w 157"/>
                <a:gd name="T11" fmla="*/ 23 h 59"/>
                <a:gd name="T12" fmla="*/ 143 w 157"/>
                <a:gd name="T13" fmla="*/ 14 h 59"/>
                <a:gd name="T14" fmla="*/ 125 w 157"/>
                <a:gd name="T15" fmla="*/ 7 h 59"/>
                <a:gd name="T16" fmla="*/ 85 w 157"/>
                <a:gd name="T17" fmla="*/ 4 h 59"/>
                <a:gd name="T18" fmla="*/ 56 w 157"/>
                <a:gd name="T19" fmla="*/ 0 h 59"/>
                <a:gd name="T20" fmla="*/ 27 w 157"/>
                <a:gd name="T21" fmla="*/ 0 h 59"/>
                <a:gd name="T22" fmla="*/ 13 w 157"/>
                <a:gd name="T23" fmla="*/ 1 h 59"/>
                <a:gd name="T24" fmla="*/ 3 w 157"/>
                <a:gd name="T25" fmla="*/ 7 h 59"/>
                <a:gd name="T26" fmla="*/ 0 w 157"/>
                <a:gd name="T27" fmla="*/ 18 h 59"/>
                <a:gd name="T28" fmla="*/ 6 w 157"/>
                <a:gd name="T29" fmla="*/ 28 h 59"/>
                <a:gd name="T30" fmla="*/ 21 w 157"/>
                <a:gd name="T31" fmla="*/ 33 h 59"/>
                <a:gd name="T32" fmla="*/ 47 w 157"/>
                <a:gd name="T33" fmla="*/ 36 h 59"/>
                <a:gd name="T34" fmla="*/ 71 w 157"/>
                <a:gd name="T35" fmla="*/ 41 h 59"/>
                <a:gd name="T36" fmla="*/ 94 w 157"/>
                <a:gd name="T37" fmla="*/ 49 h 59"/>
                <a:gd name="T38" fmla="*/ 118 w 157"/>
                <a:gd name="T39" fmla="*/ 55 h 59"/>
                <a:gd name="T40" fmla="*/ 134 w 157"/>
                <a:gd name="T41" fmla="*/ 58 h 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7"/>
                <a:gd name="T64" fmla="*/ 0 h 59"/>
                <a:gd name="T65" fmla="*/ 157 w 157"/>
                <a:gd name="T66" fmla="*/ 59 h 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7" h="59">
                  <a:moveTo>
                    <a:pt x="134" y="58"/>
                  </a:moveTo>
                  <a:lnTo>
                    <a:pt x="145" y="55"/>
                  </a:lnTo>
                  <a:lnTo>
                    <a:pt x="152" y="50"/>
                  </a:lnTo>
                  <a:lnTo>
                    <a:pt x="154" y="43"/>
                  </a:lnTo>
                  <a:lnTo>
                    <a:pt x="156" y="34"/>
                  </a:lnTo>
                  <a:lnTo>
                    <a:pt x="150" y="23"/>
                  </a:lnTo>
                  <a:lnTo>
                    <a:pt x="143" y="14"/>
                  </a:lnTo>
                  <a:lnTo>
                    <a:pt x="125" y="7"/>
                  </a:lnTo>
                  <a:lnTo>
                    <a:pt x="85" y="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3" y="1"/>
                  </a:lnTo>
                  <a:lnTo>
                    <a:pt x="3" y="7"/>
                  </a:lnTo>
                  <a:lnTo>
                    <a:pt x="0" y="18"/>
                  </a:lnTo>
                  <a:lnTo>
                    <a:pt x="6" y="28"/>
                  </a:lnTo>
                  <a:lnTo>
                    <a:pt x="21" y="33"/>
                  </a:lnTo>
                  <a:lnTo>
                    <a:pt x="47" y="36"/>
                  </a:lnTo>
                  <a:lnTo>
                    <a:pt x="71" y="41"/>
                  </a:lnTo>
                  <a:lnTo>
                    <a:pt x="94" y="49"/>
                  </a:lnTo>
                  <a:lnTo>
                    <a:pt x="118" y="55"/>
                  </a:lnTo>
                  <a:lnTo>
                    <a:pt x="134" y="5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blackWhite">
            <a:xfrm>
              <a:off x="1179" y="2927"/>
              <a:ext cx="39" cy="27"/>
            </a:xfrm>
            <a:custGeom>
              <a:avLst/>
              <a:gdLst>
                <a:gd name="T0" fmla="*/ 32 w 39"/>
                <a:gd name="T1" fmla="*/ 25 h 27"/>
                <a:gd name="T2" fmla="*/ 18 w 39"/>
                <a:gd name="T3" fmla="*/ 26 h 27"/>
                <a:gd name="T4" fmla="*/ 3 w 39"/>
                <a:gd name="T5" fmla="*/ 22 h 27"/>
                <a:gd name="T6" fmla="*/ 0 w 39"/>
                <a:gd name="T7" fmla="*/ 15 h 27"/>
                <a:gd name="T8" fmla="*/ 3 w 39"/>
                <a:gd name="T9" fmla="*/ 5 h 27"/>
                <a:gd name="T10" fmla="*/ 9 w 39"/>
                <a:gd name="T11" fmla="*/ 2 h 27"/>
                <a:gd name="T12" fmla="*/ 16 w 39"/>
                <a:gd name="T13" fmla="*/ 0 h 27"/>
                <a:gd name="T14" fmla="*/ 27 w 39"/>
                <a:gd name="T15" fmla="*/ 0 h 27"/>
                <a:gd name="T16" fmla="*/ 34 w 39"/>
                <a:gd name="T17" fmla="*/ 4 h 27"/>
                <a:gd name="T18" fmla="*/ 38 w 39"/>
                <a:gd name="T19" fmla="*/ 17 h 27"/>
                <a:gd name="T20" fmla="*/ 32 w 39"/>
                <a:gd name="T21" fmla="*/ 25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27"/>
                <a:gd name="T35" fmla="*/ 39 w 39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27">
                  <a:moveTo>
                    <a:pt x="32" y="25"/>
                  </a:moveTo>
                  <a:lnTo>
                    <a:pt x="18" y="26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3" y="5"/>
                  </a:lnTo>
                  <a:lnTo>
                    <a:pt x="9" y="2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34" y="4"/>
                  </a:lnTo>
                  <a:lnTo>
                    <a:pt x="38" y="17"/>
                  </a:lnTo>
                  <a:lnTo>
                    <a:pt x="32" y="2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blackWhite">
            <a:xfrm>
              <a:off x="1079" y="2832"/>
              <a:ext cx="237" cy="109"/>
            </a:xfrm>
            <a:custGeom>
              <a:avLst/>
              <a:gdLst>
                <a:gd name="T0" fmla="*/ 204 w 237"/>
                <a:gd name="T1" fmla="*/ 43 h 109"/>
                <a:gd name="T2" fmla="*/ 210 w 237"/>
                <a:gd name="T3" fmla="*/ 59 h 109"/>
                <a:gd name="T4" fmla="*/ 219 w 237"/>
                <a:gd name="T5" fmla="*/ 69 h 109"/>
                <a:gd name="T6" fmla="*/ 230 w 237"/>
                <a:gd name="T7" fmla="*/ 82 h 109"/>
                <a:gd name="T8" fmla="*/ 236 w 237"/>
                <a:gd name="T9" fmla="*/ 97 h 109"/>
                <a:gd name="T10" fmla="*/ 233 w 237"/>
                <a:gd name="T11" fmla="*/ 102 h 109"/>
                <a:gd name="T12" fmla="*/ 228 w 237"/>
                <a:gd name="T13" fmla="*/ 107 h 109"/>
                <a:gd name="T14" fmla="*/ 219 w 237"/>
                <a:gd name="T15" fmla="*/ 108 h 109"/>
                <a:gd name="T16" fmla="*/ 207 w 237"/>
                <a:gd name="T17" fmla="*/ 106 h 109"/>
                <a:gd name="T18" fmla="*/ 197 w 237"/>
                <a:gd name="T19" fmla="*/ 104 h 109"/>
                <a:gd name="T20" fmla="*/ 184 w 237"/>
                <a:gd name="T21" fmla="*/ 99 h 109"/>
                <a:gd name="T22" fmla="*/ 167 w 237"/>
                <a:gd name="T23" fmla="*/ 85 h 109"/>
                <a:gd name="T24" fmla="*/ 158 w 237"/>
                <a:gd name="T25" fmla="*/ 75 h 109"/>
                <a:gd name="T26" fmla="*/ 152 w 237"/>
                <a:gd name="T27" fmla="*/ 67 h 109"/>
                <a:gd name="T28" fmla="*/ 134 w 237"/>
                <a:gd name="T29" fmla="*/ 69 h 109"/>
                <a:gd name="T30" fmla="*/ 117 w 237"/>
                <a:gd name="T31" fmla="*/ 71 h 109"/>
                <a:gd name="T32" fmla="*/ 91 w 237"/>
                <a:gd name="T33" fmla="*/ 70 h 109"/>
                <a:gd name="T34" fmla="*/ 75 w 237"/>
                <a:gd name="T35" fmla="*/ 68 h 109"/>
                <a:gd name="T36" fmla="*/ 60 w 237"/>
                <a:gd name="T37" fmla="*/ 67 h 109"/>
                <a:gd name="T38" fmla="*/ 44 w 237"/>
                <a:gd name="T39" fmla="*/ 62 h 109"/>
                <a:gd name="T40" fmla="*/ 32 w 237"/>
                <a:gd name="T41" fmla="*/ 56 h 109"/>
                <a:gd name="T42" fmla="*/ 21 w 237"/>
                <a:gd name="T43" fmla="*/ 46 h 109"/>
                <a:gd name="T44" fmla="*/ 11 w 237"/>
                <a:gd name="T45" fmla="*/ 37 h 109"/>
                <a:gd name="T46" fmla="*/ 4 w 237"/>
                <a:gd name="T47" fmla="*/ 28 h 109"/>
                <a:gd name="T48" fmla="*/ 0 w 237"/>
                <a:gd name="T49" fmla="*/ 20 h 109"/>
                <a:gd name="T50" fmla="*/ 18 w 237"/>
                <a:gd name="T51" fmla="*/ 13 h 109"/>
                <a:gd name="T52" fmla="*/ 37 w 237"/>
                <a:gd name="T53" fmla="*/ 9 h 109"/>
                <a:gd name="T54" fmla="*/ 66 w 237"/>
                <a:gd name="T55" fmla="*/ 1 h 109"/>
                <a:gd name="T56" fmla="*/ 79 w 237"/>
                <a:gd name="T57" fmla="*/ 0 h 109"/>
                <a:gd name="T58" fmla="*/ 101 w 237"/>
                <a:gd name="T59" fmla="*/ 4 h 109"/>
                <a:gd name="T60" fmla="*/ 133 w 237"/>
                <a:gd name="T61" fmla="*/ 9 h 109"/>
                <a:gd name="T62" fmla="*/ 172 w 237"/>
                <a:gd name="T63" fmla="*/ 14 h 109"/>
                <a:gd name="T64" fmla="*/ 191 w 237"/>
                <a:gd name="T65" fmla="*/ 21 h 109"/>
                <a:gd name="T66" fmla="*/ 200 w 237"/>
                <a:gd name="T67" fmla="*/ 32 h 109"/>
                <a:gd name="T68" fmla="*/ 204 w 237"/>
                <a:gd name="T69" fmla="*/ 43 h 1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7"/>
                <a:gd name="T106" fmla="*/ 0 h 109"/>
                <a:gd name="T107" fmla="*/ 237 w 237"/>
                <a:gd name="T108" fmla="*/ 109 h 1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7" h="109">
                  <a:moveTo>
                    <a:pt x="204" y="43"/>
                  </a:moveTo>
                  <a:lnTo>
                    <a:pt x="210" y="59"/>
                  </a:lnTo>
                  <a:lnTo>
                    <a:pt x="219" y="69"/>
                  </a:lnTo>
                  <a:lnTo>
                    <a:pt x="230" y="82"/>
                  </a:lnTo>
                  <a:lnTo>
                    <a:pt x="236" y="97"/>
                  </a:lnTo>
                  <a:lnTo>
                    <a:pt x="233" y="102"/>
                  </a:lnTo>
                  <a:lnTo>
                    <a:pt x="228" y="107"/>
                  </a:lnTo>
                  <a:lnTo>
                    <a:pt x="219" y="108"/>
                  </a:lnTo>
                  <a:lnTo>
                    <a:pt x="207" y="106"/>
                  </a:lnTo>
                  <a:lnTo>
                    <a:pt x="197" y="104"/>
                  </a:lnTo>
                  <a:lnTo>
                    <a:pt x="184" y="99"/>
                  </a:lnTo>
                  <a:lnTo>
                    <a:pt x="167" y="85"/>
                  </a:lnTo>
                  <a:lnTo>
                    <a:pt x="158" y="75"/>
                  </a:lnTo>
                  <a:lnTo>
                    <a:pt x="152" y="67"/>
                  </a:lnTo>
                  <a:lnTo>
                    <a:pt x="134" y="69"/>
                  </a:lnTo>
                  <a:lnTo>
                    <a:pt x="117" y="71"/>
                  </a:lnTo>
                  <a:lnTo>
                    <a:pt x="91" y="70"/>
                  </a:lnTo>
                  <a:lnTo>
                    <a:pt x="75" y="68"/>
                  </a:lnTo>
                  <a:lnTo>
                    <a:pt x="60" y="67"/>
                  </a:lnTo>
                  <a:lnTo>
                    <a:pt x="44" y="62"/>
                  </a:lnTo>
                  <a:lnTo>
                    <a:pt x="32" y="56"/>
                  </a:lnTo>
                  <a:lnTo>
                    <a:pt x="21" y="46"/>
                  </a:lnTo>
                  <a:lnTo>
                    <a:pt x="11" y="37"/>
                  </a:lnTo>
                  <a:lnTo>
                    <a:pt x="4" y="28"/>
                  </a:lnTo>
                  <a:lnTo>
                    <a:pt x="0" y="20"/>
                  </a:lnTo>
                  <a:lnTo>
                    <a:pt x="18" y="13"/>
                  </a:lnTo>
                  <a:lnTo>
                    <a:pt x="37" y="9"/>
                  </a:lnTo>
                  <a:lnTo>
                    <a:pt x="66" y="1"/>
                  </a:lnTo>
                  <a:lnTo>
                    <a:pt x="79" y="0"/>
                  </a:lnTo>
                  <a:lnTo>
                    <a:pt x="101" y="4"/>
                  </a:lnTo>
                  <a:lnTo>
                    <a:pt x="133" y="9"/>
                  </a:lnTo>
                  <a:lnTo>
                    <a:pt x="172" y="14"/>
                  </a:lnTo>
                  <a:lnTo>
                    <a:pt x="191" y="21"/>
                  </a:lnTo>
                  <a:lnTo>
                    <a:pt x="200" y="32"/>
                  </a:lnTo>
                  <a:lnTo>
                    <a:pt x="204" y="4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blackWhite">
            <a:xfrm>
              <a:off x="1277" y="2895"/>
              <a:ext cx="39" cy="43"/>
            </a:xfrm>
            <a:custGeom>
              <a:avLst/>
              <a:gdLst>
                <a:gd name="T0" fmla="*/ 15 w 39"/>
                <a:gd name="T1" fmla="*/ 0 h 43"/>
                <a:gd name="T2" fmla="*/ 3 w 39"/>
                <a:gd name="T3" fmla="*/ 6 h 43"/>
                <a:gd name="T4" fmla="*/ 0 w 39"/>
                <a:gd name="T5" fmla="*/ 11 h 43"/>
                <a:gd name="T6" fmla="*/ 4 w 39"/>
                <a:gd name="T7" fmla="*/ 24 h 43"/>
                <a:gd name="T8" fmla="*/ 12 w 39"/>
                <a:gd name="T9" fmla="*/ 36 h 43"/>
                <a:gd name="T10" fmla="*/ 17 w 39"/>
                <a:gd name="T11" fmla="*/ 41 h 43"/>
                <a:gd name="T12" fmla="*/ 30 w 39"/>
                <a:gd name="T13" fmla="*/ 42 h 43"/>
                <a:gd name="T14" fmla="*/ 38 w 39"/>
                <a:gd name="T15" fmla="*/ 37 h 43"/>
                <a:gd name="T16" fmla="*/ 36 w 39"/>
                <a:gd name="T17" fmla="*/ 27 h 43"/>
                <a:gd name="T18" fmla="*/ 32 w 39"/>
                <a:gd name="T19" fmla="*/ 20 h 43"/>
                <a:gd name="T20" fmla="*/ 26 w 39"/>
                <a:gd name="T21" fmla="*/ 12 h 43"/>
                <a:gd name="T22" fmla="*/ 15 w 39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"/>
                <a:gd name="T37" fmla="*/ 0 h 43"/>
                <a:gd name="T38" fmla="*/ 39 w 39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" h="43">
                  <a:moveTo>
                    <a:pt x="15" y="0"/>
                  </a:moveTo>
                  <a:lnTo>
                    <a:pt x="3" y="6"/>
                  </a:lnTo>
                  <a:lnTo>
                    <a:pt x="0" y="11"/>
                  </a:lnTo>
                  <a:lnTo>
                    <a:pt x="4" y="24"/>
                  </a:lnTo>
                  <a:lnTo>
                    <a:pt x="12" y="36"/>
                  </a:lnTo>
                  <a:lnTo>
                    <a:pt x="17" y="41"/>
                  </a:lnTo>
                  <a:lnTo>
                    <a:pt x="30" y="42"/>
                  </a:lnTo>
                  <a:lnTo>
                    <a:pt x="38" y="37"/>
                  </a:lnTo>
                  <a:lnTo>
                    <a:pt x="36" y="27"/>
                  </a:lnTo>
                  <a:lnTo>
                    <a:pt x="32" y="20"/>
                  </a:lnTo>
                  <a:lnTo>
                    <a:pt x="26" y="12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blackWhite">
            <a:xfrm>
              <a:off x="1211" y="302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9 w 17"/>
                <a:gd name="T3" fmla="*/ 15 h 17"/>
                <a:gd name="T4" fmla="*/ 16 w 17"/>
                <a:gd name="T5" fmla="*/ 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16"/>
                  </a:moveTo>
                  <a:lnTo>
                    <a:pt x="9" y="15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</p:grpSp>
    </p:spTree>
  </p:cSld>
  <p:clrMapOvr>
    <a:masterClrMapping/>
  </p:clrMapOvr>
  <p:transition>
    <p:dissolv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8248CAB4-A9EA-4C45-8F96-8976CB30D373}" type="slidenum">
              <a:rPr lang="es-ES" smtClean="0"/>
              <a:pPr/>
              <a:t>51</a:t>
            </a:fld>
            <a:endParaRPr lang="es-ES"/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259397" y="1309293"/>
            <a:ext cx="8071569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Centrado en la arquitectura.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ln>
                  <a:solidFill>
                    <a:schemeClr val="bg1"/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Pasos: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1. Partes generales de la aplicación (software del sistema,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 middleware, sistemas heredados, estándares, políticas).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2. Aspectos específicos (casos de uso relevantes, captura de 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 requisitos, análisis, diseño, implementación, prueba de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 casos de uso).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3. Adaptar arquitectura de acuerdo al resultado anterior. </a:t>
            </a:r>
          </a:p>
          <a:p>
            <a:pPr marL="342900" indent="-342900" eaLnBrk="1" hangingPunct="1">
              <a:defRPr/>
            </a:pPr>
            <a:endParaRPr lang="es-CO" sz="2400" b="0" u="none" dirty="0"/>
          </a:p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Iterativo e Incremental. 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Dividir el trabajo en partes pequeñas (mini proyectos).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		Iteraciones.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Identificar casos de uso relevantes.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Crear diseño con la arquitectura seleccionada. 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1411288" y="4857750"/>
            <a:ext cx="288925" cy="341313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CO" b="0" u="none">
                <a:latin typeface="Tahoma" pitchFamily="34" charset="0"/>
              </a:rPr>
              <a:t>  </a:t>
            </a:r>
            <a:endParaRPr lang="es-ES" b="0" u="none">
              <a:latin typeface="Tahom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F0A3F5B9-909B-41DD-B652-3A71E99B6AEC}" type="slidenum">
              <a:rPr lang="es-ES" smtClean="0"/>
              <a:pPr/>
              <a:t>52</a:t>
            </a:fld>
            <a:endParaRPr lang="es-ES"/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302937" y="1299410"/>
            <a:ext cx="8841063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Iterativo e Incremental. 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Desarrollar en pasos pequeños manejables:</a:t>
            </a:r>
          </a:p>
          <a:p>
            <a:pPr marL="800100" lvl="1" indent="-342900" eaLnBrk="1" hangingPunct="1">
              <a:defRPr/>
            </a:pPr>
            <a:r>
              <a:rPr lang="es-CO" sz="2000" b="0" i="1" u="none" dirty="0">
                <a:solidFill>
                  <a:srgbClr val="FFC000"/>
                </a:solidFill>
              </a:rPr>
              <a:t>Planificar, Especificar diseño, Implementar, Integrar, </a:t>
            </a:r>
          </a:p>
          <a:p>
            <a:pPr marL="800100" lvl="1" indent="-342900" eaLnBrk="1" hangingPunct="1">
              <a:defRPr/>
            </a:pPr>
            <a:r>
              <a:rPr lang="es-CO" sz="2000" b="0" i="1" u="none" dirty="0">
                <a:solidFill>
                  <a:srgbClr val="FFC000"/>
                </a:solidFill>
              </a:rPr>
              <a:t>Probar, Ejecutar cada iteración.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Implementar diseño mediante componentes.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Ventajas: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C000"/>
                </a:solidFill>
              </a:rPr>
              <a:t>Reduce costo de riesgo de no éxito.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C000"/>
                </a:solidFill>
              </a:rPr>
              <a:t>Se pierde una iteración, no el proyecto.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C000"/>
                </a:solidFill>
              </a:rPr>
              <a:t>Acelera el ritmo de desarrollo. Objetivos a corto plazo,</a:t>
            </a:r>
          </a:p>
          <a:p>
            <a:pPr marL="800100" lvl="1" indent="-342900" eaLnBrk="1" hangingPunct="1">
              <a:defRPr/>
            </a:pPr>
            <a:r>
              <a:rPr lang="es-CO" sz="2000" b="0" u="none" dirty="0">
                <a:solidFill>
                  <a:srgbClr val="FFC000"/>
                </a:solidFill>
              </a:rPr>
              <a:t>	resultados mas eficientes, calendarios cortos.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C000"/>
                </a:solidFill>
              </a:rPr>
              <a:t>Se refinan requerimientos en iteraciones sucesivas. 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FFC000"/>
                </a:solidFill>
              </a:rPr>
              <a:t>		Los requerimientos no se conocen 100% al inicio. 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Arquitectura     	Proporciona la estructura.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Estructura       	Sobre la que se guían las iteraciones.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Casos de uso  	Objetivos y trabajos de cada iteración.</a:t>
            </a:r>
            <a:r>
              <a:rPr lang="es-CO" sz="2400" b="0" u="none" dirty="0">
                <a:solidFill>
                  <a:srgbClr val="FFFF99"/>
                </a:solidFill>
              </a:rPr>
              <a:t>	</a:t>
            </a:r>
            <a:r>
              <a:rPr lang="es-CO" sz="2400" b="0" u="none" dirty="0"/>
              <a:t>		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2333625" y="5357813"/>
            <a:ext cx="288925" cy="341312"/>
          </a:xfrm>
          <a:prstGeom prst="rightArrow">
            <a:avLst>
              <a:gd name="adj1" fmla="val 50000"/>
              <a:gd name="adj2" fmla="val 25000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CO" b="0" u="none">
                <a:latin typeface="Tahoma" pitchFamily="34" charset="0"/>
              </a:rPr>
              <a:t>  </a:t>
            </a:r>
            <a:endParaRPr lang="es-ES" b="0" u="none">
              <a:latin typeface="Tahoma" pitchFamily="34" charset="0"/>
            </a:endParaRP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2568575" y="5691188"/>
            <a:ext cx="288925" cy="341312"/>
          </a:xfrm>
          <a:prstGeom prst="rightArrow">
            <a:avLst>
              <a:gd name="adj1" fmla="val 50000"/>
              <a:gd name="adj2" fmla="val 25000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CO" b="0" u="none">
                <a:latin typeface="Tahoma" pitchFamily="34" charset="0"/>
              </a:rPr>
              <a:t>  </a:t>
            </a:r>
            <a:endParaRPr lang="es-ES" b="0" u="none">
              <a:latin typeface="Tahoma" pitchFamily="34" charset="0"/>
            </a:endParaRPr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2557463" y="5048250"/>
            <a:ext cx="288925" cy="341313"/>
          </a:xfrm>
          <a:prstGeom prst="rightArrow">
            <a:avLst>
              <a:gd name="adj1" fmla="val 50000"/>
              <a:gd name="adj2" fmla="val 25000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CO" b="0" u="none">
                <a:latin typeface="Tahoma" pitchFamily="34" charset="0"/>
              </a:rPr>
              <a:t>  </a:t>
            </a:r>
            <a:endParaRPr lang="es-ES" b="0" u="none">
              <a:latin typeface="Tahoma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EF6D3581-B844-4AED-8744-E0803A3EFC9B}" type="slidenum">
              <a:rPr lang="es-ES" smtClean="0"/>
              <a:pPr/>
              <a:t>53</a:t>
            </a:fld>
            <a:endParaRPr lang="es-ES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619586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Iterativo e Incremental. </a:t>
            </a:r>
          </a:p>
          <a:p>
            <a:pPr marL="342900" indent="-342900" eaLnBrk="1" hangingPunct="1">
              <a:buFont typeface="Wingdings" pitchFamily="2" charset="2"/>
              <a:buChar char="F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Retroalimentación en cada iteración.</a:t>
            </a:r>
          </a:p>
          <a:p>
            <a:pPr marL="342900" indent="-342900" eaLnBrk="1" hangingPunct="1">
              <a:buFont typeface="Wingdings" pitchFamily="2" charset="2"/>
              <a:buChar char="F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Por qué iterativo e incremental?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400" b="0" i="1" u="none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Atenúa riesgos.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400" b="0" i="1" u="none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robusta.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400" b="0" i="1" u="none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cambiantes.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400" b="0" i="1" u="none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tácticos.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400" b="0" i="1" u="none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Interacción continua.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400" b="0" i="1" u="none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Aprendizaje temprano. </a:t>
            </a:r>
          </a:p>
          <a:p>
            <a:pPr marL="342900" indent="-342900" eaLnBrk="1" hangingPunct="1">
              <a:buFont typeface="Wingdings" pitchFamily="2" charset="2"/>
              <a:buChar char="F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Tres pilares del proceso unificado:</a:t>
            </a:r>
          </a:p>
          <a:p>
            <a:pPr marL="800100" lvl="1" indent="-342900" eaLnBrk="1" hangingPunct="1">
              <a:buFontTx/>
              <a:buChar char="•"/>
              <a:defRPr/>
            </a:pPr>
            <a:r>
              <a:rPr lang="es-CO" sz="2400" b="0" u="none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Orientado por casos de uso.</a:t>
            </a:r>
          </a:p>
          <a:p>
            <a:pPr marL="800100" lvl="1" indent="-342900" eaLnBrk="1" hangingPunct="1">
              <a:buFontTx/>
              <a:buChar char="•"/>
              <a:defRPr/>
            </a:pPr>
            <a:r>
              <a:rPr lang="es-CO" sz="2400" b="0" u="none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Centrado en la arquitectura.</a:t>
            </a:r>
          </a:p>
          <a:p>
            <a:pPr marL="800100" lvl="1" indent="-342900" eaLnBrk="1" hangingPunct="1">
              <a:buFontTx/>
              <a:buChar char="•"/>
              <a:defRPr/>
            </a:pPr>
            <a:r>
              <a:rPr lang="es-CO" sz="2400" b="0" u="none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Iterativo e incremental</a:t>
            </a:r>
          </a:p>
          <a:p>
            <a:pPr marL="342900" indent="-342900" eaLnBrk="1" hangingPunct="1">
              <a:buFontTx/>
              <a:buChar char="•"/>
              <a:defRPr/>
            </a:pPr>
            <a:endParaRPr lang="es-CO" sz="2400" b="0" u="none" dirty="0"/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B53788FC-0632-4814-A0EE-DCF4D897DCCE}" type="slidenum">
              <a:rPr lang="es-ES" smtClean="0"/>
              <a:pPr/>
              <a:t>54</a:t>
            </a:fld>
            <a:endParaRPr lang="es-ES"/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369328" y="1384403"/>
            <a:ext cx="8274638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La vida del proceso unificado. 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Se repite a lo largo de ciclos.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Los ciclos constituyen la vida de un sistema.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Cada ciclo concluye con una versión del producto.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Cada ciclo consta de cuatro fases:</a:t>
            </a:r>
          </a:p>
          <a:p>
            <a:pPr marL="800100" lvl="1" indent="-342900" eaLnBrk="1" hangingPunct="1">
              <a:buFontTx/>
              <a:buChar char="•"/>
              <a:defRPr/>
            </a:pPr>
            <a:r>
              <a:rPr lang="es-CO" sz="2000" u="non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Inicio, Elaboración, Construcción, Transición.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Cada fase se subdivide en iteraciones.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47813" y="4638675"/>
            <a:ext cx="4679950" cy="35877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2268538" y="4637088"/>
            <a:ext cx="0" cy="3603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2987675" y="4637088"/>
            <a:ext cx="0" cy="3603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3924300" y="4637088"/>
            <a:ext cx="0" cy="3603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5219700" y="4637088"/>
            <a:ext cx="0" cy="3603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930275" y="4344988"/>
            <a:ext cx="10715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400" b="0" u="none">
                <a:solidFill>
                  <a:schemeClr val="bg1"/>
                </a:solidFill>
                <a:latin typeface="Arial" pitchFamily="34" charset="0"/>
              </a:rPr>
              <a:t>Nacimiento</a:t>
            </a:r>
            <a:endParaRPr lang="es-ES" sz="14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788025" y="4344988"/>
            <a:ext cx="7350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400" b="0" u="none">
                <a:solidFill>
                  <a:schemeClr val="bg1"/>
                </a:solidFill>
                <a:latin typeface="Arial" pitchFamily="34" charset="0"/>
              </a:rPr>
              <a:t>Muerte</a:t>
            </a:r>
            <a:endParaRPr lang="es-ES" sz="14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327525" y="4637088"/>
            <a:ext cx="4603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400" u="none">
                <a:solidFill>
                  <a:schemeClr val="bg1"/>
                </a:solidFill>
                <a:latin typeface="Arial" pitchFamily="34" charset="0"/>
              </a:rPr>
              <a:t>…..</a:t>
            </a:r>
            <a:endParaRPr lang="es-ES" sz="140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1116013" y="4997450"/>
            <a:ext cx="59769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6565900" y="5068888"/>
            <a:ext cx="7747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400" b="0" u="none">
                <a:solidFill>
                  <a:schemeClr val="bg1"/>
                </a:solidFill>
                <a:latin typeface="Arial" pitchFamily="34" charset="0"/>
              </a:rPr>
              <a:t>Tiempo</a:t>
            </a:r>
            <a:endParaRPr lang="es-ES" sz="14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278063" y="5572125"/>
            <a:ext cx="3043237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400" u="none">
                <a:solidFill>
                  <a:srgbClr val="C00000"/>
                </a:solidFill>
                <a:latin typeface="Arial" pitchFamily="34" charset="0"/>
              </a:rPr>
              <a:t>Los ciclos concluyen una versión</a:t>
            </a:r>
            <a:endParaRPr lang="es-ES" sz="140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H="1" flipV="1">
            <a:off x="1835150" y="5068888"/>
            <a:ext cx="720725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flipH="1" flipV="1">
            <a:off x="2771775" y="5068888"/>
            <a:ext cx="144463" cy="504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3132138" y="5141913"/>
            <a:ext cx="287337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V="1">
            <a:off x="3419475" y="5141913"/>
            <a:ext cx="2232025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576263" y="5857875"/>
            <a:ext cx="778192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600" u="none">
                <a:solidFill>
                  <a:srgbClr val="002060"/>
                </a:solidFill>
                <a:latin typeface="Arial" pitchFamily="34" charset="0"/>
              </a:rPr>
              <a:t>La vida de un proceso consta de ciclos desde su nacimiento hasta su muerte.</a:t>
            </a:r>
            <a:endParaRPr lang="es-ES" sz="1600" u="none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65412B2F-38DF-4AB6-86BB-E177F729D999}" type="slidenum">
              <a:rPr lang="es-ES" smtClean="0"/>
              <a:pPr/>
              <a:t>55</a:t>
            </a:fld>
            <a:endParaRPr lang="es-ES"/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500034" y="1357298"/>
            <a:ext cx="54120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La vida del proceso unificado. </a:t>
            </a:r>
          </a:p>
        </p:txBody>
      </p:sp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1319213" y="3208338"/>
            <a:ext cx="63373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26" name="Text Box 5"/>
          <p:cNvSpPr txBox="1">
            <a:spLocks noChangeArrowheads="1"/>
          </p:cNvSpPr>
          <p:nvPr/>
        </p:nvSpPr>
        <p:spPr bwMode="auto">
          <a:xfrm>
            <a:off x="1646238" y="2819400"/>
            <a:ext cx="65087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CO" sz="14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Inicio</a:t>
            </a:r>
            <a:endParaRPr lang="es-ES" sz="1400" u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6327" name="Text Box 6"/>
          <p:cNvSpPr txBox="1">
            <a:spLocks noChangeArrowheads="1"/>
          </p:cNvSpPr>
          <p:nvPr/>
        </p:nvSpPr>
        <p:spPr bwMode="auto">
          <a:xfrm>
            <a:off x="3035300" y="2847975"/>
            <a:ext cx="120967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CO" sz="14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Elaboración</a:t>
            </a:r>
            <a:endParaRPr lang="es-ES" sz="1400" u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6328" name="Text Box 7"/>
          <p:cNvSpPr txBox="1">
            <a:spLocks noChangeArrowheads="1"/>
          </p:cNvSpPr>
          <p:nvPr/>
        </p:nvSpPr>
        <p:spPr bwMode="auto">
          <a:xfrm>
            <a:off x="4573588" y="2847975"/>
            <a:ext cx="1336675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CO" sz="14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Construcción</a:t>
            </a:r>
            <a:endParaRPr lang="es-ES" sz="1400" u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6329" name="Text Box 8"/>
          <p:cNvSpPr txBox="1">
            <a:spLocks noChangeArrowheads="1"/>
          </p:cNvSpPr>
          <p:nvPr/>
        </p:nvSpPr>
        <p:spPr bwMode="auto">
          <a:xfrm>
            <a:off x="6610350" y="2776538"/>
            <a:ext cx="107791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CO" sz="1400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Transición</a:t>
            </a:r>
            <a:endParaRPr lang="es-ES" sz="1400" u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1319213" y="2919413"/>
            <a:ext cx="0" cy="6492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1247775" y="3182938"/>
            <a:ext cx="7667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Iteración</a:t>
            </a:r>
          </a:p>
          <a:p>
            <a:pPr algn="ctr"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#1</a:t>
            </a:r>
            <a:endParaRPr lang="es-ES" sz="1200" b="0" u="none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920875" y="3208338"/>
            <a:ext cx="7667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Iteración</a:t>
            </a:r>
          </a:p>
          <a:p>
            <a:pPr algn="ctr"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#2…</a:t>
            </a:r>
            <a:endParaRPr lang="es-ES" sz="1200" b="0" u="none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1968500" y="32083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2687638" y="2919413"/>
            <a:ext cx="0" cy="64928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6318250" y="3179763"/>
            <a:ext cx="7667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Iteración</a:t>
            </a:r>
          </a:p>
          <a:p>
            <a:pPr algn="ctr"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#n-1</a:t>
            </a:r>
            <a:endParaRPr lang="es-ES" sz="1200" b="0" u="none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6950075" y="3179763"/>
            <a:ext cx="7667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Iteración</a:t>
            </a:r>
          </a:p>
          <a:p>
            <a:pPr algn="ctr"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#n…</a:t>
            </a:r>
            <a:endParaRPr lang="es-ES" sz="1200" b="0" u="none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6361113" y="2876550"/>
            <a:ext cx="0" cy="6492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4416425" y="2905125"/>
            <a:ext cx="0" cy="6492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7008813" y="32083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3479800" y="32083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5353050" y="32083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1319213" y="2487613"/>
            <a:ext cx="63373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7440613" y="2120900"/>
            <a:ext cx="7747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400" b="0" u="none">
                <a:solidFill>
                  <a:srgbClr val="002060"/>
                </a:solidFill>
                <a:latin typeface="Arial" pitchFamily="34" charset="0"/>
              </a:rPr>
              <a:t>Tiempo</a:t>
            </a:r>
            <a:endParaRPr lang="es-ES" sz="1400" b="0" u="none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56344" name="Text Box 23"/>
          <p:cNvSpPr txBox="1">
            <a:spLocks noChangeArrowheads="1"/>
          </p:cNvSpPr>
          <p:nvPr/>
        </p:nvSpPr>
        <p:spPr bwMode="auto">
          <a:xfrm>
            <a:off x="3846513" y="4487863"/>
            <a:ext cx="1030287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CO" sz="1400" u="non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Versiones</a:t>
            </a:r>
            <a:endParaRPr lang="es-ES" sz="1400" u="none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2832100" y="3208338"/>
            <a:ext cx="4111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400" u="none">
                <a:solidFill>
                  <a:srgbClr val="FF0000"/>
                </a:solidFill>
                <a:latin typeface="Arial" pitchFamily="34" charset="0"/>
              </a:rPr>
              <a:t>….</a:t>
            </a:r>
            <a:endParaRPr lang="es-ES" sz="1400" u="none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3695700" y="3236913"/>
            <a:ext cx="4111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400" u="none">
                <a:solidFill>
                  <a:srgbClr val="FF0000"/>
                </a:solidFill>
                <a:latin typeface="Arial" pitchFamily="34" charset="0"/>
              </a:rPr>
              <a:t>….</a:t>
            </a:r>
            <a:endParaRPr lang="es-ES" sz="1400" u="none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4703763" y="3236913"/>
            <a:ext cx="4111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400" u="none">
                <a:solidFill>
                  <a:srgbClr val="FF0000"/>
                </a:solidFill>
                <a:latin typeface="Arial" pitchFamily="34" charset="0"/>
              </a:rPr>
              <a:t>….</a:t>
            </a:r>
            <a:endParaRPr lang="es-ES" sz="1400" u="none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5589588" y="3251200"/>
            <a:ext cx="4111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s-CO" sz="1400" u="none">
                <a:solidFill>
                  <a:srgbClr val="FF0000"/>
                </a:solidFill>
                <a:latin typeface="Arial" pitchFamily="34" charset="0"/>
              </a:rPr>
              <a:t>….</a:t>
            </a:r>
            <a:endParaRPr lang="es-ES" sz="1400" u="none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 flipH="1" flipV="1">
            <a:off x="1968500" y="3640138"/>
            <a:ext cx="2016125" cy="86360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49" name="Line 29"/>
          <p:cNvSpPr>
            <a:spLocks noChangeShapeType="1"/>
          </p:cNvSpPr>
          <p:nvPr/>
        </p:nvSpPr>
        <p:spPr bwMode="auto">
          <a:xfrm flipH="1" flipV="1">
            <a:off x="2687638" y="3640138"/>
            <a:ext cx="1368425" cy="86360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 flipH="1" flipV="1">
            <a:off x="3479800" y="3568700"/>
            <a:ext cx="647700" cy="935038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 flipV="1">
            <a:off x="4200525" y="3568700"/>
            <a:ext cx="215900" cy="86360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V="1">
            <a:off x="4271963" y="3568700"/>
            <a:ext cx="1081087" cy="935038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 flipV="1">
            <a:off x="4343400" y="3568700"/>
            <a:ext cx="2017713" cy="935038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V="1">
            <a:off x="4487863" y="3640138"/>
            <a:ext cx="2520950" cy="86360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6356" name="Text Box 35"/>
          <p:cNvSpPr txBox="1">
            <a:spLocks noChangeArrowheads="1"/>
          </p:cNvSpPr>
          <p:nvPr/>
        </p:nvSpPr>
        <p:spPr bwMode="auto">
          <a:xfrm>
            <a:off x="2538413" y="4806950"/>
            <a:ext cx="3768725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CO" sz="1600" u="none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Un ciclo con sus fases e iteraciones </a:t>
            </a:r>
            <a:endParaRPr lang="es-ES" sz="1600" u="none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22E22E60-FF7B-4A6D-BA51-7D0033CB444D}" type="slidenum">
              <a:rPr lang="es-ES" smtClean="0"/>
              <a:pPr/>
              <a:t>56</a:t>
            </a:fld>
            <a:endParaRPr lang="es-ES"/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85720" y="1260495"/>
            <a:ext cx="8669809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El producto.</a:t>
            </a:r>
          </a:p>
          <a:p>
            <a:pPr marL="342900" indent="-342900" eaLnBrk="1" hangingPunct="1">
              <a:buFont typeface="Wingdings" pitchFamily="2" charset="2"/>
              <a:buChar char="Ø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Cada ciclo es una versión del sistema.</a:t>
            </a:r>
          </a:p>
          <a:p>
            <a:pPr marL="342900" indent="-342900" eaLnBrk="1" hangingPunct="1">
              <a:buFont typeface="Wingdings" pitchFamily="2" charset="2"/>
              <a:buChar char="Ø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Cada versión es un producto preparado para su entrega: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</a:t>
            </a:r>
            <a:r>
              <a:rPr lang="es-CO" sz="2000" b="0" i="1" u="none" dirty="0">
                <a:solidFill>
                  <a:srgbClr val="002060"/>
                </a:solidFill>
              </a:rPr>
              <a:t>código fuente, manuales, etc.</a:t>
            </a:r>
            <a:r>
              <a:rPr lang="es-CO" sz="2000" i="1" u="none" dirty="0">
                <a:solidFill>
                  <a:srgbClr val="002060"/>
                </a:solidFill>
              </a:rPr>
              <a:t> </a:t>
            </a:r>
          </a:p>
          <a:p>
            <a:pPr marL="342900" indent="-342900" eaLnBrk="1" hangingPunct="1">
              <a:buFont typeface="Wingdings" pitchFamily="2" charset="2"/>
              <a:buChar char="Ø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El producto contiene:</a:t>
            </a:r>
          </a:p>
          <a:p>
            <a:pPr marL="342900" indent="-342900" eaLnBrk="1" hangingPunct="1">
              <a:buFont typeface="Wingdings" pitchFamily="2" charset="2"/>
              <a:buChar char="Ø"/>
              <a:defRPr/>
            </a:pPr>
            <a:endParaRPr lang="es-CO" sz="2000" b="0" u="none" dirty="0">
              <a:solidFill>
                <a:srgbClr val="FFFF99"/>
              </a:solidFill>
            </a:endParaRP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Modelos de casos de uso (relación con los usuarios).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Modelo de análisis (casos de uso, funcionalidades iniciales).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Modelo de diseño:</a:t>
            </a:r>
          </a:p>
          <a:p>
            <a:pPr marL="1257300" lvl="2" indent="-342900" eaLnBrk="1" hangingPunct="1">
              <a:buFontTx/>
              <a:buChar char="•"/>
              <a:defRPr/>
            </a:pPr>
            <a:r>
              <a:rPr lang="es-CO" sz="2000" b="0" u="none" dirty="0">
                <a:solidFill>
                  <a:srgbClr val="002060"/>
                </a:solidFill>
              </a:rPr>
              <a:t>Estructura estática (subsistemas, clases, interfaces).</a:t>
            </a:r>
          </a:p>
          <a:p>
            <a:pPr marL="1257300" lvl="2" indent="-342900" eaLnBrk="1" hangingPunct="1">
              <a:buFontTx/>
              <a:buChar char="•"/>
              <a:defRPr/>
            </a:pPr>
            <a:r>
              <a:rPr lang="es-CO" sz="2000" b="0" u="none" dirty="0">
                <a:solidFill>
                  <a:srgbClr val="002060"/>
                </a:solidFill>
              </a:rPr>
              <a:t>Colaboraciones entre subsistemas, clases, interfaces.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Modelo de implementación (componentes).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Modelo de despliegue (nodos físicos).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Modelo de pruebas (casos de prueba, para casos de uso).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Representación de la arquitectura.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410575" y="6021388"/>
            <a:ext cx="609600" cy="457200"/>
          </a:xfrm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53C35CE6-F052-4D3B-80A5-BC29D1FAAA7F}" type="slidenum">
              <a:rPr lang="es-ES" smtClean="0"/>
              <a:pPr/>
              <a:t>57</a:t>
            </a:fld>
            <a:endParaRPr lang="es-ES"/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270970" y="1204256"/>
            <a:ext cx="89445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Fases dentro de un ciclo.</a:t>
            </a:r>
          </a:p>
          <a:p>
            <a:pPr marL="342900" indent="-342900"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Cada ciclo se desarrolla en el </a:t>
            </a:r>
            <a:r>
              <a:rPr lang="es-CO" sz="2400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tiempo</a:t>
            </a:r>
            <a:r>
              <a:rPr lang="es-CO" sz="2400" i="1" u="none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Ese tiempo se divide en cuatro </a:t>
            </a:r>
            <a:r>
              <a:rPr lang="es-CO" sz="2400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fases</a:t>
            </a:r>
            <a:r>
              <a:rPr lang="es-CO" sz="2400" i="1" u="none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Cada fase termina con un </a:t>
            </a:r>
            <a:r>
              <a:rPr lang="es-CO" sz="2400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</a:t>
            </a:r>
            <a:r>
              <a:rPr lang="es-CO" sz="2400" i="1" u="none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Hito   Se puede continuar con la otra fase?    decisión</a:t>
            </a:r>
            <a:r>
              <a:rPr lang="es-CO" sz="2000" b="0" u="none" dirty="0">
                <a:solidFill>
                  <a:srgbClr val="FFFF99"/>
                </a:solidFill>
              </a:rPr>
              <a:t> 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1338263" y="2754313"/>
            <a:ext cx="288925" cy="341312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CO" b="0" u="none">
                <a:latin typeface="Tahoma" pitchFamily="34" charset="0"/>
              </a:rPr>
              <a:t>  </a:t>
            </a:r>
            <a:endParaRPr lang="es-ES" b="0" u="none">
              <a:latin typeface="Tahoma" pitchFamily="34" charset="0"/>
            </a:endParaRP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7308850" y="2759075"/>
            <a:ext cx="288925" cy="341313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CO" b="0" u="none">
                <a:latin typeface="Tahoma" pitchFamily="34" charset="0"/>
              </a:rPr>
              <a:t>  </a:t>
            </a:r>
            <a:endParaRPr lang="es-ES" b="0" u="none">
              <a:latin typeface="Tahoma" pitchFamily="34" charset="0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1419225" y="3268663"/>
            <a:ext cx="4968875" cy="3095625"/>
          </a:xfrm>
          <a:prstGeom prst="rect">
            <a:avLst/>
          </a:prstGeom>
          <a:noFill/>
          <a:ln w="444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2355850" y="5932488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3363913" y="5932488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5308600" y="5932488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852613" y="5932488"/>
            <a:ext cx="0" cy="431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2838450" y="5932488"/>
            <a:ext cx="0" cy="4318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68738" y="5932488"/>
            <a:ext cx="0" cy="431800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4587875" y="5932488"/>
            <a:ext cx="0" cy="4318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5811838" y="5911850"/>
            <a:ext cx="0" cy="4318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V="1">
            <a:off x="2355850" y="3268663"/>
            <a:ext cx="0" cy="266382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 flipV="1">
            <a:off x="3363913" y="3268663"/>
            <a:ext cx="0" cy="266382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V="1">
            <a:off x="5308600" y="3268663"/>
            <a:ext cx="0" cy="266382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1852613" y="3556000"/>
            <a:ext cx="0" cy="2663825"/>
          </a:xfrm>
          <a:prstGeom prst="line">
            <a:avLst/>
          </a:prstGeom>
          <a:noFill/>
          <a:ln w="12700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 flipV="1">
            <a:off x="2847975" y="3522663"/>
            <a:ext cx="0" cy="2663825"/>
          </a:xfrm>
          <a:prstGeom prst="line">
            <a:avLst/>
          </a:prstGeom>
          <a:noFill/>
          <a:ln w="12700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868738" y="3556000"/>
            <a:ext cx="0" cy="2663825"/>
          </a:xfrm>
          <a:prstGeom prst="line">
            <a:avLst/>
          </a:prstGeom>
          <a:noFill/>
          <a:ln w="12700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 flipV="1">
            <a:off x="4587875" y="3629025"/>
            <a:ext cx="0" cy="2374900"/>
          </a:xfrm>
          <a:prstGeom prst="line">
            <a:avLst/>
          </a:prstGeom>
          <a:noFill/>
          <a:ln w="12700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V="1">
            <a:off x="5811838" y="3629025"/>
            <a:ext cx="0" cy="2303463"/>
          </a:xfrm>
          <a:prstGeom prst="line">
            <a:avLst/>
          </a:prstGeom>
          <a:noFill/>
          <a:ln w="12700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1566863" y="3281363"/>
            <a:ext cx="5842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u="none">
                <a:solidFill>
                  <a:srgbClr val="C00000"/>
                </a:solidFill>
                <a:latin typeface="Arial" pitchFamily="34" charset="0"/>
              </a:rPr>
              <a:t>Inicio</a:t>
            </a:r>
            <a:endParaRPr lang="es-ES" sz="120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2332038" y="3268663"/>
            <a:ext cx="10572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u="none">
                <a:solidFill>
                  <a:srgbClr val="C00000"/>
                </a:solidFill>
                <a:latin typeface="Arial" pitchFamily="34" charset="0"/>
              </a:rPr>
              <a:t>Elaboración</a:t>
            </a:r>
            <a:endParaRPr lang="es-ES" sz="120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692525" y="3268663"/>
            <a:ext cx="116681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u="none">
                <a:solidFill>
                  <a:srgbClr val="C00000"/>
                </a:solidFill>
                <a:latin typeface="Arial" pitchFamily="34" charset="0"/>
              </a:rPr>
              <a:t>Construcción</a:t>
            </a:r>
            <a:endParaRPr lang="es-ES" sz="120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5319713" y="3302000"/>
            <a:ext cx="9556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u="none">
                <a:solidFill>
                  <a:srgbClr val="C00000"/>
                </a:solidFill>
                <a:latin typeface="Arial" pitchFamily="34" charset="0"/>
              </a:rPr>
              <a:t>Transición</a:t>
            </a:r>
            <a:endParaRPr lang="es-ES" sz="120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1563688" y="5688013"/>
            <a:ext cx="482441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1563688" y="5208588"/>
            <a:ext cx="482441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1563688" y="4716463"/>
            <a:ext cx="482441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1563688" y="4259263"/>
            <a:ext cx="482441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1563688" y="3811588"/>
            <a:ext cx="482441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400" name="Freeform 32"/>
          <p:cNvSpPr>
            <a:spLocks/>
          </p:cNvSpPr>
          <p:nvPr/>
        </p:nvSpPr>
        <p:spPr bwMode="auto">
          <a:xfrm>
            <a:off x="2355850" y="5605463"/>
            <a:ext cx="431800" cy="71437"/>
          </a:xfrm>
          <a:custGeom>
            <a:avLst/>
            <a:gdLst>
              <a:gd name="T0" fmla="*/ 0 w 272"/>
              <a:gd name="T1" fmla="*/ 2147483647 h 45"/>
              <a:gd name="T2" fmla="*/ 2147483647 w 272"/>
              <a:gd name="T3" fmla="*/ 0 h 45"/>
              <a:gd name="T4" fmla="*/ 2147483647 w 272"/>
              <a:gd name="T5" fmla="*/ 2147483647 h 45"/>
              <a:gd name="T6" fmla="*/ 0 60000 65536"/>
              <a:gd name="T7" fmla="*/ 0 60000 65536"/>
              <a:gd name="T8" fmla="*/ 0 60000 65536"/>
              <a:gd name="T9" fmla="*/ 0 w 272"/>
              <a:gd name="T10" fmla="*/ 0 h 45"/>
              <a:gd name="T11" fmla="*/ 272 w 272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45">
                <a:moveTo>
                  <a:pt x="0" y="45"/>
                </a:moveTo>
                <a:cubicBezTo>
                  <a:pt x="45" y="22"/>
                  <a:pt x="91" y="0"/>
                  <a:pt x="136" y="0"/>
                </a:cubicBezTo>
                <a:cubicBezTo>
                  <a:pt x="181" y="0"/>
                  <a:pt x="242" y="38"/>
                  <a:pt x="272" y="45"/>
                </a:cubicBezTo>
              </a:path>
            </a:pathLst>
          </a:cu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401" name="Freeform 33"/>
          <p:cNvSpPr>
            <a:spLocks/>
          </p:cNvSpPr>
          <p:nvPr/>
        </p:nvSpPr>
        <p:spPr bwMode="auto">
          <a:xfrm>
            <a:off x="2784475" y="5524500"/>
            <a:ext cx="569913" cy="158750"/>
          </a:xfrm>
          <a:custGeom>
            <a:avLst/>
            <a:gdLst>
              <a:gd name="T0" fmla="*/ 0 w 359"/>
              <a:gd name="T1" fmla="*/ 2147483647 h 100"/>
              <a:gd name="T2" fmla="*/ 2147483647 w 359"/>
              <a:gd name="T3" fmla="*/ 2147483647 h 100"/>
              <a:gd name="T4" fmla="*/ 2147483647 w 359"/>
              <a:gd name="T5" fmla="*/ 0 h 100"/>
              <a:gd name="T6" fmla="*/ 2147483647 w 359"/>
              <a:gd name="T7" fmla="*/ 2147483647 h 100"/>
              <a:gd name="T8" fmla="*/ 2147483647 w 359"/>
              <a:gd name="T9" fmla="*/ 2147483647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9"/>
              <a:gd name="T16" fmla="*/ 0 h 100"/>
              <a:gd name="T17" fmla="*/ 359 w 359"/>
              <a:gd name="T18" fmla="*/ 100 h 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9" h="100">
                <a:moveTo>
                  <a:pt x="0" y="92"/>
                </a:moveTo>
                <a:cubicBezTo>
                  <a:pt x="3" y="82"/>
                  <a:pt x="26" y="16"/>
                  <a:pt x="33" y="9"/>
                </a:cubicBezTo>
                <a:cubicBezTo>
                  <a:pt x="39" y="3"/>
                  <a:pt x="50" y="3"/>
                  <a:pt x="58" y="0"/>
                </a:cubicBezTo>
                <a:cubicBezTo>
                  <a:pt x="164" y="6"/>
                  <a:pt x="209" y="12"/>
                  <a:pt x="300" y="25"/>
                </a:cubicBezTo>
                <a:cubicBezTo>
                  <a:pt x="326" y="43"/>
                  <a:pt x="359" y="65"/>
                  <a:pt x="359" y="100"/>
                </a:cubicBezTo>
              </a:path>
            </a:pathLst>
          </a:cu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402" name="Freeform 34"/>
          <p:cNvSpPr>
            <a:spLocks/>
          </p:cNvSpPr>
          <p:nvPr/>
        </p:nvSpPr>
        <p:spPr bwMode="auto">
          <a:xfrm rot="355609">
            <a:off x="3363913" y="5562600"/>
            <a:ext cx="493712" cy="149225"/>
          </a:xfrm>
          <a:custGeom>
            <a:avLst/>
            <a:gdLst>
              <a:gd name="T0" fmla="*/ 0 w 311"/>
              <a:gd name="T1" fmla="*/ 2147483647 h 94"/>
              <a:gd name="T2" fmla="*/ 2147483647 w 311"/>
              <a:gd name="T3" fmla="*/ 2147483647 h 94"/>
              <a:gd name="T4" fmla="*/ 2147483647 w 311"/>
              <a:gd name="T5" fmla="*/ 2147483647 h 94"/>
              <a:gd name="T6" fmla="*/ 2147483647 w 311"/>
              <a:gd name="T7" fmla="*/ 2147483647 h 94"/>
              <a:gd name="T8" fmla="*/ 2147483647 w 311"/>
              <a:gd name="T9" fmla="*/ 2147483647 h 94"/>
              <a:gd name="T10" fmla="*/ 2147483647 w 311"/>
              <a:gd name="T11" fmla="*/ 2147483647 h 94"/>
              <a:gd name="T12" fmla="*/ 2147483647 w 311"/>
              <a:gd name="T13" fmla="*/ 2147483647 h 94"/>
              <a:gd name="T14" fmla="*/ 2147483647 w 311"/>
              <a:gd name="T15" fmla="*/ 2147483647 h 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1"/>
              <a:gd name="T25" fmla="*/ 0 h 94"/>
              <a:gd name="T26" fmla="*/ 311 w 311"/>
              <a:gd name="T27" fmla="*/ 94 h 9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1" h="94">
                <a:moveTo>
                  <a:pt x="0" y="94"/>
                </a:moveTo>
                <a:cubicBezTo>
                  <a:pt x="4" y="84"/>
                  <a:pt x="4" y="72"/>
                  <a:pt x="11" y="65"/>
                </a:cubicBezTo>
                <a:cubicBezTo>
                  <a:pt x="17" y="59"/>
                  <a:pt x="29" y="62"/>
                  <a:pt x="36" y="57"/>
                </a:cubicBezTo>
                <a:cubicBezTo>
                  <a:pt x="46" y="51"/>
                  <a:pt x="51" y="39"/>
                  <a:pt x="61" y="32"/>
                </a:cubicBezTo>
                <a:cubicBezTo>
                  <a:pt x="76" y="22"/>
                  <a:pt x="95" y="17"/>
                  <a:pt x="111" y="7"/>
                </a:cubicBezTo>
                <a:cubicBezTo>
                  <a:pt x="172" y="10"/>
                  <a:pt x="235" y="0"/>
                  <a:pt x="294" y="15"/>
                </a:cubicBezTo>
                <a:cubicBezTo>
                  <a:pt x="308" y="19"/>
                  <a:pt x="298" y="44"/>
                  <a:pt x="303" y="57"/>
                </a:cubicBezTo>
                <a:cubicBezTo>
                  <a:pt x="304" y="59"/>
                  <a:pt x="308" y="57"/>
                  <a:pt x="311" y="57"/>
                </a:cubicBezTo>
              </a:path>
            </a:pathLst>
          </a:cu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403" name="Freeform 35"/>
          <p:cNvSpPr>
            <a:spLocks/>
          </p:cNvSpPr>
          <p:nvPr/>
        </p:nvSpPr>
        <p:spPr bwMode="auto">
          <a:xfrm>
            <a:off x="3857625" y="5556250"/>
            <a:ext cx="742950" cy="133350"/>
          </a:xfrm>
          <a:custGeom>
            <a:avLst/>
            <a:gdLst>
              <a:gd name="T0" fmla="*/ 0 w 468"/>
              <a:gd name="T1" fmla="*/ 2147483647 h 84"/>
              <a:gd name="T2" fmla="*/ 2147483647 w 468"/>
              <a:gd name="T3" fmla="*/ 2147483647 h 84"/>
              <a:gd name="T4" fmla="*/ 2147483647 w 468"/>
              <a:gd name="T5" fmla="*/ 2147483647 h 84"/>
              <a:gd name="T6" fmla="*/ 2147483647 w 468"/>
              <a:gd name="T7" fmla="*/ 2147483647 h 84"/>
              <a:gd name="T8" fmla="*/ 2147483647 w 468"/>
              <a:gd name="T9" fmla="*/ 2147483647 h 84"/>
              <a:gd name="T10" fmla="*/ 2147483647 w 468"/>
              <a:gd name="T11" fmla="*/ 2147483647 h 84"/>
              <a:gd name="T12" fmla="*/ 2147483647 w 468"/>
              <a:gd name="T13" fmla="*/ 2147483647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8"/>
              <a:gd name="T22" fmla="*/ 0 h 84"/>
              <a:gd name="T23" fmla="*/ 468 w 468"/>
              <a:gd name="T24" fmla="*/ 84 h 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8" h="84">
                <a:moveTo>
                  <a:pt x="0" y="84"/>
                </a:moveTo>
                <a:cubicBezTo>
                  <a:pt x="49" y="50"/>
                  <a:pt x="74" y="57"/>
                  <a:pt x="142" y="51"/>
                </a:cubicBezTo>
                <a:cubicBezTo>
                  <a:pt x="195" y="41"/>
                  <a:pt x="246" y="30"/>
                  <a:pt x="292" y="1"/>
                </a:cubicBezTo>
                <a:cubicBezTo>
                  <a:pt x="328" y="4"/>
                  <a:pt x="366" y="0"/>
                  <a:pt x="401" y="9"/>
                </a:cubicBezTo>
                <a:cubicBezTo>
                  <a:pt x="411" y="12"/>
                  <a:pt x="409" y="28"/>
                  <a:pt x="417" y="34"/>
                </a:cubicBezTo>
                <a:cubicBezTo>
                  <a:pt x="424" y="39"/>
                  <a:pt x="434" y="39"/>
                  <a:pt x="442" y="42"/>
                </a:cubicBezTo>
                <a:cubicBezTo>
                  <a:pt x="452" y="81"/>
                  <a:pt x="439" y="76"/>
                  <a:pt x="468" y="76"/>
                </a:cubicBezTo>
              </a:path>
            </a:pathLst>
          </a:cu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404" name="Freeform 36"/>
          <p:cNvSpPr>
            <a:spLocks/>
          </p:cNvSpPr>
          <p:nvPr/>
        </p:nvSpPr>
        <p:spPr bwMode="auto">
          <a:xfrm>
            <a:off x="4613275" y="5375275"/>
            <a:ext cx="1749425" cy="307975"/>
          </a:xfrm>
          <a:custGeom>
            <a:avLst/>
            <a:gdLst>
              <a:gd name="T0" fmla="*/ 0 w 1102"/>
              <a:gd name="T1" fmla="*/ 2147483647 h 194"/>
              <a:gd name="T2" fmla="*/ 2147483647 w 1102"/>
              <a:gd name="T3" fmla="*/ 2147483647 h 194"/>
              <a:gd name="T4" fmla="*/ 2147483647 w 1102"/>
              <a:gd name="T5" fmla="*/ 2147483647 h 194"/>
              <a:gd name="T6" fmla="*/ 2147483647 w 1102"/>
              <a:gd name="T7" fmla="*/ 2147483647 h 194"/>
              <a:gd name="T8" fmla="*/ 2147483647 w 1102"/>
              <a:gd name="T9" fmla="*/ 2147483647 h 194"/>
              <a:gd name="T10" fmla="*/ 2147483647 w 1102"/>
              <a:gd name="T11" fmla="*/ 2147483647 h 194"/>
              <a:gd name="T12" fmla="*/ 2147483647 w 1102"/>
              <a:gd name="T13" fmla="*/ 2147483647 h 194"/>
              <a:gd name="T14" fmla="*/ 2147483647 w 1102"/>
              <a:gd name="T15" fmla="*/ 2147483647 h 194"/>
              <a:gd name="T16" fmla="*/ 2147483647 w 1102"/>
              <a:gd name="T17" fmla="*/ 2147483647 h 194"/>
              <a:gd name="T18" fmla="*/ 2147483647 w 1102"/>
              <a:gd name="T19" fmla="*/ 2147483647 h 194"/>
              <a:gd name="T20" fmla="*/ 2147483647 w 1102"/>
              <a:gd name="T21" fmla="*/ 2147483647 h 19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02"/>
              <a:gd name="T34" fmla="*/ 0 h 194"/>
              <a:gd name="T35" fmla="*/ 1102 w 1102"/>
              <a:gd name="T36" fmla="*/ 194 h 19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02" h="194">
                <a:moveTo>
                  <a:pt x="0" y="194"/>
                </a:moveTo>
                <a:cubicBezTo>
                  <a:pt x="21" y="173"/>
                  <a:pt x="36" y="146"/>
                  <a:pt x="58" y="127"/>
                </a:cubicBezTo>
                <a:cubicBezTo>
                  <a:pt x="110" y="82"/>
                  <a:pt x="160" y="65"/>
                  <a:pt x="225" y="52"/>
                </a:cubicBezTo>
                <a:cubicBezTo>
                  <a:pt x="257" y="30"/>
                  <a:pt x="292" y="23"/>
                  <a:pt x="325" y="2"/>
                </a:cubicBezTo>
                <a:cubicBezTo>
                  <a:pt x="367" y="5"/>
                  <a:pt x="410" y="0"/>
                  <a:pt x="451" y="10"/>
                </a:cubicBezTo>
                <a:cubicBezTo>
                  <a:pt x="461" y="12"/>
                  <a:pt x="458" y="32"/>
                  <a:pt x="467" y="35"/>
                </a:cubicBezTo>
                <a:cubicBezTo>
                  <a:pt x="491" y="44"/>
                  <a:pt x="517" y="40"/>
                  <a:pt x="542" y="43"/>
                </a:cubicBezTo>
                <a:cubicBezTo>
                  <a:pt x="555" y="63"/>
                  <a:pt x="571" y="102"/>
                  <a:pt x="601" y="110"/>
                </a:cubicBezTo>
                <a:cubicBezTo>
                  <a:pt x="726" y="144"/>
                  <a:pt x="868" y="148"/>
                  <a:pt x="993" y="152"/>
                </a:cubicBezTo>
                <a:cubicBezTo>
                  <a:pt x="1018" y="160"/>
                  <a:pt x="1043" y="170"/>
                  <a:pt x="1068" y="177"/>
                </a:cubicBezTo>
                <a:cubicBezTo>
                  <a:pt x="1079" y="180"/>
                  <a:pt x="1102" y="185"/>
                  <a:pt x="1102" y="185"/>
                </a:cubicBezTo>
              </a:path>
            </a:pathLst>
          </a:cu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405" name="Freeform 37"/>
          <p:cNvSpPr>
            <a:spLocks/>
          </p:cNvSpPr>
          <p:nvPr/>
        </p:nvSpPr>
        <p:spPr bwMode="auto">
          <a:xfrm>
            <a:off x="1776413" y="4848225"/>
            <a:ext cx="4586287" cy="358775"/>
          </a:xfrm>
          <a:custGeom>
            <a:avLst/>
            <a:gdLst>
              <a:gd name="T0" fmla="*/ 0 w 2889"/>
              <a:gd name="T1" fmla="*/ 2147483647 h 226"/>
              <a:gd name="T2" fmla="*/ 2147483647 w 2889"/>
              <a:gd name="T3" fmla="*/ 2147483647 h 226"/>
              <a:gd name="T4" fmla="*/ 2147483647 w 2889"/>
              <a:gd name="T5" fmla="*/ 2147483647 h 226"/>
              <a:gd name="T6" fmla="*/ 2147483647 w 2889"/>
              <a:gd name="T7" fmla="*/ 2147483647 h 226"/>
              <a:gd name="T8" fmla="*/ 2147483647 w 2889"/>
              <a:gd name="T9" fmla="*/ 2147483647 h 226"/>
              <a:gd name="T10" fmla="*/ 2147483647 w 2889"/>
              <a:gd name="T11" fmla="*/ 2147483647 h 226"/>
              <a:gd name="T12" fmla="*/ 2147483647 w 2889"/>
              <a:gd name="T13" fmla="*/ 2147483647 h 226"/>
              <a:gd name="T14" fmla="*/ 2147483647 w 2889"/>
              <a:gd name="T15" fmla="*/ 2147483647 h 226"/>
              <a:gd name="T16" fmla="*/ 2147483647 w 2889"/>
              <a:gd name="T17" fmla="*/ 2147483647 h 226"/>
              <a:gd name="T18" fmla="*/ 2147483647 w 2889"/>
              <a:gd name="T19" fmla="*/ 2147483647 h 226"/>
              <a:gd name="T20" fmla="*/ 2147483647 w 2889"/>
              <a:gd name="T21" fmla="*/ 2147483647 h 226"/>
              <a:gd name="T22" fmla="*/ 2147483647 w 2889"/>
              <a:gd name="T23" fmla="*/ 2147483647 h 226"/>
              <a:gd name="T24" fmla="*/ 2147483647 w 2889"/>
              <a:gd name="T25" fmla="*/ 2147483647 h 22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89"/>
              <a:gd name="T40" fmla="*/ 0 h 226"/>
              <a:gd name="T41" fmla="*/ 2889 w 2889"/>
              <a:gd name="T42" fmla="*/ 226 h 22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89" h="226">
                <a:moveTo>
                  <a:pt x="0" y="226"/>
                </a:moveTo>
                <a:cubicBezTo>
                  <a:pt x="139" y="223"/>
                  <a:pt x="279" y="223"/>
                  <a:pt x="418" y="218"/>
                </a:cubicBezTo>
                <a:cubicBezTo>
                  <a:pt x="455" y="217"/>
                  <a:pt x="484" y="163"/>
                  <a:pt x="518" y="151"/>
                </a:cubicBezTo>
                <a:cubicBezTo>
                  <a:pt x="575" y="130"/>
                  <a:pt x="642" y="132"/>
                  <a:pt x="702" y="126"/>
                </a:cubicBezTo>
                <a:cubicBezTo>
                  <a:pt x="784" y="96"/>
                  <a:pt x="856" y="84"/>
                  <a:pt x="944" y="76"/>
                </a:cubicBezTo>
                <a:cubicBezTo>
                  <a:pt x="1154" y="0"/>
                  <a:pt x="1202" y="56"/>
                  <a:pt x="1570" y="51"/>
                </a:cubicBezTo>
                <a:cubicBezTo>
                  <a:pt x="1616" y="34"/>
                  <a:pt x="1655" y="24"/>
                  <a:pt x="1703" y="17"/>
                </a:cubicBezTo>
                <a:cubicBezTo>
                  <a:pt x="1832" y="23"/>
                  <a:pt x="1958" y="33"/>
                  <a:pt x="2087" y="42"/>
                </a:cubicBezTo>
                <a:cubicBezTo>
                  <a:pt x="2123" y="49"/>
                  <a:pt x="2160" y="52"/>
                  <a:pt x="2196" y="59"/>
                </a:cubicBezTo>
                <a:cubicBezTo>
                  <a:pt x="2247" y="69"/>
                  <a:pt x="2297" y="93"/>
                  <a:pt x="2346" y="109"/>
                </a:cubicBezTo>
                <a:cubicBezTo>
                  <a:pt x="2450" y="180"/>
                  <a:pt x="2629" y="156"/>
                  <a:pt x="2730" y="159"/>
                </a:cubicBezTo>
                <a:cubicBezTo>
                  <a:pt x="2778" y="174"/>
                  <a:pt x="2830" y="176"/>
                  <a:pt x="2880" y="184"/>
                </a:cubicBezTo>
                <a:cubicBezTo>
                  <a:pt x="2883" y="195"/>
                  <a:pt x="2889" y="218"/>
                  <a:pt x="2889" y="218"/>
                </a:cubicBezTo>
              </a:path>
            </a:pathLst>
          </a:cu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406" name="Freeform 38"/>
          <p:cNvSpPr>
            <a:spLocks/>
          </p:cNvSpPr>
          <p:nvPr/>
        </p:nvSpPr>
        <p:spPr bwMode="auto">
          <a:xfrm>
            <a:off x="1776413" y="4438650"/>
            <a:ext cx="4614862" cy="346075"/>
          </a:xfrm>
          <a:custGeom>
            <a:avLst/>
            <a:gdLst>
              <a:gd name="T0" fmla="*/ 0 w 2907"/>
              <a:gd name="T1" fmla="*/ 2147483647 h 218"/>
              <a:gd name="T2" fmla="*/ 2147483647 w 2907"/>
              <a:gd name="T3" fmla="*/ 2147483647 h 218"/>
              <a:gd name="T4" fmla="*/ 2147483647 w 2907"/>
              <a:gd name="T5" fmla="*/ 2147483647 h 218"/>
              <a:gd name="T6" fmla="*/ 2147483647 w 2907"/>
              <a:gd name="T7" fmla="*/ 2147483647 h 218"/>
              <a:gd name="T8" fmla="*/ 2147483647 w 2907"/>
              <a:gd name="T9" fmla="*/ 2147483647 h 218"/>
              <a:gd name="T10" fmla="*/ 2147483647 w 2907"/>
              <a:gd name="T11" fmla="*/ 2147483647 h 218"/>
              <a:gd name="T12" fmla="*/ 2147483647 w 2907"/>
              <a:gd name="T13" fmla="*/ 0 h 218"/>
              <a:gd name="T14" fmla="*/ 2147483647 w 2907"/>
              <a:gd name="T15" fmla="*/ 2147483647 h 218"/>
              <a:gd name="T16" fmla="*/ 2147483647 w 2907"/>
              <a:gd name="T17" fmla="*/ 2147483647 h 218"/>
              <a:gd name="T18" fmla="*/ 2147483647 w 2907"/>
              <a:gd name="T19" fmla="*/ 2147483647 h 218"/>
              <a:gd name="T20" fmla="*/ 2147483647 w 2907"/>
              <a:gd name="T21" fmla="*/ 2147483647 h 218"/>
              <a:gd name="T22" fmla="*/ 2147483647 w 2907"/>
              <a:gd name="T23" fmla="*/ 2147483647 h 218"/>
              <a:gd name="T24" fmla="*/ 2147483647 w 2907"/>
              <a:gd name="T25" fmla="*/ 2147483647 h 218"/>
              <a:gd name="T26" fmla="*/ 2147483647 w 2907"/>
              <a:gd name="T27" fmla="*/ 2147483647 h 218"/>
              <a:gd name="T28" fmla="*/ 2147483647 w 2907"/>
              <a:gd name="T29" fmla="*/ 2147483647 h 218"/>
              <a:gd name="T30" fmla="*/ 2147483647 w 2907"/>
              <a:gd name="T31" fmla="*/ 2147483647 h 2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07"/>
              <a:gd name="T49" fmla="*/ 0 h 218"/>
              <a:gd name="T50" fmla="*/ 2907 w 2907"/>
              <a:gd name="T51" fmla="*/ 218 h 21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07" h="218">
                <a:moveTo>
                  <a:pt x="0" y="175"/>
                </a:moveTo>
                <a:cubicBezTo>
                  <a:pt x="57" y="167"/>
                  <a:pt x="112" y="162"/>
                  <a:pt x="167" y="142"/>
                </a:cubicBezTo>
                <a:cubicBezTo>
                  <a:pt x="195" y="132"/>
                  <a:pt x="220" y="109"/>
                  <a:pt x="251" y="108"/>
                </a:cubicBezTo>
                <a:cubicBezTo>
                  <a:pt x="390" y="103"/>
                  <a:pt x="529" y="103"/>
                  <a:pt x="668" y="100"/>
                </a:cubicBezTo>
                <a:cubicBezTo>
                  <a:pt x="695" y="91"/>
                  <a:pt x="715" y="63"/>
                  <a:pt x="743" y="58"/>
                </a:cubicBezTo>
                <a:cubicBezTo>
                  <a:pt x="862" y="39"/>
                  <a:pt x="776" y="51"/>
                  <a:pt x="1002" y="41"/>
                </a:cubicBezTo>
                <a:cubicBezTo>
                  <a:pt x="1062" y="22"/>
                  <a:pt x="1042" y="39"/>
                  <a:pt x="1069" y="0"/>
                </a:cubicBezTo>
                <a:cubicBezTo>
                  <a:pt x="1118" y="12"/>
                  <a:pt x="1160" y="26"/>
                  <a:pt x="1211" y="33"/>
                </a:cubicBezTo>
                <a:cubicBezTo>
                  <a:pt x="1246" y="57"/>
                  <a:pt x="1276" y="59"/>
                  <a:pt x="1319" y="66"/>
                </a:cubicBezTo>
                <a:cubicBezTo>
                  <a:pt x="1386" y="90"/>
                  <a:pt x="1715" y="95"/>
                  <a:pt x="1820" y="100"/>
                </a:cubicBezTo>
                <a:cubicBezTo>
                  <a:pt x="1867" y="104"/>
                  <a:pt x="1910" y="121"/>
                  <a:pt x="1954" y="125"/>
                </a:cubicBezTo>
                <a:cubicBezTo>
                  <a:pt x="2054" y="134"/>
                  <a:pt x="2154" y="136"/>
                  <a:pt x="2254" y="142"/>
                </a:cubicBezTo>
                <a:cubicBezTo>
                  <a:pt x="2385" y="173"/>
                  <a:pt x="2392" y="169"/>
                  <a:pt x="2588" y="175"/>
                </a:cubicBezTo>
                <a:cubicBezTo>
                  <a:pt x="2619" y="185"/>
                  <a:pt x="2647" y="194"/>
                  <a:pt x="2680" y="200"/>
                </a:cubicBezTo>
                <a:cubicBezTo>
                  <a:pt x="2907" y="185"/>
                  <a:pt x="2739" y="218"/>
                  <a:pt x="2839" y="150"/>
                </a:cubicBezTo>
                <a:cubicBezTo>
                  <a:pt x="2844" y="158"/>
                  <a:pt x="2855" y="175"/>
                  <a:pt x="2855" y="175"/>
                </a:cubicBezTo>
              </a:path>
            </a:pathLst>
          </a:cu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407" name="Freeform 39"/>
          <p:cNvSpPr>
            <a:spLocks/>
          </p:cNvSpPr>
          <p:nvPr/>
        </p:nvSpPr>
        <p:spPr bwMode="auto">
          <a:xfrm>
            <a:off x="1671638" y="4094163"/>
            <a:ext cx="4054475" cy="169862"/>
          </a:xfrm>
          <a:custGeom>
            <a:avLst/>
            <a:gdLst>
              <a:gd name="T0" fmla="*/ 0 w 2554"/>
              <a:gd name="T1" fmla="*/ 2147483647 h 107"/>
              <a:gd name="T2" fmla="*/ 2147483647 w 2554"/>
              <a:gd name="T3" fmla="*/ 2147483647 h 107"/>
              <a:gd name="T4" fmla="*/ 2147483647 w 2554"/>
              <a:gd name="T5" fmla="*/ 0 h 107"/>
              <a:gd name="T6" fmla="*/ 2147483647 w 2554"/>
              <a:gd name="T7" fmla="*/ 2147483647 h 107"/>
              <a:gd name="T8" fmla="*/ 2147483647 w 2554"/>
              <a:gd name="T9" fmla="*/ 2147483647 h 107"/>
              <a:gd name="T10" fmla="*/ 2147483647 w 2554"/>
              <a:gd name="T11" fmla="*/ 2147483647 h 107"/>
              <a:gd name="T12" fmla="*/ 2147483647 w 2554"/>
              <a:gd name="T13" fmla="*/ 2147483647 h 1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54"/>
              <a:gd name="T22" fmla="*/ 0 h 107"/>
              <a:gd name="T23" fmla="*/ 2554 w 2554"/>
              <a:gd name="T24" fmla="*/ 107 h 1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54" h="107">
                <a:moveTo>
                  <a:pt x="0" y="91"/>
                </a:moveTo>
                <a:cubicBezTo>
                  <a:pt x="181" y="86"/>
                  <a:pt x="229" y="100"/>
                  <a:pt x="359" y="58"/>
                </a:cubicBezTo>
                <a:cubicBezTo>
                  <a:pt x="394" y="35"/>
                  <a:pt x="421" y="12"/>
                  <a:pt x="459" y="0"/>
                </a:cubicBezTo>
                <a:cubicBezTo>
                  <a:pt x="768" y="5"/>
                  <a:pt x="1070" y="20"/>
                  <a:pt x="1377" y="33"/>
                </a:cubicBezTo>
                <a:cubicBezTo>
                  <a:pt x="1450" y="45"/>
                  <a:pt x="1416" y="74"/>
                  <a:pt x="1461" y="75"/>
                </a:cubicBezTo>
                <a:cubicBezTo>
                  <a:pt x="1764" y="81"/>
                  <a:pt x="2067" y="80"/>
                  <a:pt x="2370" y="83"/>
                </a:cubicBezTo>
                <a:cubicBezTo>
                  <a:pt x="2445" y="107"/>
                  <a:pt x="2386" y="91"/>
                  <a:pt x="2554" y="91"/>
                </a:cubicBezTo>
              </a:path>
            </a:pathLst>
          </a:cu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408" name="Freeform 40"/>
          <p:cNvSpPr>
            <a:spLocks/>
          </p:cNvSpPr>
          <p:nvPr/>
        </p:nvSpPr>
        <p:spPr bwMode="auto">
          <a:xfrm>
            <a:off x="1577975" y="3549650"/>
            <a:ext cx="2928938" cy="252413"/>
          </a:xfrm>
          <a:custGeom>
            <a:avLst/>
            <a:gdLst>
              <a:gd name="T0" fmla="*/ 0 w 1845"/>
              <a:gd name="T1" fmla="*/ 2147483647 h 159"/>
              <a:gd name="T2" fmla="*/ 2147483647 w 1845"/>
              <a:gd name="T3" fmla="*/ 2147483647 h 159"/>
              <a:gd name="T4" fmla="*/ 2147483647 w 1845"/>
              <a:gd name="T5" fmla="*/ 2147483647 h 159"/>
              <a:gd name="T6" fmla="*/ 2147483647 w 1845"/>
              <a:gd name="T7" fmla="*/ 2147483647 h 159"/>
              <a:gd name="T8" fmla="*/ 2147483647 w 1845"/>
              <a:gd name="T9" fmla="*/ 0 h 159"/>
              <a:gd name="T10" fmla="*/ 2147483647 w 1845"/>
              <a:gd name="T11" fmla="*/ 2147483647 h 159"/>
              <a:gd name="T12" fmla="*/ 2147483647 w 1845"/>
              <a:gd name="T13" fmla="*/ 2147483647 h 159"/>
              <a:gd name="T14" fmla="*/ 2147483647 w 1845"/>
              <a:gd name="T15" fmla="*/ 2147483647 h 159"/>
              <a:gd name="T16" fmla="*/ 2147483647 w 1845"/>
              <a:gd name="T17" fmla="*/ 2147483647 h 159"/>
              <a:gd name="T18" fmla="*/ 2147483647 w 1845"/>
              <a:gd name="T19" fmla="*/ 2147483647 h 159"/>
              <a:gd name="T20" fmla="*/ 2147483647 w 1845"/>
              <a:gd name="T21" fmla="*/ 2147483647 h 159"/>
              <a:gd name="T22" fmla="*/ 2147483647 w 1845"/>
              <a:gd name="T23" fmla="*/ 2147483647 h 1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45"/>
              <a:gd name="T37" fmla="*/ 0 h 159"/>
              <a:gd name="T38" fmla="*/ 1845 w 1845"/>
              <a:gd name="T39" fmla="*/ 159 h 1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45" h="159">
                <a:moveTo>
                  <a:pt x="0" y="159"/>
                </a:moveTo>
                <a:cubicBezTo>
                  <a:pt x="69" y="154"/>
                  <a:pt x="101" y="158"/>
                  <a:pt x="159" y="142"/>
                </a:cubicBezTo>
                <a:cubicBezTo>
                  <a:pt x="176" y="137"/>
                  <a:pt x="209" y="126"/>
                  <a:pt x="209" y="126"/>
                </a:cubicBezTo>
                <a:cubicBezTo>
                  <a:pt x="254" y="95"/>
                  <a:pt x="306" y="81"/>
                  <a:pt x="351" y="50"/>
                </a:cubicBezTo>
                <a:cubicBezTo>
                  <a:pt x="371" y="21"/>
                  <a:pt x="385" y="12"/>
                  <a:pt x="418" y="0"/>
                </a:cubicBezTo>
                <a:cubicBezTo>
                  <a:pt x="627" y="3"/>
                  <a:pt x="835" y="4"/>
                  <a:pt x="1044" y="9"/>
                </a:cubicBezTo>
                <a:cubicBezTo>
                  <a:pt x="1099" y="10"/>
                  <a:pt x="1157" y="38"/>
                  <a:pt x="1211" y="42"/>
                </a:cubicBezTo>
                <a:cubicBezTo>
                  <a:pt x="1333" y="52"/>
                  <a:pt x="1278" y="46"/>
                  <a:pt x="1378" y="59"/>
                </a:cubicBezTo>
                <a:cubicBezTo>
                  <a:pt x="1442" y="80"/>
                  <a:pt x="1512" y="55"/>
                  <a:pt x="1570" y="92"/>
                </a:cubicBezTo>
                <a:cubicBezTo>
                  <a:pt x="1609" y="152"/>
                  <a:pt x="1747" y="132"/>
                  <a:pt x="1795" y="134"/>
                </a:cubicBezTo>
                <a:cubicBezTo>
                  <a:pt x="1803" y="137"/>
                  <a:pt x="1812" y="139"/>
                  <a:pt x="1820" y="142"/>
                </a:cubicBezTo>
                <a:cubicBezTo>
                  <a:pt x="1828" y="145"/>
                  <a:pt x="1845" y="151"/>
                  <a:pt x="1845" y="151"/>
                </a:cubicBezTo>
              </a:path>
            </a:pathLst>
          </a:cu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58409" name="Text Box 41"/>
          <p:cNvSpPr txBox="1">
            <a:spLocks noChangeArrowheads="1"/>
          </p:cNvSpPr>
          <p:nvPr/>
        </p:nvSpPr>
        <p:spPr bwMode="auto">
          <a:xfrm>
            <a:off x="512763" y="3629025"/>
            <a:ext cx="8921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Requisitos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8410" name="Text Box 42"/>
          <p:cNvSpPr txBox="1">
            <a:spLocks noChangeArrowheads="1"/>
          </p:cNvSpPr>
          <p:nvPr/>
        </p:nvSpPr>
        <p:spPr bwMode="auto">
          <a:xfrm>
            <a:off x="712788" y="4081463"/>
            <a:ext cx="70643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Análisis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8411" name="Text Box 43"/>
          <p:cNvSpPr txBox="1">
            <a:spLocks noChangeArrowheads="1"/>
          </p:cNvSpPr>
          <p:nvPr/>
        </p:nvSpPr>
        <p:spPr bwMode="auto">
          <a:xfrm>
            <a:off x="717550" y="4564063"/>
            <a:ext cx="6556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Diseño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8412" name="Text Box 44"/>
          <p:cNvSpPr txBox="1">
            <a:spLocks noChangeArrowheads="1"/>
          </p:cNvSpPr>
          <p:nvPr/>
        </p:nvSpPr>
        <p:spPr bwMode="auto">
          <a:xfrm>
            <a:off x="155575" y="5089525"/>
            <a:ext cx="125571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Implementación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712788" y="5594350"/>
            <a:ext cx="6731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Prueba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3262313" y="6354763"/>
            <a:ext cx="9874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u="none">
                <a:solidFill>
                  <a:schemeClr val="bg1"/>
                </a:solidFill>
                <a:latin typeface="Arial" pitchFamily="34" charset="0"/>
              </a:rPr>
              <a:t>Iteraciones</a:t>
            </a:r>
            <a:endParaRPr lang="es-ES" sz="120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1444625" y="5937250"/>
            <a:ext cx="4048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Iter</a:t>
            </a:r>
          </a:p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#1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1889125" y="5932488"/>
            <a:ext cx="4048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Iter</a:t>
            </a:r>
          </a:p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#2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8417" name="Text Box 49"/>
          <p:cNvSpPr txBox="1">
            <a:spLocks noChangeArrowheads="1"/>
          </p:cNvSpPr>
          <p:nvPr/>
        </p:nvSpPr>
        <p:spPr bwMode="auto">
          <a:xfrm>
            <a:off x="5338763" y="5980113"/>
            <a:ext cx="487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Iter</a:t>
            </a:r>
          </a:p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#n-1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5884863" y="5980113"/>
            <a:ext cx="4048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Iter</a:t>
            </a:r>
          </a:p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#n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8419" name="Text Box 51"/>
          <p:cNvSpPr txBox="1">
            <a:spLocks noChangeArrowheads="1"/>
          </p:cNvSpPr>
          <p:nvPr/>
        </p:nvSpPr>
        <p:spPr bwMode="auto">
          <a:xfrm>
            <a:off x="2335213" y="6026150"/>
            <a:ext cx="3365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u="none">
                <a:solidFill>
                  <a:srgbClr val="C00000"/>
                </a:solidFill>
                <a:latin typeface="Arial" pitchFamily="34" charset="0"/>
              </a:rPr>
              <a:t>…</a:t>
            </a:r>
            <a:endParaRPr lang="es-ES" sz="120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8420" name="Text Box 52"/>
          <p:cNvSpPr txBox="1">
            <a:spLocks noChangeArrowheads="1"/>
          </p:cNvSpPr>
          <p:nvPr/>
        </p:nvSpPr>
        <p:spPr bwMode="auto">
          <a:xfrm>
            <a:off x="2860675" y="6005513"/>
            <a:ext cx="3365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u="none">
                <a:solidFill>
                  <a:srgbClr val="C00000"/>
                </a:solidFill>
                <a:latin typeface="Arial" pitchFamily="34" charset="0"/>
              </a:rPr>
              <a:t>…</a:t>
            </a:r>
            <a:endParaRPr lang="es-ES" sz="120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8421" name="Text Box 53"/>
          <p:cNvSpPr txBox="1">
            <a:spLocks noChangeArrowheads="1"/>
          </p:cNvSpPr>
          <p:nvPr/>
        </p:nvSpPr>
        <p:spPr bwMode="auto">
          <a:xfrm>
            <a:off x="3436938" y="6005513"/>
            <a:ext cx="3365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u="none">
                <a:solidFill>
                  <a:srgbClr val="C00000"/>
                </a:solidFill>
                <a:latin typeface="Arial" pitchFamily="34" charset="0"/>
              </a:rPr>
              <a:t>…</a:t>
            </a:r>
            <a:endParaRPr lang="es-ES" sz="120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8422" name="Text Box 54"/>
          <p:cNvSpPr txBox="1">
            <a:spLocks noChangeArrowheads="1"/>
          </p:cNvSpPr>
          <p:nvPr/>
        </p:nvSpPr>
        <p:spPr bwMode="auto">
          <a:xfrm>
            <a:off x="3868738" y="6005513"/>
            <a:ext cx="3365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u="none">
                <a:solidFill>
                  <a:srgbClr val="C00000"/>
                </a:solidFill>
                <a:latin typeface="Arial" pitchFamily="34" charset="0"/>
              </a:rPr>
              <a:t>…</a:t>
            </a:r>
            <a:endParaRPr lang="es-ES" sz="120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8423" name="Text Box 55"/>
          <p:cNvSpPr txBox="1">
            <a:spLocks noChangeArrowheads="1"/>
          </p:cNvSpPr>
          <p:nvPr/>
        </p:nvSpPr>
        <p:spPr bwMode="auto">
          <a:xfrm>
            <a:off x="4660900" y="6026150"/>
            <a:ext cx="3365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u="none">
                <a:solidFill>
                  <a:srgbClr val="C00000"/>
                </a:solidFill>
                <a:latin typeface="Arial" pitchFamily="34" charset="0"/>
              </a:rPr>
              <a:t>…</a:t>
            </a:r>
            <a:endParaRPr lang="es-ES" sz="120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8424" name="Text Box 56"/>
          <p:cNvSpPr txBox="1">
            <a:spLocks noChangeArrowheads="1"/>
          </p:cNvSpPr>
          <p:nvPr/>
        </p:nvSpPr>
        <p:spPr bwMode="auto">
          <a:xfrm>
            <a:off x="477838" y="3144838"/>
            <a:ext cx="8985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u="none">
                <a:solidFill>
                  <a:schemeClr val="bg1"/>
                </a:solidFill>
                <a:latin typeface="Arial" pitchFamily="34" charset="0"/>
              </a:rPr>
              <a:t>Flujos de </a:t>
            </a:r>
          </a:p>
          <a:p>
            <a:pPr algn="ctr" eaLnBrk="1" hangingPunct="1"/>
            <a:r>
              <a:rPr lang="es-CO" sz="1200" u="none">
                <a:solidFill>
                  <a:schemeClr val="bg1"/>
                </a:solidFill>
                <a:latin typeface="Arial" pitchFamily="34" charset="0"/>
              </a:rPr>
              <a:t>Trabajo</a:t>
            </a:r>
            <a:endParaRPr lang="es-ES" sz="120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8425" name="Text Box 57"/>
          <p:cNvSpPr txBox="1">
            <a:spLocks noChangeArrowheads="1"/>
          </p:cNvSpPr>
          <p:nvPr/>
        </p:nvSpPr>
        <p:spPr bwMode="auto">
          <a:xfrm>
            <a:off x="6443663" y="4227513"/>
            <a:ext cx="2532062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600" b="0" u="none">
                <a:solidFill>
                  <a:srgbClr val="002060"/>
                </a:solidFill>
                <a:latin typeface="Arial" pitchFamily="34" charset="0"/>
              </a:rPr>
              <a:t>Los cinco flujos de trabajo</a:t>
            </a:r>
          </a:p>
          <a:p>
            <a:pPr eaLnBrk="1" hangingPunct="1"/>
            <a:r>
              <a:rPr lang="es-CO" sz="1600" b="0" u="none">
                <a:solidFill>
                  <a:srgbClr val="002060"/>
                </a:solidFill>
                <a:latin typeface="Arial" pitchFamily="34" charset="0"/>
              </a:rPr>
              <a:t>tienen lugar sobre las</a:t>
            </a:r>
          </a:p>
          <a:p>
            <a:pPr eaLnBrk="1" hangingPunct="1"/>
            <a:r>
              <a:rPr lang="es-CO" sz="1600" b="0" u="none">
                <a:solidFill>
                  <a:srgbClr val="002060"/>
                </a:solidFill>
                <a:latin typeface="Arial" pitchFamily="34" charset="0"/>
              </a:rPr>
              <a:t>cuatro fases.</a:t>
            </a:r>
            <a:endParaRPr lang="es-ES" sz="1600" b="0" u="none">
              <a:solidFill>
                <a:srgbClr val="002060"/>
              </a:solidFill>
              <a:latin typeface="Arial" pitchFamily="34" charset="0"/>
            </a:endParaRPr>
          </a:p>
        </p:txBody>
      </p:sp>
      <p:sp>
        <p:nvSpPr>
          <p:cNvPr id="60" name="59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9AB9D7A0-4AFC-4FC3-B6EF-142CC4B62204}" type="slidenum">
              <a:rPr lang="es-ES" smtClean="0"/>
              <a:pPr/>
              <a:t>58</a:t>
            </a:fld>
            <a:endParaRPr lang="es-ES"/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285720" y="1414897"/>
            <a:ext cx="8851719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rgbClr val="0070C0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Fases dentro de un ciclo.</a:t>
            </a:r>
          </a:p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1. Inicio: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Descripción del producto final.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Se presenta un análisis del negocio para el producto.</a:t>
            </a:r>
            <a:r>
              <a:rPr lang="es-CO" sz="2000" b="0" u="none" dirty="0">
                <a:solidFill>
                  <a:srgbClr val="FFFF99"/>
                </a:solidFill>
              </a:rPr>
              <a:t> 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Responde a: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C000"/>
                </a:solidFill>
              </a:rPr>
              <a:t>Principales funciones del sistema para usuarios </a:t>
            </a:r>
          </a:p>
          <a:p>
            <a:pPr marL="800100" lvl="1" indent="-342900" eaLnBrk="1" hangingPunct="1">
              <a:defRPr/>
            </a:pPr>
            <a:r>
              <a:rPr lang="es-CO" sz="2000" b="0" u="none" dirty="0">
                <a:solidFill>
                  <a:srgbClr val="FFC000"/>
                </a:solidFill>
              </a:rPr>
              <a:t>	mas importantes?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C000"/>
                </a:solidFill>
              </a:rPr>
              <a:t>Cómo podría ser la arquitectura del sistema?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C000"/>
                </a:solidFill>
              </a:rPr>
              <a:t>Cuál es el plan del proyecto?</a:t>
            </a:r>
          </a:p>
          <a:p>
            <a:pPr marL="800100" lvl="1" indent="-342900"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C000"/>
                </a:solidFill>
              </a:rPr>
              <a:t>Cuánto cuesta desarrollar el producto?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Se identifican y priorizan riesgos.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Se planifica la fase de elaboración.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Se estima el proyecto de manera aproximada.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2313E702-5836-43CD-9FC5-9E1EBCF6AE27}" type="slidenum">
              <a:rPr lang="es-ES" smtClean="0"/>
              <a:pPr/>
              <a:t>59</a:t>
            </a:fld>
            <a:endParaRPr lang="es-ES"/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260380" y="1285860"/>
            <a:ext cx="6704079" cy="510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2. Elaboración: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Se especifican en detalle los casos de uso.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Se diseña la arquitectura del sistema. 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Resultado línea base de la arquitectura.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Se planifican actividades y se estiman recursos.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Necesario: casos de uso bien definidos.     </a:t>
            </a:r>
          </a:p>
          <a:p>
            <a:pPr marL="342900" indent="-342900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		</a:t>
            </a:r>
            <a:r>
              <a:rPr lang="es-CO" sz="2000" u="non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y plan.</a:t>
            </a:r>
          </a:p>
          <a:p>
            <a:pPr marL="342900" indent="-342900" eaLnBrk="1" hangingPunct="1">
              <a:lnSpc>
                <a:spcPct val="70000"/>
              </a:lnSpc>
              <a:defRPr/>
            </a:pPr>
            <a:endParaRPr lang="es-CO" sz="2400" b="0" u="none" dirty="0"/>
          </a:p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3. Construcción: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Se crea el producto (software y arquitectura).</a:t>
            </a:r>
          </a:p>
          <a:p>
            <a:pPr marL="342900" indent="-342900" eaLnBrk="1" hangingPunct="1">
              <a:lnSpc>
                <a:spcPct val="70000"/>
              </a:lnSpc>
              <a:buFontTx/>
              <a:buChar char="•"/>
              <a:defRPr/>
            </a:pPr>
            <a:endParaRPr lang="es-CO" sz="2400" b="0" u="none" dirty="0"/>
          </a:p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4.Transición: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Versión “beta” del producto.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Se prueba el producto (defectos y deficiencias).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Capacitación.</a:t>
            </a:r>
          </a:p>
          <a:p>
            <a:pPr marL="342900" indent="-342900" eaLnBrk="1" hangingPunct="1">
              <a:buFontTx/>
              <a:buBlip>
                <a:blip r:embed="rId2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Correcciones.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1700213" y="3198813"/>
            <a:ext cx="288925" cy="341312"/>
          </a:xfrm>
          <a:prstGeom prst="rightArrow">
            <a:avLst>
              <a:gd name="adj1" fmla="val 50000"/>
              <a:gd name="adj2" fmla="val 25000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s-CO" b="0" u="none">
                <a:latin typeface="Tahoma" pitchFamily="34" charset="0"/>
              </a:rPr>
              <a:t>  </a:t>
            </a:r>
            <a:endParaRPr lang="es-ES" b="0" u="none">
              <a:latin typeface="Tahom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86FCF46-43C9-44E8-8CE2-71C3EFA46E57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428792" y="-142900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57158" y="1285860"/>
            <a:ext cx="8314777" cy="424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 typeface="Wingdings" pitchFamily="2" charset="2"/>
              <a:buChar char="F"/>
              <a:defRPr/>
            </a:pPr>
            <a:r>
              <a:rPr lang="es-ES" dirty="0">
                <a:solidFill>
                  <a:srgbClr val="00B0F0"/>
                </a:solidFill>
              </a:rPr>
              <a:t> Desarrollo especificaciones sistema propuesto.</a:t>
            </a:r>
            <a:endParaRPr lang="es-ES" i="1" u="none" dirty="0">
              <a:solidFill>
                <a:srgbClr val="00B0F0"/>
              </a:solidFill>
            </a:endParaRPr>
          </a:p>
          <a:p>
            <a:pPr>
              <a:defRPr/>
            </a:pPr>
            <a:endParaRPr lang="es-ES" b="0" i="1" u="none" dirty="0"/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Trabajo central del análisis.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Se representan requerimientos en </a:t>
            </a:r>
            <a:r>
              <a:rPr lang="es-ES" i="1" dirty="0">
                <a:ln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2700000" scaled="1"/>
                  <a:tileRect/>
                </a:gradFill>
              </a:rPr>
              <a:t>modelo lógico y estructurado.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s-ES" b="0" u="none" dirty="0">
                <a:solidFill>
                  <a:srgbClr val="FFFF99"/>
                </a:solidFill>
              </a:rPr>
              <a:t> Se requiere definir requerimientos, sistema actual y factibilidad.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especificaciones deben contener:</a:t>
            </a:r>
          </a:p>
          <a:p>
            <a:pPr>
              <a:defRPr/>
            </a:pPr>
            <a:endParaRPr lang="es-ES" b="0" u="none" dirty="0"/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Flujo de la información en el sistema (origen y fin).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Estructuras de información necesarias.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Descripción de cada proceso realizado por el sistema.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Interfaces entre procesos.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Relaciones entre estructuras de información.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s-ES" b="0" u="none" dirty="0">
                <a:solidFill>
                  <a:srgbClr val="FFFF99"/>
                </a:solidFill>
              </a:rPr>
              <a:t> Se realizan a través del análisis estructurado.</a:t>
            </a:r>
          </a:p>
          <a:p>
            <a:pPr>
              <a:buFont typeface="Wingdings" pitchFamily="2" charset="2"/>
              <a:buChar char="$"/>
              <a:defRPr/>
            </a:pPr>
            <a:endParaRPr lang="es-ES" b="0" u="none" dirty="0"/>
          </a:p>
        </p:txBody>
      </p:sp>
    </p:spTree>
  </p:cSld>
  <p:clrMapOvr>
    <a:masterClrMapping/>
  </p:clrMapOvr>
  <p:transition>
    <p:dissolv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E0EE179B-1FED-4F2D-8C4C-40EFDD4D0886}" type="slidenum">
              <a:rPr lang="es-ES" smtClean="0"/>
              <a:pPr/>
              <a:t>60</a:t>
            </a:fld>
            <a:endParaRPr lang="es-ES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320925" y="1214422"/>
            <a:ext cx="65566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s-CO" sz="20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Las cuatro “P” en el Desarrollo de Software.</a:t>
            </a:r>
            <a:endParaRPr lang="es-CO" sz="2000" b="0" u="none" dirty="0">
              <a:ln>
                <a:solidFill>
                  <a:schemeClr val="bg1"/>
                </a:solidFill>
              </a:ln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3879850" y="1681163"/>
            <a:ext cx="1152525" cy="36036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889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3879850" y="2486025"/>
            <a:ext cx="1152525" cy="360363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889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3879850" y="3265488"/>
            <a:ext cx="1152525" cy="36036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889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es-CO" sz="1200" b="0" u="none">
              <a:latin typeface="Arial" pitchFamily="34" charset="0"/>
            </a:endParaRPr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5822950" y="2473325"/>
            <a:ext cx="1152525" cy="360363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889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1792288" y="2473325"/>
            <a:ext cx="1152525" cy="360363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>
            <a:outerShdw blurRad="889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2943225" y="2617788"/>
            <a:ext cx="936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4456113" y="2041525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4456113" y="2833688"/>
            <a:ext cx="0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032375" y="2041525"/>
            <a:ext cx="792163" cy="431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1454" name="Text Box 13"/>
          <p:cNvSpPr txBox="1">
            <a:spLocks noChangeArrowheads="1"/>
          </p:cNvSpPr>
          <p:nvPr/>
        </p:nvSpPr>
        <p:spPr bwMode="auto">
          <a:xfrm>
            <a:off x="4075113" y="1714500"/>
            <a:ext cx="74136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CO" sz="1200" b="0" u="non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</a:rPr>
              <a:t>Proceso</a:t>
            </a:r>
            <a:endParaRPr lang="es-ES" sz="1200" b="0" u="none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</a:endParaRPr>
          </a:p>
        </p:txBody>
      </p:sp>
      <p:sp>
        <p:nvSpPr>
          <p:cNvPr id="61455" name="Text Box 14"/>
          <p:cNvSpPr txBox="1">
            <a:spLocks noChangeArrowheads="1"/>
          </p:cNvSpPr>
          <p:nvPr/>
        </p:nvSpPr>
        <p:spPr bwMode="auto">
          <a:xfrm>
            <a:off x="4065588" y="2535238"/>
            <a:ext cx="7842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CO" sz="1200" b="0" u="non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</a:rPr>
              <a:t>Proyecto</a:t>
            </a:r>
            <a:endParaRPr lang="es-ES" sz="1200" b="0" u="none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</a:endParaRPr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4111625" y="3302000"/>
            <a:ext cx="792163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CO" sz="1200" b="0" u="non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</a:rPr>
              <a:t>Producto</a:t>
            </a:r>
            <a:endParaRPr lang="es-ES" sz="1200" b="0" u="none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</a:endParaRPr>
          </a:p>
        </p:txBody>
      </p:sp>
      <p:sp>
        <p:nvSpPr>
          <p:cNvPr id="61457" name="Text Box 16"/>
          <p:cNvSpPr txBox="1">
            <a:spLocks noChangeArrowheads="1"/>
          </p:cNvSpPr>
          <p:nvPr/>
        </p:nvSpPr>
        <p:spPr bwMode="auto">
          <a:xfrm>
            <a:off x="5857875" y="2493963"/>
            <a:ext cx="10953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CO" sz="1200" b="0" u="non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</a:rPr>
              <a:t>Herramientas</a:t>
            </a:r>
            <a:endParaRPr lang="es-ES" sz="1200" b="0" u="none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</a:endParaRPr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1919288" y="2511425"/>
            <a:ext cx="8255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CO" sz="1200" b="0" u="none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</a:rPr>
              <a:t>Personas</a:t>
            </a:r>
            <a:endParaRPr lang="es-ES" sz="1200" b="0" u="none" dirty="0">
              <a:solidFill>
                <a:schemeClr val="bg1">
                  <a:lumMod val="95000"/>
                  <a:lumOff val="5000"/>
                </a:schemeClr>
              </a:solidFill>
              <a:latin typeface="Arial" pitchFamily="34" charset="0"/>
            </a:endParaRPr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3778250" y="2033588"/>
            <a:ext cx="7143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Plantilla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5705475" y="2224088"/>
            <a:ext cx="12223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Automatización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881313" y="2343150"/>
            <a:ext cx="106203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Participantes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4438650" y="3022600"/>
            <a:ext cx="8667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C00000"/>
                </a:solidFill>
                <a:latin typeface="Arial" pitchFamily="34" charset="0"/>
              </a:rPr>
              <a:t>Resultado</a:t>
            </a:r>
            <a:endParaRPr lang="es-ES" sz="1200" b="0" u="none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-53975" y="3881438"/>
            <a:ext cx="1841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endParaRPr lang="es-CO" sz="1200" b="0" u="none">
              <a:latin typeface="Arial" pitchFamily="34" charset="0"/>
            </a:endParaRPr>
          </a:p>
        </p:txBody>
      </p:sp>
      <p:sp>
        <p:nvSpPr>
          <p:cNvPr id="61464" name="Text Box 23"/>
          <p:cNvSpPr txBox="1">
            <a:spLocks noChangeArrowheads="1"/>
          </p:cNvSpPr>
          <p:nvPr/>
        </p:nvSpPr>
        <p:spPr bwMode="auto">
          <a:xfrm>
            <a:off x="0" y="3668713"/>
            <a:ext cx="9418638" cy="2922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tabLst>
                <a:tab pos="176213" algn="l"/>
              </a:tabLst>
              <a:defRPr/>
            </a:pPr>
            <a:r>
              <a:rPr lang="es-CO" sz="2400" b="0" u="none" dirty="0"/>
              <a:t>  </a:t>
            </a:r>
            <a:r>
              <a:rPr lang="es-CO" sz="20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Personas:</a:t>
            </a:r>
            <a:r>
              <a:rPr lang="es-CO" sz="2000" b="0" u="none" dirty="0"/>
              <a:t> </a:t>
            </a:r>
            <a:r>
              <a:rPr lang="es-CO" sz="2000" b="0" u="none" dirty="0">
                <a:solidFill>
                  <a:srgbClr val="FFFF99"/>
                </a:solidFill>
              </a:rPr>
              <a:t>Arquitectos, desarrolladores, prueba, soporte, usuarios.</a:t>
            </a:r>
          </a:p>
          <a:p>
            <a:pPr eaLnBrk="1" hangingPunct="1">
              <a:tabLst>
                <a:tab pos="96838" algn="l"/>
              </a:tabLst>
              <a:defRPr/>
            </a:pPr>
            <a:r>
              <a:rPr lang="es-CO" sz="2000" b="0" u="none" dirty="0"/>
              <a:t>  </a:t>
            </a:r>
            <a:r>
              <a:rPr lang="es-CO" sz="20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Proyecto:</a:t>
            </a:r>
            <a:r>
              <a:rPr lang="es-CO" sz="2000" u="none" dirty="0"/>
              <a:t> </a:t>
            </a:r>
            <a:r>
              <a:rPr lang="es-CO" sz="2000" b="0" u="none" dirty="0">
                <a:solidFill>
                  <a:srgbClr val="FFFF99"/>
                </a:solidFill>
              </a:rPr>
              <a:t>Elemento a través del cual se gestiona el desarrollo de </a:t>
            </a:r>
          </a:p>
          <a:p>
            <a:pPr lvl="3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software. </a:t>
            </a:r>
          </a:p>
          <a:p>
            <a:pPr eaLnBrk="1" hangingPunct="1">
              <a:defRPr/>
            </a:pPr>
            <a:r>
              <a:rPr lang="es-CO" sz="2000" b="0" u="none" dirty="0"/>
              <a:t>  </a:t>
            </a:r>
            <a:r>
              <a:rPr lang="es-CO" sz="20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Proceso:</a:t>
            </a:r>
            <a:r>
              <a:rPr lang="es-CO" sz="2000" u="none" dirty="0"/>
              <a:t> </a:t>
            </a:r>
            <a:r>
              <a:rPr lang="es-CO" sz="2000" b="0" u="none" dirty="0">
                <a:solidFill>
                  <a:srgbClr val="FFFF99"/>
                </a:solidFill>
              </a:rPr>
              <a:t>Conjunto de actividades que transforman los requisitos</a:t>
            </a:r>
          </a:p>
          <a:p>
            <a:pPr lvl="3"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de usuario en un producto. </a:t>
            </a:r>
          </a:p>
          <a:p>
            <a:pPr eaLnBrk="1" hangingPunct="1">
              <a:defRPr/>
            </a:pPr>
            <a:r>
              <a:rPr lang="es-CO" sz="2000" b="0" u="none" dirty="0"/>
              <a:t>  </a:t>
            </a:r>
            <a:r>
              <a:rPr lang="es-CO" sz="20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Herramientas:</a:t>
            </a:r>
            <a:r>
              <a:rPr lang="es-CO" sz="2000" b="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sz="2000" b="0" u="none" dirty="0">
                <a:solidFill>
                  <a:srgbClr val="FFFF99"/>
                </a:solidFill>
              </a:rPr>
              <a:t>Software para automatizar actividades definidas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		      en el proceso.	 </a:t>
            </a:r>
          </a:p>
          <a:p>
            <a:pPr eaLnBrk="1" hangingPunct="1">
              <a:defRPr/>
            </a:pPr>
            <a:r>
              <a:rPr lang="es-CO" sz="2000" b="0" u="none" dirty="0"/>
              <a:t> </a:t>
            </a:r>
            <a:r>
              <a:rPr lang="es-CO" sz="20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en cuenta: viabilidad, riesgo, equipo de trabajo, planificación.</a:t>
            </a:r>
            <a:r>
              <a:rPr lang="es-CO" sz="2000" b="0" u="none" dirty="0"/>
              <a:t>	</a:t>
            </a:r>
          </a:p>
          <a:p>
            <a:pPr lvl="3" eaLnBrk="1" hangingPunct="1">
              <a:defRPr/>
            </a:pPr>
            <a:r>
              <a:rPr lang="es-CO" sz="2000" b="0" u="none" dirty="0"/>
              <a:t>							</a:t>
            </a:r>
            <a:endParaRPr lang="es-ES" sz="2000" b="0" u="none" dirty="0"/>
          </a:p>
        </p:txBody>
      </p:sp>
      <p:sp>
        <p:nvSpPr>
          <p:cNvPr id="26" name="2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63575" y="2825750"/>
            <a:ext cx="45720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CO" b="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desarrollo se debe </a:t>
            </a:r>
          </a:p>
          <a:p>
            <a:pPr>
              <a:defRPr/>
            </a:pPr>
            <a:r>
              <a:rPr lang="es-CO" b="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orientar a las personas.</a:t>
            </a:r>
            <a:endParaRPr lang="es-CO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3B7315B9-9D87-4BAC-BAB8-9CD74FDD67CB}" type="slidenum">
              <a:rPr lang="es-ES" smtClean="0"/>
              <a:pPr/>
              <a:t>61</a:t>
            </a:fld>
            <a:endParaRPr lang="es-ES"/>
          </a:p>
        </p:txBody>
      </p:sp>
      <p:sp>
        <p:nvSpPr>
          <p:cNvPr id="62467" name="Text Box 22"/>
          <p:cNvSpPr txBox="1">
            <a:spLocks noChangeArrowheads="1"/>
          </p:cNvSpPr>
          <p:nvPr/>
        </p:nvSpPr>
        <p:spPr bwMode="auto">
          <a:xfrm>
            <a:off x="-53975" y="3881438"/>
            <a:ext cx="1841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endParaRPr lang="es-CO" sz="1200" b="0" u="none">
              <a:latin typeface="Arial" pitchFamily="34" charset="0"/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428750"/>
            <a:ext cx="8429625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30 Elipse"/>
          <p:cNvSpPr/>
          <p:nvPr/>
        </p:nvSpPr>
        <p:spPr>
          <a:xfrm>
            <a:off x="6929438" y="3929063"/>
            <a:ext cx="1500187" cy="928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32" name="31 Elipse"/>
          <p:cNvSpPr/>
          <p:nvPr/>
        </p:nvSpPr>
        <p:spPr>
          <a:xfrm>
            <a:off x="7215188" y="3214688"/>
            <a:ext cx="1500187" cy="928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33" name="32 Elipse"/>
          <p:cNvSpPr/>
          <p:nvPr/>
        </p:nvSpPr>
        <p:spPr>
          <a:xfrm>
            <a:off x="2571750" y="4000500"/>
            <a:ext cx="1500188" cy="928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34" name="33 Elipse"/>
          <p:cNvSpPr/>
          <p:nvPr/>
        </p:nvSpPr>
        <p:spPr>
          <a:xfrm>
            <a:off x="4000500" y="4000500"/>
            <a:ext cx="1500188" cy="928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35" name="34 Elipse"/>
          <p:cNvSpPr/>
          <p:nvPr/>
        </p:nvSpPr>
        <p:spPr>
          <a:xfrm>
            <a:off x="5000625" y="3214688"/>
            <a:ext cx="1500188" cy="928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36" name="35 Elipse"/>
          <p:cNvSpPr/>
          <p:nvPr/>
        </p:nvSpPr>
        <p:spPr>
          <a:xfrm>
            <a:off x="3929063" y="5214938"/>
            <a:ext cx="1500187" cy="928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37" name="36 Elipse"/>
          <p:cNvSpPr/>
          <p:nvPr/>
        </p:nvSpPr>
        <p:spPr>
          <a:xfrm>
            <a:off x="2357438" y="5214938"/>
            <a:ext cx="1500187" cy="9286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5DDF11A8-3FDA-4A01-A78A-908ADCEBDC71}" type="slidenum">
              <a:rPr lang="es-ES" smtClean="0"/>
              <a:pPr/>
              <a:t>62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142844" y="285728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292087" y="857232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655" y="2263702"/>
            <a:ext cx="7381875" cy="295275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308281" y="1452048"/>
            <a:ext cx="2531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DIAGRAMAS:</a:t>
            </a:r>
            <a:endParaRPr lang="es-CO" u="none" dirty="0">
              <a:ln>
                <a:solidFill>
                  <a:schemeClr val="bg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5DDF11A8-3FDA-4A01-A78A-908ADCEBDC71}" type="slidenum">
              <a:rPr lang="es-ES" smtClean="0"/>
              <a:pPr/>
              <a:t>63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142844" y="285728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292087" y="857232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08281" y="1452048"/>
            <a:ext cx="587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CUANDO USAR LOS DIAGRAMAS:</a:t>
            </a:r>
            <a:endParaRPr lang="es-CO" u="none" dirty="0">
              <a:ln>
                <a:solidFill>
                  <a:schemeClr val="bg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015283"/>
            <a:ext cx="8072493" cy="441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01A7907B-39D3-4294-B6E7-2AE16B3F246E}" type="slidenum">
              <a:rPr lang="es-ES" smtClean="0"/>
              <a:pPr/>
              <a:t>64</a:t>
            </a:fld>
            <a:endParaRPr lang="es-ES"/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181006" y="1431191"/>
            <a:ext cx="898739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CASOS DE USO.</a:t>
            </a:r>
          </a:p>
          <a:p>
            <a:pPr marL="342900" indent="-342900"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Documentan el comportamiento del sistema desde el </a:t>
            </a:r>
          </a:p>
          <a:p>
            <a:pPr marL="342900" indent="-342900"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punto de vista del usuario.</a:t>
            </a:r>
          </a:p>
          <a:p>
            <a:pPr marL="342900" indent="-342900"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Describen un conjunto de escenarios relacionados.</a:t>
            </a:r>
          </a:p>
          <a:p>
            <a:pPr marL="342900" indent="-342900"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Usuario:</a:t>
            </a:r>
            <a:r>
              <a:rPr lang="es-CO" sz="2400" b="0" u="none" dirty="0">
                <a:solidFill>
                  <a:srgbClr val="FFFF99"/>
                </a:solidFill>
              </a:rPr>
              <a:t> Interactúa con el sistema (Persona, otro </a:t>
            </a:r>
          </a:p>
          <a:p>
            <a:pPr marL="342900" indent="-342900"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     		sistema, dispositivo, etc.)</a:t>
            </a:r>
          </a:p>
          <a:p>
            <a:pPr marL="342900" indent="-342900"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Escenario:</a:t>
            </a:r>
            <a:r>
              <a:rPr lang="es-CO" sz="2400" b="0" u="none" dirty="0">
                <a:solidFill>
                  <a:srgbClr val="FFFF99"/>
                </a:solidFill>
              </a:rPr>
              <a:t> Interacción entre el sistema y el usuario.</a:t>
            </a:r>
          </a:p>
          <a:p>
            <a:pPr marL="342900" indent="-342900"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Interacción:</a:t>
            </a:r>
            <a:r>
              <a:rPr lang="es-CO" sz="2400" b="0" u="none" dirty="0">
                <a:solidFill>
                  <a:srgbClr val="FFFF99"/>
                </a:solidFill>
              </a:rPr>
              <a:t> Secuencia de mensajes. </a:t>
            </a:r>
          </a:p>
          <a:p>
            <a:pPr marL="342900" indent="-342900"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Ejemplo:</a:t>
            </a:r>
          </a:p>
          <a:p>
            <a:pPr marL="342900" indent="-342900" eaLnBrk="1" hangingPunct="1">
              <a:defRPr/>
            </a:pPr>
            <a:endParaRPr lang="es-CO" sz="2400" b="0" u="none" dirty="0"/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s-CO" sz="1600" b="0" u="none" dirty="0">
                <a:solidFill>
                  <a:schemeClr val="bg2">
                    <a:lumMod val="75000"/>
                  </a:schemeClr>
                </a:solidFill>
              </a:rPr>
              <a:t>Usuario María presta libro La Guerra y la Paz cuando no tiene otro préstamo.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s-CO" sz="1600" b="0" u="none" dirty="0">
                <a:solidFill>
                  <a:schemeClr val="bg2">
                    <a:lumMod val="75000"/>
                  </a:schemeClr>
                </a:solidFill>
              </a:rPr>
              <a:t>Usuario José intenta prestar La Vorágine. Se rechaza por tener otro préstamo.  </a:t>
            </a:r>
          </a:p>
          <a:p>
            <a:pPr marL="342900" indent="-342900" eaLnBrk="1" hangingPunct="1">
              <a:buFontTx/>
              <a:buAutoNum type="arabicPeriod"/>
              <a:defRPr/>
            </a:pPr>
            <a:endParaRPr lang="es-CO" sz="1600" b="0" u="none" dirty="0"/>
          </a:p>
          <a:p>
            <a:pPr marL="342900" indent="-342900" eaLnBrk="1" hangingPunct="1">
              <a:defRPr/>
            </a:pPr>
            <a:r>
              <a:rPr lang="es-CO" sz="1600" b="0" u="none" dirty="0"/>
              <a:t>    		    </a:t>
            </a:r>
            <a:r>
              <a:rPr lang="es-CO" sz="1600" b="0" u="none" dirty="0">
                <a:solidFill>
                  <a:srgbClr val="C00000"/>
                </a:solidFill>
              </a:rPr>
              <a:t>1 y 2 instancias posibles de Prestar libros</a:t>
            </a:r>
            <a:r>
              <a:rPr lang="es-CO" sz="1600" b="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INTERACCIONES.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F2707-6D7C-1540-90D4-CA457F7D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E4A48AC-EC4D-9745-A660-B1CB6AA9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2F933-F5BA-417D-899A-FAD4DB900827}" type="slidenum">
              <a:rPr lang="es-ES" smtClean="0"/>
              <a:pPr>
                <a:defRPr/>
              </a:pPr>
              <a:t>65</a:t>
            </a:fld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2BD53B4-63D9-3F40-AA42-404AFF296ABC}"/>
              </a:ext>
            </a:extLst>
          </p:cNvPr>
          <p:cNvSpPr/>
          <p:nvPr/>
        </p:nvSpPr>
        <p:spPr>
          <a:xfrm>
            <a:off x="2987824" y="2132856"/>
            <a:ext cx="201622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RETIRAR</a:t>
            </a:r>
          </a:p>
          <a:p>
            <a:pPr algn="ctr"/>
            <a:r>
              <a:rPr lang="es-CO" dirty="0"/>
              <a:t>DINERO</a:t>
            </a:r>
          </a:p>
        </p:txBody>
      </p:sp>
      <p:sp>
        <p:nvSpPr>
          <p:cNvPr id="5" name="Cara sonriente 4">
            <a:extLst>
              <a:ext uri="{FF2B5EF4-FFF2-40B4-BE49-F238E27FC236}">
                <a16:creationId xmlns:a16="http://schemas.microsoft.com/office/drawing/2014/main" id="{6F8AC5F4-34C3-4B45-9F23-9683E98726B9}"/>
              </a:ext>
            </a:extLst>
          </p:cNvPr>
          <p:cNvSpPr/>
          <p:nvPr/>
        </p:nvSpPr>
        <p:spPr>
          <a:xfrm>
            <a:off x="827584" y="2276872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98E6229-9635-8C4F-8CEB-C35C10DD771F}"/>
              </a:ext>
            </a:extLst>
          </p:cNvPr>
          <p:cNvSpPr txBox="1"/>
          <p:nvPr/>
        </p:nvSpPr>
        <p:spPr>
          <a:xfrm>
            <a:off x="397437" y="270892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CLIENTE</a:t>
            </a:r>
          </a:p>
        </p:txBody>
      </p:sp>
      <p:sp>
        <p:nvSpPr>
          <p:cNvPr id="7" name="Cara sonriente 6">
            <a:extLst>
              <a:ext uri="{FF2B5EF4-FFF2-40B4-BE49-F238E27FC236}">
                <a16:creationId xmlns:a16="http://schemas.microsoft.com/office/drawing/2014/main" id="{48C1925F-8B92-7841-A716-7C296DA2FB8E}"/>
              </a:ext>
            </a:extLst>
          </p:cNvPr>
          <p:cNvSpPr/>
          <p:nvPr/>
        </p:nvSpPr>
        <p:spPr>
          <a:xfrm>
            <a:off x="800324" y="3398168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568B296-63D1-454B-AADC-37779FAB6807}"/>
              </a:ext>
            </a:extLst>
          </p:cNvPr>
          <p:cNvSpPr txBox="1"/>
          <p:nvPr/>
        </p:nvSpPr>
        <p:spPr>
          <a:xfrm>
            <a:off x="45738" y="3850556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DUEÑO CORRESPONSAL</a:t>
            </a:r>
          </a:p>
        </p:txBody>
      </p:sp>
      <p:sp>
        <p:nvSpPr>
          <p:cNvPr id="10" name="Cara sonriente 9">
            <a:extLst>
              <a:ext uri="{FF2B5EF4-FFF2-40B4-BE49-F238E27FC236}">
                <a16:creationId xmlns:a16="http://schemas.microsoft.com/office/drawing/2014/main" id="{3463D181-03C8-B048-B6ED-F6AF150D35DB}"/>
              </a:ext>
            </a:extLst>
          </p:cNvPr>
          <p:cNvSpPr/>
          <p:nvPr/>
        </p:nvSpPr>
        <p:spPr>
          <a:xfrm>
            <a:off x="800324" y="4750520"/>
            <a:ext cx="432048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0453BF-3506-E54E-B43A-B2C19909531A}"/>
              </a:ext>
            </a:extLst>
          </p:cNvPr>
          <p:cNvSpPr txBox="1"/>
          <p:nvPr/>
        </p:nvSpPr>
        <p:spPr>
          <a:xfrm>
            <a:off x="251520" y="5195184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EMPLEADO BANCO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5A39B25-F82F-BD4C-971F-65D0ADC7AD45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1259632" y="2492896"/>
            <a:ext cx="1728192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AE2EE76-B149-2941-81E3-6826211F714E}"/>
              </a:ext>
            </a:extLst>
          </p:cNvPr>
          <p:cNvCxnSpPr>
            <a:stCxn id="7" idx="6"/>
          </p:cNvCxnSpPr>
          <p:nvPr/>
        </p:nvCxnSpPr>
        <p:spPr>
          <a:xfrm flipV="1">
            <a:off x="1232372" y="2708920"/>
            <a:ext cx="1899468" cy="905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5092DD1-9D99-CA4E-BDD2-5C471A58D4D8}"/>
              </a:ext>
            </a:extLst>
          </p:cNvPr>
          <p:cNvCxnSpPr>
            <a:stCxn id="10" idx="6"/>
          </p:cNvCxnSpPr>
          <p:nvPr/>
        </p:nvCxnSpPr>
        <p:spPr>
          <a:xfrm flipV="1">
            <a:off x="1232372" y="2996952"/>
            <a:ext cx="2187500" cy="1969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864073"/>
      </p:ext>
    </p:extLst>
  </p:cSld>
  <p:clrMapOvr>
    <a:masterClrMapping/>
  </p:clrMapOvr>
  <p:transition>
    <p:dissolv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8CCE96C2-BA4D-4FAD-B2FC-84A416A2B5E6}" type="slidenum">
              <a:rPr lang="es-ES" smtClean="0"/>
              <a:pPr/>
              <a:t>66</a:t>
            </a:fld>
            <a:endParaRPr lang="es-ES"/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233397" y="1000108"/>
            <a:ext cx="841608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s-CO" sz="2400" u="none" dirty="0"/>
          </a:p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CASOS DE USO.</a:t>
            </a:r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Escenarios de un mismo caso de uso pueden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comportarse diferente.     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		Envían mensajes diferentes.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Agrupan un conjunto de requisitos del sistema.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Se deben describir en términos de esos requisitos. 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Los casos de uso ayudan a:</a:t>
            </a:r>
          </a:p>
          <a:p>
            <a:pPr eaLnBrk="1" hangingPunct="1">
              <a:defRPr/>
            </a:pPr>
            <a:r>
              <a:rPr lang="es-CO" sz="2400" b="0" u="none" dirty="0"/>
              <a:t> 		</a:t>
            </a:r>
            <a:r>
              <a:rPr lang="es-CO" sz="2400" u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Capturar requerimientos.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	Planear iteraciones del desarrollo.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	Validar el sistema.   </a:t>
            </a:r>
            <a:endParaRPr lang="es-ES" sz="2400" u="none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>
            <a:off x="1657350" y="2897188"/>
            <a:ext cx="287338" cy="341312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35018" y="4403734"/>
            <a:ext cx="922338" cy="382588"/>
            <a:chOff x="956" y="2832"/>
            <a:chExt cx="581" cy="241"/>
          </a:xfrm>
          <a:solidFill>
            <a:schemeClr val="tx2"/>
          </a:solidFill>
        </p:grpSpPr>
        <p:sp>
          <p:nvSpPr>
            <p:cNvPr id="10" name="Freeform 7"/>
            <p:cNvSpPr>
              <a:spLocks/>
            </p:cNvSpPr>
            <p:nvPr/>
          </p:nvSpPr>
          <p:spPr bwMode="blackWhite">
            <a:xfrm>
              <a:off x="956" y="2833"/>
              <a:ext cx="369" cy="240"/>
            </a:xfrm>
            <a:custGeom>
              <a:avLst/>
              <a:gdLst>
                <a:gd name="T0" fmla="*/ 5 w 369"/>
                <a:gd name="T1" fmla="*/ 191 h 240"/>
                <a:gd name="T2" fmla="*/ 54 w 369"/>
                <a:gd name="T3" fmla="*/ 194 h 240"/>
                <a:gd name="T4" fmla="*/ 81 w 369"/>
                <a:gd name="T5" fmla="*/ 206 h 240"/>
                <a:gd name="T6" fmla="*/ 105 w 369"/>
                <a:gd name="T7" fmla="*/ 219 h 240"/>
                <a:gd name="T8" fmla="*/ 135 w 369"/>
                <a:gd name="T9" fmla="*/ 231 h 240"/>
                <a:gd name="T10" fmla="*/ 159 w 369"/>
                <a:gd name="T11" fmla="*/ 237 h 240"/>
                <a:gd name="T12" fmla="*/ 189 w 369"/>
                <a:gd name="T13" fmla="*/ 239 h 240"/>
                <a:gd name="T14" fmla="*/ 221 w 369"/>
                <a:gd name="T15" fmla="*/ 232 h 240"/>
                <a:gd name="T16" fmla="*/ 247 w 369"/>
                <a:gd name="T17" fmla="*/ 224 h 240"/>
                <a:gd name="T18" fmla="*/ 270 w 369"/>
                <a:gd name="T19" fmla="*/ 224 h 240"/>
                <a:gd name="T20" fmla="*/ 291 w 369"/>
                <a:gd name="T21" fmla="*/ 220 h 240"/>
                <a:gd name="T22" fmla="*/ 303 w 369"/>
                <a:gd name="T23" fmla="*/ 215 h 240"/>
                <a:gd name="T24" fmla="*/ 313 w 369"/>
                <a:gd name="T25" fmla="*/ 208 h 240"/>
                <a:gd name="T26" fmla="*/ 320 w 369"/>
                <a:gd name="T27" fmla="*/ 206 h 240"/>
                <a:gd name="T28" fmla="*/ 326 w 369"/>
                <a:gd name="T29" fmla="*/ 196 h 240"/>
                <a:gd name="T30" fmla="*/ 327 w 369"/>
                <a:gd name="T31" fmla="*/ 189 h 240"/>
                <a:gd name="T32" fmla="*/ 323 w 369"/>
                <a:gd name="T33" fmla="*/ 183 h 240"/>
                <a:gd name="T34" fmla="*/ 300 w 369"/>
                <a:gd name="T35" fmla="*/ 177 h 240"/>
                <a:gd name="T36" fmla="*/ 266 w 369"/>
                <a:gd name="T37" fmla="*/ 165 h 240"/>
                <a:gd name="T38" fmla="*/ 324 w 369"/>
                <a:gd name="T39" fmla="*/ 182 h 240"/>
                <a:gd name="T40" fmla="*/ 331 w 369"/>
                <a:gd name="T41" fmla="*/ 185 h 240"/>
                <a:gd name="T42" fmla="*/ 344 w 369"/>
                <a:gd name="T43" fmla="*/ 181 h 240"/>
                <a:gd name="T44" fmla="*/ 348 w 369"/>
                <a:gd name="T45" fmla="*/ 174 h 240"/>
                <a:gd name="T46" fmla="*/ 353 w 369"/>
                <a:gd name="T47" fmla="*/ 165 h 240"/>
                <a:gd name="T48" fmla="*/ 358 w 369"/>
                <a:gd name="T49" fmla="*/ 152 h 240"/>
                <a:gd name="T50" fmla="*/ 361 w 369"/>
                <a:gd name="T51" fmla="*/ 149 h 240"/>
                <a:gd name="T52" fmla="*/ 368 w 369"/>
                <a:gd name="T53" fmla="*/ 143 h 240"/>
                <a:gd name="T54" fmla="*/ 356 w 369"/>
                <a:gd name="T55" fmla="*/ 108 h 240"/>
                <a:gd name="T56" fmla="*/ 322 w 369"/>
                <a:gd name="T57" fmla="*/ 63 h 240"/>
                <a:gd name="T58" fmla="*/ 313 w 369"/>
                <a:gd name="T59" fmla="*/ 60 h 240"/>
                <a:gd name="T60" fmla="*/ 299 w 369"/>
                <a:gd name="T61" fmla="*/ 50 h 240"/>
                <a:gd name="T62" fmla="*/ 287 w 369"/>
                <a:gd name="T63" fmla="*/ 38 h 240"/>
                <a:gd name="T64" fmla="*/ 281 w 369"/>
                <a:gd name="T65" fmla="*/ 27 h 240"/>
                <a:gd name="T66" fmla="*/ 268 w 369"/>
                <a:gd name="T67" fmla="*/ 18 h 240"/>
                <a:gd name="T68" fmla="*/ 246 w 369"/>
                <a:gd name="T69" fmla="*/ 11 h 240"/>
                <a:gd name="T70" fmla="*/ 216 w 369"/>
                <a:gd name="T71" fmla="*/ 3 h 240"/>
                <a:gd name="T72" fmla="*/ 200 w 369"/>
                <a:gd name="T73" fmla="*/ 0 h 240"/>
                <a:gd name="T74" fmla="*/ 174 w 369"/>
                <a:gd name="T75" fmla="*/ 4 h 240"/>
                <a:gd name="T76" fmla="*/ 147 w 369"/>
                <a:gd name="T77" fmla="*/ 12 h 240"/>
                <a:gd name="T78" fmla="*/ 114 w 369"/>
                <a:gd name="T79" fmla="*/ 23 h 240"/>
                <a:gd name="T80" fmla="*/ 86 w 369"/>
                <a:gd name="T81" fmla="*/ 30 h 240"/>
                <a:gd name="T82" fmla="*/ 61 w 369"/>
                <a:gd name="T83" fmla="*/ 46 h 240"/>
                <a:gd name="T84" fmla="*/ 57 w 369"/>
                <a:gd name="T85" fmla="*/ 54 h 240"/>
                <a:gd name="T86" fmla="*/ 43 w 369"/>
                <a:gd name="T87" fmla="*/ 58 h 240"/>
                <a:gd name="T88" fmla="*/ 0 w 369"/>
                <a:gd name="T89" fmla="*/ 60 h 240"/>
                <a:gd name="T90" fmla="*/ 5 w 369"/>
                <a:gd name="T91" fmla="*/ 191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9"/>
                <a:gd name="T139" fmla="*/ 0 h 240"/>
                <a:gd name="T140" fmla="*/ 369 w 369"/>
                <a:gd name="T141" fmla="*/ 240 h 24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9" h="240">
                  <a:moveTo>
                    <a:pt x="5" y="191"/>
                  </a:moveTo>
                  <a:lnTo>
                    <a:pt x="54" y="194"/>
                  </a:lnTo>
                  <a:lnTo>
                    <a:pt x="81" y="206"/>
                  </a:lnTo>
                  <a:lnTo>
                    <a:pt x="105" y="219"/>
                  </a:lnTo>
                  <a:lnTo>
                    <a:pt x="135" y="231"/>
                  </a:lnTo>
                  <a:lnTo>
                    <a:pt x="159" y="237"/>
                  </a:lnTo>
                  <a:lnTo>
                    <a:pt x="189" y="239"/>
                  </a:lnTo>
                  <a:lnTo>
                    <a:pt x="221" y="232"/>
                  </a:lnTo>
                  <a:lnTo>
                    <a:pt x="247" y="224"/>
                  </a:lnTo>
                  <a:lnTo>
                    <a:pt x="270" y="224"/>
                  </a:lnTo>
                  <a:lnTo>
                    <a:pt x="291" y="220"/>
                  </a:lnTo>
                  <a:lnTo>
                    <a:pt x="303" y="215"/>
                  </a:lnTo>
                  <a:lnTo>
                    <a:pt x="313" y="208"/>
                  </a:lnTo>
                  <a:lnTo>
                    <a:pt x="320" y="206"/>
                  </a:lnTo>
                  <a:lnTo>
                    <a:pt x="326" y="196"/>
                  </a:lnTo>
                  <a:lnTo>
                    <a:pt x="327" y="189"/>
                  </a:lnTo>
                  <a:lnTo>
                    <a:pt x="323" y="183"/>
                  </a:lnTo>
                  <a:lnTo>
                    <a:pt x="300" y="177"/>
                  </a:lnTo>
                  <a:lnTo>
                    <a:pt x="266" y="165"/>
                  </a:lnTo>
                  <a:lnTo>
                    <a:pt x="324" y="182"/>
                  </a:lnTo>
                  <a:lnTo>
                    <a:pt x="331" y="185"/>
                  </a:lnTo>
                  <a:lnTo>
                    <a:pt x="344" y="181"/>
                  </a:lnTo>
                  <a:lnTo>
                    <a:pt x="348" y="174"/>
                  </a:lnTo>
                  <a:lnTo>
                    <a:pt x="353" y="165"/>
                  </a:lnTo>
                  <a:lnTo>
                    <a:pt x="358" y="152"/>
                  </a:lnTo>
                  <a:lnTo>
                    <a:pt x="361" y="149"/>
                  </a:lnTo>
                  <a:lnTo>
                    <a:pt x="368" y="143"/>
                  </a:lnTo>
                  <a:lnTo>
                    <a:pt x="356" y="108"/>
                  </a:lnTo>
                  <a:lnTo>
                    <a:pt x="322" y="63"/>
                  </a:lnTo>
                  <a:lnTo>
                    <a:pt x="313" y="60"/>
                  </a:lnTo>
                  <a:lnTo>
                    <a:pt x="299" y="50"/>
                  </a:lnTo>
                  <a:lnTo>
                    <a:pt x="287" y="38"/>
                  </a:lnTo>
                  <a:lnTo>
                    <a:pt x="281" y="27"/>
                  </a:lnTo>
                  <a:lnTo>
                    <a:pt x="268" y="18"/>
                  </a:lnTo>
                  <a:lnTo>
                    <a:pt x="246" y="11"/>
                  </a:lnTo>
                  <a:lnTo>
                    <a:pt x="216" y="3"/>
                  </a:lnTo>
                  <a:lnTo>
                    <a:pt x="200" y="0"/>
                  </a:lnTo>
                  <a:lnTo>
                    <a:pt x="174" y="4"/>
                  </a:lnTo>
                  <a:lnTo>
                    <a:pt x="147" y="12"/>
                  </a:lnTo>
                  <a:lnTo>
                    <a:pt x="114" y="23"/>
                  </a:lnTo>
                  <a:lnTo>
                    <a:pt x="86" y="30"/>
                  </a:lnTo>
                  <a:lnTo>
                    <a:pt x="61" y="46"/>
                  </a:lnTo>
                  <a:lnTo>
                    <a:pt x="57" y="54"/>
                  </a:lnTo>
                  <a:lnTo>
                    <a:pt x="43" y="58"/>
                  </a:lnTo>
                  <a:lnTo>
                    <a:pt x="0" y="60"/>
                  </a:lnTo>
                  <a:lnTo>
                    <a:pt x="5" y="191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blackWhite">
            <a:xfrm>
              <a:off x="1146" y="2965"/>
              <a:ext cx="64" cy="107"/>
            </a:xfrm>
            <a:custGeom>
              <a:avLst/>
              <a:gdLst>
                <a:gd name="T0" fmla="*/ 63 w 64"/>
                <a:gd name="T1" fmla="*/ 0 h 107"/>
                <a:gd name="T2" fmla="*/ 24 w 64"/>
                <a:gd name="T3" fmla="*/ 46 h 107"/>
                <a:gd name="T4" fmla="*/ 6 w 64"/>
                <a:gd name="T5" fmla="*/ 87 h 107"/>
                <a:gd name="T6" fmla="*/ 0 w 64"/>
                <a:gd name="T7" fmla="*/ 106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07"/>
                <a:gd name="T14" fmla="*/ 64 w 6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07">
                  <a:moveTo>
                    <a:pt x="63" y="0"/>
                  </a:moveTo>
                  <a:lnTo>
                    <a:pt x="24" y="46"/>
                  </a:lnTo>
                  <a:lnTo>
                    <a:pt x="6" y="87"/>
                  </a:lnTo>
                  <a:lnTo>
                    <a:pt x="0" y="106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blackWhite">
            <a:xfrm>
              <a:off x="1071" y="2900"/>
              <a:ext cx="155" cy="123"/>
            </a:xfrm>
            <a:custGeom>
              <a:avLst/>
              <a:gdLst>
                <a:gd name="T0" fmla="*/ 154 w 155"/>
                <a:gd name="T1" fmla="*/ 0 h 123"/>
                <a:gd name="T2" fmla="*/ 112 w 155"/>
                <a:gd name="T3" fmla="*/ 67 h 123"/>
                <a:gd name="T4" fmla="*/ 96 w 155"/>
                <a:gd name="T5" fmla="*/ 82 h 123"/>
                <a:gd name="T6" fmla="*/ 69 w 155"/>
                <a:gd name="T7" fmla="*/ 102 h 123"/>
                <a:gd name="T8" fmla="*/ 46 w 155"/>
                <a:gd name="T9" fmla="*/ 111 h 123"/>
                <a:gd name="T10" fmla="*/ 26 w 155"/>
                <a:gd name="T11" fmla="*/ 115 h 123"/>
                <a:gd name="T12" fmla="*/ 0 w 155"/>
                <a:gd name="T13" fmla="*/ 122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5"/>
                <a:gd name="T22" fmla="*/ 0 h 123"/>
                <a:gd name="T23" fmla="*/ 155 w 155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5" h="123">
                  <a:moveTo>
                    <a:pt x="154" y="0"/>
                  </a:moveTo>
                  <a:lnTo>
                    <a:pt x="112" y="67"/>
                  </a:lnTo>
                  <a:lnTo>
                    <a:pt x="96" y="82"/>
                  </a:lnTo>
                  <a:lnTo>
                    <a:pt x="69" y="102"/>
                  </a:lnTo>
                  <a:lnTo>
                    <a:pt x="46" y="111"/>
                  </a:lnTo>
                  <a:lnTo>
                    <a:pt x="26" y="115"/>
                  </a:lnTo>
                  <a:lnTo>
                    <a:pt x="0" y="122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blackWhite">
            <a:xfrm>
              <a:off x="1161" y="2949"/>
              <a:ext cx="157" cy="75"/>
            </a:xfrm>
            <a:custGeom>
              <a:avLst/>
              <a:gdLst>
                <a:gd name="T0" fmla="*/ 122 w 157"/>
                <a:gd name="T1" fmla="*/ 73 h 75"/>
                <a:gd name="T2" fmla="*/ 132 w 157"/>
                <a:gd name="T3" fmla="*/ 74 h 75"/>
                <a:gd name="T4" fmla="*/ 146 w 157"/>
                <a:gd name="T5" fmla="*/ 68 h 75"/>
                <a:gd name="T6" fmla="*/ 152 w 157"/>
                <a:gd name="T7" fmla="*/ 60 h 75"/>
                <a:gd name="T8" fmla="*/ 156 w 157"/>
                <a:gd name="T9" fmla="*/ 53 h 75"/>
                <a:gd name="T10" fmla="*/ 155 w 157"/>
                <a:gd name="T11" fmla="*/ 45 h 75"/>
                <a:gd name="T12" fmla="*/ 152 w 157"/>
                <a:gd name="T13" fmla="*/ 37 h 75"/>
                <a:gd name="T14" fmla="*/ 148 w 157"/>
                <a:gd name="T15" fmla="*/ 32 h 75"/>
                <a:gd name="T16" fmla="*/ 113 w 157"/>
                <a:gd name="T17" fmla="*/ 21 h 75"/>
                <a:gd name="T18" fmla="*/ 80 w 157"/>
                <a:gd name="T19" fmla="*/ 14 h 75"/>
                <a:gd name="T20" fmla="*/ 54 w 157"/>
                <a:gd name="T21" fmla="*/ 8 h 75"/>
                <a:gd name="T22" fmla="*/ 26 w 157"/>
                <a:gd name="T23" fmla="*/ 0 h 75"/>
                <a:gd name="T24" fmla="*/ 9 w 157"/>
                <a:gd name="T25" fmla="*/ 3 h 75"/>
                <a:gd name="T26" fmla="*/ 4 w 157"/>
                <a:gd name="T27" fmla="*/ 8 h 75"/>
                <a:gd name="T28" fmla="*/ 0 w 157"/>
                <a:gd name="T29" fmla="*/ 15 h 75"/>
                <a:gd name="T30" fmla="*/ 1 w 157"/>
                <a:gd name="T31" fmla="*/ 22 h 75"/>
                <a:gd name="T32" fmla="*/ 6 w 157"/>
                <a:gd name="T33" fmla="*/ 29 h 75"/>
                <a:gd name="T34" fmla="*/ 21 w 157"/>
                <a:gd name="T35" fmla="*/ 36 h 75"/>
                <a:gd name="T36" fmla="*/ 42 w 157"/>
                <a:gd name="T37" fmla="*/ 38 h 75"/>
                <a:gd name="T38" fmla="*/ 57 w 157"/>
                <a:gd name="T39" fmla="*/ 45 h 75"/>
                <a:gd name="T40" fmla="*/ 73 w 157"/>
                <a:gd name="T41" fmla="*/ 50 h 75"/>
                <a:gd name="T42" fmla="*/ 90 w 157"/>
                <a:gd name="T43" fmla="*/ 59 h 75"/>
                <a:gd name="T44" fmla="*/ 111 w 157"/>
                <a:gd name="T45" fmla="*/ 68 h 75"/>
                <a:gd name="T46" fmla="*/ 122 w 157"/>
                <a:gd name="T47" fmla="*/ 73 h 7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7"/>
                <a:gd name="T73" fmla="*/ 0 h 75"/>
                <a:gd name="T74" fmla="*/ 157 w 157"/>
                <a:gd name="T75" fmla="*/ 75 h 7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7" h="75">
                  <a:moveTo>
                    <a:pt x="122" y="73"/>
                  </a:moveTo>
                  <a:lnTo>
                    <a:pt x="132" y="74"/>
                  </a:lnTo>
                  <a:lnTo>
                    <a:pt x="146" y="68"/>
                  </a:lnTo>
                  <a:lnTo>
                    <a:pt x="152" y="60"/>
                  </a:lnTo>
                  <a:lnTo>
                    <a:pt x="156" y="53"/>
                  </a:lnTo>
                  <a:lnTo>
                    <a:pt x="155" y="45"/>
                  </a:lnTo>
                  <a:lnTo>
                    <a:pt x="152" y="37"/>
                  </a:lnTo>
                  <a:lnTo>
                    <a:pt x="148" y="32"/>
                  </a:lnTo>
                  <a:lnTo>
                    <a:pt x="113" y="21"/>
                  </a:lnTo>
                  <a:lnTo>
                    <a:pt x="80" y="14"/>
                  </a:lnTo>
                  <a:lnTo>
                    <a:pt x="54" y="8"/>
                  </a:lnTo>
                  <a:lnTo>
                    <a:pt x="26" y="0"/>
                  </a:lnTo>
                  <a:lnTo>
                    <a:pt x="9" y="3"/>
                  </a:lnTo>
                  <a:lnTo>
                    <a:pt x="4" y="8"/>
                  </a:lnTo>
                  <a:lnTo>
                    <a:pt x="0" y="15"/>
                  </a:lnTo>
                  <a:lnTo>
                    <a:pt x="1" y="22"/>
                  </a:lnTo>
                  <a:lnTo>
                    <a:pt x="6" y="29"/>
                  </a:lnTo>
                  <a:lnTo>
                    <a:pt x="21" y="36"/>
                  </a:lnTo>
                  <a:lnTo>
                    <a:pt x="42" y="38"/>
                  </a:lnTo>
                  <a:lnTo>
                    <a:pt x="57" y="45"/>
                  </a:lnTo>
                  <a:lnTo>
                    <a:pt x="73" y="50"/>
                  </a:lnTo>
                  <a:lnTo>
                    <a:pt x="90" y="59"/>
                  </a:lnTo>
                  <a:lnTo>
                    <a:pt x="111" y="68"/>
                  </a:lnTo>
                  <a:lnTo>
                    <a:pt x="122" y="7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blackWhite">
            <a:xfrm>
              <a:off x="1168" y="2955"/>
              <a:ext cx="38" cy="25"/>
            </a:xfrm>
            <a:custGeom>
              <a:avLst/>
              <a:gdLst>
                <a:gd name="T0" fmla="*/ 32 w 38"/>
                <a:gd name="T1" fmla="*/ 3 h 25"/>
                <a:gd name="T2" fmla="*/ 37 w 38"/>
                <a:gd name="T3" fmla="*/ 7 h 25"/>
                <a:gd name="T4" fmla="*/ 36 w 38"/>
                <a:gd name="T5" fmla="*/ 15 h 25"/>
                <a:gd name="T6" fmla="*/ 32 w 38"/>
                <a:gd name="T7" fmla="*/ 23 h 25"/>
                <a:gd name="T8" fmla="*/ 18 w 38"/>
                <a:gd name="T9" fmla="*/ 24 h 25"/>
                <a:gd name="T10" fmla="*/ 11 w 38"/>
                <a:gd name="T11" fmla="*/ 23 h 25"/>
                <a:gd name="T12" fmla="*/ 2 w 38"/>
                <a:gd name="T13" fmla="*/ 19 h 25"/>
                <a:gd name="T14" fmla="*/ 0 w 38"/>
                <a:gd name="T15" fmla="*/ 11 h 25"/>
                <a:gd name="T16" fmla="*/ 0 w 38"/>
                <a:gd name="T17" fmla="*/ 7 h 25"/>
                <a:gd name="T18" fmla="*/ 5 w 38"/>
                <a:gd name="T19" fmla="*/ 3 h 25"/>
                <a:gd name="T20" fmla="*/ 12 w 38"/>
                <a:gd name="T21" fmla="*/ 0 h 25"/>
                <a:gd name="T22" fmla="*/ 32 w 38"/>
                <a:gd name="T23" fmla="*/ 3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25"/>
                <a:gd name="T38" fmla="*/ 38 w 38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25">
                  <a:moveTo>
                    <a:pt x="32" y="3"/>
                  </a:moveTo>
                  <a:lnTo>
                    <a:pt x="37" y="7"/>
                  </a:lnTo>
                  <a:lnTo>
                    <a:pt x="36" y="15"/>
                  </a:lnTo>
                  <a:lnTo>
                    <a:pt x="32" y="23"/>
                  </a:lnTo>
                  <a:lnTo>
                    <a:pt x="18" y="24"/>
                  </a:lnTo>
                  <a:lnTo>
                    <a:pt x="11" y="23"/>
                  </a:lnTo>
                  <a:lnTo>
                    <a:pt x="2" y="19"/>
                  </a:lnTo>
                  <a:lnTo>
                    <a:pt x="0" y="11"/>
                  </a:lnTo>
                  <a:lnTo>
                    <a:pt x="0" y="7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2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blackWhite">
            <a:xfrm>
              <a:off x="1265" y="2880"/>
              <a:ext cx="272" cy="56"/>
            </a:xfrm>
            <a:custGeom>
              <a:avLst/>
              <a:gdLst>
                <a:gd name="T0" fmla="*/ 23 w 272"/>
                <a:gd name="T1" fmla="*/ 54 h 56"/>
                <a:gd name="T2" fmla="*/ 37 w 272"/>
                <a:gd name="T3" fmla="*/ 55 h 56"/>
                <a:gd name="T4" fmla="*/ 69 w 272"/>
                <a:gd name="T5" fmla="*/ 54 h 56"/>
                <a:gd name="T6" fmla="*/ 100 w 272"/>
                <a:gd name="T7" fmla="*/ 51 h 56"/>
                <a:gd name="T8" fmla="*/ 114 w 272"/>
                <a:gd name="T9" fmla="*/ 50 h 56"/>
                <a:gd name="T10" fmla="*/ 125 w 272"/>
                <a:gd name="T11" fmla="*/ 49 h 56"/>
                <a:gd name="T12" fmla="*/ 147 w 272"/>
                <a:gd name="T13" fmla="*/ 48 h 56"/>
                <a:gd name="T14" fmla="*/ 171 w 272"/>
                <a:gd name="T15" fmla="*/ 48 h 56"/>
                <a:gd name="T16" fmla="*/ 189 w 272"/>
                <a:gd name="T17" fmla="*/ 48 h 56"/>
                <a:gd name="T18" fmla="*/ 203 w 272"/>
                <a:gd name="T19" fmla="*/ 47 h 56"/>
                <a:gd name="T20" fmla="*/ 230 w 272"/>
                <a:gd name="T21" fmla="*/ 44 h 56"/>
                <a:gd name="T22" fmla="*/ 249 w 272"/>
                <a:gd name="T23" fmla="*/ 42 h 56"/>
                <a:gd name="T24" fmla="*/ 265 w 272"/>
                <a:gd name="T25" fmla="*/ 38 h 56"/>
                <a:gd name="T26" fmla="*/ 270 w 272"/>
                <a:gd name="T27" fmla="*/ 33 h 56"/>
                <a:gd name="T28" fmla="*/ 271 w 272"/>
                <a:gd name="T29" fmla="*/ 28 h 56"/>
                <a:gd name="T30" fmla="*/ 271 w 272"/>
                <a:gd name="T31" fmla="*/ 22 h 56"/>
                <a:gd name="T32" fmla="*/ 266 w 272"/>
                <a:gd name="T33" fmla="*/ 16 h 56"/>
                <a:gd name="T34" fmla="*/ 252 w 272"/>
                <a:gd name="T35" fmla="*/ 10 h 56"/>
                <a:gd name="T36" fmla="*/ 230 w 272"/>
                <a:gd name="T37" fmla="*/ 10 h 56"/>
                <a:gd name="T38" fmla="*/ 204 w 272"/>
                <a:gd name="T39" fmla="*/ 10 h 56"/>
                <a:gd name="T40" fmla="*/ 188 w 272"/>
                <a:gd name="T41" fmla="*/ 9 h 56"/>
                <a:gd name="T42" fmla="*/ 170 w 272"/>
                <a:gd name="T43" fmla="*/ 8 h 56"/>
                <a:gd name="T44" fmla="*/ 150 w 272"/>
                <a:gd name="T45" fmla="*/ 9 h 56"/>
                <a:gd name="T46" fmla="*/ 126 w 272"/>
                <a:gd name="T47" fmla="*/ 8 h 56"/>
                <a:gd name="T48" fmla="*/ 108 w 272"/>
                <a:gd name="T49" fmla="*/ 6 h 56"/>
                <a:gd name="T50" fmla="*/ 80 w 272"/>
                <a:gd name="T51" fmla="*/ 4 h 56"/>
                <a:gd name="T52" fmla="*/ 50 w 272"/>
                <a:gd name="T53" fmla="*/ 2 h 56"/>
                <a:gd name="T54" fmla="*/ 25 w 272"/>
                <a:gd name="T55" fmla="*/ 0 h 56"/>
                <a:gd name="T56" fmla="*/ 0 w 272"/>
                <a:gd name="T57" fmla="*/ 0 h 56"/>
                <a:gd name="T58" fmla="*/ 3 w 272"/>
                <a:gd name="T59" fmla="*/ 51 h 56"/>
                <a:gd name="T60" fmla="*/ 23 w 272"/>
                <a:gd name="T61" fmla="*/ 54 h 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2"/>
                <a:gd name="T94" fmla="*/ 0 h 56"/>
                <a:gd name="T95" fmla="*/ 272 w 272"/>
                <a:gd name="T96" fmla="*/ 56 h 5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2" h="56">
                  <a:moveTo>
                    <a:pt x="23" y="54"/>
                  </a:moveTo>
                  <a:lnTo>
                    <a:pt x="37" y="55"/>
                  </a:lnTo>
                  <a:lnTo>
                    <a:pt x="69" y="54"/>
                  </a:lnTo>
                  <a:lnTo>
                    <a:pt x="100" y="51"/>
                  </a:lnTo>
                  <a:lnTo>
                    <a:pt x="114" y="50"/>
                  </a:lnTo>
                  <a:lnTo>
                    <a:pt x="125" y="49"/>
                  </a:lnTo>
                  <a:lnTo>
                    <a:pt x="147" y="48"/>
                  </a:lnTo>
                  <a:lnTo>
                    <a:pt x="171" y="48"/>
                  </a:lnTo>
                  <a:lnTo>
                    <a:pt x="189" y="48"/>
                  </a:lnTo>
                  <a:lnTo>
                    <a:pt x="203" y="47"/>
                  </a:lnTo>
                  <a:lnTo>
                    <a:pt x="230" y="44"/>
                  </a:lnTo>
                  <a:lnTo>
                    <a:pt x="249" y="42"/>
                  </a:lnTo>
                  <a:lnTo>
                    <a:pt x="265" y="38"/>
                  </a:lnTo>
                  <a:lnTo>
                    <a:pt x="270" y="33"/>
                  </a:lnTo>
                  <a:lnTo>
                    <a:pt x="271" y="28"/>
                  </a:lnTo>
                  <a:lnTo>
                    <a:pt x="271" y="22"/>
                  </a:lnTo>
                  <a:lnTo>
                    <a:pt x="266" y="16"/>
                  </a:lnTo>
                  <a:lnTo>
                    <a:pt x="252" y="10"/>
                  </a:lnTo>
                  <a:lnTo>
                    <a:pt x="230" y="10"/>
                  </a:lnTo>
                  <a:lnTo>
                    <a:pt x="204" y="10"/>
                  </a:lnTo>
                  <a:lnTo>
                    <a:pt x="188" y="9"/>
                  </a:lnTo>
                  <a:lnTo>
                    <a:pt x="170" y="8"/>
                  </a:lnTo>
                  <a:lnTo>
                    <a:pt x="150" y="9"/>
                  </a:lnTo>
                  <a:lnTo>
                    <a:pt x="126" y="8"/>
                  </a:lnTo>
                  <a:lnTo>
                    <a:pt x="108" y="6"/>
                  </a:lnTo>
                  <a:lnTo>
                    <a:pt x="80" y="4"/>
                  </a:lnTo>
                  <a:lnTo>
                    <a:pt x="50" y="2"/>
                  </a:lnTo>
                  <a:lnTo>
                    <a:pt x="25" y="0"/>
                  </a:lnTo>
                  <a:lnTo>
                    <a:pt x="0" y="0"/>
                  </a:lnTo>
                  <a:lnTo>
                    <a:pt x="3" y="51"/>
                  </a:lnTo>
                  <a:lnTo>
                    <a:pt x="23" y="5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blackWhite">
            <a:xfrm>
              <a:off x="1198" y="3014"/>
              <a:ext cx="17" cy="44"/>
            </a:xfrm>
            <a:custGeom>
              <a:avLst/>
              <a:gdLst>
                <a:gd name="T0" fmla="*/ 11 w 17"/>
                <a:gd name="T1" fmla="*/ 43 h 44"/>
                <a:gd name="T2" fmla="*/ 2 w 17"/>
                <a:gd name="T3" fmla="*/ 30 h 44"/>
                <a:gd name="T4" fmla="*/ 0 w 17"/>
                <a:gd name="T5" fmla="*/ 20 h 44"/>
                <a:gd name="T6" fmla="*/ 6 w 17"/>
                <a:gd name="T7" fmla="*/ 6 h 44"/>
                <a:gd name="T8" fmla="*/ 16 w 17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1" y="43"/>
                  </a:moveTo>
                  <a:lnTo>
                    <a:pt x="2" y="30"/>
                  </a:lnTo>
                  <a:lnTo>
                    <a:pt x="0" y="20"/>
                  </a:lnTo>
                  <a:lnTo>
                    <a:pt x="6" y="6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blackWhite">
            <a:xfrm>
              <a:off x="1007" y="2890"/>
              <a:ext cx="17" cy="36"/>
            </a:xfrm>
            <a:custGeom>
              <a:avLst/>
              <a:gdLst>
                <a:gd name="T0" fmla="*/ 16 w 17"/>
                <a:gd name="T1" fmla="*/ 0 h 36"/>
                <a:gd name="T2" fmla="*/ 0 w 17"/>
                <a:gd name="T3" fmla="*/ 13 h 36"/>
                <a:gd name="T4" fmla="*/ 2 w 17"/>
                <a:gd name="T5" fmla="*/ 28 h 36"/>
                <a:gd name="T6" fmla="*/ 14 w 17"/>
                <a:gd name="T7" fmla="*/ 35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6"/>
                <a:gd name="T14" fmla="*/ 17 w 1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6">
                  <a:moveTo>
                    <a:pt x="16" y="0"/>
                  </a:moveTo>
                  <a:lnTo>
                    <a:pt x="0" y="13"/>
                  </a:lnTo>
                  <a:lnTo>
                    <a:pt x="2" y="28"/>
                  </a:lnTo>
                  <a:lnTo>
                    <a:pt x="14" y="3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blackWhite">
            <a:xfrm>
              <a:off x="1158" y="2985"/>
              <a:ext cx="128" cy="70"/>
            </a:xfrm>
            <a:custGeom>
              <a:avLst/>
              <a:gdLst>
                <a:gd name="T0" fmla="*/ 103 w 128"/>
                <a:gd name="T1" fmla="*/ 69 h 70"/>
                <a:gd name="T2" fmla="*/ 88 w 128"/>
                <a:gd name="T3" fmla="*/ 67 h 70"/>
                <a:gd name="T4" fmla="*/ 73 w 128"/>
                <a:gd name="T5" fmla="*/ 62 h 70"/>
                <a:gd name="T6" fmla="*/ 60 w 128"/>
                <a:gd name="T7" fmla="*/ 51 h 70"/>
                <a:gd name="T8" fmla="*/ 56 w 128"/>
                <a:gd name="T9" fmla="*/ 44 h 70"/>
                <a:gd name="T10" fmla="*/ 53 w 128"/>
                <a:gd name="T11" fmla="*/ 39 h 70"/>
                <a:gd name="T12" fmla="*/ 40 w 128"/>
                <a:gd name="T13" fmla="*/ 35 h 70"/>
                <a:gd name="T14" fmla="*/ 22 w 128"/>
                <a:gd name="T15" fmla="*/ 31 h 70"/>
                <a:gd name="T16" fmla="*/ 5 w 128"/>
                <a:gd name="T17" fmla="*/ 25 h 70"/>
                <a:gd name="T18" fmla="*/ 0 w 128"/>
                <a:gd name="T19" fmla="*/ 18 h 70"/>
                <a:gd name="T20" fmla="*/ 0 w 128"/>
                <a:gd name="T21" fmla="*/ 9 h 70"/>
                <a:gd name="T22" fmla="*/ 3 w 128"/>
                <a:gd name="T23" fmla="*/ 2 h 70"/>
                <a:gd name="T24" fmla="*/ 13 w 128"/>
                <a:gd name="T25" fmla="*/ 0 h 70"/>
                <a:gd name="T26" fmla="*/ 24 w 128"/>
                <a:gd name="T27" fmla="*/ 0 h 70"/>
                <a:gd name="T28" fmla="*/ 45 w 128"/>
                <a:gd name="T29" fmla="*/ 2 h 70"/>
                <a:gd name="T30" fmla="*/ 62 w 128"/>
                <a:gd name="T31" fmla="*/ 8 h 70"/>
                <a:gd name="T32" fmla="*/ 76 w 128"/>
                <a:gd name="T33" fmla="*/ 15 h 70"/>
                <a:gd name="T34" fmla="*/ 108 w 128"/>
                <a:gd name="T35" fmla="*/ 28 h 70"/>
                <a:gd name="T36" fmla="*/ 122 w 128"/>
                <a:gd name="T37" fmla="*/ 36 h 70"/>
                <a:gd name="T38" fmla="*/ 127 w 128"/>
                <a:gd name="T39" fmla="*/ 48 h 70"/>
                <a:gd name="T40" fmla="*/ 124 w 128"/>
                <a:gd name="T41" fmla="*/ 55 h 70"/>
                <a:gd name="T42" fmla="*/ 120 w 128"/>
                <a:gd name="T43" fmla="*/ 60 h 70"/>
                <a:gd name="T44" fmla="*/ 112 w 128"/>
                <a:gd name="T45" fmla="*/ 65 h 70"/>
                <a:gd name="T46" fmla="*/ 103 w 128"/>
                <a:gd name="T47" fmla="*/ 69 h 7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8"/>
                <a:gd name="T73" fmla="*/ 0 h 70"/>
                <a:gd name="T74" fmla="*/ 128 w 128"/>
                <a:gd name="T75" fmla="*/ 70 h 7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8" h="70">
                  <a:moveTo>
                    <a:pt x="103" y="69"/>
                  </a:moveTo>
                  <a:lnTo>
                    <a:pt x="88" y="67"/>
                  </a:lnTo>
                  <a:lnTo>
                    <a:pt x="73" y="62"/>
                  </a:lnTo>
                  <a:lnTo>
                    <a:pt x="60" y="51"/>
                  </a:lnTo>
                  <a:lnTo>
                    <a:pt x="56" y="44"/>
                  </a:lnTo>
                  <a:lnTo>
                    <a:pt x="53" y="39"/>
                  </a:lnTo>
                  <a:lnTo>
                    <a:pt x="40" y="35"/>
                  </a:lnTo>
                  <a:lnTo>
                    <a:pt x="22" y="31"/>
                  </a:lnTo>
                  <a:lnTo>
                    <a:pt x="5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2"/>
                  </a:lnTo>
                  <a:lnTo>
                    <a:pt x="13" y="0"/>
                  </a:lnTo>
                  <a:lnTo>
                    <a:pt x="24" y="0"/>
                  </a:lnTo>
                  <a:lnTo>
                    <a:pt x="45" y="2"/>
                  </a:lnTo>
                  <a:lnTo>
                    <a:pt x="62" y="8"/>
                  </a:lnTo>
                  <a:lnTo>
                    <a:pt x="76" y="15"/>
                  </a:lnTo>
                  <a:lnTo>
                    <a:pt x="108" y="28"/>
                  </a:lnTo>
                  <a:lnTo>
                    <a:pt x="122" y="36"/>
                  </a:lnTo>
                  <a:lnTo>
                    <a:pt x="127" y="48"/>
                  </a:lnTo>
                  <a:lnTo>
                    <a:pt x="124" y="55"/>
                  </a:lnTo>
                  <a:lnTo>
                    <a:pt x="120" y="60"/>
                  </a:lnTo>
                  <a:lnTo>
                    <a:pt x="112" y="65"/>
                  </a:lnTo>
                  <a:lnTo>
                    <a:pt x="103" y="6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blackWhite">
            <a:xfrm>
              <a:off x="1162" y="2988"/>
              <a:ext cx="29" cy="20"/>
            </a:xfrm>
            <a:custGeom>
              <a:avLst/>
              <a:gdLst>
                <a:gd name="T0" fmla="*/ 27 w 29"/>
                <a:gd name="T1" fmla="*/ 3 h 20"/>
                <a:gd name="T2" fmla="*/ 28 w 29"/>
                <a:gd name="T3" fmla="*/ 10 h 20"/>
                <a:gd name="T4" fmla="*/ 25 w 29"/>
                <a:gd name="T5" fmla="*/ 18 h 20"/>
                <a:gd name="T6" fmla="*/ 14 w 29"/>
                <a:gd name="T7" fmla="*/ 19 h 20"/>
                <a:gd name="T8" fmla="*/ 5 w 29"/>
                <a:gd name="T9" fmla="*/ 17 h 20"/>
                <a:gd name="T10" fmla="*/ 0 w 29"/>
                <a:gd name="T11" fmla="*/ 9 h 20"/>
                <a:gd name="T12" fmla="*/ 2 w 29"/>
                <a:gd name="T13" fmla="*/ 4 h 20"/>
                <a:gd name="T14" fmla="*/ 7 w 29"/>
                <a:gd name="T15" fmla="*/ 2 h 20"/>
                <a:gd name="T16" fmla="*/ 14 w 29"/>
                <a:gd name="T17" fmla="*/ 0 h 20"/>
                <a:gd name="T18" fmla="*/ 23 w 29"/>
                <a:gd name="T19" fmla="*/ 0 h 20"/>
                <a:gd name="T20" fmla="*/ 27 w 29"/>
                <a:gd name="T21" fmla="*/ 3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"/>
                <a:gd name="T34" fmla="*/ 0 h 20"/>
                <a:gd name="T35" fmla="*/ 29 w 29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" h="20">
                  <a:moveTo>
                    <a:pt x="27" y="3"/>
                  </a:moveTo>
                  <a:lnTo>
                    <a:pt x="28" y="10"/>
                  </a:lnTo>
                  <a:lnTo>
                    <a:pt x="25" y="18"/>
                  </a:lnTo>
                  <a:lnTo>
                    <a:pt x="14" y="19"/>
                  </a:lnTo>
                  <a:lnTo>
                    <a:pt x="5" y="17"/>
                  </a:lnTo>
                  <a:lnTo>
                    <a:pt x="0" y="9"/>
                  </a:lnTo>
                  <a:lnTo>
                    <a:pt x="2" y="4"/>
                  </a:lnTo>
                  <a:lnTo>
                    <a:pt x="7" y="2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27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blackWhite">
            <a:xfrm>
              <a:off x="1171" y="2924"/>
              <a:ext cx="157" cy="59"/>
            </a:xfrm>
            <a:custGeom>
              <a:avLst/>
              <a:gdLst>
                <a:gd name="T0" fmla="*/ 134 w 157"/>
                <a:gd name="T1" fmla="*/ 58 h 59"/>
                <a:gd name="T2" fmla="*/ 145 w 157"/>
                <a:gd name="T3" fmla="*/ 55 h 59"/>
                <a:gd name="T4" fmla="*/ 152 w 157"/>
                <a:gd name="T5" fmla="*/ 50 h 59"/>
                <a:gd name="T6" fmla="*/ 154 w 157"/>
                <a:gd name="T7" fmla="*/ 43 h 59"/>
                <a:gd name="T8" fmla="*/ 156 w 157"/>
                <a:gd name="T9" fmla="*/ 34 h 59"/>
                <a:gd name="T10" fmla="*/ 150 w 157"/>
                <a:gd name="T11" fmla="*/ 23 h 59"/>
                <a:gd name="T12" fmla="*/ 143 w 157"/>
                <a:gd name="T13" fmla="*/ 14 h 59"/>
                <a:gd name="T14" fmla="*/ 125 w 157"/>
                <a:gd name="T15" fmla="*/ 7 h 59"/>
                <a:gd name="T16" fmla="*/ 85 w 157"/>
                <a:gd name="T17" fmla="*/ 4 h 59"/>
                <a:gd name="T18" fmla="*/ 56 w 157"/>
                <a:gd name="T19" fmla="*/ 0 h 59"/>
                <a:gd name="T20" fmla="*/ 27 w 157"/>
                <a:gd name="T21" fmla="*/ 0 h 59"/>
                <a:gd name="T22" fmla="*/ 13 w 157"/>
                <a:gd name="T23" fmla="*/ 1 h 59"/>
                <a:gd name="T24" fmla="*/ 3 w 157"/>
                <a:gd name="T25" fmla="*/ 7 h 59"/>
                <a:gd name="T26" fmla="*/ 0 w 157"/>
                <a:gd name="T27" fmla="*/ 18 h 59"/>
                <a:gd name="T28" fmla="*/ 6 w 157"/>
                <a:gd name="T29" fmla="*/ 28 h 59"/>
                <a:gd name="T30" fmla="*/ 21 w 157"/>
                <a:gd name="T31" fmla="*/ 33 h 59"/>
                <a:gd name="T32" fmla="*/ 47 w 157"/>
                <a:gd name="T33" fmla="*/ 36 h 59"/>
                <a:gd name="T34" fmla="*/ 71 w 157"/>
                <a:gd name="T35" fmla="*/ 41 h 59"/>
                <a:gd name="T36" fmla="*/ 94 w 157"/>
                <a:gd name="T37" fmla="*/ 49 h 59"/>
                <a:gd name="T38" fmla="*/ 118 w 157"/>
                <a:gd name="T39" fmla="*/ 55 h 59"/>
                <a:gd name="T40" fmla="*/ 134 w 157"/>
                <a:gd name="T41" fmla="*/ 58 h 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7"/>
                <a:gd name="T64" fmla="*/ 0 h 59"/>
                <a:gd name="T65" fmla="*/ 157 w 157"/>
                <a:gd name="T66" fmla="*/ 59 h 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7" h="59">
                  <a:moveTo>
                    <a:pt x="134" y="58"/>
                  </a:moveTo>
                  <a:lnTo>
                    <a:pt x="145" y="55"/>
                  </a:lnTo>
                  <a:lnTo>
                    <a:pt x="152" y="50"/>
                  </a:lnTo>
                  <a:lnTo>
                    <a:pt x="154" y="43"/>
                  </a:lnTo>
                  <a:lnTo>
                    <a:pt x="156" y="34"/>
                  </a:lnTo>
                  <a:lnTo>
                    <a:pt x="150" y="23"/>
                  </a:lnTo>
                  <a:lnTo>
                    <a:pt x="143" y="14"/>
                  </a:lnTo>
                  <a:lnTo>
                    <a:pt x="125" y="7"/>
                  </a:lnTo>
                  <a:lnTo>
                    <a:pt x="85" y="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3" y="1"/>
                  </a:lnTo>
                  <a:lnTo>
                    <a:pt x="3" y="7"/>
                  </a:lnTo>
                  <a:lnTo>
                    <a:pt x="0" y="18"/>
                  </a:lnTo>
                  <a:lnTo>
                    <a:pt x="6" y="28"/>
                  </a:lnTo>
                  <a:lnTo>
                    <a:pt x="21" y="33"/>
                  </a:lnTo>
                  <a:lnTo>
                    <a:pt x="47" y="36"/>
                  </a:lnTo>
                  <a:lnTo>
                    <a:pt x="71" y="41"/>
                  </a:lnTo>
                  <a:lnTo>
                    <a:pt x="94" y="49"/>
                  </a:lnTo>
                  <a:lnTo>
                    <a:pt x="118" y="55"/>
                  </a:lnTo>
                  <a:lnTo>
                    <a:pt x="134" y="5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blackWhite">
            <a:xfrm>
              <a:off x="1179" y="2927"/>
              <a:ext cx="39" cy="27"/>
            </a:xfrm>
            <a:custGeom>
              <a:avLst/>
              <a:gdLst>
                <a:gd name="T0" fmla="*/ 32 w 39"/>
                <a:gd name="T1" fmla="*/ 25 h 27"/>
                <a:gd name="T2" fmla="*/ 18 w 39"/>
                <a:gd name="T3" fmla="*/ 26 h 27"/>
                <a:gd name="T4" fmla="*/ 3 w 39"/>
                <a:gd name="T5" fmla="*/ 22 h 27"/>
                <a:gd name="T6" fmla="*/ 0 w 39"/>
                <a:gd name="T7" fmla="*/ 15 h 27"/>
                <a:gd name="T8" fmla="*/ 3 w 39"/>
                <a:gd name="T9" fmla="*/ 5 h 27"/>
                <a:gd name="T10" fmla="*/ 9 w 39"/>
                <a:gd name="T11" fmla="*/ 2 h 27"/>
                <a:gd name="T12" fmla="*/ 16 w 39"/>
                <a:gd name="T13" fmla="*/ 0 h 27"/>
                <a:gd name="T14" fmla="*/ 27 w 39"/>
                <a:gd name="T15" fmla="*/ 0 h 27"/>
                <a:gd name="T16" fmla="*/ 34 w 39"/>
                <a:gd name="T17" fmla="*/ 4 h 27"/>
                <a:gd name="T18" fmla="*/ 38 w 39"/>
                <a:gd name="T19" fmla="*/ 17 h 27"/>
                <a:gd name="T20" fmla="*/ 32 w 39"/>
                <a:gd name="T21" fmla="*/ 25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27"/>
                <a:gd name="T35" fmla="*/ 39 w 39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27">
                  <a:moveTo>
                    <a:pt x="32" y="25"/>
                  </a:moveTo>
                  <a:lnTo>
                    <a:pt x="18" y="26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3" y="5"/>
                  </a:lnTo>
                  <a:lnTo>
                    <a:pt x="9" y="2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34" y="4"/>
                  </a:lnTo>
                  <a:lnTo>
                    <a:pt x="38" y="17"/>
                  </a:lnTo>
                  <a:lnTo>
                    <a:pt x="32" y="2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blackWhite">
            <a:xfrm>
              <a:off x="1079" y="2832"/>
              <a:ext cx="237" cy="109"/>
            </a:xfrm>
            <a:custGeom>
              <a:avLst/>
              <a:gdLst>
                <a:gd name="T0" fmla="*/ 204 w 237"/>
                <a:gd name="T1" fmla="*/ 43 h 109"/>
                <a:gd name="T2" fmla="*/ 210 w 237"/>
                <a:gd name="T3" fmla="*/ 59 h 109"/>
                <a:gd name="T4" fmla="*/ 219 w 237"/>
                <a:gd name="T5" fmla="*/ 69 h 109"/>
                <a:gd name="T6" fmla="*/ 230 w 237"/>
                <a:gd name="T7" fmla="*/ 82 h 109"/>
                <a:gd name="T8" fmla="*/ 236 w 237"/>
                <a:gd name="T9" fmla="*/ 97 h 109"/>
                <a:gd name="T10" fmla="*/ 233 w 237"/>
                <a:gd name="T11" fmla="*/ 102 h 109"/>
                <a:gd name="T12" fmla="*/ 228 w 237"/>
                <a:gd name="T13" fmla="*/ 107 h 109"/>
                <a:gd name="T14" fmla="*/ 219 w 237"/>
                <a:gd name="T15" fmla="*/ 108 h 109"/>
                <a:gd name="T16" fmla="*/ 207 w 237"/>
                <a:gd name="T17" fmla="*/ 106 h 109"/>
                <a:gd name="T18" fmla="*/ 197 w 237"/>
                <a:gd name="T19" fmla="*/ 104 h 109"/>
                <a:gd name="T20" fmla="*/ 184 w 237"/>
                <a:gd name="T21" fmla="*/ 99 h 109"/>
                <a:gd name="T22" fmla="*/ 167 w 237"/>
                <a:gd name="T23" fmla="*/ 85 h 109"/>
                <a:gd name="T24" fmla="*/ 158 w 237"/>
                <a:gd name="T25" fmla="*/ 75 h 109"/>
                <a:gd name="T26" fmla="*/ 152 w 237"/>
                <a:gd name="T27" fmla="*/ 67 h 109"/>
                <a:gd name="T28" fmla="*/ 134 w 237"/>
                <a:gd name="T29" fmla="*/ 69 h 109"/>
                <a:gd name="T30" fmla="*/ 117 w 237"/>
                <a:gd name="T31" fmla="*/ 71 h 109"/>
                <a:gd name="T32" fmla="*/ 91 w 237"/>
                <a:gd name="T33" fmla="*/ 70 h 109"/>
                <a:gd name="T34" fmla="*/ 75 w 237"/>
                <a:gd name="T35" fmla="*/ 68 h 109"/>
                <a:gd name="T36" fmla="*/ 60 w 237"/>
                <a:gd name="T37" fmla="*/ 67 h 109"/>
                <a:gd name="T38" fmla="*/ 44 w 237"/>
                <a:gd name="T39" fmla="*/ 62 h 109"/>
                <a:gd name="T40" fmla="*/ 32 w 237"/>
                <a:gd name="T41" fmla="*/ 56 h 109"/>
                <a:gd name="T42" fmla="*/ 21 w 237"/>
                <a:gd name="T43" fmla="*/ 46 h 109"/>
                <a:gd name="T44" fmla="*/ 11 w 237"/>
                <a:gd name="T45" fmla="*/ 37 h 109"/>
                <a:gd name="T46" fmla="*/ 4 w 237"/>
                <a:gd name="T47" fmla="*/ 28 h 109"/>
                <a:gd name="T48" fmla="*/ 0 w 237"/>
                <a:gd name="T49" fmla="*/ 20 h 109"/>
                <a:gd name="T50" fmla="*/ 18 w 237"/>
                <a:gd name="T51" fmla="*/ 13 h 109"/>
                <a:gd name="T52" fmla="*/ 37 w 237"/>
                <a:gd name="T53" fmla="*/ 9 h 109"/>
                <a:gd name="T54" fmla="*/ 66 w 237"/>
                <a:gd name="T55" fmla="*/ 1 h 109"/>
                <a:gd name="T56" fmla="*/ 79 w 237"/>
                <a:gd name="T57" fmla="*/ 0 h 109"/>
                <a:gd name="T58" fmla="*/ 101 w 237"/>
                <a:gd name="T59" fmla="*/ 4 h 109"/>
                <a:gd name="T60" fmla="*/ 133 w 237"/>
                <a:gd name="T61" fmla="*/ 9 h 109"/>
                <a:gd name="T62" fmla="*/ 172 w 237"/>
                <a:gd name="T63" fmla="*/ 14 h 109"/>
                <a:gd name="T64" fmla="*/ 191 w 237"/>
                <a:gd name="T65" fmla="*/ 21 h 109"/>
                <a:gd name="T66" fmla="*/ 200 w 237"/>
                <a:gd name="T67" fmla="*/ 32 h 109"/>
                <a:gd name="T68" fmla="*/ 204 w 237"/>
                <a:gd name="T69" fmla="*/ 43 h 1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7"/>
                <a:gd name="T106" fmla="*/ 0 h 109"/>
                <a:gd name="T107" fmla="*/ 237 w 237"/>
                <a:gd name="T108" fmla="*/ 109 h 1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7" h="109">
                  <a:moveTo>
                    <a:pt x="204" y="43"/>
                  </a:moveTo>
                  <a:lnTo>
                    <a:pt x="210" y="59"/>
                  </a:lnTo>
                  <a:lnTo>
                    <a:pt x="219" y="69"/>
                  </a:lnTo>
                  <a:lnTo>
                    <a:pt x="230" y="82"/>
                  </a:lnTo>
                  <a:lnTo>
                    <a:pt x="236" y="97"/>
                  </a:lnTo>
                  <a:lnTo>
                    <a:pt x="233" y="102"/>
                  </a:lnTo>
                  <a:lnTo>
                    <a:pt x="228" y="107"/>
                  </a:lnTo>
                  <a:lnTo>
                    <a:pt x="219" y="108"/>
                  </a:lnTo>
                  <a:lnTo>
                    <a:pt x="207" y="106"/>
                  </a:lnTo>
                  <a:lnTo>
                    <a:pt x="197" y="104"/>
                  </a:lnTo>
                  <a:lnTo>
                    <a:pt x="184" y="99"/>
                  </a:lnTo>
                  <a:lnTo>
                    <a:pt x="167" y="85"/>
                  </a:lnTo>
                  <a:lnTo>
                    <a:pt x="158" y="75"/>
                  </a:lnTo>
                  <a:lnTo>
                    <a:pt x="152" y="67"/>
                  </a:lnTo>
                  <a:lnTo>
                    <a:pt x="134" y="69"/>
                  </a:lnTo>
                  <a:lnTo>
                    <a:pt x="117" y="71"/>
                  </a:lnTo>
                  <a:lnTo>
                    <a:pt x="91" y="70"/>
                  </a:lnTo>
                  <a:lnTo>
                    <a:pt x="75" y="68"/>
                  </a:lnTo>
                  <a:lnTo>
                    <a:pt x="60" y="67"/>
                  </a:lnTo>
                  <a:lnTo>
                    <a:pt x="44" y="62"/>
                  </a:lnTo>
                  <a:lnTo>
                    <a:pt x="32" y="56"/>
                  </a:lnTo>
                  <a:lnTo>
                    <a:pt x="21" y="46"/>
                  </a:lnTo>
                  <a:lnTo>
                    <a:pt x="11" y="37"/>
                  </a:lnTo>
                  <a:lnTo>
                    <a:pt x="4" y="28"/>
                  </a:lnTo>
                  <a:lnTo>
                    <a:pt x="0" y="20"/>
                  </a:lnTo>
                  <a:lnTo>
                    <a:pt x="18" y="13"/>
                  </a:lnTo>
                  <a:lnTo>
                    <a:pt x="37" y="9"/>
                  </a:lnTo>
                  <a:lnTo>
                    <a:pt x="66" y="1"/>
                  </a:lnTo>
                  <a:lnTo>
                    <a:pt x="79" y="0"/>
                  </a:lnTo>
                  <a:lnTo>
                    <a:pt x="101" y="4"/>
                  </a:lnTo>
                  <a:lnTo>
                    <a:pt x="133" y="9"/>
                  </a:lnTo>
                  <a:lnTo>
                    <a:pt x="172" y="14"/>
                  </a:lnTo>
                  <a:lnTo>
                    <a:pt x="191" y="21"/>
                  </a:lnTo>
                  <a:lnTo>
                    <a:pt x="200" y="32"/>
                  </a:lnTo>
                  <a:lnTo>
                    <a:pt x="204" y="4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blackWhite">
            <a:xfrm>
              <a:off x="1277" y="2895"/>
              <a:ext cx="39" cy="43"/>
            </a:xfrm>
            <a:custGeom>
              <a:avLst/>
              <a:gdLst>
                <a:gd name="T0" fmla="*/ 15 w 39"/>
                <a:gd name="T1" fmla="*/ 0 h 43"/>
                <a:gd name="T2" fmla="*/ 3 w 39"/>
                <a:gd name="T3" fmla="*/ 6 h 43"/>
                <a:gd name="T4" fmla="*/ 0 w 39"/>
                <a:gd name="T5" fmla="*/ 11 h 43"/>
                <a:gd name="T6" fmla="*/ 4 w 39"/>
                <a:gd name="T7" fmla="*/ 24 h 43"/>
                <a:gd name="T8" fmla="*/ 12 w 39"/>
                <a:gd name="T9" fmla="*/ 36 h 43"/>
                <a:gd name="T10" fmla="*/ 17 w 39"/>
                <a:gd name="T11" fmla="*/ 41 h 43"/>
                <a:gd name="T12" fmla="*/ 30 w 39"/>
                <a:gd name="T13" fmla="*/ 42 h 43"/>
                <a:gd name="T14" fmla="*/ 38 w 39"/>
                <a:gd name="T15" fmla="*/ 37 h 43"/>
                <a:gd name="T16" fmla="*/ 36 w 39"/>
                <a:gd name="T17" fmla="*/ 27 h 43"/>
                <a:gd name="T18" fmla="*/ 32 w 39"/>
                <a:gd name="T19" fmla="*/ 20 h 43"/>
                <a:gd name="T20" fmla="*/ 26 w 39"/>
                <a:gd name="T21" fmla="*/ 12 h 43"/>
                <a:gd name="T22" fmla="*/ 15 w 39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"/>
                <a:gd name="T37" fmla="*/ 0 h 43"/>
                <a:gd name="T38" fmla="*/ 39 w 39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" h="43">
                  <a:moveTo>
                    <a:pt x="15" y="0"/>
                  </a:moveTo>
                  <a:lnTo>
                    <a:pt x="3" y="6"/>
                  </a:lnTo>
                  <a:lnTo>
                    <a:pt x="0" y="11"/>
                  </a:lnTo>
                  <a:lnTo>
                    <a:pt x="4" y="24"/>
                  </a:lnTo>
                  <a:lnTo>
                    <a:pt x="12" y="36"/>
                  </a:lnTo>
                  <a:lnTo>
                    <a:pt x="17" y="41"/>
                  </a:lnTo>
                  <a:lnTo>
                    <a:pt x="30" y="42"/>
                  </a:lnTo>
                  <a:lnTo>
                    <a:pt x="38" y="37"/>
                  </a:lnTo>
                  <a:lnTo>
                    <a:pt x="36" y="27"/>
                  </a:lnTo>
                  <a:lnTo>
                    <a:pt x="32" y="20"/>
                  </a:lnTo>
                  <a:lnTo>
                    <a:pt x="26" y="12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blackWhite">
            <a:xfrm>
              <a:off x="1211" y="302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9 w 17"/>
                <a:gd name="T3" fmla="*/ 15 h 17"/>
                <a:gd name="T4" fmla="*/ 16 w 17"/>
                <a:gd name="T5" fmla="*/ 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16"/>
                  </a:moveTo>
                  <a:lnTo>
                    <a:pt x="9" y="15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</p:grpSp>
    </p:spTree>
  </p:cSld>
  <p:clrMapOvr>
    <a:masterClrMapping/>
  </p:clrMapOvr>
  <p:transition>
    <p:dissolv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8CCE96C2-BA4D-4FAD-B2FC-84A416A2B5E6}" type="slidenum">
              <a:rPr lang="es-ES" smtClean="0"/>
              <a:pPr/>
              <a:t>67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245099" y="1285860"/>
            <a:ext cx="6470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1" hangingPunct="1">
              <a:defRPr/>
            </a:pPr>
            <a:r>
              <a:rPr lang="es-CO" sz="2400" u="none" dirty="0">
                <a:ln>
                  <a:solidFill>
                    <a:prstClr val="black"/>
                  </a:solidFill>
                </a:ln>
                <a:blipFill>
                  <a:blip r:embed="rId3"/>
                  <a:tile tx="0" ty="0" sx="100000" sy="100000" flip="none" algn="tl"/>
                </a:blipFill>
              </a:rPr>
              <a:t>FLUJO  DE TRABAJO FUNDAMENTAL.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473718" y="2428868"/>
            <a:ext cx="1785950" cy="714380"/>
          </a:xfrm>
          <a:prstGeom prst="rect">
            <a:avLst/>
          </a:prstGeom>
          <a:solidFill>
            <a:srgbClr val="FFFF99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Rectángulo"/>
          <p:cNvSpPr/>
          <p:nvPr/>
        </p:nvSpPr>
        <p:spPr>
          <a:xfrm>
            <a:off x="6861771" y="2428868"/>
            <a:ext cx="1785950" cy="714380"/>
          </a:xfrm>
          <a:prstGeom prst="rect">
            <a:avLst/>
          </a:prstGeom>
          <a:solidFill>
            <a:srgbClr val="FFFF99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Elipse"/>
          <p:cNvSpPr/>
          <p:nvPr/>
        </p:nvSpPr>
        <p:spPr>
          <a:xfrm>
            <a:off x="3688428" y="2401801"/>
            <a:ext cx="1785950" cy="9286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outerShdw blurRad="190500" dist="38100" dir="16200000" sx="104000" sy="104000" rotWithShape="0">
              <a:schemeClr val="bg1">
                <a:lumMod val="85000"/>
                <a:lumOff val="15000"/>
                <a:alpha val="62000"/>
              </a:schemeClr>
            </a:out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Pentágono"/>
          <p:cNvSpPr/>
          <p:nvPr/>
        </p:nvSpPr>
        <p:spPr>
          <a:xfrm>
            <a:off x="5643570" y="2642431"/>
            <a:ext cx="1000132" cy="428628"/>
          </a:xfrm>
          <a:prstGeom prst="homePlat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31 Pentágono"/>
          <p:cNvSpPr/>
          <p:nvPr/>
        </p:nvSpPr>
        <p:spPr>
          <a:xfrm>
            <a:off x="2474733" y="2643182"/>
            <a:ext cx="1000132" cy="428628"/>
          </a:xfrm>
          <a:prstGeom prst="homePlate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2035" name="Picture 3" descr="C:\Archivos de programa\Microsoft Office\MEDIA\CAGCAT10\j0234687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4643446"/>
            <a:ext cx="1818849" cy="1071570"/>
          </a:xfrm>
          <a:prstGeom prst="rect">
            <a:avLst/>
          </a:prstGeom>
          <a:noFill/>
        </p:spPr>
      </p:pic>
      <p:grpSp>
        <p:nvGrpSpPr>
          <p:cNvPr id="172036" name="Group 4"/>
          <p:cNvGrpSpPr>
            <a:grpSpLocks/>
          </p:cNvGrpSpPr>
          <p:nvPr/>
        </p:nvGrpSpPr>
        <p:grpSpPr bwMode="auto">
          <a:xfrm>
            <a:off x="6500826" y="4286256"/>
            <a:ext cx="2128837" cy="1500198"/>
            <a:chOff x="1632" y="1248"/>
            <a:chExt cx="2682" cy="2286"/>
          </a:xfrm>
        </p:grpSpPr>
        <p:sp>
          <p:nvSpPr>
            <p:cNvPr id="172037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s-CO"/>
            </a:p>
          </p:txBody>
        </p:sp>
        <p:sp>
          <p:nvSpPr>
            <p:cNvPr id="172038" name="AutoShape 6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s-CO"/>
            </a:p>
          </p:txBody>
        </p:sp>
        <p:sp>
          <p:nvSpPr>
            <p:cNvPr id="172039" name="AutoShape 7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s-CO"/>
            </a:p>
          </p:txBody>
        </p:sp>
      </p:grpSp>
      <p:sp>
        <p:nvSpPr>
          <p:cNvPr id="38" name="37 Flecha abajo"/>
          <p:cNvSpPr/>
          <p:nvPr/>
        </p:nvSpPr>
        <p:spPr>
          <a:xfrm>
            <a:off x="4263687" y="3571876"/>
            <a:ext cx="714380" cy="1000132"/>
          </a:xfrm>
          <a:prstGeom prst="downArrow">
            <a:avLst/>
          </a:prstGeom>
          <a:blipFill>
            <a:blip r:embed="rId5" cstate="print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40 Esquina doblada"/>
          <p:cNvSpPr/>
          <p:nvPr/>
        </p:nvSpPr>
        <p:spPr>
          <a:xfrm>
            <a:off x="3857620" y="4643446"/>
            <a:ext cx="1500198" cy="1857388"/>
          </a:xfrm>
          <a:prstGeom prst="foldedCorne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41 CuadroTexto"/>
          <p:cNvSpPr txBox="1"/>
          <p:nvPr/>
        </p:nvSpPr>
        <p:spPr>
          <a:xfrm>
            <a:off x="595535" y="26198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>
                <a:solidFill>
                  <a:srgbClr val="00B050"/>
                </a:solidFill>
              </a:rPr>
              <a:t>USUARIOS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6952766" y="2643933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>
                <a:solidFill>
                  <a:srgbClr val="00B050"/>
                </a:solidFill>
              </a:rPr>
              <a:t>ANALISTAS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3810245" y="2522867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u="none" dirty="0">
                <a:solidFill>
                  <a:srgbClr val="00B050"/>
                </a:solidFill>
              </a:rPr>
              <a:t>CASOS DE </a:t>
            </a:r>
          </a:p>
          <a:p>
            <a:pPr algn="ctr"/>
            <a:r>
              <a:rPr lang="es-CO" u="none" dirty="0">
                <a:solidFill>
                  <a:srgbClr val="00B050"/>
                </a:solidFill>
              </a:rPr>
              <a:t>USO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186464" y="5820936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>
                <a:solidFill>
                  <a:srgbClr val="C00000"/>
                </a:solidFill>
              </a:rPr>
              <a:t>REQUERIMIENTOS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6647001" y="592933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>
                <a:solidFill>
                  <a:srgbClr val="C00000"/>
                </a:solidFill>
              </a:rPr>
              <a:t>DESARROLLO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3786182" y="5075078"/>
            <a:ext cx="1725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u="none" dirty="0">
                <a:solidFill>
                  <a:srgbClr val="00B050"/>
                </a:solidFill>
              </a:rPr>
              <a:t>PUNTO DE </a:t>
            </a:r>
          </a:p>
          <a:p>
            <a:pPr algn="ctr"/>
            <a:r>
              <a:rPr lang="es-CO" sz="1200" u="none" dirty="0">
                <a:solidFill>
                  <a:srgbClr val="00B050"/>
                </a:solidFill>
              </a:rPr>
              <a:t>ENTENDIMIENTO </a:t>
            </a:r>
          </a:p>
          <a:p>
            <a:pPr algn="ctr"/>
            <a:r>
              <a:rPr lang="es-CO" sz="1200" u="none" dirty="0">
                <a:solidFill>
                  <a:srgbClr val="00B050"/>
                </a:solidFill>
              </a:rPr>
              <a:t>A TRAVÉS DE </a:t>
            </a:r>
          </a:p>
          <a:p>
            <a:pPr algn="ctr"/>
            <a:r>
              <a:rPr lang="es-CO" sz="1200" u="none" dirty="0">
                <a:solidFill>
                  <a:srgbClr val="00B050"/>
                </a:solidFill>
              </a:rPr>
              <a:t>UN LENGUAJE </a:t>
            </a:r>
          </a:p>
          <a:p>
            <a:pPr algn="ctr"/>
            <a:r>
              <a:rPr lang="es-CO" sz="1200" u="none" dirty="0">
                <a:solidFill>
                  <a:srgbClr val="00B050"/>
                </a:solidFill>
              </a:rPr>
              <a:t>COMÚN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7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770" decel="100000"/>
                                        <p:tgtEl>
                                          <p:spTgt spid="3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2" dur="7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4" dur="77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7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770" decel="100000"/>
                                        <p:tgtEl>
                                          <p:spTgt spid="4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3" dur="77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7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770" decel="100000"/>
                                        <p:tgtEl>
                                          <p:spTgt spid="4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7" dur="7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9" dur="7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1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70" decel="100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770" decel="100000"/>
                                        <p:tgtEl>
                                          <p:spTgt spid="4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6" dur="77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8" dur="77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8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A04FEFA6-E9F1-4465-8FA5-1B0003E3AEB6}" type="slidenum">
              <a:rPr lang="es-ES" smtClean="0"/>
              <a:pPr/>
              <a:t>68</a:t>
            </a:fld>
            <a:endParaRPr lang="es-ES"/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244508" y="1293130"/>
            <a:ext cx="9146671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CASOS DE USO.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DEFINICIONES.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Actor: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Usuario del sistema que tiene un rol particular.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Alguien o algo externo al sistema que interactúa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</a:t>
            </a:r>
            <a:r>
              <a:rPr lang="es-CO" sz="2400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DIRECTAMENTE</a:t>
            </a:r>
            <a:r>
              <a:rPr lang="es-CO" sz="2400" b="0" u="none" dirty="0">
                <a:solidFill>
                  <a:srgbClr val="FFFF99"/>
                </a:solidFill>
              </a:rPr>
              <a:t> con  él y le puede hacer peticiones.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de uso: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Tarea que un actor necesita ejecutar con la ayuda del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sistema.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En tercera persona y verbo en infinitivo.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  <a:latin typeface="Arial" pitchFamily="34" charset="0"/>
              </a:rPr>
              <a:t>       Ejemplo:</a:t>
            </a:r>
          </a:p>
          <a:p>
            <a:pPr eaLnBrk="1" hangingPunct="1">
              <a:defRPr/>
            </a:pPr>
            <a:endParaRPr lang="es-CO" b="0" u="none" dirty="0">
              <a:latin typeface="Arial" pitchFamily="34" charset="0"/>
            </a:endParaRPr>
          </a:p>
          <a:p>
            <a:pPr eaLnBrk="1" hangingPunct="1">
              <a:defRPr/>
            </a:pPr>
            <a:r>
              <a:rPr lang="es-CO" b="0" u="none" dirty="0">
                <a:latin typeface="Arial" pitchFamily="34" charset="0"/>
              </a:rPr>
              <a:t>	</a:t>
            </a:r>
            <a:r>
              <a:rPr lang="es-CO" sz="2000" b="0" u="none" dirty="0">
                <a:solidFill>
                  <a:srgbClr val="CC0000"/>
                </a:solidFill>
              </a:rPr>
              <a:t>Crear usuarios, Manejar préstamos de libros.</a:t>
            </a:r>
          </a:p>
          <a:p>
            <a:pPr eaLnBrk="1" hangingPunct="1">
              <a:defRPr/>
            </a:pPr>
            <a:r>
              <a:rPr lang="es-CO" sz="2400" b="0" u="none" dirty="0"/>
              <a:t> 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8E8DF711-D93D-4647-9270-341AE408BEEB}" type="slidenum">
              <a:rPr lang="es-ES" smtClean="0"/>
              <a:pPr/>
              <a:t>69</a:t>
            </a:fld>
            <a:endParaRPr lang="es-ES"/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455637" y="1500196"/>
            <a:ext cx="823815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</a:rPr>
              <a:t>En detalle:</a:t>
            </a:r>
          </a:p>
          <a:p>
            <a:pPr eaLnBrk="1" hangingPunct="1">
              <a:defRPr/>
            </a:pPr>
            <a:endParaRPr lang="es-CO" sz="1600" b="0" u="none" dirty="0"/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usuario trae un libro.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sistema comprueba que el usuario sea socio.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sistema comprueba que no tenga el máximo de préstamos.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sistema almacena el préstamo si se cumple las condiciones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anteriores.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caso contrario, rechaza el préstamo.</a:t>
            </a:r>
          </a:p>
          <a:p>
            <a:pPr eaLnBrk="1" hangingPunct="1">
              <a:defRPr/>
            </a:pPr>
            <a:endParaRPr lang="es-CO" sz="1600" b="0" u="none" dirty="0"/>
          </a:p>
          <a:p>
            <a:pPr eaLnBrk="1" hangingPunct="1">
              <a:defRPr/>
            </a:pPr>
            <a:endParaRPr lang="es-CO" sz="1600" b="0" u="none" dirty="0"/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735683F3-83F0-49D0-B9B2-513F03D4F651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-1428792" y="-71462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474788" y="1552575"/>
            <a:ext cx="6461125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 typeface="Wingdings" pitchFamily="2" charset="2"/>
              <a:buChar char="F"/>
            </a:pPr>
            <a:r>
              <a:rPr lang="es-ES">
                <a:solidFill>
                  <a:srgbClr val="00B0F0"/>
                </a:solidFill>
              </a:rPr>
              <a:t> Revisión del análisis.</a:t>
            </a:r>
          </a:p>
          <a:p>
            <a:endParaRPr lang="es-ES" b="0"/>
          </a:p>
          <a:p>
            <a:pPr>
              <a:buFontTx/>
              <a:buBlip>
                <a:blip r:embed="rId3"/>
              </a:buBlip>
            </a:pPr>
            <a:r>
              <a:rPr lang="es-ES" b="0" u="none">
                <a:solidFill>
                  <a:srgbClr val="FFFF99"/>
                </a:solidFill>
              </a:rPr>
              <a:t> Obtener aprobación del análisis.</a:t>
            </a:r>
          </a:p>
          <a:p>
            <a:pPr>
              <a:buFontTx/>
              <a:buBlip>
                <a:blip r:embed="rId3"/>
              </a:buBlip>
            </a:pPr>
            <a:r>
              <a:rPr lang="es-ES" b="0" u="none">
                <a:solidFill>
                  <a:srgbClr val="FFFF99"/>
                </a:solidFill>
              </a:rPr>
              <a:t> Participan usuarios, analistas, auditores.</a:t>
            </a:r>
          </a:p>
          <a:p>
            <a:pPr>
              <a:buFontTx/>
              <a:buBlip>
                <a:blip r:embed="rId3"/>
              </a:buBlip>
            </a:pPr>
            <a:r>
              <a:rPr lang="es-ES" b="0" u="none">
                <a:solidFill>
                  <a:srgbClr val="FFFF99"/>
                </a:solidFill>
              </a:rPr>
              <a:t> Se revisan:</a:t>
            </a:r>
          </a:p>
          <a:p>
            <a:pPr lvl="1">
              <a:buFontTx/>
              <a:buBlip>
                <a:blip r:embed="rId4"/>
              </a:buBlip>
            </a:pPr>
            <a:r>
              <a:rPr lang="es-ES" b="0" u="none">
                <a:solidFill>
                  <a:srgbClr val="FFFF99"/>
                </a:solidFill>
              </a:rPr>
              <a:t> Requerimientos, normas y procedimientos.</a:t>
            </a:r>
          </a:p>
          <a:p>
            <a:pPr lvl="1">
              <a:buFontTx/>
              <a:buBlip>
                <a:blip r:embed="rId4"/>
              </a:buBlip>
            </a:pPr>
            <a:r>
              <a:rPr lang="es-ES" b="0" u="none">
                <a:solidFill>
                  <a:srgbClr val="FFFF99"/>
                </a:solidFill>
              </a:rPr>
              <a:t> Especificaciones funcionales.  </a:t>
            </a:r>
          </a:p>
          <a:p>
            <a:pPr lvl="1">
              <a:buFontTx/>
              <a:buBlip>
                <a:blip r:embed="rId4"/>
              </a:buBlip>
            </a:pPr>
            <a:r>
              <a:rPr lang="es-ES" b="0" u="none">
                <a:solidFill>
                  <a:srgbClr val="FFFF99"/>
                </a:solidFill>
              </a:rPr>
              <a:t> Documentación.</a:t>
            </a:r>
          </a:p>
          <a:p>
            <a:r>
              <a:rPr lang="es-ES" b="0" u="none"/>
              <a:t> </a:t>
            </a:r>
          </a:p>
          <a:p>
            <a:pPr>
              <a:buFont typeface="Wingdings" pitchFamily="2" charset="2"/>
              <a:buChar char="F"/>
            </a:pPr>
            <a:r>
              <a:rPr lang="es-ES">
                <a:solidFill>
                  <a:srgbClr val="00B0F0"/>
                </a:solidFill>
              </a:rPr>
              <a:t> Entrega a Diseño.</a:t>
            </a:r>
          </a:p>
          <a:p>
            <a:endParaRPr lang="es-ES" b="0"/>
          </a:p>
          <a:p>
            <a:pPr>
              <a:buFontTx/>
              <a:buBlip>
                <a:blip r:embed="rId3"/>
              </a:buBlip>
            </a:pPr>
            <a:r>
              <a:rPr lang="es-ES" b="0" u="none">
                <a:solidFill>
                  <a:srgbClr val="FFFF99"/>
                </a:solidFill>
              </a:rPr>
              <a:t> Se hace entrega de las especificaciones funcionales.</a:t>
            </a:r>
          </a:p>
          <a:p>
            <a:pPr>
              <a:buFontTx/>
              <a:buChar char="•"/>
            </a:pPr>
            <a:endParaRPr lang="es-ES" b="0" u="none"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F3BE2332-3A30-4182-A2F8-0F842361E06D}" type="slidenum">
              <a:rPr lang="es-ES" smtClean="0"/>
              <a:pPr/>
              <a:t>70</a:t>
            </a:fld>
            <a:endParaRPr lang="es-ES"/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280493" y="1357298"/>
            <a:ext cx="84614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CC0000"/>
                </a:solidFill>
              </a:rPr>
              <a:t>Actores</a:t>
            </a:r>
            <a:r>
              <a:rPr lang="es-CO" sz="2400" u="none" dirty="0"/>
              <a:t>   </a:t>
            </a: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Muñecos.</a:t>
            </a:r>
            <a:r>
              <a:rPr lang="es-CO" sz="2400" b="0" u="none" dirty="0"/>
              <a:t> </a:t>
            </a:r>
          </a:p>
          <a:p>
            <a:pPr eaLnBrk="1" hangingPunct="1">
              <a:defRPr/>
            </a:pPr>
            <a:endParaRPr lang="es-CO" sz="2400" b="0" u="none" dirty="0"/>
          </a:p>
          <a:p>
            <a:pPr eaLnBrk="1" hangingPunct="1"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Representa un rol que alguien cumple en el sistema. </a:t>
            </a:r>
            <a:endParaRPr lang="es-CO" sz="1600" b="0" u="none" dirty="0"/>
          </a:p>
          <a:p>
            <a:pPr eaLnBrk="1" hangingPunct="1">
              <a:defRPr/>
            </a:pPr>
            <a:r>
              <a:rPr lang="es-CO" sz="2400" u="none" dirty="0">
                <a:solidFill>
                  <a:srgbClr val="CC0000"/>
                </a:solidFill>
              </a:rPr>
              <a:t>Casos de Uso    </a:t>
            </a:r>
            <a:r>
              <a:rPr lang="es-CO" sz="2400" b="0" u="none" dirty="0">
                <a:solidFill>
                  <a:srgbClr val="FFFF99"/>
                </a:solidFill>
              </a:rPr>
              <a:t>Óvalos.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CC0000"/>
                </a:solidFill>
              </a:rPr>
              <a:t>Relaciones</a:t>
            </a:r>
            <a:r>
              <a:rPr lang="es-CO" sz="2400" b="0" u="none" dirty="0"/>
              <a:t>        </a:t>
            </a:r>
            <a:r>
              <a:rPr lang="es-CO" sz="2400" b="0" u="none" dirty="0">
                <a:solidFill>
                  <a:srgbClr val="FFFF99"/>
                </a:solidFill>
              </a:rPr>
              <a:t>Líneas.</a:t>
            </a:r>
          </a:p>
          <a:p>
            <a:pPr eaLnBrk="1" hangingPunct="1">
              <a:defRPr/>
            </a:pPr>
            <a:endParaRPr lang="es-CO" sz="2400" b="0" u="none" dirty="0"/>
          </a:p>
          <a:p>
            <a:pPr eaLnBrk="1" hangingPunct="1">
              <a:buFont typeface="Wingdings" pitchFamily="2" charset="2"/>
              <a:buChar char="F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No es obligatorio la ejecución del caso.</a:t>
            </a:r>
          </a:p>
          <a:p>
            <a:pPr eaLnBrk="1" hangingPunct="1">
              <a:buFont typeface="Wingdings" pitchFamily="2" charset="2"/>
              <a:buChar char="F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Lo que el sistema debe hacer. No cómo hacerlo.</a:t>
            </a:r>
          </a:p>
          <a:p>
            <a:pPr eaLnBrk="1" hangingPunct="1">
              <a:buFont typeface="Wingdings" pitchFamily="2" charset="2"/>
              <a:buChar char="F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Ayuda a identificar divisiones entre las iteraciones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 del sistema.</a:t>
            </a:r>
          </a:p>
        </p:txBody>
      </p:sp>
      <p:sp>
        <p:nvSpPr>
          <p:cNvPr id="66566" name="Oval 5"/>
          <p:cNvSpPr>
            <a:spLocks noChangeArrowheads="1"/>
          </p:cNvSpPr>
          <p:nvPr/>
        </p:nvSpPr>
        <p:spPr bwMode="auto">
          <a:xfrm>
            <a:off x="5143500" y="3298825"/>
            <a:ext cx="1000125" cy="431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3000" sy="103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7589" name="Line 6"/>
          <p:cNvSpPr>
            <a:spLocks noChangeShapeType="1"/>
          </p:cNvSpPr>
          <p:nvPr/>
        </p:nvSpPr>
        <p:spPr bwMode="auto">
          <a:xfrm>
            <a:off x="5072063" y="3930650"/>
            <a:ext cx="1295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grpSp>
        <p:nvGrpSpPr>
          <p:cNvPr id="67590" name="21 Grupo"/>
          <p:cNvGrpSpPr>
            <a:grpSpLocks/>
          </p:cNvGrpSpPr>
          <p:nvPr/>
        </p:nvGrpSpPr>
        <p:grpSpPr bwMode="auto">
          <a:xfrm>
            <a:off x="5143500" y="2000250"/>
            <a:ext cx="785813" cy="785813"/>
            <a:chOff x="4214810" y="3214686"/>
            <a:chExt cx="285752" cy="500066"/>
          </a:xfrm>
        </p:grpSpPr>
        <p:sp>
          <p:nvSpPr>
            <p:cNvPr id="12" name="11 Elipse"/>
            <p:cNvSpPr/>
            <p:nvPr/>
          </p:nvSpPr>
          <p:spPr>
            <a:xfrm>
              <a:off x="4286392" y="3214686"/>
              <a:ext cx="142587" cy="1424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cxnSp>
          <p:nvCxnSpPr>
            <p:cNvPr id="14" name="13 Conector recto"/>
            <p:cNvCxnSpPr>
              <a:stCxn id="12" idx="4"/>
            </p:cNvCxnSpPr>
            <p:nvPr/>
          </p:nvCxnSpPr>
          <p:spPr>
            <a:xfrm rot="5400000">
              <a:off x="4215027" y="3500077"/>
              <a:ext cx="2858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4214810" y="3428856"/>
              <a:ext cx="285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 rot="10800000" flipV="1">
              <a:off x="4214810" y="3643025"/>
              <a:ext cx="143165" cy="71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4357975" y="3643025"/>
              <a:ext cx="142587" cy="71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16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99EDE9FF-204F-4635-A558-F36C1ECBB4A5}" type="slidenum">
              <a:rPr lang="es-ES" smtClean="0"/>
              <a:pPr/>
              <a:t>71</a:t>
            </a:fld>
            <a:endParaRPr lang="es-ES"/>
          </a:p>
        </p:txBody>
      </p:sp>
      <p:sp>
        <p:nvSpPr>
          <p:cNvPr id="67588" name="Text Box 3"/>
          <p:cNvSpPr txBox="1">
            <a:spLocks noChangeArrowheads="1"/>
          </p:cNvSpPr>
          <p:nvPr/>
        </p:nvSpPr>
        <p:spPr bwMode="auto">
          <a:xfrm>
            <a:off x="370079" y="1428736"/>
            <a:ext cx="795121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Cada caso de uso se describe en detalle (texto).</a:t>
            </a:r>
          </a:p>
          <a:p>
            <a:pPr eaLnBrk="1" hangingPunct="1">
              <a:buFontTx/>
              <a:buChar char="•"/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u="none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Actores.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Beneficiarios de los casos de uso.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Permanece “conectado” al C.U.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   	Conocer quien necesita un caso de uso.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Tipos: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Humanos.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Roles dentro del sistema.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Un usuario: un rol, un actor.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Un usuario: varios roles, varios actores.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788988" y="3714750"/>
            <a:ext cx="360362" cy="287338"/>
          </a:xfrm>
          <a:prstGeom prst="rightArrow">
            <a:avLst>
              <a:gd name="adj1" fmla="val 50000"/>
              <a:gd name="adj2" fmla="val 31353"/>
            </a:avLst>
          </a:prstGeom>
          <a:gradFill rotWithShape="0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23953238-439B-45EC-B615-4F4855CF1E48}" type="slidenum">
              <a:rPr lang="es-ES" smtClean="0"/>
              <a:pPr/>
              <a:t>72</a:t>
            </a:fld>
            <a:endParaRPr lang="es-ES"/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204365" y="1285860"/>
            <a:ext cx="848341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defRPr/>
            </a:pPr>
            <a:r>
              <a:rPr lang="es-CO" sz="2400" u="none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Humanos.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Mas complicado. Tener cómo actuar:</a:t>
            </a:r>
          </a:p>
          <a:p>
            <a:pPr lvl="1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Siempre.</a:t>
            </a:r>
          </a:p>
          <a:p>
            <a:pPr lvl="1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Cuando el otro sistema o dispositivo inicia el </a:t>
            </a:r>
          </a:p>
          <a:p>
            <a:pPr lvl="1"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contacto.</a:t>
            </a:r>
          </a:p>
          <a:p>
            <a:pPr lvl="1"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Cuando se obtiene algo del contacto.</a:t>
            </a:r>
          </a:p>
          <a:p>
            <a:pPr lvl="1" eaLnBrk="1" hangingPunct="1"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u="none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 del sistema.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Caja alrededor de los casos de uso con nombre del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sistema.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Para sistemas complejos divididos en subsistemas.</a:t>
            </a:r>
          </a:p>
          <a:p>
            <a:pPr lvl="1" eaLnBrk="1" hangingPunct="1">
              <a:buFontTx/>
              <a:buChar char="•"/>
              <a:defRPr/>
            </a:pPr>
            <a:endParaRPr lang="es-CO" sz="2400" b="0" u="none" dirty="0"/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E0AFAFF7-6967-465B-8F86-4B33327E4776}" type="slidenum">
              <a:rPr lang="es-ES" smtClean="0"/>
              <a:pPr/>
              <a:t>73</a:t>
            </a:fld>
            <a:endParaRPr lang="es-ES"/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285720" y="1357298"/>
            <a:ext cx="48045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</p:txBody>
      </p:sp>
      <p:sp>
        <p:nvSpPr>
          <p:cNvPr id="69638" name="Oval 5"/>
          <p:cNvSpPr>
            <a:spLocks noChangeArrowheads="1"/>
          </p:cNvSpPr>
          <p:nvPr/>
        </p:nvSpPr>
        <p:spPr bwMode="auto">
          <a:xfrm>
            <a:off x="2874963" y="2205038"/>
            <a:ext cx="1511300" cy="5032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4000" sy="104000" rotWithShape="0">
              <a:schemeClr val="bg1">
                <a:alpha val="36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9639" name="Oval 6"/>
          <p:cNvSpPr>
            <a:spLocks noChangeArrowheads="1"/>
          </p:cNvSpPr>
          <p:nvPr/>
        </p:nvSpPr>
        <p:spPr bwMode="auto">
          <a:xfrm>
            <a:off x="2874963" y="2854325"/>
            <a:ext cx="1511300" cy="5032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4000" sy="104000" rotWithShape="0">
              <a:schemeClr val="bg1">
                <a:alpha val="36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9640" name="Oval 7"/>
          <p:cNvSpPr>
            <a:spLocks noChangeArrowheads="1"/>
          </p:cNvSpPr>
          <p:nvPr/>
        </p:nvSpPr>
        <p:spPr bwMode="auto">
          <a:xfrm>
            <a:off x="2874963" y="3502025"/>
            <a:ext cx="1511300" cy="5032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4000" sy="104000" rotWithShape="0">
              <a:schemeClr val="bg1">
                <a:alpha val="36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9641" name="Oval 8"/>
          <p:cNvSpPr>
            <a:spLocks noChangeArrowheads="1"/>
          </p:cNvSpPr>
          <p:nvPr/>
        </p:nvSpPr>
        <p:spPr bwMode="auto">
          <a:xfrm>
            <a:off x="2946400" y="4078288"/>
            <a:ext cx="1511300" cy="5032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4000" sy="104000" rotWithShape="0">
              <a:schemeClr val="bg1">
                <a:alpha val="36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9642" name="Oval 9"/>
          <p:cNvSpPr>
            <a:spLocks noChangeArrowheads="1"/>
          </p:cNvSpPr>
          <p:nvPr/>
        </p:nvSpPr>
        <p:spPr bwMode="auto">
          <a:xfrm>
            <a:off x="2946400" y="4900613"/>
            <a:ext cx="1511300" cy="5032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4000" sy="104000" rotWithShape="0">
              <a:schemeClr val="bg1">
                <a:alpha val="36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9643" name="Oval 10"/>
          <p:cNvSpPr>
            <a:spLocks noChangeArrowheads="1"/>
          </p:cNvSpPr>
          <p:nvPr/>
        </p:nvSpPr>
        <p:spPr bwMode="auto">
          <a:xfrm>
            <a:off x="2946400" y="5548313"/>
            <a:ext cx="1511300" cy="5032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4000" sy="104000" rotWithShape="0">
              <a:schemeClr val="bg1">
                <a:alpha val="36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9644" name="Oval 11"/>
          <p:cNvSpPr>
            <a:spLocks noChangeArrowheads="1"/>
          </p:cNvSpPr>
          <p:nvPr/>
        </p:nvSpPr>
        <p:spPr bwMode="auto">
          <a:xfrm>
            <a:off x="4860925" y="2205038"/>
            <a:ext cx="1511300" cy="5032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4000" sy="104000" rotWithShape="0">
              <a:schemeClr val="bg1">
                <a:alpha val="36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9645" name="Oval 12"/>
          <p:cNvSpPr>
            <a:spLocks noChangeArrowheads="1"/>
          </p:cNvSpPr>
          <p:nvPr/>
        </p:nvSpPr>
        <p:spPr bwMode="auto">
          <a:xfrm>
            <a:off x="5003800" y="4581525"/>
            <a:ext cx="1511300" cy="5032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4000" sy="104000" rotWithShape="0">
              <a:schemeClr val="bg1">
                <a:alpha val="36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69649" name="Text Box 16"/>
          <p:cNvSpPr txBox="1">
            <a:spLocks noChangeArrowheads="1"/>
          </p:cNvSpPr>
          <p:nvPr/>
        </p:nvSpPr>
        <p:spPr bwMode="auto">
          <a:xfrm>
            <a:off x="3059113" y="2336800"/>
            <a:ext cx="11287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Reservar libro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9650" name="Text Box 17"/>
          <p:cNvSpPr txBox="1">
            <a:spLocks noChangeArrowheads="1"/>
          </p:cNvSpPr>
          <p:nvPr/>
        </p:nvSpPr>
        <p:spPr bwMode="auto">
          <a:xfrm>
            <a:off x="3057525" y="2884488"/>
            <a:ext cx="115570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Registrar</a:t>
            </a:r>
          </a:p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préstamo libro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9651" name="Text Box 18"/>
          <p:cNvSpPr txBox="1">
            <a:spLocks noChangeArrowheads="1"/>
          </p:cNvSpPr>
          <p:nvPr/>
        </p:nvSpPr>
        <p:spPr bwMode="auto">
          <a:xfrm>
            <a:off x="2865438" y="3582988"/>
            <a:ext cx="1581150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Registrar devolución</a:t>
            </a:r>
          </a:p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préstamo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9652" name="Text Box 19"/>
          <p:cNvSpPr txBox="1">
            <a:spLocks noChangeArrowheads="1"/>
          </p:cNvSpPr>
          <p:nvPr/>
        </p:nvSpPr>
        <p:spPr bwMode="auto">
          <a:xfrm>
            <a:off x="3005138" y="4187825"/>
            <a:ext cx="13747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Ampliar préstamo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9653" name="Text Box 20"/>
          <p:cNvSpPr txBox="1">
            <a:spLocks noChangeArrowheads="1"/>
          </p:cNvSpPr>
          <p:nvPr/>
        </p:nvSpPr>
        <p:spPr bwMode="auto">
          <a:xfrm>
            <a:off x="2962275" y="4959350"/>
            <a:ext cx="149066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Registrar préstamo</a:t>
            </a:r>
          </a:p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revistas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9654" name="Text Box 21"/>
          <p:cNvSpPr txBox="1">
            <a:spLocks noChangeArrowheads="1"/>
          </p:cNvSpPr>
          <p:nvPr/>
        </p:nvSpPr>
        <p:spPr bwMode="auto">
          <a:xfrm>
            <a:off x="2916238" y="5610225"/>
            <a:ext cx="1624012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Registrar devolución </a:t>
            </a:r>
          </a:p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revistas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9655" name="Text Box 22"/>
          <p:cNvSpPr txBox="1">
            <a:spLocks noChangeArrowheads="1"/>
          </p:cNvSpPr>
          <p:nvPr/>
        </p:nvSpPr>
        <p:spPr bwMode="auto">
          <a:xfrm>
            <a:off x="4970463" y="2314575"/>
            <a:ext cx="1249362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Consultar libros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9656" name="Text Box 23"/>
          <p:cNvSpPr txBox="1">
            <a:spLocks noChangeArrowheads="1"/>
          </p:cNvSpPr>
          <p:nvPr/>
        </p:nvSpPr>
        <p:spPr bwMode="auto">
          <a:xfrm>
            <a:off x="5051425" y="4699000"/>
            <a:ext cx="14668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Arial" pitchFamily="34" charset="0"/>
              </a:rPr>
              <a:t>Actualizar catálogo</a:t>
            </a:r>
            <a:endParaRPr lang="es-ES" sz="12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9657" name="Line 24"/>
          <p:cNvSpPr>
            <a:spLocks noChangeShapeType="1"/>
          </p:cNvSpPr>
          <p:nvPr/>
        </p:nvSpPr>
        <p:spPr bwMode="auto">
          <a:xfrm>
            <a:off x="1808163" y="2420938"/>
            <a:ext cx="93503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9658" name="Line 25"/>
          <p:cNvSpPr>
            <a:spLocks noChangeShapeType="1"/>
          </p:cNvSpPr>
          <p:nvPr/>
        </p:nvSpPr>
        <p:spPr bwMode="auto">
          <a:xfrm>
            <a:off x="1879600" y="2565400"/>
            <a:ext cx="935038" cy="5032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9659" name="Line 26"/>
          <p:cNvSpPr>
            <a:spLocks noChangeShapeType="1"/>
          </p:cNvSpPr>
          <p:nvPr/>
        </p:nvSpPr>
        <p:spPr bwMode="auto">
          <a:xfrm>
            <a:off x="1878013" y="2708275"/>
            <a:ext cx="1008062" cy="10080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9660" name="Line 27"/>
          <p:cNvSpPr>
            <a:spLocks noChangeShapeType="1"/>
          </p:cNvSpPr>
          <p:nvPr/>
        </p:nvSpPr>
        <p:spPr bwMode="auto">
          <a:xfrm>
            <a:off x="1804988" y="2924175"/>
            <a:ext cx="1152525" cy="13684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9661" name="Line 28"/>
          <p:cNvSpPr>
            <a:spLocks noChangeShapeType="1"/>
          </p:cNvSpPr>
          <p:nvPr/>
        </p:nvSpPr>
        <p:spPr bwMode="auto">
          <a:xfrm flipV="1">
            <a:off x="2082800" y="5259388"/>
            <a:ext cx="792163" cy="3603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9662" name="Line 29"/>
          <p:cNvSpPr>
            <a:spLocks noChangeShapeType="1"/>
          </p:cNvSpPr>
          <p:nvPr/>
        </p:nvSpPr>
        <p:spPr bwMode="auto">
          <a:xfrm>
            <a:off x="2154238" y="5692775"/>
            <a:ext cx="720725" cy="1428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9663" name="Line 30"/>
          <p:cNvSpPr>
            <a:spLocks noChangeShapeType="1"/>
          </p:cNvSpPr>
          <p:nvPr/>
        </p:nvSpPr>
        <p:spPr bwMode="auto">
          <a:xfrm flipH="1">
            <a:off x="6372225" y="2420938"/>
            <a:ext cx="936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9664" name="Line 31"/>
          <p:cNvSpPr>
            <a:spLocks noChangeShapeType="1"/>
          </p:cNvSpPr>
          <p:nvPr/>
        </p:nvSpPr>
        <p:spPr bwMode="auto">
          <a:xfrm flipH="1" flipV="1">
            <a:off x="6443663" y="4941888"/>
            <a:ext cx="1223962" cy="714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s-CO"/>
          </a:p>
        </p:txBody>
      </p:sp>
      <p:sp>
        <p:nvSpPr>
          <p:cNvPr id="69665" name="Text Box 32"/>
          <p:cNvSpPr txBox="1">
            <a:spLocks noChangeArrowheads="1"/>
          </p:cNvSpPr>
          <p:nvPr/>
        </p:nvSpPr>
        <p:spPr bwMode="auto">
          <a:xfrm>
            <a:off x="771525" y="2924175"/>
            <a:ext cx="9191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Prestatario</a:t>
            </a:r>
          </a:p>
          <a:p>
            <a:pPr algn="ctr"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 Libro</a:t>
            </a:r>
            <a:endParaRPr lang="es-ES" sz="1200" b="0" u="none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69666" name="Text Box 33"/>
          <p:cNvSpPr txBox="1">
            <a:spLocks noChangeArrowheads="1"/>
          </p:cNvSpPr>
          <p:nvPr/>
        </p:nvSpPr>
        <p:spPr bwMode="auto">
          <a:xfrm>
            <a:off x="1217613" y="6042025"/>
            <a:ext cx="9191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Prestatario</a:t>
            </a:r>
          </a:p>
          <a:p>
            <a:pPr algn="ctr"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Revista</a:t>
            </a:r>
            <a:endParaRPr lang="es-ES" sz="1200" b="0" u="none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69667" name="Text Box 34"/>
          <p:cNvSpPr txBox="1">
            <a:spLocks noChangeArrowheads="1"/>
          </p:cNvSpPr>
          <p:nvPr/>
        </p:nvSpPr>
        <p:spPr bwMode="auto">
          <a:xfrm>
            <a:off x="7308850" y="2743200"/>
            <a:ext cx="7826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Usuario</a:t>
            </a:r>
          </a:p>
          <a:p>
            <a:pPr algn="ctr"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Consulta</a:t>
            </a:r>
            <a:endParaRPr lang="es-ES" sz="1200" b="0" u="none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69668" name="Text Box 35"/>
          <p:cNvSpPr txBox="1">
            <a:spLocks noChangeArrowheads="1"/>
          </p:cNvSpPr>
          <p:nvPr/>
        </p:nvSpPr>
        <p:spPr bwMode="auto">
          <a:xfrm>
            <a:off x="7596188" y="5407025"/>
            <a:ext cx="10096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rgbClr val="FF0000"/>
                </a:solidFill>
                <a:latin typeface="Arial" pitchFamily="34" charset="0"/>
              </a:rPr>
              <a:t>Bibliotecario</a:t>
            </a:r>
            <a:endParaRPr lang="es-ES" sz="1200" b="0" u="none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grpSp>
        <p:nvGrpSpPr>
          <p:cNvPr id="2" name="21 Grupo"/>
          <p:cNvGrpSpPr>
            <a:grpSpLocks/>
          </p:cNvGrpSpPr>
          <p:nvPr/>
        </p:nvGrpSpPr>
        <p:grpSpPr bwMode="auto">
          <a:xfrm>
            <a:off x="7429500" y="1857375"/>
            <a:ext cx="785813" cy="785813"/>
            <a:chOff x="4214810" y="3214686"/>
            <a:chExt cx="285752" cy="500066"/>
          </a:xfrm>
        </p:grpSpPr>
        <p:sp>
          <p:nvSpPr>
            <p:cNvPr id="41" name="40 Elipse"/>
            <p:cNvSpPr/>
            <p:nvPr/>
          </p:nvSpPr>
          <p:spPr>
            <a:xfrm>
              <a:off x="4286392" y="3214686"/>
              <a:ext cx="142587" cy="1424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cxnSp>
          <p:nvCxnSpPr>
            <p:cNvPr id="42" name="41 Conector recto"/>
            <p:cNvCxnSpPr>
              <a:stCxn id="41" idx="4"/>
            </p:cNvCxnSpPr>
            <p:nvPr/>
          </p:nvCxnSpPr>
          <p:spPr>
            <a:xfrm rot="5400000">
              <a:off x="4215027" y="3500077"/>
              <a:ext cx="2858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4214810" y="3428856"/>
              <a:ext cx="285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 rot="10800000" flipV="1">
              <a:off x="4214810" y="3643025"/>
              <a:ext cx="143165" cy="71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>
              <a:off x="4357975" y="3643025"/>
              <a:ext cx="142587" cy="71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21 Grupo"/>
          <p:cNvGrpSpPr>
            <a:grpSpLocks/>
          </p:cNvGrpSpPr>
          <p:nvPr/>
        </p:nvGrpSpPr>
        <p:grpSpPr bwMode="auto">
          <a:xfrm>
            <a:off x="7715250" y="4572000"/>
            <a:ext cx="785813" cy="785813"/>
            <a:chOff x="4214810" y="3214686"/>
            <a:chExt cx="285752" cy="500066"/>
          </a:xfrm>
        </p:grpSpPr>
        <p:sp>
          <p:nvSpPr>
            <p:cNvPr id="47" name="46 Elipse"/>
            <p:cNvSpPr/>
            <p:nvPr/>
          </p:nvSpPr>
          <p:spPr>
            <a:xfrm>
              <a:off x="4286392" y="3214686"/>
              <a:ext cx="142587" cy="1424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cxnSp>
          <p:nvCxnSpPr>
            <p:cNvPr id="48" name="47 Conector recto"/>
            <p:cNvCxnSpPr>
              <a:stCxn id="47" idx="4"/>
            </p:cNvCxnSpPr>
            <p:nvPr/>
          </p:nvCxnSpPr>
          <p:spPr>
            <a:xfrm rot="5400000">
              <a:off x="4215027" y="3500077"/>
              <a:ext cx="2858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4214810" y="3428856"/>
              <a:ext cx="285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/>
            <p:nvPr/>
          </p:nvCxnSpPr>
          <p:spPr>
            <a:xfrm rot="10800000" flipV="1">
              <a:off x="4214810" y="3643025"/>
              <a:ext cx="143165" cy="71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>
              <a:off x="4357975" y="3643025"/>
              <a:ext cx="142587" cy="71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21 Grupo"/>
          <p:cNvGrpSpPr>
            <a:grpSpLocks/>
          </p:cNvGrpSpPr>
          <p:nvPr/>
        </p:nvGrpSpPr>
        <p:grpSpPr bwMode="auto">
          <a:xfrm>
            <a:off x="742950" y="2071688"/>
            <a:ext cx="785813" cy="785812"/>
            <a:chOff x="4214810" y="3214686"/>
            <a:chExt cx="285752" cy="500066"/>
          </a:xfrm>
        </p:grpSpPr>
        <p:sp>
          <p:nvSpPr>
            <p:cNvPr id="53" name="52 Elipse"/>
            <p:cNvSpPr/>
            <p:nvPr/>
          </p:nvSpPr>
          <p:spPr>
            <a:xfrm>
              <a:off x="4286392" y="3214686"/>
              <a:ext cx="142587" cy="1424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cxnSp>
          <p:nvCxnSpPr>
            <p:cNvPr id="54" name="53 Conector recto"/>
            <p:cNvCxnSpPr>
              <a:stCxn id="53" idx="4"/>
            </p:cNvCxnSpPr>
            <p:nvPr/>
          </p:nvCxnSpPr>
          <p:spPr>
            <a:xfrm rot="5400000">
              <a:off x="4215026" y="3500078"/>
              <a:ext cx="2858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4214810" y="3428856"/>
              <a:ext cx="285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 rot="10800000" flipV="1">
              <a:off x="4214810" y="3643026"/>
              <a:ext cx="143165" cy="717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4357975" y="3643026"/>
              <a:ext cx="142587" cy="717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21 Grupo"/>
          <p:cNvGrpSpPr>
            <a:grpSpLocks/>
          </p:cNvGrpSpPr>
          <p:nvPr/>
        </p:nvGrpSpPr>
        <p:grpSpPr bwMode="auto">
          <a:xfrm>
            <a:off x="1323975" y="5172075"/>
            <a:ext cx="785813" cy="785813"/>
            <a:chOff x="4214810" y="3214686"/>
            <a:chExt cx="285752" cy="500066"/>
          </a:xfrm>
        </p:grpSpPr>
        <p:sp>
          <p:nvSpPr>
            <p:cNvPr id="59" name="58 Elipse"/>
            <p:cNvSpPr/>
            <p:nvPr/>
          </p:nvSpPr>
          <p:spPr>
            <a:xfrm>
              <a:off x="4286392" y="3214686"/>
              <a:ext cx="142587" cy="1424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cxnSp>
          <p:nvCxnSpPr>
            <p:cNvPr id="60" name="59 Conector recto"/>
            <p:cNvCxnSpPr>
              <a:stCxn id="59" idx="4"/>
            </p:cNvCxnSpPr>
            <p:nvPr/>
          </p:nvCxnSpPr>
          <p:spPr>
            <a:xfrm rot="5400000">
              <a:off x="4215027" y="3500077"/>
              <a:ext cx="2858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>
              <a:off x="4214810" y="3428856"/>
              <a:ext cx="285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"/>
            <p:cNvCxnSpPr/>
            <p:nvPr/>
          </p:nvCxnSpPr>
          <p:spPr>
            <a:xfrm rot="10800000" flipV="1">
              <a:off x="4214810" y="3643025"/>
              <a:ext cx="143165" cy="71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"/>
            <p:cNvCxnSpPr/>
            <p:nvPr/>
          </p:nvCxnSpPr>
          <p:spPr>
            <a:xfrm>
              <a:off x="4357975" y="3643025"/>
              <a:ext cx="142587" cy="71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880AC5A0-BBC1-1F88-0DAA-AD55385CF46C}"/>
              </a:ext>
            </a:extLst>
          </p:cNvPr>
          <p:cNvSpPr/>
          <p:nvPr/>
        </p:nvSpPr>
        <p:spPr>
          <a:xfrm>
            <a:off x="2555776" y="1818963"/>
            <a:ext cx="4432398" cy="46088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9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9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5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9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0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nimBg="1"/>
      <p:bldP spid="69639" grpId="0" animBg="1"/>
      <p:bldP spid="69640" grpId="0" animBg="1"/>
      <p:bldP spid="69641" grpId="0" animBg="1"/>
      <p:bldP spid="69642" grpId="0" animBg="1"/>
      <p:bldP spid="69643" grpId="0" animBg="1"/>
      <p:bldP spid="69644" grpId="0" animBg="1"/>
      <p:bldP spid="69645" grpId="0" animBg="1"/>
      <p:bldP spid="69649" grpId="0"/>
      <p:bldP spid="69650" grpId="0"/>
      <p:bldP spid="69651" grpId="0"/>
      <p:bldP spid="69652" grpId="0"/>
      <p:bldP spid="69653" grpId="0"/>
      <p:bldP spid="69654" grpId="0"/>
      <p:bldP spid="69655" grpId="0"/>
      <p:bldP spid="69656" grpId="0"/>
      <p:bldP spid="69657" grpId="0" animBg="1"/>
      <p:bldP spid="69658" grpId="0" animBg="1"/>
      <p:bldP spid="69659" grpId="0" animBg="1"/>
      <p:bldP spid="69660" grpId="0" animBg="1"/>
      <p:bldP spid="69661" grpId="0" animBg="1"/>
      <p:bldP spid="69662" grpId="0" animBg="1"/>
      <p:bldP spid="69663" grpId="0" animBg="1"/>
      <p:bldP spid="69664" grpId="0" animBg="1"/>
      <p:bldP spid="69665" grpId="0"/>
      <p:bldP spid="69666" grpId="0"/>
      <p:bldP spid="69667" grpId="0"/>
      <p:bldP spid="6966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E0AFAFF7-6967-465B-8F86-4B33327E4776}" type="slidenum">
              <a:rPr lang="es-ES" smtClean="0"/>
              <a:pPr/>
              <a:t>74</a:t>
            </a:fld>
            <a:endParaRPr lang="es-ES"/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285720" y="1357298"/>
            <a:ext cx="48045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</p:txBody>
      </p:sp>
      <p:sp>
        <p:nvSpPr>
          <p:cNvPr id="38" name="37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005034"/>
            <a:ext cx="8134350" cy="449580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>
    <p:dissolv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B54AFDCF-1EBF-4913-BB47-4B4CAEE9702A}" type="slidenum">
              <a:rPr lang="es-ES" smtClean="0"/>
              <a:pPr/>
              <a:t>75</a:t>
            </a:fld>
            <a:endParaRPr lang="es-ES"/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382465" y="1382144"/>
            <a:ext cx="865672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Utilización de los diagramas de casos de uso:</a:t>
            </a:r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defRPr/>
            </a:pPr>
            <a:r>
              <a:rPr lang="es-CO" sz="2400" u="non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Captura de requerimientos.</a:t>
            </a:r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Identificar actores.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Qué necesitan del sistema (casos de uso a utilizar).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Dónde </a:t>
            </a:r>
            <a:r>
              <a:rPr lang="es-CO" sz="2400" b="0" u="none">
                <a:solidFill>
                  <a:srgbClr val="FFFF99"/>
                </a:solidFill>
              </a:rPr>
              <a:t>participan directamente</a:t>
            </a:r>
            <a:r>
              <a:rPr lang="es-CO" sz="2400" b="0" u="none" dirty="0">
                <a:solidFill>
                  <a:srgbClr val="FFFF99"/>
                </a:solidFill>
              </a:rPr>
              <a:t>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Deben representar un requerimiento legal.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62366910-D127-4000-93F3-969B6F9E8C09}" type="slidenum">
              <a:rPr lang="es-ES" smtClean="0"/>
              <a:pPr/>
              <a:t>76</a:t>
            </a:fld>
            <a:endParaRPr lang="es-ES"/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337118" y="1357298"/>
            <a:ext cx="874258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defRPr/>
            </a:pPr>
            <a:r>
              <a:rPr lang="es-CO" sz="2400" u="non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Casos de uso a través del desarrollo.</a:t>
            </a:r>
          </a:p>
          <a:p>
            <a:pPr eaLnBrk="1" hangingPunct="1">
              <a:defRPr/>
            </a:pPr>
            <a:endParaRPr lang="es-CO" sz="2400" u="none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Planear el proyecto.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Casos de uso con: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	Significado de cada uno, quien lo usa, riesgos,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	tiempo de implementación.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Funcionalidad común a varios casos de uso    </a:t>
            </a:r>
            <a:r>
              <a:rPr lang="es-CO" sz="2400" b="0" u="none" dirty="0" err="1">
                <a:solidFill>
                  <a:srgbClr val="FFFF99"/>
                </a:solidFill>
              </a:rPr>
              <a:t>Reuso</a:t>
            </a:r>
            <a:r>
              <a:rPr lang="es-CO" sz="2400" b="0" u="none" dirty="0">
                <a:solidFill>
                  <a:srgbClr val="FFFF99"/>
                </a:solidFill>
              </a:rPr>
              <a:t>. 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Orden de implementación.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Iteraciones del sistema.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Pruebas de los casos de uso.</a:t>
            </a: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7485063" y="4357688"/>
            <a:ext cx="287337" cy="2873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10C44CE7-7C5A-4D4D-BD85-3FAAAA1A95ED}" type="slidenum">
              <a:rPr lang="es-ES" smtClean="0"/>
              <a:pPr/>
              <a:t>77</a:t>
            </a:fld>
            <a:endParaRPr lang="es-ES"/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258747" y="1403350"/>
            <a:ext cx="820128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</a:rPr>
              <a:t>Posibles Problemas.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Construir un sistema no orientado a objetos.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	</a:t>
            </a:r>
            <a:r>
              <a:rPr lang="es-CO" sz="24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Perder visión de la arquitectura total por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entregas rápidas.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Diseño erróneo de requerimientos.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	</a:t>
            </a:r>
            <a:r>
              <a:rPr lang="es-CO" sz="24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Distinguir entre requerimientos y diseño.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 orden no lo da el usuario.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Pérdida de requerimientos al identificar actores y </a:t>
            </a:r>
          </a:p>
          <a:p>
            <a:pPr marL="457200" indent="-457200"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casos de uso.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    	</a:t>
            </a:r>
            <a:r>
              <a:rPr lang="es-CO" sz="24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 en paralelo Modelo de clases.   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9AAEBC0D-881A-43F3-A663-03F8FA11F421}" type="slidenum">
              <a:rPr lang="es-ES" smtClean="0"/>
              <a:pPr/>
              <a:t>78</a:t>
            </a:fld>
            <a:endParaRPr lang="es-ES"/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304127" y="1428736"/>
            <a:ext cx="8520281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Relaciones.</a:t>
            </a:r>
          </a:p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</a:rPr>
              <a:t>Estereotipo.</a:t>
            </a:r>
          </a:p>
          <a:p>
            <a:pPr eaLnBrk="1" hangingPunct="1">
              <a:buFont typeface="Wingdings" pitchFamily="2" charset="2"/>
              <a:buChar char="C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Forma de clasificar elementos de un modelo.</a:t>
            </a:r>
          </a:p>
          <a:p>
            <a:pPr eaLnBrk="1" hangingPunct="1">
              <a:buFont typeface="Wingdings" pitchFamily="2" charset="2"/>
              <a:buChar char="C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Hay estereotipos predefinidos como: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&lt;&lt;</a:t>
            </a:r>
            <a:r>
              <a:rPr lang="es-CO" sz="2400" b="0" u="none" dirty="0" err="1">
                <a:solidFill>
                  <a:srgbClr val="FFFF99"/>
                </a:solidFill>
              </a:rPr>
              <a:t>interfase</a:t>
            </a:r>
            <a:r>
              <a:rPr lang="es-CO" sz="2400" b="0" u="none" dirty="0">
                <a:solidFill>
                  <a:srgbClr val="FFFF99"/>
                </a:solidFill>
              </a:rPr>
              <a:t>&gt;&gt;, &lt;&lt;</a:t>
            </a:r>
            <a:r>
              <a:rPr lang="es-CO" sz="2400" b="0" u="none" dirty="0" err="1">
                <a:solidFill>
                  <a:srgbClr val="FFFF99"/>
                </a:solidFill>
              </a:rPr>
              <a:t>type</a:t>
            </a:r>
            <a:r>
              <a:rPr lang="es-CO" sz="2400" b="0" u="none" dirty="0">
                <a:solidFill>
                  <a:srgbClr val="FFFF99"/>
                </a:solidFill>
              </a:rPr>
              <a:t>&gt;&gt;,&lt;&lt;</a:t>
            </a:r>
            <a:r>
              <a:rPr lang="es-CO" sz="2400" b="0" u="none" dirty="0" err="1">
                <a:solidFill>
                  <a:srgbClr val="FFFF99"/>
                </a:solidFill>
              </a:rPr>
              <a:t>implementation</a:t>
            </a:r>
            <a:r>
              <a:rPr lang="es-CO" sz="2400" b="0" u="none" dirty="0">
                <a:solidFill>
                  <a:srgbClr val="FFFF99"/>
                </a:solidFill>
              </a:rPr>
              <a:t>&gt;&gt;</a:t>
            </a:r>
          </a:p>
          <a:p>
            <a:pPr eaLnBrk="1" hangingPunct="1">
              <a:buFont typeface="Wingdings" pitchFamily="2" charset="2"/>
              <a:buChar char="C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Describen mejor elementos del modelo.</a:t>
            </a:r>
          </a:p>
          <a:p>
            <a:pPr eaLnBrk="1" hangingPunct="1">
              <a:buFont typeface="Wingdings" pitchFamily="2" charset="2"/>
              <a:buChar char="C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Proporcionan información extra. Son: </a:t>
            </a:r>
          </a:p>
          <a:p>
            <a:pPr eaLnBrk="1" hangingPunct="1">
              <a:buFontTx/>
              <a:buChar char="•"/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s-CO" sz="2400" u="none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</a:t>
            </a:r>
            <a:r>
              <a:rPr lang="es-CO" sz="24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 (Reutilización).</a:t>
            </a:r>
          </a:p>
          <a:p>
            <a:pPr eaLnBrk="1" hangingPunct="1">
              <a:buFont typeface="Wingdings" pitchFamily="2" charset="2"/>
              <a:buChar char="C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Funcionalidad común a varios casos de uso.</a:t>
            </a:r>
          </a:p>
          <a:p>
            <a:pPr eaLnBrk="1" hangingPunct="1">
              <a:buFont typeface="Wingdings" pitchFamily="2" charset="2"/>
              <a:buChar char="C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Sacar </a:t>
            </a:r>
            <a:r>
              <a:rPr lang="es-CO" sz="2400" b="0" u="none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“factor común” </a:t>
            </a:r>
            <a:r>
              <a:rPr lang="es-CO" sz="2400" b="0" u="none" dirty="0">
                <a:solidFill>
                  <a:srgbClr val="FFFF99"/>
                </a:solidFill>
              </a:rPr>
              <a:t>del comportamiento de dos o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mas casos de uso.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5E2F1DB5-FC87-4368-99C6-58BCCB1D61A6}" type="slidenum">
              <a:rPr lang="es-ES" smtClean="0"/>
              <a:pPr/>
              <a:t>79</a:t>
            </a:fld>
            <a:endParaRPr lang="es-ES"/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326013" y="1311277"/>
            <a:ext cx="846082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</a:t>
            </a:r>
            <a:r>
              <a:rPr lang="es-CO" sz="2000" b="0" u="none" dirty="0">
                <a:solidFill>
                  <a:srgbClr val="FFFF99"/>
                </a:solidFill>
              </a:rPr>
              <a:t>Se puede implementar parte del caso de uso con un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componente.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“Flecha” desde el caso de uso “usuario” al caso de uso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“usado”.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Se etiqueta con </a:t>
            </a:r>
            <a:r>
              <a:rPr lang="es-CO" sz="2000" b="0" u="none" dirty="0">
                <a:solidFill>
                  <a:srgbClr val="C00000"/>
                </a:solidFill>
              </a:rPr>
              <a:t>&lt;&lt;</a:t>
            </a:r>
            <a:r>
              <a:rPr lang="es-CO" sz="2000" b="0" u="none" dirty="0" err="1">
                <a:solidFill>
                  <a:srgbClr val="C00000"/>
                </a:solidFill>
              </a:rPr>
              <a:t>include</a:t>
            </a:r>
            <a:r>
              <a:rPr lang="es-CO" sz="2000" b="0" u="none" dirty="0">
                <a:solidFill>
                  <a:srgbClr val="C00000"/>
                </a:solidFill>
              </a:rPr>
              <a:t>&gt;&gt;.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Caso de uso origen </a:t>
            </a:r>
            <a:r>
              <a:rPr lang="es-CO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incluye</a:t>
            </a:r>
            <a:r>
              <a:rPr lang="es-CO" sz="2000" b="0" u="none" dirty="0">
                <a:solidFill>
                  <a:srgbClr val="FFFF99"/>
                </a:solidFill>
              </a:rPr>
              <a:t> el caso de uso destino.</a:t>
            </a:r>
          </a:p>
          <a:p>
            <a:pPr eaLnBrk="1" hangingPunct="1">
              <a:defRPr/>
            </a:pPr>
            <a:endParaRPr lang="es-CO" sz="2000" b="0" u="none" dirty="0"/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En general: </a:t>
            </a:r>
          </a:p>
          <a:p>
            <a:pPr eaLnBrk="1" hangingPunct="1">
              <a:defRPr/>
            </a:pPr>
            <a:endParaRPr lang="es-CO" sz="2000" b="0" u="none" dirty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Escenarios instancias del caso de uso origen contienen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sub escenarios que son instancias del caso de uso destino.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s-CO" sz="2000" b="0" u="none" dirty="0">
                <a:solidFill>
                  <a:srgbClr val="FFC000"/>
                </a:solidFill>
              </a:rPr>
              <a:t> Caso de uso destino cambia         afecta caso de uso origen.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s-CO" sz="2000" b="0" u="none" dirty="0">
                <a:solidFill>
                  <a:srgbClr val="FFC000"/>
                </a:solidFill>
              </a:rPr>
              <a:t> Caso de uso destino no depende del caso de uso origen.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4500563" y="5143500"/>
            <a:ext cx="287337" cy="287338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7" name="6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14F6FF37-B9D5-4C3C-9761-595B86ED020A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-1428792" y="-71462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987688" y="1357298"/>
            <a:ext cx="3441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u="none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rgbClr val="C00000"/>
                </a:solidFill>
              </a:rPr>
              <a:t>Metodologías de Análisis.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57158" y="2162187"/>
            <a:ext cx="8634287" cy="323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u="none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rgbClr val="00B050"/>
                </a:solidFill>
              </a:rPr>
              <a:t>TRADICIONALES.                                ESTRUCTURADAS.</a:t>
            </a:r>
          </a:p>
          <a:p>
            <a:pPr>
              <a:defRPr/>
            </a:pPr>
            <a:endParaRPr lang="es-ES" u="none" dirty="0"/>
          </a:p>
          <a:p>
            <a:pPr>
              <a:defRPr/>
            </a:pPr>
            <a:r>
              <a:rPr lang="es-ES" sz="1400" b="0" u="none" dirty="0">
                <a:solidFill>
                  <a:srgbClr val="CC0000"/>
                </a:solidFill>
              </a:rPr>
              <a:t>Años 50.					Años 70.</a:t>
            </a:r>
          </a:p>
          <a:p>
            <a:pPr>
              <a:defRPr/>
            </a:pPr>
            <a:r>
              <a:rPr lang="es-ES" sz="1400" b="0" u="none" dirty="0">
                <a:solidFill>
                  <a:srgbClr val="CC0000"/>
                </a:solidFill>
              </a:rPr>
              <a:t>Son narrativas.				Método TOP DOWN (General a específico).</a:t>
            </a:r>
          </a:p>
          <a:p>
            <a:pPr>
              <a:defRPr/>
            </a:pPr>
            <a:r>
              <a:rPr lang="es-ES" sz="1400" b="0" u="none" dirty="0">
                <a:solidFill>
                  <a:srgbClr val="CC0000"/>
                </a:solidFill>
              </a:rPr>
              <a:t>No hay definición clara de actividades.		Visión integral del sistema.</a:t>
            </a:r>
          </a:p>
          <a:p>
            <a:pPr>
              <a:defRPr/>
            </a:pPr>
            <a:r>
              <a:rPr lang="es-ES" sz="1400" b="0" u="none" dirty="0">
                <a:solidFill>
                  <a:srgbClr val="CC0000"/>
                </a:solidFill>
              </a:rPr>
              <a:t>No existen ayudas gráficas.			Es gráfica.</a:t>
            </a:r>
          </a:p>
          <a:p>
            <a:pPr>
              <a:defRPr/>
            </a:pPr>
            <a:r>
              <a:rPr lang="es-ES" sz="1400" b="0" u="none" dirty="0">
                <a:solidFill>
                  <a:srgbClr val="CC0000"/>
                </a:solidFill>
              </a:rPr>
              <a:t>No tiene estandarización de tareas.	</a:t>
            </a:r>
            <a:r>
              <a:rPr lang="es-ES" sz="1400" u="none" dirty="0">
                <a:solidFill>
                  <a:srgbClr val="CC0000"/>
                </a:solidFill>
              </a:rPr>
              <a:t>	</a:t>
            </a:r>
            <a:r>
              <a:rPr lang="es-ES" sz="1400" b="0" u="none" dirty="0">
                <a:solidFill>
                  <a:srgbClr val="CC0000"/>
                </a:solidFill>
              </a:rPr>
              <a:t>Estandariza tareas.</a:t>
            </a:r>
          </a:p>
          <a:p>
            <a:pPr>
              <a:defRPr/>
            </a:pPr>
            <a:r>
              <a:rPr lang="es-ES" sz="1400" b="0" u="none" dirty="0">
                <a:solidFill>
                  <a:srgbClr val="CC0000"/>
                </a:solidFill>
              </a:rPr>
              <a:t>Dificultad para modificaciones futuras.		Se presta para modificaciones futuras.</a:t>
            </a:r>
          </a:p>
          <a:p>
            <a:pPr>
              <a:defRPr/>
            </a:pPr>
            <a:r>
              <a:rPr lang="es-ES" sz="1400" b="0" u="none" dirty="0">
                <a:solidFill>
                  <a:srgbClr val="CC0000"/>
                </a:solidFill>
              </a:rPr>
              <a:t>Un solo punto de vista del sistema.		Permite ver el sistema por segmentos.</a:t>
            </a:r>
          </a:p>
          <a:p>
            <a:pPr>
              <a:defRPr/>
            </a:pPr>
            <a:r>
              <a:rPr lang="es-ES" sz="1400" u="none" dirty="0">
                <a:solidFill>
                  <a:srgbClr val="CC0000"/>
                </a:solidFill>
              </a:rPr>
              <a:t>Problemas:				Problemas:</a:t>
            </a:r>
            <a:endParaRPr lang="es-ES" sz="1400" b="0" u="none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s-ES" sz="1400" b="0" u="none" dirty="0">
                <a:solidFill>
                  <a:srgbClr val="CC0000"/>
                </a:solidFill>
              </a:rPr>
              <a:t>No hay visión global del sistema.		Documentación extensa.</a:t>
            </a:r>
          </a:p>
          <a:p>
            <a:pPr>
              <a:defRPr/>
            </a:pPr>
            <a:r>
              <a:rPr lang="es-ES" sz="1400" b="0" u="none" dirty="0">
                <a:solidFill>
                  <a:srgbClr val="CC0000"/>
                </a:solidFill>
              </a:rPr>
              <a:t>No hay documentación completa.		Mayor tiempo de desarrollo.</a:t>
            </a:r>
          </a:p>
          <a:p>
            <a:pPr>
              <a:defRPr/>
            </a:pPr>
            <a:r>
              <a:rPr lang="es-ES" sz="1400" b="0" u="none" dirty="0">
                <a:solidFill>
                  <a:srgbClr val="CC0000"/>
                </a:solidFill>
              </a:rPr>
              <a:t>Mayor mantenimiento.			Personal capacitado.</a:t>
            </a:r>
          </a:p>
          <a:p>
            <a:pPr>
              <a:defRPr/>
            </a:pPr>
            <a:r>
              <a:rPr lang="es-ES" sz="1400" b="0" u="none" dirty="0">
                <a:solidFill>
                  <a:srgbClr val="CC0000"/>
                </a:solidFill>
              </a:rPr>
              <a:t>Poca estandarización de tareas.		</a:t>
            </a: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4357688" y="2633663"/>
            <a:ext cx="0" cy="2438400"/>
          </a:xfrm>
          <a:prstGeom prst="line">
            <a:avLst/>
          </a:prstGeom>
          <a:noFill/>
          <a:ln w="63500" cap="rnd">
            <a:solidFill>
              <a:srgbClr val="00B050"/>
            </a:solidFill>
            <a:bevel/>
            <a:headEnd type="none" w="sm" len="sm"/>
            <a:tailEnd type="none" w="sm" len="sm"/>
          </a:ln>
          <a:effectLst>
            <a:outerShdw blurRad="101600" dist="38100" sx="108000" sy="108000" algn="l" rotWithShape="0">
              <a:schemeClr val="tx2">
                <a:lumMod val="90000"/>
                <a:alpha val="57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s-CO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70" decel="100000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770" decel="100000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8" dur="770" fill="hold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5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5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5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25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BD31265D-444A-44B5-8A0F-E2BAF872990B}" type="slidenum">
              <a:rPr lang="es-ES" smtClean="0"/>
              <a:pPr/>
              <a:t>80</a:t>
            </a:fld>
            <a:endParaRPr lang="es-ES"/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285720" y="1357299"/>
            <a:ext cx="48766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  <a:p>
            <a:pPr eaLnBrk="1" hangingPunct="1"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b="0" u="none" dirty="0"/>
              <a:t> </a:t>
            </a:r>
          </a:p>
        </p:txBody>
      </p:sp>
      <p:sp>
        <p:nvSpPr>
          <p:cNvPr id="75782" name="Line 5"/>
          <p:cNvSpPr>
            <a:spLocks noChangeShapeType="1"/>
          </p:cNvSpPr>
          <p:nvPr/>
        </p:nvSpPr>
        <p:spPr bwMode="auto">
          <a:xfrm flipV="1">
            <a:off x="2749550" y="2647950"/>
            <a:ext cx="1079500" cy="5746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75783" name="Line 6"/>
          <p:cNvSpPr>
            <a:spLocks noChangeShapeType="1"/>
          </p:cNvSpPr>
          <p:nvPr/>
        </p:nvSpPr>
        <p:spPr bwMode="auto">
          <a:xfrm>
            <a:off x="2749550" y="3222625"/>
            <a:ext cx="1008063" cy="5762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75784" name="Oval 7"/>
          <p:cNvSpPr>
            <a:spLocks noChangeArrowheads="1"/>
          </p:cNvSpPr>
          <p:nvPr/>
        </p:nvSpPr>
        <p:spPr bwMode="auto">
          <a:xfrm>
            <a:off x="3971925" y="2286000"/>
            <a:ext cx="1009650" cy="7207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4000" sy="104000" rotWithShape="0">
              <a:schemeClr val="bg1">
                <a:alpha val="36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75785" name="Oval 8"/>
          <p:cNvSpPr>
            <a:spLocks noChangeArrowheads="1"/>
          </p:cNvSpPr>
          <p:nvPr/>
        </p:nvSpPr>
        <p:spPr bwMode="auto">
          <a:xfrm>
            <a:off x="4044950" y="3367088"/>
            <a:ext cx="1009650" cy="7207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4000" sy="104000" rotWithShape="0">
              <a:schemeClr val="bg1">
                <a:alpha val="36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75786" name="Oval 9"/>
          <p:cNvSpPr>
            <a:spLocks noChangeArrowheads="1"/>
          </p:cNvSpPr>
          <p:nvPr/>
        </p:nvSpPr>
        <p:spPr bwMode="auto">
          <a:xfrm>
            <a:off x="6205538" y="2863850"/>
            <a:ext cx="1009650" cy="7207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4000" sy="104000" rotWithShape="0">
              <a:schemeClr val="bg1">
                <a:alpha val="36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75787" name="Line 10"/>
          <p:cNvSpPr>
            <a:spLocks noChangeShapeType="1"/>
          </p:cNvSpPr>
          <p:nvPr/>
        </p:nvSpPr>
        <p:spPr bwMode="auto">
          <a:xfrm>
            <a:off x="5126038" y="2574925"/>
            <a:ext cx="1008062" cy="504825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75788" name="Line 11"/>
          <p:cNvSpPr>
            <a:spLocks noChangeShapeType="1"/>
          </p:cNvSpPr>
          <p:nvPr/>
        </p:nvSpPr>
        <p:spPr bwMode="auto">
          <a:xfrm flipV="1">
            <a:off x="5126038" y="3367088"/>
            <a:ext cx="1008062" cy="43180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>
            <a:off x="3933825" y="2503488"/>
            <a:ext cx="1123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Crear Clientes</a:t>
            </a:r>
            <a:endParaRPr lang="es-ES" sz="1200" b="0" u="none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5790" name="Text Box 13"/>
          <p:cNvSpPr txBox="1">
            <a:spLocks noChangeArrowheads="1"/>
          </p:cNvSpPr>
          <p:nvPr/>
        </p:nvSpPr>
        <p:spPr bwMode="auto">
          <a:xfrm>
            <a:off x="4141788" y="3495675"/>
            <a:ext cx="80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Modificar</a:t>
            </a:r>
          </a:p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  Clientes</a:t>
            </a:r>
            <a:endParaRPr lang="es-ES" sz="1200" b="0" u="none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5791" name="Text Box 14"/>
          <p:cNvSpPr txBox="1">
            <a:spLocks noChangeArrowheads="1"/>
          </p:cNvSpPr>
          <p:nvPr/>
        </p:nvSpPr>
        <p:spPr bwMode="auto">
          <a:xfrm>
            <a:off x="6265863" y="2982913"/>
            <a:ext cx="85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Validar</a:t>
            </a:r>
          </a:p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Existencia</a:t>
            </a:r>
            <a:endParaRPr lang="es-ES" sz="1200" b="0" u="none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5792" name="Text Box 15"/>
          <p:cNvSpPr txBox="1">
            <a:spLocks noChangeArrowheads="1"/>
          </p:cNvSpPr>
          <p:nvPr/>
        </p:nvSpPr>
        <p:spPr bwMode="auto">
          <a:xfrm>
            <a:off x="5321300" y="2451100"/>
            <a:ext cx="1104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&lt;&lt;include&gt;&gt;</a:t>
            </a:r>
            <a:endParaRPr lang="es-ES" sz="1200" b="0" u="none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5793" name="Text Box 16"/>
          <p:cNvSpPr txBox="1">
            <a:spLocks noChangeArrowheads="1"/>
          </p:cNvSpPr>
          <p:nvPr/>
        </p:nvSpPr>
        <p:spPr bwMode="auto">
          <a:xfrm>
            <a:off x="5321300" y="3675063"/>
            <a:ext cx="1104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&lt;&lt;include&gt;&gt;</a:t>
            </a:r>
            <a:endParaRPr lang="es-ES" sz="1200" b="0" u="none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5794" name="Text Box 17"/>
          <p:cNvSpPr txBox="1">
            <a:spLocks noChangeArrowheads="1"/>
          </p:cNvSpPr>
          <p:nvPr/>
        </p:nvSpPr>
        <p:spPr bwMode="auto">
          <a:xfrm>
            <a:off x="164129" y="4286256"/>
            <a:ext cx="898169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b="0" u="none" dirty="0">
                <a:ln>
                  <a:solidFill>
                    <a:schemeClr val="bg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Usos: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Para mostrar como usar un componente que ya existe.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Funcionalidades comunes entre casos de uso. 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Documentar nuevos componentes.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Es un refinamiento del diagrama inicial.</a:t>
            </a:r>
          </a:p>
          <a:p>
            <a:pPr eaLnBrk="1" hangingPunct="1">
              <a:buFontTx/>
              <a:buChar char="•"/>
              <a:defRPr/>
            </a:pPr>
            <a:endParaRPr lang="es-CO" sz="2400" b="0" u="none" dirty="0"/>
          </a:p>
        </p:txBody>
      </p:sp>
      <p:sp>
        <p:nvSpPr>
          <p:cNvPr id="20" name="19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grpSp>
        <p:nvGrpSpPr>
          <p:cNvPr id="2" name="21 Grupo"/>
          <p:cNvGrpSpPr>
            <a:grpSpLocks/>
          </p:cNvGrpSpPr>
          <p:nvPr/>
        </p:nvGrpSpPr>
        <p:grpSpPr bwMode="auto">
          <a:xfrm>
            <a:off x="1749425" y="2857500"/>
            <a:ext cx="785813" cy="785813"/>
            <a:chOff x="4214810" y="3214686"/>
            <a:chExt cx="285752" cy="500066"/>
          </a:xfrm>
        </p:grpSpPr>
        <p:sp>
          <p:nvSpPr>
            <p:cNvPr id="23" name="22 Elipse"/>
            <p:cNvSpPr/>
            <p:nvPr/>
          </p:nvSpPr>
          <p:spPr>
            <a:xfrm>
              <a:off x="4286392" y="3214686"/>
              <a:ext cx="142587" cy="1424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cxnSp>
          <p:nvCxnSpPr>
            <p:cNvPr id="24" name="23 Conector recto"/>
            <p:cNvCxnSpPr>
              <a:stCxn id="23" idx="4"/>
            </p:cNvCxnSpPr>
            <p:nvPr/>
          </p:nvCxnSpPr>
          <p:spPr>
            <a:xfrm rot="5400000">
              <a:off x="4215027" y="3500077"/>
              <a:ext cx="2858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4214810" y="3428856"/>
              <a:ext cx="285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 rot="10800000" flipV="1">
              <a:off x="4214810" y="3643025"/>
              <a:ext cx="143165" cy="71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>
              <a:off x="4357975" y="3643025"/>
              <a:ext cx="142587" cy="71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757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757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757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757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70" decel="100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770" decel="100000"/>
                                        <p:tgtEl>
                                          <p:spTgt spid="7578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4" dur="77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6" dur="77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8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70" decel="1000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770" decel="100000"/>
                                        <p:tgtEl>
                                          <p:spTgt spid="7579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3" dur="77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5" dur="77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 animBg="1"/>
      <p:bldP spid="75783" grpId="0" animBg="1"/>
      <p:bldP spid="75784" grpId="0" animBg="1"/>
      <p:bldP spid="75785" grpId="0" animBg="1"/>
      <p:bldP spid="75786" grpId="0" animBg="1"/>
      <p:bldP spid="75787" grpId="0" animBg="1"/>
      <p:bldP spid="75788" grpId="0" animBg="1"/>
      <p:bldP spid="75789" grpId="0"/>
      <p:bldP spid="75790" grpId="0"/>
      <p:bldP spid="75791" grpId="0"/>
      <p:bldP spid="75792" grpId="0"/>
      <p:bldP spid="7579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A6059257-14B1-472A-A002-E9595E382FBC}" type="slidenum">
              <a:rPr lang="es-ES" smtClean="0"/>
              <a:pPr/>
              <a:t>81</a:t>
            </a:fld>
            <a:endParaRPr lang="es-ES"/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222736" y="1428736"/>
            <a:ext cx="886813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Ventajas: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Evita repetir información, descripciones detalladas de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casos de uso. 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Mejora funciones 1-1 coherentes y mas claras.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Planificar reutilización de código. 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Componentes como código estándar.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Ejemplo:</a:t>
            </a:r>
          </a:p>
          <a:p>
            <a:pPr eaLnBrk="1" hangingPunct="1">
              <a:defRPr/>
            </a:pPr>
            <a:r>
              <a:rPr lang="es-CO" sz="2400" b="0" u="none" dirty="0"/>
              <a:t>	</a:t>
            </a:r>
            <a:r>
              <a:rPr lang="es-CO" sz="24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Puertas para construcción de viviendas.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Puertas estándar VS Puertas “al gusto”.</a:t>
            </a:r>
          </a:p>
          <a:p>
            <a:pPr eaLnBrk="1" hangingPunct="1"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b="0" u="none" dirty="0"/>
              <a:t>		    </a:t>
            </a:r>
            <a:r>
              <a:rPr lang="es-CO" sz="2400" b="0" u="none" dirty="0">
                <a:solidFill>
                  <a:srgbClr val="CC0000"/>
                </a:solidFill>
              </a:rPr>
              <a:t>Mas costo, mas tiempo</a:t>
            </a:r>
          </a:p>
        </p:txBody>
      </p:sp>
      <p:sp>
        <p:nvSpPr>
          <p:cNvPr id="77828" name="AutoShape 4"/>
          <p:cNvSpPr>
            <a:spLocks noChangeArrowheads="1"/>
          </p:cNvSpPr>
          <p:nvPr/>
        </p:nvSpPr>
        <p:spPr bwMode="auto">
          <a:xfrm>
            <a:off x="4071938" y="5143500"/>
            <a:ext cx="287337" cy="358775"/>
          </a:xfrm>
          <a:prstGeom prst="downArrow">
            <a:avLst>
              <a:gd name="adj1" fmla="val 50000"/>
              <a:gd name="adj2" fmla="val 31216"/>
            </a:avLst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9" name="8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E4C70B75-2A52-4EA8-AC9A-F4DCB4810942}" type="slidenum">
              <a:rPr lang="es-ES" smtClean="0"/>
              <a:pPr/>
              <a:t>82</a:t>
            </a:fld>
            <a:endParaRPr lang="es-ES"/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164727" y="1341438"/>
            <a:ext cx="9017661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  <a:p>
            <a:pPr eaLnBrk="1" hangingPunct="1">
              <a:defRPr/>
            </a:pPr>
            <a:endParaRPr lang="es-CO" sz="2400" u="none" dirty="0">
              <a:ln>
                <a:solidFill>
                  <a:schemeClr val="tx1"/>
                </a:solidFill>
              </a:ln>
              <a:solidFill>
                <a:srgbClr val="002060"/>
              </a:solidFill>
            </a:endParaRPr>
          </a:p>
          <a:p>
            <a:pPr eaLnBrk="1" hangingPunct="1">
              <a:defRPr/>
            </a:pPr>
            <a:r>
              <a:rPr lang="es-CO" sz="24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s-CO" sz="2400" u="none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</a:t>
            </a:r>
            <a:r>
              <a:rPr lang="es-CO" sz="24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 (Comportamiento Variable).</a:t>
            </a:r>
          </a:p>
          <a:p>
            <a:pPr eaLnBrk="1" hangingPunct="1">
              <a:defRPr/>
            </a:pPr>
            <a:endParaRPr lang="es-CO" sz="2400" u="none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Tx/>
              <a:buChar char="•"/>
              <a:defRPr/>
            </a:pP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Lo que ocurre en casos inusuales.</a:t>
            </a:r>
          </a:p>
          <a:p>
            <a:pPr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Para casos de uso donde pueden ocurrir varias </a:t>
            </a:r>
            <a:r>
              <a:rPr lang="es-CO" sz="2400" b="0" u="none" dirty="0">
                <a:solidFill>
                  <a:srgbClr val="C00000"/>
                </a:solidFill>
              </a:rPr>
              <a:t>cosas</a:t>
            </a:r>
            <a:r>
              <a:rPr lang="es-CO" sz="2400" b="0" u="none" dirty="0">
                <a:solidFill>
                  <a:srgbClr val="FFFF99"/>
                </a:solidFill>
              </a:rPr>
              <a:t>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</a:t>
            </a:r>
            <a:r>
              <a:rPr lang="es-CO" sz="2400" b="0" u="none" dirty="0">
                <a:solidFill>
                  <a:srgbClr val="C00000"/>
                </a:solidFill>
              </a:rPr>
              <a:t>inusuales,</a:t>
            </a:r>
            <a:r>
              <a:rPr lang="es-CO" sz="2400" b="0" u="none" dirty="0">
                <a:solidFill>
                  <a:srgbClr val="FFFF99"/>
                </a:solidFill>
              </a:rPr>
              <a:t> dependiendo de las circunstancias.</a:t>
            </a:r>
          </a:p>
          <a:p>
            <a:pPr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Se muestra un caso de uso principal y uno o mas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secundarios.</a:t>
            </a:r>
          </a:p>
          <a:p>
            <a:pPr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“Flecha” desde el caso de uso menos central al central.</a:t>
            </a:r>
          </a:p>
          <a:p>
            <a:pPr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Se puede poner descripción en la flecha.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6255ACFA-0B1F-4FE2-91A6-F91E7D8E79F9}" type="slidenum">
              <a:rPr lang="es-ES" smtClean="0"/>
              <a:pPr/>
              <a:t>83</a:t>
            </a:fld>
            <a:endParaRPr lang="es-ES"/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289841" y="1268413"/>
            <a:ext cx="74254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s-CO" sz="2400" u="none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</a:t>
            </a:r>
            <a:r>
              <a:rPr lang="es-CO" sz="24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 (Comportamiento Variable).</a:t>
            </a:r>
          </a:p>
        </p:txBody>
      </p:sp>
      <p:sp>
        <p:nvSpPr>
          <p:cNvPr id="78854" name="Line 5"/>
          <p:cNvSpPr>
            <a:spLocks noChangeShapeType="1"/>
          </p:cNvSpPr>
          <p:nvPr/>
        </p:nvSpPr>
        <p:spPr bwMode="auto">
          <a:xfrm>
            <a:off x="2411413" y="3278188"/>
            <a:ext cx="1008062" cy="5762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78855" name="Oval 6"/>
          <p:cNvSpPr>
            <a:spLocks noChangeArrowheads="1"/>
          </p:cNvSpPr>
          <p:nvPr/>
        </p:nvSpPr>
        <p:spPr bwMode="auto">
          <a:xfrm>
            <a:off x="3706813" y="3422650"/>
            <a:ext cx="1009650" cy="7207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4000" sy="104000" rotWithShape="0">
              <a:schemeClr val="bg1">
                <a:alpha val="36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78856" name="Oval 7"/>
          <p:cNvSpPr>
            <a:spLocks noChangeArrowheads="1"/>
          </p:cNvSpPr>
          <p:nvPr/>
        </p:nvSpPr>
        <p:spPr bwMode="auto">
          <a:xfrm>
            <a:off x="5867400" y="2919413"/>
            <a:ext cx="1009650" cy="7207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4000" sy="104000" rotWithShape="0">
              <a:schemeClr val="bg1">
                <a:alpha val="36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3875088" y="3551238"/>
            <a:ext cx="68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Prestar</a:t>
            </a:r>
          </a:p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  Libros</a:t>
            </a:r>
            <a:endParaRPr lang="es-ES" sz="1200" b="0" u="none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8858" name="Text Box 9"/>
          <p:cNvSpPr txBox="1">
            <a:spLocks noChangeArrowheads="1"/>
          </p:cNvSpPr>
          <p:nvPr/>
        </p:nvSpPr>
        <p:spPr bwMode="auto">
          <a:xfrm>
            <a:off x="6008688" y="3054350"/>
            <a:ext cx="820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Rechazar</a:t>
            </a:r>
          </a:p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Préstamo</a:t>
            </a:r>
            <a:endParaRPr lang="es-ES" sz="1200" b="0" u="none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8859" name="Text Box 10"/>
          <p:cNvSpPr txBox="1">
            <a:spLocks noChangeArrowheads="1"/>
          </p:cNvSpPr>
          <p:nvPr/>
        </p:nvSpPr>
        <p:spPr bwMode="auto">
          <a:xfrm>
            <a:off x="4860925" y="3636963"/>
            <a:ext cx="1087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&lt;&lt;extend&gt;&gt;</a:t>
            </a:r>
            <a:endParaRPr lang="es-ES" sz="1200" b="0" u="none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8860" name="Line 11"/>
          <p:cNvSpPr>
            <a:spLocks noChangeShapeType="1"/>
          </p:cNvSpPr>
          <p:nvPr/>
        </p:nvSpPr>
        <p:spPr bwMode="auto">
          <a:xfrm flipH="1">
            <a:off x="4787900" y="3349625"/>
            <a:ext cx="1008063" cy="43180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14" name="13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grpSp>
        <p:nvGrpSpPr>
          <p:cNvPr id="2" name="15 Grupo"/>
          <p:cNvGrpSpPr>
            <a:grpSpLocks/>
          </p:cNvGrpSpPr>
          <p:nvPr/>
        </p:nvGrpSpPr>
        <p:grpSpPr bwMode="auto">
          <a:xfrm>
            <a:off x="1571625" y="2786063"/>
            <a:ext cx="785813" cy="785812"/>
            <a:chOff x="4214810" y="3214686"/>
            <a:chExt cx="285752" cy="500066"/>
          </a:xfrm>
        </p:grpSpPr>
        <p:sp>
          <p:nvSpPr>
            <p:cNvPr id="17" name="16 Elipse"/>
            <p:cNvSpPr/>
            <p:nvPr/>
          </p:nvSpPr>
          <p:spPr>
            <a:xfrm>
              <a:off x="4286392" y="3214686"/>
              <a:ext cx="142587" cy="1424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cxnSp>
          <p:nvCxnSpPr>
            <p:cNvPr id="18" name="17 Conector recto"/>
            <p:cNvCxnSpPr>
              <a:stCxn id="17" idx="4"/>
            </p:cNvCxnSpPr>
            <p:nvPr/>
          </p:nvCxnSpPr>
          <p:spPr>
            <a:xfrm rot="5400000">
              <a:off x="4215026" y="3500078"/>
              <a:ext cx="2858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4214810" y="3428856"/>
              <a:ext cx="285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10800000" flipV="1">
              <a:off x="4214810" y="3643026"/>
              <a:ext cx="143165" cy="717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4357975" y="3643026"/>
              <a:ext cx="142587" cy="717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886" name="21 Rectángulo"/>
          <p:cNvSpPr>
            <a:spLocks noChangeArrowheads="1"/>
          </p:cNvSpPr>
          <p:nvPr/>
        </p:nvSpPr>
        <p:spPr bwMode="auto">
          <a:xfrm>
            <a:off x="428625" y="2071688"/>
            <a:ext cx="1571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2400" b="0" u="none">
                <a:solidFill>
                  <a:srgbClr val="FFFF99"/>
                </a:solidFill>
              </a:rPr>
              <a:t>Ejemplo: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nimBg="1"/>
      <p:bldP spid="78855" grpId="0" animBg="1"/>
      <p:bldP spid="78856" grpId="0" animBg="1"/>
      <p:bldP spid="78857" grpId="0"/>
      <p:bldP spid="78858" grpId="0"/>
      <p:bldP spid="78859" grpId="0"/>
      <p:bldP spid="7886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F9FEDF8-38B0-4842-A184-3D5F6BC09016}" type="slidenum">
              <a:rPr lang="es-ES" smtClean="0"/>
              <a:pPr/>
              <a:t>84</a:t>
            </a:fld>
            <a:endParaRPr lang="es-ES"/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349843" y="1290638"/>
            <a:ext cx="791588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Generalización.</a:t>
            </a:r>
          </a:p>
          <a:p>
            <a:pPr eaLnBrk="1" hangingPunct="1">
              <a:buFont typeface="Wingdings" pitchFamily="2" charset="2"/>
              <a:buChar char="F"/>
              <a:defRPr/>
            </a:pPr>
            <a:endParaRPr lang="es-CO" sz="2400" u="none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 typeface="Wingdings" pitchFamily="2" charset="2"/>
              <a:buChar char="F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Para relacionar actores o casos de uso entre sí.</a:t>
            </a:r>
          </a:p>
          <a:p>
            <a:pPr eaLnBrk="1" hangingPunct="1">
              <a:defRPr/>
            </a:pPr>
            <a:endParaRPr lang="es-CO" sz="2400" b="0" u="none" dirty="0"/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4748213" y="3724275"/>
            <a:ext cx="9667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Estudiantes</a:t>
            </a:r>
            <a:endParaRPr lang="es-ES" sz="1200" b="0" u="none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9881" name="Text Box 8"/>
          <p:cNvSpPr txBox="1">
            <a:spLocks noChangeArrowheads="1"/>
          </p:cNvSpPr>
          <p:nvPr/>
        </p:nvSpPr>
        <p:spPr bwMode="auto">
          <a:xfrm>
            <a:off x="1500188" y="5643563"/>
            <a:ext cx="793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Pregrado</a:t>
            </a:r>
            <a:endParaRPr lang="es-ES" sz="1200" b="0" u="none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grpSp>
        <p:nvGrpSpPr>
          <p:cNvPr id="2" name="12 Grupo"/>
          <p:cNvGrpSpPr>
            <a:grpSpLocks/>
          </p:cNvGrpSpPr>
          <p:nvPr/>
        </p:nvGrpSpPr>
        <p:grpSpPr bwMode="auto">
          <a:xfrm>
            <a:off x="1428750" y="4786313"/>
            <a:ext cx="785813" cy="785812"/>
            <a:chOff x="4214810" y="3214686"/>
            <a:chExt cx="285752" cy="500066"/>
          </a:xfrm>
        </p:grpSpPr>
        <p:sp>
          <p:nvSpPr>
            <p:cNvPr id="14" name="13 Elipse"/>
            <p:cNvSpPr/>
            <p:nvPr/>
          </p:nvSpPr>
          <p:spPr>
            <a:xfrm>
              <a:off x="4286392" y="3214686"/>
              <a:ext cx="142587" cy="1424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 sz="2000"/>
            </a:p>
          </p:txBody>
        </p:sp>
        <p:cxnSp>
          <p:nvCxnSpPr>
            <p:cNvPr id="15" name="14 Conector recto"/>
            <p:cNvCxnSpPr>
              <a:stCxn id="14" idx="4"/>
            </p:cNvCxnSpPr>
            <p:nvPr/>
          </p:nvCxnSpPr>
          <p:spPr>
            <a:xfrm rot="5400000">
              <a:off x="4215026" y="3500078"/>
              <a:ext cx="2858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4214810" y="3428856"/>
              <a:ext cx="285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10800000" flipV="1">
              <a:off x="4214810" y="3643026"/>
              <a:ext cx="143165" cy="717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4357975" y="3643026"/>
              <a:ext cx="142587" cy="717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18 Grupo"/>
          <p:cNvGrpSpPr>
            <a:grpSpLocks/>
          </p:cNvGrpSpPr>
          <p:nvPr/>
        </p:nvGrpSpPr>
        <p:grpSpPr bwMode="auto">
          <a:xfrm>
            <a:off x="3214688" y="4786313"/>
            <a:ext cx="785812" cy="785812"/>
            <a:chOff x="4214810" y="3214686"/>
            <a:chExt cx="285752" cy="500066"/>
          </a:xfrm>
        </p:grpSpPr>
        <p:sp>
          <p:nvSpPr>
            <p:cNvPr id="20" name="19 Elipse"/>
            <p:cNvSpPr/>
            <p:nvPr/>
          </p:nvSpPr>
          <p:spPr>
            <a:xfrm>
              <a:off x="4286392" y="3214686"/>
              <a:ext cx="142587" cy="1424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 sz="2000"/>
            </a:p>
          </p:txBody>
        </p:sp>
        <p:cxnSp>
          <p:nvCxnSpPr>
            <p:cNvPr id="21" name="20 Conector recto"/>
            <p:cNvCxnSpPr>
              <a:stCxn id="20" idx="4"/>
            </p:cNvCxnSpPr>
            <p:nvPr/>
          </p:nvCxnSpPr>
          <p:spPr>
            <a:xfrm rot="5400000">
              <a:off x="4215026" y="3500078"/>
              <a:ext cx="2858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14810" y="3428856"/>
              <a:ext cx="285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 rot="10800000" flipV="1">
              <a:off x="4214810" y="3643026"/>
              <a:ext cx="143165" cy="717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>
              <a:off x="4357975" y="3643026"/>
              <a:ext cx="142587" cy="717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24 Grupo"/>
          <p:cNvGrpSpPr>
            <a:grpSpLocks/>
          </p:cNvGrpSpPr>
          <p:nvPr/>
        </p:nvGrpSpPr>
        <p:grpSpPr bwMode="auto">
          <a:xfrm>
            <a:off x="3868738" y="3143250"/>
            <a:ext cx="785812" cy="785813"/>
            <a:chOff x="4214810" y="3214686"/>
            <a:chExt cx="285752" cy="500066"/>
          </a:xfrm>
        </p:grpSpPr>
        <p:sp>
          <p:nvSpPr>
            <p:cNvPr id="26" name="25 Elipse"/>
            <p:cNvSpPr/>
            <p:nvPr/>
          </p:nvSpPr>
          <p:spPr>
            <a:xfrm>
              <a:off x="4286392" y="3214686"/>
              <a:ext cx="142587" cy="1424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 sz="2000"/>
            </a:p>
          </p:txBody>
        </p:sp>
        <p:cxnSp>
          <p:nvCxnSpPr>
            <p:cNvPr id="27" name="26 Conector recto"/>
            <p:cNvCxnSpPr>
              <a:stCxn id="26" idx="4"/>
            </p:cNvCxnSpPr>
            <p:nvPr/>
          </p:nvCxnSpPr>
          <p:spPr>
            <a:xfrm rot="5400000">
              <a:off x="4215027" y="3500077"/>
              <a:ext cx="2858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>
              <a:off x="4214810" y="3428856"/>
              <a:ext cx="285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rot="10800000" flipV="1">
              <a:off x="4214810" y="3643025"/>
              <a:ext cx="143165" cy="71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>
              <a:off x="4357975" y="3643025"/>
              <a:ext cx="142587" cy="71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30 Grupo"/>
          <p:cNvGrpSpPr>
            <a:grpSpLocks/>
          </p:cNvGrpSpPr>
          <p:nvPr/>
        </p:nvGrpSpPr>
        <p:grpSpPr bwMode="auto">
          <a:xfrm>
            <a:off x="6143625" y="4786313"/>
            <a:ext cx="785813" cy="785812"/>
            <a:chOff x="4214810" y="3214686"/>
            <a:chExt cx="285752" cy="500066"/>
          </a:xfrm>
        </p:grpSpPr>
        <p:sp>
          <p:nvSpPr>
            <p:cNvPr id="32" name="31 Elipse"/>
            <p:cNvSpPr/>
            <p:nvPr/>
          </p:nvSpPr>
          <p:spPr>
            <a:xfrm>
              <a:off x="4286392" y="3214686"/>
              <a:ext cx="142587" cy="1424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 sz="2000"/>
            </a:p>
          </p:txBody>
        </p:sp>
        <p:cxnSp>
          <p:nvCxnSpPr>
            <p:cNvPr id="33" name="32 Conector recto"/>
            <p:cNvCxnSpPr>
              <a:stCxn id="32" idx="4"/>
            </p:cNvCxnSpPr>
            <p:nvPr/>
          </p:nvCxnSpPr>
          <p:spPr>
            <a:xfrm rot="5400000">
              <a:off x="4215026" y="3500078"/>
              <a:ext cx="2858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4214810" y="3428856"/>
              <a:ext cx="285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rot="10800000" flipV="1">
              <a:off x="4214810" y="3643026"/>
              <a:ext cx="143165" cy="717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4357975" y="3643026"/>
              <a:ext cx="142587" cy="717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36 Grupo"/>
          <p:cNvGrpSpPr>
            <a:grpSpLocks/>
          </p:cNvGrpSpPr>
          <p:nvPr/>
        </p:nvGrpSpPr>
        <p:grpSpPr bwMode="auto">
          <a:xfrm>
            <a:off x="4714875" y="4786313"/>
            <a:ext cx="785813" cy="785812"/>
            <a:chOff x="4214810" y="3214686"/>
            <a:chExt cx="285752" cy="500066"/>
          </a:xfrm>
        </p:grpSpPr>
        <p:sp>
          <p:nvSpPr>
            <p:cNvPr id="38" name="37 Elipse"/>
            <p:cNvSpPr/>
            <p:nvPr/>
          </p:nvSpPr>
          <p:spPr>
            <a:xfrm>
              <a:off x="4286392" y="3214686"/>
              <a:ext cx="142587" cy="1424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 sz="2000"/>
            </a:p>
          </p:txBody>
        </p:sp>
        <p:cxnSp>
          <p:nvCxnSpPr>
            <p:cNvPr id="39" name="38 Conector recto"/>
            <p:cNvCxnSpPr>
              <a:stCxn id="38" idx="4"/>
            </p:cNvCxnSpPr>
            <p:nvPr/>
          </p:nvCxnSpPr>
          <p:spPr>
            <a:xfrm rot="5400000">
              <a:off x="4215026" y="3500078"/>
              <a:ext cx="28589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>
              <a:off x="4214810" y="3428856"/>
              <a:ext cx="285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 flipV="1">
              <a:off x="4214810" y="3643026"/>
              <a:ext cx="143165" cy="717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4357975" y="3643026"/>
              <a:ext cx="142587" cy="717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3135313" y="5643563"/>
            <a:ext cx="904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Post grado</a:t>
            </a:r>
            <a:endParaRPr lang="es-ES" sz="1200" b="0" u="none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706938" y="5643563"/>
            <a:ext cx="841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Extensión</a:t>
            </a:r>
            <a:endParaRPr lang="es-ES" sz="1200" b="0" u="none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6143625" y="5643563"/>
            <a:ext cx="854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Silla Vacía</a:t>
            </a:r>
            <a:endParaRPr lang="es-ES" sz="1200" b="0" u="none">
              <a:solidFill>
                <a:schemeClr val="bg1"/>
              </a:solidFill>
              <a:latin typeface="Tahoma" pitchFamily="34" charset="0"/>
            </a:endParaRPr>
          </a:p>
        </p:txBody>
      </p:sp>
      <p:grpSp>
        <p:nvGrpSpPr>
          <p:cNvPr id="7" name="60 Grupo"/>
          <p:cNvGrpSpPr>
            <a:grpSpLocks/>
          </p:cNvGrpSpPr>
          <p:nvPr/>
        </p:nvGrpSpPr>
        <p:grpSpPr bwMode="auto">
          <a:xfrm>
            <a:off x="4157663" y="3929063"/>
            <a:ext cx="201612" cy="500062"/>
            <a:chOff x="4157650" y="3929066"/>
            <a:chExt cx="202409" cy="500066"/>
          </a:xfrm>
        </p:grpSpPr>
        <p:sp>
          <p:nvSpPr>
            <p:cNvPr id="50" name="49 Triángulo isósceles"/>
            <p:cNvSpPr/>
            <p:nvPr/>
          </p:nvSpPr>
          <p:spPr>
            <a:xfrm>
              <a:off x="4157650" y="3929066"/>
              <a:ext cx="202409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cxnSp>
          <p:nvCxnSpPr>
            <p:cNvPr id="54" name="53 Conector recto"/>
            <p:cNvCxnSpPr/>
            <p:nvPr/>
          </p:nvCxnSpPr>
          <p:spPr>
            <a:xfrm rot="5400000" flipH="1" flipV="1">
              <a:off x="4081056" y="4250538"/>
              <a:ext cx="3571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59 Grupo"/>
          <p:cNvGrpSpPr>
            <a:grpSpLocks/>
          </p:cNvGrpSpPr>
          <p:nvPr/>
        </p:nvGrpSpPr>
        <p:grpSpPr bwMode="auto">
          <a:xfrm>
            <a:off x="1857375" y="4429125"/>
            <a:ext cx="4714875" cy="285750"/>
            <a:chOff x="1857356" y="4429132"/>
            <a:chExt cx="4714908" cy="285752"/>
          </a:xfrm>
        </p:grpSpPr>
        <p:cxnSp>
          <p:nvCxnSpPr>
            <p:cNvPr id="49" name="48 Conector recto"/>
            <p:cNvCxnSpPr/>
            <p:nvPr/>
          </p:nvCxnSpPr>
          <p:spPr>
            <a:xfrm>
              <a:off x="1857356" y="4429132"/>
              <a:ext cx="47149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 rot="5400000">
              <a:off x="1714480" y="4572008"/>
              <a:ext cx="285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 rot="5400000">
              <a:off x="3457567" y="4572008"/>
              <a:ext cx="285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 rot="5400000">
              <a:off x="4964116" y="4572008"/>
              <a:ext cx="285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 rot="5400000">
              <a:off x="6429388" y="4572008"/>
              <a:ext cx="285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8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80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/>
      <p:bldP spid="79881" grpId="0"/>
      <p:bldP spid="43" grpId="0"/>
      <p:bldP spid="44" grpId="0"/>
      <p:bldP spid="4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Oval 5"/>
          <p:cNvSpPr>
            <a:spLocks noChangeArrowheads="1"/>
          </p:cNvSpPr>
          <p:nvPr/>
        </p:nvSpPr>
        <p:spPr bwMode="auto">
          <a:xfrm>
            <a:off x="2227263" y="4670425"/>
            <a:ext cx="1223962" cy="9366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4000" sy="104000" rotWithShape="0">
              <a:schemeClr val="bg1">
                <a:alpha val="36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81923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0E7ECB81-DB62-4662-BB56-56B6D9FA1D59}" type="slidenum">
              <a:rPr lang="es-ES" smtClean="0"/>
              <a:pPr/>
              <a:t>85</a:t>
            </a:fld>
            <a:endParaRPr lang="es-ES"/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131177" y="1274763"/>
            <a:ext cx="905709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Generalización.</a:t>
            </a:r>
          </a:p>
          <a:p>
            <a:pPr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Para casos de uso se debe mostrar una tarea y una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versión especializada.</a:t>
            </a:r>
          </a:p>
          <a:p>
            <a:pPr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“Flecha” va desde caso de uso especializado al general.</a:t>
            </a:r>
          </a:p>
          <a:p>
            <a:pPr eaLnBrk="1" hangingPunct="1">
              <a:buFontTx/>
              <a:buChar char="•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Puede ser &lt;&lt;</a:t>
            </a:r>
            <a:r>
              <a:rPr lang="es-CO" sz="2400" b="0" u="none" dirty="0" err="1">
                <a:solidFill>
                  <a:srgbClr val="FFFF99"/>
                </a:solidFill>
              </a:rPr>
              <a:t>extend</a:t>
            </a:r>
            <a:r>
              <a:rPr lang="es-CO" sz="2400" b="0" u="none" dirty="0">
                <a:solidFill>
                  <a:srgbClr val="FFFF99"/>
                </a:solidFill>
              </a:rPr>
              <a:t>&gt;&gt; “variación” de caso de uso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general.  </a:t>
            </a:r>
          </a:p>
          <a:p>
            <a:pPr eaLnBrk="1" hangingPunct="1">
              <a:defRPr/>
            </a:pPr>
            <a:endParaRPr lang="es-CO" sz="2400" b="0" u="none" dirty="0"/>
          </a:p>
        </p:txBody>
      </p:sp>
      <p:sp>
        <p:nvSpPr>
          <p:cNvPr id="80901" name="Text Box 4"/>
          <p:cNvSpPr txBox="1">
            <a:spLocks noChangeArrowheads="1"/>
          </p:cNvSpPr>
          <p:nvPr/>
        </p:nvSpPr>
        <p:spPr bwMode="auto">
          <a:xfrm>
            <a:off x="2486025" y="48768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Reservar</a:t>
            </a:r>
          </a:p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Libros</a:t>
            </a:r>
            <a:endParaRPr lang="es-ES" sz="1200" b="0" u="none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80903" name="Oval 6"/>
          <p:cNvSpPr>
            <a:spLocks noChangeArrowheads="1"/>
          </p:cNvSpPr>
          <p:nvPr/>
        </p:nvSpPr>
        <p:spPr bwMode="auto">
          <a:xfrm>
            <a:off x="5003800" y="4079875"/>
            <a:ext cx="1223963" cy="9366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4000" sy="104000" rotWithShape="0">
              <a:schemeClr val="bg1">
                <a:alpha val="36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80905" name="Text Box 8"/>
          <p:cNvSpPr txBox="1">
            <a:spLocks noChangeArrowheads="1"/>
          </p:cNvSpPr>
          <p:nvPr/>
        </p:nvSpPr>
        <p:spPr bwMode="auto">
          <a:xfrm>
            <a:off x="5200650" y="4248150"/>
            <a:ext cx="8620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Reservar</a:t>
            </a:r>
          </a:p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Libros por</a:t>
            </a:r>
          </a:p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Teléfono</a:t>
            </a:r>
            <a:endParaRPr lang="es-ES" sz="1200" b="0" u="none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5027613" y="5207000"/>
            <a:ext cx="1223962" cy="9366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  <a:effectLst>
            <a:outerShdw blurRad="50800" dist="38100" dir="16200000" sx="104000" sy="104000" rotWithShape="0">
              <a:schemeClr val="bg1">
                <a:alpha val="36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224463" y="5375275"/>
            <a:ext cx="8620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Reservar</a:t>
            </a:r>
          </a:p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Libros por</a:t>
            </a:r>
          </a:p>
          <a:p>
            <a:pPr algn="ctr" eaLnBrk="1" hangingPunct="1"/>
            <a:r>
              <a:rPr lang="es-CO" sz="1200" b="0" u="none">
                <a:solidFill>
                  <a:schemeClr val="bg1"/>
                </a:solidFill>
                <a:latin typeface="Tahoma" pitchFamily="34" charset="0"/>
              </a:rPr>
              <a:t>internet</a:t>
            </a:r>
            <a:endParaRPr lang="es-ES" sz="1200" b="0" u="none">
              <a:solidFill>
                <a:schemeClr val="bg1"/>
              </a:solidFill>
              <a:latin typeface="Tahoma" pitchFamily="34" charset="0"/>
            </a:endParaRPr>
          </a:p>
        </p:txBody>
      </p:sp>
      <p:grpSp>
        <p:nvGrpSpPr>
          <p:cNvPr id="2" name="25 Grupo"/>
          <p:cNvGrpSpPr>
            <a:grpSpLocks/>
          </p:cNvGrpSpPr>
          <p:nvPr/>
        </p:nvGrpSpPr>
        <p:grpSpPr bwMode="auto">
          <a:xfrm>
            <a:off x="4429125" y="4500563"/>
            <a:ext cx="500063" cy="1285875"/>
            <a:chOff x="4429124" y="4500570"/>
            <a:chExt cx="500066" cy="1285884"/>
          </a:xfrm>
        </p:grpSpPr>
        <p:cxnSp>
          <p:nvCxnSpPr>
            <p:cNvPr id="16" name="15 Conector recto"/>
            <p:cNvCxnSpPr/>
            <p:nvPr/>
          </p:nvCxnSpPr>
          <p:spPr>
            <a:xfrm rot="5400000">
              <a:off x="3786181" y="5143513"/>
              <a:ext cx="12858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4429124" y="4500570"/>
              <a:ext cx="5000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4429124" y="5786454"/>
              <a:ext cx="5000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24 Grupo"/>
          <p:cNvGrpSpPr>
            <a:grpSpLocks/>
          </p:cNvGrpSpPr>
          <p:nvPr/>
        </p:nvGrpSpPr>
        <p:grpSpPr bwMode="auto">
          <a:xfrm>
            <a:off x="3567113" y="5072063"/>
            <a:ext cx="862012" cy="142875"/>
            <a:chOff x="3567114" y="5072074"/>
            <a:chExt cx="862010" cy="142876"/>
          </a:xfrm>
        </p:grpSpPr>
        <p:cxnSp>
          <p:nvCxnSpPr>
            <p:cNvPr id="23" name="22 Conector recto"/>
            <p:cNvCxnSpPr/>
            <p:nvPr/>
          </p:nvCxnSpPr>
          <p:spPr>
            <a:xfrm>
              <a:off x="3714751" y="5143511"/>
              <a:ext cx="7143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Triángulo isósceles"/>
            <p:cNvSpPr/>
            <p:nvPr/>
          </p:nvSpPr>
          <p:spPr>
            <a:xfrm rot="16200000">
              <a:off x="3567113" y="5072075"/>
              <a:ext cx="142876" cy="14287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animBg="1"/>
      <p:bldP spid="80901" grpId="0"/>
      <p:bldP spid="80903" grpId="0" animBg="1"/>
      <p:bldP spid="80905" grpId="0"/>
      <p:bldP spid="13" grpId="0" animBg="1"/>
      <p:bldP spid="1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64AA1017-B358-4477-AB2F-3292C1791CB3}" type="slidenum">
              <a:rPr lang="es-ES" smtClean="0"/>
              <a:pPr/>
              <a:t>86</a:t>
            </a:fld>
            <a:endParaRPr lang="es-ES"/>
          </a:p>
        </p:txBody>
      </p:sp>
      <p:sp>
        <p:nvSpPr>
          <p:cNvPr id="81965" name="Text Box 3"/>
          <p:cNvSpPr txBox="1">
            <a:spLocks noChangeArrowheads="1"/>
          </p:cNvSpPr>
          <p:nvPr/>
        </p:nvSpPr>
        <p:spPr bwMode="auto">
          <a:xfrm>
            <a:off x="259513" y="1377950"/>
            <a:ext cx="50706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Diagrama de casos de uso.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Diccionario de casos de uso.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8" name="7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sp>
        <p:nvSpPr>
          <p:cNvPr id="82950" name="17 Rectángulo"/>
          <p:cNvSpPr>
            <a:spLocks noChangeArrowheads="1"/>
          </p:cNvSpPr>
          <p:nvPr/>
        </p:nvSpPr>
        <p:spPr bwMode="auto">
          <a:xfrm>
            <a:off x="260350" y="2360613"/>
            <a:ext cx="821531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s-CO" sz="2400" b="0" u="none">
                <a:solidFill>
                  <a:srgbClr val="FFFF99"/>
                </a:solidFill>
              </a:rPr>
              <a:t> Sirve para explicar en detalle cada caso de uso</a:t>
            </a:r>
          </a:p>
          <a:p>
            <a:r>
              <a:rPr lang="es-CO" sz="2400" b="0" u="none">
                <a:solidFill>
                  <a:srgbClr val="FFFF99"/>
                </a:solidFill>
              </a:rPr>
              <a:t>   identificado en los diagramas.</a:t>
            </a:r>
          </a:p>
          <a:p>
            <a:pPr>
              <a:buFontTx/>
              <a:buBlip>
                <a:blip r:embed="rId3"/>
              </a:buBlip>
            </a:pPr>
            <a:r>
              <a:rPr lang="es-CO" sz="2400" b="0" u="none">
                <a:solidFill>
                  <a:srgbClr val="FFFF99"/>
                </a:solidFill>
              </a:rPr>
              <a:t> Proporciona mayor claridad a cada caso de uso.</a:t>
            </a:r>
          </a:p>
          <a:p>
            <a:pPr>
              <a:buFontTx/>
              <a:buBlip>
                <a:blip r:embed="rId3"/>
              </a:buBlip>
            </a:pPr>
            <a:r>
              <a:rPr lang="es-CO" sz="2400" b="0" u="none">
                <a:solidFill>
                  <a:srgbClr val="FFFF99"/>
                </a:solidFill>
              </a:rPr>
              <a:t> Sirve para documentarlos.</a:t>
            </a:r>
          </a:p>
        </p:txBody>
      </p:sp>
    </p:spTree>
  </p:cSld>
  <p:clrMapOvr>
    <a:masterClrMapping/>
  </p:clrMapOvr>
  <p:transition>
    <p:dissolv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2" name="Group 4"/>
          <p:cNvGraphicFramePr>
            <a:graphicFrameLocks noGrp="1"/>
          </p:cNvGraphicFramePr>
          <p:nvPr>
            <p:ph type="tbl" idx="1"/>
          </p:nvPr>
        </p:nvGraphicFramePr>
        <p:xfrm>
          <a:off x="500063" y="357188"/>
          <a:ext cx="8001056" cy="6280093"/>
        </p:xfrm>
        <a:graphic>
          <a:graphicData uri="http://schemas.openxmlformats.org/drawingml/2006/table">
            <a:tbl>
              <a:tblPr/>
              <a:tblGrid>
                <a:gridCol w="2022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9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25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E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Atender préstamo.</a:t>
                      </a:r>
                      <a:endParaRPr kumimoji="0" lang="es-E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8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DEPENDENCIAS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No hay.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04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DESCRPCION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s-CO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Se registran todos los préstamos que la biblioteca genera y que se hacen a los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diferentes usuarios, así: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El administrador se conecta al sistema.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El administrador digita la cédula del usuario.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El sistema validará la existencia del usuario.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Si existe, validará su morosidad.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Si existe y no es moroso, el sistema validará la disponibilidad del material a prestar.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Si está disponible el material, se grabará el préstamo.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El sistema imprimirá el recibo para el usuario.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O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De lo contrario, el sistema mostrará los mensajes citados en las excepciones.</a:t>
                      </a:r>
                      <a:endParaRPr kumimoji="0" lang="es-CO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8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ACTORES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s-CO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Administrador.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50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PRECONDICION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Los usuarios deben estar registrados.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No deben estar morosos.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Los materiales deben estar disponibles.</a:t>
                      </a:r>
                      <a:endParaRPr kumimoji="0" lang="es-CO" sz="6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1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POSTCONDICION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s-CO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préstamos deben quedar almacenados en el sistema y se debe inhabilitar el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s-CO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material prestado.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331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EXCEPCIONES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s-CO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 el usuario no existe, el sistema mostrará mensaje de no existencia y otorgará la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s-CO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posibilidad de crearlo, para continuar con el caso de uso.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s-CO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 el usuario es moroso, el sistema mostrará un mensaje de morosidad y no 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s-CO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podrá seguir con el caso de uso.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s-CO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 el material no está disponible, el sistema mostrará mensaje de no disponibilidad.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s-CO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Si algún dato digitado no concuerda con las reglas, se deberá dar la oportunidad al usuario de corregir los datos y continuar.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61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RENDIMIENTO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s-CO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 segundos por préstamo.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s-CO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8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FREC ESPERADA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s-CO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</a:rPr>
                        <a:t>20 veces por día.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8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s-E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MPORTANCIA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s-CO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</a:rPr>
                        <a:t>Alta.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42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ea typeface="+mn-ea"/>
                          <a:cs typeface="Times New Roman" pitchFamily="18" charset="0"/>
                        </a:rPr>
                        <a:t>URGENCIA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s-CO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</a:rPr>
                        <a:t>Inmediata.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00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B29D7D3B-0ABD-4C26-90C1-AB1F2EB0EF37}" type="slidenum">
              <a:rPr lang="es-ES" smtClean="0"/>
              <a:pPr/>
              <a:t>87</a:t>
            </a:fld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5035550" y="312738"/>
            <a:ext cx="32829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u="non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del caso de uso</a:t>
            </a:r>
          </a:p>
        </p:txBody>
      </p:sp>
      <p:sp>
        <p:nvSpPr>
          <p:cNvPr id="10" name="9 Flecha a la derecha con bandas"/>
          <p:cNvSpPr/>
          <p:nvPr/>
        </p:nvSpPr>
        <p:spPr>
          <a:xfrm rot="10800000">
            <a:off x="4002088" y="358775"/>
            <a:ext cx="1000125" cy="285750"/>
          </a:xfrm>
          <a:prstGeom prst="striped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1" name="10 CuadroTexto"/>
          <p:cNvSpPr txBox="1"/>
          <p:nvPr/>
        </p:nvSpPr>
        <p:spPr>
          <a:xfrm>
            <a:off x="4727575" y="595313"/>
            <a:ext cx="41592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u="non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de uso ejecutados antes</a:t>
            </a:r>
          </a:p>
        </p:txBody>
      </p:sp>
      <p:sp>
        <p:nvSpPr>
          <p:cNvPr id="12" name="11 Flecha a la derecha con bandas"/>
          <p:cNvSpPr/>
          <p:nvPr/>
        </p:nvSpPr>
        <p:spPr>
          <a:xfrm rot="10800000">
            <a:off x="3624263" y="639763"/>
            <a:ext cx="1000125" cy="285750"/>
          </a:xfrm>
          <a:prstGeom prst="striped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3500438" y="1357313"/>
            <a:ext cx="48609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 en forma algorítmica</a:t>
            </a:r>
          </a:p>
        </p:txBody>
      </p:sp>
      <p:sp>
        <p:nvSpPr>
          <p:cNvPr id="14" name="13 Flecha a la derecha con bandas"/>
          <p:cNvSpPr/>
          <p:nvPr/>
        </p:nvSpPr>
        <p:spPr>
          <a:xfrm rot="10800000">
            <a:off x="2000250" y="1428750"/>
            <a:ext cx="1000125" cy="285750"/>
          </a:xfrm>
          <a:prstGeom prst="striped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5" name="14 CuadroTexto"/>
          <p:cNvSpPr txBox="1"/>
          <p:nvPr/>
        </p:nvSpPr>
        <p:spPr>
          <a:xfrm>
            <a:off x="3786188" y="2527300"/>
            <a:ext cx="48434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u="non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Actores que ejecutan el caso de uso</a:t>
            </a:r>
          </a:p>
        </p:txBody>
      </p:sp>
      <p:sp>
        <p:nvSpPr>
          <p:cNvPr id="17" name="16 Flecha a la derecha con bandas"/>
          <p:cNvSpPr/>
          <p:nvPr/>
        </p:nvSpPr>
        <p:spPr>
          <a:xfrm rot="10800000">
            <a:off x="2740025" y="2571750"/>
            <a:ext cx="1000125" cy="285750"/>
          </a:xfrm>
          <a:prstGeom prst="striped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18" name="17 CuadroTexto"/>
          <p:cNvSpPr txBox="1"/>
          <p:nvPr/>
        </p:nvSpPr>
        <p:spPr>
          <a:xfrm>
            <a:off x="3938588" y="2987675"/>
            <a:ext cx="27733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u="non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Condiciones previas</a:t>
            </a:r>
          </a:p>
        </p:txBody>
      </p:sp>
      <p:sp>
        <p:nvSpPr>
          <p:cNvPr id="19" name="18 Flecha a la derecha con bandas"/>
          <p:cNvSpPr/>
          <p:nvPr/>
        </p:nvSpPr>
        <p:spPr>
          <a:xfrm rot="10800000">
            <a:off x="2554288" y="3040063"/>
            <a:ext cx="1000125" cy="285750"/>
          </a:xfrm>
          <a:prstGeom prst="striped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0" name="19 CuadroTexto"/>
          <p:cNvSpPr txBox="1"/>
          <p:nvPr/>
        </p:nvSpPr>
        <p:spPr>
          <a:xfrm>
            <a:off x="4962525" y="3511550"/>
            <a:ext cx="32972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u="non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Condiciones posteriores</a:t>
            </a:r>
          </a:p>
        </p:txBody>
      </p:sp>
      <p:sp>
        <p:nvSpPr>
          <p:cNvPr id="21" name="20 Flecha a la derecha con bandas"/>
          <p:cNvSpPr/>
          <p:nvPr/>
        </p:nvSpPr>
        <p:spPr>
          <a:xfrm rot="10800000">
            <a:off x="3571875" y="3540125"/>
            <a:ext cx="1000125" cy="285750"/>
          </a:xfrm>
          <a:prstGeom prst="striped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2" name="21 CuadroTexto"/>
          <p:cNvSpPr txBox="1"/>
          <p:nvPr/>
        </p:nvSpPr>
        <p:spPr>
          <a:xfrm>
            <a:off x="3786188" y="4273550"/>
            <a:ext cx="50022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u="non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Acciones a ejecutar si hay problemas</a:t>
            </a:r>
          </a:p>
        </p:txBody>
      </p:sp>
      <p:sp>
        <p:nvSpPr>
          <p:cNvPr id="23" name="22 Flecha a la derecha con bandas"/>
          <p:cNvSpPr/>
          <p:nvPr/>
        </p:nvSpPr>
        <p:spPr>
          <a:xfrm rot="10800000">
            <a:off x="2214563" y="4286250"/>
            <a:ext cx="1000125" cy="285750"/>
          </a:xfrm>
          <a:prstGeom prst="striped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4" name="23 CuadroTexto"/>
          <p:cNvSpPr txBox="1"/>
          <p:nvPr/>
        </p:nvSpPr>
        <p:spPr>
          <a:xfrm>
            <a:off x="3571875" y="5273675"/>
            <a:ext cx="412591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u="non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Tiempo esperado de ejecución</a:t>
            </a:r>
          </a:p>
        </p:txBody>
      </p:sp>
      <p:sp>
        <p:nvSpPr>
          <p:cNvPr id="25" name="24 Flecha a la derecha con bandas"/>
          <p:cNvSpPr/>
          <p:nvPr/>
        </p:nvSpPr>
        <p:spPr>
          <a:xfrm rot="10800000">
            <a:off x="2000250" y="5286375"/>
            <a:ext cx="1000125" cy="285750"/>
          </a:xfrm>
          <a:prstGeom prst="striped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sz="2000"/>
          </a:p>
        </p:txBody>
      </p:sp>
      <p:sp>
        <p:nvSpPr>
          <p:cNvPr id="26" name="25 CuadroTexto"/>
          <p:cNvSpPr txBox="1"/>
          <p:nvPr/>
        </p:nvSpPr>
        <p:spPr>
          <a:xfrm>
            <a:off x="3946525" y="5630863"/>
            <a:ext cx="42926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u="non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 veces de ejecución</a:t>
            </a:r>
          </a:p>
        </p:txBody>
      </p:sp>
      <p:sp>
        <p:nvSpPr>
          <p:cNvPr id="27" name="26 Flecha a la derecha con bandas"/>
          <p:cNvSpPr/>
          <p:nvPr/>
        </p:nvSpPr>
        <p:spPr>
          <a:xfrm rot="10800000">
            <a:off x="2152650" y="5643563"/>
            <a:ext cx="1000125" cy="285750"/>
          </a:xfrm>
          <a:prstGeom prst="striped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28" name="27 CuadroTexto"/>
          <p:cNvSpPr txBox="1"/>
          <p:nvPr/>
        </p:nvSpPr>
        <p:spPr>
          <a:xfrm>
            <a:off x="4098925" y="6059488"/>
            <a:ext cx="30924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u="none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Prioridad de ejecución</a:t>
            </a:r>
          </a:p>
        </p:txBody>
      </p:sp>
      <p:sp>
        <p:nvSpPr>
          <p:cNvPr id="29" name="28 Flecha a la derecha con bandas"/>
          <p:cNvSpPr/>
          <p:nvPr/>
        </p:nvSpPr>
        <p:spPr>
          <a:xfrm rot="10800000">
            <a:off x="2305050" y="6072188"/>
            <a:ext cx="1000125" cy="285750"/>
          </a:xfrm>
          <a:prstGeom prst="striped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7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8" presetClass="entr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4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4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4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4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4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4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48" presetClass="entr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11" grpId="0"/>
      <p:bldP spid="11" grpId="1"/>
      <p:bldP spid="11" grpId="2"/>
      <p:bldP spid="13" grpId="0"/>
      <p:bldP spid="13" grpId="1"/>
      <p:bldP spid="13" grpId="2"/>
      <p:bldP spid="15" grpId="0"/>
      <p:bldP spid="15" grpId="1"/>
      <p:bldP spid="15" grpId="2"/>
      <p:bldP spid="18" grpId="0"/>
      <p:bldP spid="18" grpId="1"/>
      <p:bldP spid="18" grpId="2"/>
      <p:bldP spid="20" grpId="0"/>
      <p:bldP spid="20" grpId="1"/>
      <p:bldP spid="20" grpId="2"/>
      <p:bldP spid="22" grpId="0"/>
      <p:bldP spid="22" grpId="1"/>
      <p:bldP spid="22" grpId="2"/>
      <p:bldP spid="24" grpId="0"/>
      <p:bldP spid="24" grpId="1"/>
      <p:bldP spid="24" grpId="2"/>
      <p:bldP spid="26" grpId="0"/>
      <p:bldP spid="26" grpId="1"/>
      <p:bldP spid="26" grpId="2"/>
      <p:bldP spid="28" grpId="0"/>
      <p:bldP spid="28" grpId="1"/>
      <p:bldP spid="28" grpId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0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B29D7D3B-0ABD-4C26-90C1-AB1F2EB0EF37}" type="slidenum">
              <a:rPr lang="es-ES" smtClean="0"/>
              <a:pPr/>
              <a:t>88</a:t>
            </a:fld>
            <a:endParaRPr lang="es-ES"/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88" y="928671"/>
            <a:ext cx="7439025" cy="542928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  <p:sp>
        <p:nvSpPr>
          <p:cNvPr id="31" name="30 CuadroTexto"/>
          <p:cNvSpPr txBox="1"/>
          <p:nvPr/>
        </p:nvSpPr>
        <p:spPr>
          <a:xfrm>
            <a:off x="785786" y="357166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>
                <a:solidFill>
                  <a:srgbClr val="C00000"/>
                </a:solidFill>
              </a:rPr>
              <a:t>Otra forma:</a:t>
            </a:r>
          </a:p>
        </p:txBody>
      </p:sp>
    </p:spTree>
  </p:cSld>
  <p:clrMapOvr>
    <a:masterClrMapping/>
  </p:clrMapOvr>
  <p:transition>
    <p:dissolv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245100" y="5086350"/>
            <a:ext cx="1741488" cy="700088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8499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B44B87B0-C379-40F4-A6CD-40313333098D}" type="slidenum">
              <a:rPr lang="es-ES" smtClean="0"/>
              <a:pPr/>
              <a:t>89</a:t>
            </a:fld>
            <a:endParaRPr lang="es-ES"/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571472" y="1357298"/>
            <a:ext cx="813395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Definición: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Describe un conjunto de objetos con un rol o roles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equivalentes en un sistema.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Documentan la estructura estática.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Se toman las clases permanentes del dominio.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	Qué clases hay y como se relacionan.</a:t>
            </a:r>
          </a:p>
          <a:p>
            <a:pPr eaLnBrk="1" hangingPunct="1"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u="none" dirty="0">
                <a:solidFill>
                  <a:srgbClr val="FFFF99"/>
                </a:solidFill>
              </a:rPr>
              <a:t>Notación: </a:t>
            </a:r>
          </a:p>
        </p:txBody>
      </p:sp>
      <p:sp>
        <p:nvSpPr>
          <p:cNvPr id="84997" name="AutoShape 4"/>
          <p:cNvSpPr>
            <a:spLocks noChangeArrowheads="1"/>
          </p:cNvSpPr>
          <p:nvPr/>
        </p:nvSpPr>
        <p:spPr bwMode="auto">
          <a:xfrm>
            <a:off x="684213" y="3735388"/>
            <a:ext cx="287337" cy="198437"/>
          </a:xfrm>
          <a:prstGeom prst="rightArrow">
            <a:avLst>
              <a:gd name="adj1" fmla="val 50000"/>
              <a:gd name="adj2" fmla="val 36200"/>
            </a:avLst>
          </a:prstGeom>
          <a:solidFill>
            <a:srgbClr val="00206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2173288" y="5086350"/>
            <a:ext cx="1741487" cy="700088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CO"/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154238" y="5080000"/>
            <a:ext cx="1617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s-CO" sz="1600" b="0" u="none">
                <a:solidFill>
                  <a:schemeClr val="bg1"/>
                </a:solidFill>
                <a:latin typeface="Arial" pitchFamily="34" charset="0"/>
              </a:rPr>
              <a:t>Nombre de</a:t>
            </a:r>
          </a:p>
          <a:p>
            <a:pPr algn="ctr" eaLnBrk="1" hangingPunct="1"/>
            <a:r>
              <a:rPr lang="es-CO" sz="1600" b="0" u="none">
                <a:solidFill>
                  <a:schemeClr val="bg1"/>
                </a:solidFill>
                <a:latin typeface="Arial" pitchFamily="34" charset="0"/>
              </a:rPr>
              <a:t>clase</a:t>
            </a:r>
            <a:endParaRPr lang="es-ES" sz="1600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5773738" y="5262563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CO" b="0" u="none">
                <a:solidFill>
                  <a:schemeClr val="bg1"/>
                </a:solidFill>
                <a:latin typeface="Arial" pitchFamily="34" charset="0"/>
              </a:rPr>
              <a:t>Libro</a:t>
            </a:r>
            <a:endParaRPr lang="es-ES" b="0" u="none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56F1305-8149-49FB-9CF6-7D388495EAE9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-1428792" y="-142900"/>
            <a:ext cx="8229600" cy="12192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b="1">
                <a:solidFill>
                  <a:srgbClr val="FF0000"/>
                </a:solidFill>
                <a:latin typeface="Goudy Stout" pitchFamily="18" charset="0"/>
              </a:rPr>
              <a:t>ANALISIS</a:t>
            </a:r>
            <a:endParaRPr lang="es-ES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42910" y="1000108"/>
            <a:ext cx="7820218" cy="507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s-ES" u="none" dirty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</a:rPr>
              <a:t>Análisis Estructurado.</a:t>
            </a:r>
          </a:p>
          <a:p>
            <a:pPr>
              <a:defRPr/>
            </a:pPr>
            <a:endParaRPr lang="es-ES" u="none" dirty="0"/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Metodología para desarrollar especificaciones funcionales, usando</a:t>
            </a:r>
          </a:p>
          <a:p>
            <a:pPr>
              <a:defRPr/>
            </a:pPr>
            <a:r>
              <a:rPr lang="es-ES" b="0" u="none" dirty="0">
                <a:solidFill>
                  <a:srgbClr val="FFFF99"/>
                </a:solidFill>
              </a:rPr>
              <a:t>enfoque </a:t>
            </a:r>
            <a:r>
              <a:rPr lang="es-ES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DOWN.</a:t>
            </a:r>
          </a:p>
          <a:p>
            <a:pPr>
              <a:defRPr/>
            </a:pPr>
            <a:endParaRPr lang="es-ES" b="0" u="none" dirty="0">
              <a:solidFill>
                <a:srgbClr val="FFFF99"/>
              </a:solidFill>
            </a:endParaRPr>
          </a:p>
          <a:p>
            <a:pPr>
              <a:defRPr/>
            </a:pPr>
            <a:r>
              <a:rPr lang="es-ES" u="none" dirty="0"/>
              <a:t>Características:</a:t>
            </a:r>
          </a:p>
          <a:p>
            <a:pPr>
              <a:defRPr/>
            </a:pPr>
            <a:endParaRPr lang="es-ES" u="none" dirty="0"/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Utiliza gráficas para representar el sistema.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Evita descripciones narrativas.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Enfatiza en flujos de información y no de control.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Genera documentación de cada tarea.</a:t>
            </a:r>
          </a:p>
          <a:p>
            <a:pPr>
              <a:defRPr/>
            </a:pPr>
            <a:endParaRPr lang="es-ES" b="0" u="none" dirty="0"/>
          </a:p>
          <a:p>
            <a:pPr>
              <a:defRPr/>
            </a:pPr>
            <a:r>
              <a:rPr lang="es-ES" u="none" dirty="0"/>
              <a:t>Componentes:</a:t>
            </a:r>
          </a:p>
          <a:p>
            <a:pPr>
              <a:defRPr/>
            </a:pPr>
            <a:endParaRPr lang="es-ES" u="none" dirty="0"/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Diagramas de flujo de datos (DFD). 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Diccionario de datos (DD). 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Diagrama de estructura de datos (DSD).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s-ES" b="0" u="none" dirty="0">
                <a:solidFill>
                  <a:srgbClr val="FFFF99"/>
                </a:solidFill>
              </a:rPr>
              <a:t> Especificaciones de proceso o </a:t>
            </a:r>
            <a:r>
              <a:rPr lang="es-ES" b="0" u="none" dirty="0" err="1">
                <a:solidFill>
                  <a:srgbClr val="FFFF99"/>
                </a:solidFill>
              </a:rPr>
              <a:t>Miniespecificaciones</a:t>
            </a:r>
            <a:r>
              <a:rPr lang="es-ES" b="0" u="none" dirty="0">
                <a:solidFill>
                  <a:srgbClr val="FFFF99"/>
                </a:solidFill>
              </a:rPr>
              <a:t>.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1571625" y="3357563"/>
            <a:ext cx="1587500" cy="444500"/>
          </a:xfrm>
          <a:prstGeom prst="rightArrow">
            <a:avLst>
              <a:gd name="adj1" fmla="val 50000"/>
              <a:gd name="adj2" fmla="val 178621"/>
            </a:avLst>
          </a:prstGeom>
          <a:gradFill rotWithShape="0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2700000"/>
          </a:gra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3571875" y="2857500"/>
            <a:ext cx="4929188" cy="1571625"/>
            <a:chOff x="3714744" y="2857496"/>
            <a:chExt cx="4929222" cy="1571636"/>
          </a:xfrm>
        </p:grpSpPr>
        <p:sp>
          <p:nvSpPr>
            <p:cNvPr id="8" name="7 Llamada de nube"/>
            <p:cNvSpPr/>
            <p:nvPr/>
          </p:nvSpPr>
          <p:spPr>
            <a:xfrm>
              <a:off x="3714744" y="2857496"/>
              <a:ext cx="4929222" cy="1571636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O"/>
            </a:p>
          </p:txBody>
        </p:sp>
        <p:sp>
          <p:nvSpPr>
            <p:cNvPr id="14344" name="Rectangle 5"/>
            <p:cNvSpPr>
              <a:spLocks noChangeArrowheads="1"/>
            </p:cNvSpPr>
            <p:nvPr/>
          </p:nvSpPr>
          <p:spPr bwMode="auto">
            <a:xfrm>
              <a:off x="4143372" y="3286124"/>
              <a:ext cx="4326505" cy="831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s-ES" sz="1600" u="none">
                  <a:solidFill>
                    <a:srgbClr val="00B050"/>
                  </a:solidFill>
                </a:rPr>
                <a:t>Crear dos modelos para el sistema :</a:t>
              </a:r>
            </a:p>
            <a:p>
              <a:r>
                <a:rPr lang="es-ES" sz="1600" u="none"/>
                <a:t>	</a:t>
              </a:r>
              <a:r>
                <a:rPr lang="es-ES" sz="1600" u="none">
                  <a:solidFill>
                    <a:srgbClr val="FFC000"/>
                  </a:solidFill>
                </a:rPr>
                <a:t>Modelo de procesos.</a:t>
              </a:r>
            </a:p>
            <a:p>
              <a:r>
                <a:rPr lang="es-ES" sz="1600" u="none">
                  <a:solidFill>
                    <a:srgbClr val="FFC000"/>
                  </a:solidFill>
                </a:rPr>
                <a:t>	Modelo de datos.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B44B87B0-C379-40F4-A6CD-40313333098D}" type="slidenum">
              <a:rPr lang="es-ES" smtClean="0"/>
              <a:pPr/>
              <a:t>90</a:t>
            </a:fld>
            <a:endParaRPr lang="es-ES"/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571472" y="1357298"/>
            <a:ext cx="36583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Definición:</a:t>
            </a:r>
            <a:endParaRPr lang="es-CO" sz="2400" b="0" u="none" dirty="0"/>
          </a:p>
        </p:txBody>
      </p:sp>
      <p:sp>
        <p:nvSpPr>
          <p:cNvPr id="11" name="10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2357430"/>
            <a:ext cx="27622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9778" y="1214422"/>
            <a:ext cx="29527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1736" y="4572008"/>
            <a:ext cx="274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/>
        </p:nvSpPr>
        <p:spPr>
          <a:xfrm>
            <a:off x="3214678" y="52149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>
                <a:solidFill>
                  <a:srgbClr val="7030A0"/>
                </a:solidFill>
              </a:rPr>
              <a:t>Figuras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929454" y="47148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>
                <a:solidFill>
                  <a:srgbClr val="7030A0"/>
                </a:solidFill>
              </a:rPr>
              <a:t>Transporte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081194" y="378619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>
                <a:solidFill>
                  <a:srgbClr val="7030A0"/>
                </a:solidFill>
              </a:rPr>
              <a:t>Animales</a:t>
            </a:r>
          </a:p>
        </p:txBody>
      </p:sp>
      <p:sp>
        <p:nvSpPr>
          <p:cNvPr id="18" name="17 CuadroTexto"/>
          <p:cNvSpPr txBox="1"/>
          <p:nvPr/>
        </p:nvSpPr>
        <p:spPr>
          <a:xfrm rot="19067212">
            <a:off x="1091084" y="2616781"/>
            <a:ext cx="6859570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s-CO" sz="4000" i="1" u="none" dirty="0">
                <a:solidFill>
                  <a:schemeClr val="accent2">
                    <a:lumMod val="50000"/>
                  </a:schemeClr>
                </a:solidFill>
              </a:rPr>
              <a:t>SON SOLO CONJUNTOS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1"/>
      <p:bldP spid="18" grpId="2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311E491-FF2A-459F-B3B2-DA3A04BD73B8}" type="slidenum">
              <a:rPr lang="es-ES" smtClean="0"/>
              <a:pPr/>
              <a:t>91</a:t>
            </a:fld>
            <a:endParaRPr lang="es-ES"/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275803" y="1285860"/>
            <a:ext cx="785439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Pueden ser: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Cosas tangibles (Libro, Factura, Vehículo).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Roles (Socio, Estudiante, Director).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Evento (Curso, Venta, Préstamo). </a:t>
            </a:r>
          </a:p>
          <a:p>
            <a:pPr eaLnBrk="1" hangingPunct="1"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Identificación: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400" u="none" dirty="0">
                <a:solidFill>
                  <a:srgbClr val="0070C0"/>
                </a:solidFill>
              </a:rPr>
              <a:t> Identificar nombres:</a:t>
            </a:r>
          </a:p>
          <a:p>
            <a:pPr eaLnBrk="1" hangingPunct="1">
              <a:defRPr/>
            </a:pPr>
            <a:r>
              <a:rPr lang="es-CO" sz="2400" b="0" u="none" dirty="0"/>
              <a:t>  </a:t>
            </a:r>
            <a:r>
              <a:rPr lang="es-CO" sz="2000" b="0" u="none" dirty="0">
                <a:solidFill>
                  <a:srgbClr val="FFFF99"/>
                </a:solidFill>
              </a:rPr>
              <a:t>Seleccionar nombres (sustantivos) de las especificaciones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del sistema. No incluir frases con “o” .</a:t>
            </a:r>
          </a:p>
          <a:p>
            <a:pPr eaLnBrk="1" hangingPunct="1">
              <a:defRPr/>
            </a:pPr>
            <a:r>
              <a:rPr lang="es-CO" sz="2000" b="0" u="none" dirty="0"/>
              <a:t>                    </a:t>
            </a:r>
            <a:r>
              <a:rPr lang="es-CO" sz="2000" b="0" u="none" dirty="0">
                <a:solidFill>
                  <a:srgbClr val="C00000"/>
                </a:solidFill>
              </a:rPr>
              <a:t>Son las CLASES CANDIDATAS.</a:t>
            </a:r>
          </a:p>
          <a:p>
            <a:pPr eaLnBrk="1" hangingPunct="1">
              <a:defRPr/>
            </a:pPr>
            <a:endParaRPr lang="es-CO" sz="2400" b="0" u="none" dirty="0"/>
          </a:p>
        </p:txBody>
      </p:sp>
      <p:sp>
        <p:nvSpPr>
          <p:cNvPr id="5" name="4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06456" y="5357826"/>
            <a:ext cx="922338" cy="382588"/>
            <a:chOff x="956" y="2832"/>
            <a:chExt cx="581" cy="241"/>
          </a:xfrm>
          <a:solidFill>
            <a:schemeClr val="tx2"/>
          </a:solidFill>
        </p:grpSpPr>
        <p:sp>
          <p:nvSpPr>
            <p:cNvPr id="9" name="Freeform 7"/>
            <p:cNvSpPr>
              <a:spLocks/>
            </p:cNvSpPr>
            <p:nvPr/>
          </p:nvSpPr>
          <p:spPr bwMode="blackWhite">
            <a:xfrm>
              <a:off x="956" y="2833"/>
              <a:ext cx="369" cy="240"/>
            </a:xfrm>
            <a:custGeom>
              <a:avLst/>
              <a:gdLst>
                <a:gd name="T0" fmla="*/ 5 w 369"/>
                <a:gd name="T1" fmla="*/ 191 h 240"/>
                <a:gd name="T2" fmla="*/ 54 w 369"/>
                <a:gd name="T3" fmla="*/ 194 h 240"/>
                <a:gd name="T4" fmla="*/ 81 w 369"/>
                <a:gd name="T5" fmla="*/ 206 h 240"/>
                <a:gd name="T6" fmla="*/ 105 w 369"/>
                <a:gd name="T7" fmla="*/ 219 h 240"/>
                <a:gd name="T8" fmla="*/ 135 w 369"/>
                <a:gd name="T9" fmla="*/ 231 h 240"/>
                <a:gd name="T10" fmla="*/ 159 w 369"/>
                <a:gd name="T11" fmla="*/ 237 h 240"/>
                <a:gd name="T12" fmla="*/ 189 w 369"/>
                <a:gd name="T13" fmla="*/ 239 h 240"/>
                <a:gd name="T14" fmla="*/ 221 w 369"/>
                <a:gd name="T15" fmla="*/ 232 h 240"/>
                <a:gd name="T16" fmla="*/ 247 w 369"/>
                <a:gd name="T17" fmla="*/ 224 h 240"/>
                <a:gd name="T18" fmla="*/ 270 w 369"/>
                <a:gd name="T19" fmla="*/ 224 h 240"/>
                <a:gd name="T20" fmla="*/ 291 w 369"/>
                <a:gd name="T21" fmla="*/ 220 h 240"/>
                <a:gd name="T22" fmla="*/ 303 w 369"/>
                <a:gd name="T23" fmla="*/ 215 h 240"/>
                <a:gd name="T24" fmla="*/ 313 w 369"/>
                <a:gd name="T25" fmla="*/ 208 h 240"/>
                <a:gd name="T26" fmla="*/ 320 w 369"/>
                <a:gd name="T27" fmla="*/ 206 h 240"/>
                <a:gd name="T28" fmla="*/ 326 w 369"/>
                <a:gd name="T29" fmla="*/ 196 h 240"/>
                <a:gd name="T30" fmla="*/ 327 w 369"/>
                <a:gd name="T31" fmla="*/ 189 h 240"/>
                <a:gd name="T32" fmla="*/ 323 w 369"/>
                <a:gd name="T33" fmla="*/ 183 h 240"/>
                <a:gd name="T34" fmla="*/ 300 w 369"/>
                <a:gd name="T35" fmla="*/ 177 h 240"/>
                <a:gd name="T36" fmla="*/ 266 w 369"/>
                <a:gd name="T37" fmla="*/ 165 h 240"/>
                <a:gd name="T38" fmla="*/ 324 w 369"/>
                <a:gd name="T39" fmla="*/ 182 h 240"/>
                <a:gd name="T40" fmla="*/ 331 w 369"/>
                <a:gd name="T41" fmla="*/ 185 h 240"/>
                <a:gd name="T42" fmla="*/ 344 w 369"/>
                <a:gd name="T43" fmla="*/ 181 h 240"/>
                <a:gd name="T44" fmla="*/ 348 w 369"/>
                <a:gd name="T45" fmla="*/ 174 h 240"/>
                <a:gd name="T46" fmla="*/ 353 w 369"/>
                <a:gd name="T47" fmla="*/ 165 h 240"/>
                <a:gd name="T48" fmla="*/ 358 w 369"/>
                <a:gd name="T49" fmla="*/ 152 h 240"/>
                <a:gd name="T50" fmla="*/ 361 w 369"/>
                <a:gd name="T51" fmla="*/ 149 h 240"/>
                <a:gd name="T52" fmla="*/ 368 w 369"/>
                <a:gd name="T53" fmla="*/ 143 h 240"/>
                <a:gd name="T54" fmla="*/ 356 w 369"/>
                <a:gd name="T55" fmla="*/ 108 h 240"/>
                <a:gd name="T56" fmla="*/ 322 w 369"/>
                <a:gd name="T57" fmla="*/ 63 h 240"/>
                <a:gd name="T58" fmla="*/ 313 w 369"/>
                <a:gd name="T59" fmla="*/ 60 h 240"/>
                <a:gd name="T60" fmla="*/ 299 w 369"/>
                <a:gd name="T61" fmla="*/ 50 h 240"/>
                <a:gd name="T62" fmla="*/ 287 w 369"/>
                <a:gd name="T63" fmla="*/ 38 h 240"/>
                <a:gd name="T64" fmla="*/ 281 w 369"/>
                <a:gd name="T65" fmla="*/ 27 h 240"/>
                <a:gd name="T66" fmla="*/ 268 w 369"/>
                <a:gd name="T67" fmla="*/ 18 h 240"/>
                <a:gd name="T68" fmla="*/ 246 w 369"/>
                <a:gd name="T69" fmla="*/ 11 h 240"/>
                <a:gd name="T70" fmla="*/ 216 w 369"/>
                <a:gd name="T71" fmla="*/ 3 h 240"/>
                <a:gd name="T72" fmla="*/ 200 w 369"/>
                <a:gd name="T73" fmla="*/ 0 h 240"/>
                <a:gd name="T74" fmla="*/ 174 w 369"/>
                <a:gd name="T75" fmla="*/ 4 h 240"/>
                <a:gd name="T76" fmla="*/ 147 w 369"/>
                <a:gd name="T77" fmla="*/ 12 h 240"/>
                <a:gd name="T78" fmla="*/ 114 w 369"/>
                <a:gd name="T79" fmla="*/ 23 h 240"/>
                <a:gd name="T80" fmla="*/ 86 w 369"/>
                <a:gd name="T81" fmla="*/ 30 h 240"/>
                <a:gd name="T82" fmla="*/ 61 w 369"/>
                <a:gd name="T83" fmla="*/ 46 h 240"/>
                <a:gd name="T84" fmla="*/ 57 w 369"/>
                <a:gd name="T85" fmla="*/ 54 h 240"/>
                <a:gd name="T86" fmla="*/ 43 w 369"/>
                <a:gd name="T87" fmla="*/ 58 h 240"/>
                <a:gd name="T88" fmla="*/ 0 w 369"/>
                <a:gd name="T89" fmla="*/ 60 h 240"/>
                <a:gd name="T90" fmla="*/ 5 w 369"/>
                <a:gd name="T91" fmla="*/ 191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9"/>
                <a:gd name="T139" fmla="*/ 0 h 240"/>
                <a:gd name="T140" fmla="*/ 369 w 369"/>
                <a:gd name="T141" fmla="*/ 240 h 24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9" h="240">
                  <a:moveTo>
                    <a:pt x="5" y="191"/>
                  </a:moveTo>
                  <a:lnTo>
                    <a:pt x="54" y="194"/>
                  </a:lnTo>
                  <a:lnTo>
                    <a:pt x="81" y="206"/>
                  </a:lnTo>
                  <a:lnTo>
                    <a:pt x="105" y="219"/>
                  </a:lnTo>
                  <a:lnTo>
                    <a:pt x="135" y="231"/>
                  </a:lnTo>
                  <a:lnTo>
                    <a:pt x="159" y="237"/>
                  </a:lnTo>
                  <a:lnTo>
                    <a:pt x="189" y="239"/>
                  </a:lnTo>
                  <a:lnTo>
                    <a:pt x="221" y="232"/>
                  </a:lnTo>
                  <a:lnTo>
                    <a:pt x="247" y="224"/>
                  </a:lnTo>
                  <a:lnTo>
                    <a:pt x="270" y="224"/>
                  </a:lnTo>
                  <a:lnTo>
                    <a:pt x="291" y="220"/>
                  </a:lnTo>
                  <a:lnTo>
                    <a:pt x="303" y="215"/>
                  </a:lnTo>
                  <a:lnTo>
                    <a:pt x="313" y="208"/>
                  </a:lnTo>
                  <a:lnTo>
                    <a:pt x="320" y="206"/>
                  </a:lnTo>
                  <a:lnTo>
                    <a:pt x="326" y="196"/>
                  </a:lnTo>
                  <a:lnTo>
                    <a:pt x="327" y="189"/>
                  </a:lnTo>
                  <a:lnTo>
                    <a:pt x="323" y="183"/>
                  </a:lnTo>
                  <a:lnTo>
                    <a:pt x="300" y="177"/>
                  </a:lnTo>
                  <a:lnTo>
                    <a:pt x="266" y="165"/>
                  </a:lnTo>
                  <a:lnTo>
                    <a:pt x="324" y="182"/>
                  </a:lnTo>
                  <a:lnTo>
                    <a:pt x="331" y="185"/>
                  </a:lnTo>
                  <a:lnTo>
                    <a:pt x="344" y="181"/>
                  </a:lnTo>
                  <a:lnTo>
                    <a:pt x="348" y="174"/>
                  </a:lnTo>
                  <a:lnTo>
                    <a:pt x="353" y="165"/>
                  </a:lnTo>
                  <a:lnTo>
                    <a:pt x="358" y="152"/>
                  </a:lnTo>
                  <a:lnTo>
                    <a:pt x="361" y="149"/>
                  </a:lnTo>
                  <a:lnTo>
                    <a:pt x="368" y="143"/>
                  </a:lnTo>
                  <a:lnTo>
                    <a:pt x="356" y="108"/>
                  </a:lnTo>
                  <a:lnTo>
                    <a:pt x="322" y="63"/>
                  </a:lnTo>
                  <a:lnTo>
                    <a:pt x="313" y="60"/>
                  </a:lnTo>
                  <a:lnTo>
                    <a:pt x="299" y="50"/>
                  </a:lnTo>
                  <a:lnTo>
                    <a:pt x="287" y="38"/>
                  </a:lnTo>
                  <a:lnTo>
                    <a:pt x="281" y="27"/>
                  </a:lnTo>
                  <a:lnTo>
                    <a:pt x="268" y="18"/>
                  </a:lnTo>
                  <a:lnTo>
                    <a:pt x="246" y="11"/>
                  </a:lnTo>
                  <a:lnTo>
                    <a:pt x="216" y="3"/>
                  </a:lnTo>
                  <a:lnTo>
                    <a:pt x="200" y="0"/>
                  </a:lnTo>
                  <a:lnTo>
                    <a:pt x="174" y="4"/>
                  </a:lnTo>
                  <a:lnTo>
                    <a:pt x="147" y="12"/>
                  </a:lnTo>
                  <a:lnTo>
                    <a:pt x="114" y="23"/>
                  </a:lnTo>
                  <a:lnTo>
                    <a:pt x="86" y="30"/>
                  </a:lnTo>
                  <a:lnTo>
                    <a:pt x="61" y="46"/>
                  </a:lnTo>
                  <a:lnTo>
                    <a:pt x="57" y="54"/>
                  </a:lnTo>
                  <a:lnTo>
                    <a:pt x="43" y="58"/>
                  </a:lnTo>
                  <a:lnTo>
                    <a:pt x="0" y="60"/>
                  </a:lnTo>
                  <a:lnTo>
                    <a:pt x="5" y="191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blackWhite">
            <a:xfrm>
              <a:off x="1146" y="2965"/>
              <a:ext cx="64" cy="107"/>
            </a:xfrm>
            <a:custGeom>
              <a:avLst/>
              <a:gdLst>
                <a:gd name="T0" fmla="*/ 63 w 64"/>
                <a:gd name="T1" fmla="*/ 0 h 107"/>
                <a:gd name="T2" fmla="*/ 24 w 64"/>
                <a:gd name="T3" fmla="*/ 46 h 107"/>
                <a:gd name="T4" fmla="*/ 6 w 64"/>
                <a:gd name="T5" fmla="*/ 87 h 107"/>
                <a:gd name="T6" fmla="*/ 0 w 64"/>
                <a:gd name="T7" fmla="*/ 106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07"/>
                <a:gd name="T14" fmla="*/ 64 w 6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07">
                  <a:moveTo>
                    <a:pt x="63" y="0"/>
                  </a:moveTo>
                  <a:lnTo>
                    <a:pt x="24" y="46"/>
                  </a:lnTo>
                  <a:lnTo>
                    <a:pt x="6" y="87"/>
                  </a:lnTo>
                  <a:lnTo>
                    <a:pt x="0" y="106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blackWhite">
            <a:xfrm>
              <a:off x="1071" y="2900"/>
              <a:ext cx="155" cy="123"/>
            </a:xfrm>
            <a:custGeom>
              <a:avLst/>
              <a:gdLst>
                <a:gd name="T0" fmla="*/ 154 w 155"/>
                <a:gd name="T1" fmla="*/ 0 h 123"/>
                <a:gd name="T2" fmla="*/ 112 w 155"/>
                <a:gd name="T3" fmla="*/ 67 h 123"/>
                <a:gd name="T4" fmla="*/ 96 w 155"/>
                <a:gd name="T5" fmla="*/ 82 h 123"/>
                <a:gd name="T6" fmla="*/ 69 w 155"/>
                <a:gd name="T7" fmla="*/ 102 h 123"/>
                <a:gd name="T8" fmla="*/ 46 w 155"/>
                <a:gd name="T9" fmla="*/ 111 h 123"/>
                <a:gd name="T10" fmla="*/ 26 w 155"/>
                <a:gd name="T11" fmla="*/ 115 h 123"/>
                <a:gd name="T12" fmla="*/ 0 w 155"/>
                <a:gd name="T13" fmla="*/ 122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5"/>
                <a:gd name="T22" fmla="*/ 0 h 123"/>
                <a:gd name="T23" fmla="*/ 155 w 155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5" h="123">
                  <a:moveTo>
                    <a:pt x="154" y="0"/>
                  </a:moveTo>
                  <a:lnTo>
                    <a:pt x="112" y="67"/>
                  </a:lnTo>
                  <a:lnTo>
                    <a:pt x="96" y="82"/>
                  </a:lnTo>
                  <a:lnTo>
                    <a:pt x="69" y="102"/>
                  </a:lnTo>
                  <a:lnTo>
                    <a:pt x="46" y="111"/>
                  </a:lnTo>
                  <a:lnTo>
                    <a:pt x="26" y="115"/>
                  </a:lnTo>
                  <a:lnTo>
                    <a:pt x="0" y="122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blackWhite">
            <a:xfrm>
              <a:off x="1161" y="2949"/>
              <a:ext cx="157" cy="75"/>
            </a:xfrm>
            <a:custGeom>
              <a:avLst/>
              <a:gdLst>
                <a:gd name="T0" fmla="*/ 122 w 157"/>
                <a:gd name="T1" fmla="*/ 73 h 75"/>
                <a:gd name="T2" fmla="*/ 132 w 157"/>
                <a:gd name="T3" fmla="*/ 74 h 75"/>
                <a:gd name="T4" fmla="*/ 146 w 157"/>
                <a:gd name="T5" fmla="*/ 68 h 75"/>
                <a:gd name="T6" fmla="*/ 152 w 157"/>
                <a:gd name="T7" fmla="*/ 60 h 75"/>
                <a:gd name="T8" fmla="*/ 156 w 157"/>
                <a:gd name="T9" fmla="*/ 53 h 75"/>
                <a:gd name="T10" fmla="*/ 155 w 157"/>
                <a:gd name="T11" fmla="*/ 45 h 75"/>
                <a:gd name="T12" fmla="*/ 152 w 157"/>
                <a:gd name="T13" fmla="*/ 37 h 75"/>
                <a:gd name="T14" fmla="*/ 148 w 157"/>
                <a:gd name="T15" fmla="*/ 32 h 75"/>
                <a:gd name="T16" fmla="*/ 113 w 157"/>
                <a:gd name="T17" fmla="*/ 21 h 75"/>
                <a:gd name="T18" fmla="*/ 80 w 157"/>
                <a:gd name="T19" fmla="*/ 14 h 75"/>
                <a:gd name="T20" fmla="*/ 54 w 157"/>
                <a:gd name="T21" fmla="*/ 8 h 75"/>
                <a:gd name="T22" fmla="*/ 26 w 157"/>
                <a:gd name="T23" fmla="*/ 0 h 75"/>
                <a:gd name="T24" fmla="*/ 9 w 157"/>
                <a:gd name="T25" fmla="*/ 3 h 75"/>
                <a:gd name="T26" fmla="*/ 4 w 157"/>
                <a:gd name="T27" fmla="*/ 8 h 75"/>
                <a:gd name="T28" fmla="*/ 0 w 157"/>
                <a:gd name="T29" fmla="*/ 15 h 75"/>
                <a:gd name="T30" fmla="*/ 1 w 157"/>
                <a:gd name="T31" fmla="*/ 22 h 75"/>
                <a:gd name="T32" fmla="*/ 6 w 157"/>
                <a:gd name="T33" fmla="*/ 29 h 75"/>
                <a:gd name="T34" fmla="*/ 21 w 157"/>
                <a:gd name="T35" fmla="*/ 36 h 75"/>
                <a:gd name="T36" fmla="*/ 42 w 157"/>
                <a:gd name="T37" fmla="*/ 38 h 75"/>
                <a:gd name="T38" fmla="*/ 57 w 157"/>
                <a:gd name="T39" fmla="*/ 45 h 75"/>
                <a:gd name="T40" fmla="*/ 73 w 157"/>
                <a:gd name="T41" fmla="*/ 50 h 75"/>
                <a:gd name="T42" fmla="*/ 90 w 157"/>
                <a:gd name="T43" fmla="*/ 59 h 75"/>
                <a:gd name="T44" fmla="*/ 111 w 157"/>
                <a:gd name="T45" fmla="*/ 68 h 75"/>
                <a:gd name="T46" fmla="*/ 122 w 157"/>
                <a:gd name="T47" fmla="*/ 73 h 7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7"/>
                <a:gd name="T73" fmla="*/ 0 h 75"/>
                <a:gd name="T74" fmla="*/ 157 w 157"/>
                <a:gd name="T75" fmla="*/ 75 h 7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7" h="75">
                  <a:moveTo>
                    <a:pt x="122" y="73"/>
                  </a:moveTo>
                  <a:lnTo>
                    <a:pt x="132" y="74"/>
                  </a:lnTo>
                  <a:lnTo>
                    <a:pt x="146" y="68"/>
                  </a:lnTo>
                  <a:lnTo>
                    <a:pt x="152" y="60"/>
                  </a:lnTo>
                  <a:lnTo>
                    <a:pt x="156" y="53"/>
                  </a:lnTo>
                  <a:lnTo>
                    <a:pt x="155" y="45"/>
                  </a:lnTo>
                  <a:lnTo>
                    <a:pt x="152" y="37"/>
                  </a:lnTo>
                  <a:lnTo>
                    <a:pt x="148" y="32"/>
                  </a:lnTo>
                  <a:lnTo>
                    <a:pt x="113" y="21"/>
                  </a:lnTo>
                  <a:lnTo>
                    <a:pt x="80" y="14"/>
                  </a:lnTo>
                  <a:lnTo>
                    <a:pt x="54" y="8"/>
                  </a:lnTo>
                  <a:lnTo>
                    <a:pt x="26" y="0"/>
                  </a:lnTo>
                  <a:lnTo>
                    <a:pt x="9" y="3"/>
                  </a:lnTo>
                  <a:lnTo>
                    <a:pt x="4" y="8"/>
                  </a:lnTo>
                  <a:lnTo>
                    <a:pt x="0" y="15"/>
                  </a:lnTo>
                  <a:lnTo>
                    <a:pt x="1" y="22"/>
                  </a:lnTo>
                  <a:lnTo>
                    <a:pt x="6" y="29"/>
                  </a:lnTo>
                  <a:lnTo>
                    <a:pt x="21" y="36"/>
                  </a:lnTo>
                  <a:lnTo>
                    <a:pt x="42" y="38"/>
                  </a:lnTo>
                  <a:lnTo>
                    <a:pt x="57" y="45"/>
                  </a:lnTo>
                  <a:lnTo>
                    <a:pt x="73" y="50"/>
                  </a:lnTo>
                  <a:lnTo>
                    <a:pt x="90" y="59"/>
                  </a:lnTo>
                  <a:lnTo>
                    <a:pt x="111" y="68"/>
                  </a:lnTo>
                  <a:lnTo>
                    <a:pt x="122" y="7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blackWhite">
            <a:xfrm>
              <a:off x="1168" y="2955"/>
              <a:ext cx="38" cy="25"/>
            </a:xfrm>
            <a:custGeom>
              <a:avLst/>
              <a:gdLst>
                <a:gd name="T0" fmla="*/ 32 w 38"/>
                <a:gd name="T1" fmla="*/ 3 h 25"/>
                <a:gd name="T2" fmla="*/ 37 w 38"/>
                <a:gd name="T3" fmla="*/ 7 h 25"/>
                <a:gd name="T4" fmla="*/ 36 w 38"/>
                <a:gd name="T5" fmla="*/ 15 h 25"/>
                <a:gd name="T6" fmla="*/ 32 w 38"/>
                <a:gd name="T7" fmla="*/ 23 h 25"/>
                <a:gd name="T8" fmla="*/ 18 w 38"/>
                <a:gd name="T9" fmla="*/ 24 h 25"/>
                <a:gd name="T10" fmla="*/ 11 w 38"/>
                <a:gd name="T11" fmla="*/ 23 h 25"/>
                <a:gd name="T12" fmla="*/ 2 w 38"/>
                <a:gd name="T13" fmla="*/ 19 h 25"/>
                <a:gd name="T14" fmla="*/ 0 w 38"/>
                <a:gd name="T15" fmla="*/ 11 h 25"/>
                <a:gd name="T16" fmla="*/ 0 w 38"/>
                <a:gd name="T17" fmla="*/ 7 h 25"/>
                <a:gd name="T18" fmla="*/ 5 w 38"/>
                <a:gd name="T19" fmla="*/ 3 h 25"/>
                <a:gd name="T20" fmla="*/ 12 w 38"/>
                <a:gd name="T21" fmla="*/ 0 h 25"/>
                <a:gd name="T22" fmla="*/ 32 w 38"/>
                <a:gd name="T23" fmla="*/ 3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25"/>
                <a:gd name="T38" fmla="*/ 38 w 38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25">
                  <a:moveTo>
                    <a:pt x="32" y="3"/>
                  </a:moveTo>
                  <a:lnTo>
                    <a:pt x="37" y="7"/>
                  </a:lnTo>
                  <a:lnTo>
                    <a:pt x="36" y="15"/>
                  </a:lnTo>
                  <a:lnTo>
                    <a:pt x="32" y="23"/>
                  </a:lnTo>
                  <a:lnTo>
                    <a:pt x="18" y="24"/>
                  </a:lnTo>
                  <a:lnTo>
                    <a:pt x="11" y="23"/>
                  </a:lnTo>
                  <a:lnTo>
                    <a:pt x="2" y="19"/>
                  </a:lnTo>
                  <a:lnTo>
                    <a:pt x="0" y="11"/>
                  </a:lnTo>
                  <a:lnTo>
                    <a:pt x="0" y="7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2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White">
            <a:xfrm>
              <a:off x="1265" y="2880"/>
              <a:ext cx="272" cy="56"/>
            </a:xfrm>
            <a:custGeom>
              <a:avLst/>
              <a:gdLst>
                <a:gd name="T0" fmla="*/ 23 w 272"/>
                <a:gd name="T1" fmla="*/ 54 h 56"/>
                <a:gd name="T2" fmla="*/ 37 w 272"/>
                <a:gd name="T3" fmla="*/ 55 h 56"/>
                <a:gd name="T4" fmla="*/ 69 w 272"/>
                <a:gd name="T5" fmla="*/ 54 h 56"/>
                <a:gd name="T6" fmla="*/ 100 w 272"/>
                <a:gd name="T7" fmla="*/ 51 h 56"/>
                <a:gd name="T8" fmla="*/ 114 w 272"/>
                <a:gd name="T9" fmla="*/ 50 h 56"/>
                <a:gd name="T10" fmla="*/ 125 w 272"/>
                <a:gd name="T11" fmla="*/ 49 h 56"/>
                <a:gd name="T12" fmla="*/ 147 w 272"/>
                <a:gd name="T13" fmla="*/ 48 h 56"/>
                <a:gd name="T14" fmla="*/ 171 w 272"/>
                <a:gd name="T15" fmla="*/ 48 h 56"/>
                <a:gd name="T16" fmla="*/ 189 w 272"/>
                <a:gd name="T17" fmla="*/ 48 h 56"/>
                <a:gd name="T18" fmla="*/ 203 w 272"/>
                <a:gd name="T19" fmla="*/ 47 h 56"/>
                <a:gd name="T20" fmla="*/ 230 w 272"/>
                <a:gd name="T21" fmla="*/ 44 h 56"/>
                <a:gd name="T22" fmla="*/ 249 w 272"/>
                <a:gd name="T23" fmla="*/ 42 h 56"/>
                <a:gd name="T24" fmla="*/ 265 w 272"/>
                <a:gd name="T25" fmla="*/ 38 h 56"/>
                <a:gd name="T26" fmla="*/ 270 w 272"/>
                <a:gd name="T27" fmla="*/ 33 h 56"/>
                <a:gd name="T28" fmla="*/ 271 w 272"/>
                <a:gd name="T29" fmla="*/ 28 h 56"/>
                <a:gd name="T30" fmla="*/ 271 w 272"/>
                <a:gd name="T31" fmla="*/ 22 h 56"/>
                <a:gd name="T32" fmla="*/ 266 w 272"/>
                <a:gd name="T33" fmla="*/ 16 h 56"/>
                <a:gd name="T34" fmla="*/ 252 w 272"/>
                <a:gd name="T35" fmla="*/ 10 h 56"/>
                <a:gd name="T36" fmla="*/ 230 w 272"/>
                <a:gd name="T37" fmla="*/ 10 h 56"/>
                <a:gd name="T38" fmla="*/ 204 w 272"/>
                <a:gd name="T39" fmla="*/ 10 h 56"/>
                <a:gd name="T40" fmla="*/ 188 w 272"/>
                <a:gd name="T41" fmla="*/ 9 h 56"/>
                <a:gd name="T42" fmla="*/ 170 w 272"/>
                <a:gd name="T43" fmla="*/ 8 h 56"/>
                <a:gd name="T44" fmla="*/ 150 w 272"/>
                <a:gd name="T45" fmla="*/ 9 h 56"/>
                <a:gd name="T46" fmla="*/ 126 w 272"/>
                <a:gd name="T47" fmla="*/ 8 h 56"/>
                <a:gd name="T48" fmla="*/ 108 w 272"/>
                <a:gd name="T49" fmla="*/ 6 h 56"/>
                <a:gd name="T50" fmla="*/ 80 w 272"/>
                <a:gd name="T51" fmla="*/ 4 h 56"/>
                <a:gd name="T52" fmla="*/ 50 w 272"/>
                <a:gd name="T53" fmla="*/ 2 h 56"/>
                <a:gd name="T54" fmla="*/ 25 w 272"/>
                <a:gd name="T55" fmla="*/ 0 h 56"/>
                <a:gd name="T56" fmla="*/ 0 w 272"/>
                <a:gd name="T57" fmla="*/ 0 h 56"/>
                <a:gd name="T58" fmla="*/ 3 w 272"/>
                <a:gd name="T59" fmla="*/ 51 h 56"/>
                <a:gd name="T60" fmla="*/ 23 w 272"/>
                <a:gd name="T61" fmla="*/ 54 h 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2"/>
                <a:gd name="T94" fmla="*/ 0 h 56"/>
                <a:gd name="T95" fmla="*/ 272 w 272"/>
                <a:gd name="T96" fmla="*/ 56 h 5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2" h="56">
                  <a:moveTo>
                    <a:pt x="23" y="54"/>
                  </a:moveTo>
                  <a:lnTo>
                    <a:pt x="37" y="55"/>
                  </a:lnTo>
                  <a:lnTo>
                    <a:pt x="69" y="54"/>
                  </a:lnTo>
                  <a:lnTo>
                    <a:pt x="100" y="51"/>
                  </a:lnTo>
                  <a:lnTo>
                    <a:pt x="114" y="50"/>
                  </a:lnTo>
                  <a:lnTo>
                    <a:pt x="125" y="49"/>
                  </a:lnTo>
                  <a:lnTo>
                    <a:pt x="147" y="48"/>
                  </a:lnTo>
                  <a:lnTo>
                    <a:pt x="171" y="48"/>
                  </a:lnTo>
                  <a:lnTo>
                    <a:pt x="189" y="48"/>
                  </a:lnTo>
                  <a:lnTo>
                    <a:pt x="203" y="47"/>
                  </a:lnTo>
                  <a:lnTo>
                    <a:pt x="230" y="44"/>
                  </a:lnTo>
                  <a:lnTo>
                    <a:pt x="249" y="42"/>
                  </a:lnTo>
                  <a:lnTo>
                    <a:pt x="265" y="38"/>
                  </a:lnTo>
                  <a:lnTo>
                    <a:pt x="270" y="33"/>
                  </a:lnTo>
                  <a:lnTo>
                    <a:pt x="271" y="28"/>
                  </a:lnTo>
                  <a:lnTo>
                    <a:pt x="271" y="22"/>
                  </a:lnTo>
                  <a:lnTo>
                    <a:pt x="266" y="16"/>
                  </a:lnTo>
                  <a:lnTo>
                    <a:pt x="252" y="10"/>
                  </a:lnTo>
                  <a:lnTo>
                    <a:pt x="230" y="10"/>
                  </a:lnTo>
                  <a:lnTo>
                    <a:pt x="204" y="10"/>
                  </a:lnTo>
                  <a:lnTo>
                    <a:pt x="188" y="9"/>
                  </a:lnTo>
                  <a:lnTo>
                    <a:pt x="170" y="8"/>
                  </a:lnTo>
                  <a:lnTo>
                    <a:pt x="150" y="9"/>
                  </a:lnTo>
                  <a:lnTo>
                    <a:pt x="126" y="8"/>
                  </a:lnTo>
                  <a:lnTo>
                    <a:pt x="108" y="6"/>
                  </a:lnTo>
                  <a:lnTo>
                    <a:pt x="80" y="4"/>
                  </a:lnTo>
                  <a:lnTo>
                    <a:pt x="50" y="2"/>
                  </a:lnTo>
                  <a:lnTo>
                    <a:pt x="25" y="0"/>
                  </a:lnTo>
                  <a:lnTo>
                    <a:pt x="0" y="0"/>
                  </a:lnTo>
                  <a:lnTo>
                    <a:pt x="3" y="51"/>
                  </a:lnTo>
                  <a:lnTo>
                    <a:pt x="23" y="5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White">
            <a:xfrm>
              <a:off x="1198" y="3014"/>
              <a:ext cx="17" cy="44"/>
            </a:xfrm>
            <a:custGeom>
              <a:avLst/>
              <a:gdLst>
                <a:gd name="T0" fmla="*/ 11 w 17"/>
                <a:gd name="T1" fmla="*/ 43 h 44"/>
                <a:gd name="T2" fmla="*/ 2 w 17"/>
                <a:gd name="T3" fmla="*/ 30 h 44"/>
                <a:gd name="T4" fmla="*/ 0 w 17"/>
                <a:gd name="T5" fmla="*/ 20 h 44"/>
                <a:gd name="T6" fmla="*/ 6 w 17"/>
                <a:gd name="T7" fmla="*/ 6 h 44"/>
                <a:gd name="T8" fmla="*/ 16 w 17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1" y="43"/>
                  </a:moveTo>
                  <a:lnTo>
                    <a:pt x="2" y="30"/>
                  </a:lnTo>
                  <a:lnTo>
                    <a:pt x="0" y="20"/>
                  </a:lnTo>
                  <a:lnTo>
                    <a:pt x="6" y="6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blackWhite">
            <a:xfrm>
              <a:off x="1007" y="2890"/>
              <a:ext cx="17" cy="36"/>
            </a:xfrm>
            <a:custGeom>
              <a:avLst/>
              <a:gdLst>
                <a:gd name="T0" fmla="*/ 16 w 17"/>
                <a:gd name="T1" fmla="*/ 0 h 36"/>
                <a:gd name="T2" fmla="*/ 0 w 17"/>
                <a:gd name="T3" fmla="*/ 13 h 36"/>
                <a:gd name="T4" fmla="*/ 2 w 17"/>
                <a:gd name="T5" fmla="*/ 28 h 36"/>
                <a:gd name="T6" fmla="*/ 14 w 17"/>
                <a:gd name="T7" fmla="*/ 35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6"/>
                <a:gd name="T14" fmla="*/ 17 w 1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6">
                  <a:moveTo>
                    <a:pt x="16" y="0"/>
                  </a:moveTo>
                  <a:lnTo>
                    <a:pt x="0" y="13"/>
                  </a:lnTo>
                  <a:lnTo>
                    <a:pt x="2" y="28"/>
                  </a:lnTo>
                  <a:lnTo>
                    <a:pt x="14" y="3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White">
            <a:xfrm>
              <a:off x="1158" y="2985"/>
              <a:ext cx="128" cy="70"/>
            </a:xfrm>
            <a:custGeom>
              <a:avLst/>
              <a:gdLst>
                <a:gd name="T0" fmla="*/ 103 w 128"/>
                <a:gd name="T1" fmla="*/ 69 h 70"/>
                <a:gd name="T2" fmla="*/ 88 w 128"/>
                <a:gd name="T3" fmla="*/ 67 h 70"/>
                <a:gd name="T4" fmla="*/ 73 w 128"/>
                <a:gd name="T5" fmla="*/ 62 h 70"/>
                <a:gd name="T6" fmla="*/ 60 w 128"/>
                <a:gd name="T7" fmla="*/ 51 h 70"/>
                <a:gd name="T8" fmla="*/ 56 w 128"/>
                <a:gd name="T9" fmla="*/ 44 h 70"/>
                <a:gd name="T10" fmla="*/ 53 w 128"/>
                <a:gd name="T11" fmla="*/ 39 h 70"/>
                <a:gd name="T12" fmla="*/ 40 w 128"/>
                <a:gd name="T13" fmla="*/ 35 h 70"/>
                <a:gd name="T14" fmla="*/ 22 w 128"/>
                <a:gd name="T15" fmla="*/ 31 h 70"/>
                <a:gd name="T16" fmla="*/ 5 w 128"/>
                <a:gd name="T17" fmla="*/ 25 h 70"/>
                <a:gd name="T18" fmla="*/ 0 w 128"/>
                <a:gd name="T19" fmla="*/ 18 h 70"/>
                <a:gd name="T20" fmla="*/ 0 w 128"/>
                <a:gd name="T21" fmla="*/ 9 h 70"/>
                <a:gd name="T22" fmla="*/ 3 w 128"/>
                <a:gd name="T23" fmla="*/ 2 h 70"/>
                <a:gd name="T24" fmla="*/ 13 w 128"/>
                <a:gd name="T25" fmla="*/ 0 h 70"/>
                <a:gd name="T26" fmla="*/ 24 w 128"/>
                <a:gd name="T27" fmla="*/ 0 h 70"/>
                <a:gd name="T28" fmla="*/ 45 w 128"/>
                <a:gd name="T29" fmla="*/ 2 h 70"/>
                <a:gd name="T30" fmla="*/ 62 w 128"/>
                <a:gd name="T31" fmla="*/ 8 h 70"/>
                <a:gd name="T32" fmla="*/ 76 w 128"/>
                <a:gd name="T33" fmla="*/ 15 h 70"/>
                <a:gd name="T34" fmla="*/ 108 w 128"/>
                <a:gd name="T35" fmla="*/ 28 h 70"/>
                <a:gd name="T36" fmla="*/ 122 w 128"/>
                <a:gd name="T37" fmla="*/ 36 h 70"/>
                <a:gd name="T38" fmla="*/ 127 w 128"/>
                <a:gd name="T39" fmla="*/ 48 h 70"/>
                <a:gd name="T40" fmla="*/ 124 w 128"/>
                <a:gd name="T41" fmla="*/ 55 h 70"/>
                <a:gd name="T42" fmla="*/ 120 w 128"/>
                <a:gd name="T43" fmla="*/ 60 h 70"/>
                <a:gd name="T44" fmla="*/ 112 w 128"/>
                <a:gd name="T45" fmla="*/ 65 h 70"/>
                <a:gd name="T46" fmla="*/ 103 w 128"/>
                <a:gd name="T47" fmla="*/ 69 h 7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8"/>
                <a:gd name="T73" fmla="*/ 0 h 70"/>
                <a:gd name="T74" fmla="*/ 128 w 128"/>
                <a:gd name="T75" fmla="*/ 70 h 7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8" h="70">
                  <a:moveTo>
                    <a:pt x="103" y="69"/>
                  </a:moveTo>
                  <a:lnTo>
                    <a:pt x="88" y="67"/>
                  </a:lnTo>
                  <a:lnTo>
                    <a:pt x="73" y="62"/>
                  </a:lnTo>
                  <a:lnTo>
                    <a:pt x="60" y="51"/>
                  </a:lnTo>
                  <a:lnTo>
                    <a:pt x="56" y="44"/>
                  </a:lnTo>
                  <a:lnTo>
                    <a:pt x="53" y="39"/>
                  </a:lnTo>
                  <a:lnTo>
                    <a:pt x="40" y="35"/>
                  </a:lnTo>
                  <a:lnTo>
                    <a:pt x="22" y="31"/>
                  </a:lnTo>
                  <a:lnTo>
                    <a:pt x="5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2"/>
                  </a:lnTo>
                  <a:lnTo>
                    <a:pt x="13" y="0"/>
                  </a:lnTo>
                  <a:lnTo>
                    <a:pt x="24" y="0"/>
                  </a:lnTo>
                  <a:lnTo>
                    <a:pt x="45" y="2"/>
                  </a:lnTo>
                  <a:lnTo>
                    <a:pt x="62" y="8"/>
                  </a:lnTo>
                  <a:lnTo>
                    <a:pt x="76" y="15"/>
                  </a:lnTo>
                  <a:lnTo>
                    <a:pt x="108" y="28"/>
                  </a:lnTo>
                  <a:lnTo>
                    <a:pt x="122" y="36"/>
                  </a:lnTo>
                  <a:lnTo>
                    <a:pt x="127" y="48"/>
                  </a:lnTo>
                  <a:lnTo>
                    <a:pt x="124" y="55"/>
                  </a:lnTo>
                  <a:lnTo>
                    <a:pt x="120" y="60"/>
                  </a:lnTo>
                  <a:lnTo>
                    <a:pt x="112" y="65"/>
                  </a:lnTo>
                  <a:lnTo>
                    <a:pt x="103" y="6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blackWhite">
            <a:xfrm>
              <a:off x="1162" y="2988"/>
              <a:ext cx="29" cy="20"/>
            </a:xfrm>
            <a:custGeom>
              <a:avLst/>
              <a:gdLst>
                <a:gd name="T0" fmla="*/ 27 w 29"/>
                <a:gd name="T1" fmla="*/ 3 h 20"/>
                <a:gd name="T2" fmla="*/ 28 w 29"/>
                <a:gd name="T3" fmla="*/ 10 h 20"/>
                <a:gd name="T4" fmla="*/ 25 w 29"/>
                <a:gd name="T5" fmla="*/ 18 h 20"/>
                <a:gd name="T6" fmla="*/ 14 w 29"/>
                <a:gd name="T7" fmla="*/ 19 h 20"/>
                <a:gd name="T8" fmla="*/ 5 w 29"/>
                <a:gd name="T9" fmla="*/ 17 h 20"/>
                <a:gd name="T10" fmla="*/ 0 w 29"/>
                <a:gd name="T11" fmla="*/ 9 h 20"/>
                <a:gd name="T12" fmla="*/ 2 w 29"/>
                <a:gd name="T13" fmla="*/ 4 h 20"/>
                <a:gd name="T14" fmla="*/ 7 w 29"/>
                <a:gd name="T15" fmla="*/ 2 h 20"/>
                <a:gd name="T16" fmla="*/ 14 w 29"/>
                <a:gd name="T17" fmla="*/ 0 h 20"/>
                <a:gd name="T18" fmla="*/ 23 w 29"/>
                <a:gd name="T19" fmla="*/ 0 h 20"/>
                <a:gd name="T20" fmla="*/ 27 w 29"/>
                <a:gd name="T21" fmla="*/ 3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"/>
                <a:gd name="T34" fmla="*/ 0 h 20"/>
                <a:gd name="T35" fmla="*/ 29 w 29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" h="20">
                  <a:moveTo>
                    <a:pt x="27" y="3"/>
                  </a:moveTo>
                  <a:lnTo>
                    <a:pt x="28" y="10"/>
                  </a:lnTo>
                  <a:lnTo>
                    <a:pt x="25" y="18"/>
                  </a:lnTo>
                  <a:lnTo>
                    <a:pt x="14" y="19"/>
                  </a:lnTo>
                  <a:lnTo>
                    <a:pt x="5" y="17"/>
                  </a:lnTo>
                  <a:lnTo>
                    <a:pt x="0" y="9"/>
                  </a:lnTo>
                  <a:lnTo>
                    <a:pt x="2" y="4"/>
                  </a:lnTo>
                  <a:lnTo>
                    <a:pt x="7" y="2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27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blackWhite">
            <a:xfrm>
              <a:off x="1171" y="2924"/>
              <a:ext cx="157" cy="59"/>
            </a:xfrm>
            <a:custGeom>
              <a:avLst/>
              <a:gdLst>
                <a:gd name="T0" fmla="*/ 134 w 157"/>
                <a:gd name="T1" fmla="*/ 58 h 59"/>
                <a:gd name="T2" fmla="*/ 145 w 157"/>
                <a:gd name="T3" fmla="*/ 55 h 59"/>
                <a:gd name="T4" fmla="*/ 152 w 157"/>
                <a:gd name="T5" fmla="*/ 50 h 59"/>
                <a:gd name="T6" fmla="*/ 154 w 157"/>
                <a:gd name="T7" fmla="*/ 43 h 59"/>
                <a:gd name="T8" fmla="*/ 156 w 157"/>
                <a:gd name="T9" fmla="*/ 34 h 59"/>
                <a:gd name="T10" fmla="*/ 150 w 157"/>
                <a:gd name="T11" fmla="*/ 23 h 59"/>
                <a:gd name="T12" fmla="*/ 143 w 157"/>
                <a:gd name="T13" fmla="*/ 14 h 59"/>
                <a:gd name="T14" fmla="*/ 125 w 157"/>
                <a:gd name="T15" fmla="*/ 7 h 59"/>
                <a:gd name="T16" fmla="*/ 85 w 157"/>
                <a:gd name="T17" fmla="*/ 4 h 59"/>
                <a:gd name="T18" fmla="*/ 56 w 157"/>
                <a:gd name="T19" fmla="*/ 0 h 59"/>
                <a:gd name="T20" fmla="*/ 27 w 157"/>
                <a:gd name="T21" fmla="*/ 0 h 59"/>
                <a:gd name="T22" fmla="*/ 13 w 157"/>
                <a:gd name="T23" fmla="*/ 1 h 59"/>
                <a:gd name="T24" fmla="*/ 3 w 157"/>
                <a:gd name="T25" fmla="*/ 7 h 59"/>
                <a:gd name="T26" fmla="*/ 0 w 157"/>
                <a:gd name="T27" fmla="*/ 18 h 59"/>
                <a:gd name="T28" fmla="*/ 6 w 157"/>
                <a:gd name="T29" fmla="*/ 28 h 59"/>
                <a:gd name="T30" fmla="*/ 21 w 157"/>
                <a:gd name="T31" fmla="*/ 33 h 59"/>
                <a:gd name="T32" fmla="*/ 47 w 157"/>
                <a:gd name="T33" fmla="*/ 36 h 59"/>
                <a:gd name="T34" fmla="*/ 71 w 157"/>
                <a:gd name="T35" fmla="*/ 41 h 59"/>
                <a:gd name="T36" fmla="*/ 94 w 157"/>
                <a:gd name="T37" fmla="*/ 49 h 59"/>
                <a:gd name="T38" fmla="*/ 118 w 157"/>
                <a:gd name="T39" fmla="*/ 55 h 59"/>
                <a:gd name="T40" fmla="*/ 134 w 157"/>
                <a:gd name="T41" fmla="*/ 58 h 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7"/>
                <a:gd name="T64" fmla="*/ 0 h 59"/>
                <a:gd name="T65" fmla="*/ 157 w 157"/>
                <a:gd name="T66" fmla="*/ 59 h 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7" h="59">
                  <a:moveTo>
                    <a:pt x="134" y="58"/>
                  </a:moveTo>
                  <a:lnTo>
                    <a:pt x="145" y="55"/>
                  </a:lnTo>
                  <a:lnTo>
                    <a:pt x="152" y="50"/>
                  </a:lnTo>
                  <a:lnTo>
                    <a:pt x="154" y="43"/>
                  </a:lnTo>
                  <a:lnTo>
                    <a:pt x="156" y="34"/>
                  </a:lnTo>
                  <a:lnTo>
                    <a:pt x="150" y="23"/>
                  </a:lnTo>
                  <a:lnTo>
                    <a:pt x="143" y="14"/>
                  </a:lnTo>
                  <a:lnTo>
                    <a:pt x="125" y="7"/>
                  </a:lnTo>
                  <a:lnTo>
                    <a:pt x="85" y="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3" y="1"/>
                  </a:lnTo>
                  <a:lnTo>
                    <a:pt x="3" y="7"/>
                  </a:lnTo>
                  <a:lnTo>
                    <a:pt x="0" y="18"/>
                  </a:lnTo>
                  <a:lnTo>
                    <a:pt x="6" y="28"/>
                  </a:lnTo>
                  <a:lnTo>
                    <a:pt x="21" y="33"/>
                  </a:lnTo>
                  <a:lnTo>
                    <a:pt x="47" y="36"/>
                  </a:lnTo>
                  <a:lnTo>
                    <a:pt x="71" y="41"/>
                  </a:lnTo>
                  <a:lnTo>
                    <a:pt x="94" y="49"/>
                  </a:lnTo>
                  <a:lnTo>
                    <a:pt x="118" y="55"/>
                  </a:lnTo>
                  <a:lnTo>
                    <a:pt x="134" y="5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blackWhite">
            <a:xfrm>
              <a:off x="1179" y="2927"/>
              <a:ext cx="39" cy="27"/>
            </a:xfrm>
            <a:custGeom>
              <a:avLst/>
              <a:gdLst>
                <a:gd name="T0" fmla="*/ 32 w 39"/>
                <a:gd name="T1" fmla="*/ 25 h 27"/>
                <a:gd name="T2" fmla="*/ 18 w 39"/>
                <a:gd name="T3" fmla="*/ 26 h 27"/>
                <a:gd name="T4" fmla="*/ 3 w 39"/>
                <a:gd name="T5" fmla="*/ 22 h 27"/>
                <a:gd name="T6" fmla="*/ 0 w 39"/>
                <a:gd name="T7" fmla="*/ 15 h 27"/>
                <a:gd name="T8" fmla="*/ 3 w 39"/>
                <a:gd name="T9" fmla="*/ 5 h 27"/>
                <a:gd name="T10" fmla="*/ 9 w 39"/>
                <a:gd name="T11" fmla="*/ 2 h 27"/>
                <a:gd name="T12" fmla="*/ 16 w 39"/>
                <a:gd name="T13" fmla="*/ 0 h 27"/>
                <a:gd name="T14" fmla="*/ 27 w 39"/>
                <a:gd name="T15" fmla="*/ 0 h 27"/>
                <a:gd name="T16" fmla="*/ 34 w 39"/>
                <a:gd name="T17" fmla="*/ 4 h 27"/>
                <a:gd name="T18" fmla="*/ 38 w 39"/>
                <a:gd name="T19" fmla="*/ 17 h 27"/>
                <a:gd name="T20" fmla="*/ 32 w 39"/>
                <a:gd name="T21" fmla="*/ 25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27"/>
                <a:gd name="T35" fmla="*/ 39 w 39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27">
                  <a:moveTo>
                    <a:pt x="32" y="25"/>
                  </a:moveTo>
                  <a:lnTo>
                    <a:pt x="18" y="26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3" y="5"/>
                  </a:lnTo>
                  <a:lnTo>
                    <a:pt x="9" y="2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34" y="4"/>
                  </a:lnTo>
                  <a:lnTo>
                    <a:pt x="38" y="17"/>
                  </a:lnTo>
                  <a:lnTo>
                    <a:pt x="32" y="2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blackWhite">
            <a:xfrm>
              <a:off x="1079" y="2832"/>
              <a:ext cx="237" cy="109"/>
            </a:xfrm>
            <a:custGeom>
              <a:avLst/>
              <a:gdLst>
                <a:gd name="T0" fmla="*/ 204 w 237"/>
                <a:gd name="T1" fmla="*/ 43 h 109"/>
                <a:gd name="T2" fmla="*/ 210 w 237"/>
                <a:gd name="T3" fmla="*/ 59 h 109"/>
                <a:gd name="T4" fmla="*/ 219 w 237"/>
                <a:gd name="T5" fmla="*/ 69 h 109"/>
                <a:gd name="T6" fmla="*/ 230 w 237"/>
                <a:gd name="T7" fmla="*/ 82 h 109"/>
                <a:gd name="T8" fmla="*/ 236 w 237"/>
                <a:gd name="T9" fmla="*/ 97 h 109"/>
                <a:gd name="T10" fmla="*/ 233 w 237"/>
                <a:gd name="T11" fmla="*/ 102 h 109"/>
                <a:gd name="T12" fmla="*/ 228 w 237"/>
                <a:gd name="T13" fmla="*/ 107 h 109"/>
                <a:gd name="T14" fmla="*/ 219 w 237"/>
                <a:gd name="T15" fmla="*/ 108 h 109"/>
                <a:gd name="T16" fmla="*/ 207 w 237"/>
                <a:gd name="T17" fmla="*/ 106 h 109"/>
                <a:gd name="T18" fmla="*/ 197 w 237"/>
                <a:gd name="T19" fmla="*/ 104 h 109"/>
                <a:gd name="T20" fmla="*/ 184 w 237"/>
                <a:gd name="T21" fmla="*/ 99 h 109"/>
                <a:gd name="T22" fmla="*/ 167 w 237"/>
                <a:gd name="T23" fmla="*/ 85 h 109"/>
                <a:gd name="T24" fmla="*/ 158 w 237"/>
                <a:gd name="T25" fmla="*/ 75 h 109"/>
                <a:gd name="T26" fmla="*/ 152 w 237"/>
                <a:gd name="T27" fmla="*/ 67 h 109"/>
                <a:gd name="T28" fmla="*/ 134 w 237"/>
                <a:gd name="T29" fmla="*/ 69 h 109"/>
                <a:gd name="T30" fmla="*/ 117 w 237"/>
                <a:gd name="T31" fmla="*/ 71 h 109"/>
                <a:gd name="T32" fmla="*/ 91 w 237"/>
                <a:gd name="T33" fmla="*/ 70 h 109"/>
                <a:gd name="T34" fmla="*/ 75 w 237"/>
                <a:gd name="T35" fmla="*/ 68 h 109"/>
                <a:gd name="T36" fmla="*/ 60 w 237"/>
                <a:gd name="T37" fmla="*/ 67 h 109"/>
                <a:gd name="T38" fmla="*/ 44 w 237"/>
                <a:gd name="T39" fmla="*/ 62 h 109"/>
                <a:gd name="T40" fmla="*/ 32 w 237"/>
                <a:gd name="T41" fmla="*/ 56 h 109"/>
                <a:gd name="T42" fmla="*/ 21 w 237"/>
                <a:gd name="T43" fmla="*/ 46 h 109"/>
                <a:gd name="T44" fmla="*/ 11 w 237"/>
                <a:gd name="T45" fmla="*/ 37 h 109"/>
                <a:gd name="T46" fmla="*/ 4 w 237"/>
                <a:gd name="T47" fmla="*/ 28 h 109"/>
                <a:gd name="T48" fmla="*/ 0 w 237"/>
                <a:gd name="T49" fmla="*/ 20 h 109"/>
                <a:gd name="T50" fmla="*/ 18 w 237"/>
                <a:gd name="T51" fmla="*/ 13 h 109"/>
                <a:gd name="T52" fmla="*/ 37 w 237"/>
                <a:gd name="T53" fmla="*/ 9 h 109"/>
                <a:gd name="T54" fmla="*/ 66 w 237"/>
                <a:gd name="T55" fmla="*/ 1 h 109"/>
                <a:gd name="T56" fmla="*/ 79 w 237"/>
                <a:gd name="T57" fmla="*/ 0 h 109"/>
                <a:gd name="T58" fmla="*/ 101 w 237"/>
                <a:gd name="T59" fmla="*/ 4 h 109"/>
                <a:gd name="T60" fmla="*/ 133 w 237"/>
                <a:gd name="T61" fmla="*/ 9 h 109"/>
                <a:gd name="T62" fmla="*/ 172 w 237"/>
                <a:gd name="T63" fmla="*/ 14 h 109"/>
                <a:gd name="T64" fmla="*/ 191 w 237"/>
                <a:gd name="T65" fmla="*/ 21 h 109"/>
                <a:gd name="T66" fmla="*/ 200 w 237"/>
                <a:gd name="T67" fmla="*/ 32 h 109"/>
                <a:gd name="T68" fmla="*/ 204 w 237"/>
                <a:gd name="T69" fmla="*/ 43 h 1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7"/>
                <a:gd name="T106" fmla="*/ 0 h 109"/>
                <a:gd name="T107" fmla="*/ 237 w 237"/>
                <a:gd name="T108" fmla="*/ 109 h 1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7" h="109">
                  <a:moveTo>
                    <a:pt x="204" y="43"/>
                  </a:moveTo>
                  <a:lnTo>
                    <a:pt x="210" y="59"/>
                  </a:lnTo>
                  <a:lnTo>
                    <a:pt x="219" y="69"/>
                  </a:lnTo>
                  <a:lnTo>
                    <a:pt x="230" y="82"/>
                  </a:lnTo>
                  <a:lnTo>
                    <a:pt x="236" y="97"/>
                  </a:lnTo>
                  <a:lnTo>
                    <a:pt x="233" y="102"/>
                  </a:lnTo>
                  <a:lnTo>
                    <a:pt x="228" y="107"/>
                  </a:lnTo>
                  <a:lnTo>
                    <a:pt x="219" y="108"/>
                  </a:lnTo>
                  <a:lnTo>
                    <a:pt x="207" y="106"/>
                  </a:lnTo>
                  <a:lnTo>
                    <a:pt x="197" y="104"/>
                  </a:lnTo>
                  <a:lnTo>
                    <a:pt x="184" y="99"/>
                  </a:lnTo>
                  <a:lnTo>
                    <a:pt x="167" y="85"/>
                  </a:lnTo>
                  <a:lnTo>
                    <a:pt x="158" y="75"/>
                  </a:lnTo>
                  <a:lnTo>
                    <a:pt x="152" y="67"/>
                  </a:lnTo>
                  <a:lnTo>
                    <a:pt x="134" y="69"/>
                  </a:lnTo>
                  <a:lnTo>
                    <a:pt x="117" y="71"/>
                  </a:lnTo>
                  <a:lnTo>
                    <a:pt x="91" y="70"/>
                  </a:lnTo>
                  <a:lnTo>
                    <a:pt x="75" y="68"/>
                  </a:lnTo>
                  <a:lnTo>
                    <a:pt x="60" y="67"/>
                  </a:lnTo>
                  <a:lnTo>
                    <a:pt x="44" y="62"/>
                  </a:lnTo>
                  <a:lnTo>
                    <a:pt x="32" y="56"/>
                  </a:lnTo>
                  <a:lnTo>
                    <a:pt x="21" y="46"/>
                  </a:lnTo>
                  <a:lnTo>
                    <a:pt x="11" y="37"/>
                  </a:lnTo>
                  <a:lnTo>
                    <a:pt x="4" y="28"/>
                  </a:lnTo>
                  <a:lnTo>
                    <a:pt x="0" y="20"/>
                  </a:lnTo>
                  <a:lnTo>
                    <a:pt x="18" y="13"/>
                  </a:lnTo>
                  <a:lnTo>
                    <a:pt x="37" y="9"/>
                  </a:lnTo>
                  <a:lnTo>
                    <a:pt x="66" y="1"/>
                  </a:lnTo>
                  <a:lnTo>
                    <a:pt x="79" y="0"/>
                  </a:lnTo>
                  <a:lnTo>
                    <a:pt x="101" y="4"/>
                  </a:lnTo>
                  <a:lnTo>
                    <a:pt x="133" y="9"/>
                  </a:lnTo>
                  <a:lnTo>
                    <a:pt x="172" y="14"/>
                  </a:lnTo>
                  <a:lnTo>
                    <a:pt x="191" y="21"/>
                  </a:lnTo>
                  <a:lnTo>
                    <a:pt x="200" y="32"/>
                  </a:lnTo>
                  <a:lnTo>
                    <a:pt x="204" y="4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blackWhite">
            <a:xfrm>
              <a:off x="1277" y="2895"/>
              <a:ext cx="39" cy="43"/>
            </a:xfrm>
            <a:custGeom>
              <a:avLst/>
              <a:gdLst>
                <a:gd name="T0" fmla="*/ 15 w 39"/>
                <a:gd name="T1" fmla="*/ 0 h 43"/>
                <a:gd name="T2" fmla="*/ 3 w 39"/>
                <a:gd name="T3" fmla="*/ 6 h 43"/>
                <a:gd name="T4" fmla="*/ 0 w 39"/>
                <a:gd name="T5" fmla="*/ 11 h 43"/>
                <a:gd name="T6" fmla="*/ 4 w 39"/>
                <a:gd name="T7" fmla="*/ 24 h 43"/>
                <a:gd name="T8" fmla="*/ 12 w 39"/>
                <a:gd name="T9" fmla="*/ 36 h 43"/>
                <a:gd name="T10" fmla="*/ 17 w 39"/>
                <a:gd name="T11" fmla="*/ 41 h 43"/>
                <a:gd name="T12" fmla="*/ 30 w 39"/>
                <a:gd name="T13" fmla="*/ 42 h 43"/>
                <a:gd name="T14" fmla="*/ 38 w 39"/>
                <a:gd name="T15" fmla="*/ 37 h 43"/>
                <a:gd name="T16" fmla="*/ 36 w 39"/>
                <a:gd name="T17" fmla="*/ 27 h 43"/>
                <a:gd name="T18" fmla="*/ 32 w 39"/>
                <a:gd name="T19" fmla="*/ 20 h 43"/>
                <a:gd name="T20" fmla="*/ 26 w 39"/>
                <a:gd name="T21" fmla="*/ 12 h 43"/>
                <a:gd name="T22" fmla="*/ 15 w 39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"/>
                <a:gd name="T37" fmla="*/ 0 h 43"/>
                <a:gd name="T38" fmla="*/ 39 w 39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" h="43">
                  <a:moveTo>
                    <a:pt x="15" y="0"/>
                  </a:moveTo>
                  <a:lnTo>
                    <a:pt x="3" y="6"/>
                  </a:lnTo>
                  <a:lnTo>
                    <a:pt x="0" y="11"/>
                  </a:lnTo>
                  <a:lnTo>
                    <a:pt x="4" y="24"/>
                  </a:lnTo>
                  <a:lnTo>
                    <a:pt x="12" y="36"/>
                  </a:lnTo>
                  <a:lnTo>
                    <a:pt x="17" y="41"/>
                  </a:lnTo>
                  <a:lnTo>
                    <a:pt x="30" y="42"/>
                  </a:lnTo>
                  <a:lnTo>
                    <a:pt x="38" y="37"/>
                  </a:lnTo>
                  <a:lnTo>
                    <a:pt x="36" y="27"/>
                  </a:lnTo>
                  <a:lnTo>
                    <a:pt x="32" y="20"/>
                  </a:lnTo>
                  <a:lnTo>
                    <a:pt x="26" y="12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blackWhite">
            <a:xfrm>
              <a:off x="1211" y="302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9 w 17"/>
                <a:gd name="T3" fmla="*/ 15 h 17"/>
                <a:gd name="T4" fmla="*/ 16 w 17"/>
                <a:gd name="T5" fmla="*/ 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16"/>
                  </a:moveTo>
                  <a:lnTo>
                    <a:pt x="9" y="15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</p:grpSp>
    </p:spTree>
  </p:cSld>
  <p:clrMapOvr>
    <a:masterClrMapping/>
  </p:clrMapOvr>
  <p:transition>
    <p:dissolv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2AC60F93-B175-46BD-9545-F8A62C18C982}" type="slidenum">
              <a:rPr lang="es-ES" smtClean="0"/>
              <a:pPr/>
              <a:t>92</a:t>
            </a:fld>
            <a:endParaRPr lang="es-ES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27429" y="1329824"/>
            <a:ext cx="8406789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endParaRPr lang="es-CO" sz="2400" u="none" dirty="0">
              <a:ln>
                <a:solidFill>
                  <a:schemeClr val="bg1"/>
                </a:solidFill>
              </a:ln>
              <a:blipFill>
                <a:blip r:embed="rId2"/>
                <a:tile tx="0" ty="0" sx="100000" sy="100000" flip="none" algn="tl"/>
              </a:blipFill>
            </a:endParaRP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Descartar clases candidatas: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Se descartan clases inapropiadas por cualquier razón: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redundante, imprecisa, de operaciones, fuera del alcance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atributos.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Elegir palabras usuales del dominio del problema.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Evitar nombres no específicos (Lista, Formulario, Cosa). 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endParaRPr lang="es-CO" sz="2000" b="0" u="none" dirty="0">
              <a:solidFill>
                <a:srgbClr val="FFFF99"/>
              </a:solidFill>
            </a:endParaRPr>
          </a:p>
          <a:p>
            <a:pPr eaLnBrk="1" hangingPunct="1">
              <a:defRPr/>
            </a:pPr>
            <a:r>
              <a:rPr lang="es-CO" sz="240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Importancia: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En el análisis muestra el conjunto de clases conceptuales del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problema y sus relaciones. </a:t>
            </a:r>
            <a:r>
              <a:rPr lang="es-CO" sz="2000" b="0" u="none" dirty="0">
                <a:solidFill>
                  <a:srgbClr val="FFC000"/>
                </a:solidFill>
              </a:rPr>
              <a:t>(Modelo de dominio).</a:t>
            </a:r>
          </a:p>
          <a:p>
            <a:pPr eaLnBrk="1" hangingPunct="1">
              <a:buFont typeface="Wingdings" pitchFamily="2" charset="2"/>
              <a:buChar char="ü"/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En el diseño determina componentes de software y sus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 relaciones </a:t>
            </a:r>
            <a:r>
              <a:rPr lang="es-CO" sz="2000" b="0" u="none" dirty="0">
                <a:solidFill>
                  <a:srgbClr val="FFC000"/>
                </a:solidFill>
              </a:rPr>
              <a:t>(Modelo de diseño).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99972D7-2FC7-4D40-AFFA-00E8401BD0DF}" type="slidenum">
              <a:rPr lang="es-ES" smtClean="0"/>
              <a:pPr/>
              <a:t>93</a:t>
            </a:fld>
            <a:endParaRPr lang="es-ES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14" y="1329824"/>
            <a:ext cx="9158405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dominio.</a:t>
            </a:r>
          </a:p>
          <a:p>
            <a:pPr eaLnBrk="1" hangingPunct="1">
              <a:defRPr/>
            </a:pPr>
            <a:endParaRPr lang="es-CO" sz="2400" u="none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Representación de las cosas, entidades, ideas, clases conceptuales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u objetos del </a:t>
            </a:r>
            <a:r>
              <a:rPr lang="es-CO" sz="2000" b="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“mundo real” </a:t>
            </a:r>
            <a:r>
              <a:rPr lang="es-CO" sz="2000" b="0" u="none" dirty="0">
                <a:solidFill>
                  <a:srgbClr val="FFFF99"/>
                </a:solidFill>
              </a:rPr>
              <a:t>o</a:t>
            </a:r>
            <a:r>
              <a:rPr lang="es-CO" sz="2000" b="0" i="1" u="none" dirty="0">
                <a:solidFill>
                  <a:srgbClr val="FF0000"/>
                </a:solidFill>
              </a:rPr>
              <a:t> “</a:t>
            </a:r>
            <a:r>
              <a:rPr lang="es-CO" sz="2000" b="0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dominio de interés” </a:t>
            </a:r>
            <a:r>
              <a:rPr lang="es-CO" sz="2000" b="0" i="1" u="none" dirty="0">
                <a:solidFill>
                  <a:srgbClr val="FF0000"/>
                </a:solidFill>
              </a:rPr>
              <a:t>. 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No muestra componentes de software.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Muestra clases conceptuales significativas del dominio del 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problema.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Semejanzas con el modelo E-R de bases de datos.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Valido tener clases conceptuales sin atributos.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B30CDD99-8355-4798-984C-EEDB5ABB8D00}" type="slidenum">
              <a:rPr lang="es-ES" smtClean="0"/>
              <a:pPr/>
              <a:t>94</a:t>
            </a:fld>
            <a:endParaRPr lang="es-ES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914" y="1329824"/>
            <a:ext cx="476925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</a:t>
            </a:r>
          </a:p>
          <a:p>
            <a:pPr eaLnBrk="1" hangingPunct="1">
              <a:defRPr/>
            </a:pPr>
            <a:r>
              <a:rPr lang="es-CO" sz="2400" u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dominio.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Ejemplos de clases conceptuales:</a:t>
            </a:r>
          </a:p>
          <a:p>
            <a:pPr eaLnBrk="1" hangingPunct="1">
              <a:defRPr/>
            </a:pPr>
            <a:r>
              <a:rPr lang="es-CO" sz="2000" b="0" u="none" dirty="0">
                <a:solidFill>
                  <a:srgbClr val="FFFF99"/>
                </a:solidFill>
              </a:rPr>
              <a:t>  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881063" y="2928938"/>
          <a:ext cx="76200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Categoría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Objeto tangible o físico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CASA, AVION.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Especificaciones, diseños, descripciones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PLANOCASA, ESPECIFICACIONPROD.</a:t>
                      </a:r>
                    </a:p>
                    <a:p>
                      <a:r>
                        <a:rPr lang="es-CO" dirty="0"/>
                        <a:t>DESCRIPCIONES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Lugares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TIENDA, AULA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Transacciones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VENTA, PAGO, RESERVA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CAJERO, PROFESOR, PILOTO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Sistemas de información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NOMINA, VENTAS, CARTERA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Areas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BIBLIOTECA, VENTAS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DE81160-BE4C-43B4-A735-735CC9FA62D6}" type="slidenum">
              <a:rPr lang="es-ES" smtClean="0"/>
              <a:pPr/>
              <a:t>95</a:t>
            </a:fld>
            <a:endParaRPr lang="es-ES"/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275803" y="1285860"/>
            <a:ext cx="37000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endParaRPr lang="es-CO" sz="2400" b="0" u="none" dirty="0"/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Ejemplo:</a:t>
            </a:r>
            <a:endParaRPr lang="es-CO" sz="2400" b="0" u="none" dirty="0"/>
          </a:p>
        </p:txBody>
      </p:sp>
      <p:sp>
        <p:nvSpPr>
          <p:cNvPr id="5" name="4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857224" y="2643182"/>
            <a:ext cx="922338" cy="382588"/>
            <a:chOff x="956" y="2832"/>
            <a:chExt cx="581" cy="241"/>
          </a:xfrm>
          <a:solidFill>
            <a:schemeClr val="tx2"/>
          </a:solidFill>
        </p:grpSpPr>
        <p:sp>
          <p:nvSpPr>
            <p:cNvPr id="9" name="Freeform 7"/>
            <p:cNvSpPr>
              <a:spLocks/>
            </p:cNvSpPr>
            <p:nvPr/>
          </p:nvSpPr>
          <p:spPr bwMode="blackWhite">
            <a:xfrm>
              <a:off x="956" y="2833"/>
              <a:ext cx="369" cy="240"/>
            </a:xfrm>
            <a:custGeom>
              <a:avLst/>
              <a:gdLst>
                <a:gd name="T0" fmla="*/ 5 w 369"/>
                <a:gd name="T1" fmla="*/ 191 h 240"/>
                <a:gd name="T2" fmla="*/ 54 w 369"/>
                <a:gd name="T3" fmla="*/ 194 h 240"/>
                <a:gd name="T4" fmla="*/ 81 w 369"/>
                <a:gd name="T5" fmla="*/ 206 h 240"/>
                <a:gd name="T6" fmla="*/ 105 w 369"/>
                <a:gd name="T7" fmla="*/ 219 h 240"/>
                <a:gd name="T8" fmla="*/ 135 w 369"/>
                <a:gd name="T9" fmla="*/ 231 h 240"/>
                <a:gd name="T10" fmla="*/ 159 w 369"/>
                <a:gd name="T11" fmla="*/ 237 h 240"/>
                <a:gd name="T12" fmla="*/ 189 w 369"/>
                <a:gd name="T13" fmla="*/ 239 h 240"/>
                <a:gd name="T14" fmla="*/ 221 w 369"/>
                <a:gd name="T15" fmla="*/ 232 h 240"/>
                <a:gd name="T16" fmla="*/ 247 w 369"/>
                <a:gd name="T17" fmla="*/ 224 h 240"/>
                <a:gd name="T18" fmla="*/ 270 w 369"/>
                <a:gd name="T19" fmla="*/ 224 h 240"/>
                <a:gd name="T20" fmla="*/ 291 w 369"/>
                <a:gd name="T21" fmla="*/ 220 h 240"/>
                <a:gd name="T22" fmla="*/ 303 w 369"/>
                <a:gd name="T23" fmla="*/ 215 h 240"/>
                <a:gd name="T24" fmla="*/ 313 w 369"/>
                <a:gd name="T25" fmla="*/ 208 h 240"/>
                <a:gd name="T26" fmla="*/ 320 w 369"/>
                <a:gd name="T27" fmla="*/ 206 h 240"/>
                <a:gd name="T28" fmla="*/ 326 w 369"/>
                <a:gd name="T29" fmla="*/ 196 h 240"/>
                <a:gd name="T30" fmla="*/ 327 w 369"/>
                <a:gd name="T31" fmla="*/ 189 h 240"/>
                <a:gd name="T32" fmla="*/ 323 w 369"/>
                <a:gd name="T33" fmla="*/ 183 h 240"/>
                <a:gd name="T34" fmla="*/ 300 w 369"/>
                <a:gd name="T35" fmla="*/ 177 h 240"/>
                <a:gd name="T36" fmla="*/ 266 w 369"/>
                <a:gd name="T37" fmla="*/ 165 h 240"/>
                <a:gd name="T38" fmla="*/ 324 w 369"/>
                <a:gd name="T39" fmla="*/ 182 h 240"/>
                <a:gd name="T40" fmla="*/ 331 w 369"/>
                <a:gd name="T41" fmla="*/ 185 h 240"/>
                <a:gd name="T42" fmla="*/ 344 w 369"/>
                <a:gd name="T43" fmla="*/ 181 h 240"/>
                <a:gd name="T44" fmla="*/ 348 w 369"/>
                <a:gd name="T45" fmla="*/ 174 h 240"/>
                <a:gd name="T46" fmla="*/ 353 w 369"/>
                <a:gd name="T47" fmla="*/ 165 h 240"/>
                <a:gd name="T48" fmla="*/ 358 w 369"/>
                <a:gd name="T49" fmla="*/ 152 h 240"/>
                <a:gd name="T50" fmla="*/ 361 w 369"/>
                <a:gd name="T51" fmla="*/ 149 h 240"/>
                <a:gd name="T52" fmla="*/ 368 w 369"/>
                <a:gd name="T53" fmla="*/ 143 h 240"/>
                <a:gd name="T54" fmla="*/ 356 w 369"/>
                <a:gd name="T55" fmla="*/ 108 h 240"/>
                <a:gd name="T56" fmla="*/ 322 w 369"/>
                <a:gd name="T57" fmla="*/ 63 h 240"/>
                <a:gd name="T58" fmla="*/ 313 w 369"/>
                <a:gd name="T59" fmla="*/ 60 h 240"/>
                <a:gd name="T60" fmla="*/ 299 w 369"/>
                <a:gd name="T61" fmla="*/ 50 h 240"/>
                <a:gd name="T62" fmla="*/ 287 w 369"/>
                <a:gd name="T63" fmla="*/ 38 h 240"/>
                <a:gd name="T64" fmla="*/ 281 w 369"/>
                <a:gd name="T65" fmla="*/ 27 h 240"/>
                <a:gd name="T66" fmla="*/ 268 w 369"/>
                <a:gd name="T67" fmla="*/ 18 h 240"/>
                <a:gd name="T68" fmla="*/ 246 w 369"/>
                <a:gd name="T69" fmla="*/ 11 h 240"/>
                <a:gd name="T70" fmla="*/ 216 w 369"/>
                <a:gd name="T71" fmla="*/ 3 h 240"/>
                <a:gd name="T72" fmla="*/ 200 w 369"/>
                <a:gd name="T73" fmla="*/ 0 h 240"/>
                <a:gd name="T74" fmla="*/ 174 w 369"/>
                <a:gd name="T75" fmla="*/ 4 h 240"/>
                <a:gd name="T76" fmla="*/ 147 w 369"/>
                <a:gd name="T77" fmla="*/ 12 h 240"/>
                <a:gd name="T78" fmla="*/ 114 w 369"/>
                <a:gd name="T79" fmla="*/ 23 h 240"/>
                <a:gd name="T80" fmla="*/ 86 w 369"/>
                <a:gd name="T81" fmla="*/ 30 h 240"/>
                <a:gd name="T82" fmla="*/ 61 w 369"/>
                <a:gd name="T83" fmla="*/ 46 h 240"/>
                <a:gd name="T84" fmla="*/ 57 w 369"/>
                <a:gd name="T85" fmla="*/ 54 h 240"/>
                <a:gd name="T86" fmla="*/ 43 w 369"/>
                <a:gd name="T87" fmla="*/ 58 h 240"/>
                <a:gd name="T88" fmla="*/ 0 w 369"/>
                <a:gd name="T89" fmla="*/ 60 h 240"/>
                <a:gd name="T90" fmla="*/ 5 w 369"/>
                <a:gd name="T91" fmla="*/ 191 h 24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9"/>
                <a:gd name="T139" fmla="*/ 0 h 240"/>
                <a:gd name="T140" fmla="*/ 369 w 369"/>
                <a:gd name="T141" fmla="*/ 240 h 24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9" h="240">
                  <a:moveTo>
                    <a:pt x="5" y="191"/>
                  </a:moveTo>
                  <a:lnTo>
                    <a:pt x="54" y="194"/>
                  </a:lnTo>
                  <a:lnTo>
                    <a:pt x="81" y="206"/>
                  </a:lnTo>
                  <a:lnTo>
                    <a:pt x="105" y="219"/>
                  </a:lnTo>
                  <a:lnTo>
                    <a:pt x="135" y="231"/>
                  </a:lnTo>
                  <a:lnTo>
                    <a:pt x="159" y="237"/>
                  </a:lnTo>
                  <a:lnTo>
                    <a:pt x="189" y="239"/>
                  </a:lnTo>
                  <a:lnTo>
                    <a:pt x="221" y="232"/>
                  </a:lnTo>
                  <a:lnTo>
                    <a:pt x="247" y="224"/>
                  </a:lnTo>
                  <a:lnTo>
                    <a:pt x="270" y="224"/>
                  </a:lnTo>
                  <a:lnTo>
                    <a:pt x="291" y="220"/>
                  </a:lnTo>
                  <a:lnTo>
                    <a:pt x="303" y="215"/>
                  </a:lnTo>
                  <a:lnTo>
                    <a:pt x="313" y="208"/>
                  </a:lnTo>
                  <a:lnTo>
                    <a:pt x="320" y="206"/>
                  </a:lnTo>
                  <a:lnTo>
                    <a:pt x="326" y="196"/>
                  </a:lnTo>
                  <a:lnTo>
                    <a:pt x="327" y="189"/>
                  </a:lnTo>
                  <a:lnTo>
                    <a:pt x="323" y="183"/>
                  </a:lnTo>
                  <a:lnTo>
                    <a:pt x="300" y="177"/>
                  </a:lnTo>
                  <a:lnTo>
                    <a:pt x="266" y="165"/>
                  </a:lnTo>
                  <a:lnTo>
                    <a:pt x="324" y="182"/>
                  </a:lnTo>
                  <a:lnTo>
                    <a:pt x="331" y="185"/>
                  </a:lnTo>
                  <a:lnTo>
                    <a:pt x="344" y="181"/>
                  </a:lnTo>
                  <a:lnTo>
                    <a:pt x="348" y="174"/>
                  </a:lnTo>
                  <a:lnTo>
                    <a:pt x="353" y="165"/>
                  </a:lnTo>
                  <a:lnTo>
                    <a:pt x="358" y="152"/>
                  </a:lnTo>
                  <a:lnTo>
                    <a:pt x="361" y="149"/>
                  </a:lnTo>
                  <a:lnTo>
                    <a:pt x="368" y="143"/>
                  </a:lnTo>
                  <a:lnTo>
                    <a:pt x="356" y="108"/>
                  </a:lnTo>
                  <a:lnTo>
                    <a:pt x="322" y="63"/>
                  </a:lnTo>
                  <a:lnTo>
                    <a:pt x="313" y="60"/>
                  </a:lnTo>
                  <a:lnTo>
                    <a:pt x="299" y="50"/>
                  </a:lnTo>
                  <a:lnTo>
                    <a:pt x="287" y="38"/>
                  </a:lnTo>
                  <a:lnTo>
                    <a:pt x="281" y="27"/>
                  </a:lnTo>
                  <a:lnTo>
                    <a:pt x="268" y="18"/>
                  </a:lnTo>
                  <a:lnTo>
                    <a:pt x="246" y="11"/>
                  </a:lnTo>
                  <a:lnTo>
                    <a:pt x="216" y="3"/>
                  </a:lnTo>
                  <a:lnTo>
                    <a:pt x="200" y="0"/>
                  </a:lnTo>
                  <a:lnTo>
                    <a:pt x="174" y="4"/>
                  </a:lnTo>
                  <a:lnTo>
                    <a:pt x="147" y="12"/>
                  </a:lnTo>
                  <a:lnTo>
                    <a:pt x="114" y="23"/>
                  </a:lnTo>
                  <a:lnTo>
                    <a:pt x="86" y="30"/>
                  </a:lnTo>
                  <a:lnTo>
                    <a:pt x="61" y="46"/>
                  </a:lnTo>
                  <a:lnTo>
                    <a:pt x="57" y="54"/>
                  </a:lnTo>
                  <a:lnTo>
                    <a:pt x="43" y="58"/>
                  </a:lnTo>
                  <a:lnTo>
                    <a:pt x="0" y="60"/>
                  </a:lnTo>
                  <a:lnTo>
                    <a:pt x="5" y="191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blackWhite">
            <a:xfrm>
              <a:off x="1146" y="2965"/>
              <a:ext cx="64" cy="107"/>
            </a:xfrm>
            <a:custGeom>
              <a:avLst/>
              <a:gdLst>
                <a:gd name="T0" fmla="*/ 63 w 64"/>
                <a:gd name="T1" fmla="*/ 0 h 107"/>
                <a:gd name="T2" fmla="*/ 24 w 64"/>
                <a:gd name="T3" fmla="*/ 46 h 107"/>
                <a:gd name="T4" fmla="*/ 6 w 64"/>
                <a:gd name="T5" fmla="*/ 87 h 107"/>
                <a:gd name="T6" fmla="*/ 0 w 64"/>
                <a:gd name="T7" fmla="*/ 106 h 1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07"/>
                <a:gd name="T14" fmla="*/ 64 w 64"/>
                <a:gd name="T15" fmla="*/ 107 h 1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07">
                  <a:moveTo>
                    <a:pt x="63" y="0"/>
                  </a:moveTo>
                  <a:lnTo>
                    <a:pt x="24" y="46"/>
                  </a:lnTo>
                  <a:lnTo>
                    <a:pt x="6" y="87"/>
                  </a:lnTo>
                  <a:lnTo>
                    <a:pt x="0" y="106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blackWhite">
            <a:xfrm>
              <a:off x="1071" y="2900"/>
              <a:ext cx="155" cy="123"/>
            </a:xfrm>
            <a:custGeom>
              <a:avLst/>
              <a:gdLst>
                <a:gd name="T0" fmla="*/ 154 w 155"/>
                <a:gd name="T1" fmla="*/ 0 h 123"/>
                <a:gd name="T2" fmla="*/ 112 w 155"/>
                <a:gd name="T3" fmla="*/ 67 h 123"/>
                <a:gd name="T4" fmla="*/ 96 w 155"/>
                <a:gd name="T5" fmla="*/ 82 h 123"/>
                <a:gd name="T6" fmla="*/ 69 w 155"/>
                <a:gd name="T7" fmla="*/ 102 h 123"/>
                <a:gd name="T8" fmla="*/ 46 w 155"/>
                <a:gd name="T9" fmla="*/ 111 h 123"/>
                <a:gd name="T10" fmla="*/ 26 w 155"/>
                <a:gd name="T11" fmla="*/ 115 h 123"/>
                <a:gd name="T12" fmla="*/ 0 w 155"/>
                <a:gd name="T13" fmla="*/ 122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5"/>
                <a:gd name="T22" fmla="*/ 0 h 123"/>
                <a:gd name="T23" fmla="*/ 155 w 155"/>
                <a:gd name="T24" fmla="*/ 123 h 1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5" h="123">
                  <a:moveTo>
                    <a:pt x="154" y="0"/>
                  </a:moveTo>
                  <a:lnTo>
                    <a:pt x="112" y="67"/>
                  </a:lnTo>
                  <a:lnTo>
                    <a:pt x="96" y="82"/>
                  </a:lnTo>
                  <a:lnTo>
                    <a:pt x="69" y="102"/>
                  </a:lnTo>
                  <a:lnTo>
                    <a:pt x="46" y="111"/>
                  </a:lnTo>
                  <a:lnTo>
                    <a:pt x="26" y="115"/>
                  </a:lnTo>
                  <a:lnTo>
                    <a:pt x="0" y="122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blackWhite">
            <a:xfrm>
              <a:off x="1161" y="2949"/>
              <a:ext cx="157" cy="75"/>
            </a:xfrm>
            <a:custGeom>
              <a:avLst/>
              <a:gdLst>
                <a:gd name="T0" fmla="*/ 122 w 157"/>
                <a:gd name="T1" fmla="*/ 73 h 75"/>
                <a:gd name="T2" fmla="*/ 132 w 157"/>
                <a:gd name="T3" fmla="*/ 74 h 75"/>
                <a:gd name="T4" fmla="*/ 146 w 157"/>
                <a:gd name="T5" fmla="*/ 68 h 75"/>
                <a:gd name="T6" fmla="*/ 152 w 157"/>
                <a:gd name="T7" fmla="*/ 60 h 75"/>
                <a:gd name="T8" fmla="*/ 156 w 157"/>
                <a:gd name="T9" fmla="*/ 53 h 75"/>
                <a:gd name="T10" fmla="*/ 155 w 157"/>
                <a:gd name="T11" fmla="*/ 45 h 75"/>
                <a:gd name="T12" fmla="*/ 152 w 157"/>
                <a:gd name="T13" fmla="*/ 37 h 75"/>
                <a:gd name="T14" fmla="*/ 148 w 157"/>
                <a:gd name="T15" fmla="*/ 32 h 75"/>
                <a:gd name="T16" fmla="*/ 113 w 157"/>
                <a:gd name="T17" fmla="*/ 21 h 75"/>
                <a:gd name="T18" fmla="*/ 80 w 157"/>
                <a:gd name="T19" fmla="*/ 14 h 75"/>
                <a:gd name="T20" fmla="*/ 54 w 157"/>
                <a:gd name="T21" fmla="*/ 8 h 75"/>
                <a:gd name="T22" fmla="*/ 26 w 157"/>
                <a:gd name="T23" fmla="*/ 0 h 75"/>
                <a:gd name="T24" fmla="*/ 9 w 157"/>
                <a:gd name="T25" fmla="*/ 3 h 75"/>
                <a:gd name="T26" fmla="*/ 4 w 157"/>
                <a:gd name="T27" fmla="*/ 8 h 75"/>
                <a:gd name="T28" fmla="*/ 0 w 157"/>
                <a:gd name="T29" fmla="*/ 15 h 75"/>
                <a:gd name="T30" fmla="*/ 1 w 157"/>
                <a:gd name="T31" fmla="*/ 22 h 75"/>
                <a:gd name="T32" fmla="*/ 6 w 157"/>
                <a:gd name="T33" fmla="*/ 29 h 75"/>
                <a:gd name="T34" fmla="*/ 21 w 157"/>
                <a:gd name="T35" fmla="*/ 36 h 75"/>
                <a:gd name="T36" fmla="*/ 42 w 157"/>
                <a:gd name="T37" fmla="*/ 38 h 75"/>
                <a:gd name="T38" fmla="*/ 57 w 157"/>
                <a:gd name="T39" fmla="*/ 45 h 75"/>
                <a:gd name="T40" fmla="*/ 73 w 157"/>
                <a:gd name="T41" fmla="*/ 50 h 75"/>
                <a:gd name="T42" fmla="*/ 90 w 157"/>
                <a:gd name="T43" fmla="*/ 59 h 75"/>
                <a:gd name="T44" fmla="*/ 111 w 157"/>
                <a:gd name="T45" fmla="*/ 68 h 75"/>
                <a:gd name="T46" fmla="*/ 122 w 157"/>
                <a:gd name="T47" fmla="*/ 73 h 7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7"/>
                <a:gd name="T73" fmla="*/ 0 h 75"/>
                <a:gd name="T74" fmla="*/ 157 w 157"/>
                <a:gd name="T75" fmla="*/ 75 h 7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7" h="75">
                  <a:moveTo>
                    <a:pt x="122" y="73"/>
                  </a:moveTo>
                  <a:lnTo>
                    <a:pt x="132" y="74"/>
                  </a:lnTo>
                  <a:lnTo>
                    <a:pt x="146" y="68"/>
                  </a:lnTo>
                  <a:lnTo>
                    <a:pt x="152" y="60"/>
                  </a:lnTo>
                  <a:lnTo>
                    <a:pt x="156" y="53"/>
                  </a:lnTo>
                  <a:lnTo>
                    <a:pt x="155" y="45"/>
                  </a:lnTo>
                  <a:lnTo>
                    <a:pt x="152" y="37"/>
                  </a:lnTo>
                  <a:lnTo>
                    <a:pt x="148" y="32"/>
                  </a:lnTo>
                  <a:lnTo>
                    <a:pt x="113" y="21"/>
                  </a:lnTo>
                  <a:lnTo>
                    <a:pt x="80" y="14"/>
                  </a:lnTo>
                  <a:lnTo>
                    <a:pt x="54" y="8"/>
                  </a:lnTo>
                  <a:lnTo>
                    <a:pt x="26" y="0"/>
                  </a:lnTo>
                  <a:lnTo>
                    <a:pt x="9" y="3"/>
                  </a:lnTo>
                  <a:lnTo>
                    <a:pt x="4" y="8"/>
                  </a:lnTo>
                  <a:lnTo>
                    <a:pt x="0" y="15"/>
                  </a:lnTo>
                  <a:lnTo>
                    <a:pt x="1" y="22"/>
                  </a:lnTo>
                  <a:lnTo>
                    <a:pt x="6" y="29"/>
                  </a:lnTo>
                  <a:lnTo>
                    <a:pt x="21" y="36"/>
                  </a:lnTo>
                  <a:lnTo>
                    <a:pt x="42" y="38"/>
                  </a:lnTo>
                  <a:lnTo>
                    <a:pt x="57" y="45"/>
                  </a:lnTo>
                  <a:lnTo>
                    <a:pt x="73" y="50"/>
                  </a:lnTo>
                  <a:lnTo>
                    <a:pt x="90" y="59"/>
                  </a:lnTo>
                  <a:lnTo>
                    <a:pt x="111" y="68"/>
                  </a:lnTo>
                  <a:lnTo>
                    <a:pt x="122" y="7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blackWhite">
            <a:xfrm>
              <a:off x="1168" y="2955"/>
              <a:ext cx="38" cy="25"/>
            </a:xfrm>
            <a:custGeom>
              <a:avLst/>
              <a:gdLst>
                <a:gd name="T0" fmla="*/ 32 w 38"/>
                <a:gd name="T1" fmla="*/ 3 h 25"/>
                <a:gd name="T2" fmla="*/ 37 w 38"/>
                <a:gd name="T3" fmla="*/ 7 h 25"/>
                <a:gd name="T4" fmla="*/ 36 w 38"/>
                <a:gd name="T5" fmla="*/ 15 h 25"/>
                <a:gd name="T6" fmla="*/ 32 w 38"/>
                <a:gd name="T7" fmla="*/ 23 h 25"/>
                <a:gd name="T8" fmla="*/ 18 w 38"/>
                <a:gd name="T9" fmla="*/ 24 h 25"/>
                <a:gd name="T10" fmla="*/ 11 w 38"/>
                <a:gd name="T11" fmla="*/ 23 h 25"/>
                <a:gd name="T12" fmla="*/ 2 w 38"/>
                <a:gd name="T13" fmla="*/ 19 h 25"/>
                <a:gd name="T14" fmla="*/ 0 w 38"/>
                <a:gd name="T15" fmla="*/ 11 h 25"/>
                <a:gd name="T16" fmla="*/ 0 w 38"/>
                <a:gd name="T17" fmla="*/ 7 h 25"/>
                <a:gd name="T18" fmla="*/ 5 w 38"/>
                <a:gd name="T19" fmla="*/ 3 h 25"/>
                <a:gd name="T20" fmla="*/ 12 w 38"/>
                <a:gd name="T21" fmla="*/ 0 h 25"/>
                <a:gd name="T22" fmla="*/ 32 w 38"/>
                <a:gd name="T23" fmla="*/ 3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25"/>
                <a:gd name="T38" fmla="*/ 38 w 38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25">
                  <a:moveTo>
                    <a:pt x="32" y="3"/>
                  </a:moveTo>
                  <a:lnTo>
                    <a:pt x="37" y="7"/>
                  </a:lnTo>
                  <a:lnTo>
                    <a:pt x="36" y="15"/>
                  </a:lnTo>
                  <a:lnTo>
                    <a:pt x="32" y="23"/>
                  </a:lnTo>
                  <a:lnTo>
                    <a:pt x="18" y="24"/>
                  </a:lnTo>
                  <a:lnTo>
                    <a:pt x="11" y="23"/>
                  </a:lnTo>
                  <a:lnTo>
                    <a:pt x="2" y="19"/>
                  </a:lnTo>
                  <a:lnTo>
                    <a:pt x="0" y="11"/>
                  </a:lnTo>
                  <a:lnTo>
                    <a:pt x="0" y="7"/>
                  </a:lnTo>
                  <a:lnTo>
                    <a:pt x="5" y="3"/>
                  </a:lnTo>
                  <a:lnTo>
                    <a:pt x="12" y="0"/>
                  </a:lnTo>
                  <a:lnTo>
                    <a:pt x="32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blackWhite">
            <a:xfrm>
              <a:off x="1265" y="2880"/>
              <a:ext cx="272" cy="56"/>
            </a:xfrm>
            <a:custGeom>
              <a:avLst/>
              <a:gdLst>
                <a:gd name="T0" fmla="*/ 23 w 272"/>
                <a:gd name="T1" fmla="*/ 54 h 56"/>
                <a:gd name="T2" fmla="*/ 37 w 272"/>
                <a:gd name="T3" fmla="*/ 55 h 56"/>
                <a:gd name="T4" fmla="*/ 69 w 272"/>
                <a:gd name="T5" fmla="*/ 54 h 56"/>
                <a:gd name="T6" fmla="*/ 100 w 272"/>
                <a:gd name="T7" fmla="*/ 51 h 56"/>
                <a:gd name="T8" fmla="*/ 114 w 272"/>
                <a:gd name="T9" fmla="*/ 50 h 56"/>
                <a:gd name="T10" fmla="*/ 125 w 272"/>
                <a:gd name="T11" fmla="*/ 49 h 56"/>
                <a:gd name="T12" fmla="*/ 147 w 272"/>
                <a:gd name="T13" fmla="*/ 48 h 56"/>
                <a:gd name="T14" fmla="*/ 171 w 272"/>
                <a:gd name="T15" fmla="*/ 48 h 56"/>
                <a:gd name="T16" fmla="*/ 189 w 272"/>
                <a:gd name="T17" fmla="*/ 48 h 56"/>
                <a:gd name="T18" fmla="*/ 203 w 272"/>
                <a:gd name="T19" fmla="*/ 47 h 56"/>
                <a:gd name="T20" fmla="*/ 230 w 272"/>
                <a:gd name="T21" fmla="*/ 44 h 56"/>
                <a:gd name="T22" fmla="*/ 249 w 272"/>
                <a:gd name="T23" fmla="*/ 42 h 56"/>
                <a:gd name="T24" fmla="*/ 265 w 272"/>
                <a:gd name="T25" fmla="*/ 38 h 56"/>
                <a:gd name="T26" fmla="*/ 270 w 272"/>
                <a:gd name="T27" fmla="*/ 33 h 56"/>
                <a:gd name="T28" fmla="*/ 271 w 272"/>
                <a:gd name="T29" fmla="*/ 28 h 56"/>
                <a:gd name="T30" fmla="*/ 271 w 272"/>
                <a:gd name="T31" fmla="*/ 22 h 56"/>
                <a:gd name="T32" fmla="*/ 266 w 272"/>
                <a:gd name="T33" fmla="*/ 16 h 56"/>
                <a:gd name="T34" fmla="*/ 252 w 272"/>
                <a:gd name="T35" fmla="*/ 10 h 56"/>
                <a:gd name="T36" fmla="*/ 230 w 272"/>
                <a:gd name="T37" fmla="*/ 10 h 56"/>
                <a:gd name="T38" fmla="*/ 204 w 272"/>
                <a:gd name="T39" fmla="*/ 10 h 56"/>
                <a:gd name="T40" fmla="*/ 188 w 272"/>
                <a:gd name="T41" fmla="*/ 9 h 56"/>
                <a:gd name="T42" fmla="*/ 170 w 272"/>
                <a:gd name="T43" fmla="*/ 8 h 56"/>
                <a:gd name="T44" fmla="*/ 150 w 272"/>
                <a:gd name="T45" fmla="*/ 9 h 56"/>
                <a:gd name="T46" fmla="*/ 126 w 272"/>
                <a:gd name="T47" fmla="*/ 8 h 56"/>
                <a:gd name="T48" fmla="*/ 108 w 272"/>
                <a:gd name="T49" fmla="*/ 6 h 56"/>
                <a:gd name="T50" fmla="*/ 80 w 272"/>
                <a:gd name="T51" fmla="*/ 4 h 56"/>
                <a:gd name="T52" fmla="*/ 50 w 272"/>
                <a:gd name="T53" fmla="*/ 2 h 56"/>
                <a:gd name="T54" fmla="*/ 25 w 272"/>
                <a:gd name="T55" fmla="*/ 0 h 56"/>
                <a:gd name="T56" fmla="*/ 0 w 272"/>
                <a:gd name="T57" fmla="*/ 0 h 56"/>
                <a:gd name="T58" fmla="*/ 3 w 272"/>
                <a:gd name="T59" fmla="*/ 51 h 56"/>
                <a:gd name="T60" fmla="*/ 23 w 272"/>
                <a:gd name="T61" fmla="*/ 54 h 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2"/>
                <a:gd name="T94" fmla="*/ 0 h 56"/>
                <a:gd name="T95" fmla="*/ 272 w 272"/>
                <a:gd name="T96" fmla="*/ 56 h 5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2" h="56">
                  <a:moveTo>
                    <a:pt x="23" y="54"/>
                  </a:moveTo>
                  <a:lnTo>
                    <a:pt x="37" y="55"/>
                  </a:lnTo>
                  <a:lnTo>
                    <a:pt x="69" y="54"/>
                  </a:lnTo>
                  <a:lnTo>
                    <a:pt x="100" y="51"/>
                  </a:lnTo>
                  <a:lnTo>
                    <a:pt x="114" y="50"/>
                  </a:lnTo>
                  <a:lnTo>
                    <a:pt x="125" y="49"/>
                  </a:lnTo>
                  <a:lnTo>
                    <a:pt x="147" y="48"/>
                  </a:lnTo>
                  <a:lnTo>
                    <a:pt x="171" y="48"/>
                  </a:lnTo>
                  <a:lnTo>
                    <a:pt x="189" y="48"/>
                  </a:lnTo>
                  <a:lnTo>
                    <a:pt x="203" y="47"/>
                  </a:lnTo>
                  <a:lnTo>
                    <a:pt x="230" y="44"/>
                  </a:lnTo>
                  <a:lnTo>
                    <a:pt x="249" y="42"/>
                  </a:lnTo>
                  <a:lnTo>
                    <a:pt x="265" y="38"/>
                  </a:lnTo>
                  <a:lnTo>
                    <a:pt x="270" y="33"/>
                  </a:lnTo>
                  <a:lnTo>
                    <a:pt x="271" y="28"/>
                  </a:lnTo>
                  <a:lnTo>
                    <a:pt x="271" y="22"/>
                  </a:lnTo>
                  <a:lnTo>
                    <a:pt x="266" y="16"/>
                  </a:lnTo>
                  <a:lnTo>
                    <a:pt x="252" y="10"/>
                  </a:lnTo>
                  <a:lnTo>
                    <a:pt x="230" y="10"/>
                  </a:lnTo>
                  <a:lnTo>
                    <a:pt x="204" y="10"/>
                  </a:lnTo>
                  <a:lnTo>
                    <a:pt x="188" y="9"/>
                  </a:lnTo>
                  <a:lnTo>
                    <a:pt x="170" y="8"/>
                  </a:lnTo>
                  <a:lnTo>
                    <a:pt x="150" y="9"/>
                  </a:lnTo>
                  <a:lnTo>
                    <a:pt x="126" y="8"/>
                  </a:lnTo>
                  <a:lnTo>
                    <a:pt x="108" y="6"/>
                  </a:lnTo>
                  <a:lnTo>
                    <a:pt x="80" y="4"/>
                  </a:lnTo>
                  <a:lnTo>
                    <a:pt x="50" y="2"/>
                  </a:lnTo>
                  <a:lnTo>
                    <a:pt x="25" y="0"/>
                  </a:lnTo>
                  <a:lnTo>
                    <a:pt x="0" y="0"/>
                  </a:lnTo>
                  <a:lnTo>
                    <a:pt x="3" y="51"/>
                  </a:lnTo>
                  <a:lnTo>
                    <a:pt x="23" y="54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blackWhite">
            <a:xfrm>
              <a:off x="1198" y="3014"/>
              <a:ext cx="17" cy="44"/>
            </a:xfrm>
            <a:custGeom>
              <a:avLst/>
              <a:gdLst>
                <a:gd name="T0" fmla="*/ 11 w 17"/>
                <a:gd name="T1" fmla="*/ 43 h 44"/>
                <a:gd name="T2" fmla="*/ 2 w 17"/>
                <a:gd name="T3" fmla="*/ 30 h 44"/>
                <a:gd name="T4" fmla="*/ 0 w 17"/>
                <a:gd name="T5" fmla="*/ 20 h 44"/>
                <a:gd name="T6" fmla="*/ 6 w 17"/>
                <a:gd name="T7" fmla="*/ 6 h 44"/>
                <a:gd name="T8" fmla="*/ 16 w 17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1" y="43"/>
                  </a:moveTo>
                  <a:lnTo>
                    <a:pt x="2" y="30"/>
                  </a:lnTo>
                  <a:lnTo>
                    <a:pt x="0" y="20"/>
                  </a:lnTo>
                  <a:lnTo>
                    <a:pt x="6" y="6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blackWhite">
            <a:xfrm>
              <a:off x="1007" y="2890"/>
              <a:ext cx="17" cy="36"/>
            </a:xfrm>
            <a:custGeom>
              <a:avLst/>
              <a:gdLst>
                <a:gd name="T0" fmla="*/ 16 w 17"/>
                <a:gd name="T1" fmla="*/ 0 h 36"/>
                <a:gd name="T2" fmla="*/ 0 w 17"/>
                <a:gd name="T3" fmla="*/ 13 h 36"/>
                <a:gd name="T4" fmla="*/ 2 w 17"/>
                <a:gd name="T5" fmla="*/ 28 h 36"/>
                <a:gd name="T6" fmla="*/ 14 w 17"/>
                <a:gd name="T7" fmla="*/ 35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6"/>
                <a:gd name="T14" fmla="*/ 17 w 17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6">
                  <a:moveTo>
                    <a:pt x="16" y="0"/>
                  </a:moveTo>
                  <a:lnTo>
                    <a:pt x="0" y="13"/>
                  </a:lnTo>
                  <a:lnTo>
                    <a:pt x="2" y="28"/>
                  </a:lnTo>
                  <a:lnTo>
                    <a:pt x="14" y="3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blackWhite">
            <a:xfrm>
              <a:off x="1158" y="2985"/>
              <a:ext cx="128" cy="70"/>
            </a:xfrm>
            <a:custGeom>
              <a:avLst/>
              <a:gdLst>
                <a:gd name="T0" fmla="*/ 103 w 128"/>
                <a:gd name="T1" fmla="*/ 69 h 70"/>
                <a:gd name="T2" fmla="*/ 88 w 128"/>
                <a:gd name="T3" fmla="*/ 67 h 70"/>
                <a:gd name="T4" fmla="*/ 73 w 128"/>
                <a:gd name="T5" fmla="*/ 62 h 70"/>
                <a:gd name="T6" fmla="*/ 60 w 128"/>
                <a:gd name="T7" fmla="*/ 51 h 70"/>
                <a:gd name="T8" fmla="*/ 56 w 128"/>
                <a:gd name="T9" fmla="*/ 44 h 70"/>
                <a:gd name="T10" fmla="*/ 53 w 128"/>
                <a:gd name="T11" fmla="*/ 39 h 70"/>
                <a:gd name="T12" fmla="*/ 40 w 128"/>
                <a:gd name="T13" fmla="*/ 35 h 70"/>
                <a:gd name="T14" fmla="*/ 22 w 128"/>
                <a:gd name="T15" fmla="*/ 31 h 70"/>
                <a:gd name="T16" fmla="*/ 5 w 128"/>
                <a:gd name="T17" fmla="*/ 25 h 70"/>
                <a:gd name="T18" fmla="*/ 0 w 128"/>
                <a:gd name="T19" fmla="*/ 18 h 70"/>
                <a:gd name="T20" fmla="*/ 0 w 128"/>
                <a:gd name="T21" fmla="*/ 9 h 70"/>
                <a:gd name="T22" fmla="*/ 3 w 128"/>
                <a:gd name="T23" fmla="*/ 2 h 70"/>
                <a:gd name="T24" fmla="*/ 13 w 128"/>
                <a:gd name="T25" fmla="*/ 0 h 70"/>
                <a:gd name="T26" fmla="*/ 24 w 128"/>
                <a:gd name="T27" fmla="*/ 0 h 70"/>
                <a:gd name="T28" fmla="*/ 45 w 128"/>
                <a:gd name="T29" fmla="*/ 2 h 70"/>
                <a:gd name="T30" fmla="*/ 62 w 128"/>
                <a:gd name="T31" fmla="*/ 8 h 70"/>
                <a:gd name="T32" fmla="*/ 76 w 128"/>
                <a:gd name="T33" fmla="*/ 15 h 70"/>
                <a:gd name="T34" fmla="*/ 108 w 128"/>
                <a:gd name="T35" fmla="*/ 28 h 70"/>
                <a:gd name="T36" fmla="*/ 122 w 128"/>
                <a:gd name="T37" fmla="*/ 36 h 70"/>
                <a:gd name="T38" fmla="*/ 127 w 128"/>
                <a:gd name="T39" fmla="*/ 48 h 70"/>
                <a:gd name="T40" fmla="*/ 124 w 128"/>
                <a:gd name="T41" fmla="*/ 55 h 70"/>
                <a:gd name="T42" fmla="*/ 120 w 128"/>
                <a:gd name="T43" fmla="*/ 60 h 70"/>
                <a:gd name="T44" fmla="*/ 112 w 128"/>
                <a:gd name="T45" fmla="*/ 65 h 70"/>
                <a:gd name="T46" fmla="*/ 103 w 128"/>
                <a:gd name="T47" fmla="*/ 69 h 7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8"/>
                <a:gd name="T73" fmla="*/ 0 h 70"/>
                <a:gd name="T74" fmla="*/ 128 w 128"/>
                <a:gd name="T75" fmla="*/ 70 h 7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8" h="70">
                  <a:moveTo>
                    <a:pt x="103" y="69"/>
                  </a:moveTo>
                  <a:lnTo>
                    <a:pt x="88" y="67"/>
                  </a:lnTo>
                  <a:lnTo>
                    <a:pt x="73" y="62"/>
                  </a:lnTo>
                  <a:lnTo>
                    <a:pt x="60" y="51"/>
                  </a:lnTo>
                  <a:lnTo>
                    <a:pt x="56" y="44"/>
                  </a:lnTo>
                  <a:lnTo>
                    <a:pt x="53" y="39"/>
                  </a:lnTo>
                  <a:lnTo>
                    <a:pt x="40" y="35"/>
                  </a:lnTo>
                  <a:lnTo>
                    <a:pt x="22" y="31"/>
                  </a:lnTo>
                  <a:lnTo>
                    <a:pt x="5" y="25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2"/>
                  </a:lnTo>
                  <a:lnTo>
                    <a:pt x="13" y="0"/>
                  </a:lnTo>
                  <a:lnTo>
                    <a:pt x="24" y="0"/>
                  </a:lnTo>
                  <a:lnTo>
                    <a:pt x="45" y="2"/>
                  </a:lnTo>
                  <a:lnTo>
                    <a:pt x="62" y="8"/>
                  </a:lnTo>
                  <a:lnTo>
                    <a:pt x="76" y="15"/>
                  </a:lnTo>
                  <a:lnTo>
                    <a:pt x="108" y="28"/>
                  </a:lnTo>
                  <a:lnTo>
                    <a:pt x="122" y="36"/>
                  </a:lnTo>
                  <a:lnTo>
                    <a:pt x="127" y="48"/>
                  </a:lnTo>
                  <a:lnTo>
                    <a:pt x="124" y="55"/>
                  </a:lnTo>
                  <a:lnTo>
                    <a:pt x="120" y="60"/>
                  </a:lnTo>
                  <a:lnTo>
                    <a:pt x="112" y="65"/>
                  </a:lnTo>
                  <a:lnTo>
                    <a:pt x="103" y="69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blackWhite">
            <a:xfrm>
              <a:off x="1162" y="2988"/>
              <a:ext cx="29" cy="20"/>
            </a:xfrm>
            <a:custGeom>
              <a:avLst/>
              <a:gdLst>
                <a:gd name="T0" fmla="*/ 27 w 29"/>
                <a:gd name="T1" fmla="*/ 3 h 20"/>
                <a:gd name="T2" fmla="*/ 28 w 29"/>
                <a:gd name="T3" fmla="*/ 10 h 20"/>
                <a:gd name="T4" fmla="*/ 25 w 29"/>
                <a:gd name="T5" fmla="*/ 18 h 20"/>
                <a:gd name="T6" fmla="*/ 14 w 29"/>
                <a:gd name="T7" fmla="*/ 19 h 20"/>
                <a:gd name="T8" fmla="*/ 5 w 29"/>
                <a:gd name="T9" fmla="*/ 17 h 20"/>
                <a:gd name="T10" fmla="*/ 0 w 29"/>
                <a:gd name="T11" fmla="*/ 9 h 20"/>
                <a:gd name="T12" fmla="*/ 2 w 29"/>
                <a:gd name="T13" fmla="*/ 4 h 20"/>
                <a:gd name="T14" fmla="*/ 7 w 29"/>
                <a:gd name="T15" fmla="*/ 2 h 20"/>
                <a:gd name="T16" fmla="*/ 14 w 29"/>
                <a:gd name="T17" fmla="*/ 0 h 20"/>
                <a:gd name="T18" fmla="*/ 23 w 29"/>
                <a:gd name="T19" fmla="*/ 0 h 20"/>
                <a:gd name="T20" fmla="*/ 27 w 29"/>
                <a:gd name="T21" fmla="*/ 3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"/>
                <a:gd name="T34" fmla="*/ 0 h 20"/>
                <a:gd name="T35" fmla="*/ 29 w 29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" h="20">
                  <a:moveTo>
                    <a:pt x="27" y="3"/>
                  </a:moveTo>
                  <a:lnTo>
                    <a:pt x="28" y="10"/>
                  </a:lnTo>
                  <a:lnTo>
                    <a:pt x="25" y="18"/>
                  </a:lnTo>
                  <a:lnTo>
                    <a:pt x="14" y="19"/>
                  </a:lnTo>
                  <a:lnTo>
                    <a:pt x="5" y="17"/>
                  </a:lnTo>
                  <a:lnTo>
                    <a:pt x="0" y="9"/>
                  </a:lnTo>
                  <a:lnTo>
                    <a:pt x="2" y="4"/>
                  </a:lnTo>
                  <a:lnTo>
                    <a:pt x="7" y="2"/>
                  </a:lnTo>
                  <a:lnTo>
                    <a:pt x="14" y="0"/>
                  </a:lnTo>
                  <a:lnTo>
                    <a:pt x="23" y="0"/>
                  </a:lnTo>
                  <a:lnTo>
                    <a:pt x="27" y="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blackWhite">
            <a:xfrm>
              <a:off x="1171" y="2924"/>
              <a:ext cx="157" cy="59"/>
            </a:xfrm>
            <a:custGeom>
              <a:avLst/>
              <a:gdLst>
                <a:gd name="T0" fmla="*/ 134 w 157"/>
                <a:gd name="T1" fmla="*/ 58 h 59"/>
                <a:gd name="T2" fmla="*/ 145 w 157"/>
                <a:gd name="T3" fmla="*/ 55 h 59"/>
                <a:gd name="T4" fmla="*/ 152 w 157"/>
                <a:gd name="T5" fmla="*/ 50 h 59"/>
                <a:gd name="T6" fmla="*/ 154 w 157"/>
                <a:gd name="T7" fmla="*/ 43 h 59"/>
                <a:gd name="T8" fmla="*/ 156 w 157"/>
                <a:gd name="T9" fmla="*/ 34 h 59"/>
                <a:gd name="T10" fmla="*/ 150 w 157"/>
                <a:gd name="T11" fmla="*/ 23 h 59"/>
                <a:gd name="T12" fmla="*/ 143 w 157"/>
                <a:gd name="T13" fmla="*/ 14 h 59"/>
                <a:gd name="T14" fmla="*/ 125 w 157"/>
                <a:gd name="T15" fmla="*/ 7 h 59"/>
                <a:gd name="T16" fmla="*/ 85 w 157"/>
                <a:gd name="T17" fmla="*/ 4 h 59"/>
                <a:gd name="T18" fmla="*/ 56 w 157"/>
                <a:gd name="T19" fmla="*/ 0 h 59"/>
                <a:gd name="T20" fmla="*/ 27 w 157"/>
                <a:gd name="T21" fmla="*/ 0 h 59"/>
                <a:gd name="T22" fmla="*/ 13 w 157"/>
                <a:gd name="T23" fmla="*/ 1 h 59"/>
                <a:gd name="T24" fmla="*/ 3 w 157"/>
                <a:gd name="T25" fmla="*/ 7 h 59"/>
                <a:gd name="T26" fmla="*/ 0 w 157"/>
                <a:gd name="T27" fmla="*/ 18 h 59"/>
                <a:gd name="T28" fmla="*/ 6 w 157"/>
                <a:gd name="T29" fmla="*/ 28 h 59"/>
                <a:gd name="T30" fmla="*/ 21 w 157"/>
                <a:gd name="T31" fmla="*/ 33 h 59"/>
                <a:gd name="T32" fmla="*/ 47 w 157"/>
                <a:gd name="T33" fmla="*/ 36 h 59"/>
                <a:gd name="T34" fmla="*/ 71 w 157"/>
                <a:gd name="T35" fmla="*/ 41 h 59"/>
                <a:gd name="T36" fmla="*/ 94 w 157"/>
                <a:gd name="T37" fmla="*/ 49 h 59"/>
                <a:gd name="T38" fmla="*/ 118 w 157"/>
                <a:gd name="T39" fmla="*/ 55 h 59"/>
                <a:gd name="T40" fmla="*/ 134 w 157"/>
                <a:gd name="T41" fmla="*/ 58 h 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7"/>
                <a:gd name="T64" fmla="*/ 0 h 59"/>
                <a:gd name="T65" fmla="*/ 157 w 157"/>
                <a:gd name="T66" fmla="*/ 59 h 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7" h="59">
                  <a:moveTo>
                    <a:pt x="134" y="58"/>
                  </a:moveTo>
                  <a:lnTo>
                    <a:pt x="145" y="55"/>
                  </a:lnTo>
                  <a:lnTo>
                    <a:pt x="152" y="50"/>
                  </a:lnTo>
                  <a:lnTo>
                    <a:pt x="154" y="43"/>
                  </a:lnTo>
                  <a:lnTo>
                    <a:pt x="156" y="34"/>
                  </a:lnTo>
                  <a:lnTo>
                    <a:pt x="150" y="23"/>
                  </a:lnTo>
                  <a:lnTo>
                    <a:pt x="143" y="14"/>
                  </a:lnTo>
                  <a:lnTo>
                    <a:pt x="125" y="7"/>
                  </a:lnTo>
                  <a:lnTo>
                    <a:pt x="85" y="4"/>
                  </a:lnTo>
                  <a:lnTo>
                    <a:pt x="56" y="0"/>
                  </a:lnTo>
                  <a:lnTo>
                    <a:pt x="27" y="0"/>
                  </a:lnTo>
                  <a:lnTo>
                    <a:pt x="13" y="1"/>
                  </a:lnTo>
                  <a:lnTo>
                    <a:pt x="3" y="7"/>
                  </a:lnTo>
                  <a:lnTo>
                    <a:pt x="0" y="18"/>
                  </a:lnTo>
                  <a:lnTo>
                    <a:pt x="6" y="28"/>
                  </a:lnTo>
                  <a:lnTo>
                    <a:pt x="21" y="33"/>
                  </a:lnTo>
                  <a:lnTo>
                    <a:pt x="47" y="36"/>
                  </a:lnTo>
                  <a:lnTo>
                    <a:pt x="71" y="41"/>
                  </a:lnTo>
                  <a:lnTo>
                    <a:pt x="94" y="49"/>
                  </a:lnTo>
                  <a:lnTo>
                    <a:pt x="118" y="55"/>
                  </a:lnTo>
                  <a:lnTo>
                    <a:pt x="134" y="58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blackWhite">
            <a:xfrm>
              <a:off x="1179" y="2927"/>
              <a:ext cx="39" cy="27"/>
            </a:xfrm>
            <a:custGeom>
              <a:avLst/>
              <a:gdLst>
                <a:gd name="T0" fmla="*/ 32 w 39"/>
                <a:gd name="T1" fmla="*/ 25 h 27"/>
                <a:gd name="T2" fmla="*/ 18 w 39"/>
                <a:gd name="T3" fmla="*/ 26 h 27"/>
                <a:gd name="T4" fmla="*/ 3 w 39"/>
                <a:gd name="T5" fmla="*/ 22 h 27"/>
                <a:gd name="T6" fmla="*/ 0 w 39"/>
                <a:gd name="T7" fmla="*/ 15 h 27"/>
                <a:gd name="T8" fmla="*/ 3 w 39"/>
                <a:gd name="T9" fmla="*/ 5 h 27"/>
                <a:gd name="T10" fmla="*/ 9 w 39"/>
                <a:gd name="T11" fmla="*/ 2 h 27"/>
                <a:gd name="T12" fmla="*/ 16 w 39"/>
                <a:gd name="T13" fmla="*/ 0 h 27"/>
                <a:gd name="T14" fmla="*/ 27 w 39"/>
                <a:gd name="T15" fmla="*/ 0 h 27"/>
                <a:gd name="T16" fmla="*/ 34 w 39"/>
                <a:gd name="T17" fmla="*/ 4 h 27"/>
                <a:gd name="T18" fmla="*/ 38 w 39"/>
                <a:gd name="T19" fmla="*/ 17 h 27"/>
                <a:gd name="T20" fmla="*/ 32 w 39"/>
                <a:gd name="T21" fmla="*/ 25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9"/>
                <a:gd name="T34" fmla="*/ 0 h 27"/>
                <a:gd name="T35" fmla="*/ 39 w 39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9" h="27">
                  <a:moveTo>
                    <a:pt x="32" y="25"/>
                  </a:moveTo>
                  <a:lnTo>
                    <a:pt x="18" y="26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3" y="5"/>
                  </a:lnTo>
                  <a:lnTo>
                    <a:pt x="9" y="2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34" y="4"/>
                  </a:lnTo>
                  <a:lnTo>
                    <a:pt x="38" y="17"/>
                  </a:lnTo>
                  <a:lnTo>
                    <a:pt x="32" y="25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blackWhite">
            <a:xfrm>
              <a:off x="1079" y="2832"/>
              <a:ext cx="237" cy="109"/>
            </a:xfrm>
            <a:custGeom>
              <a:avLst/>
              <a:gdLst>
                <a:gd name="T0" fmla="*/ 204 w 237"/>
                <a:gd name="T1" fmla="*/ 43 h 109"/>
                <a:gd name="T2" fmla="*/ 210 w 237"/>
                <a:gd name="T3" fmla="*/ 59 h 109"/>
                <a:gd name="T4" fmla="*/ 219 w 237"/>
                <a:gd name="T5" fmla="*/ 69 h 109"/>
                <a:gd name="T6" fmla="*/ 230 w 237"/>
                <a:gd name="T7" fmla="*/ 82 h 109"/>
                <a:gd name="T8" fmla="*/ 236 w 237"/>
                <a:gd name="T9" fmla="*/ 97 h 109"/>
                <a:gd name="T10" fmla="*/ 233 w 237"/>
                <a:gd name="T11" fmla="*/ 102 h 109"/>
                <a:gd name="T12" fmla="*/ 228 w 237"/>
                <a:gd name="T13" fmla="*/ 107 h 109"/>
                <a:gd name="T14" fmla="*/ 219 w 237"/>
                <a:gd name="T15" fmla="*/ 108 h 109"/>
                <a:gd name="T16" fmla="*/ 207 w 237"/>
                <a:gd name="T17" fmla="*/ 106 h 109"/>
                <a:gd name="T18" fmla="*/ 197 w 237"/>
                <a:gd name="T19" fmla="*/ 104 h 109"/>
                <a:gd name="T20" fmla="*/ 184 w 237"/>
                <a:gd name="T21" fmla="*/ 99 h 109"/>
                <a:gd name="T22" fmla="*/ 167 w 237"/>
                <a:gd name="T23" fmla="*/ 85 h 109"/>
                <a:gd name="T24" fmla="*/ 158 w 237"/>
                <a:gd name="T25" fmla="*/ 75 h 109"/>
                <a:gd name="T26" fmla="*/ 152 w 237"/>
                <a:gd name="T27" fmla="*/ 67 h 109"/>
                <a:gd name="T28" fmla="*/ 134 w 237"/>
                <a:gd name="T29" fmla="*/ 69 h 109"/>
                <a:gd name="T30" fmla="*/ 117 w 237"/>
                <a:gd name="T31" fmla="*/ 71 h 109"/>
                <a:gd name="T32" fmla="*/ 91 w 237"/>
                <a:gd name="T33" fmla="*/ 70 h 109"/>
                <a:gd name="T34" fmla="*/ 75 w 237"/>
                <a:gd name="T35" fmla="*/ 68 h 109"/>
                <a:gd name="T36" fmla="*/ 60 w 237"/>
                <a:gd name="T37" fmla="*/ 67 h 109"/>
                <a:gd name="T38" fmla="*/ 44 w 237"/>
                <a:gd name="T39" fmla="*/ 62 h 109"/>
                <a:gd name="T40" fmla="*/ 32 w 237"/>
                <a:gd name="T41" fmla="*/ 56 h 109"/>
                <a:gd name="T42" fmla="*/ 21 w 237"/>
                <a:gd name="T43" fmla="*/ 46 h 109"/>
                <a:gd name="T44" fmla="*/ 11 w 237"/>
                <a:gd name="T45" fmla="*/ 37 h 109"/>
                <a:gd name="T46" fmla="*/ 4 w 237"/>
                <a:gd name="T47" fmla="*/ 28 h 109"/>
                <a:gd name="T48" fmla="*/ 0 w 237"/>
                <a:gd name="T49" fmla="*/ 20 h 109"/>
                <a:gd name="T50" fmla="*/ 18 w 237"/>
                <a:gd name="T51" fmla="*/ 13 h 109"/>
                <a:gd name="T52" fmla="*/ 37 w 237"/>
                <a:gd name="T53" fmla="*/ 9 h 109"/>
                <a:gd name="T54" fmla="*/ 66 w 237"/>
                <a:gd name="T55" fmla="*/ 1 h 109"/>
                <a:gd name="T56" fmla="*/ 79 w 237"/>
                <a:gd name="T57" fmla="*/ 0 h 109"/>
                <a:gd name="T58" fmla="*/ 101 w 237"/>
                <a:gd name="T59" fmla="*/ 4 h 109"/>
                <a:gd name="T60" fmla="*/ 133 w 237"/>
                <a:gd name="T61" fmla="*/ 9 h 109"/>
                <a:gd name="T62" fmla="*/ 172 w 237"/>
                <a:gd name="T63" fmla="*/ 14 h 109"/>
                <a:gd name="T64" fmla="*/ 191 w 237"/>
                <a:gd name="T65" fmla="*/ 21 h 109"/>
                <a:gd name="T66" fmla="*/ 200 w 237"/>
                <a:gd name="T67" fmla="*/ 32 h 109"/>
                <a:gd name="T68" fmla="*/ 204 w 237"/>
                <a:gd name="T69" fmla="*/ 43 h 1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7"/>
                <a:gd name="T106" fmla="*/ 0 h 109"/>
                <a:gd name="T107" fmla="*/ 237 w 237"/>
                <a:gd name="T108" fmla="*/ 109 h 1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7" h="109">
                  <a:moveTo>
                    <a:pt x="204" y="43"/>
                  </a:moveTo>
                  <a:lnTo>
                    <a:pt x="210" y="59"/>
                  </a:lnTo>
                  <a:lnTo>
                    <a:pt x="219" y="69"/>
                  </a:lnTo>
                  <a:lnTo>
                    <a:pt x="230" y="82"/>
                  </a:lnTo>
                  <a:lnTo>
                    <a:pt x="236" y="97"/>
                  </a:lnTo>
                  <a:lnTo>
                    <a:pt x="233" y="102"/>
                  </a:lnTo>
                  <a:lnTo>
                    <a:pt x="228" y="107"/>
                  </a:lnTo>
                  <a:lnTo>
                    <a:pt x="219" y="108"/>
                  </a:lnTo>
                  <a:lnTo>
                    <a:pt x="207" y="106"/>
                  </a:lnTo>
                  <a:lnTo>
                    <a:pt x="197" y="104"/>
                  </a:lnTo>
                  <a:lnTo>
                    <a:pt x="184" y="99"/>
                  </a:lnTo>
                  <a:lnTo>
                    <a:pt x="167" y="85"/>
                  </a:lnTo>
                  <a:lnTo>
                    <a:pt x="158" y="75"/>
                  </a:lnTo>
                  <a:lnTo>
                    <a:pt x="152" y="67"/>
                  </a:lnTo>
                  <a:lnTo>
                    <a:pt x="134" y="69"/>
                  </a:lnTo>
                  <a:lnTo>
                    <a:pt x="117" y="71"/>
                  </a:lnTo>
                  <a:lnTo>
                    <a:pt x="91" y="70"/>
                  </a:lnTo>
                  <a:lnTo>
                    <a:pt x="75" y="68"/>
                  </a:lnTo>
                  <a:lnTo>
                    <a:pt x="60" y="67"/>
                  </a:lnTo>
                  <a:lnTo>
                    <a:pt x="44" y="62"/>
                  </a:lnTo>
                  <a:lnTo>
                    <a:pt x="32" y="56"/>
                  </a:lnTo>
                  <a:lnTo>
                    <a:pt x="21" y="46"/>
                  </a:lnTo>
                  <a:lnTo>
                    <a:pt x="11" y="37"/>
                  </a:lnTo>
                  <a:lnTo>
                    <a:pt x="4" y="28"/>
                  </a:lnTo>
                  <a:lnTo>
                    <a:pt x="0" y="20"/>
                  </a:lnTo>
                  <a:lnTo>
                    <a:pt x="18" y="13"/>
                  </a:lnTo>
                  <a:lnTo>
                    <a:pt x="37" y="9"/>
                  </a:lnTo>
                  <a:lnTo>
                    <a:pt x="66" y="1"/>
                  </a:lnTo>
                  <a:lnTo>
                    <a:pt x="79" y="0"/>
                  </a:lnTo>
                  <a:lnTo>
                    <a:pt x="101" y="4"/>
                  </a:lnTo>
                  <a:lnTo>
                    <a:pt x="133" y="9"/>
                  </a:lnTo>
                  <a:lnTo>
                    <a:pt x="172" y="14"/>
                  </a:lnTo>
                  <a:lnTo>
                    <a:pt x="191" y="21"/>
                  </a:lnTo>
                  <a:lnTo>
                    <a:pt x="200" y="32"/>
                  </a:lnTo>
                  <a:lnTo>
                    <a:pt x="204" y="43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blackWhite">
            <a:xfrm>
              <a:off x="1277" y="2895"/>
              <a:ext cx="39" cy="43"/>
            </a:xfrm>
            <a:custGeom>
              <a:avLst/>
              <a:gdLst>
                <a:gd name="T0" fmla="*/ 15 w 39"/>
                <a:gd name="T1" fmla="*/ 0 h 43"/>
                <a:gd name="T2" fmla="*/ 3 w 39"/>
                <a:gd name="T3" fmla="*/ 6 h 43"/>
                <a:gd name="T4" fmla="*/ 0 w 39"/>
                <a:gd name="T5" fmla="*/ 11 h 43"/>
                <a:gd name="T6" fmla="*/ 4 w 39"/>
                <a:gd name="T7" fmla="*/ 24 h 43"/>
                <a:gd name="T8" fmla="*/ 12 w 39"/>
                <a:gd name="T9" fmla="*/ 36 h 43"/>
                <a:gd name="T10" fmla="*/ 17 w 39"/>
                <a:gd name="T11" fmla="*/ 41 h 43"/>
                <a:gd name="T12" fmla="*/ 30 w 39"/>
                <a:gd name="T13" fmla="*/ 42 h 43"/>
                <a:gd name="T14" fmla="*/ 38 w 39"/>
                <a:gd name="T15" fmla="*/ 37 h 43"/>
                <a:gd name="T16" fmla="*/ 36 w 39"/>
                <a:gd name="T17" fmla="*/ 27 h 43"/>
                <a:gd name="T18" fmla="*/ 32 w 39"/>
                <a:gd name="T19" fmla="*/ 20 h 43"/>
                <a:gd name="T20" fmla="*/ 26 w 39"/>
                <a:gd name="T21" fmla="*/ 12 h 43"/>
                <a:gd name="T22" fmla="*/ 15 w 39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"/>
                <a:gd name="T37" fmla="*/ 0 h 43"/>
                <a:gd name="T38" fmla="*/ 39 w 39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" h="43">
                  <a:moveTo>
                    <a:pt x="15" y="0"/>
                  </a:moveTo>
                  <a:lnTo>
                    <a:pt x="3" y="6"/>
                  </a:lnTo>
                  <a:lnTo>
                    <a:pt x="0" y="11"/>
                  </a:lnTo>
                  <a:lnTo>
                    <a:pt x="4" y="24"/>
                  </a:lnTo>
                  <a:lnTo>
                    <a:pt x="12" y="36"/>
                  </a:lnTo>
                  <a:lnTo>
                    <a:pt x="17" y="41"/>
                  </a:lnTo>
                  <a:lnTo>
                    <a:pt x="30" y="42"/>
                  </a:lnTo>
                  <a:lnTo>
                    <a:pt x="38" y="37"/>
                  </a:lnTo>
                  <a:lnTo>
                    <a:pt x="36" y="27"/>
                  </a:lnTo>
                  <a:lnTo>
                    <a:pt x="32" y="20"/>
                  </a:lnTo>
                  <a:lnTo>
                    <a:pt x="26" y="12"/>
                  </a:lnTo>
                  <a:lnTo>
                    <a:pt x="15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blackWhite">
            <a:xfrm>
              <a:off x="1211" y="3022"/>
              <a:ext cx="17" cy="17"/>
            </a:xfrm>
            <a:custGeom>
              <a:avLst/>
              <a:gdLst>
                <a:gd name="T0" fmla="*/ 0 w 17"/>
                <a:gd name="T1" fmla="*/ 16 h 17"/>
                <a:gd name="T2" fmla="*/ 9 w 17"/>
                <a:gd name="T3" fmla="*/ 15 h 17"/>
                <a:gd name="T4" fmla="*/ 16 w 17"/>
                <a:gd name="T5" fmla="*/ 0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16"/>
                  </a:moveTo>
                  <a:lnTo>
                    <a:pt x="9" y="15"/>
                  </a:lnTo>
                  <a:lnTo>
                    <a:pt x="16" y="0"/>
                  </a:lnTo>
                </a:path>
              </a:pathLst>
            </a:custGeom>
            <a:grp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es-CO"/>
            </a:p>
          </p:txBody>
        </p:sp>
      </p:grp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5025" y="2571750"/>
            <a:ext cx="2181225" cy="1428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88" y="3786188"/>
            <a:ext cx="3057525" cy="2181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4" name="23 CuadroTexto"/>
          <p:cNvSpPr txBox="1"/>
          <p:nvPr/>
        </p:nvSpPr>
        <p:spPr>
          <a:xfrm>
            <a:off x="3214688" y="2214563"/>
            <a:ext cx="22447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Documento real</a:t>
            </a:r>
          </a:p>
        </p:txBody>
      </p:sp>
      <p:sp>
        <p:nvSpPr>
          <p:cNvPr id="25" name="24 Flecha curvada hacia arriba"/>
          <p:cNvSpPr/>
          <p:nvPr/>
        </p:nvSpPr>
        <p:spPr>
          <a:xfrm rot="2908817">
            <a:off x="2491582" y="4606131"/>
            <a:ext cx="2825750" cy="2144713"/>
          </a:xfrm>
          <a:prstGeom prst="curvedUp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>
              <a:solidFill>
                <a:schemeClr val="tx1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6000750" y="3429000"/>
            <a:ext cx="28067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i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 implementada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20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5" grpId="1" animBg="1"/>
      <p:bldP spid="2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DE81160-BE4C-43B4-A735-735CC9FA62D6}" type="slidenum">
              <a:rPr lang="es-ES" smtClean="0"/>
              <a:pPr/>
              <a:t>96</a:t>
            </a:fld>
            <a:endParaRPr lang="es-ES"/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275803" y="1285860"/>
            <a:ext cx="36583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Ejemplo:</a:t>
            </a:r>
            <a:endParaRPr lang="es-CO" sz="2400" b="0" u="none" dirty="0"/>
          </a:p>
        </p:txBody>
      </p:sp>
      <p:sp>
        <p:nvSpPr>
          <p:cNvPr id="5" name="4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pic>
        <p:nvPicPr>
          <p:cNvPr id="64518" name="Picture 6" descr="C:\Archivos de programa\Microsoft Office\MEDIA\CAGCAT10\j0212957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9754" y="4830411"/>
            <a:ext cx="2500330" cy="1435153"/>
          </a:xfrm>
          <a:prstGeom prst="rect">
            <a:avLst/>
          </a:prstGeom>
          <a:noFill/>
        </p:spPr>
      </p:pic>
      <p:sp>
        <p:nvSpPr>
          <p:cNvPr id="33" name="32 Rectángulo"/>
          <p:cNvSpPr/>
          <p:nvPr/>
        </p:nvSpPr>
        <p:spPr>
          <a:xfrm>
            <a:off x="2061192" y="2050722"/>
            <a:ext cx="2428892" cy="22355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" name="34 Conector recto"/>
          <p:cNvCxnSpPr/>
          <p:nvPr/>
        </p:nvCxnSpPr>
        <p:spPr>
          <a:xfrm>
            <a:off x="2061192" y="2550788"/>
            <a:ext cx="24288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2071670" y="3643314"/>
            <a:ext cx="24288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Llamada de flecha a la derecha"/>
          <p:cNvSpPr/>
          <p:nvPr/>
        </p:nvSpPr>
        <p:spPr>
          <a:xfrm rot="10800000">
            <a:off x="4643438" y="2428868"/>
            <a:ext cx="2214578" cy="1143008"/>
          </a:xfrm>
          <a:prstGeom prst="rightArrowCallout">
            <a:avLst>
              <a:gd name="adj1" fmla="val 25000"/>
              <a:gd name="adj2" fmla="val 25000"/>
              <a:gd name="adj3" fmla="val 12942"/>
              <a:gd name="adj4" fmla="val 64977"/>
            </a:avLst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0" name="39 Llamada de flecha a la derecha"/>
          <p:cNvSpPr/>
          <p:nvPr/>
        </p:nvSpPr>
        <p:spPr>
          <a:xfrm rot="10800000">
            <a:off x="4500562" y="3571876"/>
            <a:ext cx="1928826" cy="928694"/>
          </a:xfrm>
          <a:prstGeom prst="rightArrowCallou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40 CuadroTexto"/>
          <p:cNvSpPr txBox="1"/>
          <p:nvPr/>
        </p:nvSpPr>
        <p:spPr>
          <a:xfrm>
            <a:off x="5572132" y="2357430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u="none" dirty="0">
                <a:solidFill>
                  <a:schemeClr val="accent2">
                    <a:lumMod val="50000"/>
                  </a:schemeClr>
                </a:solidFill>
              </a:rPr>
              <a:t>Modelo</a:t>
            </a:r>
          </a:p>
          <a:p>
            <a:r>
              <a:rPr lang="es-CO" sz="1200" u="none" dirty="0">
                <a:solidFill>
                  <a:schemeClr val="accent2">
                    <a:lumMod val="50000"/>
                  </a:schemeClr>
                </a:solidFill>
              </a:rPr>
              <a:t>Color</a:t>
            </a:r>
          </a:p>
          <a:p>
            <a:r>
              <a:rPr lang="es-CO" sz="1200" u="none" dirty="0" err="1">
                <a:solidFill>
                  <a:schemeClr val="accent2">
                    <a:lumMod val="50000"/>
                  </a:schemeClr>
                </a:solidFill>
              </a:rPr>
              <a:t>Nro</a:t>
            </a:r>
            <a:r>
              <a:rPr lang="es-CO" sz="1200" u="none" dirty="0">
                <a:solidFill>
                  <a:schemeClr val="accent2">
                    <a:lumMod val="50000"/>
                  </a:schemeClr>
                </a:solidFill>
              </a:rPr>
              <a:t> puertas</a:t>
            </a:r>
          </a:p>
          <a:p>
            <a:r>
              <a:rPr lang="es-CO" sz="1200" u="none" dirty="0">
                <a:solidFill>
                  <a:schemeClr val="accent2">
                    <a:lumMod val="50000"/>
                  </a:schemeClr>
                </a:solidFill>
              </a:rPr>
              <a:t>Cilindros</a:t>
            </a:r>
          </a:p>
          <a:p>
            <a:r>
              <a:rPr lang="es-CO" sz="1200" u="none" dirty="0">
                <a:solidFill>
                  <a:schemeClr val="accent2">
                    <a:lumMod val="50000"/>
                  </a:schemeClr>
                </a:solidFill>
              </a:rPr>
              <a:t>Tipo</a:t>
            </a:r>
          </a:p>
          <a:p>
            <a:r>
              <a:rPr lang="es-CO" sz="1200" u="none" dirty="0">
                <a:solidFill>
                  <a:schemeClr val="accent2">
                    <a:lumMod val="50000"/>
                  </a:schemeClr>
                </a:solidFill>
              </a:rPr>
              <a:t>Marca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5357818" y="3571876"/>
            <a:ext cx="939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u="none" dirty="0">
                <a:solidFill>
                  <a:schemeClr val="accent2">
                    <a:lumMod val="50000"/>
                  </a:schemeClr>
                </a:solidFill>
              </a:rPr>
              <a:t>Prender</a:t>
            </a:r>
          </a:p>
          <a:p>
            <a:r>
              <a:rPr lang="es-CO" sz="1200" u="none" dirty="0">
                <a:solidFill>
                  <a:schemeClr val="accent2">
                    <a:lumMod val="50000"/>
                  </a:schemeClr>
                </a:solidFill>
              </a:rPr>
              <a:t>Arrancar</a:t>
            </a:r>
          </a:p>
          <a:p>
            <a:r>
              <a:rPr lang="es-CO" sz="1200" u="none" dirty="0">
                <a:solidFill>
                  <a:schemeClr val="accent2">
                    <a:lumMod val="50000"/>
                  </a:schemeClr>
                </a:solidFill>
              </a:rPr>
              <a:t>Frenar</a:t>
            </a:r>
          </a:p>
          <a:p>
            <a:r>
              <a:rPr lang="es-CO" sz="1200" u="none" dirty="0">
                <a:solidFill>
                  <a:schemeClr val="accent2">
                    <a:lumMod val="50000"/>
                  </a:schemeClr>
                </a:solidFill>
              </a:rPr>
              <a:t>Apagar</a:t>
            </a:r>
          </a:p>
          <a:p>
            <a:endParaRPr lang="es-CO" sz="1200" u="none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42 Llamada de flecha a la derecha"/>
          <p:cNvSpPr/>
          <p:nvPr/>
        </p:nvSpPr>
        <p:spPr>
          <a:xfrm rot="10800000">
            <a:off x="5072066" y="5072073"/>
            <a:ext cx="2214578" cy="1143008"/>
          </a:xfrm>
          <a:prstGeom prst="rightArrowCallout">
            <a:avLst>
              <a:gd name="adj1" fmla="val 25000"/>
              <a:gd name="adj2" fmla="val 25000"/>
              <a:gd name="adj3" fmla="val 12942"/>
              <a:gd name="adj4" fmla="val 64977"/>
            </a:avLst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000760" y="5000635"/>
            <a:ext cx="1043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u="none" dirty="0">
                <a:solidFill>
                  <a:schemeClr val="accent2">
                    <a:lumMod val="50000"/>
                  </a:schemeClr>
                </a:solidFill>
              </a:rPr>
              <a:t>2010</a:t>
            </a:r>
          </a:p>
          <a:p>
            <a:r>
              <a:rPr lang="es-CO" sz="1200" u="none" dirty="0">
                <a:solidFill>
                  <a:schemeClr val="accent2">
                    <a:lumMod val="50000"/>
                  </a:schemeClr>
                </a:solidFill>
              </a:rPr>
              <a:t>Verde</a:t>
            </a:r>
          </a:p>
          <a:p>
            <a:r>
              <a:rPr lang="es-CO" sz="1200" u="none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  <a:p>
            <a:r>
              <a:rPr lang="es-CO" sz="1200" u="none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  <a:p>
            <a:r>
              <a:rPr lang="es-CO" sz="1200" u="none" dirty="0">
                <a:solidFill>
                  <a:schemeClr val="accent2">
                    <a:lumMod val="50000"/>
                  </a:schemeClr>
                </a:solidFill>
              </a:rPr>
              <a:t>Deportivo</a:t>
            </a:r>
          </a:p>
          <a:p>
            <a:r>
              <a:rPr lang="es-CO" sz="1200" u="none" dirty="0">
                <a:solidFill>
                  <a:schemeClr val="accent2">
                    <a:lumMod val="50000"/>
                  </a:schemeClr>
                </a:solidFill>
              </a:rPr>
              <a:t>Renault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642910" y="2786058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u="none" dirty="0">
                <a:solidFill>
                  <a:srgbClr val="002060"/>
                </a:solidFill>
                <a:latin typeface="Berlin Sans FB Demi" pitchFamily="34" charset="0"/>
              </a:rPr>
              <a:t>CLASE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500034" y="4929198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u="none" dirty="0">
                <a:solidFill>
                  <a:srgbClr val="002060"/>
                </a:solidFill>
                <a:latin typeface="Berlin Sans FB Demi" pitchFamily="34" charset="0"/>
              </a:rPr>
              <a:t>INSTANCIA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2571736" y="2786058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u="none" dirty="0">
                <a:solidFill>
                  <a:srgbClr val="002060"/>
                </a:solidFill>
                <a:latin typeface="Berlin Sans FB Demi" pitchFamily="34" charset="0"/>
              </a:rPr>
              <a:t>Atributos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2714612" y="3714752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u="none" dirty="0">
                <a:solidFill>
                  <a:srgbClr val="002060"/>
                </a:solidFill>
                <a:latin typeface="Berlin Sans FB Demi" pitchFamily="34" charset="0"/>
              </a:rPr>
              <a:t>Métodos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2357422" y="2071678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u="none" dirty="0">
                <a:solidFill>
                  <a:srgbClr val="C00000"/>
                </a:solidFill>
                <a:latin typeface="Berlin Sans FB Demi" pitchFamily="34" charset="0"/>
              </a:rPr>
              <a:t>AUTOMOVIL</a:t>
            </a:r>
          </a:p>
        </p:txBody>
      </p:sp>
      <p:sp>
        <p:nvSpPr>
          <p:cNvPr id="51" name="50 Flecha curvada hacia la derecha"/>
          <p:cNvSpPr/>
          <p:nvPr/>
        </p:nvSpPr>
        <p:spPr>
          <a:xfrm>
            <a:off x="785786" y="3214686"/>
            <a:ext cx="1143008" cy="1857388"/>
          </a:xfrm>
          <a:prstGeom prst="curved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0" grpId="0" animBg="1"/>
      <p:bldP spid="41" grpId="0"/>
      <p:bldP spid="42" grpId="0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4DE81160-BE4C-43B4-A735-735CC9FA62D6}" type="slidenum">
              <a:rPr lang="es-ES" smtClean="0"/>
              <a:pPr/>
              <a:t>97</a:t>
            </a:fld>
            <a:endParaRPr lang="es-ES"/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275803" y="1285860"/>
            <a:ext cx="36583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Ejemplo:</a:t>
            </a:r>
            <a:endParaRPr lang="es-CO" sz="2400" b="0" u="none" dirty="0"/>
          </a:p>
        </p:txBody>
      </p:sp>
      <p:sp>
        <p:nvSpPr>
          <p:cNvPr id="5" name="4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2143116"/>
            <a:ext cx="26384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4612" y="4529159"/>
            <a:ext cx="26384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23 CuadroTexto"/>
          <p:cNvSpPr txBox="1"/>
          <p:nvPr/>
        </p:nvSpPr>
        <p:spPr>
          <a:xfrm>
            <a:off x="3398512" y="184212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>
                <a:solidFill>
                  <a:srgbClr val="C00000"/>
                </a:solidFill>
              </a:rPr>
              <a:t>Tarjetas</a:t>
            </a:r>
          </a:p>
        </p:txBody>
      </p:sp>
      <p:sp>
        <p:nvSpPr>
          <p:cNvPr id="25" name="24 Cerrar llave"/>
          <p:cNvSpPr/>
          <p:nvPr/>
        </p:nvSpPr>
        <p:spPr>
          <a:xfrm>
            <a:off x="5786446" y="2143116"/>
            <a:ext cx="285752" cy="207170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25 CuadroTexto"/>
          <p:cNvSpPr txBox="1"/>
          <p:nvPr/>
        </p:nvSpPr>
        <p:spPr>
          <a:xfrm>
            <a:off x="6286512" y="300037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CLASE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357950" y="527424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OBJETO</a:t>
            </a:r>
          </a:p>
        </p:txBody>
      </p:sp>
      <p:sp>
        <p:nvSpPr>
          <p:cNvPr id="28" name="27 Cerrar llave"/>
          <p:cNvSpPr/>
          <p:nvPr/>
        </p:nvSpPr>
        <p:spPr>
          <a:xfrm>
            <a:off x="5857884" y="4572008"/>
            <a:ext cx="71438" cy="185738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28 CuadroTexto"/>
          <p:cNvSpPr txBox="1"/>
          <p:nvPr/>
        </p:nvSpPr>
        <p:spPr>
          <a:xfrm>
            <a:off x="500034" y="253554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/>
              <a:t>Atributos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500034" y="348829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/>
              <a:t>Métodos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571472" y="492919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u="none" dirty="0"/>
              <a:t>Instancia</a:t>
            </a:r>
          </a:p>
        </p:txBody>
      </p:sp>
      <p:sp>
        <p:nvSpPr>
          <p:cNvPr id="32" name="31 Flecha a la derecha con bandas"/>
          <p:cNvSpPr/>
          <p:nvPr/>
        </p:nvSpPr>
        <p:spPr>
          <a:xfrm>
            <a:off x="2071670" y="2571744"/>
            <a:ext cx="571504" cy="357190"/>
          </a:xfrm>
          <a:prstGeom prst="strip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33 Flecha a la derecha con bandas"/>
          <p:cNvSpPr/>
          <p:nvPr/>
        </p:nvSpPr>
        <p:spPr>
          <a:xfrm>
            <a:off x="2020234" y="3500438"/>
            <a:ext cx="571504" cy="357190"/>
          </a:xfrm>
          <a:prstGeom prst="strip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36 Flecha a la derecha con bandas"/>
          <p:cNvSpPr/>
          <p:nvPr/>
        </p:nvSpPr>
        <p:spPr>
          <a:xfrm>
            <a:off x="2000232" y="4909196"/>
            <a:ext cx="571504" cy="357190"/>
          </a:xfrm>
          <a:prstGeom prst="striped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/>
      <p:bldP spid="28" grpId="0" animBg="1"/>
      <p:bldP spid="29" grpId="0"/>
      <p:bldP spid="30" grpId="0"/>
      <p:bldP spid="31" grpId="0"/>
      <p:bldP spid="32" grpId="0" animBg="1"/>
      <p:bldP spid="34" grpId="0" animBg="1"/>
      <p:bldP spid="3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5053D172-2342-41B8-8340-73635B4EDEDB}" type="slidenum">
              <a:rPr lang="es-ES" smtClean="0"/>
              <a:pPr/>
              <a:t>98</a:t>
            </a:fld>
            <a:endParaRPr lang="es-ES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27429" y="1329824"/>
            <a:ext cx="780540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endParaRPr lang="es-CO" sz="2400" u="none" dirty="0">
              <a:ln>
                <a:solidFill>
                  <a:schemeClr val="bg1"/>
                </a:solidFill>
              </a:ln>
              <a:blipFill>
                <a:blip r:embed="rId2"/>
                <a:tile tx="0" ty="0" sx="100000" sy="100000" flip="none" algn="tl"/>
              </a:blipFill>
            </a:endParaRPr>
          </a:p>
          <a:p>
            <a:pPr eaLnBrk="1" hangingPunct="1">
              <a:defRPr/>
            </a:pPr>
            <a:r>
              <a:rPr lang="es-CO" sz="2400" u="none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Relaciones/Asociaciones </a:t>
            </a:r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Clarifican el entendimiento del “dominio”.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Descripción de la interacción de objetos con </a:t>
            </a:r>
          </a:p>
          <a:p>
            <a:pPr eaLnBrk="1" hangingPunct="1"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  otros objetos.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Comprobar acople del sistema final. 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Reflejan realidad del problema a solucionar.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Verbos que expresan relación entre las clases. </a:t>
            </a:r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defRPr/>
            </a:pPr>
            <a:endParaRPr lang="es-CO" sz="2400" b="0" u="none" dirty="0"/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E703583-AD4D-4E43-83A8-F3B924D1978E}" type="slidenum">
              <a:rPr lang="es-ES" smtClean="0"/>
              <a:pPr/>
              <a:t>99</a:t>
            </a:fld>
            <a:endParaRPr lang="es-ES"/>
          </a:p>
        </p:txBody>
      </p:sp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263868" y="1377950"/>
            <a:ext cx="875380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CO" sz="2400" u="none" dirty="0">
                <a:ln>
                  <a:solidFill>
                    <a:schemeClr val="bg1"/>
                  </a:solidFill>
                </a:ln>
                <a:blipFill>
                  <a:blip r:embed="rId2"/>
                  <a:tile tx="0" ty="0" sx="100000" sy="100000" flip="none" algn="tl"/>
                </a:blipFill>
              </a:rPr>
              <a:t>Diagrama de clases.</a:t>
            </a:r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/>
              <a:t> </a:t>
            </a:r>
            <a:r>
              <a:rPr lang="es-CO" sz="2400" b="0" u="none" dirty="0">
                <a:solidFill>
                  <a:srgbClr val="FFFF99"/>
                </a:solidFill>
              </a:rPr>
              <a:t>Hay instancias de asociaciones llamadas </a:t>
            </a:r>
            <a:r>
              <a:rPr lang="es-CO" sz="2400" u="none" dirty="0">
                <a:solidFill>
                  <a:srgbClr val="FFFF99"/>
                </a:solidFill>
              </a:rPr>
              <a:t>Enlaces.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Una instancia relaciona un par de objetos.</a:t>
            </a:r>
          </a:p>
          <a:p>
            <a:pPr eaLnBrk="1" hangingPunct="1">
              <a:buFontTx/>
              <a:buBlip>
                <a:blip r:embed="rId3"/>
              </a:buBlip>
              <a:defRPr/>
            </a:pPr>
            <a:r>
              <a:rPr lang="es-CO" sz="2400" b="0" u="none" dirty="0">
                <a:solidFill>
                  <a:srgbClr val="FFFF99"/>
                </a:solidFill>
              </a:rPr>
              <a:t> Las clases A y B se asocian si: </a:t>
            </a:r>
          </a:p>
          <a:p>
            <a:pPr lvl="1" eaLnBrk="1" hangingPunct="1">
              <a:buFont typeface="Wingdings" pitchFamily="2" charset="2"/>
              <a:buChar char="F"/>
              <a:defRPr/>
            </a:pPr>
            <a:r>
              <a:rPr lang="es-CO" sz="2400" b="0" u="none" dirty="0">
                <a:solidFill>
                  <a:srgbClr val="FFC000"/>
                </a:solidFill>
              </a:rPr>
              <a:t> </a:t>
            </a:r>
            <a:r>
              <a:rPr lang="es-CO" sz="2400" b="0" u="non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envía mensaje a B.</a:t>
            </a:r>
          </a:p>
          <a:p>
            <a:pPr lvl="1" eaLnBrk="1" hangingPunct="1">
              <a:buFont typeface="Wingdings" pitchFamily="2" charset="2"/>
              <a:buChar char="F"/>
              <a:defRPr/>
            </a:pPr>
            <a:r>
              <a:rPr lang="es-CO" sz="2400" b="0" u="non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crea un objeto de la clase B.</a:t>
            </a:r>
          </a:p>
          <a:p>
            <a:pPr lvl="1" eaLnBrk="1" hangingPunct="1">
              <a:buFont typeface="Wingdings" pitchFamily="2" charset="2"/>
              <a:buChar char="F"/>
              <a:defRPr/>
            </a:pPr>
            <a:r>
              <a:rPr lang="es-CO" sz="2400" b="0" u="none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tiene atributos cuyos valores son objetos de B. </a:t>
            </a:r>
          </a:p>
          <a:p>
            <a:pPr eaLnBrk="1" hangingPunct="1">
              <a:defRPr/>
            </a:pPr>
            <a:r>
              <a:rPr lang="es-CO" sz="2400" b="0" u="none" dirty="0"/>
              <a:t> </a:t>
            </a:r>
            <a:endParaRPr lang="es-CO" sz="2400" b="0" u="none" dirty="0">
              <a:solidFill>
                <a:srgbClr val="FFFF99"/>
              </a:solidFill>
            </a:endParaRPr>
          </a:p>
          <a:p>
            <a:pPr eaLnBrk="1" hangingPunct="1">
              <a:defRPr/>
            </a:pPr>
            <a:endParaRPr lang="es-CO" sz="2400" u="none" dirty="0"/>
          </a:p>
          <a:p>
            <a:pPr eaLnBrk="1" hangingPunct="1">
              <a:defRPr/>
            </a:pPr>
            <a:endParaRPr lang="es-CO" sz="2400" b="0" u="none" dirty="0"/>
          </a:p>
        </p:txBody>
      </p:sp>
      <p:sp>
        <p:nvSpPr>
          <p:cNvPr id="6" name="5 Rectángulo"/>
          <p:cNvSpPr/>
          <p:nvPr/>
        </p:nvSpPr>
        <p:spPr>
          <a:xfrm>
            <a:off x="142844" y="182206"/>
            <a:ext cx="48766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4200" u="none" spc="-100" dirty="0">
                <a:ln w="3200">
                  <a:solidFill>
                    <a:srgbClr val="444D26">
                      <a:shade val="75000"/>
                      <a:alpha val="25000"/>
                    </a:srgbClr>
                  </a:solidFill>
                  <a:prstDash val="solid"/>
                  <a:round/>
                </a:ln>
                <a:solidFill>
                  <a:srgbClr val="FF0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Goudy Stout" pitchFamily="18" charset="0"/>
                <a:ea typeface="+mj-ea"/>
                <a:cs typeface="+mj-cs"/>
              </a:rPr>
              <a:t>ANALISIS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301762" y="721626"/>
            <a:ext cx="12795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sz="3600" u="none" dirty="0">
                <a:ln>
                  <a:solidFill>
                    <a:schemeClr val="bg1"/>
                  </a:solidFill>
                </a:ln>
                <a:blipFill>
                  <a:blip r:embed="rId4"/>
                  <a:tile tx="0" ty="0" sx="100000" sy="100000" flip="none" algn="tl"/>
                </a:blipFill>
                <a:effectLst>
                  <a:outerShdw blurRad="50800" dist="38100" dir="13500000" sx="102000" sy="102000" algn="br" rotWithShape="0">
                    <a:schemeClr val="bg1">
                      <a:alpha val="40000"/>
                    </a:schemeClr>
                  </a:outerShdw>
                </a:effectLst>
                <a:latin typeface="Broadway" pitchFamily="82" charset="0"/>
              </a:rPr>
              <a:t>UML</a:t>
            </a:r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95209</TotalTime>
  <Words>9653</Words>
  <Application>Microsoft Office PowerPoint</Application>
  <PresentationFormat>Presentación en pantalla (4:3)</PresentationFormat>
  <Paragraphs>2426</Paragraphs>
  <Slides>132</Slides>
  <Notes>36</Notes>
  <HiddenSlides>23</HiddenSlides>
  <MMClips>0</MMClips>
  <ScaleCrop>false</ScaleCrop>
  <HeadingPairs>
    <vt:vector size="8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132</vt:i4>
      </vt:variant>
    </vt:vector>
  </HeadingPairs>
  <TitlesOfParts>
    <vt:vector size="146" baseType="lpstr">
      <vt:lpstr>Arial</vt:lpstr>
      <vt:lpstr>Berlin Sans FB Demi</vt:lpstr>
      <vt:lpstr>Broadway</vt:lpstr>
      <vt:lpstr>Constantia</vt:lpstr>
      <vt:lpstr>Courier New</vt:lpstr>
      <vt:lpstr>Goudy Stout</vt:lpstr>
      <vt:lpstr>Monotype Sorts</vt:lpstr>
      <vt:lpstr>Tahoma</vt:lpstr>
      <vt:lpstr>Times New Roman</vt:lpstr>
      <vt:lpstr>Verdana</vt:lpstr>
      <vt:lpstr>Wingdings</vt:lpstr>
      <vt:lpstr>Wingdings 2</vt:lpstr>
      <vt:lpstr>Papel</vt:lpstr>
      <vt:lpstr>Documento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Presentación de PowerPoint</vt:lpstr>
      <vt:lpstr>Presentación de PowerPoint</vt:lpstr>
      <vt:lpstr>Presentación de PowerPoint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Presentación de PowerPoint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ANALISIS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</dc:title>
  <dc:creator>Carlos Alberto Builes</dc:creator>
  <cp:lastModifiedBy>GESTION TRANSVERSAL</cp:lastModifiedBy>
  <cp:revision>167</cp:revision>
  <cp:lastPrinted>2000-01-17T16:34:20Z</cp:lastPrinted>
  <dcterms:created xsi:type="dcterms:W3CDTF">1995-06-17T23:31:02Z</dcterms:created>
  <dcterms:modified xsi:type="dcterms:W3CDTF">2022-12-01T16:16:34Z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-962143911</vt:i4>
  </property>
  <property fmtid="{D5CDD505-2E9C-101B-9397-08002B2CF9AE}" pid="3" name="_NewReviewCycle">
    <vt:lpwstr/>
  </property>
  <property fmtid="{D5CDD505-2E9C-101B-9397-08002B2CF9AE}" pid="4" name="_EmailSubject">
    <vt:lpwstr>Clases - Presentaciones (3)</vt:lpwstr>
  </property>
  <property fmtid="{D5CDD505-2E9C-101B-9397-08002B2CF9AE}" pid="5" name="_AuthorEmail">
    <vt:lpwstr>CABUILES@BANCOLOMBIA.COM.CO</vt:lpwstr>
  </property>
  <property fmtid="{D5CDD505-2E9C-101B-9397-08002B2CF9AE}" pid="6" name="_AuthorEmailDisplayName">
    <vt:lpwstr>Carlos Alberto Builes Velez</vt:lpwstr>
  </property>
</Properties>
</file>