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88" r:id="rId4"/>
    <p:sldId id="258" r:id="rId5"/>
    <p:sldId id="316" r:id="rId6"/>
    <p:sldId id="259" r:id="rId7"/>
    <p:sldId id="269" r:id="rId8"/>
    <p:sldId id="270" r:id="rId9"/>
    <p:sldId id="271" r:id="rId10"/>
    <p:sldId id="272" r:id="rId11"/>
    <p:sldId id="260" r:id="rId12"/>
    <p:sldId id="261" r:id="rId13"/>
    <p:sldId id="273" r:id="rId14"/>
    <p:sldId id="283" r:id="rId15"/>
    <p:sldId id="274" r:id="rId16"/>
    <p:sldId id="284" r:id="rId17"/>
    <p:sldId id="285" r:id="rId18"/>
    <p:sldId id="275" r:id="rId19"/>
    <p:sldId id="276" r:id="rId20"/>
    <p:sldId id="281" r:id="rId21"/>
    <p:sldId id="314" r:id="rId22"/>
    <p:sldId id="286" r:id="rId23"/>
    <p:sldId id="320" r:id="rId24"/>
    <p:sldId id="287" r:id="rId25"/>
    <p:sldId id="282" r:id="rId26"/>
    <p:sldId id="277" r:id="rId27"/>
    <p:sldId id="278" r:id="rId28"/>
    <p:sldId id="279" r:id="rId29"/>
    <p:sldId id="262" r:id="rId30"/>
    <p:sldId id="263" r:id="rId31"/>
    <p:sldId id="264" r:id="rId32"/>
    <p:sldId id="317" r:id="rId33"/>
    <p:sldId id="322" r:id="rId34"/>
    <p:sldId id="265" r:id="rId35"/>
    <p:sldId id="266" r:id="rId36"/>
    <p:sldId id="267" r:id="rId37"/>
    <p:sldId id="26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13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8" r:id="rId61"/>
    <p:sldId id="310" r:id="rId62"/>
    <p:sldId id="311" r:id="rId63"/>
    <p:sldId id="312" r:id="rId64"/>
    <p:sldId id="319" r:id="rId65"/>
    <p:sldId id="315" r:id="rId66"/>
  </p:sldIdLst>
  <p:sldSz cx="9144000" cy="6858000" type="screen4x3"/>
  <p:notesSz cx="6858000" cy="90297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4AC"/>
    <a:srgbClr val="FF0000"/>
    <a:srgbClr val="FFCC00"/>
    <a:srgbClr val="FFFF99"/>
    <a:srgbClr val="002E15"/>
    <a:srgbClr val="99CCFF"/>
    <a:srgbClr val="66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5141"/>
  </p:normalViewPr>
  <p:slideViewPr>
    <p:cSldViewPr>
      <p:cViewPr varScale="1">
        <p:scale>
          <a:sx n="81" d="100"/>
          <a:sy n="81" d="100"/>
        </p:scale>
        <p:origin x="19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2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4213"/>
            <a:ext cx="4502150" cy="3373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9425"/>
            <a:ext cx="50292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88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88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226988DF-AF21-4393-B06C-D6A185E9B8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11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B3659-65E1-4350-91E0-221D3F9ED018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74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09254-583B-4246-9C0A-1D8AA1F1F56A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10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3E22-629B-4E3F-9FC6-8EA290C053A3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12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D5B30-6584-4489-9406-7369024B0AD7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601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B1AAD-E97F-4254-BEB5-40C743D2A940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6346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34821-8D65-4B74-960C-59842ADFE24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75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5D59C-F135-4652-B940-AA13A3F2991A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3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255F2-93D5-4D9D-AA9C-366E18159E2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766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26CFC-D3B4-4145-91CD-97BB41897B70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2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F2E11-DEDF-45F7-A0A8-C88E17BAA81A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634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D76DC-83B8-4D67-BE13-1949F1D664A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85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01A79-AA2A-40D3-B52F-770FAA6E322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326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9C963-D0BC-48E8-B04B-FE0081A14DB6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423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99241-8B9B-4867-B320-7823D606A274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389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99241-8B9B-4867-B320-7823D606A274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54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E99F6-32DF-406F-A0A7-DD79B4605C34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270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42C76-6407-41A9-8454-F3582C618A7B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074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2507F-6E7A-4EAB-ADCD-8F3ADAC0ABBD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31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30035-EE31-49BB-BEA7-AA9F777ACA05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634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F04E7-A2AC-4C3D-B1B4-4153615FB922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82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33B53-C0B9-41A2-AE6C-392A514B6237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00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285C9-4A82-471F-A635-75AB9E6B6C57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142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133BD-9024-4DAE-9994-463A656A0813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6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58DC0-93D1-442C-8704-9C8382D0C7AA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0689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58DC0-93D1-442C-8704-9C8382D0C7AA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313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BF4C5-696E-4F0C-98C8-A4B30FE01927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062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1230E-BE82-4C9F-9CE5-70EACF7DF25B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06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213F2-CFD4-4389-8CD0-DB608E559191}" type="slidenum">
              <a:rPr lang="es-ES" smtClean="0"/>
              <a:pPr/>
              <a:t>36</a:t>
            </a:fld>
            <a:endParaRPr lang="es-E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220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42723-A30A-41ED-BE01-2F2E8B93B6FD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20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BD305-26B2-4F58-9428-0A9E66AEE847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53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BD305-26B2-4F58-9428-0A9E66AEE847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487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C050E-C7F3-4308-80B7-11EB0D9A57D0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3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FB3113-36EA-4EBD-A7C4-B8728CA35C2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23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7BB4D-188E-4B6E-B6E4-A216630F20C0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9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A02FC-60A4-4B5B-81AC-16CA84C50294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4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6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A52A3-E1B9-405B-A8C0-58EC5B9156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842A-1B22-4B70-82F1-C9B78FEB9D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EE92A-159C-46F1-8014-01B6EB1257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476250"/>
            <a:ext cx="7086600" cy="1276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s-CO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3050-5582-4061-AB5C-9C71B5CC2CA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AD16-A0D8-4F87-BF1C-2A4F0A0604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7EF8-B032-4741-96C5-7295264272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D109-0F8F-43C3-8ACF-8BE413C051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3489-7048-4CD3-8DE3-24DD5AFB53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E5777-7F3F-4B83-AB9A-0E3287DD83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FB51-9F14-44DD-892B-C77DD9C675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BEF3-1CA3-4E80-8927-671D483DA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FB4A-3083-4F0A-9EC2-433C1B2640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smtClean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6E2C7993-AA49-4094-9D51-B7F0D56C9E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705" r:id="rId4"/>
    <p:sldLayoutId id="2147483706" r:id="rId5"/>
    <p:sldLayoutId id="2147483707" r:id="rId6"/>
    <p:sldLayoutId id="2147483708" r:id="rId7"/>
    <p:sldLayoutId id="2147483714" r:id="rId8"/>
    <p:sldLayoutId id="2147483709" r:id="rId9"/>
    <p:sldLayoutId id="2147483710" r:id="rId10"/>
    <p:sldLayoutId id="2147483711" r:id="rId11"/>
    <p:sldLayoutId id="2147483715" r:id="rId12"/>
  </p:sldLayoutIdLst>
  <p:transition>
    <p:dissolv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Llamada de nube"/>
          <p:cNvSpPr/>
          <p:nvPr/>
        </p:nvSpPr>
        <p:spPr>
          <a:xfrm>
            <a:off x="4143372" y="3929066"/>
            <a:ext cx="4786346" cy="2500330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4371975" cy="1276350"/>
          </a:xfrm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B20E7-AFA1-46D7-9658-29056345B8CE}" type="slidenum">
              <a:rPr lang="es-ES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14282" y="1214422"/>
            <a:ext cx="8384924" cy="31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OBJETIVOS.</a:t>
            </a:r>
          </a:p>
          <a:p>
            <a:pPr algn="l" eaLnBrk="0" hangingPunct="0"/>
            <a:endParaRPr lang="es-ES" sz="1800" u="sng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Descubrir y construir una estructura lógica para el sistema.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Enlace entre especificaciones del sistema e implementación.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Garantizar la calidad del sistema.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Diseñar módulos y GUI o pantallas del sistema.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Definir en detalle: base de datos, entradas, salidas, interacción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usuario-sistema (prototipo).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Garantizar inclusión completa de los requerimientos en la estructura.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DEFINICION: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543133" y="4585483"/>
            <a:ext cx="4168192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1600" dirty="0">
                <a:solidFill>
                  <a:srgbClr val="002060"/>
                </a:solidFill>
                <a:latin typeface="Verdana" pitchFamily="34" charset="0"/>
              </a:rPr>
              <a:t>Transformación de las especificaciones</a:t>
            </a:r>
          </a:p>
          <a:p>
            <a:pPr eaLnBrk="0" hangingPunct="0"/>
            <a:r>
              <a:rPr lang="es-ES" sz="1600" dirty="0">
                <a:solidFill>
                  <a:srgbClr val="002060"/>
                </a:solidFill>
                <a:latin typeface="Verdana" pitchFamily="34" charset="0"/>
              </a:rPr>
              <a:t>funcionales de un sistema, en un </a:t>
            </a:r>
          </a:p>
          <a:p>
            <a:pPr eaLnBrk="0" hangingPunct="0"/>
            <a:r>
              <a:rPr lang="es-ES" sz="1600" dirty="0">
                <a:solidFill>
                  <a:srgbClr val="002060"/>
                </a:solidFill>
                <a:latin typeface="Verdana" pitchFamily="34" charset="0"/>
              </a:rPr>
              <a:t>modelo que defina </a:t>
            </a:r>
            <a:r>
              <a:rPr lang="es-ES" sz="16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latin typeface="Verdana" pitchFamily="34" charset="0"/>
              </a:rPr>
              <a:t>COMO</a:t>
            </a:r>
            <a:r>
              <a:rPr lang="es-ES" sz="1600" dirty="0">
                <a:solidFill>
                  <a:srgbClr val="002060"/>
                </a:solidFill>
                <a:latin typeface="Verdana" pitchFamily="34" charset="0"/>
              </a:rPr>
              <a:t> se va a </a:t>
            </a:r>
          </a:p>
          <a:p>
            <a:pPr eaLnBrk="0" hangingPunct="0"/>
            <a:r>
              <a:rPr lang="es-ES" sz="1600" dirty="0">
                <a:solidFill>
                  <a:srgbClr val="002060"/>
                </a:solidFill>
                <a:latin typeface="Verdana" pitchFamily="34" charset="0"/>
              </a:rPr>
              <a:t>lograr su implementación física. </a:t>
            </a:r>
          </a:p>
        </p:txBody>
      </p:sp>
      <p:sp>
        <p:nvSpPr>
          <p:cNvPr id="6150" name="Oval 25"/>
          <p:cNvSpPr>
            <a:spLocks noChangeArrowheads="1"/>
          </p:cNvSpPr>
          <p:nvPr/>
        </p:nvSpPr>
        <p:spPr bwMode="auto">
          <a:xfrm>
            <a:off x="1620834" y="4935727"/>
            <a:ext cx="817563" cy="10810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>
            <a:outerShdw blurRad="38100" dist="50800" dir="13500000" algn="br" rotWithShape="0">
              <a:prstClr val="black">
                <a:alpha val="87000"/>
              </a:prstClr>
            </a:outerShdw>
          </a:effectLst>
        </p:spPr>
        <p:txBody>
          <a:bodyPr wrap="none" anchor="ctr"/>
          <a:lstStyle/>
          <a:p>
            <a:r>
              <a:rPr lang="es-CO" sz="1200" dirty="0">
                <a:solidFill>
                  <a:srgbClr val="3C14AC"/>
                </a:solidFill>
              </a:rPr>
              <a:t>DISEÑO</a:t>
            </a:r>
            <a:endParaRPr lang="es-ES" sz="1200" dirty="0">
              <a:solidFill>
                <a:srgbClr val="3C14AC"/>
              </a:solidFill>
            </a:endParaRPr>
          </a:p>
        </p:txBody>
      </p:sp>
      <p:sp>
        <p:nvSpPr>
          <p:cNvPr id="6151" name="Rectangle 26"/>
          <p:cNvSpPr>
            <a:spLocks noChangeArrowheads="1"/>
          </p:cNvSpPr>
          <p:nvPr/>
        </p:nvSpPr>
        <p:spPr bwMode="auto">
          <a:xfrm>
            <a:off x="192084" y="4503927"/>
            <a:ext cx="817563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3C14AC"/>
                </a:solidFill>
              </a:rPr>
              <a:t>ANALISIS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52" name="Rectangle 27"/>
          <p:cNvSpPr>
            <a:spLocks noChangeArrowheads="1"/>
          </p:cNvSpPr>
          <p:nvPr/>
        </p:nvSpPr>
        <p:spPr bwMode="auto">
          <a:xfrm>
            <a:off x="192084" y="5872352"/>
            <a:ext cx="817563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3C14AC"/>
                </a:solidFill>
              </a:rPr>
              <a:t>INFORMATICA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53" name="Rectangle 28"/>
          <p:cNvSpPr>
            <a:spLocks noChangeArrowheads="1"/>
          </p:cNvSpPr>
          <p:nvPr/>
        </p:nvSpPr>
        <p:spPr bwMode="auto">
          <a:xfrm>
            <a:off x="3049584" y="4359465"/>
            <a:ext cx="817563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3C14AC"/>
                </a:solidFill>
              </a:rPr>
              <a:t>USUARIO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54" name="Rectangle 29"/>
          <p:cNvSpPr>
            <a:spLocks noChangeArrowheads="1"/>
          </p:cNvSpPr>
          <p:nvPr/>
        </p:nvSpPr>
        <p:spPr bwMode="auto">
          <a:xfrm>
            <a:off x="3254372" y="5296090"/>
            <a:ext cx="817562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3C14AC"/>
                </a:solidFill>
              </a:rPr>
              <a:t>INFORMATICA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55" name="Rectangle 30"/>
          <p:cNvSpPr>
            <a:spLocks noChangeArrowheads="1"/>
          </p:cNvSpPr>
          <p:nvPr/>
        </p:nvSpPr>
        <p:spPr bwMode="auto">
          <a:xfrm>
            <a:off x="2963859" y="6088252"/>
            <a:ext cx="817563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algn="l" rotWithShape="0">
              <a:schemeClr val="tx1">
                <a:lumMod val="50000"/>
                <a:alpha val="41000"/>
              </a:schemeClr>
            </a:outerShdw>
          </a:effectLst>
        </p:spPr>
        <p:txBody>
          <a:bodyPr wrap="none" anchor="ctr"/>
          <a:lstStyle/>
          <a:p>
            <a:r>
              <a:rPr lang="es-CO" sz="800" dirty="0">
                <a:solidFill>
                  <a:srgbClr val="3C14AC"/>
                </a:solidFill>
              </a:rPr>
              <a:t>CONSTRUCCION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56" name="Line 31"/>
          <p:cNvSpPr>
            <a:spLocks noChangeShapeType="1"/>
          </p:cNvSpPr>
          <p:nvPr/>
        </p:nvSpPr>
        <p:spPr bwMode="auto">
          <a:xfrm>
            <a:off x="1009647" y="4719827"/>
            <a:ext cx="714375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57" name="Line 32"/>
          <p:cNvSpPr>
            <a:spLocks noChangeShapeType="1"/>
          </p:cNvSpPr>
          <p:nvPr/>
        </p:nvSpPr>
        <p:spPr bwMode="auto">
          <a:xfrm flipV="1">
            <a:off x="1009647" y="5800915"/>
            <a:ext cx="663575" cy="3587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58" name="Text Box 33"/>
          <p:cNvSpPr txBox="1">
            <a:spLocks noChangeArrowheads="1"/>
          </p:cNvSpPr>
          <p:nvPr/>
        </p:nvSpPr>
        <p:spPr bwMode="auto">
          <a:xfrm rot="1480898">
            <a:off x="1006472" y="4615052"/>
            <a:ext cx="9445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3C14AC"/>
                </a:solidFill>
              </a:rPr>
              <a:t>Especificaciones</a:t>
            </a:r>
          </a:p>
          <a:p>
            <a:r>
              <a:rPr lang="es-CO" sz="800" dirty="0">
                <a:solidFill>
                  <a:srgbClr val="3C14AC"/>
                </a:solidFill>
              </a:rPr>
              <a:t>funcionales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59" name="Text Box 34"/>
          <p:cNvSpPr txBox="1">
            <a:spLocks noChangeArrowheads="1"/>
          </p:cNvSpPr>
          <p:nvPr/>
        </p:nvSpPr>
        <p:spPr bwMode="auto">
          <a:xfrm rot="20176776">
            <a:off x="990597" y="5642165"/>
            <a:ext cx="6080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 err="1">
                <a:solidFill>
                  <a:srgbClr val="3C14AC"/>
                </a:solidFill>
              </a:rPr>
              <a:t>Hw</a:t>
            </a:r>
            <a:r>
              <a:rPr lang="es-CO" sz="800" dirty="0">
                <a:solidFill>
                  <a:srgbClr val="3C14AC"/>
                </a:solidFill>
              </a:rPr>
              <a:t> y </a:t>
            </a:r>
            <a:r>
              <a:rPr lang="es-CO" sz="800" dirty="0" err="1">
                <a:solidFill>
                  <a:srgbClr val="3C14AC"/>
                </a:solidFill>
              </a:rPr>
              <a:t>Sw</a:t>
            </a:r>
            <a:r>
              <a:rPr lang="es-CO" sz="800" dirty="0">
                <a:solidFill>
                  <a:srgbClr val="3C14AC"/>
                </a:solidFill>
              </a:rPr>
              <a:t> </a:t>
            </a:r>
          </a:p>
          <a:p>
            <a:r>
              <a:rPr lang="es-CO" sz="800" dirty="0">
                <a:solidFill>
                  <a:srgbClr val="3C14AC"/>
                </a:solidFill>
              </a:rPr>
              <a:t>existente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60" name="Line 35"/>
          <p:cNvSpPr>
            <a:spLocks noChangeShapeType="1"/>
          </p:cNvSpPr>
          <p:nvPr/>
        </p:nvSpPr>
        <p:spPr bwMode="auto">
          <a:xfrm flipV="1">
            <a:off x="2387597" y="4576952"/>
            <a:ext cx="661987" cy="647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61" name="Line 36"/>
          <p:cNvSpPr>
            <a:spLocks noChangeShapeType="1"/>
          </p:cNvSpPr>
          <p:nvPr/>
        </p:nvSpPr>
        <p:spPr bwMode="auto">
          <a:xfrm>
            <a:off x="2438397" y="5511990"/>
            <a:ext cx="8159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62" name="Line 37"/>
          <p:cNvSpPr>
            <a:spLocks noChangeShapeType="1"/>
          </p:cNvSpPr>
          <p:nvPr/>
        </p:nvSpPr>
        <p:spPr bwMode="auto">
          <a:xfrm>
            <a:off x="2335209" y="5800915"/>
            <a:ext cx="663575" cy="5762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163" name="Text Box 38"/>
          <p:cNvSpPr txBox="1">
            <a:spLocks noChangeArrowheads="1"/>
          </p:cNvSpPr>
          <p:nvPr/>
        </p:nvSpPr>
        <p:spPr bwMode="auto">
          <a:xfrm rot="2641300">
            <a:off x="2085972" y="6045390"/>
            <a:ext cx="973137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3C14AC"/>
                </a:solidFill>
              </a:rPr>
              <a:t>Especificaciones </a:t>
            </a:r>
          </a:p>
          <a:p>
            <a:r>
              <a:rPr lang="es-CO" sz="800" dirty="0">
                <a:solidFill>
                  <a:srgbClr val="3C14AC"/>
                </a:solidFill>
              </a:rPr>
              <a:t>de  diseño</a:t>
            </a:r>
            <a:endParaRPr lang="es-ES" sz="800" dirty="0">
              <a:solidFill>
                <a:srgbClr val="3C14AC"/>
              </a:solidFill>
            </a:endParaRPr>
          </a:p>
        </p:txBody>
      </p:sp>
      <p:sp>
        <p:nvSpPr>
          <p:cNvPr id="6164" name="Text Box 39"/>
          <p:cNvSpPr txBox="1">
            <a:spLocks noChangeArrowheads="1"/>
          </p:cNvSpPr>
          <p:nvPr/>
        </p:nvSpPr>
        <p:spPr bwMode="auto">
          <a:xfrm rot="18870446">
            <a:off x="2145969" y="4594693"/>
            <a:ext cx="101983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3C14AC"/>
                </a:solidFill>
              </a:rPr>
              <a:t>Especifica</a:t>
            </a:r>
            <a:r>
              <a:rPr lang="es-CO" dirty="0">
                <a:solidFill>
                  <a:srgbClr val="3C14AC"/>
                </a:solidFill>
              </a:rPr>
              <a:t>ciones </a:t>
            </a:r>
          </a:p>
          <a:p>
            <a:r>
              <a:rPr lang="es-CO" dirty="0">
                <a:solidFill>
                  <a:srgbClr val="3C14AC"/>
                </a:solidFill>
              </a:rPr>
              <a:t>de diseño</a:t>
            </a:r>
            <a:endParaRPr lang="es-ES" dirty="0">
              <a:solidFill>
                <a:srgbClr val="3C14AC"/>
              </a:solidFill>
            </a:endParaRPr>
          </a:p>
        </p:txBody>
      </p:sp>
      <p:sp>
        <p:nvSpPr>
          <p:cNvPr id="6165" name="Text Box 40"/>
          <p:cNvSpPr txBox="1">
            <a:spLocks noChangeArrowheads="1"/>
          </p:cNvSpPr>
          <p:nvPr/>
        </p:nvSpPr>
        <p:spPr bwMode="auto">
          <a:xfrm>
            <a:off x="2335706" y="5200840"/>
            <a:ext cx="101341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3C14AC"/>
                </a:solidFill>
              </a:rPr>
              <a:t>Especificac</a:t>
            </a:r>
            <a:r>
              <a:rPr lang="es-CO" dirty="0">
                <a:solidFill>
                  <a:srgbClr val="3C14AC"/>
                </a:solidFill>
              </a:rPr>
              <a:t>iones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rgbClr val="3C14AC"/>
                </a:solidFill>
              </a:rPr>
              <a:t>de diseño</a:t>
            </a:r>
            <a:endParaRPr lang="es-ES" dirty="0">
              <a:solidFill>
                <a:srgbClr val="3C14AC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149" grpId="0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/>
      <p:bldP spid="6159" grpId="0"/>
      <p:bldP spid="6160" grpId="0" animBg="1"/>
      <p:bldP spid="6161" grpId="0" animBg="1"/>
      <p:bldP spid="6162" grpId="0" animBg="1"/>
      <p:bldP spid="6163" grpId="0"/>
      <p:bldP spid="6164" grpId="0"/>
      <p:bldP spid="616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0775" cy="1143000"/>
          </a:xfrm>
          <a:noFill/>
        </p:spPr>
        <p:txBody>
          <a:bodyPr/>
          <a:lstStyle/>
          <a:p>
            <a:r>
              <a:rPr lang="es-ES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0F059-4151-4275-A183-7AB4ED8681B1}" type="slidenum">
              <a:rPr lang="es-ES"/>
              <a:pPr>
                <a:defRPr/>
              </a:pPr>
              <a:t>10</a:t>
            </a:fld>
            <a:endParaRPr lang="es-E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57158" y="1428736"/>
            <a:ext cx="3588803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Blip>
                <a:blip r:embed="rId3"/>
              </a:buBlip>
            </a:pPr>
            <a:r>
              <a:rPr lang="es-ES" sz="1800" b="1" dirty="0">
                <a:latin typeface="Verdana" pitchFamily="34" charset="0"/>
              </a:rPr>
              <a:t> </a:t>
            </a:r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Diagrama de estructura.</a:t>
            </a:r>
          </a:p>
          <a:p>
            <a:pPr algn="l" eaLnBrk="0" hangingPunct="0">
              <a:buFontTx/>
              <a:buChar char="•"/>
            </a:pPr>
            <a:endParaRPr lang="es-ES" sz="1800" b="1" dirty="0">
              <a:latin typeface="Verdana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29058" y="2947988"/>
            <a:ext cx="4991751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Blip>
                <a:blip r:embed="rId4"/>
              </a:buBlip>
            </a:pPr>
            <a:r>
              <a:rPr lang="es-ES" sz="1800" dirty="0">
                <a:latin typeface="Verdana" pitchFamily="34" charset="0"/>
              </a:rPr>
              <a:t>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A módulo de nivel superior.</a:t>
            </a:r>
          </a:p>
          <a:p>
            <a:pPr algn="l" eaLnBrk="0" hangingPunct="0">
              <a:buBlip>
                <a:blip r:embed="rId4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A consulta a B.</a:t>
            </a:r>
          </a:p>
          <a:p>
            <a:pPr algn="l" eaLnBrk="0" hangingPunct="0">
              <a:buBlip>
                <a:blip r:embed="rId4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B es subordinado de A.</a:t>
            </a:r>
          </a:p>
          <a:p>
            <a:pPr algn="l" eaLnBrk="0" hangingPunct="0">
              <a:buBlip>
                <a:blip r:embed="rId4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A pasa parámetros a B.</a:t>
            </a:r>
          </a:p>
          <a:p>
            <a:pPr algn="l" eaLnBrk="0" hangingPunct="0">
              <a:buBlip>
                <a:blip r:embed="rId4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B puede o no regresar parámetros a 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A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438245" y="2708275"/>
            <a:ext cx="865187" cy="576263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1000" dirty="0">
                <a:solidFill>
                  <a:schemeClr val="bg1"/>
                </a:solidFill>
              </a:rPr>
              <a:t>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438245" y="4221163"/>
            <a:ext cx="865187" cy="576262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B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4344" name="AutoShape 8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1871632" y="3284538"/>
            <a:ext cx="0" cy="936625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273794" y="3551238"/>
            <a:ext cx="136447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CO" dirty="0">
                <a:solidFill>
                  <a:schemeClr val="bg1"/>
                </a:solidFill>
              </a:rPr>
              <a:t>Parámetros</a:t>
            </a:r>
            <a:r>
              <a:rPr lang="es-CO" dirty="0"/>
              <a:t> </a:t>
            </a:r>
            <a:r>
              <a:rPr lang="es-CO" dirty="0">
                <a:solidFill>
                  <a:schemeClr val="bg1"/>
                </a:solidFill>
              </a:rPr>
              <a:t>de entrada</a:t>
            </a:r>
          </a:p>
          <a:p>
            <a:pPr algn="r"/>
            <a:r>
              <a:rPr lang="es-CO" dirty="0">
                <a:solidFill>
                  <a:schemeClr val="bg1"/>
                </a:solidFill>
              </a:rPr>
              <a:t>X,Y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2024032" y="3559175"/>
            <a:ext cx="1274708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Parámetros de salida</a:t>
            </a:r>
          </a:p>
          <a:p>
            <a:pPr algn="l"/>
            <a:r>
              <a:rPr lang="es-CO" dirty="0">
                <a:solidFill>
                  <a:schemeClr val="bg1"/>
                </a:solidFill>
              </a:rPr>
              <a:t>P,Q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1822420" y="3992563"/>
            <a:ext cx="1149350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Llamada al módulo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2343120" y="2874963"/>
            <a:ext cx="1085850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Módulo que llama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2328832" y="4424363"/>
            <a:ext cx="990600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Módulo llamado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1630332" y="3573463"/>
            <a:ext cx="0" cy="287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 flipV="1">
            <a:off x="2062132" y="3573463"/>
            <a:ext cx="0" cy="287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 animBg="1"/>
      <p:bldP spid="14343" grpId="0" animBg="1"/>
      <p:bldP spid="14345" grpId="0"/>
      <p:bldP spid="14346" grpId="0"/>
      <p:bldP spid="14347" grpId="0"/>
      <p:bldP spid="14348" grpId="0"/>
      <p:bldP spid="14349" grpId="0"/>
      <p:bldP spid="14350" grpId="0" animBg="1"/>
      <p:bldP spid="143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0775" cy="1143000"/>
          </a:xfrm>
          <a:noFill/>
        </p:spPr>
        <p:txBody>
          <a:bodyPr/>
          <a:lstStyle/>
          <a:p>
            <a:r>
              <a:rPr lang="es-ES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7313-F626-486D-8E0C-5F3E25E547FA}" type="slidenum">
              <a:rPr lang="es-ES"/>
              <a:pPr>
                <a:defRPr/>
              </a:pPr>
              <a:t>11</a:t>
            </a:fld>
            <a:endParaRPr lang="es-E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203325" y="15001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endParaRPr lang="es-CO" sz="180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57158" y="1347788"/>
            <a:ext cx="7715254" cy="424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Descomposición funcional de módulos.</a:t>
            </a:r>
          </a:p>
          <a:p>
            <a:pPr algn="l" eaLnBrk="0" hangingPunct="0"/>
            <a:endParaRPr lang="es-ES" sz="1800" u="sng" dirty="0">
              <a:latin typeface="Verdana" pitchFamily="34" charset="0"/>
            </a:endParaRPr>
          </a:p>
          <a:p>
            <a:pPr algn="l" eaLnBrk="0" hangingPunct="0">
              <a:buClr>
                <a:srgbClr val="FFC000"/>
              </a:buClr>
              <a:buFont typeface="Wingdings" pitchFamily="2" charset="2"/>
              <a:buChar char="ü"/>
            </a:pPr>
            <a:r>
              <a:rPr lang="es-ES" sz="1800" dirty="0">
                <a:latin typeface="Verdana" pitchFamily="34" charset="0"/>
              </a:rPr>
              <a:t>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Técnica empleada para elaborar la estructura.</a:t>
            </a:r>
          </a:p>
          <a:p>
            <a:pPr algn="l" eaLnBrk="0" hangingPunct="0">
              <a:buClr>
                <a:srgbClr val="FFC00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Descompone módulos en otros de mas baja jerarquía hasta </a:t>
            </a:r>
          </a:p>
          <a:p>
            <a:pPr algn="l" eaLnBrk="0" hangingPunct="0">
              <a:buClr>
                <a:srgbClr val="FFC000"/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lograr el detalle adecuado de acuerdo a las funciones.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Reglas: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>
              <a:buClr>
                <a:schemeClr val="accent2">
                  <a:lumMod val="50000"/>
                </a:schemeClr>
              </a:buClr>
              <a:buFont typeface="Wingdings" pitchFamily="2" charset="2"/>
              <a:buChar char="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Toda estructura tendrá un módulo general o coordinador.</a:t>
            </a:r>
          </a:p>
          <a:p>
            <a:pPr algn="l" eaLnBrk="0" hangingPunct="0">
              <a:buClr>
                <a:schemeClr val="accent2">
                  <a:lumMod val="50000"/>
                </a:schemeClr>
              </a:buClr>
              <a:buFont typeface="Wingdings" pitchFamily="2" charset="2"/>
              <a:buChar char="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Cada módulo, si lo requiere, se subdividirá en otros.</a:t>
            </a:r>
          </a:p>
          <a:p>
            <a:pPr algn="l" eaLnBrk="0" hangingPunct="0">
              <a:buClr>
                <a:schemeClr val="accent2">
                  <a:lumMod val="50000"/>
                </a:schemeClr>
              </a:buClr>
              <a:buFont typeface="Wingdings" pitchFamily="2" charset="2"/>
              <a:buChar char="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Cada módulo subordinado será coordinado por sus padres (un</a:t>
            </a:r>
          </a:p>
          <a:p>
            <a:pPr algn="l" eaLnBrk="0" hangingPunct="0">
              <a:buClr>
                <a:schemeClr val="accent2">
                  <a:lumMod val="50000"/>
                </a:schemeClr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módulo puede tener varios padres).</a:t>
            </a:r>
          </a:p>
          <a:p>
            <a:pPr algn="l" eaLnBrk="0" hangingPunct="0">
              <a:buClr>
                <a:schemeClr val="accent2">
                  <a:lumMod val="50000"/>
                </a:schemeClr>
              </a:buClr>
              <a:buFont typeface="Wingdings" pitchFamily="2" charset="2"/>
              <a:buChar char="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Deben existir mínimo dos módulos al mismo nivel de </a:t>
            </a:r>
          </a:p>
          <a:p>
            <a:pPr algn="l" eaLnBrk="0" hangingPunct="0">
              <a:buClr>
                <a:schemeClr val="accent2">
                  <a:lumMod val="50000"/>
                </a:schemeClr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descomposición.  </a:t>
            </a:r>
          </a:p>
          <a:p>
            <a:pPr algn="l" eaLnBrk="0" hangingPunct="0">
              <a:buFont typeface="Wingdings" pitchFamily="2" charset="2"/>
              <a:buChar char=""/>
            </a:pPr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63 Rectángulo"/>
          <p:cNvSpPr/>
          <p:nvPr/>
        </p:nvSpPr>
        <p:spPr>
          <a:xfrm>
            <a:off x="5000628" y="5286388"/>
            <a:ext cx="3929090" cy="64294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9050"/>
            <a:ext cx="7086600" cy="1276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90" name="8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50288-1258-4DF7-A019-1C6D2DF45C14}" type="slidenum">
              <a:rPr lang="es-ES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14282" y="930262"/>
            <a:ext cx="122629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u="sng" dirty="0">
                <a:solidFill>
                  <a:srgbClr val="3C14AC"/>
                </a:solidFill>
                <a:latin typeface="Verdana" pitchFamily="34" charset="0"/>
              </a:rPr>
              <a:t>Ejemplo:</a:t>
            </a:r>
            <a:endParaRPr lang="es-ES" sz="1800" i="1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endParaRPr lang="es-ES" sz="1800" i="1" dirty="0">
              <a:latin typeface="Verdana" pitchFamily="34" charset="0"/>
            </a:endParaRPr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534988" y="5105400"/>
            <a:ext cx="76946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s-CO"/>
          </a:p>
        </p:txBody>
      </p:sp>
      <p:sp>
        <p:nvSpPr>
          <p:cNvPr id="16454" name="Rectangle 11"/>
          <p:cNvSpPr>
            <a:spLocks noChangeArrowheads="1"/>
          </p:cNvSpPr>
          <p:nvPr/>
        </p:nvSpPr>
        <p:spPr bwMode="auto">
          <a:xfrm>
            <a:off x="3943332" y="1000108"/>
            <a:ext cx="863600" cy="2889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b="1" dirty="0">
                <a:solidFill>
                  <a:srgbClr val="00B050"/>
                </a:solidFill>
              </a:rPr>
              <a:t>S.I. NOMINA</a:t>
            </a:r>
            <a:endParaRPr lang="es-ES" sz="800" b="1" dirty="0">
              <a:solidFill>
                <a:srgbClr val="00B050"/>
              </a:solidFill>
            </a:endParaRPr>
          </a:p>
        </p:txBody>
      </p:sp>
      <p:sp>
        <p:nvSpPr>
          <p:cNvPr id="16455" name="Rectangle 12"/>
          <p:cNvSpPr>
            <a:spLocks noChangeArrowheads="1"/>
          </p:cNvSpPr>
          <p:nvPr/>
        </p:nvSpPr>
        <p:spPr bwMode="auto">
          <a:xfrm>
            <a:off x="3943332" y="1863708"/>
            <a:ext cx="863600" cy="2889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CALCULAR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DEDUCCIONES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56" name="Rectangle 13"/>
          <p:cNvSpPr>
            <a:spLocks noChangeArrowheads="1"/>
          </p:cNvSpPr>
          <p:nvPr/>
        </p:nvSpPr>
        <p:spPr bwMode="auto">
          <a:xfrm>
            <a:off x="3006707" y="1863708"/>
            <a:ext cx="863600" cy="2889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CALCULAR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DEVENGADOS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57" name="Rectangle 14"/>
          <p:cNvSpPr>
            <a:spLocks noChangeArrowheads="1"/>
          </p:cNvSpPr>
          <p:nvPr/>
        </p:nvSpPr>
        <p:spPr bwMode="auto">
          <a:xfrm>
            <a:off x="2071670" y="1863708"/>
            <a:ext cx="863600" cy="2889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s-CO" sz="800" dirty="0">
                <a:solidFill>
                  <a:srgbClr val="00B050"/>
                </a:solidFill>
              </a:rPr>
              <a:t>ACTUALIZAR</a:t>
            </a:r>
          </a:p>
          <a:p>
            <a:pPr algn="l"/>
            <a:r>
              <a:rPr lang="es-CO" sz="800" dirty="0">
                <a:solidFill>
                  <a:srgbClr val="00B050"/>
                </a:solidFill>
              </a:rPr>
              <a:t>EMPLEADOS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58" name="Rectangle 15"/>
          <p:cNvSpPr>
            <a:spLocks noChangeArrowheads="1"/>
          </p:cNvSpPr>
          <p:nvPr/>
        </p:nvSpPr>
        <p:spPr bwMode="auto">
          <a:xfrm>
            <a:off x="4879957" y="1863708"/>
            <a:ext cx="863600" cy="2889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PRODUCIR</a:t>
            </a:r>
          </a:p>
          <a:p>
            <a:r>
              <a:rPr lang="es-CO" sz="800" dirty="0">
                <a:solidFill>
                  <a:srgbClr val="00B050"/>
                </a:solidFill>
              </a:rPr>
              <a:t>CHEQUES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59" name="Rectangle 16"/>
          <p:cNvSpPr>
            <a:spLocks noChangeArrowheads="1"/>
          </p:cNvSpPr>
          <p:nvPr/>
        </p:nvSpPr>
        <p:spPr bwMode="auto">
          <a:xfrm>
            <a:off x="5816582" y="1863708"/>
            <a:ext cx="863600" cy="288925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GENERAR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ESTADISTICAS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60" name="Line 17"/>
          <p:cNvSpPr>
            <a:spLocks noChangeShapeType="1"/>
          </p:cNvSpPr>
          <p:nvPr/>
        </p:nvSpPr>
        <p:spPr bwMode="auto">
          <a:xfrm>
            <a:off x="4375132" y="1289033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461" name="Line 18"/>
          <p:cNvSpPr>
            <a:spLocks noChangeShapeType="1"/>
          </p:cNvSpPr>
          <p:nvPr/>
        </p:nvSpPr>
        <p:spPr bwMode="auto">
          <a:xfrm flipH="1">
            <a:off x="2503470" y="1289033"/>
            <a:ext cx="1871662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462" name="Line 19"/>
          <p:cNvSpPr>
            <a:spLocks noChangeShapeType="1"/>
          </p:cNvSpPr>
          <p:nvPr/>
        </p:nvSpPr>
        <p:spPr bwMode="auto">
          <a:xfrm flipH="1">
            <a:off x="3511532" y="1289033"/>
            <a:ext cx="863600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463" name="Line 20"/>
          <p:cNvSpPr>
            <a:spLocks noChangeShapeType="1"/>
          </p:cNvSpPr>
          <p:nvPr/>
        </p:nvSpPr>
        <p:spPr bwMode="auto">
          <a:xfrm>
            <a:off x="4375132" y="1289033"/>
            <a:ext cx="936625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464" name="Line 21"/>
          <p:cNvSpPr>
            <a:spLocks noChangeShapeType="1"/>
          </p:cNvSpPr>
          <p:nvPr/>
        </p:nvSpPr>
        <p:spPr bwMode="auto">
          <a:xfrm>
            <a:off x="4375132" y="1289033"/>
            <a:ext cx="1871662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465" name="Oval 22"/>
          <p:cNvSpPr>
            <a:spLocks noChangeArrowheads="1"/>
          </p:cNvSpPr>
          <p:nvPr/>
        </p:nvSpPr>
        <p:spPr bwMode="auto">
          <a:xfrm>
            <a:off x="2351070" y="2512996"/>
            <a:ext cx="287337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1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66" name="Oval 23"/>
          <p:cNvSpPr>
            <a:spLocks noChangeArrowheads="1"/>
          </p:cNvSpPr>
          <p:nvPr/>
        </p:nvSpPr>
        <p:spPr bwMode="auto">
          <a:xfrm>
            <a:off x="3270232" y="2512996"/>
            <a:ext cx="287337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2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6467" name="Oval 24"/>
          <p:cNvSpPr>
            <a:spLocks noChangeArrowheads="1"/>
          </p:cNvSpPr>
          <p:nvPr/>
        </p:nvSpPr>
        <p:spPr bwMode="auto">
          <a:xfrm>
            <a:off x="4244957" y="2512996"/>
            <a:ext cx="287337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3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6469" name="Oval 26"/>
          <p:cNvSpPr>
            <a:spLocks noChangeArrowheads="1"/>
          </p:cNvSpPr>
          <p:nvPr/>
        </p:nvSpPr>
        <p:spPr bwMode="auto">
          <a:xfrm>
            <a:off x="6124557" y="2512996"/>
            <a:ext cx="287337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4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16470" name="AutoShape 27"/>
          <p:cNvCxnSpPr>
            <a:cxnSpLocks noChangeShapeType="1"/>
            <a:stCxn id="16457" idx="2"/>
            <a:endCxn id="16465" idx="0"/>
          </p:cNvCxnSpPr>
          <p:nvPr/>
        </p:nvCxnSpPr>
        <p:spPr bwMode="auto">
          <a:xfrm flipH="1">
            <a:off x="2495532" y="2152633"/>
            <a:ext cx="7937" cy="36036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71" name="AutoShape 28"/>
          <p:cNvCxnSpPr>
            <a:cxnSpLocks noChangeShapeType="1"/>
            <a:stCxn id="16456" idx="2"/>
            <a:endCxn id="16466" idx="0"/>
          </p:cNvCxnSpPr>
          <p:nvPr/>
        </p:nvCxnSpPr>
        <p:spPr bwMode="auto">
          <a:xfrm flipH="1">
            <a:off x="3414695" y="2152633"/>
            <a:ext cx="23812" cy="36036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72" name="AutoShape 29"/>
          <p:cNvCxnSpPr>
            <a:cxnSpLocks noChangeShapeType="1"/>
            <a:stCxn id="16455" idx="2"/>
            <a:endCxn id="16467" idx="0"/>
          </p:cNvCxnSpPr>
          <p:nvPr/>
        </p:nvCxnSpPr>
        <p:spPr bwMode="auto">
          <a:xfrm>
            <a:off x="4375132" y="2152633"/>
            <a:ext cx="14287" cy="36036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74" name="AutoShape 31"/>
          <p:cNvCxnSpPr>
            <a:cxnSpLocks noChangeShapeType="1"/>
            <a:stCxn id="16459" idx="2"/>
            <a:endCxn id="16469" idx="0"/>
          </p:cNvCxnSpPr>
          <p:nvPr/>
        </p:nvCxnSpPr>
        <p:spPr bwMode="auto">
          <a:xfrm>
            <a:off x="6248382" y="2152633"/>
            <a:ext cx="20637" cy="36036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16440" name="Line 8"/>
          <p:cNvSpPr>
            <a:spLocks noChangeShapeType="1"/>
          </p:cNvSpPr>
          <p:nvPr/>
        </p:nvSpPr>
        <p:spPr bwMode="auto">
          <a:xfrm>
            <a:off x="3071802" y="2973388"/>
            <a:ext cx="0" cy="2132013"/>
          </a:xfrm>
          <a:prstGeom prst="line">
            <a:avLst/>
          </a:prstGeom>
          <a:noFill/>
          <a:ln w="12700" cap="flat">
            <a:solidFill>
              <a:srgbClr val="FF0000"/>
            </a:solidFill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srgbClr val="FF0000">
                <a:alpha val="40000"/>
              </a:srgbClr>
            </a:outerShdw>
          </a:effectLst>
        </p:spPr>
        <p:txBody>
          <a:bodyPr/>
          <a:lstStyle/>
          <a:p>
            <a:endParaRPr lang="es-CO"/>
          </a:p>
        </p:txBody>
      </p:sp>
      <p:sp>
        <p:nvSpPr>
          <p:cNvPr id="16441" name="Rectangle 33"/>
          <p:cNvSpPr>
            <a:spLocks noChangeArrowheads="1"/>
          </p:cNvSpPr>
          <p:nvPr/>
        </p:nvSpPr>
        <p:spPr bwMode="auto">
          <a:xfrm>
            <a:off x="1000100" y="3500440"/>
            <a:ext cx="865187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ACTUALIZAR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EMPLEADOS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42" name="Rectangle 34"/>
          <p:cNvSpPr>
            <a:spLocks noChangeArrowheads="1"/>
          </p:cNvSpPr>
          <p:nvPr/>
        </p:nvSpPr>
        <p:spPr bwMode="auto">
          <a:xfrm>
            <a:off x="1015960" y="4641860"/>
            <a:ext cx="865187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VALIDAR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NOVEDAD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44" name="Rectangle 36"/>
          <p:cNvSpPr>
            <a:spLocks noChangeArrowheads="1"/>
          </p:cNvSpPr>
          <p:nvPr/>
        </p:nvSpPr>
        <p:spPr bwMode="auto">
          <a:xfrm>
            <a:off x="1015960" y="4070356"/>
            <a:ext cx="865187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CAPTURAR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NOVEDAD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52" name="Oval 44"/>
          <p:cNvSpPr>
            <a:spLocks noChangeArrowheads="1"/>
          </p:cNvSpPr>
          <p:nvPr/>
        </p:nvSpPr>
        <p:spPr bwMode="auto">
          <a:xfrm>
            <a:off x="1320775" y="2994027"/>
            <a:ext cx="215900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1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6453" name="Line 45"/>
          <p:cNvSpPr>
            <a:spLocks noChangeShapeType="1"/>
          </p:cNvSpPr>
          <p:nvPr/>
        </p:nvSpPr>
        <p:spPr bwMode="auto">
          <a:xfrm>
            <a:off x="1431900" y="3211515"/>
            <a:ext cx="0" cy="2873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cxnSp>
        <p:nvCxnSpPr>
          <p:cNvPr id="16419" name="AutoShape 59"/>
          <p:cNvCxnSpPr>
            <a:cxnSpLocks noChangeShapeType="1"/>
          </p:cNvCxnSpPr>
          <p:nvPr/>
        </p:nvCxnSpPr>
        <p:spPr bwMode="auto">
          <a:xfrm flipH="1">
            <a:off x="4510079" y="3641726"/>
            <a:ext cx="1655762" cy="50641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20" name="AutoShape 60"/>
          <p:cNvCxnSpPr>
            <a:cxnSpLocks noChangeShapeType="1"/>
          </p:cNvCxnSpPr>
          <p:nvPr/>
        </p:nvCxnSpPr>
        <p:spPr bwMode="auto">
          <a:xfrm flipH="1">
            <a:off x="5589579" y="3641726"/>
            <a:ext cx="576262" cy="50641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21" name="AutoShape 61"/>
          <p:cNvCxnSpPr>
            <a:cxnSpLocks noChangeShapeType="1"/>
          </p:cNvCxnSpPr>
          <p:nvPr/>
        </p:nvCxnSpPr>
        <p:spPr bwMode="auto">
          <a:xfrm>
            <a:off x="6165841" y="3641726"/>
            <a:ext cx="647700" cy="50641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22" name="AutoShape 62"/>
          <p:cNvCxnSpPr>
            <a:cxnSpLocks noChangeShapeType="1"/>
          </p:cNvCxnSpPr>
          <p:nvPr/>
        </p:nvCxnSpPr>
        <p:spPr bwMode="auto">
          <a:xfrm>
            <a:off x="6165841" y="3641726"/>
            <a:ext cx="1727200" cy="50641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23" name="AutoShape 63"/>
          <p:cNvCxnSpPr>
            <a:cxnSpLocks noChangeShapeType="1"/>
          </p:cNvCxnSpPr>
          <p:nvPr/>
        </p:nvCxnSpPr>
        <p:spPr bwMode="auto">
          <a:xfrm flipH="1">
            <a:off x="3662354" y="4435476"/>
            <a:ext cx="847725" cy="263525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24" name="AutoShape 64"/>
          <p:cNvCxnSpPr>
            <a:cxnSpLocks noChangeShapeType="1"/>
          </p:cNvCxnSpPr>
          <p:nvPr/>
        </p:nvCxnSpPr>
        <p:spPr bwMode="auto">
          <a:xfrm>
            <a:off x="4510079" y="4435476"/>
            <a:ext cx="0" cy="26670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25" name="AutoShape 65"/>
          <p:cNvCxnSpPr>
            <a:cxnSpLocks noChangeShapeType="1"/>
          </p:cNvCxnSpPr>
          <p:nvPr/>
        </p:nvCxnSpPr>
        <p:spPr bwMode="auto">
          <a:xfrm>
            <a:off x="4510079" y="4435476"/>
            <a:ext cx="858837" cy="263525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16429" name="Text Box 69"/>
          <p:cNvSpPr txBox="1">
            <a:spLocks noChangeArrowheads="1"/>
          </p:cNvSpPr>
          <p:nvPr/>
        </p:nvSpPr>
        <p:spPr bwMode="auto">
          <a:xfrm>
            <a:off x="5705468" y="3341688"/>
            <a:ext cx="903288" cy="3365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CALCULAR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DEVENGADOS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30" name="Text Box 70"/>
          <p:cNvSpPr txBox="1">
            <a:spLocks noChangeArrowheads="1"/>
          </p:cNvSpPr>
          <p:nvPr/>
        </p:nvSpPr>
        <p:spPr bwMode="auto">
          <a:xfrm>
            <a:off x="4133841" y="4138613"/>
            <a:ext cx="777875" cy="3365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REGISTRAR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NOVEDAD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31" name="Text Box 71"/>
          <p:cNvSpPr txBox="1">
            <a:spLocks noChangeArrowheads="1"/>
          </p:cNvSpPr>
          <p:nvPr/>
        </p:nvSpPr>
        <p:spPr bwMode="auto">
          <a:xfrm>
            <a:off x="5229216" y="4141788"/>
            <a:ext cx="800100" cy="3365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ESTRACTAR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BASICO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32" name="Text Box 72"/>
          <p:cNvSpPr txBox="1">
            <a:spLocks noChangeArrowheads="1"/>
          </p:cNvSpPr>
          <p:nvPr/>
        </p:nvSpPr>
        <p:spPr bwMode="auto">
          <a:xfrm>
            <a:off x="6351579" y="4133851"/>
            <a:ext cx="903287" cy="3365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CALCULAR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DEVENGADOS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33" name="Text Box 73"/>
          <p:cNvSpPr txBox="1">
            <a:spLocks noChangeArrowheads="1"/>
          </p:cNvSpPr>
          <p:nvPr/>
        </p:nvSpPr>
        <p:spPr bwMode="auto">
          <a:xfrm>
            <a:off x="7421554" y="4133851"/>
            <a:ext cx="903287" cy="33655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REPORTAR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DEVENGADOS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34" name="Text Box 74"/>
          <p:cNvSpPr txBox="1">
            <a:spLocks noChangeArrowheads="1"/>
          </p:cNvSpPr>
          <p:nvPr/>
        </p:nvSpPr>
        <p:spPr bwMode="auto">
          <a:xfrm>
            <a:off x="3311182" y="4697413"/>
            <a:ext cx="692817" cy="33855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CREAR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NOVEDAD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35" name="Text Box 75"/>
          <p:cNvSpPr txBox="1">
            <a:spLocks noChangeArrowheads="1"/>
          </p:cNvSpPr>
          <p:nvPr/>
        </p:nvSpPr>
        <p:spPr bwMode="auto">
          <a:xfrm>
            <a:off x="4094288" y="4684713"/>
            <a:ext cx="760144" cy="33855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MODIFICAR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NOVEDAD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36" name="Text Box 76"/>
          <p:cNvSpPr txBox="1">
            <a:spLocks noChangeArrowheads="1"/>
          </p:cNvSpPr>
          <p:nvPr/>
        </p:nvSpPr>
        <p:spPr bwMode="auto">
          <a:xfrm>
            <a:off x="5006631" y="4684713"/>
            <a:ext cx="692818" cy="33855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dirty="0">
                <a:solidFill>
                  <a:srgbClr val="00B050"/>
                </a:solidFill>
              </a:rPr>
              <a:t>RETIRAR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NOVEDAD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406" name="Oval 80"/>
          <p:cNvSpPr>
            <a:spLocks noChangeArrowheads="1"/>
          </p:cNvSpPr>
          <p:nvPr/>
        </p:nvSpPr>
        <p:spPr bwMode="auto">
          <a:xfrm>
            <a:off x="6056304" y="2801938"/>
            <a:ext cx="215900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2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16407" name="AutoShape 81"/>
          <p:cNvCxnSpPr>
            <a:cxnSpLocks noChangeShapeType="1"/>
            <a:stCxn id="16406" idx="4"/>
            <a:endCxn id="16429" idx="0"/>
          </p:cNvCxnSpPr>
          <p:nvPr/>
        </p:nvCxnSpPr>
        <p:spPr bwMode="auto">
          <a:xfrm flipH="1">
            <a:off x="6157904" y="3017838"/>
            <a:ext cx="6350" cy="32385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16394" name="Oval 84"/>
          <p:cNvSpPr>
            <a:spLocks noChangeArrowheads="1"/>
          </p:cNvSpPr>
          <p:nvPr/>
        </p:nvSpPr>
        <p:spPr bwMode="auto">
          <a:xfrm>
            <a:off x="4310063" y="5368925"/>
            <a:ext cx="215900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4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6395" name="Rectangle 85"/>
          <p:cNvSpPr>
            <a:spLocks noChangeArrowheads="1"/>
          </p:cNvSpPr>
          <p:nvPr/>
        </p:nvSpPr>
        <p:spPr bwMode="auto">
          <a:xfrm>
            <a:off x="4030663" y="5805488"/>
            <a:ext cx="792162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GENERAR</a:t>
            </a:r>
          </a:p>
          <a:p>
            <a:r>
              <a:rPr lang="es-CO" sz="800" dirty="0">
                <a:solidFill>
                  <a:srgbClr val="00B050"/>
                </a:solidFill>
              </a:rPr>
              <a:t>ESTADISTICAS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396" name="Rectangle 86"/>
          <p:cNvSpPr>
            <a:spLocks noChangeArrowheads="1"/>
          </p:cNvSpPr>
          <p:nvPr/>
        </p:nvSpPr>
        <p:spPr bwMode="auto">
          <a:xfrm>
            <a:off x="2763838" y="6380163"/>
            <a:ext cx="792162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ACUMULADO</a:t>
            </a:r>
          </a:p>
          <a:p>
            <a:r>
              <a:rPr lang="es-CO" sz="800" dirty="0">
                <a:solidFill>
                  <a:srgbClr val="00B050"/>
                </a:solidFill>
              </a:rPr>
              <a:t>DE PAGOS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397" name="Rectangle 87"/>
          <p:cNvSpPr>
            <a:spLocks noChangeArrowheads="1"/>
          </p:cNvSpPr>
          <p:nvPr/>
        </p:nvSpPr>
        <p:spPr bwMode="auto">
          <a:xfrm>
            <a:off x="3636963" y="6381750"/>
            <a:ext cx="792162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PAGOS</a:t>
            </a:r>
          </a:p>
          <a:p>
            <a:r>
              <a:rPr lang="es-CO" sz="800" dirty="0">
                <a:solidFill>
                  <a:srgbClr val="00B050"/>
                </a:solidFill>
              </a:rPr>
              <a:t>POR EMPLEADO</a:t>
            </a:r>
            <a:endParaRPr lang="es-ES" sz="800" dirty="0">
              <a:solidFill>
                <a:srgbClr val="00B050"/>
              </a:solidFill>
            </a:endParaRPr>
          </a:p>
        </p:txBody>
      </p:sp>
      <p:sp>
        <p:nvSpPr>
          <p:cNvPr id="16398" name="Rectangle 88"/>
          <p:cNvSpPr>
            <a:spLocks noChangeArrowheads="1"/>
          </p:cNvSpPr>
          <p:nvPr/>
        </p:nvSpPr>
        <p:spPr bwMode="auto">
          <a:xfrm>
            <a:off x="4492625" y="6381750"/>
            <a:ext cx="792162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700" dirty="0">
                <a:solidFill>
                  <a:srgbClr val="00B050"/>
                </a:solidFill>
              </a:rPr>
              <a:t>PAGOS</a:t>
            </a:r>
          </a:p>
          <a:p>
            <a:r>
              <a:rPr lang="es-CO" sz="700" dirty="0">
                <a:solidFill>
                  <a:srgbClr val="00B050"/>
                </a:solidFill>
              </a:rPr>
              <a:t>POR CONCEPTO</a:t>
            </a:r>
            <a:endParaRPr lang="es-ES" sz="700" dirty="0">
              <a:solidFill>
                <a:srgbClr val="00B050"/>
              </a:solidFill>
            </a:endParaRPr>
          </a:p>
        </p:txBody>
      </p:sp>
      <p:sp>
        <p:nvSpPr>
          <p:cNvPr id="16399" name="Rectangle 89"/>
          <p:cNvSpPr>
            <a:spLocks noChangeArrowheads="1"/>
          </p:cNvSpPr>
          <p:nvPr/>
        </p:nvSpPr>
        <p:spPr bwMode="auto">
          <a:xfrm>
            <a:off x="5364163" y="6381750"/>
            <a:ext cx="792162" cy="28733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rgbClr val="00B050"/>
                </a:solidFill>
              </a:rPr>
              <a:t>PAGOS</a:t>
            </a:r>
          </a:p>
          <a:p>
            <a:r>
              <a:rPr lang="es-CO" sz="800" dirty="0">
                <a:solidFill>
                  <a:srgbClr val="00B050"/>
                </a:solidFill>
              </a:rPr>
              <a:t>POR AREAS</a:t>
            </a:r>
            <a:endParaRPr lang="es-ES" sz="800" dirty="0">
              <a:solidFill>
                <a:srgbClr val="00B050"/>
              </a:solidFill>
            </a:endParaRPr>
          </a:p>
        </p:txBody>
      </p:sp>
      <p:cxnSp>
        <p:nvCxnSpPr>
          <p:cNvPr id="16400" name="AutoShape 90"/>
          <p:cNvCxnSpPr>
            <a:cxnSpLocks noChangeShapeType="1"/>
            <a:stCxn id="16395" idx="2"/>
            <a:endCxn id="16396" idx="0"/>
          </p:cNvCxnSpPr>
          <p:nvPr/>
        </p:nvCxnSpPr>
        <p:spPr bwMode="auto">
          <a:xfrm flipH="1">
            <a:off x="3160713" y="6092825"/>
            <a:ext cx="1266825" cy="28733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01" name="AutoShape 91"/>
          <p:cNvCxnSpPr>
            <a:cxnSpLocks noChangeShapeType="1"/>
            <a:stCxn id="16395" idx="2"/>
            <a:endCxn id="16397" idx="0"/>
          </p:cNvCxnSpPr>
          <p:nvPr/>
        </p:nvCxnSpPr>
        <p:spPr bwMode="auto">
          <a:xfrm flipH="1">
            <a:off x="4033838" y="6092825"/>
            <a:ext cx="393700" cy="288925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02" name="AutoShape 92"/>
          <p:cNvCxnSpPr>
            <a:cxnSpLocks noChangeShapeType="1"/>
            <a:stCxn id="16395" idx="2"/>
            <a:endCxn id="16398" idx="0"/>
          </p:cNvCxnSpPr>
          <p:nvPr/>
        </p:nvCxnSpPr>
        <p:spPr bwMode="auto">
          <a:xfrm>
            <a:off x="4427538" y="6092825"/>
            <a:ext cx="461962" cy="288925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03" name="AutoShape 93"/>
          <p:cNvCxnSpPr>
            <a:cxnSpLocks noChangeShapeType="1"/>
            <a:stCxn id="16395" idx="2"/>
            <a:endCxn id="16399" idx="0"/>
          </p:cNvCxnSpPr>
          <p:nvPr/>
        </p:nvCxnSpPr>
        <p:spPr bwMode="auto">
          <a:xfrm>
            <a:off x="4427538" y="6092825"/>
            <a:ext cx="1333500" cy="288925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404" name="AutoShape 94"/>
          <p:cNvCxnSpPr>
            <a:cxnSpLocks noChangeShapeType="1"/>
            <a:stCxn id="16394" idx="4"/>
            <a:endCxn id="16395" idx="0"/>
          </p:cNvCxnSpPr>
          <p:nvPr/>
        </p:nvCxnSpPr>
        <p:spPr bwMode="auto">
          <a:xfrm>
            <a:off x="4418013" y="5584825"/>
            <a:ext cx="9525" cy="22066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97" name="96 Conector recto de flecha"/>
          <p:cNvCxnSpPr>
            <a:stCxn id="16441" idx="2"/>
            <a:endCxn id="16444" idx="0"/>
          </p:cNvCxnSpPr>
          <p:nvPr/>
        </p:nvCxnSpPr>
        <p:spPr>
          <a:xfrm rot="16200000" flipH="1">
            <a:off x="1299335" y="3921137"/>
            <a:ext cx="282578" cy="158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>
            <a:stCxn id="16444" idx="2"/>
            <a:endCxn id="16442" idx="0"/>
          </p:cNvCxnSpPr>
          <p:nvPr/>
        </p:nvCxnSpPr>
        <p:spPr>
          <a:xfrm rot="5400000">
            <a:off x="1306471" y="4499777"/>
            <a:ext cx="28416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4937493" y="5286388"/>
            <a:ext cx="4055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rgbClr val="3C14AC"/>
                </a:solidFill>
              </a:rPr>
              <a:t>Calcular Devengados = Calcular deducciones</a:t>
            </a:r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5857884" y="5570554"/>
            <a:ext cx="287337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2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7642249" y="5570554"/>
            <a:ext cx="287337" cy="215900"/>
          </a:xfrm>
          <a:prstGeom prst="ellipse">
            <a:avLst/>
          </a:prstGeom>
          <a:solidFill>
            <a:srgbClr val="FFFF99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rgbClr val="00B050"/>
                </a:solidFill>
              </a:rPr>
              <a:t>3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65" name="64 Flecha curvada hacia la izquierda"/>
          <p:cNvSpPr/>
          <p:nvPr/>
        </p:nvSpPr>
        <p:spPr>
          <a:xfrm rot="11051638">
            <a:off x="4747109" y="3291598"/>
            <a:ext cx="785818" cy="20303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5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5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3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9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6454" grpId="0" animBg="1"/>
      <p:bldP spid="16455" grpId="0" animBg="1"/>
      <p:bldP spid="16456" grpId="0" animBg="1"/>
      <p:bldP spid="16457" grpId="0" animBg="1"/>
      <p:bldP spid="16458" grpId="0" animBg="1"/>
      <p:bldP spid="16459" grpId="0" animBg="1"/>
      <p:bldP spid="16460" grpId="0" animBg="1"/>
      <p:bldP spid="16461" grpId="0" animBg="1"/>
      <p:bldP spid="16462" grpId="0" animBg="1"/>
      <p:bldP spid="16463" grpId="0" animBg="1"/>
      <p:bldP spid="16464" grpId="0" animBg="1"/>
      <p:bldP spid="16465" grpId="0" animBg="1"/>
      <p:bldP spid="16466" grpId="0" animBg="1"/>
      <p:bldP spid="16467" grpId="0" animBg="1"/>
      <p:bldP spid="16469" grpId="0" animBg="1"/>
      <p:bldP spid="16441" grpId="0" animBg="1"/>
      <p:bldP spid="16442" grpId="0" animBg="1"/>
      <p:bldP spid="16444" grpId="0" animBg="1"/>
      <p:bldP spid="16452" grpId="0" animBg="1"/>
      <p:bldP spid="16453" grpId="0" animBg="1"/>
      <p:bldP spid="16429" grpId="0" animBg="1"/>
      <p:bldP spid="16430" grpId="0" animBg="1"/>
      <p:bldP spid="16431" grpId="0" animBg="1"/>
      <p:bldP spid="16432" grpId="0" animBg="1"/>
      <p:bldP spid="16433" grpId="0" animBg="1"/>
      <p:bldP spid="16434" grpId="0" animBg="1"/>
      <p:bldP spid="16435" grpId="0" animBg="1"/>
      <p:bldP spid="16436" grpId="0" animBg="1"/>
      <p:bldP spid="16406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61" grpId="0"/>
      <p:bldP spid="62" grpId="0" animBg="1"/>
      <p:bldP spid="63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A444F-554B-4AD9-A255-A27DC4F6B41F}" type="slidenum">
              <a:rPr lang="es-ES"/>
              <a:pPr>
                <a:defRPr/>
              </a:pPr>
              <a:t>13</a:t>
            </a:fld>
            <a:endParaRPr lang="es-E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089525" y="33289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endParaRPr lang="es-CO" sz="18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36563" y="1285860"/>
            <a:ext cx="797877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Características a evaluar en el diseño: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Acoplamiento.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>
              <a:buClr>
                <a:schemeClr val="accent1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Grado de interdependencia entre módulos.</a:t>
            </a:r>
          </a:p>
          <a:p>
            <a:pPr algn="l" eaLnBrk="0" hangingPunct="0">
              <a:buClr>
                <a:schemeClr val="accent1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Medida de relaciones entre módulos.</a:t>
            </a:r>
          </a:p>
          <a:p>
            <a:pPr algn="l" eaLnBrk="0" hangingPunct="0">
              <a:buClr>
                <a:schemeClr val="accent1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Acople mínimo		Buen Diseño.</a:t>
            </a:r>
          </a:p>
          <a:p>
            <a:pPr algn="l" eaLnBrk="0" hangingPunct="0">
              <a:buClr>
                <a:schemeClr val="accent1"/>
              </a:buClr>
              <a:buFont typeface="Wingdings" pitchFamily="2" charset="2"/>
              <a:buChar char="ü"/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Probabilidad de que en la codificación, depuración o modificación</a:t>
            </a:r>
          </a:p>
          <a:p>
            <a:pPr algn="l" eaLnBrk="0" hangingPunct="0">
              <a:buClr>
                <a:schemeClr val="accent1"/>
              </a:buClr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  de un módulo, se necesite saber acerca de otro módulo.</a:t>
            </a:r>
          </a:p>
          <a:p>
            <a:pPr algn="l" eaLnBrk="0" hangingPunct="0">
              <a:buClr>
                <a:schemeClr val="accent1"/>
              </a:buClr>
              <a:buFont typeface="Wingdings" pitchFamily="2" charset="2"/>
              <a:buChar char="ü"/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Ataca el costo de mantenimiento de los sistemas.</a:t>
            </a:r>
          </a:p>
          <a:p>
            <a:pPr algn="l" eaLnBrk="0" hangingPunct="0">
              <a:buClr>
                <a:schemeClr val="accent1"/>
              </a:buClr>
              <a:buFont typeface="Wingdings" pitchFamily="2" charset="2"/>
              <a:buChar char="ü"/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A mayor acople, mayor costo.</a:t>
            </a:r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2857488" y="3000372"/>
            <a:ext cx="785818" cy="193678"/>
          </a:xfrm>
          <a:prstGeom prst="rightArrow">
            <a:avLst>
              <a:gd name="adj1" fmla="val 50000"/>
              <a:gd name="adj2" fmla="val 213735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schemeClr val="bg2">
                <a:lumMod val="7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641616" y="4786322"/>
            <a:ext cx="1584325" cy="3603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blurRad="266700" dist="101600" dir="14400000" algn="r" rotWithShape="0">
              <a:schemeClr val="bg1">
                <a:lumMod val="95000"/>
                <a:lumOff val="5000"/>
                <a:alpha val="89000"/>
              </a:scheme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641616" y="5867409"/>
            <a:ext cx="1584325" cy="3603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blurRad="266700" dist="101600" dir="14400000" algn="r" rotWithShape="0">
              <a:schemeClr val="bg1">
                <a:lumMod val="95000"/>
                <a:lumOff val="5000"/>
                <a:alpha val="89000"/>
              </a:scheme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3217878" y="4786322"/>
            <a:ext cx="3397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800" dirty="0">
                <a:solidFill>
                  <a:schemeClr val="bg1"/>
                </a:solidFill>
                <a:latin typeface="Verdana" pitchFamily="34" charset="0"/>
              </a:rPr>
              <a:t>A</a:t>
            </a:r>
            <a:endParaRPr lang="es-ES" sz="1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3198828" y="5881697"/>
            <a:ext cx="34131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800" dirty="0">
                <a:solidFill>
                  <a:schemeClr val="bg1"/>
                </a:solidFill>
                <a:latin typeface="Verdana" pitchFamily="34" charset="0"/>
              </a:rPr>
              <a:t>B</a:t>
            </a:r>
            <a:endParaRPr lang="es-ES" sz="18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4361670" y="4786322"/>
            <a:ext cx="177324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800" b="1" dirty="0">
                <a:solidFill>
                  <a:srgbClr val="FF0000"/>
                </a:solidFill>
                <a:latin typeface="Verdana" pitchFamily="34" charset="0"/>
              </a:rPr>
              <a:t>A invoca a B</a:t>
            </a:r>
            <a:endParaRPr lang="es-ES" sz="18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3702066" y="5305434"/>
            <a:ext cx="332090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800" b="1" dirty="0">
                <a:solidFill>
                  <a:srgbClr val="FF0000"/>
                </a:solidFill>
                <a:latin typeface="Verdana" pitchFamily="34" charset="0"/>
              </a:rPr>
              <a:t>A través de </a:t>
            </a:r>
            <a:r>
              <a:rPr lang="es-CO" sz="1800" dirty="0">
                <a:ln>
                  <a:solidFill>
                    <a:srgbClr val="3C14AC"/>
                  </a:solidFill>
                </a:ln>
                <a:solidFill>
                  <a:srgbClr val="FF0000"/>
                </a:solidFill>
                <a:effectLst>
                  <a:outerShdw dist="12700" dir="1200000" sx="105000" sy="105000" algn="ctr" rotWithShape="0">
                    <a:srgbClr val="0070C0">
                      <a:alpha val="79000"/>
                    </a:srgbClr>
                  </a:outerShdw>
                </a:effectLst>
                <a:latin typeface="Verdana" pitchFamily="34" charset="0"/>
              </a:rPr>
              <a:t>PARAMETROS</a:t>
            </a:r>
            <a:endParaRPr lang="es-ES" sz="1800" dirty="0">
              <a:ln>
                <a:solidFill>
                  <a:srgbClr val="3C14AC"/>
                </a:solidFill>
              </a:ln>
              <a:solidFill>
                <a:srgbClr val="FF0000"/>
              </a:solidFill>
              <a:effectLst>
                <a:outerShdw dist="12700" dir="1200000" sx="105000" sy="105000" algn="ctr" rotWithShape="0">
                  <a:srgbClr val="0070C0">
                    <a:alpha val="79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376753" y="5881697"/>
            <a:ext cx="3838585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CO" sz="1800" b="1" dirty="0">
                <a:solidFill>
                  <a:srgbClr val="FF0000"/>
                </a:solidFill>
                <a:latin typeface="Verdana" pitchFamily="34" charset="0"/>
              </a:rPr>
              <a:t>B realiza algo y retorna a </a:t>
            </a:r>
            <a:r>
              <a:rPr lang="es-CO" sz="1800" b="1" dirty="0" err="1">
                <a:solidFill>
                  <a:srgbClr val="FF0000"/>
                </a:solidFill>
                <a:latin typeface="Verdana" pitchFamily="34" charset="0"/>
              </a:rPr>
              <a:t>A</a:t>
            </a:r>
            <a:endParaRPr lang="es-ES" sz="18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cxnSp>
        <p:nvCxnSpPr>
          <p:cNvPr id="17422" name="AutoShape 15"/>
          <p:cNvCxnSpPr>
            <a:cxnSpLocks noChangeShapeType="1"/>
            <a:stCxn id="17417" idx="2"/>
            <a:endCxn id="17418" idx="0"/>
          </p:cNvCxnSpPr>
          <p:nvPr/>
        </p:nvCxnSpPr>
        <p:spPr bwMode="auto">
          <a:xfrm flipH="1">
            <a:off x="3370278" y="5153034"/>
            <a:ext cx="17463" cy="728663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7" grpId="0"/>
      <p:bldP spid="17418" grpId="0"/>
      <p:bldP spid="17419" grpId="0"/>
      <p:bldP spid="17420" grpId="0"/>
      <p:bldP spid="174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14346" y="214290"/>
            <a:ext cx="3541685" cy="1143000"/>
          </a:xfrm>
          <a:noFill/>
        </p:spPr>
        <p:txBody>
          <a:bodyPr/>
          <a:lstStyle/>
          <a:p>
            <a:pPr algn="ctr"/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75F25-4E37-4E56-B1A1-A3C47EEE6714}" type="slidenum">
              <a:rPr lang="es-ES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089525" y="33289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endParaRPr lang="es-CO" sz="18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57158" y="1214422"/>
            <a:ext cx="7818615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342900" indent="-342900"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Factores:</a:t>
            </a:r>
          </a:p>
          <a:p>
            <a:pPr marL="342900" indent="-342900" algn="l" eaLnBrk="0" hangingPunct="0"/>
            <a:endParaRPr lang="es-CO" sz="1800" b="1" dirty="0">
              <a:latin typeface="Verdana" pitchFamily="34" charset="0"/>
            </a:endParaRPr>
          </a:p>
          <a:p>
            <a:pPr marL="342900" indent="-342900" algn="l" eaLnBrk="0" hangingPunct="0">
              <a:buFontTx/>
              <a:buAutoNum type="arabicPeriod"/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Complejidad de la interface. A mayor número de parámetros</a:t>
            </a:r>
          </a:p>
          <a:p>
            <a:pPr marL="342900" indent="-342900" algn="l" eaLnBrk="0" hangingPunct="0"/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   mayor acople.</a:t>
            </a:r>
          </a:p>
          <a:p>
            <a:pPr marL="342900" indent="-342900" algn="l" eaLnBrk="0" hangingPunct="0"/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2. Tipos de flujos en la conexión:</a:t>
            </a:r>
          </a:p>
          <a:p>
            <a:pPr marL="342900" indent="-342900" algn="l" eaLnBrk="0" hangingPunct="0"/>
            <a:r>
              <a:rPr lang="es-CO" sz="1800" b="1" dirty="0">
                <a:solidFill>
                  <a:srgbClr val="7030A0"/>
                </a:solidFill>
                <a:latin typeface="Verdana" pitchFamily="34" charset="0"/>
              </a:rPr>
              <a:t>    </a:t>
            </a:r>
            <a:r>
              <a:rPr lang="es-CO" sz="1800" b="1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Verdana" pitchFamily="34" charset="0"/>
              </a:rPr>
              <a:t>Datos</a:t>
            </a:r>
            <a:r>
              <a:rPr lang="es-CO" sz="18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s-CO" sz="1800" b="1" dirty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  <a:latin typeface="Verdana" pitchFamily="34" charset="0"/>
              </a:rPr>
              <a:t> </a:t>
            </a:r>
            <a:r>
              <a:rPr lang="es-CO" sz="1800" dirty="0">
                <a:solidFill>
                  <a:srgbClr val="7030A0"/>
                </a:solidFill>
                <a:latin typeface="Verdana" pitchFamily="34" charset="0"/>
              </a:rPr>
              <a:t>	</a:t>
            </a: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Los programas operan sobre ellos.</a:t>
            </a:r>
          </a:p>
          <a:p>
            <a:pPr marL="342900" indent="-342900" algn="l" eaLnBrk="0" hangingPunct="0"/>
            <a:r>
              <a:rPr lang="es-CO" sz="1800" dirty="0">
                <a:solidFill>
                  <a:srgbClr val="FF0000"/>
                </a:solidFill>
                <a:latin typeface="Verdana" pitchFamily="34" charset="0"/>
              </a:rPr>
              <a:t>    </a:t>
            </a:r>
            <a:r>
              <a:rPr lang="es-CO" sz="1800" b="1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Verdana" pitchFamily="34" charset="0"/>
              </a:rPr>
              <a:t>Control</a:t>
            </a:r>
            <a:r>
              <a:rPr lang="es-CO" sz="18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s-CO" sz="1800" dirty="0">
                <a:solidFill>
                  <a:srgbClr val="FF0000"/>
                </a:solidFill>
                <a:latin typeface="Verdana" pitchFamily="34" charset="0"/>
              </a:rPr>
              <a:t>  	</a:t>
            </a: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Cómo se realizan las operaciones sobre los datos.</a:t>
            </a:r>
          </a:p>
          <a:p>
            <a:pPr marL="342900" indent="-342900" algn="l" eaLnBrk="0" hangingPunct="0"/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   			(banderas).</a:t>
            </a:r>
          </a:p>
          <a:p>
            <a:pPr marL="342900" indent="-342900" algn="l" eaLnBrk="0" hangingPunct="0"/>
            <a:r>
              <a:rPr lang="es-CO" sz="1800" dirty="0">
                <a:solidFill>
                  <a:srgbClr val="7030A0"/>
                </a:solidFill>
                <a:latin typeface="Verdana" pitchFamily="34" charset="0"/>
              </a:rPr>
              <a:t>    </a:t>
            </a:r>
            <a:r>
              <a:rPr lang="es-CO" sz="1800" b="1" u="sng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Verdana" pitchFamily="34" charset="0"/>
              </a:rPr>
              <a:t>Hibrido</a:t>
            </a:r>
            <a:r>
              <a:rPr lang="es-CO" sz="18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s-CO" sz="1800" dirty="0">
                <a:solidFill>
                  <a:srgbClr val="7030A0"/>
                </a:solidFill>
                <a:latin typeface="Verdana" pitchFamily="34" charset="0"/>
              </a:rPr>
              <a:t> 	</a:t>
            </a: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Datos y control.</a:t>
            </a:r>
          </a:p>
          <a:p>
            <a:pPr marL="342900" indent="-342900" algn="l" eaLnBrk="0" hangingPunct="0"/>
            <a:r>
              <a:rPr lang="es-CO" sz="1800" dirty="0">
                <a:solidFill>
                  <a:srgbClr val="7030A0"/>
                </a:solidFill>
                <a:latin typeface="Verdana" pitchFamily="34" charset="0"/>
              </a:rPr>
              <a:t>3</a:t>
            </a: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. Espectro del acoplamiento:  </a:t>
            </a:r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2143108" y="4643446"/>
            <a:ext cx="4500594" cy="357190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CuadroTexto"/>
          <p:cNvSpPr txBox="1"/>
          <p:nvPr/>
        </p:nvSpPr>
        <p:spPr>
          <a:xfrm>
            <a:off x="2229786" y="4684404"/>
            <a:ext cx="505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BAJO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597586" y="4684404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Espectro de acople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046480" y="4689166"/>
            <a:ext cx="498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ALTO</a:t>
            </a: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2420724" y="4893956"/>
            <a:ext cx="0" cy="431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V="1">
            <a:off x="2860144" y="4893956"/>
            <a:ext cx="0" cy="431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3210664" y="4893956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V="1">
            <a:off x="4398749" y="4893956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V="1">
            <a:off x="5805274" y="4893956"/>
            <a:ext cx="0" cy="431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V="1">
            <a:off x="6478374" y="4893956"/>
            <a:ext cx="0" cy="5032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2051180" y="5341631"/>
            <a:ext cx="716863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Sin Acople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2776347" y="5319406"/>
            <a:ext cx="619080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De datos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195542" y="5217806"/>
            <a:ext cx="76335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De estampa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4084884" y="5254318"/>
            <a:ext cx="692818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De control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5490015" y="5276543"/>
            <a:ext cx="65274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Ambiente</a:t>
            </a:r>
          </a:p>
          <a:p>
            <a:r>
              <a:rPr lang="es-CO" sz="800" b="1" dirty="0">
                <a:solidFill>
                  <a:srgbClr val="FF0000"/>
                </a:solidFill>
              </a:rPr>
              <a:t>común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6093968" y="5363856"/>
            <a:ext cx="835486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De contenido</a:t>
            </a:r>
            <a:endParaRPr lang="es-ES" sz="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6" grpId="0"/>
      <p:bldP spid="27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C53FB-D030-49EA-B304-55E9C8A849F9}" type="slidenum">
              <a:rPr lang="es-ES"/>
              <a:pPr>
                <a:defRPr/>
              </a:pPr>
              <a:t>15</a:t>
            </a:fld>
            <a:endParaRPr lang="es-E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42844" y="1071546"/>
            <a:ext cx="8716745" cy="510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Se minimiza acople para: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FontTx/>
              <a:buChar char="•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Controlar propagación de errores módulo a módulo.</a:t>
            </a:r>
          </a:p>
          <a:p>
            <a:pPr algn="l" eaLnBrk="0" hangingPunct="0"/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 	</a:t>
            </a:r>
            <a:r>
              <a:rPr lang="es-CO" sz="1800" dirty="0">
                <a:ln>
                  <a:solidFill>
                    <a:schemeClr val="bg1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Atenúa el ruido.</a:t>
            </a:r>
            <a:endParaRPr lang="es-ES" sz="1800" dirty="0">
              <a:ln>
                <a:solidFill>
                  <a:schemeClr val="bg1"/>
                </a:solidFill>
              </a:ln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FontTx/>
              <a:buChar char="•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Que cambios de un módulo no afecten otros módulos.</a:t>
            </a:r>
          </a:p>
          <a:p>
            <a:pPr algn="l" eaLnBrk="0" hangingPunct="0"/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 	</a:t>
            </a:r>
            <a:r>
              <a:rPr lang="es-CO" sz="1800" dirty="0">
                <a:ln>
                  <a:solidFill>
                    <a:schemeClr val="bg1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Mantenimiento de módulos.</a:t>
            </a:r>
          </a:p>
          <a:p>
            <a:pPr algn="l" eaLnBrk="0" hangingPunct="0">
              <a:buFontTx/>
              <a:buChar char="•"/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Independencia de codificación.</a:t>
            </a:r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endParaRPr lang="es-CO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Tipos: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De Datos : </a:t>
            </a:r>
            <a:r>
              <a:rPr lang="es-ES" sz="1600" b="1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A través de parámetros estrictamente necesarios. Es el mejor.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     	A través de datos elementales.	</a:t>
            </a:r>
            <a:endParaRPr lang="es-ES" sz="16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De Estampa : </a:t>
            </a:r>
            <a:r>
              <a:rPr lang="es-ES" sz="1600" b="1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Parámetros que no son los estrictamente necesarios.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         	A través de datos compuestos.</a:t>
            </a:r>
            <a:endParaRPr lang="es-ES" sz="16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De Control :</a:t>
            </a:r>
            <a:r>
              <a:rPr lang="es-ES" sz="1600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Se da a través de parámetros de control.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	Un módulo pasa a otro elementos de control como argumentos.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	Un módulo controla a otro.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	Dividir el módulo en tantos independientes como sea necesario.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95717-3B37-4849-983D-243CCB6629C1}" type="slidenum">
              <a:rPr lang="es-ES"/>
              <a:pPr>
                <a:defRPr/>
              </a:pPr>
              <a:t>16</a:t>
            </a:fld>
            <a:endParaRPr lang="es-E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42844" y="1285860"/>
            <a:ext cx="8786874" cy="406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s-ES" sz="1600" b="1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De Ambiente Común :</a:t>
            </a:r>
            <a:r>
              <a:rPr lang="es-ES" sz="1600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Comunicación a través de otro módulo de datos.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           	Si los módulos acoplados se refieren a una misma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           	zona global de datos o variables globales.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           	</a:t>
            </a:r>
            <a:r>
              <a:rPr lang="es-CO" sz="1600" u="sng" dirty="0">
                <a:solidFill>
                  <a:srgbClr val="3C14AC"/>
                </a:solidFill>
                <a:latin typeface="Verdana" pitchFamily="34" charset="0"/>
              </a:rPr>
              <a:t>Problemas</a:t>
            </a:r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: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           	- Un error en un módulo puede aparecer en otro que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	   comparte la variable.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           	- Módulos menos reutilizables.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           	- Difícil saber quién modificó los datos.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		           	- Sistemas difíciles de mantener.	 </a:t>
            </a:r>
            <a:endParaRPr lang="es-ES" sz="16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endParaRPr lang="es-ES" sz="16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De Contenido :</a:t>
            </a:r>
            <a:r>
              <a:rPr lang="es-ES" sz="1600" dirty="0">
                <a:ln>
                  <a:solidFill>
                    <a:srgbClr val="7030A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	Parámetros que afectan la lógica del otro módulo.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     		El menos deseable.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     		Si un módulo afecta a otro de alguna de éstas maneras: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		- Modificando o leyendo sus datos internos.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		- Saltando al interior de su código.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		- Cambiando su código interno.</a:t>
            </a:r>
            <a:r>
              <a:rPr lang="es-ES" sz="1400" dirty="0">
                <a:solidFill>
                  <a:srgbClr val="3C14AC"/>
                </a:solidFill>
                <a:latin typeface="Verdana" pitchFamily="34" charset="0"/>
              </a:rPr>
              <a:t>  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A8D12-6054-4692-83BB-C57578CE9AC8}" type="slidenum">
              <a:rPr lang="es-ES"/>
              <a:pPr>
                <a:defRPr/>
              </a:pPr>
              <a:t>17</a:t>
            </a:fld>
            <a:endParaRPr lang="es-E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28596" y="1285860"/>
            <a:ext cx="6544549" cy="477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Ejemplos </a:t>
            </a:r>
            <a:r>
              <a:rPr lang="es-ES" sz="1600" b="1" dirty="0">
                <a:latin typeface="Verdana" pitchFamily="34" charset="0"/>
              </a:rPr>
              <a:t>:</a:t>
            </a:r>
            <a:r>
              <a:rPr lang="es-ES" sz="1600" dirty="0">
                <a:latin typeface="Verdana" pitchFamily="34" charset="0"/>
              </a:rPr>
              <a:t> 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Verdana" pitchFamily="34" charset="0"/>
              </a:rPr>
              <a:t>Datos: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A: Producir Factura(Tipo vehículo, kilómetros, días).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B: Calcular alquiler vehículo (Valor alquiler).</a:t>
            </a:r>
          </a:p>
          <a:p>
            <a:pPr algn="l" eaLnBrk="0" hangingPunct="0"/>
            <a:endParaRPr lang="es-CO" sz="1600" dirty="0">
              <a:latin typeface="Verdana" pitchFamily="34" charset="0"/>
            </a:endParaRPr>
          </a:p>
          <a:p>
            <a:pPr algn="l" eaLnBrk="0" hangingPunct="0"/>
            <a:r>
              <a:rPr lang="es-CO" sz="1600" b="1" dirty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Verdana" pitchFamily="34" charset="0"/>
              </a:rPr>
              <a:t>Estampa: 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A: Producir Factura(Registro alquiler vehículo).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B: Calcular alquiler coche(Valor alquiler).</a:t>
            </a:r>
          </a:p>
          <a:p>
            <a:pPr algn="l" eaLnBrk="0" hangingPunct="0"/>
            <a:endParaRPr lang="es-CO" sz="1600" dirty="0">
              <a:latin typeface="Verdana" pitchFamily="34" charset="0"/>
            </a:endParaRPr>
          </a:p>
          <a:p>
            <a:pPr algn="l" eaLnBrk="0" hangingPunct="0"/>
            <a:r>
              <a:rPr lang="es-CO" sz="1600" b="1" dirty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Verdana" pitchFamily="34" charset="0"/>
              </a:rPr>
              <a:t>Control: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A: Obtener empleados para aumento de sueldo.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B: Aumentar sueldo.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A pasa n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ú</a:t>
            </a:r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mero de empleados para aumento.</a:t>
            </a:r>
          </a:p>
          <a:p>
            <a:pPr algn="l" eaLnBrk="0" hangingPunct="0"/>
            <a:endParaRPr lang="es-CO" sz="1600" dirty="0">
              <a:latin typeface="Verdana" pitchFamily="34" charset="0"/>
            </a:endParaRPr>
          </a:p>
          <a:p>
            <a:pPr algn="l" eaLnBrk="0" hangingPunct="0"/>
            <a:r>
              <a:rPr lang="es-CO" sz="1600" b="1" dirty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Verdana" pitchFamily="34" charset="0"/>
              </a:rPr>
              <a:t>Ambiente común: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A: Facturar.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B: Actualizar Inventario.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C: Variables globales para Ay B.		</a:t>
            </a:r>
            <a:endParaRPr lang="es-ES" sz="1600" dirty="0">
              <a:solidFill>
                <a:srgbClr val="3C14AC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42852"/>
            <a:ext cx="7086600" cy="1276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25" name="2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9D77E-5840-4282-A17E-C9EEFEB8819C}" type="slidenum">
              <a:rPr lang="es-ES"/>
              <a:pPr>
                <a:defRPr/>
              </a:pPr>
              <a:t>18</a:t>
            </a:fld>
            <a:endParaRPr lang="es-E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93704" y="1214422"/>
            <a:ext cx="85217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Cohesión.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Medida con que cada módulo ejecuta su trabajo.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Medida cualitativa. Mide que tan relacionados están los </a:t>
            </a:r>
          </a:p>
          <a:p>
            <a:pPr algn="l" eaLnBrk="0" hangingPunct="0">
              <a:buClr>
                <a:srgbClr val="00B050"/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elementos de un módulo. Elementos:</a:t>
            </a:r>
          </a:p>
          <a:p>
            <a:pPr marL="800100" lvl="1" indent="-342900" algn="l" eaLnBrk="0" hangingPunct="0">
              <a:buClr>
                <a:srgbClr val="00B050"/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Una instrucción, grupo de instrucciones, definición datos,</a:t>
            </a:r>
          </a:p>
          <a:p>
            <a:pPr lvl="1" algn="l" eaLnBrk="0" hangingPunct="0">
              <a:buClr>
                <a:srgbClr val="00B050"/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llamada a otros módulos.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Evalúa al interior del módulo. (fuerza modular, ligazón, funcionalidad)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A mayor cohesión	         Mejor diseño, menor acople.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Principio básico del código reutilizable.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Es una relación inter modular.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Técnica para hacer el diseño lo mas real posible al problema</a:t>
            </a:r>
          </a:p>
          <a:p>
            <a:pPr lvl="4" algn="l" eaLnBrk="0" hangingPunct="0">
              <a:buClr>
                <a:srgbClr val="00B050"/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dirty="0">
                <a:solidFill>
                  <a:srgbClr val="3C14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Semántica.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2872728" y="3500438"/>
            <a:ext cx="770578" cy="180658"/>
          </a:xfrm>
          <a:prstGeom prst="rightArrow">
            <a:avLst>
              <a:gd name="adj1" fmla="val 50000"/>
              <a:gd name="adj2" fmla="val 21373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85720" y="4857760"/>
            <a:ext cx="1274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dirty="0">
                <a:solidFill>
                  <a:srgbClr val="FF0000"/>
                </a:solidFill>
                <a:latin typeface="Verdana" pitchFamily="34" charset="0"/>
              </a:rPr>
              <a:t>Espectro:</a:t>
            </a:r>
          </a:p>
        </p:txBody>
      </p:sp>
      <p:sp>
        <p:nvSpPr>
          <p:cNvPr id="22537" name="Text Box 24"/>
          <p:cNvSpPr txBox="1">
            <a:spLocks noChangeArrowheads="1"/>
          </p:cNvSpPr>
          <p:nvPr/>
        </p:nvSpPr>
        <p:spPr bwMode="auto">
          <a:xfrm>
            <a:off x="1824687" y="5286388"/>
            <a:ext cx="8382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000" b="1" dirty="0">
                <a:solidFill>
                  <a:srgbClr val="FF0000"/>
                </a:solidFill>
              </a:rPr>
              <a:t>DISPERSO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2538" name="Text Box 25"/>
          <p:cNvSpPr txBox="1">
            <a:spLocks noChangeArrowheads="1"/>
          </p:cNvSpPr>
          <p:nvPr/>
        </p:nvSpPr>
        <p:spPr bwMode="auto">
          <a:xfrm>
            <a:off x="5701387" y="5306390"/>
            <a:ext cx="7985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000" b="1" dirty="0">
                <a:solidFill>
                  <a:srgbClr val="FF0000"/>
                </a:solidFill>
              </a:rPr>
              <a:t>UNA IDEA</a:t>
            </a:r>
            <a:endParaRPr lang="es-ES" sz="1000" b="1" dirty="0">
              <a:solidFill>
                <a:srgbClr val="FF0000"/>
              </a:solidFill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143108" y="4602488"/>
            <a:ext cx="770578" cy="180658"/>
          </a:xfrm>
          <a:prstGeom prst="rightArrow">
            <a:avLst>
              <a:gd name="adj1" fmla="val 50000"/>
              <a:gd name="adj2" fmla="val 21373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27" name="26 Rectángulo"/>
          <p:cNvSpPr/>
          <p:nvPr/>
        </p:nvSpPr>
        <p:spPr>
          <a:xfrm>
            <a:off x="1916127" y="5511180"/>
            <a:ext cx="4500594" cy="357190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2002805" y="5552138"/>
            <a:ext cx="505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BAJO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284043" y="5552138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Espectro de  cohesión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819499" y="5556900"/>
            <a:ext cx="498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ALTO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V="1">
            <a:off x="2208226" y="5725494"/>
            <a:ext cx="0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2928951" y="5725494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V="1">
            <a:off x="3287726" y="5725494"/>
            <a:ext cx="0" cy="5762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V="1">
            <a:off x="4224351" y="5725494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V="1">
            <a:off x="4945076" y="5725494"/>
            <a:ext cx="0" cy="4333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5592776" y="5725494"/>
            <a:ext cx="0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6169039" y="5725494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1773251" y="6301756"/>
            <a:ext cx="80168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800" b="1" dirty="0" err="1">
                <a:solidFill>
                  <a:srgbClr val="FF0000"/>
                </a:solidFill>
              </a:rPr>
              <a:t>Coincidental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617801" y="6085856"/>
            <a:ext cx="5159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Lógica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965464" y="6373194"/>
            <a:ext cx="647700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Temporal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3779851" y="6157294"/>
            <a:ext cx="895350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Procedimental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4498989" y="6230319"/>
            <a:ext cx="893763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Comunicación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5230826" y="6301756"/>
            <a:ext cx="72548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Secuencial</a:t>
            </a:r>
            <a:endParaRPr lang="es-ES" sz="800" b="1" dirty="0">
              <a:solidFill>
                <a:srgbClr val="FF0000"/>
              </a:solidFill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5837251" y="6085856"/>
            <a:ext cx="663575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1" dirty="0">
                <a:solidFill>
                  <a:srgbClr val="FF0000"/>
                </a:solidFill>
              </a:rPr>
              <a:t>Funciona</a:t>
            </a:r>
            <a:r>
              <a:rPr lang="es-CO" sz="800" dirty="0">
                <a:solidFill>
                  <a:srgbClr val="FF0000"/>
                </a:solidFill>
              </a:rPr>
              <a:t>l</a:t>
            </a:r>
            <a:endParaRPr lang="es-E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Llamada rectangular redondeada"/>
          <p:cNvSpPr/>
          <p:nvPr/>
        </p:nvSpPr>
        <p:spPr>
          <a:xfrm>
            <a:off x="4643438" y="4857760"/>
            <a:ext cx="3929058" cy="1071570"/>
          </a:xfrm>
          <a:prstGeom prst="wedgeRoundRectCallou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71414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65016-D9AC-49BF-BA63-08C4254FA388}" type="slidenum">
              <a:rPr lang="es-ES"/>
              <a:pPr>
                <a:defRPr/>
              </a:pPr>
              <a:t>19</a:t>
            </a:fld>
            <a:endParaRPr lang="es-E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14282" y="1142984"/>
            <a:ext cx="8715436" cy="384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Tipos: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 flip="none" rotWithShape="1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1"/>
                  <a:tileRect/>
                </a:gradFill>
                <a:latin typeface="Verdana" pitchFamily="34" charset="0"/>
              </a:rPr>
              <a:t>Funcional :</a:t>
            </a:r>
            <a:r>
              <a:rPr lang="es-ES" sz="1600" b="1" dirty="0"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Un módulo ejecuta una sola labor. Es el mejor. Ejemplo: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calcular cuota préstamo, Generar recibos de caja.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Secuencial :</a:t>
            </a:r>
            <a:r>
              <a:rPr lang="es-ES" sz="1600" dirty="0"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La salida de una actividad es la entrada para la siguiente.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Cadena lineal de sucesivas transformaciones de datos. Principio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asociativo determinado por el problema. 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De Comunicación :</a:t>
            </a:r>
            <a:r>
              <a:rPr lang="es-ES" sz="1600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Componentes toman la misma entrada y producen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           diferentes salidas. El orden de componentes no es 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                              importante.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          Todos los elementos operan sobre el mismo conjunto de datos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                              de entrada o salida. 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555875" y="4724400"/>
            <a:ext cx="838200" cy="1828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1676400" y="5334000"/>
            <a:ext cx="2286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4038600" y="5791200"/>
            <a:ext cx="2286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 flipV="1">
            <a:off x="1905000" y="5105400"/>
            <a:ext cx="989013" cy="3032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2516188" y="5259388"/>
            <a:ext cx="379412" cy="227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2439988" y="5259388"/>
            <a:ext cx="455612" cy="6842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3125788" y="5564188"/>
            <a:ext cx="912812" cy="3794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3125788" y="5868988"/>
            <a:ext cx="760412" cy="746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V="1">
            <a:off x="3124200" y="6019800"/>
            <a:ext cx="912813" cy="2270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4784725" y="4908550"/>
            <a:ext cx="3434402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dirty="0">
                <a:solidFill>
                  <a:srgbClr val="FF0000"/>
                </a:solidFill>
                <a:latin typeface="Verdana" pitchFamily="34" charset="0"/>
              </a:rPr>
              <a:t>1,2,3 asociados por entrada</a:t>
            </a:r>
          </a:p>
          <a:p>
            <a:pPr algn="l" eaLnBrk="0" hangingPunct="0"/>
            <a:r>
              <a:rPr lang="es-ES" sz="1800" dirty="0">
                <a:solidFill>
                  <a:srgbClr val="FF0000"/>
                </a:solidFill>
                <a:latin typeface="Verdana" pitchFamily="34" charset="0"/>
              </a:rPr>
              <a:t>2,3,4 asociados por salida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2895600" y="4953000"/>
            <a:ext cx="283732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200" dirty="0">
                <a:solidFill>
                  <a:srgbClr val="FF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2895600" y="5334000"/>
            <a:ext cx="283732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200" dirty="0">
                <a:solidFill>
                  <a:srgbClr val="FF0000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2895600" y="5715000"/>
            <a:ext cx="283732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200" dirty="0">
                <a:solidFill>
                  <a:srgbClr val="FF0000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23574" name="Rectangle 21"/>
          <p:cNvSpPr>
            <a:spLocks noChangeArrowheads="1"/>
          </p:cNvSpPr>
          <p:nvPr/>
        </p:nvSpPr>
        <p:spPr bwMode="auto">
          <a:xfrm>
            <a:off x="2895600" y="6096000"/>
            <a:ext cx="283732" cy="2776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200" dirty="0">
                <a:solidFill>
                  <a:srgbClr val="FF0000"/>
                </a:solidFill>
                <a:latin typeface="Verdana" pitchFamily="34" charset="0"/>
              </a:rPr>
              <a:t>4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AD1B5-6248-4C45-9ABC-C319F6D84FAE}" type="slidenum">
              <a:rPr lang="es-ES"/>
              <a:pPr>
                <a:defRPr/>
              </a:pPr>
              <a:t>2</a:t>
            </a:fld>
            <a:endParaRPr lang="es-E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63562" y="1500174"/>
            <a:ext cx="7417095" cy="369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IMPORTANCIA.</a:t>
            </a:r>
          </a:p>
          <a:p>
            <a:pPr algn="l" eaLnBrk="0" hangingPunct="0"/>
            <a:endParaRPr lang="es-ES" sz="1800" u="sng" dirty="0">
              <a:latin typeface="Verdana" pitchFamily="34" charset="0"/>
            </a:endParaRP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Facilita la etapa de construcción.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Define los componentes del sistema: </a:t>
            </a:r>
          </a:p>
          <a:p>
            <a:pPr lvl="1"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ES" sz="1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Base de datos. </a:t>
            </a:r>
          </a:p>
          <a:p>
            <a:pPr lvl="1" algn="l" eaLnBrk="0" hangingPunct="0">
              <a:buBlip>
                <a:blip r:embed="rId3"/>
              </a:buBlip>
            </a:pPr>
            <a:r>
              <a:rPr lang="es-ES" sz="1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 Procesos. </a:t>
            </a:r>
          </a:p>
          <a:p>
            <a:pPr lvl="1" algn="l" eaLnBrk="0" hangingPunct="0">
              <a:buBlip>
                <a:blip r:embed="rId3"/>
              </a:buBlip>
            </a:pPr>
            <a:r>
              <a:rPr lang="es-ES" sz="1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 Interfaces.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“Descubre” la estructura física que tendrá el nuevo sistema.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Diseño de formatos de entrada y salida.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Creación de prototipos. </a:t>
            </a:r>
          </a:p>
          <a:p>
            <a:pPr algn="l" eaLnBrk="0" hangingPunct="0">
              <a:buBlip>
                <a:blip r:embed="rId3"/>
              </a:buBlip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Generalizar un problema para asignar prioridades.</a:t>
            </a:r>
          </a:p>
          <a:p>
            <a:pPr algn="l" eaLnBrk="0" hangingPunct="0">
              <a:buBlip>
                <a:blip r:embed="rId3"/>
              </a:buBlip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Convierte la estructura en algo realizable y funcional.</a:t>
            </a:r>
          </a:p>
          <a:p>
            <a:pPr algn="l" eaLnBrk="0" hangingPunct="0">
              <a:buBlip>
                <a:blip r:embed="rId3"/>
              </a:buBlip>
            </a:pPr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Se cumple con lo especificado en el análisis.</a:t>
            </a:r>
            <a:r>
              <a:rPr lang="es-ES" sz="1800" dirty="0">
                <a:latin typeface="Verdana" pitchFamily="34" charset="0"/>
              </a:rPr>
              <a:t>  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086600" cy="895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81DDB-152D-47E4-BB5B-DA36C4C5D5EF}" type="slidenum">
              <a:rPr lang="es-ES"/>
              <a:pPr>
                <a:defRPr/>
              </a:pPr>
              <a:t>20</a:t>
            </a:fld>
            <a:endParaRPr lang="es-E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85720" y="1524000"/>
            <a:ext cx="8074390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Otros tipos de cohesión:</a:t>
            </a:r>
          </a:p>
          <a:p>
            <a:pPr algn="l" eaLnBrk="0" hangingPunct="0"/>
            <a:endParaRPr lang="es-ES" sz="1600" b="1" dirty="0"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0" scaled="0"/>
              </a:gradFill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Procedimental :</a:t>
            </a:r>
            <a:r>
              <a:rPr lang="es-ES" sz="1600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Cuando fluye control en el módulo. La secuencia es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         importante.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Temporal :</a:t>
            </a:r>
            <a:r>
              <a:rPr lang="es-ES" sz="1600" dirty="0"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Los elementos ocurren en el mismo período de tiempo, durante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la ejecución del sistema. Ejemplo: Inicializar variable.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      Comparten el instante en el que se llevan a cabo.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                   Parecida a la lógica.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Lógica :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 Elementos que pertenecen a la misma clase lógica de funciones.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	Abarca muchas funciones.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0"/>
                </a:gradFill>
                <a:latin typeface="Verdana" pitchFamily="34" charset="0"/>
              </a:rPr>
              <a:t>Casual :</a:t>
            </a:r>
            <a:r>
              <a:rPr lang="es-ES" sz="1600" b="1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Existe poca o ninguna relación entre elementos. Es muy escasa.</a:t>
            </a:r>
          </a:p>
          <a:p>
            <a:pPr algn="l" eaLnBrk="0" hangingPunct="0"/>
            <a:r>
              <a:rPr lang="es-ES" sz="1600" dirty="0">
                <a:latin typeface="Verdana" pitchFamily="34" charset="0"/>
              </a:rPr>
              <a:t>	</a:t>
            </a:r>
            <a:endParaRPr lang="es-ES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7632700" cy="5572164"/>
          </a:xfrm>
          <a:prstGeom prst="rect">
            <a:avLst/>
          </a:prstGeom>
          <a:noFill/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6BFE-1B9B-4CCC-9147-20D09D9C114B}" type="slidenum">
              <a:rPr lang="es-ES"/>
              <a:pPr>
                <a:defRPr/>
              </a:pPr>
              <a:t>21</a:t>
            </a:fld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14282" y="142875"/>
            <a:ext cx="3357563" cy="800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75"/>
            <a:ext cx="7086600" cy="895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661C6-33F8-4861-B8EE-879A9D24C142}" type="slidenum">
              <a:rPr lang="es-ES"/>
              <a:pPr>
                <a:defRPr/>
              </a:pPr>
              <a:t>22</a:t>
            </a:fld>
            <a:endParaRPr lang="es-E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85720" y="869950"/>
            <a:ext cx="7392858" cy="310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Ejemplos:</a:t>
            </a:r>
            <a:endParaRPr lang="es-ES" sz="1800" dirty="0">
              <a:solidFill>
                <a:srgbClr val="FF0000"/>
              </a:solidFill>
              <a:latin typeface="Verdana" pitchFamily="34" charset="0"/>
            </a:endParaRP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Funcional:</a:t>
            </a:r>
            <a:r>
              <a:rPr lang="es-ES" sz="1600" dirty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para crear registros de clientes</a:t>
            </a:r>
            <a:r>
              <a:rPr lang="es-ES" sz="1600" dirty="0">
                <a:latin typeface="Verdana" pitchFamily="34" charset="0"/>
              </a:rPr>
              <a:t>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Secuencial:</a:t>
            </a:r>
            <a:r>
              <a:rPr lang="es-ES" sz="1600" dirty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que factura y actualiza inventarios.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De comunicación:</a:t>
            </a:r>
            <a:r>
              <a:rPr lang="es-ES" sz="1600" dirty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que ejecuta raíz cuadrada, logaritmo, potenciación, al mismo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parámetro de entrada.</a:t>
            </a:r>
          </a:p>
          <a:p>
            <a:pPr algn="l" eaLnBrk="0" hangingPunct="0"/>
            <a:r>
              <a:rPr lang="es-ES" sz="1600" dirty="0">
                <a:latin typeface="Verdana" pitchFamily="34" charset="0"/>
              </a:rPr>
              <a:t>  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75"/>
            <a:ext cx="7086600" cy="895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661C6-33F8-4861-B8EE-879A9D24C142}" type="slidenum">
              <a:rPr lang="es-ES"/>
              <a:pPr>
                <a:defRPr/>
              </a:pPr>
              <a:t>23</a:t>
            </a:fld>
            <a:endParaRPr lang="es-E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85720" y="869950"/>
            <a:ext cx="73310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Ejemplos:</a:t>
            </a:r>
            <a:endParaRPr lang="es-ES" sz="1800" dirty="0">
              <a:solidFill>
                <a:srgbClr val="FF0000"/>
              </a:solidFill>
              <a:latin typeface="Verdana" pitchFamily="34" charset="0"/>
            </a:endParaRP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Funcional:</a:t>
            </a:r>
            <a:r>
              <a:rPr lang="es-ES" sz="1600" dirty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para crear registros de clientes</a:t>
            </a:r>
            <a:r>
              <a:rPr lang="es-ES" sz="1600" dirty="0">
                <a:latin typeface="Verdana" pitchFamily="34" charset="0"/>
              </a:rPr>
              <a:t>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Secuencial:</a:t>
            </a:r>
            <a:r>
              <a:rPr lang="es-ES" sz="1600" dirty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que factura y actualiza inventarios.</a:t>
            </a:r>
          </a:p>
          <a:p>
            <a:pPr algn="l" eaLnBrk="0" hangingPunct="0"/>
            <a:endParaRPr lang="es-ES" sz="1600" dirty="0">
              <a:latin typeface="Verdana" pitchFamily="34" charset="0"/>
            </a:endParaRPr>
          </a:p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De comunicación:</a:t>
            </a:r>
            <a:r>
              <a:rPr lang="es-ES" sz="1600" dirty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que ejecuta raíz cuadrada, logaritmo, potenciación, al mismo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parámetro de entrada.</a:t>
            </a:r>
          </a:p>
          <a:p>
            <a:pPr algn="l" eaLnBrk="0" hangingPunct="0"/>
            <a:r>
              <a:rPr lang="es-ES" sz="1600" dirty="0">
                <a:latin typeface="Verdana" pitchFamily="34" charset="0"/>
              </a:rPr>
              <a:t>  </a:t>
            </a:r>
          </a:p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Procedimental: 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Módulo que ejecuta retiros y consultas de saldo en un cajero.</a:t>
            </a:r>
          </a:p>
          <a:p>
            <a:pPr algn="l" eaLnBrk="0" hangingPunct="0"/>
            <a:endParaRPr lang="es-CO" sz="1600" dirty="0">
              <a:latin typeface="Verdana" pitchFamily="34" charset="0"/>
            </a:endParaRPr>
          </a:p>
          <a:p>
            <a:pPr algn="l" eaLnBrk="0" hangingPunct="0"/>
            <a:r>
              <a:rPr lang="es-CO" sz="1600" b="1" dirty="0">
                <a:solidFill>
                  <a:srgbClr val="FF0000"/>
                </a:solidFill>
                <a:latin typeface="Verdana" pitchFamily="34" charset="0"/>
              </a:rPr>
              <a:t>Temporal: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para inicializar variables.</a:t>
            </a:r>
          </a:p>
          <a:p>
            <a:pPr algn="l" eaLnBrk="0" hangingPunct="0"/>
            <a:endParaRPr lang="es-CO" sz="1600" dirty="0">
              <a:latin typeface="Verdana" pitchFamily="34" charset="0"/>
            </a:endParaRPr>
          </a:p>
          <a:p>
            <a:pPr algn="l" eaLnBrk="0" hangingPunct="0"/>
            <a:r>
              <a:rPr lang="es-CO" sz="1600" b="1" dirty="0">
                <a:solidFill>
                  <a:srgbClr val="FF0000"/>
                </a:solidFill>
                <a:latin typeface="Verdana" pitchFamily="34" charset="0"/>
              </a:rPr>
              <a:t>Lógica: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Módulo para obtener tiquete de avión o barco o tren.</a:t>
            </a:r>
          </a:p>
          <a:p>
            <a:pPr algn="l" eaLnBrk="0" hangingPunct="0"/>
            <a:endParaRPr lang="es-CO" sz="1600" b="1" dirty="0">
              <a:latin typeface="Verdana" pitchFamily="34" charset="0"/>
            </a:endParaRPr>
          </a:p>
          <a:p>
            <a:pPr algn="l" eaLnBrk="0" hangingPunct="0"/>
            <a:r>
              <a:rPr lang="es-CO" sz="1600" b="1" dirty="0">
                <a:solidFill>
                  <a:srgbClr val="FF0000"/>
                </a:solidFill>
                <a:latin typeface="Verdana" pitchFamily="34" charset="0"/>
              </a:rPr>
              <a:t>Casual: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Cambio de GOTO a subrutinas.</a:t>
            </a:r>
            <a:r>
              <a:rPr lang="es-ES" sz="1600" dirty="0">
                <a:latin typeface="Verdana" pitchFamily="34" charset="0"/>
              </a:rPr>
              <a:t>	</a:t>
            </a:r>
            <a:endParaRPr lang="es-ES" sz="16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137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214290"/>
            <a:ext cx="7086600" cy="895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E0047-E20D-45E1-8AA3-7BBB1371BEC1}" type="slidenum">
              <a:rPr lang="es-ES"/>
              <a:pPr>
                <a:defRPr/>
              </a:pPr>
              <a:t>24</a:t>
            </a:fld>
            <a:endParaRPr lang="es-E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14282" y="1214422"/>
            <a:ext cx="7678384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600" b="1" dirty="0">
                <a:solidFill>
                  <a:srgbClr val="FF0000"/>
                </a:solidFill>
                <a:latin typeface="Verdana" pitchFamily="34" charset="0"/>
              </a:rPr>
              <a:t>Criterios: </a:t>
            </a:r>
          </a:p>
          <a:p>
            <a:pPr algn="l" eaLnBrk="0" hangingPunct="0"/>
            <a:endParaRPr lang="es-ES" sz="1600" b="1" dirty="0">
              <a:latin typeface="Verdana" pitchFamily="34" charset="0"/>
            </a:endParaRP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Frase que describa la función del módulo. Si pasa que:</a:t>
            </a:r>
          </a:p>
          <a:p>
            <a:pPr algn="l" eaLnBrk="0" hangingPunct="0"/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  </a:t>
            </a:r>
          </a:p>
          <a:p>
            <a:pPr algn="l" eaLnBrk="0" hangingPunct="0">
              <a:buFontTx/>
              <a:buChar char="•"/>
            </a:pP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 Tiene comas(,), mas de un verbo, se realiza mas de una función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                                 </a:t>
            </a:r>
            <a:r>
              <a:rPr lang="es-CO" sz="1600" b="1" dirty="0">
                <a:solidFill>
                  <a:srgbClr val="3C14AC"/>
                </a:solidFill>
                <a:latin typeface="Verdana" pitchFamily="34" charset="0"/>
              </a:rPr>
              <a:t>Cohesión secuencial o de comunicación.</a:t>
            </a:r>
          </a:p>
          <a:p>
            <a:pPr algn="l" eaLnBrk="0" hangingPunct="0"/>
            <a:endParaRPr lang="es-CO" sz="16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FontTx/>
              <a:buChar char="•"/>
            </a:pPr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Tiene palabras relativas al tiempo: primero, a continuación, entonces,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 después, cuando, etc. 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                                </a:t>
            </a:r>
            <a:r>
              <a:rPr lang="es-CO" sz="1600" b="1" dirty="0">
                <a:solidFill>
                  <a:srgbClr val="3C14AC"/>
                </a:solidFill>
                <a:latin typeface="Verdana" pitchFamily="34" charset="0"/>
              </a:rPr>
              <a:t>Cohesión secuencial o temporal.</a:t>
            </a:r>
          </a:p>
          <a:p>
            <a:pPr algn="l" eaLnBrk="0" hangingPunct="0"/>
            <a:endParaRPr lang="es-CO" sz="16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FontTx/>
              <a:buChar char="•"/>
            </a:pPr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Si el predicado no es específico. Ejemplo: </a:t>
            </a:r>
            <a:r>
              <a:rPr lang="es-CO" sz="1600" u="sng" dirty="0">
                <a:solidFill>
                  <a:srgbClr val="3C14AC"/>
                </a:solidFill>
                <a:latin typeface="Verdana" pitchFamily="34" charset="0"/>
              </a:rPr>
              <a:t>EDITAR TODOS LOS DATOS</a:t>
            </a:r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.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                                 </a:t>
            </a:r>
            <a:r>
              <a:rPr lang="es-CO" sz="1600" b="1" dirty="0">
                <a:solidFill>
                  <a:srgbClr val="3C14AC"/>
                </a:solidFill>
                <a:latin typeface="Verdana" pitchFamily="34" charset="0"/>
              </a:rPr>
              <a:t>Cohesión lógica.</a:t>
            </a:r>
          </a:p>
          <a:p>
            <a:pPr algn="l" eaLnBrk="0" hangingPunct="0"/>
            <a:endParaRPr lang="es-CO" sz="16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FontTx/>
              <a:buChar char="•"/>
            </a:pPr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Tiene palabras como: inicializar, limpiar, etc. </a:t>
            </a:r>
          </a:p>
          <a:p>
            <a:pPr algn="l" eaLnBrk="0" hangingPunct="0"/>
            <a:r>
              <a:rPr lang="es-CO" sz="1600" dirty="0">
                <a:solidFill>
                  <a:srgbClr val="3C14AC"/>
                </a:solidFill>
                <a:latin typeface="Verdana" pitchFamily="34" charset="0"/>
              </a:rPr>
              <a:t>                                  </a:t>
            </a:r>
            <a:r>
              <a:rPr lang="es-CO" sz="1600" b="1" dirty="0">
                <a:solidFill>
                  <a:srgbClr val="3C14AC"/>
                </a:solidFill>
                <a:latin typeface="Verdana" pitchFamily="34" charset="0"/>
              </a:rPr>
              <a:t>Cohesión temporal. </a:t>
            </a:r>
            <a:endParaRPr lang="es-ES" sz="1600" b="1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endParaRPr lang="es-CO" sz="1600" dirty="0">
              <a:latin typeface="Verdana" pitchFamily="34" charset="0"/>
            </a:endParaRPr>
          </a:p>
          <a:p>
            <a:pPr algn="l" eaLnBrk="0" hangingPunct="0"/>
            <a:r>
              <a:rPr lang="es-ES" sz="1600" dirty="0">
                <a:latin typeface="Verdana" pitchFamily="34" charset="0"/>
              </a:rPr>
              <a:t>	</a:t>
            </a:r>
            <a:endParaRPr lang="es-ES" sz="1600" b="1" dirty="0">
              <a:latin typeface="Verdana" pitchFamily="34" charset="0"/>
            </a:endParaRPr>
          </a:p>
        </p:txBody>
      </p:sp>
      <p:sp>
        <p:nvSpPr>
          <p:cNvPr id="6" name="5 Flecha derecha"/>
          <p:cNvSpPr/>
          <p:nvPr/>
        </p:nvSpPr>
        <p:spPr>
          <a:xfrm>
            <a:off x="1785918" y="4183384"/>
            <a:ext cx="571504" cy="285752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Flecha derecha"/>
          <p:cNvSpPr/>
          <p:nvPr/>
        </p:nvSpPr>
        <p:spPr>
          <a:xfrm>
            <a:off x="1785918" y="3429000"/>
            <a:ext cx="571504" cy="285752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Flecha derecha"/>
          <p:cNvSpPr/>
          <p:nvPr/>
        </p:nvSpPr>
        <p:spPr>
          <a:xfrm>
            <a:off x="1785918" y="2469826"/>
            <a:ext cx="571504" cy="285752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Flecha derecha"/>
          <p:cNvSpPr/>
          <p:nvPr/>
        </p:nvSpPr>
        <p:spPr>
          <a:xfrm>
            <a:off x="1785918" y="4929198"/>
            <a:ext cx="571504" cy="285752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Llamada ovalada"/>
          <p:cNvSpPr/>
          <p:nvPr/>
        </p:nvSpPr>
        <p:spPr>
          <a:xfrm>
            <a:off x="857224" y="3500438"/>
            <a:ext cx="6858048" cy="221457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97" y="7142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19EE1-3080-458F-A681-C705BF5E096F}" type="slidenum">
              <a:rPr lang="es-ES"/>
              <a:pPr>
                <a:defRPr/>
              </a:pPr>
              <a:t>25</a:t>
            </a:fld>
            <a:endParaRPr lang="es-E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85720" y="1214422"/>
            <a:ext cx="7949420" cy="203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Factorización.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>
              <a:buFont typeface="Courier New" pitchFamily="49" charset="0"/>
              <a:buChar char="o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Particiona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la función de un módulo a través de otros módulos.</a:t>
            </a:r>
          </a:p>
          <a:p>
            <a:pPr algn="l" eaLnBrk="0" hangingPunct="0">
              <a:buFont typeface="Courier New" pitchFamily="49" charset="0"/>
              <a:buChar char="o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Resultado:</a:t>
            </a:r>
          </a:p>
          <a:p>
            <a:pPr lvl="1" algn="l" eaLnBrk="0" hangingPunct="0">
              <a:buFont typeface="Courier New" pitchFamily="49" charset="0"/>
              <a:buChar char="o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Módulos superiores toman decisiones de ejecución.</a:t>
            </a:r>
          </a:p>
          <a:p>
            <a:pPr lvl="1" algn="l" eaLnBrk="0" hangingPunct="0">
              <a:buFont typeface="Courier New" pitchFamily="49" charset="0"/>
              <a:buChar char="o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Módulos intermedios ejecutan algún control y algún trabajo. </a:t>
            </a:r>
          </a:p>
          <a:p>
            <a:pPr lvl="1" algn="l" eaLnBrk="0" hangingPunct="0">
              <a:buFont typeface="Courier New" pitchFamily="49" charset="0"/>
              <a:buChar char="o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Módulos inferiores ejecutan la mayoría del trabajo. </a:t>
            </a:r>
            <a:r>
              <a:rPr lang="es-ES" sz="1600" dirty="0">
                <a:solidFill>
                  <a:srgbClr val="3C14AC"/>
                </a:solidFill>
                <a:latin typeface="Verdana" pitchFamily="34" charset="0"/>
              </a:rPr>
              <a:t>  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154257" y="3760802"/>
            <a:ext cx="5332357" cy="175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dirty="0">
                <a:solidFill>
                  <a:srgbClr val="FFFF00"/>
                </a:solidFill>
                <a:latin typeface="Verdana" pitchFamily="34" charset="0"/>
              </a:rPr>
              <a:t>Se busca </a:t>
            </a:r>
            <a:r>
              <a:rPr lang="es-ES" sz="1800" dirty="0" err="1">
                <a:solidFill>
                  <a:srgbClr val="FFFF00"/>
                </a:solidFill>
                <a:latin typeface="Verdana" pitchFamily="34" charset="0"/>
              </a:rPr>
              <a:t>factorizar</a:t>
            </a:r>
            <a:r>
              <a:rPr lang="es-ES" sz="1800" dirty="0">
                <a:solidFill>
                  <a:srgbClr val="FFFF00"/>
                </a:solidFill>
                <a:latin typeface="Verdana" pitchFamily="34" charset="0"/>
              </a:rPr>
              <a:t> para:</a:t>
            </a:r>
          </a:p>
          <a:p>
            <a:pPr algn="l" eaLnBrk="0" hangingPunct="0"/>
            <a:endParaRPr lang="es-ES" sz="1800" dirty="0">
              <a:solidFill>
                <a:srgbClr val="FFFF00"/>
              </a:solidFill>
              <a:latin typeface="Verdana" pitchFamily="34" charset="0"/>
            </a:endParaRPr>
          </a:p>
          <a:p>
            <a:pPr algn="l" eaLnBrk="0" hangingPunct="0">
              <a:buClr>
                <a:schemeClr val="bg1"/>
              </a:buClr>
              <a:buFont typeface="Wingdings" pitchFamily="2" charset="2"/>
              <a:buChar char="Ä"/>
            </a:pPr>
            <a:r>
              <a:rPr lang="es-ES" sz="1800" dirty="0">
                <a:solidFill>
                  <a:srgbClr val="FFFF00"/>
                </a:solidFill>
                <a:latin typeface="Verdana" pitchFamily="34" charset="0"/>
              </a:rPr>
              <a:t> Disminuir el tamaño de módulos grandes.</a:t>
            </a:r>
          </a:p>
          <a:p>
            <a:pPr algn="l" eaLnBrk="0" hangingPunct="0">
              <a:buClr>
                <a:schemeClr val="bg1"/>
              </a:buClr>
              <a:buFont typeface="Wingdings" pitchFamily="2" charset="2"/>
              <a:buChar char="Ä"/>
            </a:pPr>
            <a:r>
              <a:rPr lang="es-ES" sz="1800" dirty="0">
                <a:solidFill>
                  <a:srgbClr val="FFFF00"/>
                </a:solidFill>
                <a:latin typeface="Verdana" pitchFamily="34" charset="0"/>
              </a:rPr>
              <a:t> Mejorar acople.</a:t>
            </a:r>
          </a:p>
          <a:p>
            <a:pPr algn="l" eaLnBrk="0" hangingPunct="0">
              <a:buClr>
                <a:schemeClr val="bg1"/>
              </a:buClr>
              <a:buFont typeface="Wingdings" pitchFamily="2" charset="2"/>
              <a:buChar char="Ä"/>
            </a:pPr>
            <a:r>
              <a:rPr lang="es-ES" sz="1800" dirty="0">
                <a:solidFill>
                  <a:srgbClr val="FFFF00"/>
                </a:solidFill>
                <a:latin typeface="Verdana" pitchFamily="34" charset="0"/>
              </a:rPr>
              <a:t> Mejorar cohesión.</a:t>
            </a:r>
          </a:p>
          <a:p>
            <a:pPr algn="l" eaLnBrk="0" hangingPunct="0">
              <a:buClr>
                <a:schemeClr val="bg1"/>
              </a:buClr>
              <a:buFont typeface="Wingdings" pitchFamily="2" charset="2"/>
              <a:buChar char="Ä"/>
            </a:pPr>
            <a:r>
              <a:rPr lang="es-ES" sz="1800" dirty="0">
                <a:solidFill>
                  <a:srgbClr val="FFFF00"/>
                </a:solidFill>
                <a:latin typeface="Verdana" pitchFamily="34" charset="0"/>
              </a:rPr>
              <a:t> No debe exceder nueve módulos.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6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Llamada rectangular"/>
          <p:cNvSpPr/>
          <p:nvPr/>
        </p:nvSpPr>
        <p:spPr>
          <a:xfrm>
            <a:off x="3000364" y="4357694"/>
            <a:ext cx="2571768" cy="1928826"/>
          </a:xfrm>
          <a:prstGeom prst="wedgeRectCallou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17291-5B42-489C-A32C-5A88C5DD1B5D}" type="slidenum">
              <a:rPr lang="es-ES"/>
              <a:pPr>
                <a:defRPr/>
              </a:pPr>
              <a:t>26</a:t>
            </a:fld>
            <a:endParaRPr lang="es-E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09573" y="1214422"/>
            <a:ext cx="5970545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Ejemplo: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IngresarFactura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: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	Validar datos factura.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	Generar factura.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	Imprimir factura.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Fan In.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Número de módulos que llaman a otro módulo.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Buen Fan In, optimiza construcción (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reuso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).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Ejemplo: Imprimir en Windows. 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3428992" y="4929198"/>
            <a:ext cx="1511300" cy="792162"/>
            <a:chOff x="2336" y="1389"/>
            <a:chExt cx="952" cy="499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336" y="1389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A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2699" y="1389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B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062" y="1389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C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699" y="1752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2426" y="1525"/>
              <a:ext cx="318" cy="22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811" y="1525"/>
              <a:ext cx="0" cy="22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H="1">
              <a:off x="2880" y="1525"/>
              <a:ext cx="318" cy="22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Llamada rectangular redondeada"/>
          <p:cNvSpPr/>
          <p:nvPr/>
        </p:nvSpPr>
        <p:spPr>
          <a:xfrm>
            <a:off x="1857356" y="3143248"/>
            <a:ext cx="4429156" cy="1928826"/>
          </a:xfrm>
          <a:prstGeom prst="wedgeRoundRectCallou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50800" dist="38100" dir="10800000" algn="r" rotWithShape="0">
              <a:schemeClr val="bg2">
                <a:lumMod val="75000"/>
                <a:alpha val="40000"/>
              </a:schemeClr>
            </a:outerShdw>
          </a:effectLst>
          <a:scene3d>
            <a:camera prst="orthographicFront"/>
            <a:lightRig rig="sunset" dir="t"/>
          </a:scene3d>
          <a:sp3d extrusionH="76200" prstMaterial="flat">
            <a:bevelT w="165100" prst="coolSlant"/>
            <a:bevelB w="152400" h="50800" prst="softRound"/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-24"/>
            <a:ext cx="7086600" cy="1276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9EDED-AB18-43B7-BC7E-024A8CCAAB04}" type="slidenum">
              <a:rPr lang="es-ES"/>
              <a:pPr>
                <a:defRPr/>
              </a:pPr>
              <a:t>27</a:t>
            </a:fld>
            <a:endParaRPr lang="es-E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279525" y="12715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85720" y="1071546"/>
            <a:ext cx="8858280" cy="307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Fan </a:t>
            </a:r>
            <a:r>
              <a:rPr lang="es-ES" sz="1800" b="1" dirty="0" err="1">
                <a:solidFill>
                  <a:srgbClr val="FF0000"/>
                </a:solidFill>
                <a:latin typeface="Verdana" pitchFamily="34" charset="0"/>
              </a:rPr>
              <a:t>Out</a:t>
            </a:r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.</a:t>
            </a:r>
          </a:p>
          <a:p>
            <a:pPr algn="l" eaLnBrk="0" hangingPunct="0"/>
            <a:endParaRPr lang="es-ES" sz="1800" b="1" dirty="0">
              <a:solidFill>
                <a:srgbClr val="FF0000"/>
              </a:solidFill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¯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Número de módulos que son llamados por otro módulo.</a:t>
            </a:r>
          </a:p>
          <a:p>
            <a:pPr algn="l" eaLnBrk="0" hangingPunct="0">
              <a:buFont typeface="Wingdings" pitchFamily="2" charset="2"/>
              <a:buChar char="¯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Debe ser mayor de uno y menor o igual a nueve.</a:t>
            </a:r>
          </a:p>
          <a:p>
            <a:pPr algn="l" eaLnBrk="0" hangingPunct="0">
              <a:buFont typeface="Wingdings" pitchFamily="2" charset="2"/>
              <a:buChar char="¯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Implica buen 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particionamiento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 módulos.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eaLnBrk="0" hangingPunct="0"/>
            <a:endParaRPr lang="es-ES" sz="1400" dirty="0">
              <a:solidFill>
                <a:srgbClr val="3C14AC"/>
              </a:solidFill>
              <a:latin typeface="Verdana" pitchFamily="34" charset="0"/>
            </a:endParaRP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3286130" y="3563944"/>
            <a:ext cx="2016126" cy="793750"/>
            <a:chOff x="2336" y="1751"/>
            <a:chExt cx="1270" cy="500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2336" y="2115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A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699" y="2115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B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062" y="2115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C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2699" y="1752"/>
              <a:ext cx="226" cy="13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CO" dirty="0">
                  <a:solidFill>
                    <a:schemeClr val="bg1"/>
                  </a:solidFill>
                </a:rPr>
                <a:t>D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cxnSp>
          <p:nvCxnSpPr>
            <p:cNvPr id="30731" name="AutoShape 11"/>
            <p:cNvCxnSpPr>
              <a:cxnSpLocks noChangeShapeType="1"/>
              <a:stCxn id="30730" idx="2"/>
              <a:endCxn id="30727" idx="0"/>
            </p:cNvCxnSpPr>
            <p:nvPr/>
          </p:nvCxnSpPr>
          <p:spPr bwMode="auto">
            <a:xfrm flipH="1">
              <a:off x="2449" y="1888"/>
              <a:ext cx="363" cy="227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0732" name="AutoShape 12"/>
            <p:cNvCxnSpPr>
              <a:cxnSpLocks noChangeShapeType="1"/>
              <a:stCxn id="30730" idx="2"/>
              <a:endCxn id="30728" idx="0"/>
            </p:cNvCxnSpPr>
            <p:nvPr/>
          </p:nvCxnSpPr>
          <p:spPr bwMode="auto">
            <a:xfrm>
              <a:off x="2812" y="1888"/>
              <a:ext cx="0" cy="227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0733" name="AutoShape 13"/>
            <p:cNvCxnSpPr>
              <a:cxnSpLocks noChangeShapeType="1"/>
              <a:stCxn id="30730" idx="2"/>
              <a:endCxn id="30729" idx="0"/>
            </p:cNvCxnSpPr>
            <p:nvPr/>
          </p:nvCxnSpPr>
          <p:spPr bwMode="auto">
            <a:xfrm>
              <a:off x="2812" y="1888"/>
              <a:ext cx="363" cy="227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2958" y="1751"/>
              <a:ext cx="648" cy="17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s-CO" sz="1200" b="1" dirty="0">
                  <a:solidFill>
                    <a:srgbClr val="3C14AC"/>
                  </a:solidFill>
                </a:rPr>
                <a:t>Fan </a:t>
              </a:r>
              <a:r>
                <a:rPr lang="es-CO" sz="1200" b="1" dirty="0" err="1">
                  <a:solidFill>
                    <a:srgbClr val="3C14AC"/>
                  </a:solidFill>
                </a:rPr>
                <a:t>Out</a:t>
              </a:r>
              <a:r>
                <a:rPr lang="es-CO" sz="1200" b="1" dirty="0">
                  <a:solidFill>
                    <a:srgbClr val="3C14AC"/>
                  </a:solidFill>
                </a:rPr>
                <a:t> = 3</a:t>
              </a:r>
              <a:endParaRPr lang="es-ES" sz="1200" b="1" dirty="0">
                <a:solidFill>
                  <a:srgbClr val="3C14AC"/>
                </a:solidFill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BDFB2-E821-4E2C-9FE3-56AF6339AE56}" type="slidenum">
              <a:rPr lang="es-ES"/>
              <a:pPr>
                <a:defRPr/>
              </a:pPr>
              <a:t>28</a:t>
            </a:fld>
            <a:endParaRPr lang="es-E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03325" y="12715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endParaRPr lang="es-CO" sz="180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28596" y="4689496"/>
            <a:ext cx="7696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3. Identificar la(s) transformación central (procesos donde llegan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muchos flujos aferentes y salen muchos eferentes).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4. Definir la estructura inicial del sistema.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5. Perfeccionar a través de :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Acoplamiento, cohesión, factorización, fan in, fan 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out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6. Repetir (4) y (5) hasta obtener la estructura adecuada. 	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7158" y="1214422"/>
            <a:ext cx="8286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PROCEDIMIENTO PARA CONSTRUIR LA ESTRUCTURA DEL</a:t>
            </a:r>
          </a:p>
          <a:p>
            <a:pPr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SISTEMA A TRAVES DEL DISEÑO ESTRUCTURADO.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1. Revisar y mejorar los DFD o DCU.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2. Identificar tipos de flujos de información, si tiene los DFD: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Transformación 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La información que entra sufre cambios hasta 		         transformarse en salidas.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Aferentes 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Llevan información del medio externo a los 			  procesos.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Eferentes 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Llevan información del medio interno al exterior.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Centrales 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Llevan información dentro del medio interno.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Transacción 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Enrutan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diferentes procesos.  	 	</a:t>
            </a:r>
            <a:endParaRPr lang="es-CO" sz="1800" dirty="0"/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8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08C38-C4B8-43DA-8BB3-F14A5D65F0C5}" type="slidenum">
              <a:rPr lang="es-ES"/>
              <a:pPr>
                <a:defRPr/>
              </a:pPr>
              <a:t>29</a:t>
            </a:fld>
            <a:endParaRPr lang="es-E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14282" y="1142984"/>
            <a:ext cx="9017982" cy="563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Clr>
                <a:schemeClr val="accent2">
                  <a:lumMod val="50000"/>
                </a:schemeClr>
              </a:buClr>
              <a:buFont typeface="Wingdings" pitchFamily="2" charset="2"/>
              <a:buChar char=""/>
            </a:pPr>
            <a:r>
              <a:rPr lang="es-ES" sz="1800" u="sng" dirty="0">
                <a:latin typeface="Verdana" pitchFamily="34" charset="0"/>
              </a:rPr>
              <a:t> </a:t>
            </a:r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Diseño de módulos (Diseño detallado).</a:t>
            </a:r>
          </a:p>
          <a:p>
            <a:pPr algn="l" eaLnBrk="0" hangingPunct="0"/>
            <a:endParaRPr lang="es-ES" sz="1800" u="sng" dirty="0"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Descripción detallada de cómo cada módulo ejecutará su trabajo.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Retomar especificaciones del análisis.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Se debe tener: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La estructura del sistema plenamente definida.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Conocimiento de las herramientas de hardware y software (lenguaje).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Las especificaciones desarrolladas en el análisis: Diccionario de </a:t>
            </a:r>
          </a:p>
          <a:p>
            <a:pPr algn="l" eaLnBrk="0" hangingPunct="0"/>
            <a:r>
              <a:rPr lang="es-CO" sz="1800" dirty="0">
                <a:solidFill>
                  <a:srgbClr val="3C14AC"/>
                </a:solidFill>
                <a:latin typeface="Verdana" pitchFamily="34" charset="0"/>
              </a:rPr>
              <a:t>    casos de uso o diccionario de procesos.</a:t>
            </a:r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Atributos de un Módulo: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q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Entradas: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Parámetros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q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Salidas: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Datos que entrega el módulo a quien lo llamó.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q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Función: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Transformación que hace el módulo.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q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Mecánica: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Lógica con que se ejecuta la función. </a:t>
            </a:r>
          </a:p>
          <a:p>
            <a:pPr algn="l" eaLnBrk="0" hangingPunct="0">
              <a:buClr>
                <a:srgbClr val="00B050"/>
              </a:buClr>
              <a:buFont typeface="Wingdings" pitchFamily="2" charset="2"/>
              <a:buChar char="q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</a:t>
            </a:r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Datos internos: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Conjunto de datos internos usados en la mecánica.</a:t>
            </a:r>
          </a:p>
          <a:p>
            <a:pPr algn="l" eaLnBrk="0" hangingPunct="0">
              <a:buFontTx/>
              <a:buChar char="•"/>
            </a:pPr>
            <a:endParaRPr lang="es-ES" sz="1800" dirty="0"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14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1E588-7A31-4629-849E-51783F47B3F8}" type="slidenum">
              <a:rPr lang="es-ES"/>
              <a:pPr>
                <a:defRPr/>
              </a:pPr>
              <a:t>3</a:t>
            </a:fld>
            <a:endParaRPr lang="es-E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14282" y="857232"/>
            <a:ext cx="8572560" cy="563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>
              <a:buFont typeface="Wingdings" pitchFamily="2" charset="2"/>
              <a:buNone/>
            </a:pPr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CARACTERISTICAS.</a:t>
            </a:r>
          </a:p>
          <a:p>
            <a:pPr algn="l" eaLnBrk="0" hangingPunct="0"/>
            <a:endParaRPr lang="es-CO" sz="1800" u="sng" dirty="0">
              <a:latin typeface="Verdana" pitchFamily="34" charset="0"/>
            </a:endParaRPr>
          </a:p>
          <a:p>
            <a:pPr algn="l" eaLnBrk="0" hangingPunct="0"/>
            <a:r>
              <a:rPr lang="es-CO" sz="1800" u="sng" dirty="0">
                <a:solidFill>
                  <a:srgbClr val="FF0000"/>
                </a:solidFill>
                <a:latin typeface="Verdana" pitchFamily="34" charset="0"/>
              </a:rPr>
              <a:t>ABSTRACCION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Capacidad de tomar parte de un todo y darle prioridad a esa parte.</a:t>
            </a:r>
          </a:p>
          <a:p>
            <a:pPr algn="l" eaLnBrk="0" hangingPunct="0"/>
            <a:endParaRPr lang="es-CO" sz="1800" u="sng" dirty="0">
              <a:latin typeface="Verdana" pitchFamily="34" charset="0"/>
            </a:endParaRPr>
          </a:p>
          <a:p>
            <a:pPr algn="l" eaLnBrk="0" hangingPunct="0"/>
            <a:r>
              <a:rPr lang="es-CO" sz="1800" u="sng" dirty="0">
                <a:solidFill>
                  <a:srgbClr val="FF0000"/>
                </a:solidFill>
                <a:latin typeface="Verdana" pitchFamily="34" charset="0"/>
              </a:rPr>
              <a:t>OPERACIONALIDAD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Se preocupa de la “forma” del sistema en todos sus aspectos.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Etapa limitada por el ambiente tecnológico de hardware y software.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Busca que la construcción se vuelva rutinaria y elemental.</a:t>
            </a:r>
          </a:p>
          <a:p>
            <a:pPr algn="l" eaLnBrk="0" hangingPunct="0"/>
            <a:endParaRPr lang="es-CO" sz="1800" u="sng" dirty="0">
              <a:latin typeface="Verdana" pitchFamily="34" charset="0"/>
            </a:endParaRPr>
          </a:p>
          <a:p>
            <a:pPr algn="l" eaLnBrk="0" hangingPunct="0"/>
            <a:r>
              <a:rPr lang="es-CO" sz="1800" u="sng" dirty="0">
                <a:solidFill>
                  <a:srgbClr val="FF0000"/>
                </a:solidFill>
                <a:latin typeface="Verdana" pitchFamily="34" charset="0"/>
              </a:rPr>
              <a:t>VERIFICACION</a:t>
            </a:r>
            <a:endParaRPr lang="es-ES" sz="1800" u="sng" dirty="0">
              <a:solidFill>
                <a:srgbClr val="FF0000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Un buen diseño debe ser: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COMPLETO: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	  Todos los requerimientos.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CONSISTENTE: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Interfaces con otros sistemas.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CLARO: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  Fácil de traducir a un lenguaje.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MANTENIBLE: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Fáciles modificaciones futuras.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PRACTICO: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	  Realizable con las herramientas de 					  programación existentes.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ES" sz="1800" b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EVALUABLE: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	  Que permita revisarse y mejorarse. 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9050"/>
            <a:ext cx="7086600" cy="127635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50" name="4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C31BF-B4DC-4594-A4C0-10F32F8F8E2F}" type="slidenum">
              <a:rPr lang="es-ES"/>
              <a:pPr>
                <a:defRPr/>
              </a:pPr>
              <a:t>30</a:t>
            </a:fld>
            <a:endParaRPr lang="es-ES"/>
          </a:p>
        </p:txBody>
      </p:sp>
      <p:grpSp>
        <p:nvGrpSpPr>
          <p:cNvPr id="33796" name="Group 18"/>
          <p:cNvGrpSpPr>
            <a:grpSpLocks/>
          </p:cNvGrpSpPr>
          <p:nvPr/>
        </p:nvGrpSpPr>
        <p:grpSpPr bwMode="auto">
          <a:xfrm>
            <a:off x="428596" y="1603367"/>
            <a:ext cx="1616075" cy="611187"/>
            <a:chOff x="519" y="1104"/>
            <a:chExt cx="1018" cy="385"/>
          </a:xfrm>
        </p:grpSpPr>
        <p:sp>
          <p:nvSpPr>
            <p:cNvPr id="33828" name="Freeform 3"/>
            <p:cNvSpPr>
              <a:spLocks/>
            </p:cNvSpPr>
            <p:nvPr/>
          </p:nvSpPr>
          <p:spPr bwMode="blackWhite">
            <a:xfrm>
              <a:off x="519" y="1105"/>
              <a:ext cx="648" cy="384"/>
            </a:xfrm>
            <a:custGeom>
              <a:avLst/>
              <a:gdLst>
                <a:gd name="T0" fmla="*/ 14 w 648"/>
                <a:gd name="T1" fmla="*/ 310 h 384"/>
                <a:gd name="T2" fmla="*/ 100 w 648"/>
                <a:gd name="T3" fmla="*/ 314 h 384"/>
                <a:gd name="T4" fmla="*/ 148 w 648"/>
                <a:gd name="T5" fmla="*/ 334 h 384"/>
                <a:gd name="T6" fmla="*/ 190 w 648"/>
                <a:gd name="T7" fmla="*/ 353 h 384"/>
                <a:gd name="T8" fmla="*/ 243 w 648"/>
                <a:gd name="T9" fmla="*/ 372 h 384"/>
                <a:gd name="T10" fmla="*/ 286 w 648"/>
                <a:gd name="T11" fmla="*/ 380 h 384"/>
                <a:gd name="T12" fmla="*/ 338 w 648"/>
                <a:gd name="T13" fmla="*/ 383 h 384"/>
                <a:gd name="T14" fmla="*/ 394 w 648"/>
                <a:gd name="T15" fmla="*/ 372 h 384"/>
                <a:gd name="T16" fmla="*/ 439 w 648"/>
                <a:gd name="T17" fmla="*/ 357 h 384"/>
                <a:gd name="T18" fmla="*/ 480 w 648"/>
                <a:gd name="T19" fmla="*/ 358 h 384"/>
                <a:gd name="T20" fmla="*/ 516 w 648"/>
                <a:gd name="T21" fmla="*/ 351 h 384"/>
                <a:gd name="T22" fmla="*/ 537 w 648"/>
                <a:gd name="T23" fmla="*/ 343 h 384"/>
                <a:gd name="T24" fmla="*/ 553 w 648"/>
                <a:gd name="T25" fmla="*/ 331 h 384"/>
                <a:gd name="T26" fmla="*/ 565 w 648"/>
                <a:gd name="T27" fmla="*/ 327 h 384"/>
                <a:gd name="T28" fmla="*/ 576 w 648"/>
                <a:gd name="T29" fmla="*/ 312 h 384"/>
                <a:gd name="T30" fmla="*/ 577 w 648"/>
                <a:gd name="T31" fmla="*/ 300 h 384"/>
                <a:gd name="T32" fmla="*/ 571 w 648"/>
                <a:gd name="T33" fmla="*/ 291 h 384"/>
                <a:gd name="T34" fmla="*/ 529 w 648"/>
                <a:gd name="T35" fmla="*/ 281 h 384"/>
                <a:gd name="T36" fmla="*/ 469 w 648"/>
                <a:gd name="T37" fmla="*/ 263 h 384"/>
                <a:gd name="T38" fmla="*/ 572 w 648"/>
                <a:gd name="T39" fmla="*/ 290 h 384"/>
                <a:gd name="T40" fmla="*/ 585 w 648"/>
                <a:gd name="T41" fmla="*/ 294 h 384"/>
                <a:gd name="T42" fmla="*/ 607 w 648"/>
                <a:gd name="T43" fmla="*/ 286 h 384"/>
                <a:gd name="T44" fmla="*/ 614 w 648"/>
                <a:gd name="T45" fmla="*/ 275 h 384"/>
                <a:gd name="T46" fmla="*/ 622 w 648"/>
                <a:gd name="T47" fmla="*/ 260 h 384"/>
                <a:gd name="T48" fmla="*/ 630 w 648"/>
                <a:gd name="T49" fmla="*/ 240 h 384"/>
                <a:gd name="T50" fmla="*/ 636 w 648"/>
                <a:gd name="T51" fmla="*/ 235 h 384"/>
                <a:gd name="T52" fmla="*/ 647 w 648"/>
                <a:gd name="T53" fmla="*/ 225 h 384"/>
                <a:gd name="T54" fmla="*/ 625 w 648"/>
                <a:gd name="T55" fmla="*/ 170 h 384"/>
                <a:gd name="T56" fmla="*/ 564 w 648"/>
                <a:gd name="T57" fmla="*/ 99 h 384"/>
                <a:gd name="T58" fmla="*/ 548 w 648"/>
                <a:gd name="T59" fmla="*/ 94 h 384"/>
                <a:gd name="T60" fmla="*/ 523 w 648"/>
                <a:gd name="T61" fmla="*/ 78 h 384"/>
                <a:gd name="T62" fmla="*/ 502 w 648"/>
                <a:gd name="T63" fmla="*/ 59 h 384"/>
                <a:gd name="T64" fmla="*/ 491 w 648"/>
                <a:gd name="T65" fmla="*/ 42 h 384"/>
                <a:gd name="T66" fmla="*/ 468 w 648"/>
                <a:gd name="T67" fmla="*/ 27 h 384"/>
                <a:gd name="T68" fmla="*/ 428 w 648"/>
                <a:gd name="T69" fmla="*/ 17 h 384"/>
                <a:gd name="T70" fmla="*/ 376 w 648"/>
                <a:gd name="T71" fmla="*/ 5 h 384"/>
                <a:gd name="T72" fmla="*/ 347 w 648"/>
                <a:gd name="T73" fmla="*/ 0 h 384"/>
                <a:gd name="T74" fmla="*/ 303 w 648"/>
                <a:gd name="T75" fmla="*/ 7 h 384"/>
                <a:gd name="T76" fmla="*/ 256 w 648"/>
                <a:gd name="T77" fmla="*/ 20 h 384"/>
                <a:gd name="T78" fmla="*/ 198 w 648"/>
                <a:gd name="T79" fmla="*/ 39 h 384"/>
                <a:gd name="T80" fmla="*/ 150 w 648"/>
                <a:gd name="T81" fmla="*/ 51 h 384"/>
                <a:gd name="T82" fmla="*/ 107 w 648"/>
                <a:gd name="T83" fmla="*/ 76 h 384"/>
                <a:gd name="T84" fmla="*/ 100 w 648"/>
                <a:gd name="T85" fmla="*/ 89 h 384"/>
                <a:gd name="T86" fmla="*/ 75 w 648"/>
                <a:gd name="T87" fmla="*/ 97 h 384"/>
                <a:gd name="T88" fmla="*/ 0 w 648"/>
                <a:gd name="T89" fmla="*/ 101 h 384"/>
                <a:gd name="T90" fmla="*/ 14 w 648"/>
                <a:gd name="T91" fmla="*/ 310 h 3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48"/>
                <a:gd name="T139" fmla="*/ 0 h 384"/>
                <a:gd name="T140" fmla="*/ 648 w 648"/>
                <a:gd name="T141" fmla="*/ 384 h 38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48" h="384">
                  <a:moveTo>
                    <a:pt x="14" y="310"/>
                  </a:moveTo>
                  <a:lnTo>
                    <a:pt x="100" y="314"/>
                  </a:lnTo>
                  <a:lnTo>
                    <a:pt x="148" y="334"/>
                  </a:lnTo>
                  <a:lnTo>
                    <a:pt x="190" y="353"/>
                  </a:lnTo>
                  <a:lnTo>
                    <a:pt x="243" y="372"/>
                  </a:lnTo>
                  <a:lnTo>
                    <a:pt x="286" y="380"/>
                  </a:lnTo>
                  <a:lnTo>
                    <a:pt x="338" y="383"/>
                  </a:lnTo>
                  <a:lnTo>
                    <a:pt x="394" y="372"/>
                  </a:lnTo>
                  <a:lnTo>
                    <a:pt x="439" y="357"/>
                  </a:lnTo>
                  <a:lnTo>
                    <a:pt x="480" y="358"/>
                  </a:lnTo>
                  <a:lnTo>
                    <a:pt x="516" y="351"/>
                  </a:lnTo>
                  <a:lnTo>
                    <a:pt x="537" y="343"/>
                  </a:lnTo>
                  <a:lnTo>
                    <a:pt x="553" y="331"/>
                  </a:lnTo>
                  <a:lnTo>
                    <a:pt x="565" y="327"/>
                  </a:lnTo>
                  <a:lnTo>
                    <a:pt x="576" y="312"/>
                  </a:lnTo>
                  <a:lnTo>
                    <a:pt x="577" y="300"/>
                  </a:lnTo>
                  <a:lnTo>
                    <a:pt x="571" y="291"/>
                  </a:lnTo>
                  <a:lnTo>
                    <a:pt x="529" y="281"/>
                  </a:lnTo>
                  <a:lnTo>
                    <a:pt x="469" y="263"/>
                  </a:lnTo>
                  <a:lnTo>
                    <a:pt x="572" y="290"/>
                  </a:lnTo>
                  <a:lnTo>
                    <a:pt x="585" y="294"/>
                  </a:lnTo>
                  <a:lnTo>
                    <a:pt x="607" y="286"/>
                  </a:lnTo>
                  <a:lnTo>
                    <a:pt x="614" y="275"/>
                  </a:lnTo>
                  <a:lnTo>
                    <a:pt x="622" y="260"/>
                  </a:lnTo>
                  <a:lnTo>
                    <a:pt x="630" y="240"/>
                  </a:lnTo>
                  <a:lnTo>
                    <a:pt x="636" y="235"/>
                  </a:lnTo>
                  <a:lnTo>
                    <a:pt x="647" y="225"/>
                  </a:lnTo>
                  <a:lnTo>
                    <a:pt x="625" y="170"/>
                  </a:lnTo>
                  <a:lnTo>
                    <a:pt x="564" y="99"/>
                  </a:lnTo>
                  <a:lnTo>
                    <a:pt x="548" y="94"/>
                  </a:lnTo>
                  <a:lnTo>
                    <a:pt x="523" y="78"/>
                  </a:lnTo>
                  <a:lnTo>
                    <a:pt x="502" y="59"/>
                  </a:lnTo>
                  <a:lnTo>
                    <a:pt x="491" y="42"/>
                  </a:lnTo>
                  <a:lnTo>
                    <a:pt x="468" y="27"/>
                  </a:lnTo>
                  <a:lnTo>
                    <a:pt x="428" y="17"/>
                  </a:lnTo>
                  <a:lnTo>
                    <a:pt x="376" y="5"/>
                  </a:lnTo>
                  <a:lnTo>
                    <a:pt x="347" y="0"/>
                  </a:lnTo>
                  <a:lnTo>
                    <a:pt x="303" y="7"/>
                  </a:lnTo>
                  <a:lnTo>
                    <a:pt x="256" y="20"/>
                  </a:lnTo>
                  <a:lnTo>
                    <a:pt x="198" y="39"/>
                  </a:lnTo>
                  <a:lnTo>
                    <a:pt x="150" y="51"/>
                  </a:lnTo>
                  <a:lnTo>
                    <a:pt x="107" y="76"/>
                  </a:lnTo>
                  <a:lnTo>
                    <a:pt x="100" y="89"/>
                  </a:lnTo>
                  <a:lnTo>
                    <a:pt x="75" y="97"/>
                  </a:lnTo>
                  <a:lnTo>
                    <a:pt x="0" y="101"/>
                  </a:lnTo>
                  <a:lnTo>
                    <a:pt x="14" y="31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29" name="Freeform 4"/>
            <p:cNvSpPr>
              <a:spLocks/>
            </p:cNvSpPr>
            <p:nvPr/>
          </p:nvSpPr>
          <p:spPr bwMode="blackWhite">
            <a:xfrm>
              <a:off x="858" y="1316"/>
              <a:ext cx="108" cy="172"/>
            </a:xfrm>
            <a:custGeom>
              <a:avLst/>
              <a:gdLst>
                <a:gd name="T0" fmla="*/ 107 w 108"/>
                <a:gd name="T1" fmla="*/ 0 h 172"/>
                <a:gd name="T2" fmla="*/ 41 w 108"/>
                <a:gd name="T3" fmla="*/ 75 h 172"/>
                <a:gd name="T4" fmla="*/ 10 w 108"/>
                <a:gd name="T5" fmla="*/ 141 h 172"/>
                <a:gd name="T6" fmla="*/ 0 w 108"/>
                <a:gd name="T7" fmla="*/ 171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72"/>
                <a:gd name="T14" fmla="*/ 108 w 108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72">
                  <a:moveTo>
                    <a:pt x="107" y="0"/>
                  </a:moveTo>
                  <a:lnTo>
                    <a:pt x="41" y="75"/>
                  </a:lnTo>
                  <a:lnTo>
                    <a:pt x="10" y="141"/>
                  </a:lnTo>
                  <a:lnTo>
                    <a:pt x="0" y="171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0" name="Freeform 5"/>
            <p:cNvSpPr>
              <a:spLocks/>
            </p:cNvSpPr>
            <p:nvPr/>
          </p:nvSpPr>
          <p:spPr bwMode="blackWhite">
            <a:xfrm>
              <a:off x="726" y="1212"/>
              <a:ext cx="266" cy="198"/>
            </a:xfrm>
            <a:custGeom>
              <a:avLst/>
              <a:gdLst>
                <a:gd name="T0" fmla="*/ 265 w 266"/>
                <a:gd name="T1" fmla="*/ 0 h 198"/>
                <a:gd name="T2" fmla="*/ 194 w 266"/>
                <a:gd name="T3" fmla="*/ 107 h 198"/>
                <a:gd name="T4" fmla="*/ 167 w 266"/>
                <a:gd name="T5" fmla="*/ 132 h 198"/>
                <a:gd name="T6" fmla="*/ 120 w 266"/>
                <a:gd name="T7" fmla="*/ 163 h 198"/>
                <a:gd name="T8" fmla="*/ 80 w 266"/>
                <a:gd name="T9" fmla="*/ 178 h 198"/>
                <a:gd name="T10" fmla="*/ 45 w 266"/>
                <a:gd name="T11" fmla="*/ 186 h 198"/>
                <a:gd name="T12" fmla="*/ 0 w 266"/>
                <a:gd name="T13" fmla="*/ 197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"/>
                <a:gd name="T22" fmla="*/ 0 h 198"/>
                <a:gd name="T23" fmla="*/ 266 w 266"/>
                <a:gd name="T24" fmla="*/ 198 h 1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" h="198">
                  <a:moveTo>
                    <a:pt x="265" y="0"/>
                  </a:moveTo>
                  <a:lnTo>
                    <a:pt x="194" y="107"/>
                  </a:lnTo>
                  <a:lnTo>
                    <a:pt x="167" y="132"/>
                  </a:lnTo>
                  <a:lnTo>
                    <a:pt x="120" y="163"/>
                  </a:lnTo>
                  <a:lnTo>
                    <a:pt x="80" y="178"/>
                  </a:lnTo>
                  <a:lnTo>
                    <a:pt x="45" y="186"/>
                  </a:lnTo>
                  <a:lnTo>
                    <a:pt x="0" y="197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1" name="Freeform 6"/>
            <p:cNvSpPr>
              <a:spLocks/>
            </p:cNvSpPr>
            <p:nvPr/>
          </p:nvSpPr>
          <p:spPr bwMode="blackWhite">
            <a:xfrm>
              <a:off x="881" y="1289"/>
              <a:ext cx="276" cy="117"/>
            </a:xfrm>
            <a:custGeom>
              <a:avLst/>
              <a:gdLst>
                <a:gd name="T0" fmla="*/ 217 w 276"/>
                <a:gd name="T1" fmla="*/ 115 h 117"/>
                <a:gd name="T2" fmla="*/ 234 w 276"/>
                <a:gd name="T3" fmla="*/ 116 h 117"/>
                <a:gd name="T4" fmla="*/ 258 w 276"/>
                <a:gd name="T5" fmla="*/ 107 h 117"/>
                <a:gd name="T6" fmla="*/ 269 w 276"/>
                <a:gd name="T7" fmla="*/ 93 h 117"/>
                <a:gd name="T8" fmla="*/ 275 w 276"/>
                <a:gd name="T9" fmla="*/ 81 h 117"/>
                <a:gd name="T10" fmla="*/ 273 w 276"/>
                <a:gd name="T11" fmla="*/ 69 h 117"/>
                <a:gd name="T12" fmla="*/ 268 w 276"/>
                <a:gd name="T13" fmla="*/ 57 h 117"/>
                <a:gd name="T14" fmla="*/ 259 w 276"/>
                <a:gd name="T15" fmla="*/ 48 h 117"/>
                <a:gd name="T16" fmla="*/ 198 w 276"/>
                <a:gd name="T17" fmla="*/ 32 h 117"/>
                <a:gd name="T18" fmla="*/ 141 w 276"/>
                <a:gd name="T19" fmla="*/ 22 h 117"/>
                <a:gd name="T20" fmla="*/ 95 w 276"/>
                <a:gd name="T21" fmla="*/ 12 h 117"/>
                <a:gd name="T22" fmla="*/ 46 w 276"/>
                <a:gd name="T23" fmla="*/ 0 h 117"/>
                <a:gd name="T24" fmla="*/ 17 w 276"/>
                <a:gd name="T25" fmla="*/ 6 h 117"/>
                <a:gd name="T26" fmla="*/ 7 w 276"/>
                <a:gd name="T27" fmla="*/ 13 h 117"/>
                <a:gd name="T28" fmla="*/ 0 w 276"/>
                <a:gd name="T29" fmla="*/ 24 h 117"/>
                <a:gd name="T30" fmla="*/ 3 w 276"/>
                <a:gd name="T31" fmla="*/ 36 h 117"/>
                <a:gd name="T32" fmla="*/ 11 w 276"/>
                <a:gd name="T33" fmla="*/ 47 h 117"/>
                <a:gd name="T34" fmla="*/ 38 w 276"/>
                <a:gd name="T35" fmla="*/ 58 h 117"/>
                <a:gd name="T36" fmla="*/ 76 w 276"/>
                <a:gd name="T37" fmla="*/ 61 h 117"/>
                <a:gd name="T38" fmla="*/ 101 w 276"/>
                <a:gd name="T39" fmla="*/ 71 h 117"/>
                <a:gd name="T40" fmla="*/ 130 w 276"/>
                <a:gd name="T41" fmla="*/ 79 h 117"/>
                <a:gd name="T42" fmla="*/ 159 w 276"/>
                <a:gd name="T43" fmla="*/ 93 h 117"/>
                <a:gd name="T44" fmla="*/ 197 w 276"/>
                <a:gd name="T45" fmla="*/ 107 h 117"/>
                <a:gd name="T46" fmla="*/ 217 w 276"/>
                <a:gd name="T47" fmla="*/ 115 h 1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76"/>
                <a:gd name="T73" fmla="*/ 0 h 117"/>
                <a:gd name="T74" fmla="*/ 276 w 276"/>
                <a:gd name="T75" fmla="*/ 117 h 1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76" h="117">
                  <a:moveTo>
                    <a:pt x="217" y="115"/>
                  </a:moveTo>
                  <a:lnTo>
                    <a:pt x="234" y="116"/>
                  </a:lnTo>
                  <a:lnTo>
                    <a:pt x="258" y="107"/>
                  </a:lnTo>
                  <a:lnTo>
                    <a:pt x="269" y="93"/>
                  </a:lnTo>
                  <a:lnTo>
                    <a:pt x="275" y="81"/>
                  </a:lnTo>
                  <a:lnTo>
                    <a:pt x="273" y="69"/>
                  </a:lnTo>
                  <a:lnTo>
                    <a:pt x="268" y="57"/>
                  </a:lnTo>
                  <a:lnTo>
                    <a:pt x="259" y="48"/>
                  </a:lnTo>
                  <a:lnTo>
                    <a:pt x="198" y="32"/>
                  </a:lnTo>
                  <a:lnTo>
                    <a:pt x="141" y="22"/>
                  </a:lnTo>
                  <a:lnTo>
                    <a:pt x="95" y="12"/>
                  </a:lnTo>
                  <a:lnTo>
                    <a:pt x="46" y="0"/>
                  </a:lnTo>
                  <a:lnTo>
                    <a:pt x="17" y="6"/>
                  </a:lnTo>
                  <a:lnTo>
                    <a:pt x="7" y="13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11" y="47"/>
                  </a:lnTo>
                  <a:lnTo>
                    <a:pt x="38" y="58"/>
                  </a:lnTo>
                  <a:lnTo>
                    <a:pt x="76" y="61"/>
                  </a:lnTo>
                  <a:lnTo>
                    <a:pt x="101" y="71"/>
                  </a:lnTo>
                  <a:lnTo>
                    <a:pt x="130" y="79"/>
                  </a:lnTo>
                  <a:lnTo>
                    <a:pt x="159" y="93"/>
                  </a:lnTo>
                  <a:lnTo>
                    <a:pt x="197" y="107"/>
                  </a:lnTo>
                  <a:lnTo>
                    <a:pt x="217" y="115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2" name="Freeform 7"/>
            <p:cNvSpPr>
              <a:spLocks/>
            </p:cNvSpPr>
            <p:nvPr/>
          </p:nvSpPr>
          <p:spPr bwMode="blackWhite">
            <a:xfrm>
              <a:off x="892" y="1302"/>
              <a:ext cx="65" cy="36"/>
            </a:xfrm>
            <a:custGeom>
              <a:avLst/>
              <a:gdLst>
                <a:gd name="T0" fmla="*/ 55 w 65"/>
                <a:gd name="T1" fmla="*/ 3 h 36"/>
                <a:gd name="T2" fmla="*/ 64 w 65"/>
                <a:gd name="T3" fmla="*/ 10 h 36"/>
                <a:gd name="T4" fmla="*/ 62 w 65"/>
                <a:gd name="T5" fmla="*/ 22 h 36"/>
                <a:gd name="T6" fmla="*/ 56 w 65"/>
                <a:gd name="T7" fmla="*/ 34 h 36"/>
                <a:gd name="T8" fmla="*/ 32 w 65"/>
                <a:gd name="T9" fmla="*/ 35 h 36"/>
                <a:gd name="T10" fmla="*/ 19 w 65"/>
                <a:gd name="T11" fmla="*/ 33 h 36"/>
                <a:gd name="T12" fmla="*/ 4 w 65"/>
                <a:gd name="T13" fmla="*/ 29 h 36"/>
                <a:gd name="T14" fmla="*/ 0 w 65"/>
                <a:gd name="T15" fmla="*/ 17 h 36"/>
                <a:gd name="T16" fmla="*/ 0 w 65"/>
                <a:gd name="T17" fmla="*/ 11 h 36"/>
                <a:gd name="T18" fmla="*/ 9 w 65"/>
                <a:gd name="T19" fmla="*/ 4 h 36"/>
                <a:gd name="T20" fmla="*/ 21 w 65"/>
                <a:gd name="T21" fmla="*/ 0 h 36"/>
                <a:gd name="T22" fmla="*/ 55 w 65"/>
                <a:gd name="T23" fmla="*/ 3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5"/>
                <a:gd name="T37" fmla="*/ 0 h 36"/>
                <a:gd name="T38" fmla="*/ 65 w 65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5" h="36">
                  <a:moveTo>
                    <a:pt x="55" y="3"/>
                  </a:moveTo>
                  <a:lnTo>
                    <a:pt x="64" y="10"/>
                  </a:lnTo>
                  <a:lnTo>
                    <a:pt x="62" y="22"/>
                  </a:lnTo>
                  <a:lnTo>
                    <a:pt x="56" y="34"/>
                  </a:lnTo>
                  <a:lnTo>
                    <a:pt x="32" y="35"/>
                  </a:lnTo>
                  <a:lnTo>
                    <a:pt x="19" y="33"/>
                  </a:lnTo>
                  <a:lnTo>
                    <a:pt x="4" y="29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9" y="4"/>
                  </a:lnTo>
                  <a:lnTo>
                    <a:pt x="21" y="0"/>
                  </a:lnTo>
                  <a:lnTo>
                    <a:pt x="55" y="3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3" name="Freeform 8"/>
            <p:cNvSpPr>
              <a:spLocks/>
            </p:cNvSpPr>
            <p:nvPr/>
          </p:nvSpPr>
          <p:spPr bwMode="blackWhite">
            <a:xfrm>
              <a:off x="1059" y="1177"/>
              <a:ext cx="478" cy="89"/>
            </a:xfrm>
            <a:custGeom>
              <a:avLst/>
              <a:gdLst>
                <a:gd name="T0" fmla="*/ 43 w 478"/>
                <a:gd name="T1" fmla="*/ 87 h 89"/>
                <a:gd name="T2" fmla="*/ 68 w 478"/>
                <a:gd name="T3" fmla="*/ 88 h 89"/>
                <a:gd name="T4" fmla="*/ 124 w 478"/>
                <a:gd name="T5" fmla="*/ 86 h 89"/>
                <a:gd name="T6" fmla="*/ 178 w 478"/>
                <a:gd name="T7" fmla="*/ 81 h 89"/>
                <a:gd name="T8" fmla="*/ 203 w 478"/>
                <a:gd name="T9" fmla="*/ 78 h 89"/>
                <a:gd name="T10" fmla="*/ 221 w 478"/>
                <a:gd name="T11" fmla="*/ 76 h 89"/>
                <a:gd name="T12" fmla="*/ 259 w 478"/>
                <a:gd name="T13" fmla="*/ 75 h 89"/>
                <a:gd name="T14" fmla="*/ 303 w 478"/>
                <a:gd name="T15" fmla="*/ 74 h 89"/>
                <a:gd name="T16" fmla="*/ 335 w 478"/>
                <a:gd name="T17" fmla="*/ 73 h 89"/>
                <a:gd name="T18" fmla="*/ 358 w 478"/>
                <a:gd name="T19" fmla="*/ 72 h 89"/>
                <a:gd name="T20" fmla="*/ 406 w 478"/>
                <a:gd name="T21" fmla="*/ 66 h 89"/>
                <a:gd name="T22" fmla="*/ 439 w 478"/>
                <a:gd name="T23" fmla="*/ 62 h 89"/>
                <a:gd name="T24" fmla="*/ 467 w 478"/>
                <a:gd name="T25" fmla="*/ 56 h 89"/>
                <a:gd name="T26" fmla="*/ 476 w 478"/>
                <a:gd name="T27" fmla="*/ 49 h 89"/>
                <a:gd name="T28" fmla="*/ 477 w 478"/>
                <a:gd name="T29" fmla="*/ 40 h 89"/>
                <a:gd name="T30" fmla="*/ 476 w 478"/>
                <a:gd name="T31" fmla="*/ 31 h 89"/>
                <a:gd name="T32" fmla="*/ 468 w 478"/>
                <a:gd name="T33" fmla="*/ 20 h 89"/>
                <a:gd name="T34" fmla="*/ 444 w 478"/>
                <a:gd name="T35" fmla="*/ 12 h 89"/>
                <a:gd name="T36" fmla="*/ 405 w 478"/>
                <a:gd name="T37" fmla="*/ 12 h 89"/>
                <a:gd name="T38" fmla="*/ 360 w 478"/>
                <a:gd name="T39" fmla="*/ 12 h 89"/>
                <a:gd name="T40" fmla="*/ 330 w 478"/>
                <a:gd name="T41" fmla="*/ 12 h 89"/>
                <a:gd name="T42" fmla="*/ 299 w 478"/>
                <a:gd name="T43" fmla="*/ 10 h 89"/>
                <a:gd name="T44" fmla="*/ 263 w 478"/>
                <a:gd name="T45" fmla="*/ 12 h 89"/>
                <a:gd name="T46" fmla="*/ 222 w 478"/>
                <a:gd name="T47" fmla="*/ 12 h 89"/>
                <a:gd name="T48" fmla="*/ 191 w 478"/>
                <a:gd name="T49" fmla="*/ 9 h 89"/>
                <a:gd name="T50" fmla="*/ 141 w 478"/>
                <a:gd name="T51" fmla="*/ 7 h 89"/>
                <a:gd name="T52" fmla="*/ 89 w 478"/>
                <a:gd name="T53" fmla="*/ 3 h 89"/>
                <a:gd name="T54" fmla="*/ 45 w 478"/>
                <a:gd name="T55" fmla="*/ 0 h 89"/>
                <a:gd name="T56" fmla="*/ 0 w 478"/>
                <a:gd name="T57" fmla="*/ 0 h 89"/>
                <a:gd name="T58" fmla="*/ 8 w 478"/>
                <a:gd name="T59" fmla="*/ 82 h 89"/>
                <a:gd name="T60" fmla="*/ 43 w 478"/>
                <a:gd name="T61" fmla="*/ 87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78"/>
                <a:gd name="T94" fmla="*/ 0 h 89"/>
                <a:gd name="T95" fmla="*/ 478 w 478"/>
                <a:gd name="T96" fmla="*/ 89 h 8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78" h="89">
                  <a:moveTo>
                    <a:pt x="43" y="87"/>
                  </a:moveTo>
                  <a:lnTo>
                    <a:pt x="68" y="88"/>
                  </a:lnTo>
                  <a:lnTo>
                    <a:pt x="124" y="86"/>
                  </a:lnTo>
                  <a:lnTo>
                    <a:pt x="178" y="81"/>
                  </a:lnTo>
                  <a:lnTo>
                    <a:pt x="203" y="78"/>
                  </a:lnTo>
                  <a:lnTo>
                    <a:pt x="221" y="76"/>
                  </a:lnTo>
                  <a:lnTo>
                    <a:pt x="259" y="75"/>
                  </a:lnTo>
                  <a:lnTo>
                    <a:pt x="303" y="74"/>
                  </a:lnTo>
                  <a:lnTo>
                    <a:pt x="335" y="73"/>
                  </a:lnTo>
                  <a:lnTo>
                    <a:pt x="358" y="72"/>
                  </a:lnTo>
                  <a:lnTo>
                    <a:pt x="406" y="66"/>
                  </a:lnTo>
                  <a:lnTo>
                    <a:pt x="439" y="62"/>
                  </a:lnTo>
                  <a:lnTo>
                    <a:pt x="467" y="56"/>
                  </a:lnTo>
                  <a:lnTo>
                    <a:pt x="476" y="49"/>
                  </a:lnTo>
                  <a:lnTo>
                    <a:pt x="477" y="40"/>
                  </a:lnTo>
                  <a:lnTo>
                    <a:pt x="476" y="31"/>
                  </a:lnTo>
                  <a:lnTo>
                    <a:pt x="468" y="20"/>
                  </a:lnTo>
                  <a:lnTo>
                    <a:pt x="444" y="12"/>
                  </a:lnTo>
                  <a:lnTo>
                    <a:pt x="405" y="12"/>
                  </a:lnTo>
                  <a:lnTo>
                    <a:pt x="360" y="12"/>
                  </a:lnTo>
                  <a:lnTo>
                    <a:pt x="330" y="12"/>
                  </a:lnTo>
                  <a:lnTo>
                    <a:pt x="299" y="10"/>
                  </a:lnTo>
                  <a:lnTo>
                    <a:pt x="263" y="12"/>
                  </a:lnTo>
                  <a:lnTo>
                    <a:pt x="222" y="12"/>
                  </a:lnTo>
                  <a:lnTo>
                    <a:pt x="191" y="9"/>
                  </a:lnTo>
                  <a:lnTo>
                    <a:pt x="141" y="7"/>
                  </a:lnTo>
                  <a:lnTo>
                    <a:pt x="89" y="3"/>
                  </a:lnTo>
                  <a:lnTo>
                    <a:pt x="45" y="0"/>
                  </a:lnTo>
                  <a:lnTo>
                    <a:pt x="0" y="0"/>
                  </a:lnTo>
                  <a:lnTo>
                    <a:pt x="8" y="82"/>
                  </a:lnTo>
                  <a:lnTo>
                    <a:pt x="43" y="87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4" name="Freeform 9"/>
            <p:cNvSpPr>
              <a:spLocks/>
            </p:cNvSpPr>
            <p:nvPr/>
          </p:nvSpPr>
          <p:spPr bwMode="blackWhite">
            <a:xfrm>
              <a:off x="948" y="1394"/>
              <a:ext cx="17" cy="70"/>
            </a:xfrm>
            <a:custGeom>
              <a:avLst/>
              <a:gdLst>
                <a:gd name="T0" fmla="*/ 13 w 17"/>
                <a:gd name="T1" fmla="*/ 69 h 70"/>
                <a:gd name="T2" fmla="*/ 4 w 17"/>
                <a:gd name="T3" fmla="*/ 48 h 70"/>
                <a:gd name="T4" fmla="*/ 0 w 17"/>
                <a:gd name="T5" fmla="*/ 32 h 70"/>
                <a:gd name="T6" fmla="*/ 7 w 17"/>
                <a:gd name="T7" fmla="*/ 10 h 70"/>
                <a:gd name="T8" fmla="*/ 16 w 17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70"/>
                <a:gd name="T17" fmla="*/ 17 w 17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70">
                  <a:moveTo>
                    <a:pt x="13" y="69"/>
                  </a:moveTo>
                  <a:lnTo>
                    <a:pt x="4" y="48"/>
                  </a:lnTo>
                  <a:lnTo>
                    <a:pt x="0" y="32"/>
                  </a:lnTo>
                  <a:lnTo>
                    <a:pt x="7" y="10"/>
                  </a:lnTo>
                  <a:lnTo>
                    <a:pt x="16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5" name="Freeform 10"/>
            <p:cNvSpPr>
              <a:spLocks/>
            </p:cNvSpPr>
            <p:nvPr/>
          </p:nvSpPr>
          <p:spPr bwMode="blackWhite">
            <a:xfrm>
              <a:off x="608" y="1199"/>
              <a:ext cx="17" cy="57"/>
            </a:xfrm>
            <a:custGeom>
              <a:avLst/>
              <a:gdLst>
                <a:gd name="T0" fmla="*/ 13 w 17"/>
                <a:gd name="T1" fmla="*/ 0 h 57"/>
                <a:gd name="T2" fmla="*/ 0 w 17"/>
                <a:gd name="T3" fmla="*/ 22 h 57"/>
                <a:gd name="T4" fmla="*/ 4 w 17"/>
                <a:gd name="T5" fmla="*/ 45 h 57"/>
                <a:gd name="T6" fmla="*/ 16 w 17"/>
                <a:gd name="T7" fmla="*/ 56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7"/>
                <a:gd name="T14" fmla="*/ 17 w 17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7">
                  <a:moveTo>
                    <a:pt x="13" y="0"/>
                  </a:moveTo>
                  <a:lnTo>
                    <a:pt x="0" y="22"/>
                  </a:lnTo>
                  <a:lnTo>
                    <a:pt x="4" y="45"/>
                  </a:lnTo>
                  <a:lnTo>
                    <a:pt x="16" y="56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6" name="Freeform 11"/>
            <p:cNvSpPr>
              <a:spLocks/>
            </p:cNvSpPr>
            <p:nvPr/>
          </p:nvSpPr>
          <p:spPr bwMode="blackWhite">
            <a:xfrm>
              <a:off x="877" y="1347"/>
              <a:ext cx="223" cy="111"/>
            </a:xfrm>
            <a:custGeom>
              <a:avLst/>
              <a:gdLst>
                <a:gd name="T0" fmla="*/ 181 w 223"/>
                <a:gd name="T1" fmla="*/ 110 h 111"/>
                <a:gd name="T2" fmla="*/ 155 w 223"/>
                <a:gd name="T3" fmla="*/ 108 h 111"/>
                <a:gd name="T4" fmla="*/ 130 w 223"/>
                <a:gd name="T5" fmla="*/ 99 h 111"/>
                <a:gd name="T6" fmla="*/ 107 w 223"/>
                <a:gd name="T7" fmla="*/ 83 h 111"/>
                <a:gd name="T8" fmla="*/ 100 w 223"/>
                <a:gd name="T9" fmla="*/ 71 h 111"/>
                <a:gd name="T10" fmla="*/ 93 w 223"/>
                <a:gd name="T11" fmla="*/ 62 h 111"/>
                <a:gd name="T12" fmla="*/ 71 w 223"/>
                <a:gd name="T13" fmla="*/ 57 h 111"/>
                <a:gd name="T14" fmla="*/ 40 w 223"/>
                <a:gd name="T15" fmla="*/ 50 h 111"/>
                <a:gd name="T16" fmla="*/ 11 w 223"/>
                <a:gd name="T17" fmla="*/ 41 h 111"/>
                <a:gd name="T18" fmla="*/ 1 w 223"/>
                <a:gd name="T19" fmla="*/ 31 h 111"/>
                <a:gd name="T20" fmla="*/ 0 w 223"/>
                <a:gd name="T21" fmla="*/ 15 h 111"/>
                <a:gd name="T22" fmla="*/ 5 w 223"/>
                <a:gd name="T23" fmla="*/ 5 h 111"/>
                <a:gd name="T24" fmla="*/ 23 w 223"/>
                <a:gd name="T25" fmla="*/ 0 h 111"/>
                <a:gd name="T26" fmla="*/ 42 w 223"/>
                <a:gd name="T27" fmla="*/ 0 h 111"/>
                <a:gd name="T28" fmla="*/ 78 w 223"/>
                <a:gd name="T29" fmla="*/ 3 h 111"/>
                <a:gd name="T30" fmla="*/ 108 w 223"/>
                <a:gd name="T31" fmla="*/ 13 h 111"/>
                <a:gd name="T32" fmla="*/ 133 w 223"/>
                <a:gd name="T33" fmla="*/ 24 h 111"/>
                <a:gd name="T34" fmla="*/ 189 w 223"/>
                <a:gd name="T35" fmla="*/ 43 h 111"/>
                <a:gd name="T36" fmla="*/ 214 w 223"/>
                <a:gd name="T37" fmla="*/ 57 h 111"/>
                <a:gd name="T38" fmla="*/ 222 w 223"/>
                <a:gd name="T39" fmla="*/ 76 h 111"/>
                <a:gd name="T40" fmla="*/ 218 w 223"/>
                <a:gd name="T41" fmla="*/ 87 h 111"/>
                <a:gd name="T42" fmla="*/ 211 w 223"/>
                <a:gd name="T43" fmla="*/ 96 h 111"/>
                <a:gd name="T44" fmla="*/ 197 w 223"/>
                <a:gd name="T45" fmla="*/ 104 h 111"/>
                <a:gd name="T46" fmla="*/ 181 w 223"/>
                <a:gd name="T47" fmla="*/ 110 h 1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3"/>
                <a:gd name="T73" fmla="*/ 0 h 111"/>
                <a:gd name="T74" fmla="*/ 223 w 223"/>
                <a:gd name="T75" fmla="*/ 111 h 1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3" h="111">
                  <a:moveTo>
                    <a:pt x="181" y="110"/>
                  </a:moveTo>
                  <a:lnTo>
                    <a:pt x="155" y="108"/>
                  </a:lnTo>
                  <a:lnTo>
                    <a:pt x="130" y="99"/>
                  </a:lnTo>
                  <a:lnTo>
                    <a:pt x="107" y="83"/>
                  </a:lnTo>
                  <a:lnTo>
                    <a:pt x="100" y="71"/>
                  </a:lnTo>
                  <a:lnTo>
                    <a:pt x="93" y="62"/>
                  </a:lnTo>
                  <a:lnTo>
                    <a:pt x="71" y="57"/>
                  </a:lnTo>
                  <a:lnTo>
                    <a:pt x="40" y="50"/>
                  </a:lnTo>
                  <a:lnTo>
                    <a:pt x="11" y="41"/>
                  </a:lnTo>
                  <a:lnTo>
                    <a:pt x="1" y="31"/>
                  </a:lnTo>
                  <a:lnTo>
                    <a:pt x="0" y="15"/>
                  </a:lnTo>
                  <a:lnTo>
                    <a:pt x="5" y="5"/>
                  </a:lnTo>
                  <a:lnTo>
                    <a:pt x="23" y="0"/>
                  </a:lnTo>
                  <a:lnTo>
                    <a:pt x="42" y="0"/>
                  </a:lnTo>
                  <a:lnTo>
                    <a:pt x="78" y="3"/>
                  </a:lnTo>
                  <a:lnTo>
                    <a:pt x="108" y="13"/>
                  </a:lnTo>
                  <a:lnTo>
                    <a:pt x="133" y="24"/>
                  </a:lnTo>
                  <a:lnTo>
                    <a:pt x="189" y="43"/>
                  </a:lnTo>
                  <a:lnTo>
                    <a:pt x="214" y="57"/>
                  </a:lnTo>
                  <a:lnTo>
                    <a:pt x="222" y="76"/>
                  </a:lnTo>
                  <a:lnTo>
                    <a:pt x="218" y="87"/>
                  </a:lnTo>
                  <a:lnTo>
                    <a:pt x="211" y="96"/>
                  </a:lnTo>
                  <a:lnTo>
                    <a:pt x="197" y="104"/>
                  </a:lnTo>
                  <a:lnTo>
                    <a:pt x="181" y="11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7" name="Freeform 12"/>
            <p:cNvSpPr>
              <a:spLocks/>
            </p:cNvSpPr>
            <p:nvPr/>
          </p:nvSpPr>
          <p:spPr bwMode="blackWhite">
            <a:xfrm>
              <a:off x="884" y="1353"/>
              <a:ext cx="50" cy="30"/>
            </a:xfrm>
            <a:custGeom>
              <a:avLst/>
              <a:gdLst>
                <a:gd name="T0" fmla="*/ 48 w 50"/>
                <a:gd name="T1" fmla="*/ 4 h 30"/>
                <a:gd name="T2" fmla="*/ 49 w 50"/>
                <a:gd name="T3" fmla="*/ 15 h 30"/>
                <a:gd name="T4" fmla="*/ 44 w 50"/>
                <a:gd name="T5" fmla="*/ 27 h 30"/>
                <a:gd name="T6" fmla="*/ 24 w 50"/>
                <a:gd name="T7" fmla="*/ 29 h 30"/>
                <a:gd name="T8" fmla="*/ 10 w 50"/>
                <a:gd name="T9" fmla="*/ 26 h 30"/>
                <a:gd name="T10" fmla="*/ 0 w 50"/>
                <a:gd name="T11" fmla="*/ 15 h 30"/>
                <a:gd name="T12" fmla="*/ 4 w 50"/>
                <a:gd name="T13" fmla="*/ 6 h 30"/>
                <a:gd name="T14" fmla="*/ 12 w 50"/>
                <a:gd name="T15" fmla="*/ 3 h 30"/>
                <a:gd name="T16" fmla="*/ 24 w 50"/>
                <a:gd name="T17" fmla="*/ 0 h 30"/>
                <a:gd name="T18" fmla="*/ 40 w 50"/>
                <a:gd name="T19" fmla="*/ 0 h 30"/>
                <a:gd name="T20" fmla="*/ 48 w 50"/>
                <a:gd name="T21" fmla="*/ 4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30"/>
                <a:gd name="T35" fmla="*/ 50 w 50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30">
                  <a:moveTo>
                    <a:pt x="48" y="4"/>
                  </a:moveTo>
                  <a:lnTo>
                    <a:pt x="49" y="15"/>
                  </a:lnTo>
                  <a:lnTo>
                    <a:pt x="44" y="27"/>
                  </a:lnTo>
                  <a:lnTo>
                    <a:pt x="24" y="29"/>
                  </a:lnTo>
                  <a:lnTo>
                    <a:pt x="10" y="26"/>
                  </a:lnTo>
                  <a:lnTo>
                    <a:pt x="0" y="15"/>
                  </a:lnTo>
                  <a:lnTo>
                    <a:pt x="4" y="6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40" y="0"/>
                  </a:lnTo>
                  <a:lnTo>
                    <a:pt x="48" y="4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8" name="Freeform 13"/>
            <p:cNvSpPr>
              <a:spLocks/>
            </p:cNvSpPr>
            <p:nvPr/>
          </p:nvSpPr>
          <p:spPr bwMode="blackWhite">
            <a:xfrm>
              <a:off x="898" y="1249"/>
              <a:ext cx="274" cy="94"/>
            </a:xfrm>
            <a:custGeom>
              <a:avLst/>
              <a:gdLst>
                <a:gd name="T0" fmla="*/ 236 w 274"/>
                <a:gd name="T1" fmla="*/ 93 h 94"/>
                <a:gd name="T2" fmla="*/ 254 w 274"/>
                <a:gd name="T3" fmla="*/ 88 h 94"/>
                <a:gd name="T4" fmla="*/ 267 w 274"/>
                <a:gd name="T5" fmla="*/ 80 h 94"/>
                <a:gd name="T6" fmla="*/ 271 w 274"/>
                <a:gd name="T7" fmla="*/ 69 h 94"/>
                <a:gd name="T8" fmla="*/ 273 w 274"/>
                <a:gd name="T9" fmla="*/ 55 h 94"/>
                <a:gd name="T10" fmla="*/ 262 w 274"/>
                <a:gd name="T11" fmla="*/ 36 h 94"/>
                <a:gd name="T12" fmla="*/ 249 w 274"/>
                <a:gd name="T13" fmla="*/ 21 h 94"/>
                <a:gd name="T14" fmla="*/ 218 w 274"/>
                <a:gd name="T15" fmla="*/ 10 h 94"/>
                <a:gd name="T16" fmla="*/ 149 w 274"/>
                <a:gd name="T17" fmla="*/ 6 h 94"/>
                <a:gd name="T18" fmla="*/ 98 w 274"/>
                <a:gd name="T19" fmla="*/ 0 h 94"/>
                <a:gd name="T20" fmla="*/ 47 w 274"/>
                <a:gd name="T21" fmla="*/ 0 h 94"/>
                <a:gd name="T22" fmla="*/ 23 w 274"/>
                <a:gd name="T23" fmla="*/ 4 h 94"/>
                <a:gd name="T24" fmla="*/ 6 w 274"/>
                <a:gd name="T25" fmla="*/ 12 h 94"/>
                <a:gd name="T26" fmla="*/ 0 w 274"/>
                <a:gd name="T27" fmla="*/ 31 h 94"/>
                <a:gd name="T28" fmla="*/ 12 w 274"/>
                <a:gd name="T29" fmla="*/ 47 h 94"/>
                <a:gd name="T30" fmla="*/ 39 w 274"/>
                <a:gd name="T31" fmla="*/ 55 h 94"/>
                <a:gd name="T32" fmla="*/ 84 w 274"/>
                <a:gd name="T33" fmla="*/ 60 h 94"/>
                <a:gd name="T34" fmla="*/ 125 w 274"/>
                <a:gd name="T35" fmla="*/ 66 h 94"/>
                <a:gd name="T36" fmla="*/ 165 w 274"/>
                <a:gd name="T37" fmla="*/ 80 h 94"/>
                <a:gd name="T38" fmla="*/ 208 w 274"/>
                <a:gd name="T39" fmla="*/ 89 h 94"/>
                <a:gd name="T40" fmla="*/ 236 w 274"/>
                <a:gd name="T41" fmla="*/ 93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4"/>
                <a:gd name="T64" fmla="*/ 0 h 94"/>
                <a:gd name="T65" fmla="*/ 274 w 27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4" h="94">
                  <a:moveTo>
                    <a:pt x="236" y="93"/>
                  </a:moveTo>
                  <a:lnTo>
                    <a:pt x="254" y="88"/>
                  </a:lnTo>
                  <a:lnTo>
                    <a:pt x="267" y="80"/>
                  </a:lnTo>
                  <a:lnTo>
                    <a:pt x="271" y="69"/>
                  </a:lnTo>
                  <a:lnTo>
                    <a:pt x="273" y="55"/>
                  </a:lnTo>
                  <a:lnTo>
                    <a:pt x="262" y="36"/>
                  </a:lnTo>
                  <a:lnTo>
                    <a:pt x="249" y="21"/>
                  </a:lnTo>
                  <a:lnTo>
                    <a:pt x="218" y="10"/>
                  </a:lnTo>
                  <a:lnTo>
                    <a:pt x="149" y="6"/>
                  </a:lnTo>
                  <a:lnTo>
                    <a:pt x="98" y="0"/>
                  </a:lnTo>
                  <a:lnTo>
                    <a:pt x="47" y="0"/>
                  </a:lnTo>
                  <a:lnTo>
                    <a:pt x="23" y="4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12" y="47"/>
                  </a:lnTo>
                  <a:lnTo>
                    <a:pt x="39" y="55"/>
                  </a:lnTo>
                  <a:lnTo>
                    <a:pt x="84" y="60"/>
                  </a:lnTo>
                  <a:lnTo>
                    <a:pt x="125" y="66"/>
                  </a:lnTo>
                  <a:lnTo>
                    <a:pt x="165" y="80"/>
                  </a:lnTo>
                  <a:lnTo>
                    <a:pt x="208" y="89"/>
                  </a:lnTo>
                  <a:lnTo>
                    <a:pt x="236" y="93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39" name="Freeform 14"/>
            <p:cNvSpPr>
              <a:spLocks/>
            </p:cNvSpPr>
            <p:nvPr/>
          </p:nvSpPr>
          <p:spPr bwMode="blackWhite">
            <a:xfrm>
              <a:off x="912" y="1255"/>
              <a:ext cx="67" cy="42"/>
            </a:xfrm>
            <a:custGeom>
              <a:avLst/>
              <a:gdLst>
                <a:gd name="T0" fmla="*/ 56 w 67"/>
                <a:gd name="T1" fmla="*/ 40 h 42"/>
                <a:gd name="T2" fmla="*/ 31 w 67"/>
                <a:gd name="T3" fmla="*/ 41 h 42"/>
                <a:gd name="T4" fmla="*/ 7 w 67"/>
                <a:gd name="T5" fmla="*/ 35 h 42"/>
                <a:gd name="T6" fmla="*/ 0 w 67"/>
                <a:gd name="T7" fmla="*/ 25 h 42"/>
                <a:gd name="T8" fmla="*/ 5 w 67"/>
                <a:gd name="T9" fmla="*/ 9 h 42"/>
                <a:gd name="T10" fmla="*/ 15 w 67"/>
                <a:gd name="T11" fmla="*/ 4 h 42"/>
                <a:gd name="T12" fmla="*/ 28 w 67"/>
                <a:gd name="T13" fmla="*/ 1 h 42"/>
                <a:gd name="T14" fmla="*/ 46 w 67"/>
                <a:gd name="T15" fmla="*/ 0 h 42"/>
                <a:gd name="T16" fmla="*/ 59 w 67"/>
                <a:gd name="T17" fmla="*/ 6 h 42"/>
                <a:gd name="T18" fmla="*/ 66 w 67"/>
                <a:gd name="T19" fmla="*/ 27 h 42"/>
                <a:gd name="T20" fmla="*/ 56 w 67"/>
                <a:gd name="T21" fmla="*/ 4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7"/>
                <a:gd name="T34" fmla="*/ 0 h 42"/>
                <a:gd name="T35" fmla="*/ 67 w 67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7" h="42">
                  <a:moveTo>
                    <a:pt x="56" y="40"/>
                  </a:moveTo>
                  <a:lnTo>
                    <a:pt x="31" y="41"/>
                  </a:lnTo>
                  <a:lnTo>
                    <a:pt x="7" y="35"/>
                  </a:lnTo>
                  <a:lnTo>
                    <a:pt x="0" y="25"/>
                  </a:lnTo>
                  <a:lnTo>
                    <a:pt x="5" y="9"/>
                  </a:lnTo>
                  <a:lnTo>
                    <a:pt x="15" y="4"/>
                  </a:lnTo>
                  <a:lnTo>
                    <a:pt x="28" y="1"/>
                  </a:lnTo>
                  <a:lnTo>
                    <a:pt x="46" y="0"/>
                  </a:lnTo>
                  <a:lnTo>
                    <a:pt x="59" y="6"/>
                  </a:lnTo>
                  <a:lnTo>
                    <a:pt x="66" y="27"/>
                  </a:lnTo>
                  <a:lnTo>
                    <a:pt x="56" y="4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40" name="Freeform 15"/>
            <p:cNvSpPr>
              <a:spLocks/>
            </p:cNvSpPr>
            <p:nvPr/>
          </p:nvSpPr>
          <p:spPr bwMode="blackWhite">
            <a:xfrm>
              <a:off x="732" y="1104"/>
              <a:ext cx="419" cy="171"/>
            </a:xfrm>
            <a:custGeom>
              <a:avLst/>
              <a:gdLst>
                <a:gd name="T0" fmla="*/ 360 w 419"/>
                <a:gd name="T1" fmla="*/ 66 h 171"/>
                <a:gd name="T2" fmla="*/ 371 w 419"/>
                <a:gd name="T3" fmla="*/ 92 h 171"/>
                <a:gd name="T4" fmla="*/ 388 w 419"/>
                <a:gd name="T5" fmla="*/ 108 h 171"/>
                <a:gd name="T6" fmla="*/ 407 w 419"/>
                <a:gd name="T7" fmla="*/ 129 h 171"/>
                <a:gd name="T8" fmla="*/ 418 w 419"/>
                <a:gd name="T9" fmla="*/ 152 h 171"/>
                <a:gd name="T10" fmla="*/ 413 w 419"/>
                <a:gd name="T11" fmla="*/ 161 h 171"/>
                <a:gd name="T12" fmla="*/ 405 w 419"/>
                <a:gd name="T13" fmla="*/ 168 h 171"/>
                <a:gd name="T14" fmla="*/ 388 w 419"/>
                <a:gd name="T15" fmla="*/ 170 h 171"/>
                <a:gd name="T16" fmla="*/ 368 w 419"/>
                <a:gd name="T17" fmla="*/ 167 h 171"/>
                <a:gd name="T18" fmla="*/ 350 w 419"/>
                <a:gd name="T19" fmla="*/ 164 h 171"/>
                <a:gd name="T20" fmla="*/ 327 w 419"/>
                <a:gd name="T21" fmla="*/ 156 h 171"/>
                <a:gd name="T22" fmla="*/ 296 w 419"/>
                <a:gd name="T23" fmla="*/ 134 h 171"/>
                <a:gd name="T24" fmla="*/ 280 w 419"/>
                <a:gd name="T25" fmla="*/ 119 h 171"/>
                <a:gd name="T26" fmla="*/ 270 w 419"/>
                <a:gd name="T27" fmla="*/ 106 h 171"/>
                <a:gd name="T28" fmla="*/ 237 w 419"/>
                <a:gd name="T29" fmla="*/ 110 h 171"/>
                <a:gd name="T30" fmla="*/ 208 w 419"/>
                <a:gd name="T31" fmla="*/ 113 h 171"/>
                <a:gd name="T32" fmla="*/ 163 w 419"/>
                <a:gd name="T33" fmla="*/ 113 h 171"/>
                <a:gd name="T34" fmla="*/ 135 w 419"/>
                <a:gd name="T35" fmla="*/ 109 h 171"/>
                <a:gd name="T36" fmla="*/ 108 w 419"/>
                <a:gd name="T37" fmla="*/ 108 h 171"/>
                <a:gd name="T38" fmla="*/ 79 w 419"/>
                <a:gd name="T39" fmla="*/ 100 h 171"/>
                <a:gd name="T40" fmla="*/ 59 w 419"/>
                <a:gd name="T41" fmla="*/ 92 h 171"/>
                <a:gd name="T42" fmla="*/ 38 w 419"/>
                <a:gd name="T43" fmla="*/ 76 h 171"/>
                <a:gd name="T44" fmla="*/ 20 w 419"/>
                <a:gd name="T45" fmla="*/ 62 h 171"/>
                <a:gd name="T46" fmla="*/ 7 w 419"/>
                <a:gd name="T47" fmla="*/ 46 h 171"/>
                <a:gd name="T48" fmla="*/ 0 w 419"/>
                <a:gd name="T49" fmla="*/ 35 h 171"/>
                <a:gd name="T50" fmla="*/ 32 w 419"/>
                <a:gd name="T51" fmla="*/ 23 h 171"/>
                <a:gd name="T52" fmla="*/ 65 w 419"/>
                <a:gd name="T53" fmla="*/ 15 h 171"/>
                <a:gd name="T54" fmla="*/ 115 w 419"/>
                <a:gd name="T55" fmla="*/ 3 h 171"/>
                <a:gd name="T56" fmla="*/ 139 w 419"/>
                <a:gd name="T57" fmla="*/ 0 h 171"/>
                <a:gd name="T58" fmla="*/ 178 w 419"/>
                <a:gd name="T59" fmla="*/ 7 h 171"/>
                <a:gd name="T60" fmla="*/ 233 w 419"/>
                <a:gd name="T61" fmla="*/ 13 h 171"/>
                <a:gd name="T62" fmla="*/ 303 w 419"/>
                <a:gd name="T63" fmla="*/ 21 h 171"/>
                <a:gd name="T64" fmla="*/ 337 w 419"/>
                <a:gd name="T65" fmla="*/ 31 h 171"/>
                <a:gd name="T66" fmla="*/ 353 w 419"/>
                <a:gd name="T67" fmla="*/ 49 h 171"/>
                <a:gd name="T68" fmla="*/ 360 w 419"/>
                <a:gd name="T69" fmla="*/ 66 h 1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9"/>
                <a:gd name="T106" fmla="*/ 0 h 171"/>
                <a:gd name="T107" fmla="*/ 419 w 419"/>
                <a:gd name="T108" fmla="*/ 171 h 17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9" h="171">
                  <a:moveTo>
                    <a:pt x="360" y="66"/>
                  </a:moveTo>
                  <a:lnTo>
                    <a:pt x="371" y="92"/>
                  </a:lnTo>
                  <a:lnTo>
                    <a:pt x="388" y="108"/>
                  </a:lnTo>
                  <a:lnTo>
                    <a:pt x="407" y="129"/>
                  </a:lnTo>
                  <a:lnTo>
                    <a:pt x="418" y="152"/>
                  </a:lnTo>
                  <a:lnTo>
                    <a:pt x="413" y="161"/>
                  </a:lnTo>
                  <a:lnTo>
                    <a:pt x="405" y="168"/>
                  </a:lnTo>
                  <a:lnTo>
                    <a:pt x="388" y="170"/>
                  </a:lnTo>
                  <a:lnTo>
                    <a:pt x="368" y="167"/>
                  </a:lnTo>
                  <a:lnTo>
                    <a:pt x="350" y="164"/>
                  </a:lnTo>
                  <a:lnTo>
                    <a:pt x="327" y="156"/>
                  </a:lnTo>
                  <a:lnTo>
                    <a:pt x="296" y="134"/>
                  </a:lnTo>
                  <a:lnTo>
                    <a:pt x="280" y="119"/>
                  </a:lnTo>
                  <a:lnTo>
                    <a:pt x="270" y="106"/>
                  </a:lnTo>
                  <a:lnTo>
                    <a:pt x="237" y="110"/>
                  </a:lnTo>
                  <a:lnTo>
                    <a:pt x="208" y="113"/>
                  </a:lnTo>
                  <a:lnTo>
                    <a:pt x="163" y="113"/>
                  </a:lnTo>
                  <a:lnTo>
                    <a:pt x="135" y="109"/>
                  </a:lnTo>
                  <a:lnTo>
                    <a:pt x="108" y="108"/>
                  </a:lnTo>
                  <a:lnTo>
                    <a:pt x="79" y="100"/>
                  </a:lnTo>
                  <a:lnTo>
                    <a:pt x="59" y="92"/>
                  </a:lnTo>
                  <a:lnTo>
                    <a:pt x="38" y="76"/>
                  </a:lnTo>
                  <a:lnTo>
                    <a:pt x="20" y="62"/>
                  </a:lnTo>
                  <a:lnTo>
                    <a:pt x="7" y="46"/>
                  </a:lnTo>
                  <a:lnTo>
                    <a:pt x="0" y="35"/>
                  </a:lnTo>
                  <a:lnTo>
                    <a:pt x="32" y="23"/>
                  </a:lnTo>
                  <a:lnTo>
                    <a:pt x="65" y="15"/>
                  </a:lnTo>
                  <a:lnTo>
                    <a:pt x="115" y="3"/>
                  </a:lnTo>
                  <a:lnTo>
                    <a:pt x="139" y="0"/>
                  </a:lnTo>
                  <a:lnTo>
                    <a:pt x="178" y="7"/>
                  </a:lnTo>
                  <a:lnTo>
                    <a:pt x="233" y="13"/>
                  </a:lnTo>
                  <a:lnTo>
                    <a:pt x="303" y="21"/>
                  </a:lnTo>
                  <a:lnTo>
                    <a:pt x="337" y="31"/>
                  </a:lnTo>
                  <a:lnTo>
                    <a:pt x="353" y="49"/>
                  </a:lnTo>
                  <a:lnTo>
                    <a:pt x="360" y="66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41" name="Freeform 16"/>
            <p:cNvSpPr>
              <a:spLocks/>
            </p:cNvSpPr>
            <p:nvPr/>
          </p:nvSpPr>
          <p:spPr bwMode="blackWhite">
            <a:xfrm>
              <a:off x="1082" y="1203"/>
              <a:ext cx="69" cy="66"/>
            </a:xfrm>
            <a:custGeom>
              <a:avLst/>
              <a:gdLst>
                <a:gd name="T0" fmla="*/ 27 w 69"/>
                <a:gd name="T1" fmla="*/ 0 h 66"/>
                <a:gd name="T2" fmla="*/ 5 w 69"/>
                <a:gd name="T3" fmla="*/ 9 h 66"/>
                <a:gd name="T4" fmla="*/ 0 w 69"/>
                <a:gd name="T5" fmla="*/ 18 h 66"/>
                <a:gd name="T6" fmla="*/ 8 w 69"/>
                <a:gd name="T7" fmla="*/ 38 h 66"/>
                <a:gd name="T8" fmla="*/ 22 w 69"/>
                <a:gd name="T9" fmla="*/ 57 h 66"/>
                <a:gd name="T10" fmla="*/ 32 w 69"/>
                <a:gd name="T11" fmla="*/ 64 h 66"/>
                <a:gd name="T12" fmla="*/ 54 w 69"/>
                <a:gd name="T13" fmla="*/ 65 h 66"/>
                <a:gd name="T14" fmla="*/ 68 w 69"/>
                <a:gd name="T15" fmla="*/ 57 h 66"/>
                <a:gd name="T16" fmla="*/ 64 w 69"/>
                <a:gd name="T17" fmla="*/ 43 h 66"/>
                <a:gd name="T18" fmla="*/ 57 w 69"/>
                <a:gd name="T19" fmla="*/ 31 h 66"/>
                <a:gd name="T20" fmla="*/ 46 w 69"/>
                <a:gd name="T21" fmla="*/ 18 h 66"/>
                <a:gd name="T22" fmla="*/ 27 w 69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9"/>
                <a:gd name="T37" fmla="*/ 0 h 66"/>
                <a:gd name="T38" fmla="*/ 69 w 69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9" h="66">
                  <a:moveTo>
                    <a:pt x="27" y="0"/>
                  </a:moveTo>
                  <a:lnTo>
                    <a:pt x="5" y="9"/>
                  </a:lnTo>
                  <a:lnTo>
                    <a:pt x="0" y="18"/>
                  </a:lnTo>
                  <a:lnTo>
                    <a:pt x="8" y="38"/>
                  </a:lnTo>
                  <a:lnTo>
                    <a:pt x="22" y="57"/>
                  </a:lnTo>
                  <a:lnTo>
                    <a:pt x="32" y="64"/>
                  </a:lnTo>
                  <a:lnTo>
                    <a:pt x="54" y="65"/>
                  </a:lnTo>
                  <a:lnTo>
                    <a:pt x="68" y="57"/>
                  </a:lnTo>
                  <a:lnTo>
                    <a:pt x="64" y="43"/>
                  </a:lnTo>
                  <a:lnTo>
                    <a:pt x="57" y="31"/>
                  </a:lnTo>
                  <a:lnTo>
                    <a:pt x="46" y="18"/>
                  </a:lnTo>
                  <a:lnTo>
                    <a:pt x="27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842" name="Freeform 17"/>
            <p:cNvSpPr>
              <a:spLocks/>
            </p:cNvSpPr>
            <p:nvPr/>
          </p:nvSpPr>
          <p:spPr bwMode="blackWhite">
            <a:xfrm>
              <a:off x="970" y="1406"/>
              <a:ext cx="18" cy="17"/>
            </a:xfrm>
            <a:custGeom>
              <a:avLst/>
              <a:gdLst>
                <a:gd name="T0" fmla="*/ 0 w 18"/>
                <a:gd name="T1" fmla="*/ 16 h 17"/>
                <a:gd name="T2" fmla="*/ 10 w 18"/>
                <a:gd name="T3" fmla="*/ 15 h 17"/>
                <a:gd name="T4" fmla="*/ 17 w 18"/>
                <a:gd name="T5" fmla="*/ 0 h 17"/>
                <a:gd name="T6" fmla="*/ 0 60000 65536"/>
                <a:gd name="T7" fmla="*/ 0 60000 65536"/>
                <a:gd name="T8" fmla="*/ 0 60000 65536"/>
                <a:gd name="T9" fmla="*/ 0 w 18"/>
                <a:gd name="T10" fmla="*/ 0 h 17"/>
                <a:gd name="T11" fmla="*/ 18 w 18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7">
                  <a:moveTo>
                    <a:pt x="0" y="16"/>
                  </a:moveTo>
                  <a:lnTo>
                    <a:pt x="10" y="15"/>
                  </a:lnTo>
                  <a:lnTo>
                    <a:pt x="17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33797" name="Rectangle 19"/>
          <p:cNvSpPr>
            <a:spLocks noChangeArrowheads="1"/>
          </p:cNvSpPr>
          <p:nvPr/>
        </p:nvSpPr>
        <p:spPr bwMode="auto">
          <a:xfrm>
            <a:off x="214282" y="914397"/>
            <a:ext cx="8929718" cy="175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Con interfaces gráficas, la unidad de programación es la </a:t>
            </a:r>
            <a:r>
              <a:rPr lang="es-ES" sz="1800" dirty="0">
                <a:solidFill>
                  <a:srgbClr val="3C14AC"/>
                </a:solidFill>
                <a:effectLst>
                  <a:outerShdw blurRad="50800" dist="38100" dir="18900000" sx="102000" sy="102000" algn="bl" rotWithShape="0">
                    <a:prstClr val="black">
                      <a:alpha val="53000"/>
                    </a:prstClr>
                  </a:outerShdw>
                </a:effectLst>
                <a:latin typeface="Verdana" pitchFamily="34" charset="0"/>
              </a:rPr>
              <a:t>VENTANA.</a:t>
            </a:r>
          </a:p>
          <a:p>
            <a:pPr algn="l" eaLnBrk="0" hangingPunct="0"/>
            <a:r>
              <a:rPr lang="es-ES" sz="1800" dirty="0">
                <a:latin typeface="Verdana" pitchFamily="34" charset="0"/>
              </a:rPr>
              <a:t>	              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Se generan especificaciones por ventanas, no por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               módulos.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               Se toma el módulo y se “dispara” contra la ventana,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               quedando los diferentes eventos que se manejan, allí.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</a:t>
            </a:r>
          </a:p>
        </p:txBody>
      </p:sp>
      <p:grpSp>
        <p:nvGrpSpPr>
          <p:cNvPr id="33799" name="Group 48"/>
          <p:cNvGrpSpPr>
            <a:grpSpLocks/>
          </p:cNvGrpSpPr>
          <p:nvPr/>
        </p:nvGrpSpPr>
        <p:grpSpPr bwMode="auto">
          <a:xfrm>
            <a:off x="2125663" y="2643182"/>
            <a:ext cx="4224337" cy="3751263"/>
            <a:chOff x="1339" y="1798"/>
            <a:chExt cx="2661" cy="2363"/>
          </a:xfrm>
        </p:grpSpPr>
        <p:sp>
          <p:nvSpPr>
            <p:cNvPr id="33801" name="Rectangle 21"/>
            <p:cNvSpPr>
              <a:spLocks noChangeArrowheads="1"/>
            </p:cNvSpPr>
            <p:nvPr/>
          </p:nvSpPr>
          <p:spPr bwMode="auto">
            <a:xfrm>
              <a:off x="1339" y="1798"/>
              <a:ext cx="43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 b="1" dirty="0">
                  <a:solidFill>
                    <a:srgbClr val="000000"/>
                  </a:solidFill>
                </a:rPr>
                <a:t>Módulo</a:t>
              </a:r>
            </a:p>
          </p:txBody>
        </p:sp>
        <p:sp>
          <p:nvSpPr>
            <p:cNvPr id="33802" name="Rectangle 22"/>
            <p:cNvSpPr>
              <a:spLocks noChangeArrowheads="1"/>
            </p:cNvSpPr>
            <p:nvPr/>
          </p:nvSpPr>
          <p:spPr bwMode="auto">
            <a:xfrm>
              <a:off x="1649" y="1798"/>
              <a:ext cx="152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 dirty="0">
                  <a:solidFill>
                    <a:srgbClr val="000000"/>
                  </a:solidFill>
                </a:rPr>
                <a:t> : </a:t>
              </a:r>
              <a:r>
                <a:rPr lang="es-ES" sz="1100" b="1" dirty="0">
                  <a:solidFill>
                    <a:srgbClr val="000000"/>
                  </a:solidFill>
                </a:rPr>
                <a:t>Generar Comisiones de Ventas.</a:t>
              </a:r>
            </a:p>
          </p:txBody>
        </p:sp>
        <p:sp>
          <p:nvSpPr>
            <p:cNvPr id="33803" name="Rectangle 23"/>
            <p:cNvSpPr>
              <a:spLocks noChangeArrowheads="1"/>
            </p:cNvSpPr>
            <p:nvPr/>
          </p:nvSpPr>
          <p:spPr bwMode="auto">
            <a:xfrm>
              <a:off x="1339" y="2009"/>
              <a:ext cx="1187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 dirty="0">
                  <a:solidFill>
                    <a:srgbClr val="000000"/>
                  </a:solidFill>
                </a:rPr>
                <a:t>ABRIR ARCHIVO VENTAS</a:t>
              </a:r>
            </a:p>
          </p:txBody>
        </p:sp>
        <p:sp>
          <p:nvSpPr>
            <p:cNvPr id="33805" name="Rectangle 25"/>
            <p:cNvSpPr>
              <a:spLocks noChangeArrowheads="1"/>
            </p:cNvSpPr>
            <p:nvPr/>
          </p:nvSpPr>
          <p:spPr bwMode="auto">
            <a:xfrm>
              <a:off x="1339" y="2114"/>
              <a:ext cx="12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INICIALIZAR VRCOMISION</a:t>
              </a:r>
            </a:p>
          </p:txBody>
        </p:sp>
        <p:sp>
          <p:nvSpPr>
            <p:cNvPr id="33806" name="Rectangle 26"/>
            <p:cNvSpPr>
              <a:spLocks noChangeArrowheads="1"/>
            </p:cNvSpPr>
            <p:nvPr/>
          </p:nvSpPr>
          <p:spPr bwMode="auto">
            <a:xfrm>
              <a:off x="1339" y="2218"/>
              <a:ext cx="120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LEER REGISTRO VENTAS</a:t>
              </a:r>
            </a:p>
          </p:txBody>
        </p:sp>
        <p:sp>
          <p:nvSpPr>
            <p:cNvPr id="33807" name="Rectangle 27"/>
            <p:cNvSpPr>
              <a:spLocks noChangeArrowheads="1"/>
            </p:cNvSpPr>
            <p:nvPr/>
          </p:nvSpPr>
          <p:spPr bwMode="auto">
            <a:xfrm>
              <a:off x="1339" y="2325"/>
              <a:ext cx="169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MIENTRAS NO FIN ARCHIVO VENTAS</a:t>
              </a:r>
            </a:p>
          </p:txBody>
        </p:sp>
        <p:sp>
          <p:nvSpPr>
            <p:cNvPr id="33808" name="Rectangle 28"/>
            <p:cNvSpPr>
              <a:spLocks noChangeArrowheads="1"/>
            </p:cNvSpPr>
            <p:nvPr/>
          </p:nvSpPr>
          <p:spPr bwMode="auto">
            <a:xfrm>
              <a:off x="3870" y="2317"/>
              <a:ext cx="11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endParaRPr lang="es-ES" sz="1100" b="1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3809" name="Rectangle 29"/>
            <p:cNvSpPr>
              <a:spLocks noChangeArrowheads="1"/>
            </p:cNvSpPr>
            <p:nvPr/>
          </p:nvSpPr>
          <p:spPr bwMode="auto">
            <a:xfrm>
              <a:off x="1622" y="2433"/>
              <a:ext cx="117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SI VRVENTA  &gt;  1’000.000</a:t>
              </a:r>
            </a:p>
          </p:txBody>
        </p:sp>
        <p:sp>
          <p:nvSpPr>
            <p:cNvPr id="33810" name="Rectangle 30"/>
            <p:cNvSpPr>
              <a:spLocks noChangeArrowheads="1"/>
            </p:cNvSpPr>
            <p:nvPr/>
          </p:nvSpPr>
          <p:spPr bwMode="auto">
            <a:xfrm>
              <a:off x="3883" y="2433"/>
              <a:ext cx="11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endParaRPr lang="es-ES" sz="1100" b="1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3811" name="Rectangle 31"/>
            <p:cNvSpPr>
              <a:spLocks noChangeArrowheads="1"/>
            </p:cNvSpPr>
            <p:nvPr/>
          </p:nvSpPr>
          <p:spPr bwMode="auto">
            <a:xfrm>
              <a:off x="1622" y="2538"/>
              <a:ext cx="122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SI VENTA DE CONTADO</a:t>
              </a:r>
            </a:p>
          </p:txBody>
        </p:sp>
        <p:sp>
          <p:nvSpPr>
            <p:cNvPr id="33812" name="Rectangle 32"/>
            <p:cNvSpPr>
              <a:spLocks noChangeArrowheads="1"/>
            </p:cNvSpPr>
            <p:nvPr/>
          </p:nvSpPr>
          <p:spPr bwMode="auto">
            <a:xfrm>
              <a:off x="1622" y="2642"/>
              <a:ext cx="103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    COMISION = 10%</a:t>
              </a:r>
            </a:p>
          </p:txBody>
        </p:sp>
        <p:sp>
          <p:nvSpPr>
            <p:cNvPr id="33813" name="Rectangle 33"/>
            <p:cNvSpPr>
              <a:spLocks noChangeArrowheads="1"/>
            </p:cNvSpPr>
            <p:nvPr/>
          </p:nvSpPr>
          <p:spPr bwMode="auto">
            <a:xfrm>
              <a:off x="1622" y="2746"/>
              <a:ext cx="4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SINO</a:t>
              </a:r>
            </a:p>
          </p:txBody>
        </p:sp>
        <p:sp>
          <p:nvSpPr>
            <p:cNvPr id="33814" name="Rectangle 34"/>
            <p:cNvSpPr>
              <a:spLocks noChangeArrowheads="1"/>
            </p:cNvSpPr>
            <p:nvPr/>
          </p:nvSpPr>
          <p:spPr bwMode="auto">
            <a:xfrm>
              <a:off x="1622" y="2850"/>
              <a:ext cx="10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    COMISION =  8%</a:t>
              </a:r>
            </a:p>
          </p:txBody>
        </p:sp>
        <p:sp>
          <p:nvSpPr>
            <p:cNvPr id="33815" name="Rectangle 35"/>
            <p:cNvSpPr>
              <a:spLocks noChangeArrowheads="1"/>
            </p:cNvSpPr>
            <p:nvPr/>
          </p:nvSpPr>
          <p:spPr bwMode="auto">
            <a:xfrm>
              <a:off x="1622" y="2954"/>
              <a:ext cx="38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 FIN</a:t>
              </a:r>
            </a:p>
          </p:txBody>
        </p:sp>
        <p:sp>
          <p:nvSpPr>
            <p:cNvPr id="33816" name="Rectangle 36"/>
            <p:cNvSpPr>
              <a:spLocks noChangeArrowheads="1"/>
            </p:cNvSpPr>
            <p:nvPr/>
          </p:nvSpPr>
          <p:spPr bwMode="auto">
            <a:xfrm>
              <a:off x="1622" y="3058"/>
              <a:ext cx="33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SINO</a:t>
              </a:r>
            </a:p>
          </p:txBody>
        </p:sp>
        <p:sp>
          <p:nvSpPr>
            <p:cNvPr id="33817" name="Rectangle 37"/>
            <p:cNvSpPr>
              <a:spLocks noChangeArrowheads="1"/>
            </p:cNvSpPr>
            <p:nvPr/>
          </p:nvSpPr>
          <p:spPr bwMode="auto">
            <a:xfrm>
              <a:off x="1622" y="3161"/>
              <a:ext cx="122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SI VENTA DE CONTADO</a:t>
              </a:r>
            </a:p>
          </p:txBody>
        </p:sp>
        <p:sp>
          <p:nvSpPr>
            <p:cNvPr id="33818" name="Rectangle 38"/>
            <p:cNvSpPr>
              <a:spLocks noChangeArrowheads="1"/>
            </p:cNvSpPr>
            <p:nvPr/>
          </p:nvSpPr>
          <p:spPr bwMode="auto">
            <a:xfrm>
              <a:off x="1622" y="3265"/>
              <a:ext cx="10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    COMISION =  7%</a:t>
              </a:r>
            </a:p>
          </p:txBody>
        </p:sp>
        <p:sp>
          <p:nvSpPr>
            <p:cNvPr id="33819" name="Rectangle 39"/>
            <p:cNvSpPr>
              <a:spLocks noChangeArrowheads="1"/>
            </p:cNvSpPr>
            <p:nvPr/>
          </p:nvSpPr>
          <p:spPr bwMode="auto">
            <a:xfrm>
              <a:off x="1622" y="3369"/>
              <a:ext cx="4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SINO</a:t>
              </a:r>
            </a:p>
          </p:txBody>
        </p:sp>
        <p:sp>
          <p:nvSpPr>
            <p:cNvPr id="33820" name="Rectangle 40"/>
            <p:cNvSpPr>
              <a:spLocks noChangeArrowheads="1"/>
            </p:cNvSpPr>
            <p:nvPr/>
          </p:nvSpPr>
          <p:spPr bwMode="auto">
            <a:xfrm>
              <a:off x="1622" y="3473"/>
              <a:ext cx="100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    COMISION =  6%</a:t>
              </a:r>
            </a:p>
          </p:txBody>
        </p:sp>
        <p:sp>
          <p:nvSpPr>
            <p:cNvPr id="33821" name="Rectangle 41"/>
            <p:cNvSpPr>
              <a:spLocks noChangeArrowheads="1"/>
            </p:cNvSpPr>
            <p:nvPr/>
          </p:nvSpPr>
          <p:spPr bwMode="auto">
            <a:xfrm>
              <a:off x="1622" y="3577"/>
              <a:ext cx="35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    FIN</a:t>
              </a:r>
            </a:p>
          </p:txBody>
        </p:sp>
        <p:sp>
          <p:nvSpPr>
            <p:cNvPr id="33822" name="Rectangle 42"/>
            <p:cNvSpPr>
              <a:spLocks noChangeArrowheads="1"/>
            </p:cNvSpPr>
            <p:nvPr/>
          </p:nvSpPr>
          <p:spPr bwMode="auto">
            <a:xfrm>
              <a:off x="1622" y="3681"/>
              <a:ext cx="25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FIN</a:t>
              </a:r>
            </a:p>
          </p:txBody>
        </p:sp>
        <p:sp>
          <p:nvSpPr>
            <p:cNvPr id="33823" name="Rectangle 43"/>
            <p:cNvSpPr>
              <a:spLocks noChangeArrowheads="1"/>
            </p:cNvSpPr>
            <p:nvPr/>
          </p:nvSpPr>
          <p:spPr bwMode="auto">
            <a:xfrm>
              <a:off x="1622" y="3787"/>
              <a:ext cx="1378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CALCULAR VALOR COMISION</a:t>
              </a:r>
            </a:p>
          </p:txBody>
        </p:sp>
        <p:sp>
          <p:nvSpPr>
            <p:cNvPr id="33825" name="Rectangle 45"/>
            <p:cNvSpPr>
              <a:spLocks noChangeArrowheads="1"/>
            </p:cNvSpPr>
            <p:nvPr/>
          </p:nvSpPr>
          <p:spPr bwMode="auto">
            <a:xfrm>
              <a:off x="1622" y="3893"/>
              <a:ext cx="190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** (VRCOMISION = COMISION * VRVENTA) </a:t>
              </a:r>
            </a:p>
          </p:txBody>
        </p:sp>
        <p:sp>
          <p:nvSpPr>
            <p:cNvPr id="33826" name="Rectangle 46"/>
            <p:cNvSpPr>
              <a:spLocks noChangeArrowheads="1"/>
            </p:cNvSpPr>
            <p:nvPr/>
          </p:nvSpPr>
          <p:spPr bwMode="auto">
            <a:xfrm>
              <a:off x="1622" y="3997"/>
              <a:ext cx="28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>
                  <a:solidFill>
                    <a:srgbClr val="000000"/>
                  </a:solidFill>
                </a:rPr>
                <a:t>LEE</a:t>
              </a:r>
            </a:p>
          </p:txBody>
        </p:sp>
        <p:sp>
          <p:nvSpPr>
            <p:cNvPr id="33827" name="Rectangle 47"/>
            <p:cNvSpPr>
              <a:spLocks noChangeArrowheads="1"/>
            </p:cNvSpPr>
            <p:nvPr/>
          </p:nvSpPr>
          <p:spPr bwMode="auto">
            <a:xfrm>
              <a:off x="1802" y="3997"/>
              <a:ext cx="104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s-ES" sz="1100" dirty="0">
                  <a:solidFill>
                    <a:srgbClr val="000000"/>
                  </a:solidFill>
                </a:rPr>
                <a:t>R REGISTRO VENTAS</a:t>
              </a:r>
            </a:p>
          </p:txBody>
        </p:sp>
      </p:grpSp>
      <p:sp>
        <p:nvSpPr>
          <p:cNvPr id="33800" name="Rectangle 49"/>
          <p:cNvSpPr>
            <a:spLocks noChangeArrowheads="1"/>
          </p:cNvSpPr>
          <p:nvPr/>
        </p:nvSpPr>
        <p:spPr bwMode="auto">
          <a:xfrm>
            <a:off x="2125663" y="6357958"/>
            <a:ext cx="409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100" dirty="0">
                <a:solidFill>
                  <a:srgbClr val="000000"/>
                </a:solidFill>
              </a:rPr>
              <a:t>FIN</a:t>
            </a:r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4143372" y="3071810"/>
            <a:ext cx="1928826" cy="1588"/>
          </a:xfrm>
          <a:prstGeom prst="straightConnector1">
            <a:avLst/>
          </a:prstGeom>
          <a:ln cmpd="dbl">
            <a:solidFill>
              <a:schemeClr val="accent2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4812032" y="3571876"/>
            <a:ext cx="1366846" cy="1588"/>
          </a:xfrm>
          <a:prstGeom prst="straightConnector1">
            <a:avLst/>
          </a:prstGeom>
          <a:ln cmpd="dbl">
            <a:solidFill>
              <a:schemeClr val="accent2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4735832" y="3785236"/>
            <a:ext cx="1366846" cy="1588"/>
          </a:xfrm>
          <a:prstGeom prst="straightConnector1">
            <a:avLst/>
          </a:prstGeom>
          <a:ln cmpd="dbl">
            <a:solidFill>
              <a:schemeClr val="accent2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4857752" y="5927742"/>
            <a:ext cx="1306511" cy="4104"/>
          </a:xfrm>
          <a:prstGeom prst="straightConnector1">
            <a:avLst/>
          </a:prstGeom>
          <a:ln cmpd="dbl">
            <a:solidFill>
              <a:schemeClr val="accent2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6143636" y="2978145"/>
            <a:ext cx="10207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100" b="1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</a:rPr>
              <a:t>SECUENCIA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6166521" y="3381704"/>
            <a:ext cx="10486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/>
            <a:r>
              <a:rPr lang="es-ES" sz="1100" b="1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</a:rPr>
              <a:t>REPETICION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6192147" y="3667456"/>
            <a:ext cx="992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/>
            <a:r>
              <a:rPr lang="es-ES" sz="1100" b="1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</a:rPr>
              <a:t>CONDICION</a:t>
            </a:r>
          </a:p>
        </p:txBody>
      </p:sp>
      <p:sp>
        <p:nvSpPr>
          <p:cNvPr id="59" name="Rectangle 44"/>
          <p:cNvSpPr>
            <a:spLocks noChangeArrowheads="1"/>
          </p:cNvSpPr>
          <p:nvPr/>
        </p:nvSpPr>
        <p:spPr bwMode="auto">
          <a:xfrm>
            <a:off x="6164262" y="5800720"/>
            <a:ext cx="720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100" b="1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</a:rPr>
              <a:t>RUTINA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1229E-412A-41D3-A6AB-11C6C61D852C}" type="slidenum">
              <a:rPr lang="es-ES"/>
              <a:pPr>
                <a:defRPr/>
              </a:pPr>
              <a:t>31</a:t>
            </a:fld>
            <a:endParaRPr lang="es-E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85720" y="1150940"/>
            <a:ext cx="8411726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Clr>
                <a:srgbClr val="FF0000"/>
              </a:buClr>
              <a:buFont typeface="Wingdings" pitchFamily="2" charset="2"/>
              <a:buChar char=""/>
            </a:pPr>
            <a:r>
              <a:rPr lang="es-ES" sz="1800" u="sng" dirty="0">
                <a:latin typeface="Verdana" pitchFamily="34" charset="0"/>
              </a:rPr>
              <a:t> </a:t>
            </a:r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Diseño de bases de datos.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Establecer en detalle estructura física, tablas, atributos, relaciones y</a:t>
            </a:r>
          </a:p>
          <a:p>
            <a:pPr marL="342900" indent="-342900"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formas de acceso.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Ultima oportunidad de refinar, corregir y definir la base de datos.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Requisitos: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Conocer el DSD. (Modelo Entidad-Relación).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Conocer recursos tecnológicos de bases de datos.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Conocer el modelo de procesos (tipos de acceso).</a:t>
            </a:r>
          </a:p>
          <a:p>
            <a:pPr algn="l" eaLnBrk="0" hangingPunct="0"/>
            <a:endParaRPr lang="es-ES" sz="1800" b="1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solidFill>
                  <a:srgbClr val="3C14AC"/>
                </a:solidFill>
                <a:latin typeface="Verdana" pitchFamily="34" charset="0"/>
              </a:rPr>
              <a:t>Mejores Prácticas: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Cálculos de espacio de almacenamiento (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sizing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).   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Análisis de desempeño (performance).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Respaldo y recuperación (back up y 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recovery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).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Monitoreo de instancias. 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Políticas de recuperación de desastres.</a:t>
            </a:r>
          </a:p>
          <a:p>
            <a:pPr algn="l" eaLnBrk="0" hangingPunct="0">
              <a:buFont typeface="Wingdings" pitchFamily="2" charset="2"/>
              <a:buChar char="Ø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Administración de seguridad.</a:t>
            </a: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1229E-412A-41D3-A6AB-11C6C61D852C}" type="slidenum">
              <a:rPr lang="es-ES"/>
              <a:pPr>
                <a:defRPr/>
              </a:pPr>
              <a:t>32</a:t>
            </a:fld>
            <a:endParaRPr lang="es-E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95103" y="1214422"/>
            <a:ext cx="8728672" cy="369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Clr>
                <a:srgbClr val="FF0000"/>
              </a:buClr>
              <a:buFont typeface="Wingdings" pitchFamily="2" charset="2"/>
              <a:buChar char=""/>
            </a:pPr>
            <a:r>
              <a:rPr lang="es-ES" sz="1800" u="sng" dirty="0">
                <a:latin typeface="Verdana" pitchFamily="34" charset="0"/>
              </a:rPr>
              <a:t> </a:t>
            </a:r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Diseño de entradas y salidas.</a:t>
            </a:r>
          </a:p>
          <a:p>
            <a:pPr algn="l" eaLnBrk="0" hangingPunct="0"/>
            <a:endParaRPr lang="es-ES" sz="1800" u="sng" dirty="0"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Definir documentos de entrada, ventanas, salidas, reportes, interfaces.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Se ocupa de la forma.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Se debe tener estándares de diseño.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Estándares Windows. 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Se diseñan: 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Documentos fuente.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Ventanas (pantallas).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Reportes.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Prototipos.</a:t>
            </a:r>
          </a:p>
          <a:p>
            <a:pPr lvl="1" algn="l" eaLnBrk="0" hangingPunct="0">
              <a:buFont typeface="Wingdings" pitchFamily="2" charset="2"/>
              <a:buChar char="ü"/>
            </a:pPr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BC5667-F69F-2647-A526-F0DAB206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E5777-7F3F-4B83-AB9A-0E3287DD8398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FF51B0-86D6-C04B-A612-410BDB01F539}"/>
              </a:ext>
            </a:extLst>
          </p:cNvPr>
          <p:cNvSpPr txBox="1"/>
          <p:nvPr/>
        </p:nvSpPr>
        <p:spPr>
          <a:xfrm>
            <a:off x="685591" y="1412776"/>
            <a:ext cx="23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Seleccione una opcion: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6C59C2-9F4D-4144-AD44-E25D5791893C}"/>
              </a:ext>
            </a:extLst>
          </p:cNvPr>
          <p:cNvSpPr txBox="1"/>
          <p:nvPr/>
        </p:nvSpPr>
        <p:spPr>
          <a:xfrm>
            <a:off x="3493063" y="692696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Gestionar Clientes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3785A9-97F2-4D40-86AC-9B2D905585A3}"/>
              </a:ext>
            </a:extLst>
          </p:cNvPr>
          <p:cNvSpPr txBox="1"/>
          <p:nvPr/>
        </p:nvSpPr>
        <p:spPr>
          <a:xfrm>
            <a:off x="8129482" y="480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PT00S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1FC6A2-A1B2-6A48-AFBD-F5FEC1605C15}"/>
              </a:ext>
            </a:extLst>
          </p:cNvPr>
          <p:cNvSpPr txBox="1"/>
          <p:nvPr/>
        </p:nvSpPr>
        <p:spPr>
          <a:xfrm>
            <a:off x="403920" y="341040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CLIENTES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5643C6-4CDD-984E-9EF8-646362866432}"/>
              </a:ext>
            </a:extLst>
          </p:cNvPr>
          <p:cNvSpPr txBox="1"/>
          <p:nvPr/>
        </p:nvSpPr>
        <p:spPr>
          <a:xfrm>
            <a:off x="3165250" y="2132856"/>
            <a:ext cx="1840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1600" dirty="0">
                <a:solidFill>
                  <a:srgbClr val="00B050"/>
                </a:solidFill>
              </a:rPr>
              <a:t>Crear Clientes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9A9FE4-40D3-4A45-95DB-82F1BD0C1609}"/>
              </a:ext>
            </a:extLst>
          </p:cNvPr>
          <p:cNvSpPr txBox="1"/>
          <p:nvPr/>
        </p:nvSpPr>
        <p:spPr>
          <a:xfrm>
            <a:off x="3177525" y="247141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2. Modificar Clientes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8834FD-B584-1F41-B850-AE41F061A89B}"/>
              </a:ext>
            </a:extLst>
          </p:cNvPr>
          <p:cNvSpPr txBox="1"/>
          <p:nvPr/>
        </p:nvSpPr>
        <p:spPr>
          <a:xfrm>
            <a:off x="3177907" y="280996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3. Retirar Clientes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4FA1F0-F330-3C4E-8C6D-8385DD8B761D}"/>
              </a:ext>
            </a:extLst>
          </p:cNvPr>
          <p:cNvSpPr txBox="1"/>
          <p:nvPr/>
        </p:nvSpPr>
        <p:spPr>
          <a:xfrm>
            <a:off x="3204649" y="3148518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4. Consultar Clientes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2E4DACF-530B-A540-BA99-2F65A36434DB}"/>
              </a:ext>
            </a:extLst>
          </p:cNvPr>
          <p:cNvSpPr txBox="1"/>
          <p:nvPr/>
        </p:nvSpPr>
        <p:spPr>
          <a:xfrm>
            <a:off x="2259391" y="3868598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Opcion:    __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65DB19-93D0-B04B-B754-D0F084385885}"/>
              </a:ext>
            </a:extLst>
          </p:cNvPr>
          <p:cNvSpPr txBox="1"/>
          <p:nvPr/>
        </p:nvSpPr>
        <p:spPr>
          <a:xfrm>
            <a:off x="222102" y="5985450"/>
            <a:ext cx="420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rgbClr val="00B050"/>
                </a:solidFill>
              </a:rPr>
              <a:t>F3: Salir      F12: Siguente.   F13: Anterior  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3F6127-D79E-2441-9879-66DF71E143D4}"/>
              </a:ext>
            </a:extLst>
          </p:cNvPr>
          <p:cNvSpPr txBox="1"/>
          <p:nvPr/>
        </p:nvSpPr>
        <p:spPr>
          <a:xfrm>
            <a:off x="6470842" y="1484784"/>
            <a:ext cx="861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Mock up</a:t>
            </a:r>
          </a:p>
        </p:txBody>
      </p:sp>
    </p:spTree>
    <p:extLst>
      <p:ext uri="{BB962C8B-B14F-4D97-AF65-F5344CB8AC3E}">
        <p14:creationId xmlns:p14="http://schemas.microsoft.com/office/powerpoint/2010/main" val="2402236262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FB21-472F-4DDA-9512-6358D41E698C}" type="slidenum">
              <a:rPr lang="es-ES"/>
              <a:pPr>
                <a:defRPr/>
              </a:pPr>
              <a:t>34</a:t>
            </a:fld>
            <a:endParaRPr lang="es-E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85720" y="1285860"/>
            <a:ext cx="6858048" cy="480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Documentos fuentes.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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Basados en los flujos de datos de entrada.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Se debe tener en cuenta: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Logotipo.</a:t>
            </a:r>
          </a:p>
          <a:p>
            <a:pPr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Nombre Empresa.</a:t>
            </a:r>
          </a:p>
          <a:p>
            <a:pPr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Nombre departamento, sección o división.</a:t>
            </a:r>
          </a:p>
          <a:p>
            <a:pPr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Código documento.</a:t>
            </a:r>
          </a:p>
          <a:p>
            <a:pPr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Cuerpo del documento:</a:t>
            </a:r>
          </a:p>
          <a:p>
            <a:pPr marL="190500" lvl="1"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Orden lógico de campos.</a:t>
            </a:r>
          </a:p>
          <a:p>
            <a:pPr marL="190500" lvl="1"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Descripción clara de cada campo.</a:t>
            </a:r>
          </a:p>
          <a:p>
            <a:pPr marL="190500" lvl="1"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Suficiente espacio para el campo.</a:t>
            </a:r>
          </a:p>
          <a:p>
            <a:pPr marL="190500" lvl="1"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Presentación agradable.</a:t>
            </a:r>
          </a:p>
          <a:p>
            <a:pPr algn="l" eaLnBrk="0" hangingPunct="0">
              <a:buClr>
                <a:schemeClr val="bg1"/>
              </a:buClr>
              <a:buFont typeface="Webdings" pitchFamily="18" charset="2"/>
              <a:buChar char="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Espacio para observaciones.</a:t>
            </a:r>
          </a:p>
          <a:p>
            <a:pPr algn="l" eaLnBrk="0" hangingPunct="0">
              <a:buFont typeface="Wingdings" pitchFamily="2" charset="2"/>
              <a:buChar char="8"/>
            </a:pPr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41325" y="55848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211D8-9F4E-4F83-B593-94095EA8C557}" type="slidenum">
              <a:rPr lang="es-ES"/>
              <a:pPr>
                <a:defRPr/>
              </a:pPr>
              <a:t>35</a:t>
            </a:fld>
            <a:endParaRPr lang="es-E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127125" y="14319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endParaRPr lang="es-CO" sz="18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57189" y="1357298"/>
            <a:ext cx="6920164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Ventanas.</a:t>
            </a:r>
          </a:p>
          <a:p>
            <a:pPr algn="l" eaLnBrk="0" hangingPunct="0"/>
            <a:endParaRPr lang="es-ES" sz="1800" b="1" u="sng" dirty="0">
              <a:latin typeface="Verdana" pitchFamily="34" charset="0"/>
            </a:endParaRPr>
          </a:p>
          <a:p>
            <a:pPr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Forma básica de comunicación con el usuario.</a:t>
            </a:r>
          </a:p>
          <a:p>
            <a:pPr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Unidad de programación básica.</a:t>
            </a:r>
          </a:p>
          <a:p>
            <a:pPr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Debe incluir:</a:t>
            </a:r>
          </a:p>
          <a:p>
            <a:pPr lvl="1"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Nombre del sistema.</a:t>
            </a:r>
          </a:p>
          <a:p>
            <a:pPr lvl="1"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Nombre de la ventana.</a:t>
            </a:r>
          </a:p>
          <a:p>
            <a:pPr lvl="1"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Maximizar, minimizar, redimensionar.</a:t>
            </a:r>
          </a:p>
          <a:p>
            <a:pPr lvl="1"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Posibilidad de personalizar (??).</a:t>
            </a:r>
          </a:p>
          <a:p>
            <a:pPr lvl="1"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Líneas de mensajes de ayuda y error.</a:t>
            </a:r>
          </a:p>
          <a:p>
            <a:pPr lvl="1" algn="l" eaLnBrk="0" hangingPunct="0">
              <a:buClr>
                <a:srgbClr val="C00000"/>
              </a:buClr>
              <a:buFont typeface="Wingdings" pitchFamily="2" charset="2"/>
              <a:buChar char="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El orden de los datos debe ser igual a los formatos.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Reportes.</a:t>
            </a:r>
          </a:p>
          <a:p>
            <a:pPr algn="l" eaLnBrk="0" hangingPunct="0"/>
            <a:endParaRPr lang="es-ES" sz="1800" b="1" u="sng" dirty="0">
              <a:latin typeface="Verdana" pitchFamily="34" charset="0"/>
            </a:endParaRPr>
          </a:p>
          <a:p>
            <a:pPr algn="l" eaLnBrk="0" hangingPunct="0">
              <a:buClr>
                <a:srgbClr val="C00000"/>
              </a:buClr>
              <a:buFont typeface="Wingdings" pitchFamily="2" charset="2"/>
              <a:buChar char="R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Son impresos.</a:t>
            </a:r>
          </a:p>
          <a:p>
            <a:pPr algn="l" eaLnBrk="0" hangingPunct="0">
              <a:buClr>
                <a:srgbClr val="C00000"/>
              </a:buClr>
              <a:buFont typeface="Wingdings" pitchFamily="2" charset="2"/>
              <a:buChar char="R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Se deben mirar los flujos de salida.</a:t>
            </a:r>
          </a:p>
          <a:p>
            <a:pPr algn="l" eaLnBrk="0" hangingPunct="0">
              <a:buClr>
                <a:srgbClr val="C00000"/>
              </a:buClr>
              <a:buFont typeface="Wingdings" pitchFamily="2" charset="2"/>
              <a:buChar char="R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Deben incluir: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1219200" y="4038600"/>
            <a:ext cx="754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3B720-CBBA-470F-80B7-F55CCB4D9B87}" type="slidenum">
              <a:rPr lang="es-ES"/>
              <a:pPr>
                <a:defRPr/>
              </a:pPr>
              <a:t>36</a:t>
            </a:fld>
            <a:endParaRPr lang="es-E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28596" y="1214422"/>
            <a:ext cx="4685578" cy="258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Nombre empresa.</a:t>
            </a:r>
            <a:endParaRPr lang="es-ES" sz="1800" b="1" u="sng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Nombre del sistema de información.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Título reporte.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Fecha de elaboración.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Paginar el reporte.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Nombres completos de los campos.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Mostrar totales generales.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Distribuir bien la información.</a:t>
            </a:r>
          </a:p>
          <a:p>
            <a:pPr algn="l" eaLnBrk="0" hangingPunct="0">
              <a:buFont typeface="Wingdings" pitchFamily="2" charset="2"/>
              <a:buChar char="v"/>
            </a:pPr>
            <a:endParaRPr lang="es-ES" sz="1800" dirty="0">
              <a:latin typeface="Verdana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28596" y="3643314"/>
            <a:ext cx="7223125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buFont typeface="Wingdings" pitchFamily="2" charset="2"/>
              <a:buChar char=""/>
            </a:pPr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 Diseño de operación del sistema (prototipos).</a:t>
            </a:r>
          </a:p>
          <a:p>
            <a:pPr algn="l" eaLnBrk="0" hangingPunct="0"/>
            <a:endParaRPr lang="es-ES" sz="1800" u="sng" dirty="0"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Tarea clave para la interacción usuario-sistema.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Se define navegación y comunicación entre las dos partes.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 es el sistema definitivo.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Es un modelo “a escala” del sistema.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Proceso de refinamiento con participación del usuario.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Enriquece el modelo de información y procesos.</a:t>
            </a:r>
          </a:p>
          <a:p>
            <a:pPr algn="l" eaLnBrk="0" hangingPunct="0">
              <a:buFont typeface="Wingdings" pitchFamily="2" charset="2"/>
              <a:buChar char="Ä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Elaborar en papel.</a:t>
            </a:r>
          </a:p>
        </p:txBody>
      </p: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B1143-1080-4366-BC81-06BD39DEA421}" type="slidenum">
              <a:rPr lang="es-ES"/>
              <a:pPr>
                <a:defRPr/>
              </a:pPr>
              <a:t>37</a:t>
            </a:fld>
            <a:endParaRPr lang="es-E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154276" y="1271588"/>
            <a:ext cx="6289671" cy="535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ln>
                  <a:solidFill>
                    <a:srgbClr val="C0000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Tener en cuenta: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Herramientas de hardware y software disponibles.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Estructura general del sistema.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Modelos de procesos e información.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Los módulos del sistema.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Características del usuario: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Usuarios dedicados.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Usuarios casuales.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Grado de escolaridad.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Funciones que desarrollan.</a:t>
            </a:r>
          </a:p>
          <a:p>
            <a:pPr lvl="1"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Nivel de jerarquía. 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 mostrar características que no se puedan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 implementar.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 comenzar a construir el sistema a través del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prototipo.</a:t>
            </a:r>
          </a:p>
          <a:p>
            <a:pPr algn="l" eaLnBrk="0" hangingPunct="0"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Corregir modelos de procesos e información,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si hay comentarios.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14282" y="1357298"/>
            <a:ext cx="1616075" cy="611187"/>
            <a:chOff x="519" y="1104"/>
            <a:chExt cx="1018" cy="385"/>
          </a:xfrm>
        </p:grpSpPr>
        <p:sp>
          <p:nvSpPr>
            <p:cNvPr id="6" name="Freeform 3"/>
            <p:cNvSpPr>
              <a:spLocks/>
            </p:cNvSpPr>
            <p:nvPr/>
          </p:nvSpPr>
          <p:spPr bwMode="blackWhite">
            <a:xfrm>
              <a:off x="519" y="1105"/>
              <a:ext cx="648" cy="384"/>
            </a:xfrm>
            <a:custGeom>
              <a:avLst/>
              <a:gdLst>
                <a:gd name="T0" fmla="*/ 14 w 648"/>
                <a:gd name="T1" fmla="*/ 310 h 384"/>
                <a:gd name="T2" fmla="*/ 100 w 648"/>
                <a:gd name="T3" fmla="*/ 314 h 384"/>
                <a:gd name="T4" fmla="*/ 148 w 648"/>
                <a:gd name="T5" fmla="*/ 334 h 384"/>
                <a:gd name="T6" fmla="*/ 190 w 648"/>
                <a:gd name="T7" fmla="*/ 353 h 384"/>
                <a:gd name="T8" fmla="*/ 243 w 648"/>
                <a:gd name="T9" fmla="*/ 372 h 384"/>
                <a:gd name="T10" fmla="*/ 286 w 648"/>
                <a:gd name="T11" fmla="*/ 380 h 384"/>
                <a:gd name="T12" fmla="*/ 338 w 648"/>
                <a:gd name="T13" fmla="*/ 383 h 384"/>
                <a:gd name="T14" fmla="*/ 394 w 648"/>
                <a:gd name="T15" fmla="*/ 372 h 384"/>
                <a:gd name="T16" fmla="*/ 439 w 648"/>
                <a:gd name="T17" fmla="*/ 357 h 384"/>
                <a:gd name="T18" fmla="*/ 480 w 648"/>
                <a:gd name="T19" fmla="*/ 358 h 384"/>
                <a:gd name="T20" fmla="*/ 516 w 648"/>
                <a:gd name="T21" fmla="*/ 351 h 384"/>
                <a:gd name="T22" fmla="*/ 537 w 648"/>
                <a:gd name="T23" fmla="*/ 343 h 384"/>
                <a:gd name="T24" fmla="*/ 553 w 648"/>
                <a:gd name="T25" fmla="*/ 331 h 384"/>
                <a:gd name="T26" fmla="*/ 565 w 648"/>
                <a:gd name="T27" fmla="*/ 327 h 384"/>
                <a:gd name="T28" fmla="*/ 576 w 648"/>
                <a:gd name="T29" fmla="*/ 312 h 384"/>
                <a:gd name="T30" fmla="*/ 577 w 648"/>
                <a:gd name="T31" fmla="*/ 300 h 384"/>
                <a:gd name="T32" fmla="*/ 571 w 648"/>
                <a:gd name="T33" fmla="*/ 291 h 384"/>
                <a:gd name="T34" fmla="*/ 529 w 648"/>
                <a:gd name="T35" fmla="*/ 281 h 384"/>
                <a:gd name="T36" fmla="*/ 469 w 648"/>
                <a:gd name="T37" fmla="*/ 263 h 384"/>
                <a:gd name="T38" fmla="*/ 572 w 648"/>
                <a:gd name="T39" fmla="*/ 290 h 384"/>
                <a:gd name="T40" fmla="*/ 585 w 648"/>
                <a:gd name="T41" fmla="*/ 294 h 384"/>
                <a:gd name="T42" fmla="*/ 607 w 648"/>
                <a:gd name="T43" fmla="*/ 286 h 384"/>
                <a:gd name="T44" fmla="*/ 614 w 648"/>
                <a:gd name="T45" fmla="*/ 275 h 384"/>
                <a:gd name="T46" fmla="*/ 622 w 648"/>
                <a:gd name="T47" fmla="*/ 260 h 384"/>
                <a:gd name="T48" fmla="*/ 630 w 648"/>
                <a:gd name="T49" fmla="*/ 240 h 384"/>
                <a:gd name="T50" fmla="*/ 636 w 648"/>
                <a:gd name="T51" fmla="*/ 235 h 384"/>
                <a:gd name="T52" fmla="*/ 647 w 648"/>
                <a:gd name="T53" fmla="*/ 225 h 384"/>
                <a:gd name="T54" fmla="*/ 625 w 648"/>
                <a:gd name="T55" fmla="*/ 170 h 384"/>
                <a:gd name="T56" fmla="*/ 564 w 648"/>
                <a:gd name="T57" fmla="*/ 99 h 384"/>
                <a:gd name="T58" fmla="*/ 548 w 648"/>
                <a:gd name="T59" fmla="*/ 94 h 384"/>
                <a:gd name="T60" fmla="*/ 523 w 648"/>
                <a:gd name="T61" fmla="*/ 78 h 384"/>
                <a:gd name="T62" fmla="*/ 502 w 648"/>
                <a:gd name="T63" fmla="*/ 59 h 384"/>
                <a:gd name="T64" fmla="*/ 491 w 648"/>
                <a:gd name="T65" fmla="*/ 42 h 384"/>
                <a:gd name="T66" fmla="*/ 468 w 648"/>
                <a:gd name="T67" fmla="*/ 27 h 384"/>
                <a:gd name="T68" fmla="*/ 428 w 648"/>
                <a:gd name="T69" fmla="*/ 17 h 384"/>
                <a:gd name="T70" fmla="*/ 376 w 648"/>
                <a:gd name="T71" fmla="*/ 5 h 384"/>
                <a:gd name="T72" fmla="*/ 347 w 648"/>
                <a:gd name="T73" fmla="*/ 0 h 384"/>
                <a:gd name="T74" fmla="*/ 303 w 648"/>
                <a:gd name="T75" fmla="*/ 7 h 384"/>
                <a:gd name="T76" fmla="*/ 256 w 648"/>
                <a:gd name="T77" fmla="*/ 20 h 384"/>
                <a:gd name="T78" fmla="*/ 198 w 648"/>
                <a:gd name="T79" fmla="*/ 39 h 384"/>
                <a:gd name="T80" fmla="*/ 150 w 648"/>
                <a:gd name="T81" fmla="*/ 51 h 384"/>
                <a:gd name="T82" fmla="*/ 107 w 648"/>
                <a:gd name="T83" fmla="*/ 76 h 384"/>
                <a:gd name="T84" fmla="*/ 100 w 648"/>
                <a:gd name="T85" fmla="*/ 89 h 384"/>
                <a:gd name="T86" fmla="*/ 75 w 648"/>
                <a:gd name="T87" fmla="*/ 97 h 384"/>
                <a:gd name="T88" fmla="*/ 0 w 648"/>
                <a:gd name="T89" fmla="*/ 101 h 384"/>
                <a:gd name="T90" fmla="*/ 14 w 648"/>
                <a:gd name="T91" fmla="*/ 310 h 3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48"/>
                <a:gd name="T139" fmla="*/ 0 h 384"/>
                <a:gd name="T140" fmla="*/ 648 w 648"/>
                <a:gd name="T141" fmla="*/ 384 h 38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48" h="384">
                  <a:moveTo>
                    <a:pt x="14" y="310"/>
                  </a:moveTo>
                  <a:lnTo>
                    <a:pt x="100" y="314"/>
                  </a:lnTo>
                  <a:lnTo>
                    <a:pt x="148" y="334"/>
                  </a:lnTo>
                  <a:lnTo>
                    <a:pt x="190" y="353"/>
                  </a:lnTo>
                  <a:lnTo>
                    <a:pt x="243" y="372"/>
                  </a:lnTo>
                  <a:lnTo>
                    <a:pt x="286" y="380"/>
                  </a:lnTo>
                  <a:lnTo>
                    <a:pt x="338" y="383"/>
                  </a:lnTo>
                  <a:lnTo>
                    <a:pt x="394" y="372"/>
                  </a:lnTo>
                  <a:lnTo>
                    <a:pt x="439" y="357"/>
                  </a:lnTo>
                  <a:lnTo>
                    <a:pt x="480" y="358"/>
                  </a:lnTo>
                  <a:lnTo>
                    <a:pt x="516" y="351"/>
                  </a:lnTo>
                  <a:lnTo>
                    <a:pt x="537" y="343"/>
                  </a:lnTo>
                  <a:lnTo>
                    <a:pt x="553" y="331"/>
                  </a:lnTo>
                  <a:lnTo>
                    <a:pt x="565" y="327"/>
                  </a:lnTo>
                  <a:lnTo>
                    <a:pt x="576" y="312"/>
                  </a:lnTo>
                  <a:lnTo>
                    <a:pt x="577" y="300"/>
                  </a:lnTo>
                  <a:lnTo>
                    <a:pt x="571" y="291"/>
                  </a:lnTo>
                  <a:lnTo>
                    <a:pt x="529" y="281"/>
                  </a:lnTo>
                  <a:lnTo>
                    <a:pt x="469" y="263"/>
                  </a:lnTo>
                  <a:lnTo>
                    <a:pt x="572" y="290"/>
                  </a:lnTo>
                  <a:lnTo>
                    <a:pt x="585" y="294"/>
                  </a:lnTo>
                  <a:lnTo>
                    <a:pt x="607" y="286"/>
                  </a:lnTo>
                  <a:lnTo>
                    <a:pt x="614" y="275"/>
                  </a:lnTo>
                  <a:lnTo>
                    <a:pt x="622" y="260"/>
                  </a:lnTo>
                  <a:lnTo>
                    <a:pt x="630" y="240"/>
                  </a:lnTo>
                  <a:lnTo>
                    <a:pt x="636" y="235"/>
                  </a:lnTo>
                  <a:lnTo>
                    <a:pt x="647" y="225"/>
                  </a:lnTo>
                  <a:lnTo>
                    <a:pt x="625" y="170"/>
                  </a:lnTo>
                  <a:lnTo>
                    <a:pt x="564" y="99"/>
                  </a:lnTo>
                  <a:lnTo>
                    <a:pt x="548" y="94"/>
                  </a:lnTo>
                  <a:lnTo>
                    <a:pt x="523" y="78"/>
                  </a:lnTo>
                  <a:lnTo>
                    <a:pt x="502" y="59"/>
                  </a:lnTo>
                  <a:lnTo>
                    <a:pt x="491" y="42"/>
                  </a:lnTo>
                  <a:lnTo>
                    <a:pt x="468" y="27"/>
                  </a:lnTo>
                  <a:lnTo>
                    <a:pt x="428" y="17"/>
                  </a:lnTo>
                  <a:lnTo>
                    <a:pt x="376" y="5"/>
                  </a:lnTo>
                  <a:lnTo>
                    <a:pt x="347" y="0"/>
                  </a:lnTo>
                  <a:lnTo>
                    <a:pt x="303" y="7"/>
                  </a:lnTo>
                  <a:lnTo>
                    <a:pt x="256" y="20"/>
                  </a:lnTo>
                  <a:lnTo>
                    <a:pt x="198" y="39"/>
                  </a:lnTo>
                  <a:lnTo>
                    <a:pt x="150" y="51"/>
                  </a:lnTo>
                  <a:lnTo>
                    <a:pt x="107" y="76"/>
                  </a:lnTo>
                  <a:lnTo>
                    <a:pt x="100" y="89"/>
                  </a:lnTo>
                  <a:lnTo>
                    <a:pt x="75" y="97"/>
                  </a:lnTo>
                  <a:lnTo>
                    <a:pt x="0" y="101"/>
                  </a:lnTo>
                  <a:lnTo>
                    <a:pt x="14" y="31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blackWhite">
            <a:xfrm>
              <a:off x="858" y="1316"/>
              <a:ext cx="108" cy="172"/>
            </a:xfrm>
            <a:custGeom>
              <a:avLst/>
              <a:gdLst>
                <a:gd name="T0" fmla="*/ 107 w 108"/>
                <a:gd name="T1" fmla="*/ 0 h 172"/>
                <a:gd name="T2" fmla="*/ 41 w 108"/>
                <a:gd name="T3" fmla="*/ 75 h 172"/>
                <a:gd name="T4" fmla="*/ 10 w 108"/>
                <a:gd name="T5" fmla="*/ 141 h 172"/>
                <a:gd name="T6" fmla="*/ 0 w 108"/>
                <a:gd name="T7" fmla="*/ 171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72"/>
                <a:gd name="T14" fmla="*/ 108 w 108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72">
                  <a:moveTo>
                    <a:pt x="107" y="0"/>
                  </a:moveTo>
                  <a:lnTo>
                    <a:pt x="41" y="75"/>
                  </a:lnTo>
                  <a:lnTo>
                    <a:pt x="10" y="141"/>
                  </a:lnTo>
                  <a:lnTo>
                    <a:pt x="0" y="171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blackWhite">
            <a:xfrm>
              <a:off x="726" y="1212"/>
              <a:ext cx="266" cy="198"/>
            </a:xfrm>
            <a:custGeom>
              <a:avLst/>
              <a:gdLst>
                <a:gd name="T0" fmla="*/ 265 w 266"/>
                <a:gd name="T1" fmla="*/ 0 h 198"/>
                <a:gd name="T2" fmla="*/ 194 w 266"/>
                <a:gd name="T3" fmla="*/ 107 h 198"/>
                <a:gd name="T4" fmla="*/ 167 w 266"/>
                <a:gd name="T5" fmla="*/ 132 h 198"/>
                <a:gd name="T6" fmla="*/ 120 w 266"/>
                <a:gd name="T7" fmla="*/ 163 h 198"/>
                <a:gd name="T8" fmla="*/ 80 w 266"/>
                <a:gd name="T9" fmla="*/ 178 h 198"/>
                <a:gd name="T10" fmla="*/ 45 w 266"/>
                <a:gd name="T11" fmla="*/ 186 h 198"/>
                <a:gd name="T12" fmla="*/ 0 w 266"/>
                <a:gd name="T13" fmla="*/ 197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"/>
                <a:gd name="T22" fmla="*/ 0 h 198"/>
                <a:gd name="T23" fmla="*/ 266 w 266"/>
                <a:gd name="T24" fmla="*/ 198 h 1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" h="198">
                  <a:moveTo>
                    <a:pt x="265" y="0"/>
                  </a:moveTo>
                  <a:lnTo>
                    <a:pt x="194" y="107"/>
                  </a:lnTo>
                  <a:lnTo>
                    <a:pt x="167" y="132"/>
                  </a:lnTo>
                  <a:lnTo>
                    <a:pt x="120" y="163"/>
                  </a:lnTo>
                  <a:lnTo>
                    <a:pt x="80" y="178"/>
                  </a:lnTo>
                  <a:lnTo>
                    <a:pt x="45" y="186"/>
                  </a:lnTo>
                  <a:lnTo>
                    <a:pt x="0" y="197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White">
            <a:xfrm>
              <a:off x="881" y="1289"/>
              <a:ext cx="276" cy="117"/>
            </a:xfrm>
            <a:custGeom>
              <a:avLst/>
              <a:gdLst>
                <a:gd name="T0" fmla="*/ 217 w 276"/>
                <a:gd name="T1" fmla="*/ 115 h 117"/>
                <a:gd name="T2" fmla="*/ 234 w 276"/>
                <a:gd name="T3" fmla="*/ 116 h 117"/>
                <a:gd name="T4" fmla="*/ 258 w 276"/>
                <a:gd name="T5" fmla="*/ 107 h 117"/>
                <a:gd name="T6" fmla="*/ 269 w 276"/>
                <a:gd name="T7" fmla="*/ 93 h 117"/>
                <a:gd name="T8" fmla="*/ 275 w 276"/>
                <a:gd name="T9" fmla="*/ 81 h 117"/>
                <a:gd name="T10" fmla="*/ 273 w 276"/>
                <a:gd name="T11" fmla="*/ 69 h 117"/>
                <a:gd name="T12" fmla="*/ 268 w 276"/>
                <a:gd name="T13" fmla="*/ 57 h 117"/>
                <a:gd name="T14" fmla="*/ 259 w 276"/>
                <a:gd name="T15" fmla="*/ 48 h 117"/>
                <a:gd name="T16" fmla="*/ 198 w 276"/>
                <a:gd name="T17" fmla="*/ 32 h 117"/>
                <a:gd name="T18" fmla="*/ 141 w 276"/>
                <a:gd name="T19" fmla="*/ 22 h 117"/>
                <a:gd name="T20" fmla="*/ 95 w 276"/>
                <a:gd name="T21" fmla="*/ 12 h 117"/>
                <a:gd name="T22" fmla="*/ 46 w 276"/>
                <a:gd name="T23" fmla="*/ 0 h 117"/>
                <a:gd name="T24" fmla="*/ 17 w 276"/>
                <a:gd name="T25" fmla="*/ 6 h 117"/>
                <a:gd name="T26" fmla="*/ 7 w 276"/>
                <a:gd name="T27" fmla="*/ 13 h 117"/>
                <a:gd name="T28" fmla="*/ 0 w 276"/>
                <a:gd name="T29" fmla="*/ 24 h 117"/>
                <a:gd name="T30" fmla="*/ 3 w 276"/>
                <a:gd name="T31" fmla="*/ 36 h 117"/>
                <a:gd name="T32" fmla="*/ 11 w 276"/>
                <a:gd name="T33" fmla="*/ 47 h 117"/>
                <a:gd name="T34" fmla="*/ 38 w 276"/>
                <a:gd name="T35" fmla="*/ 58 h 117"/>
                <a:gd name="T36" fmla="*/ 76 w 276"/>
                <a:gd name="T37" fmla="*/ 61 h 117"/>
                <a:gd name="T38" fmla="*/ 101 w 276"/>
                <a:gd name="T39" fmla="*/ 71 h 117"/>
                <a:gd name="T40" fmla="*/ 130 w 276"/>
                <a:gd name="T41" fmla="*/ 79 h 117"/>
                <a:gd name="T42" fmla="*/ 159 w 276"/>
                <a:gd name="T43" fmla="*/ 93 h 117"/>
                <a:gd name="T44" fmla="*/ 197 w 276"/>
                <a:gd name="T45" fmla="*/ 107 h 117"/>
                <a:gd name="T46" fmla="*/ 217 w 276"/>
                <a:gd name="T47" fmla="*/ 115 h 1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76"/>
                <a:gd name="T73" fmla="*/ 0 h 117"/>
                <a:gd name="T74" fmla="*/ 276 w 276"/>
                <a:gd name="T75" fmla="*/ 117 h 1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76" h="117">
                  <a:moveTo>
                    <a:pt x="217" y="115"/>
                  </a:moveTo>
                  <a:lnTo>
                    <a:pt x="234" y="116"/>
                  </a:lnTo>
                  <a:lnTo>
                    <a:pt x="258" y="107"/>
                  </a:lnTo>
                  <a:lnTo>
                    <a:pt x="269" y="93"/>
                  </a:lnTo>
                  <a:lnTo>
                    <a:pt x="275" y="81"/>
                  </a:lnTo>
                  <a:lnTo>
                    <a:pt x="273" y="69"/>
                  </a:lnTo>
                  <a:lnTo>
                    <a:pt x="268" y="57"/>
                  </a:lnTo>
                  <a:lnTo>
                    <a:pt x="259" y="48"/>
                  </a:lnTo>
                  <a:lnTo>
                    <a:pt x="198" y="32"/>
                  </a:lnTo>
                  <a:lnTo>
                    <a:pt x="141" y="22"/>
                  </a:lnTo>
                  <a:lnTo>
                    <a:pt x="95" y="12"/>
                  </a:lnTo>
                  <a:lnTo>
                    <a:pt x="46" y="0"/>
                  </a:lnTo>
                  <a:lnTo>
                    <a:pt x="17" y="6"/>
                  </a:lnTo>
                  <a:lnTo>
                    <a:pt x="7" y="13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11" y="47"/>
                  </a:lnTo>
                  <a:lnTo>
                    <a:pt x="38" y="58"/>
                  </a:lnTo>
                  <a:lnTo>
                    <a:pt x="76" y="61"/>
                  </a:lnTo>
                  <a:lnTo>
                    <a:pt x="101" y="71"/>
                  </a:lnTo>
                  <a:lnTo>
                    <a:pt x="130" y="79"/>
                  </a:lnTo>
                  <a:lnTo>
                    <a:pt x="159" y="93"/>
                  </a:lnTo>
                  <a:lnTo>
                    <a:pt x="197" y="107"/>
                  </a:lnTo>
                  <a:lnTo>
                    <a:pt x="217" y="115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blackWhite">
            <a:xfrm>
              <a:off x="892" y="1302"/>
              <a:ext cx="65" cy="36"/>
            </a:xfrm>
            <a:custGeom>
              <a:avLst/>
              <a:gdLst>
                <a:gd name="T0" fmla="*/ 55 w 65"/>
                <a:gd name="T1" fmla="*/ 3 h 36"/>
                <a:gd name="T2" fmla="*/ 64 w 65"/>
                <a:gd name="T3" fmla="*/ 10 h 36"/>
                <a:gd name="T4" fmla="*/ 62 w 65"/>
                <a:gd name="T5" fmla="*/ 22 h 36"/>
                <a:gd name="T6" fmla="*/ 56 w 65"/>
                <a:gd name="T7" fmla="*/ 34 h 36"/>
                <a:gd name="T8" fmla="*/ 32 w 65"/>
                <a:gd name="T9" fmla="*/ 35 h 36"/>
                <a:gd name="T10" fmla="*/ 19 w 65"/>
                <a:gd name="T11" fmla="*/ 33 h 36"/>
                <a:gd name="T12" fmla="*/ 4 w 65"/>
                <a:gd name="T13" fmla="*/ 29 h 36"/>
                <a:gd name="T14" fmla="*/ 0 w 65"/>
                <a:gd name="T15" fmla="*/ 17 h 36"/>
                <a:gd name="T16" fmla="*/ 0 w 65"/>
                <a:gd name="T17" fmla="*/ 11 h 36"/>
                <a:gd name="T18" fmla="*/ 9 w 65"/>
                <a:gd name="T19" fmla="*/ 4 h 36"/>
                <a:gd name="T20" fmla="*/ 21 w 65"/>
                <a:gd name="T21" fmla="*/ 0 h 36"/>
                <a:gd name="T22" fmla="*/ 55 w 65"/>
                <a:gd name="T23" fmla="*/ 3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5"/>
                <a:gd name="T37" fmla="*/ 0 h 36"/>
                <a:gd name="T38" fmla="*/ 65 w 65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5" h="36">
                  <a:moveTo>
                    <a:pt x="55" y="3"/>
                  </a:moveTo>
                  <a:lnTo>
                    <a:pt x="64" y="10"/>
                  </a:lnTo>
                  <a:lnTo>
                    <a:pt x="62" y="22"/>
                  </a:lnTo>
                  <a:lnTo>
                    <a:pt x="56" y="34"/>
                  </a:lnTo>
                  <a:lnTo>
                    <a:pt x="32" y="35"/>
                  </a:lnTo>
                  <a:lnTo>
                    <a:pt x="19" y="33"/>
                  </a:lnTo>
                  <a:lnTo>
                    <a:pt x="4" y="29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9" y="4"/>
                  </a:lnTo>
                  <a:lnTo>
                    <a:pt x="21" y="0"/>
                  </a:lnTo>
                  <a:lnTo>
                    <a:pt x="55" y="3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White">
            <a:xfrm>
              <a:off x="1059" y="1177"/>
              <a:ext cx="478" cy="89"/>
            </a:xfrm>
            <a:custGeom>
              <a:avLst/>
              <a:gdLst>
                <a:gd name="T0" fmla="*/ 43 w 478"/>
                <a:gd name="T1" fmla="*/ 87 h 89"/>
                <a:gd name="T2" fmla="*/ 68 w 478"/>
                <a:gd name="T3" fmla="*/ 88 h 89"/>
                <a:gd name="T4" fmla="*/ 124 w 478"/>
                <a:gd name="T5" fmla="*/ 86 h 89"/>
                <a:gd name="T6" fmla="*/ 178 w 478"/>
                <a:gd name="T7" fmla="*/ 81 h 89"/>
                <a:gd name="T8" fmla="*/ 203 w 478"/>
                <a:gd name="T9" fmla="*/ 78 h 89"/>
                <a:gd name="T10" fmla="*/ 221 w 478"/>
                <a:gd name="T11" fmla="*/ 76 h 89"/>
                <a:gd name="T12" fmla="*/ 259 w 478"/>
                <a:gd name="T13" fmla="*/ 75 h 89"/>
                <a:gd name="T14" fmla="*/ 303 w 478"/>
                <a:gd name="T15" fmla="*/ 74 h 89"/>
                <a:gd name="T16" fmla="*/ 335 w 478"/>
                <a:gd name="T17" fmla="*/ 73 h 89"/>
                <a:gd name="T18" fmla="*/ 358 w 478"/>
                <a:gd name="T19" fmla="*/ 72 h 89"/>
                <a:gd name="T20" fmla="*/ 406 w 478"/>
                <a:gd name="T21" fmla="*/ 66 h 89"/>
                <a:gd name="T22" fmla="*/ 439 w 478"/>
                <a:gd name="T23" fmla="*/ 62 h 89"/>
                <a:gd name="T24" fmla="*/ 467 w 478"/>
                <a:gd name="T25" fmla="*/ 56 h 89"/>
                <a:gd name="T26" fmla="*/ 476 w 478"/>
                <a:gd name="T27" fmla="*/ 49 h 89"/>
                <a:gd name="T28" fmla="*/ 477 w 478"/>
                <a:gd name="T29" fmla="*/ 40 h 89"/>
                <a:gd name="T30" fmla="*/ 476 w 478"/>
                <a:gd name="T31" fmla="*/ 31 h 89"/>
                <a:gd name="T32" fmla="*/ 468 w 478"/>
                <a:gd name="T33" fmla="*/ 20 h 89"/>
                <a:gd name="T34" fmla="*/ 444 w 478"/>
                <a:gd name="T35" fmla="*/ 12 h 89"/>
                <a:gd name="T36" fmla="*/ 405 w 478"/>
                <a:gd name="T37" fmla="*/ 12 h 89"/>
                <a:gd name="T38" fmla="*/ 360 w 478"/>
                <a:gd name="T39" fmla="*/ 12 h 89"/>
                <a:gd name="T40" fmla="*/ 330 w 478"/>
                <a:gd name="T41" fmla="*/ 12 h 89"/>
                <a:gd name="T42" fmla="*/ 299 w 478"/>
                <a:gd name="T43" fmla="*/ 10 h 89"/>
                <a:gd name="T44" fmla="*/ 263 w 478"/>
                <a:gd name="T45" fmla="*/ 12 h 89"/>
                <a:gd name="T46" fmla="*/ 222 w 478"/>
                <a:gd name="T47" fmla="*/ 12 h 89"/>
                <a:gd name="T48" fmla="*/ 191 w 478"/>
                <a:gd name="T49" fmla="*/ 9 h 89"/>
                <a:gd name="T50" fmla="*/ 141 w 478"/>
                <a:gd name="T51" fmla="*/ 7 h 89"/>
                <a:gd name="T52" fmla="*/ 89 w 478"/>
                <a:gd name="T53" fmla="*/ 3 h 89"/>
                <a:gd name="T54" fmla="*/ 45 w 478"/>
                <a:gd name="T55" fmla="*/ 0 h 89"/>
                <a:gd name="T56" fmla="*/ 0 w 478"/>
                <a:gd name="T57" fmla="*/ 0 h 89"/>
                <a:gd name="T58" fmla="*/ 8 w 478"/>
                <a:gd name="T59" fmla="*/ 82 h 89"/>
                <a:gd name="T60" fmla="*/ 43 w 478"/>
                <a:gd name="T61" fmla="*/ 87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78"/>
                <a:gd name="T94" fmla="*/ 0 h 89"/>
                <a:gd name="T95" fmla="*/ 478 w 478"/>
                <a:gd name="T96" fmla="*/ 89 h 8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78" h="89">
                  <a:moveTo>
                    <a:pt x="43" y="87"/>
                  </a:moveTo>
                  <a:lnTo>
                    <a:pt x="68" y="88"/>
                  </a:lnTo>
                  <a:lnTo>
                    <a:pt x="124" y="86"/>
                  </a:lnTo>
                  <a:lnTo>
                    <a:pt x="178" y="81"/>
                  </a:lnTo>
                  <a:lnTo>
                    <a:pt x="203" y="78"/>
                  </a:lnTo>
                  <a:lnTo>
                    <a:pt x="221" y="76"/>
                  </a:lnTo>
                  <a:lnTo>
                    <a:pt x="259" y="75"/>
                  </a:lnTo>
                  <a:lnTo>
                    <a:pt x="303" y="74"/>
                  </a:lnTo>
                  <a:lnTo>
                    <a:pt x="335" y="73"/>
                  </a:lnTo>
                  <a:lnTo>
                    <a:pt x="358" y="72"/>
                  </a:lnTo>
                  <a:lnTo>
                    <a:pt x="406" y="66"/>
                  </a:lnTo>
                  <a:lnTo>
                    <a:pt x="439" y="62"/>
                  </a:lnTo>
                  <a:lnTo>
                    <a:pt x="467" y="56"/>
                  </a:lnTo>
                  <a:lnTo>
                    <a:pt x="476" y="49"/>
                  </a:lnTo>
                  <a:lnTo>
                    <a:pt x="477" y="40"/>
                  </a:lnTo>
                  <a:lnTo>
                    <a:pt x="476" y="31"/>
                  </a:lnTo>
                  <a:lnTo>
                    <a:pt x="468" y="20"/>
                  </a:lnTo>
                  <a:lnTo>
                    <a:pt x="444" y="12"/>
                  </a:lnTo>
                  <a:lnTo>
                    <a:pt x="405" y="12"/>
                  </a:lnTo>
                  <a:lnTo>
                    <a:pt x="360" y="12"/>
                  </a:lnTo>
                  <a:lnTo>
                    <a:pt x="330" y="12"/>
                  </a:lnTo>
                  <a:lnTo>
                    <a:pt x="299" y="10"/>
                  </a:lnTo>
                  <a:lnTo>
                    <a:pt x="263" y="12"/>
                  </a:lnTo>
                  <a:lnTo>
                    <a:pt x="222" y="12"/>
                  </a:lnTo>
                  <a:lnTo>
                    <a:pt x="191" y="9"/>
                  </a:lnTo>
                  <a:lnTo>
                    <a:pt x="141" y="7"/>
                  </a:lnTo>
                  <a:lnTo>
                    <a:pt x="89" y="3"/>
                  </a:lnTo>
                  <a:lnTo>
                    <a:pt x="45" y="0"/>
                  </a:lnTo>
                  <a:lnTo>
                    <a:pt x="0" y="0"/>
                  </a:lnTo>
                  <a:lnTo>
                    <a:pt x="8" y="82"/>
                  </a:lnTo>
                  <a:lnTo>
                    <a:pt x="43" y="87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White">
            <a:xfrm>
              <a:off x="948" y="1394"/>
              <a:ext cx="17" cy="70"/>
            </a:xfrm>
            <a:custGeom>
              <a:avLst/>
              <a:gdLst>
                <a:gd name="T0" fmla="*/ 13 w 17"/>
                <a:gd name="T1" fmla="*/ 69 h 70"/>
                <a:gd name="T2" fmla="*/ 4 w 17"/>
                <a:gd name="T3" fmla="*/ 48 h 70"/>
                <a:gd name="T4" fmla="*/ 0 w 17"/>
                <a:gd name="T5" fmla="*/ 32 h 70"/>
                <a:gd name="T6" fmla="*/ 7 w 17"/>
                <a:gd name="T7" fmla="*/ 10 h 70"/>
                <a:gd name="T8" fmla="*/ 16 w 17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70"/>
                <a:gd name="T17" fmla="*/ 17 w 17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70">
                  <a:moveTo>
                    <a:pt x="13" y="69"/>
                  </a:moveTo>
                  <a:lnTo>
                    <a:pt x="4" y="48"/>
                  </a:lnTo>
                  <a:lnTo>
                    <a:pt x="0" y="32"/>
                  </a:lnTo>
                  <a:lnTo>
                    <a:pt x="7" y="10"/>
                  </a:lnTo>
                  <a:lnTo>
                    <a:pt x="16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White">
            <a:xfrm>
              <a:off x="608" y="1199"/>
              <a:ext cx="17" cy="57"/>
            </a:xfrm>
            <a:custGeom>
              <a:avLst/>
              <a:gdLst>
                <a:gd name="T0" fmla="*/ 13 w 17"/>
                <a:gd name="T1" fmla="*/ 0 h 57"/>
                <a:gd name="T2" fmla="*/ 0 w 17"/>
                <a:gd name="T3" fmla="*/ 22 h 57"/>
                <a:gd name="T4" fmla="*/ 4 w 17"/>
                <a:gd name="T5" fmla="*/ 45 h 57"/>
                <a:gd name="T6" fmla="*/ 16 w 17"/>
                <a:gd name="T7" fmla="*/ 56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7"/>
                <a:gd name="T14" fmla="*/ 17 w 17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7">
                  <a:moveTo>
                    <a:pt x="13" y="0"/>
                  </a:moveTo>
                  <a:lnTo>
                    <a:pt x="0" y="22"/>
                  </a:lnTo>
                  <a:lnTo>
                    <a:pt x="4" y="45"/>
                  </a:lnTo>
                  <a:lnTo>
                    <a:pt x="16" y="56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blackWhite">
            <a:xfrm>
              <a:off x="877" y="1347"/>
              <a:ext cx="223" cy="111"/>
            </a:xfrm>
            <a:custGeom>
              <a:avLst/>
              <a:gdLst>
                <a:gd name="T0" fmla="*/ 181 w 223"/>
                <a:gd name="T1" fmla="*/ 110 h 111"/>
                <a:gd name="T2" fmla="*/ 155 w 223"/>
                <a:gd name="T3" fmla="*/ 108 h 111"/>
                <a:gd name="T4" fmla="*/ 130 w 223"/>
                <a:gd name="T5" fmla="*/ 99 h 111"/>
                <a:gd name="T6" fmla="*/ 107 w 223"/>
                <a:gd name="T7" fmla="*/ 83 h 111"/>
                <a:gd name="T8" fmla="*/ 100 w 223"/>
                <a:gd name="T9" fmla="*/ 71 h 111"/>
                <a:gd name="T10" fmla="*/ 93 w 223"/>
                <a:gd name="T11" fmla="*/ 62 h 111"/>
                <a:gd name="T12" fmla="*/ 71 w 223"/>
                <a:gd name="T13" fmla="*/ 57 h 111"/>
                <a:gd name="T14" fmla="*/ 40 w 223"/>
                <a:gd name="T15" fmla="*/ 50 h 111"/>
                <a:gd name="T16" fmla="*/ 11 w 223"/>
                <a:gd name="T17" fmla="*/ 41 h 111"/>
                <a:gd name="T18" fmla="*/ 1 w 223"/>
                <a:gd name="T19" fmla="*/ 31 h 111"/>
                <a:gd name="T20" fmla="*/ 0 w 223"/>
                <a:gd name="T21" fmla="*/ 15 h 111"/>
                <a:gd name="T22" fmla="*/ 5 w 223"/>
                <a:gd name="T23" fmla="*/ 5 h 111"/>
                <a:gd name="T24" fmla="*/ 23 w 223"/>
                <a:gd name="T25" fmla="*/ 0 h 111"/>
                <a:gd name="T26" fmla="*/ 42 w 223"/>
                <a:gd name="T27" fmla="*/ 0 h 111"/>
                <a:gd name="T28" fmla="*/ 78 w 223"/>
                <a:gd name="T29" fmla="*/ 3 h 111"/>
                <a:gd name="T30" fmla="*/ 108 w 223"/>
                <a:gd name="T31" fmla="*/ 13 h 111"/>
                <a:gd name="T32" fmla="*/ 133 w 223"/>
                <a:gd name="T33" fmla="*/ 24 h 111"/>
                <a:gd name="T34" fmla="*/ 189 w 223"/>
                <a:gd name="T35" fmla="*/ 43 h 111"/>
                <a:gd name="T36" fmla="*/ 214 w 223"/>
                <a:gd name="T37" fmla="*/ 57 h 111"/>
                <a:gd name="T38" fmla="*/ 222 w 223"/>
                <a:gd name="T39" fmla="*/ 76 h 111"/>
                <a:gd name="T40" fmla="*/ 218 w 223"/>
                <a:gd name="T41" fmla="*/ 87 h 111"/>
                <a:gd name="T42" fmla="*/ 211 w 223"/>
                <a:gd name="T43" fmla="*/ 96 h 111"/>
                <a:gd name="T44" fmla="*/ 197 w 223"/>
                <a:gd name="T45" fmla="*/ 104 h 111"/>
                <a:gd name="T46" fmla="*/ 181 w 223"/>
                <a:gd name="T47" fmla="*/ 110 h 1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3"/>
                <a:gd name="T73" fmla="*/ 0 h 111"/>
                <a:gd name="T74" fmla="*/ 223 w 223"/>
                <a:gd name="T75" fmla="*/ 111 h 1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3" h="111">
                  <a:moveTo>
                    <a:pt x="181" y="110"/>
                  </a:moveTo>
                  <a:lnTo>
                    <a:pt x="155" y="108"/>
                  </a:lnTo>
                  <a:lnTo>
                    <a:pt x="130" y="99"/>
                  </a:lnTo>
                  <a:lnTo>
                    <a:pt x="107" y="83"/>
                  </a:lnTo>
                  <a:lnTo>
                    <a:pt x="100" y="71"/>
                  </a:lnTo>
                  <a:lnTo>
                    <a:pt x="93" y="62"/>
                  </a:lnTo>
                  <a:lnTo>
                    <a:pt x="71" y="57"/>
                  </a:lnTo>
                  <a:lnTo>
                    <a:pt x="40" y="50"/>
                  </a:lnTo>
                  <a:lnTo>
                    <a:pt x="11" y="41"/>
                  </a:lnTo>
                  <a:lnTo>
                    <a:pt x="1" y="31"/>
                  </a:lnTo>
                  <a:lnTo>
                    <a:pt x="0" y="15"/>
                  </a:lnTo>
                  <a:lnTo>
                    <a:pt x="5" y="5"/>
                  </a:lnTo>
                  <a:lnTo>
                    <a:pt x="23" y="0"/>
                  </a:lnTo>
                  <a:lnTo>
                    <a:pt x="42" y="0"/>
                  </a:lnTo>
                  <a:lnTo>
                    <a:pt x="78" y="3"/>
                  </a:lnTo>
                  <a:lnTo>
                    <a:pt x="108" y="13"/>
                  </a:lnTo>
                  <a:lnTo>
                    <a:pt x="133" y="24"/>
                  </a:lnTo>
                  <a:lnTo>
                    <a:pt x="189" y="43"/>
                  </a:lnTo>
                  <a:lnTo>
                    <a:pt x="214" y="57"/>
                  </a:lnTo>
                  <a:lnTo>
                    <a:pt x="222" y="76"/>
                  </a:lnTo>
                  <a:lnTo>
                    <a:pt x="218" y="87"/>
                  </a:lnTo>
                  <a:lnTo>
                    <a:pt x="211" y="96"/>
                  </a:lnTo>
                  <a:lnTo>
                    <a:pt x="197" y="104"/>
                  </a:lnTo>
                  <a:lnTo>
                    <a:pt x="181" y="11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White">
            <a:xfrm>
              <a:off x="884" y="1353"/>
              <a:ext cx="50" cy="30"/>
            </a:xfrm>
            <a:custGeom>
              <a:avLst/>
              <a:gdLst>
                <a:gd name="T0" fmla="*/ 48 w 50"/>
                <a:gd name="T1" fmla="*/ 4 h 30"/>
                <a:gd name="T2" fmla="*/ 49 w 50"/>
                <a:gd name="T3" fmla="*/ 15 h 30"/>
                <a:gd name="T4" fmla="*/ 44 w 50"/>
                <a:gd name="T5" fmla="*/ 27 h 30"/>
                <a:gd name="T6" fmla="*/ 24 w 50"/>
                <a:gd name="T7" fmla="*/ 29 h 30"/>
                <a:gd name="T8" fmla="*/ 10 w 50"/>
                <a:gd name="T9" fmla="*/ 26 h 30"/>
                <a:gd name="T10" fmla="*/ 0 w 50"/>
                <a:gd name="T11" fmla="*/ 15 h 30"/>
                <a:gd name="T12" fmla="*/ 4 w 50"/>
                <a:gd name="T13" fmla="*/ 6 h 30"/>
                <a:gd name="T14" fmla="*/ 12 w 50"/>
                <a:gd name="T15" fmla="*/ 3 h 30"/>
                <a:gd name="T16" fmla="*/ 24 w 50"/>
                <a:gd name="T17" fmla="*/ 0 h 30"/>
                <a:gd name="T18" fmla="*/ 40 w 50"/>
                <a:gd name="T19" fmla="*/ 0 h 30"/>
                <a:gd name="T20" fmla="*/ 48 w 50"/>
                <a:gd name="T21" fmla="*/ 4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30"/>
                <a:gd name="T35" fmla="*/ 50 w 50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30">
                  <a:moveTo>
                    <a:pt x="48" y="4"/>
                  </a:moveTo>
                  <a:lnTo>
                    <a:pt x="49" y="15"/>
                  </a:lnTo>
                  <a:lnTo>
                    <a:pt x="44" y="27"/>
                  </a:lnTo>
                  <a:lnTo>
                    <a:pt x="24" y="29"/>
                  </a:lnTo>
                  <a:lnTo>
                    <a:pt x="10" y="26"/>
                  </a:lnTo>
                  <a:lnTo>
                    <a:pt x="0" y="15"/>
                  </a:lnTo>
                  <a:lnTo>
                    <a:pt x="4" y="6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40" y="0"/>
                  </a:lnTo>
                  <a:lnTo>
                    <a:pt x="48" y="4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White">
            <a:xfrm>
              <a:off x="898" y="1249"/>
              <a:ext cx="274" cy="94"/>
            </a:xfrm>
            <a:custGeom>
              <a:avLst/>
              <a:gdLst>
                <a:gd name="T0" fmla="*/ 236 w 274"/>
                <a:gd name="T1" fmla="*/ 93 h 94"/>
                <a:gd name="T2" fmla="*/ 254 w 274"/>
                <a:gd name="T3" fmla="*/ 88 h 94"/>
                <a:gd name="T4" fmla="*/ 267 w 274"/>
                <a:gd name="T5" fmla="*/ 80 h 94"/>
                <a:gd name="T6" fmla="*/ 271 w 274"/>
                <a:gd name="T7" fmla="*/ 69 h 94"/>
                <a:gd name="T8" fmla="*/ 273 w 274"/>
                <a:gd name="T9" fmla="*/ 55 h 94"/>
                <a:gd name="T10" fmla="*/ 262 w 274"/>
                <a:gd name="T11" fmla="*/ 36 h 94"/>
                <a:gd name="T12" fmla="*/ 249 w 274"/>
                <a:gd name="T13" fmla="*/ 21 h 94"/>
                <a:gd name="T14" fmla="*/ 218 w 274"/>
                <a:gd name="T15" fmla="*/ 10 h 94"/>
                <a:gd name="T16" fmla="*/ 149 w 274"/>
                <a:gd name="T17" fmla="*/ 6 h 94"/>
                <a:gd name="T18" fmla="*/ 98 w 274"/>
                <a:gd name="T19" fmla="*/ 0 h 94"/>
                <a:gd name="T20" fmla="*/ 47 w 274"/>
                <a:gd name="T21" fmla="*/ 0 h 94"/>
                <a:gd name="T22" fmla="*/ 23 w 274"/>
                <a:gd name="T23" fmla="*/ 4 h 94"/>
                <a:gd name="T24" fmla="*/ 6 w 274"/>
                <a:gd name="T25" fmla="*/ 12 h 94"/>
                <a:gd name="T26" fmla="*/ 0 w 274"/>
                <a:gd name="T27" fmla="*/ 31 h 94"/>
                <a:gd name="T28" fmla="*/ 12 w 274"/>
                <a:gd name="T29" fmla="*/ 47 h 94"/>
                <a:gd name="T30" fmla="*/ 39 w 274"/>
                <a:gd name="T31" fmla="*/ 55 h 94"/>
                <a:gd name="T32" fmla="*/ 84 w 274"/>
                <a:gd name="T33" fmla="*/ 60 h 94"/>
                <a:gd name="T34" fmla="*/ 125 w 274"/>
                <a:gd name="T35" fmla="*/ 66 h 94"/>
                <a:gd name="T36" fmla="*/ 165 w 274"/>
                <a:gd name="T37" fmla="*/ 80 h 94"/>
                <a:gd name="T38" fmla="*/ 208 w 274"/>
                <a:gd name="T39" fmla="*/ 89 h 94"/>
                <a:gd name="T40" fmla="*/ 236 w 274"/>
                <a:gd name="T41" fmla="*/ 93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4"/>
                <a:gd name="T64" fmla="*/ 0 h 94"/>
                <a:gd name="T65" fmla="*/ 274 w 27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4" h="94">
                  <a:moveTo>
                    <a:pt x="236" y="93"/>
                  </a:moveTo>
                  <a:lnTo>
                    <a:pt x="254" y="88"/>
                  </a:lnTo>
                  <a:lnTo>
                    <a:pt x="267" y="80"/>
                  </a:lnTo>
                  <a:lnTo>
                    <a:pt x="271" y="69"/>
                  </a:lnTo>
                  <a:lnTo>
                    <a:pt x="273" y="55"/>
                  </a:lnTo>
                  <a:lnTo>
                    <a:pt x="262" y="36"/>
                  </a:lnTo>
                  <a:lnTo>
                    <a:pt x="249" y="21"/>
                  </a:lnTo>
                  <a:lnTo>
                    <a:pt x="218" y="10"/>
                  </a:lnTo>
                  <a:lnTo>
                    <a:pt x="149" y="6"/>
                  </a:lnTo>
                  <a:lnTo>
                    <a:pt x="98" y="0"/>
                  </a:lnTo>
                  <a:lnTo>
                    <a:pt x="47" y="0"/>
                  </a:lnTo>
                  <a:lnTo>
                    <a:pt x="23" y="4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12" y="47"/>
                  </a:lnTo>
                  <a:lnTo>
                    <a:pt x="39" y="55"/>
                  </a:lnTo>
                  <a:lnTo>
                    <a:pt x="84" y="60"/>
                  </a:lnTo>
                  <a:lnTo>
                    <a:pt x="125" y="66"/>
                  </a:lnTo>
                  <a:lnTo>
                    <a:pt x="165" y="80"/>
                  </a:lnTo>
                  <a:lnTo>
                    <a:pt x="208" y="89"/>
                  </a:lnTo>
                  <a:lnTo>
                    <a:pt x="236" y="93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blackWhite">
            <a:xfrm>
              <a:off x="912" y="1255"/>
              <a:ext cx="67" cy="42"/>
            </a:xfrm>
            <a:custGeom>
              <a:avLst/>
              <a:gdLst>
                <a:gd name="T0" fmla="*/ 56 w 67"/>
                <a:gd name="T1" fmla="*/ 40 h 42"/>
                <a:gd name="T2" fmla="*/ 31 w 67"/>
                <a:gd name="T3" fmla="*/ 41 h 42"/>
                <a:gd name="T4" fmla="*/ 7 w 67"/>
                <a:gd name="T5" fmla="*/ 35 h 42"/>
                <a:gd name="T6" fmla="*/ 0 w 67"/>
                <a:gd name="T7" fmla="*/ 25 h 42"/>
                <a:gd name="T8" fmla="*/ 5 w 67"/>
                <a:gd name="T9" fmla="*/ 9 h 42"/>
                <a:gd name="T10" fmla="*/ 15 w 67"/>
                <a:gd name="T11" fmla="*/ 4 h 42"/>
                <a:gd name="T12" fmla="*/ 28 w 67"/>
                <a:gd name="T13" fmla="*/ 1 h 42"/>
                <a:gd name="T14" fmla="*/ 46 w 67"/>
                <a:gd name="T15" fmla="*/ 0 h 42"/>
                <a:gd name="T16" fmla="*/ 59 w 67"/>
                <a:gd name="T17" fmla="*/ 6 h 42"/>
                <a:gd name="T18" fmla="*/ 66 w 67"/>
                <a:gd name="T19" fmla="*/ 27 h 42"/>
                <a:gd name="T20" fmla="*/ 56 w 67"/>
                <a:gd name="T21" fmla="*/ 4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7"/>
                <a:gd name="T34" fmla="*/ 0 h 42"/>
                <a:gd name="T35" fmla="*/ 67 w 67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7" h="42">
                  <a:moveTo>
                    <a:pt x="56" y="40"/>
                  </a:moveTo>
                  <a:lnTo>
                    <a:pt x="31" y="41"/>
                  </a:lnTo>
                  <a:lnTo>
                    <a:pt x="7" y="35"/>
                  </a:lnTo>
                  <a:lnTo>
                    <a:pt x="0" y="25"/>
                  </a:lnTo>
                  <a:lnTo>
                    <a:pt x="5" y="9"/>
                  </a:lnTo>
                  <a:lnTo>
                    <a:pt x="15" y="4"/>
                  </a:lnTo>
                  <a:lnTo>
                    <a:pt x="28" y="1"/>
                  </a:lnTo>
                  <a:lnTo>
                    <a:pt x="46" y="0"/>
                  </a:lnTo>
                  <a:lnTo>
                    <a:pt x="59" y="6"/>
                  </a:lnTo>
                  <a:lnTo>
                    <a:pt x="66" y="27"/>
                  </a:lnTo>
                  <a:lnTo>
                    <a:pt x="56" y="4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blackWhite">
            <a:xfrm>
              <a:off x="732" y="1104"/>
              <a:ext cx="419" cy="171"/>
            </a:xfrm>
            <a:custGeom>
              <a:avLst/>
              <a:gdLst>
                <a:gd name="T0" fmla="*/ 360 w 419"/>
                <a:gd name="T1" fmla="*/ 66 h 171"/>
                <a:gd name="T2" fmla="*/ 371 w 419"/>
                <a:gd name="T3" fmla="*/ 92 h 171"/>
                <a:gd name="T4" fmla="*/ 388 w 419"/>
                <a:gd name="T5" fmla="*/ 108 h 171"/>
                <a:gd name="T6" fmla="*/ 407 w 419"/>
                <a:gd name="T7" fmla="*/ 129 h 171"/>
                <a:gd name="T8" fmla="*/ 418 w 419"/>
                <a:gd name="T9" fmla="*/ 152 h 171"/>
                <a:gd name="T10" fmla="*/ 413 w 419"/>
                <a:gd name="T11" fmla="*/ 161 h 171"/>
                <a:gd name="T12" fmla="*/ 405 w 419"/>
                <a:gd name="T13" fmla="*/ 168 h 171"/>
                <a:gd name="T14" fmla="*/ 388 w 419"/>
                <a:gd name="T15" fmla="*/ 170 h 171"/>
                <a:gd name="T16" fmla="*/ 368 w 419"/>
                <a:gd name="T17" fmla="*/ 167 h 171"/>
                <a:gd name="T18" fmla="*/ 350 w 419"/>
                <a:gd name="T19" fmla="*/ 164 h 171"/>
                <a:gd name="T20" fmla="*/ 327 w 419"/>
                <a:gd name="T21" fmla="*/ 156 h 171"/>
                <a:gd name="T22" fmla="*/ 296 w 419"/>
                <a:gd name="T23" fmla="*/ 134 h 171"/>
                <a:gd name="T24" fmla="*/ 280 w 419"/>
                <a:gd name="T25" fmla="*/ 119 h 171"/>
                <a:gd name="T26" fmla="*/ 270 w 419"/>
                <a:gd name="T27" fmla="*/ 106 h 171"/>
                <a:gd name="T28" fmla="*/ 237 w 419"/>
                <a:gd name="T29" fmla="*/ 110 h 171"/>
                <a:gd name="T30" fmla="*/ 208 w 419"/>
                <a:gd name="T31" fmla="*/ 113 h 171"/>
                <a:gd name="T32" fmla="*/ 163 w 419"/>
                <a:gd name="T33" fmla="*/ 113 h 171"/>
                <a:gd name="T34" fmla="*/ 135 w 419"/>
                <a:gd name="T35" fmla="*/ 109 h 171"/>
                <a:gd name="T36" fmla="*/ 108 w 419"/>
                <a:gd name="T37" fmla="*/ 108 h 171"/>
                <a:gd name="T38" fmla="*/ 79 w 419"/>
                <a:gd name="T39" fmla="*/ 100 h 171"/>
                <a:gd name="T40" fmla="*/ 59 w 419"/>
                <a:gd name="T41" fmla="*/ 92 h 171"/>
                <a:gd name="T42" fmla="*/ 38 w 419"/>
                <a:gd name="T43" fmla="*/ 76 h 171"/>
                <a:gd name="T44" fmla="*/ 20 w 419"/>
                <a:gd name="T45" fmla="*/ 62 h 171"/>
                <a:gd name="T46" fmla="*/ 7 w 419"/>
                <a:gd name="T47" fmla="*/ 46 h 171"/>
                <a:gd name="T48" fmla="*/ 0 w 419"/>
                <a:gd name="T49" fmla="*/ 35 h 171"/>
                <a:gd name="T50" fmla="*/ 32 w 419"/>
                <a:gd name="T51" fmla="*/ 23 h 171"/>
                <a:gd name="T52" fmla="*/ 65 w 419"/>
                <a:gd name="T53" fmla="*/ 15 h 171"/>
                <a:gd name="T54" fmla="*/ 115 w 419"/>
                <a:gd name="T55" fmla="*/ 3 h 171"/>
                <a:gd name="T56" fmla="*/ 139 w 419"/>
                <a:gd name="T57" fmla="*/ 0 h 171"/>
                <a:gd name="T58" fmla="*/ 178 w 419"/>
                <a:gd name="T59" fmla="*/ 7 h 171"/>
                <a:gd name="T60" fmla="*/ 233 w 419"/>
                <a:gd name="T61" fmla="*/ 13 h 171"/>
                <a:gd name="T62" fmla="*/ 303 w 419"/>
                <a:gd name="T63" fmla="*/ 21 h 171"/>
                <a:gd name="T64" fmla="*/ 337 w 419"/>
                <a:gd name="T65" fmla="*/ 31 h 171"/>
                <a:gd name="T66" fmla="*/ 353 w 419"/>
                <a:gd name="T67" fmla="*/ 49 h 171"/>
                <a:gd name="T68" fmla="*/ 360 w 419"/>
                <a:gd name="T69" fmla="*/ 66 h 1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9"/>
                <a:gd name="T106" fmla="*/ 0 h 171"/>
                <a:gd name="T107" fmla="*/ 419 w 419"/>
                <a:gd name="T108" fmla="*/ 171 h 17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9" h="171">
                  <a:moveTo>
                    <a:pt x="360" y="66"/>
                  </a:moveTo>
                  <a:lnTo>
                    <a:pt x="371" y="92"/>
                  </a:lnTo>
                  <a:lnTo>
                    <a:pt x="388" y="108"/>
                  </a:lnTo>
                  <a:lnTo>
                    <a:pt x="407" y="129"/>
                  </a:lnTo>
                  <a:lnTo>
                    <a:pt x="418" y="152"/>
                  </a:lnTo>
                  <a:lnTo>
                    <a:pt x="413" y="161"/>
                  </a:lnTo>
                  <a:lnTo>
                    <a:pt x="405" y="168"/>
                  </a:lnTo>
                  <a:lnTo>
                    <a:pt x="388" y="170"/>
                  </a:lnTo>
                  <a:lnTo>
                    <a:pt x="368" y="167"/>
                  </a:lnTo>
                  <a:lnTo>
                    <a:pt x="350" y="164"/>
                  </a:lnTo>
                  <a:lnTo>
                    <a:pt x="327" y="156"/>
                  </a:lnTo>
                  <a:lnTo>
                    <a:pt x="296" y="134"/>
                  </a:lnTo>
                  <a:lnTo>
                    <a:pt x="280" y="119"/>
                  </a:lnTo>
                  <a:lnTo>
                    <a:pt x="270" y="106"/>
                  </a:lnTo>
                  <a:lnTo>
                    <a:pt x="237" y="110"/>
                  </a:lnTo>
                  <a:lnTo>
                    <a:pt x="208" y="113"/>
                  </a:lnTo>
                  <a:lnTo>
                    <a:pt x="163" y="113"/>
                  </a:lnTo>
                  <a:lnTo>
                    <a:pt x="135" y="109"/>
                  </a:lnTo>
                  <a:lnTo>
                    <a:pt x="108" y="108"/>
                  </a:lnTo>
                  <a:lnTo>
                    <a:pt x="79" y="100"/>
                  </a:lnTo>
                  <a:lnTo>
                    <a:pt x="59" y="92"/>
                  </a:lnTo>
                  <a:lnTo>
                    <a:pt x="38" y="76"/>
                  </a:lnTo>
                  <a:lnTo>
                    <a:pt x="20" y="62"/>
                  </a:lnTo>
                  <a:lnTo>
                    <a:pt x="7" y="46"/>
                  </a:lnTo>
                  <a:lnTo>
                    <a:pt x="0" y="35"/>
                  </a:lnTo>
                  <a:lnTo>
                    <a:pt x="32" y="23"/>
                  </a:lnTo>
                  <a:lnTo>
                    <a:pt x="65" y="15"/>
                  </a:lnTo>
                  <a:lnTo>
                    <a:pt x="115" y="3"/>
                  </a:lnTo>
                  <a:lnTo>
                    <a:pt x="139" y="0"/>
                  </a:lnTo>
                  <a:lnTo>
                    <a:pt x="178" y="7"/>
                  </a:lnTo>
                  <a:lnTo>
                    <a:pt x="233" y="13"/>
                  </a:lnTo>
                  <a:lnTo>
                    <a:pt x="303" y="21"/>
                  </a:lnTo>
                  <a:lnTo>
                    <a:pt x="337" y="31"/>
                  </a:lnTo>
                  <a:lnTo>
                    <a:pt x="353" y="49"/>
                  </a:lnTo>
                  <a:lnTo>
                    <a:pt x="360" y="66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blackWhite">
            <a:xfrm>
              <a:off x="1082" y="1203"/>
              <a:ext cx="69" cy="66"/>
            </a:xfrm>
            <a:custGeom>
              <a:avLst/>
              <a:gdLst>
                <a:gd name="T0" fmla="*/ 27 w 69"/>
                <a:gd name="T1" fmla="*/ 0 h 66"/>
                <a:gd name="T2" fmla="*/ 5 w 69"/>
                <a:gd name="T3" fmla="*/ 9 h 66"/>
                <a:gd name="T4" fmla="*/ 0 w 69"/>
                <a:gd name="T5" fmla="*/ 18 h 66"/>
                <a:gd name="T6" fmla="*/ 8 w 69"/>
                <a:gd name="T7" fmla="*/ 38 h 66"/>
                <a:gd name="T8" fmla="*/ 22 w 69"/>
                <a:gd name="T9" fmla="*/ 57 h 66"/>
                <a:gd name="T10" fmla="*/ 32 w 69"/>
                <a:gd name="T11" fmla="*/ 64 h 66"/>
                <a:gd name="T12" fmla="*/ 54 w 69"/>
                <a:gd name="T13" fmla="*/ 65 h 66"/>
                <a:gd name="T14" fmla="*/ 68 w 69"/>
                <a:gd name="T15" fmla="*/ 57 h 66"/>
                <a:gd name="T16" fmla="*/ 64 w 69"/>
                <a:gd name="T17" fmla="*/ 43 h 66"/>
                <a:gd name="T18" fmla="*/ 57 w 69"/>
                <a:gd name="T19" fmla="*/ 31 h 66"/>
                <a:gd name="T20" fmla="*/ 46 w 69"/>
                <a:gd name="T21" fmla="*/ 18 h 66"/>
                <a:gd name="T22" fmla="*/ 27 w 69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9"/>
                <a:gd name="T37" fmla="*/ 0 h 66"/>
                <a:gd name="T38" fmla="*/ 69 w 69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9" h="66">
                  <a:moveTo>
                    <a:pt x="27" y="0"/>
                  </a:moveTo>
                  <a:lnTo>
                    <a:pt x="5" y="9"/>
                  </a:lnTo>
                  <a:lnTo>
                    <a:pt x="0" y="18"/>
                  </a:lnTo>
                  <a:lnTo>
                    <a:pt x="8" y="38"/>
                  </a:lnTo>
                  <a:lnTo>
                    <a:pt x="22" y="57"/>
                  </a:lnTo>
                  <a:lnTo>
                    <a:pt x="32" y="64"/>
                  </a:lnTo>
                  <a:lnTo>
                    <a:pt x="54" y="65"/>
                  </a:lnTo>
                  <a:lnTo>
                    <a:pt x="68" y="57"/>
                  </a:lnTo>
                  <a:lnTo>
                    <a:pt x="64" y="43"/>
                  </a:lnTo>
                  <a:lnTo>
                    <a:pt x="57" y="31"/>
                  </a:lnTo>
                  <a:lnTo>
                    <a:pt x="46" y="18"/>
                  </a:lnTo>
                  <a:lnTo>
                    <a:pt x="27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blackWhite">
            <a:xfrm>
              <a:off x="970" y="1406"/>
              <a:ext cx="18" cy="17"/>
            </a:xfrm>
            <a:custGeom>
              <a:avLst/>
              <a:gdLst>
                <a:gd name="T0" fmla="*/ 0 w 18"/>
                <a:gd name="T1" fmla="*/ 16 h 17"/>
                <a:gd name="T2" fmla="*/ 10 w 18"/>
                <a:gd name="T3" fmla="*/ 15 h 17"/>
                <a:gd name="T4" fmla="*/ 17 w 18"/>
                <a:gd name="T5" fmla="*/ 0 h 17"/>
                <a:gd name="T6" fmla="*/ 0 60000 65536"/>
                <a:gd name="T7" fmla="*/ 0 60000 65536"/>
                <a:gd name="T8" fmla="*/ 0 60000 65536"/>
                <a:gd name="T9" fmla="*/ 0 w 18"/>
                <a:gd name="T10" fmla="*/ 0 h 17"/>
                <a:gd name="T11" fmla="*/ 18 w 18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7">
                  <a:moveTo>
                    <a:pt x="0" y="16"/>
                  </a:moveTo>
                  <a:lnTo>
                    <a:pt x="10" y="15"/>
                  </a:lnTo>
                  <a:lnTo>
                    <a:pt x="17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4845050" cy="1027113"/>
          </a:xfrm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sz="2400" dirty="0">
              <a:latin typeface="Rockwell Condensed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B171E-D5F3-4402-8C15-220DBEE80FD6}" type="slidenum">
              <a:rPr lang="es-ES"/>
              <a:pPr>
                <a:defRPr/>
              </a:pPr>
              <a:t>38</a:t>
            </a:fld>
            <a:endParaRPr lang="es-ES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88946" y="1071546"/>
            <a:ext cx="92788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Introducción.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Transforma el modelo de análisis a modelo de objetos.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Sirve como “anteproyecto” de la construcción.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Debe ser específico al problema a solucionar.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Suficientemente general para adaptarse a cambios.   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Difícil generarlo desde la primera vez. 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Se crea un enfoque unificado UML.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UML dos actividades: </a:t>
            </a:r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del sistema y de objetos.</a:t>
            </a:r>
          </a:p>
          <a:p>
            <a:pPr lvl="1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dirty="0">
                <a:ln>
                  <a:solidFill>
                    <a:srgbClr val="00B05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Sistema: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arquitectura del software (principal objetivo de UML).</a:t>
            </a:r>
          </a:p>
          <a:p>
            <a:pPr lvl="1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dirty="0">
                <a:ln>
                  <a:solidFill>
                    <a:srgbClr val="00B05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Objetos: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objetos y sus interfaces, estructuras de datos, diseño</a:t>
            </a:r>
          </a:p>
          <a:p>
            <a:pPr lvl="1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             de operaciones, mensajes (visibilidad, interfaces).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Características:</a:t>
            </a:r>
          </a:p>
          <a:p>
            <a:pPr lvl="1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Abstracción.</a:t>
            </a:r>
          </a:p>
          <a:p>
            <a:pPr lvl="1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Ocultamiento de información.</a:t>
            </a:r>
          </a:p>
          <a:p>
            <a:pPr lvl="1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Independencia.</a:t>
            </a:r>
          </a:p>
          <a:p>
            <a:pPr lvl="1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Funcionalidad.</a:t>
            </a:r>
          </a:p>
          <a:p>
            <a:pPr lvl="1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Modularidad.  </a:t>
            </a:r>
            <a:endParaRPr lang="es-ES" sz="2000" dirty="0">
              <a:solidFill>
                <a:srgbClr val="3C14AC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258747"/>
            <a:ext cx="5843588" cy="102711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CO" sz="24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r>
              <a:rPr lang="es-CO" sz="2000" dirty="0">
                <a:solidFill>
                  <a:srgbClr val="C00000"/>
                </a:solidFill>
                <a:latin typeface="Verdana" pitchFamily="34" charset="0"/>
              </a:rPr>
              <a:t>. </a:t>
            </a:r>
            <a:endParaRPr lang="es-ES" sz="20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3DF44-12C9-4EE7-AD89-13A38415CA1D}" type="slidenum">
              <a:rPr lang="es-ES"/>
              <a:pPr>
                <a:defRPr/>
              </a:pPr>
              <a:t>39</a:t>
            </a:fld>
            <a:endParaRPr lang="es-E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4925" y="1052513"/>
            <a:ext cx="797571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Capas.</a:t>
            </a: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Subsistema: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Conjunto de requisitos definidos por el cliente.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Representación de cada subsistema.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Representación de la infraestructura que los soporta.</a:t>
            </a: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Clases y objetos: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Permite a cada objeto comunicarse con sus colaboradores.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Establece interfaces internas y externas.</a:t>
            </a: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Mensajes: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Permite a los objetos comunicarse con sus colaboradores.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Interfaces internas y externas.</a:t>
            </a: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Responsabilidades: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Estructuras de datos y algoritmos.</a:t>
            </a:r>
          </a:p>
          <a:p>
            <a:pPr algn="l">
              <a:buFont typeface="Courier New" pitchFamily="49" charset="0"/>
              <a:buChar char="o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Para atributos y operaciones de cada objeto.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74638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0B96B-556E-4438-A53F-C52CEF394556}" type="slidenum">
              <a:rPr lang="es-ES"/>
              <a:pPr>
                <a:defRPr/>
              </a:pPr>
              <a:t>4</a:t>
            </a:fld>
            <a:endParaRPr lang="es-E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85720" y="1576388"/>
            <a:ext cx="8672887" cy="424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PARTICIPACIÓN.</a:t>
            </a:r>
            <a:endParaRPr lang="es-ES" sz="1800" b="1" dirty="0">
              <a:solidFill>
                <a:srgbClr val="FF0000"/>
              </a:solidFill>
              <a:latin typeface="Verdana" pitchFamily="34" charset="0"/>
            </a:endParaRP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FF0000"/>
                </a:solidFill>
                <a:latin typeface="Verdana" pitchFamily="34" charset="0"/>
              </a:rPr>
              <a:t>USUARIOS</a:t>
            </a:r>
            <a:r>
              <a:rPr lang="es-ES" sz="1800" dirty="0">
                <a:latin typeface="Verdana" pitchFamily="34" charset="0"/>
              </a:rPr>
              <a:t> 	  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Aprueban aspectos de: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		 </a:t>
            </a:r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Verdana" pitchFamily="34" charset="0"/>
              </a:rPr>
              <a:t>Operación del sistema.</a:t>
            </a:r>
          </a:p>
          <a:p>
            <a:pPr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Verdana" pitchFamily="34" charset="0"/>
              </a:rPr>
              <a:t>		   	 Diseño de entradas y salidas. </a:t>
            </a:r>
          </a:p>
          <a:p>
            <a:pPr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Verdana" pitchFamily="34" charset="0"/>
              </a:rPr>
              <a:t>			 Archivos. </a:t>
            </a:r>
          </a:p>
          <a:p>
            <a:pPr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Verdana" pitchFamily="34" charset="0"/>
              </a:rPr>
              <a:t>		   	 Funcionalidad.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FF0000"/>
                </a:solidFill>
                <a:latin typeface="Verdana" pitchFamily="34" charset="0"/>
              </a:rPr>
              <a:t>SISTEMAS</a:t>
            </a:r>
            <a:r>
              <a:rPr lang="es-ES" sz="1800" dirty="0">
                <a:latin typeface="Verdana" pitchFamily="34" charset="0"/>
              </a:rPr>
              <a:t>	  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Analistas. Elaboran especificaciones de diseño.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	   </a:t>
            </a:r>
            <a:r>
              <a:rPr lang="es-ES" sz="1800" b="1" u="sng" dirty="0">
                <a:solidFill>
                  <a:srgbClr val="3C14AC"/>
                </a:solidFill>
                <a:latin typeface="Verdana" pitchFamily="34" charset="0"/>
              </a:rPr>
              <a:t>Perfil:</a:t>
            </a:r>
          </a:p>
          <a:p>
            <a:pPr algn="l" eaLnBrk="0" hangingPunct="0"/>
            <a:endParaRPr lang="es-ES" sz="1800" dirty="0">
              <a:solidFill>
                <a:srgbClr val="3C14AC"/>
              </a:solidFill>
              <a:latin typeface="Verdana" pitchFamily="34" charset="0"/>
            </a:endParaRPr>
          </a:p>
          <a:p>
            <a:pPr lvl="5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Enfoque en la tecnología.</a:t>
            </a:r>
          </a:p>
          <a:p>
            <a:pPr lvl="5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Traduce requerimientos a la tecnología disponible.</a:t>
            </a:r>
          </a:p>
          <a:p>
            <a:pPr lvl="5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Habilidades de programador.</a:t>
            </a:r>
            <a:r>
              <a:rPr lang="es-ES" sz="1800" dirty="0">
                <a:latin typeface="Verdana" pitchFamily="34" charset="0"/>
              </a:rPr>
              <a:t>		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1785918" y="2214554"/>
            <a:ext cx="520700" cy="215900"/>
          </a:xfrm>
          <a:prstGeom prst="rightArrow">
            <a:avLst>
              <a:gd name="adj1" fmla="val 50000"/>
              <a:gd name="adj2" fmla="val 120644"/>
            </a:avLst>
          </a:prstGeom>
          <a:solidFill>
            <a:srgbClr val="FFFF99">
              <a:alpha val="82000"/>
            </a:srgb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1785918" y="3850326"/>
            <a:ext cx="520700" cy="215900"/>
          </a:xfrm>
          <a:prstGeom prst="rightArrow">
            <a:avLst>
              <a:gd name="adj1" fmla="val 50000"/>
              <a:gd name="adj2" fmla="val 120644"/>
            </a:avLst>
          </a:prstGeom>
          <a:solidFill>
            <a:srgbClr val="FFFF99">
              <a:alpha val="82000"/>
            </a:srgbClr>
          </a:solidFill>
          <a:ln w="127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0185"/>
            <a:ext cx="7443750" cy="1027113"/>
          </a:xfrm>
        </p:spPr>
        <p:txBody>
          <a:bodyPr/>
          <a:lstStyle/>
          <a:p>
            <a:r>
              <a:rPr lang="es-CO" sz="2800" b="1" dirty="0">
                <a:latin typeface="Verdana" pitchFamily="34" charset="0"/>
              </a:rPr>
              <a:t>  </a:t>
            </a:r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F8A6A-9850-4FA1-97B8-015F2C379600}" type="slidenum">
              <a:rPr lang="es-ES"/>
              <a:pPr>
                <a:defRPr/>
              </a:pPr>
              <a:t>40</a:t>
            </a:fld>
            <a:endParaRPr lang="es-ES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4925" y="1052513"/>
            <a:ext cx="772519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 Aspectos del diseño.</a:t>
            </a: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lang="es-CO" sz="2000" b="1" dirty="0" err="1">
                <a:solidFill>
                  <a:srgbClr val="FF0000"/>
                </a:solidFill>
                <a:latin typeface="Verdana" pitchFamily="34" charset="0"/>
              </a:rPr>
              <a:t>Descomponibilidad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: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Descomponer un problema en problemas mas pequeños.</a:t>
            </a:r>
            <a:endParaRPr lang="es-CO" sz="2000" dirty="0">
              <a:latin typeface="Verdana" pitchFamily="34" charset="0"/>
            </a:endParaRP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lang="es-CO" sz="2000" b="1" dirty="0" err="1">
                <a:solidFill>
                  <a:srgbClr val="FF0000"/>
                </a:solidFill>
                <a:latin typeface="Verdana" pitchFamily="34" charset="0"/>
              </a:rPr>
              <a:t>Componibilidad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: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Componentes (módulos) pueden ser reutilizados.</a:t>
            </a: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 Comprensibilidad: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Facilidad de entender un componente.</a:t>
            </a:r>
          </a:p>
          <a:p>
            <a:pPr algn="l"/>
            <a:endParaRPr lang="es-CO" sz="2000" b="1" dirty="0"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 Continuidad: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Capacidad de modificar (impacto en la modificación).</a:t>
            </a:r>
          </a:p>
          <a:p>
            <a:pPr algn="l"/>
            <a:endParaRPr lang="es-CO" sz="2000" dirty="0"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 Protección: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Reducción de la propagación de errores.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330185"/>
            <a:ext cx="8229600" cy="1027113"/>
          </a:xfrm>
        </p:spPr>
        <p:txBody>
          <a:bodyPr/>
          <a:lstStyle/>
          <a:p>
            <a:r>
              <a:rPr lang="es-CO" sz="24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0C344-C3ED-4674-B9FB-0B1EC455DAEB}" type="slidenum">
              <a:rPr lang="es-ES"/>
              <a:pPr>
                <a:defRPr/>
              </a:pPr>
              <a:t>41</a:t>
            </a:fld>
            <a:endParaRPr lang="es-ES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4925" y="1052513"/>
            <a:ext cx="836094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 Etapas generales.</a:t>
            </a:r>
          </a:p>
          <a:p>
            <a:pPr marL="342900" indent="-342900" algn="l"/>
            <a:endParaRPr lang="es-CO" sz="2000" b="1" dirty="0">
              <a:latin typeface="Verdana" pitchFamily="34" charset="0"/>
            </a:endParaRPr>
          </a:p>
          <a:p>
            <a:pPr marL="342900" indent="-342900" algn="l">
              <a:buFontTx/>
              <a:buAutoNum type="arabicPeriod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Descubrir cada subsistema y asignar procesadores y tareas.</a:t>
            </a:r>
          </a:p>
          <a:p>
            <a:pPr marL="342900" indent="-342900" algn="l">
              <a:buFontTx/>
              <a:buAutoNum type="arabicPeriod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Elegir estrategia para implementar administración de datos, 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interfaz, tareas.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3. Diseñar mecanismo de control para el sistema.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4. Diseñar objetos: 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	Procedimientos para operaciones.</a:t>
            </a:r>
          </a:p>
          <a:p>
            <a:pPr marL="800100" lvl="1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	Estructuras de datos para atributos.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5. Diseñar mensajes (colaboración entre objetos y relaciones).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6. Crear el modelo de mensajería.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7. Revisar diseño y renovarlo cuando se requiera. </a:t>
            </a:r>
          </a:p>
          <a:p>
            <a:pPr marL="342900" indent="-342900" algn="l">
              <a:buFontTx/>
              <a:buAutoNum type="arabicPeriod"/>
            </a:pPr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   </a:t>
            </a:r>
            <a:endParaRPr lang="es-CO" sz="2000" b="1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  <p:sp>
        <p:nvSpPr>
          <p:cNvPr id="10" name="9 Llamada rectangular redondeada"/>
          <p:cNvSpPr/>
          <p:nvPr/>
        </p:nvSpPr>
        <p:spPr>
          <a:xfrm>
            <a:off x="1857356" y="4929198"/>
            <a:ext cx="4714908" cy="1357322"/>
          </a:xfrm>
          <a:prstGeom prst="wedgeRoundRect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/>
            <a:r>
              <a:rPr lang="es-CO" sz="2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Verdana" pitchFamily="34" charset="0"/>
              </a:rPr>
              <a:t>Etapas incrementales e iterativas </a:t>
            </a:r>
          </a:p>
          <a:p>
            <a:pPr marL="342900" lvl="0" indent="-342900"/>
            <a:r>
              <a:rPr lang="es-CO" sz="2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Verdana" pitchFamily="34" charset="0"/>
              </a:rPr>
              <a:t>se ejecutan con el AOO</a:t>
            </a:r>
            <a:endParaRPr lang="es-CO" sz="20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401623"/>
            <a:ext cx="8229600" cy="1027113"/>
          </a:xfrm>
        </p:spPr>
        <p:txBody>
          <a:bodyPr/>
          <a:lstStyle/>
          <a:p>
            <a:r>
              <a:rPr lang="es-CO" sz="24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2EF6B-6DBB-4653-B864-B8EFCAB8A357}" type="slidenum">
              <a:rPr lang="es-ES"/>
              <a:pPr>
                <a:defRPr/>
              </a:pPr>
              <a:t>42</a:t>
            </a:fld>
            <a:endParaRPr lang="es-E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4925" y="1052513"/>
            <a:ext cx="893077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latin typeface="Verdana" pitchFamily="34" charset="0"/>
              </a:rPr>
              <a:t>  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Diseño del sistema.</a:t>
            </a:r>
          </a:p>
          <a:p>
            <a:pPr marL="342900" indent="-342900" algn="l">
              <a:lnSpc>
                <a:spcPct val="60000"/>
              </a:lnSpc>
            </a:pPr>
            <a:endParaRPr lang="es-CO" sz="2000" b="1" dirty="0">
              <a:latin typeface="Verdana" pitchFamily="34" charset="0"/>
            </a:endParaRPr>
          </a:p>
          <a:p>
            <a:pPr marL="342900" indent="-342900" algn="l"/>
            <a:r>
              <a:rPr lang="es-CO" sz="2000" dirty="0">
                <a:latin typeface="Verdana" pitchFamily="34" charset="0"/>
              </a:rPr>
              <a:t> 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Detalle arquitectónico para construir un sistema.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Actividades:</a:t>
            </a:r>
          </a:p>
          <a:p>
            <a:pPr marL="342900" indent="-342900" algn="l">
              <a:lnSpc>
                <a:spcPct val="60000"/>
              </a:lnSpc>
              <a:buFontTx/>
              <a:buChar char="•"/>
            </a:pPr>
            <a:endParaRPr lang="es-CO" sz="2000" dirty="0">
              <a:latin typeface="Verdana" pitchFamily="34" charset="0"/>
            </a:endParaRPr>
          </a:p>
          <a:p>
            <a:pPr marL="342900" indent="-342900" algn="l">
              <a:buFontTx/>
              <a:buAutoNum type="arabicPeriod"/>
            </a:pPr>
            <a:r>
              <a:rPr lang="es-CO" sz="2000" b="1" dirty="0" err="1">
                <a:solidFill>
                  <a:srgbClr val="FF0000"/>
                </a:solidFill>
                <a:latin typeface="Verdana" pitchFamily="34" charset="0"/>
              </a:rPr>
              <a:t>Particionar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 el modelo de análisis.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Definir colecciones congruentes de clases, relaciones, 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comportamiento        </a:t>
            </a:r>
            <a:r>
              <a:rPr lang="es-CO" sz="2000" dirty="0">
                <a:ln>
                  <a:solidFill>
                    <a:schemeClr val="bg1"/>
                  </a:solidFill>
                </a:ln>
                <a:solidFill>
                  <a:schemeClr val="accent4">
                    <a:lumMod val="50000"/>
                  </a:schemeClr>
                </a:solidFill>
                <a:latin typeface="Verdana" pitchFamily="34" charset="0"/>
              </a:rPr>
              <a:t>SUBSISTEMAS.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Aplicar conceptos de acople y cohesión a los subsistemas.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Se pueden identificar por los servicios que proveen.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s-CO" sz="2000" dirty="0">
                <a:ln>
                  <a:solidFill>
                    <a:srgbClr val="FF000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Servicio: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Colección de operaciones que llevan a cabo una función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	       específica. Ejemplo: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	       Administrar archivo de clientes.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	       Leer códigos de barras.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Criterios para definir subsistemas: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Interfaz bien definida. (para comunicarse).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Sus clases colaboran solo con clases del mismo subsistema.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Número de subsistemas debe ser bajo.  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Se puede </a:t>
            </a:r>
            <a:r>
              <a:rPr lang="es-CO" sz="2000" dirty="0" err="1">
                <a:solidFill>
                  <a:srgbClr val="3C14AC"/>
                </a:solidFill>
                <a:latin typeface="Verdana" pitchFamily="34" charset="0"/>
              </a:rPr>
              <a:t>particionar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internamente (menor complejidad).</a:t>
            </a:r>
            <a:r>
              <a:rPr lang="es-CO" sz="2000" dirty="0">
                <a:latin typeface="Verdana" pitchFamily="34" charset="0"/>
              </a:rPr>
              <a:t> 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2771775" y="3000372"/>
            <a:ext cx="442903" cy="285753"/>
          </a:xfrm>
          <a:prstGeom prst="rightArrow">
            <a:avLst>
              <a:gd name="adj1" fmla="val 50000"/>
              <a:gd name="adj2" fmla="val 33212"/>
            </a:avLst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330185"/>
            <a:ext cx="8229600" cy="1027113"/>
          </a:xfrm>
        </p:spPr>
        <p:txBody>
          <a:bodyPr/>
          <a:lstStyle/>
          <a:p>
            <a:r>
              <a:rPr lang="es-CO" sz="2400" b="1" dirty="0"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C8C81-73AE-4B8F-A2C4-C9C16EFFF1FB}" type="slidenum">
              <a:rPr lang="es-ES"/>
              <a:pPr>
                <a:defRPr/>
              </a:pPr>
              <a:t>43</a:t>
            </a:fld>
            <a:endParaRPr lang="es-ES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34925" y="1052513"/>
            <a:ext cx="918552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latin typeface="Verdana" pitchFamily="34" charset="0"/>
              </a:rPr>
              <a:t>  </a:t>
            </a:r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Diseño del sistema.</a:t>
            </a:r>
          </a:p>
          <a:p>
            <a:pPr marL="342900" indent="-342900" algn="l">
              <a:lnSpc>
                <a:spcPct val="60000"/>
              </a:lnSpc>
            </a:pPr>
            <a:endParaRPr lang="es-CO" sz="2000" b="1" dirty="0">
              <a:latin typeface="Verdana" pitchFamily="34" charset="0"/>
            </a:endParaRPr>
          </a:p>
          <a:p>
            <a:pPr marL="342900" indent="-342900" algn="l">
              <a:lnSpc>
                <a:spcPct val="60000"/>
              </a:lnSpc>
            </a:pPr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2. Asignación de concurrencia y subsistemas.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Identificar si hay concurrencia entre clases o subsistemas.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Concurrencia dictada por el problema.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Concurrencia se define a través de diagrama de estado.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Un solo objeto activado en el tiempo (un solo hilo de control).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Definir subsistemas en procesadores diferentes ó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definir subsistemas mismo procesador (soporte de concurrencia).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			Desempeño, costos, etc.</a:t>
            </a:r>
          </a:p>
          <a:p>
            <a:pPr marL="342900" indent="-342900" algn="l"/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3. Componente de Administración de Tareas.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Asignar subsistemas a procesadores y tareas.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Prioridad y criticidad de la tarea.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Alta Prioridad: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acceso inmediato a recursos del sistema.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Alta Criticidad: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Garantizar operación.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1989754" y="3888108"/>
            <a:ext cx="541310" cy="436561"/>
          </a:xfrm>
          <a:prstGeom prst="rightArrow">
            <a:avLst>
              <a:gd name="adj1" fmla="val 50000"/>
              <a:gd name="adj2" fmla="val 33212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360665"/>
            <a:ext cx="8229600" cy="1027113"/>
          </a:xfrm>
        </p:spPr>
        <p:txBody>
          <a:bodyPr/>
          <a:lstStyle/>
          <a:p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EE41-4C4E-42F0-B56B-F8CC0679A6BC}" type="slidenum">
              <a:rPr lang="es-ES"/>
              <a:pPr>
                <a:defRPr/>
              </a:pPr>
              <a:t>44</a:t>
            </a:fld>
            <a:endParaRPr lang="es-ES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8766182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Diseño del sistema.</a:t>
            </a:r>
          </a:p>
          <a:p>
            <a:pPr marL="342900" indent="-342900" algn="l">
              <a:lnSpc>
                <a:spcPct val="60000"/>
              </a:lnSpc>
            </a:pPr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4. Componentes de interfaz de usuario. 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Subsistema de importancia crítica en las aplicaciones.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Entrada: los casos de uso (jerarquía de ordenes).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Jerarquía define el menú del sistema.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Sub funciones de cada categoría      ventanas del menú.</a:t>
            </a:r>
          </a:p>
          <a:p>
            <a:pPr marL="342900" indent="-342900" algn="l"/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5. Componente de la administración de datos.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Se diseña en forma de capas:</a:t>
            </a:r>
          </a:p>
          <a:p>
            <a:pPr marL="800100" lvl="1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Administración (gestión) de datos críticos para la aplicación.</a:t>
            </a:r>
          </a:p>
          <a:p>
            <a:pPr marL="800100" lvl="1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Creación de infraestructura para almacenamiento y </a:t>
            </a:r>
          </a:p>
          <a:p>
            <a:pPr marL="800100" lvl="1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recuperación de objetos.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Se diseña estructura y atributos.</a:t>
            </a:r>
          </a:p>
          <a:p>
            <a:pPr marL="342900" indent="-342900" algn="l">
              <a:lnSpc>
                <a:spcPct val="60000"/>
              </a:lnSpc>
            </a:pPr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6. Componente de gestión de recursos.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Diseño de administración de recursos para el sistema: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Disco, procesadores, comunicaciones, bases de datos, objetos.</a:t>
            </a: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4966975" y="2857496"/>
            <a:ext cx="360363" cy="285752"/>
          </a:xfrm>
          <a:prstGeom prst="rightArrow">
            <a:avLst>
              <a:gd name="adj1" fmla="val 50000"/>
              <a:gd name="adj2" fmla="val 33212"/>
            </a:avLst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215887" y="4572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01623"/>
            <a:ext cx="8229600" cy="1027113"/>
          </a:xfrm>
        </p:spPr>
        <p:txBody>
          <a:bodyPr/>
          <a:lstStyle/>
          <a:p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A90D6-890C-4C3A-8BE7-5E78E45F64B5}" type="slidenum">
              <a:rPr lang="es-ES"/>
              <a:pPr>
                <a:defRPr/>
              </a:pPr>
              <a:t>45</a:t>
            </a:fld>
            <a:endParaRPr lang="es-E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31791" y="1085858"/>
            <a:ext cx="6626225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Diseño del sistema.</a:t>
            </a:r>
          </a:p>
          <a:p>
            <a:pPr marL="342900" indent="-342900" algn="l"/>
            <a:endParaRPr lang="es-CO" sz="2000" b="1" dirty="0">
              <a:latin typeface="Verdana" pitchFamily="34" charset="0"/>
            </a:endParaRPr>
          </a:p>
          <a:p>
            <a:pPr marL="342900" indent="-342900" algn="l">
              <a:lnSpc>
                <a:spcPct val="60000"/>
              </a:lnSpc>
            </a:pPr>
            <a:endParaRPr lang="es-CO" sz="2000" b="1" dirty="0">
              <a:latin typeface="Verdana" pitchFamily="34" charset="0"/>
            </a:endParaRPr>
          </a:p>
          <a:p>
            <a:pPr marL="342900" indent="-342900" algn="l">
              <a:lnSpc>
                <a:spcPct val="30000"/>
              </a:lnSpc>
            </a:pPr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7. Comunicaciones entre Subsistemas. </a:t>
            </a:r>
          </a:p>
          <a:p>
            <a:pPr marL="342900" indent="-342900" algn="l">
              <a:buClr>
                <a:srgbClr val="00B05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Definir colaboraciones entre subsistemas.</a:t>
            </a:r>
          </a:p>
          <a:p>
            <a:pPr marL="342900" indent="-342900" algn="l">
              <a:buClr>
                <a:srgbClr val="00B05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Definir interacciones entre subsistemas.</a:t>
            </a:r>
          </a:p>
          <a:p>
            <a:pPr marL="342900" indent="-342900" algn="l">
              <a:buClr>
                <a:srgbClr val="00B05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Método:</a:t>
            </a:r>
          </a:p>
          <a:p>
            <a:pPr marL="800100" lvl="1" indent="-342900" algn="l">
              <a:buClr>
                <a:srgbClr val="00B05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Listar peticiones a los subsistemas.</a:t>
            </a:r>
          </a:p>
          <a:p>
            <a:pPr marL="800100" lvl="1" indent="-342900" algn="l">
              <a:buClr>
                <a:srgbClr val="00B05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Anotar operaciones involucradas.</a:t>
            </a:r>
          </a:p>
          <a:p>
            <a:pPr marL="800100" lvl="1" indent="-342900" algn="l">
              <a:buClr>
                <a:srgbClr val="00B05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Generar diagrama subsistema-colaboración </a:t>
            </a:r>
          </a:p>
          <a:p>
            <a:pPr marL="342900" indent="-342900" algn="l">
              <a:buClr>
                <a:srgbClr val="00B05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      para situaciones complejas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979613" y="4995878"/>
            <a:ext cx="1223962" cy="4333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76200" dist="50800" dir="14400000" sx="104000" sy="104000" algn="r" rotWithShape="0">
              <a:schemeClr val="bg1">
                <a:alpha val="49000"/>
              </a:scheme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4859338" y="4995878"/>
            <a:ext cx="1223962" cy="4333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76200" dist="50800" dir="14400000" sx="104000" sy="104000" algn="r" rotWithShape="0">
              <a:schemeClr val="bg1">
                <a:alpha val="49000"/>
              </a:scheme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3205163" y="5210191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2184400" y="5126053"/>
            <a:ext cx="8763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Subsistema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4999038" y="5126053"/>
            <a:ext cx="8763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Subsistema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3355975" y="5486416"/>
            <a:ext cx="8572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Colaboración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 flipV="1">
            <a:off x="3709988" y="5283216"/>
            <a:ext cx="142875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330185"/>
            <a:ext cx="8229600" cy="1027113"/>
          </a:xfrm>
        </p:spPr>
        <p:txBody>
          <a:bodyPr/>
          <a:lstStyle/>
          <a:p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252A8-DCBA-443A-83A3-D2A4278116B2}" type="slidenum">
              <a:rPr lang="es-ES"/>
              <a:pPr>
                <a:defRPr/>
              </a:pPr>
              <a:t>46</a:t>
            </a:fld>
            <a:endParaRPr lang="es-E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42844" y="1052513"/>
            <a:ext cx="9014006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Diseño de objetos.</a:t>
            </a:r>
          </a:p>
          <a:p>
            <a:pPr marL="342900" indent="-342900" algn="l"/>
            <a:endParaRPr lang="es-CO" sz="2000" b="1" dirty="0">
              <a:latin typeface="Verdana" pitchFamily="34" charset="0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Diseño detallado de los objetos y sus interacciones.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Especifica tipos de atributos, operaciones, enlaces entre objetos.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Estructuras de datos.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Algoritmos.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			Diseño de componentes.</a:t>
            </a: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Se compone de:</a:t>
            </a:r>
          </a:p>
          <a:p>
            <a:pPr marL="342900" indent="-342900" algn="l">
              <a:lnSpc>
                <a:spcPct val="60000"/>
              </a:lnSpc>
            </a:pPr>
            <a:endParaRPr lang="es-CO" sz="2000" b="1" dirty="0">
              <a:latin typeface="Verdana" pitchFamily="34" charset="0"/>
            </a:endParaRPr>
          </a:p>
          <a:p>
            <a:pPr marL="342900" indent="-342900" algn="l">
              <a:lnSpc>
                <a:spcPct val="5000"/>
              </a:lnSpc>
            </a:pPr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1. Descripción de objetos. 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Se puede describir: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Protocolo: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Establece la interfaz de un objeto (mensajes que puede recibir el 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objeto y operaciones llevadas a cabo para resolver el mensaje).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Implementación: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Detalles de implementación para las operaciones (estructuras de 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datos y procedimientos).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2282811" y="2928934"/>
            <a:ext cx="431801" cy="360364"/>
          </a:xfrm>
          <a:prstGeom prst="rightArrow">
            <a:avLst>
              <a:gd name="adj1" fmla="val 50000"/>
              <a:gd name="adj2" fmla="val 33212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extrusionH="76200" prstMaterial="softEdge">
            <a:bevelT/>
            <a:bevelB/>
            <a:extrusionClr>
              <a:srgbClr val="FF0000"/>
            </a:extrusionClr>
          </a:sp3d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28" y="330185"/>
            <a:ext cx="8229600" cy="1027113"/>
          </a:xfrm>
        </p:spPr>
        <p:txBody>
          <a:bodyPr/>
          <a:lstStyle/>
          <a:p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99042-3682-4368-9980-2E09FE7956FA}" type="slidenum">
              <a:rPr lang="es-ES"/>
              <a:pPr>
                <a:defRPr/>
              </a:pPr>
              <a:t>47</a:t>
            </a:fld>
            <a:endParaRPr lang="es-ES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54998" y="1052513"/>
            <a:ext cx="770698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Diseño de objetos.</a:t>
            </a:r>
          </a:p>
          <a:p>
            <a:pPr marL="342900" indent="-342900" algn="l"/>
            <a:endParaRPr lang="es-CO" sz="2000" dirty="0">
              <a:latin typeface="Verdana" pitchFamily="34" charset="0"/>
            </a:endParaRPr>
          </a:p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2. Diseño de algoritmos y estructuras de datos. </a:t>
            </a:r>
          </a:p>
          <a:p>
            <a:pPr marL="342900" indent="-342900" algn="l"/>
            <a:endParaRPr lang="es-CO" sz="2000" b="1" dirty="0">
              <a:latin typeface="Verdana" pitchFamily="34" charset="0"/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Especificar operaciones y atributos.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 través de algoritmos y estructuras de datos.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Algoritmo por cada operación (técnica de diseño de </a:t>
            </a:r>
          </a:p>
          <a:p>
            <a:pPr marL="342900" indent="-34290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componentes).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Estructuras de datos al mismo tiempo que el algoritmo.</a:t>
            </a:r>
          </a:p>
          <a:p>
            <a:pPr marL="342900" indent="-342900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Categorías:</a:t>
            </a:r>
          </a:p>
          <a:p>
            <a:pPr marL="342900" indent="-342900"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ln>
                  <a:solidFill>
                    <a:srgbClr val="FFFF00">
                      <a:alpha val="41000"/>
                    </a:srgbClr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Operaciones que manipulan datos.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ln>
                  <a:solidFill>
                    <a:srgbClr val="FFFF00">
                      <a:alpha val="41000"/>
                    </a:srgbClr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Operaciones que ejecutan cálculos.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ln>
                  <a:solidFill>
                    <a:srgbClr val="FFFF00">
                      <a:alpha val="41000"/>
                    </a:srgbClr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Operaciones que monitorizan (supervisan).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4282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90" y="401623"/>
            <a:ext cx="8229600" cy="1027113"/>
          </a:xfrm>
        </p:spPr>
        <p:txBody>
          <a:bodyPr/>
          <a:lstStyle/>
          <a:p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283DA-2573-4F27-A007-8E0EB355A7DB}" type="slidenum">
              <a:rPr lang="es-ES"/>
              <a:pPr>
                <a:defRPr/>
              </a:pPr>
              <a:t>48</a:t>
            </a:fld>
            <a:endParaRPr lang="es-ES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238156" y="1264398"/>
            <a:ext cx="891942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Patrones de diseño.</a:t>
            </a:r>
          </a:p>
          <a:p>
            <a:pPr marL="342900" indent="-342900" algn="l"/>
            <a:endParaRPr lang="es-CO" sz="2000" b="1" dirty="0">
              <a:latin typeface="Verdana" pitchFamily="34" charset="0"/>
            </a:endParaRPr>
          </a:p>
          <a:p>
            <a:pPr marL="342900" indent="-342900" algn="l">
              <a:buClr>
                <a:srgbClr val="C00000"/>
              </a:buClr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Solución a un problema que se usan repetidamente en contextos</a:t>
            </a:r>
          </a:p>
          <a:p>
            <a:pPr marL="342900" indent="-342900" algn="l">
              <a:buClr>
                <a:srgbClr val="C0000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similares con algunas variantes en la implementación.</a:t>
            </a:r>
          </a:p>
          <a:p>
            <a:pPr marL="342900" indent="-342900" algn="l">
              <a:buClr>
                <a:srgbClr val="C00000"/>
              </a:buClr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Deben ser:</a:t>
            </a:r>
          </a:p>
          <a:p>
            <a:pPr marL="800100" lvl="1" indent="-342900"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Eficaces (resolver bien el problema).</a:t>
            </a:r>
          </a:p>
          <a:p>
            <a:pPr marL="800100" lvl="1" indent="-342900"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Reutilizables (Aplicar a diferentes casos). </a:t>
            </a:r>
          </a:p>
          <a:p>
            <a:pPr marL="800100" lvl="1" indent="-342900"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Altamente cohesivos.</a:t>
            </a:r>
          </a:p>
          <a:p>
            <a:pPr marL="800100" lvl="1" indent="-342900" algn="l">
              <a:buClr>
                <a:srgbClr val="C00000"/>
              </a:buClr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Débilmente acoplados.</a:t>
            </a:r>
          </a:p>
          <a:p>
            <a:pPr marL="342900" indent="-342900" algn="l">
              <a:buClr>
                <a:srgbClr val="C00000"/>
              </a:buClr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Patrones repetidos de clases y objetos.</a:t>
            </a:r>
          </a:p>
          <a:p>
            <a:pPr marL="342900" indent="-342900" algn="l">
              <a:buClr>
                <a:srgbClr val="C00000"/>
              </a:buClr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Vuelven el DOO flexible y reutilizable. </a:t>
            </a:r>
          </a:p>
          <a:p>
            <a:pPr marL="342900" indent="-342900" algn="l">
              <a:buClr>
                <a:srgbClr val="C00000"/>
              </a:buClr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Reutilizar diseños exitosos.</a:t>
            </a:r>
          </a:p>
          <a:p>
            <a:pPr marL="342900" indent="-342900" algn="l">
              <a:buClr>
                <a:srgbClr val="C00000"/>
              </a:buClr>
              <a:buFont typeface="Wingdings" pitchFamily="2" charset="2"/>
              <a:buChar char="Ø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Existen patrones de arquitectura, funcionalidad, usabilidad.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42844" y="57132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" y="330185"/>
            <a:ext cx="8229600" cy="1027113"/>
          </a:xfrm>
        </p:spPr>
        <p:txBody>
          <a:bodyPr/>
          <a:lstStyle/>
          <a:p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Diseño orientado por objetos</a:t>
            </a:r>
            <a:endParaRPr lang="es-ES" sz="2000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1E172-DD6C-42CC-A77B-FFD5D1CA89EB}" type="slidenum">
              <a:rPr lang="es-ES"/>
              <a:pPr>
                <a:defRPr/>
              </a:pPr>
              <a:t>49</a:t>
            </a:fld>
            <a:endParaRPr lang="es-ES"/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764640" y="1214984"/>
            <a:ext cx="737939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Patrones de diseño.</a:t>
            </a:r>
          </a:p>
          <a:p>
            <a:pPr marL="342900" indent="-342900" algn="l"/>
            <a:endParaRPr lang="es-CO" sz="2000" b="1" dirty="0">
              <a:latin typeface="Verdana" pitchFamily="34" charset="0"/>
            </a:endParaRPr>
          </a:p>
          <a:p>
            <a:pPr marL="342900" indent="-34290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Deben estar descritos así: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Nombre.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Intención (descripción de lo que se hace).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Problemas donde aplica.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Clases requeridas.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Responsabilidades y colaboraciones de las clases.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Lineamientos de implementación.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Ejemplos.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Referencias a otros patrones.</a:t>
            </a:r>
          </a:p>
          <a:p>
            <a:pPr marL="800100" lvl="1" indent="-342900" algn="l"/>
            <a:endParaRPr lang="es-CO" sz="2000" dirty="0">
              <a:latin typeface="Verdana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4282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42844" y="1889119"/>
            <a:ext cx="1616075" cy="611187"/>
            <a:chOff x="519" y="1104"/>
            <a:chExt cx="1018" cy="385"/>
          </a:xfrm>
        </p:grpSpPr>
        <p:sp>
          <p:nvSpPr>
            <p:cNvPr id="7" name="Freeform 3"/>
            <p:cNvSpPr>
              <a:spLocks/>
            </p:cNvSpPr>
            <p:nvPr/>
          </p:nvSpPr>
          <p:spPr bwMode="blackWhite">
            <a:xfrm>
              <a:off x="519" y="1105"/>
              <a:ext cx="648" cy="384"/>
            </a:xfrm>
            <a:custGeom>
              <a:avLst/>
              <a:gdLst>
                <a:gd name="T0" fmla="*/ 14 w 648"/>
                <a:gd name="T1" fmla="*/ 310 h 384"/>
                <a:gd name="T2" fmla="*/ 100 w 648"/>
                <a:gd name="T3" fmla="*/ 314 h 384"/>
                <a:gd name="T4" fmla="*/ 148 w 648"/>
                <a:gd name="T5" fmla="*/ 334 h 384"/>
                <a:gd name="T6" fmla="*/ 190 w 648"/>
                <a:gd name="T7" fmla="*/ 353 h 384"/>
                <a:gd name="T8" fmla="*/ 243 w 648"/>
                <a:gd name="T9" fmla="*/ 372 h 384"/>
                <a:gd name="T10" fmla="*/ 286 w 648"/>
                <a:gd name="T11" fmla="*/ 380 h 384"/>
                <a:gd name="T12" fmla="*/ 338 w 648"/>
                <a:gd name="T13" fmla="*/ 383 h 384"/>
                <a:gd name="T14" fmla="*/ 394 w 648"/>
                <a:gd name="T15" fmla="*/ 372 h 384"/>
                <a:gd name="T16" fmla="*/ 439 w 648"/>
                <a:gd name="T17" fmla="*/ 357 h 384"/>
                <a:gd name="T18" fmla="*/ 480 w 648"/>
                <a:gd name="T19" fmla="*/ 358 h 384"/>
                <a:gd name="T20" fmla="*/ 516 w 648"/>
                <a:gd name="T21" fmla="*/ 351 h 384"/>
                <a:gd name="T22" fmla="*/ 537 w 648"/>
                <a:gd name="T23" fmla="*/ 343 h 384"/>
                <a:gd name="T24" fmla="*/ 553 w 648"/>
                <a:gd name="T25" fmla="*/ 331 h 384"/>
                <a:gd name="T26" fmla="*/ 565 w 648"/>
                <a:gd name="T27" fmla="*/ 327 h 384"/>
                <a:gd name="T28" fmla="*/ 576 w 648"/>
                <a:gd name="T29" fmla="*/ 312 h 384"/>
                <a:gd name="T30" fmla="*/ 577 w 648"/>
                <a:gd name="T31" fmla="*/ 300 h 384"/>
                <a:gd name="T32" fmla="*/ 571 w 648"/>
                <a:gd name="T33" fmla="*/ 291 h 384"/>
                <a:gd name="T34" fmla="*/ 529 w 648"/>
                <a:gd name="T35" fmla="*/ 281 h 384"/>
                <a:gd name="T36" fmla="*/ 469 w 648"/>
                <a:gd name="T37" fmla="*/ 263 h 384"/>
                <a:gd name="T38" fmla="*/ 572 w 648"/>
                <a:gd name="T39" fmla="*/ 290 h 384"/>
                <a:gd name="T40" fmla="*/ 585 w 648"/>
                <a:gd name="T41" fmla="*/ 294 h 384"/>
                <a:gd name="T42" fmla="*/ 607 w 648"/>
                <a:gd name="T43" fmla="*/ 286 h 384"/>
                <a:gd name="T44" fmla="*/ 614 w 648"/>
                <a:gd name="T45" fmla="*/ 275 h 384"/>
                <a:gd name="T46" fmla="*/ 622 w 648"/>
                <a:gd name="T47" fmla="*/ 260 h 384"/>
                <a:gd name="T48" fmla="*/ 630 w 648"/>
                <a:gd name="T49" fmla="*/ 240 h 384"/>
                <a:gd name="T50" fmla="*/ 636 w 648"/>
                <a:gd name="T51" fmla="*/ 235 h 384"/>
                <a:gd name="T52" fmla="*/ 647 w 648"/>
                <a:gd name="T53" fmla="*/ 225 h 384"/>
                <a:gd name="T54" fmla="*/ 625 w 648"/>
                <a:gd name="T55" fmla="*/ 170 h 384"/>
                <a:gd name="T56" fmla="*/ 564 w 648"/>
                <a:gd name="T57" fmla="*/ 99 h 384"/>
                <a:gd name="T58" fmla="*/ 548 w 648"/>
                <a:gd name="T59" fmla="*/ 94 h 384"/>
                <a:gd name="T60" fmla="*/ 523 w 648"/>
                <a:gd name="T61" fmla="*/ 78 h 384"/>
                <a:gd name="T62" fmla="*/ 502 w 648"/>
                <a:gd name="T63" fmla="*/ 59 h 384"/>
                <a:gd name="T64" fmla="*/ 491 w 648"/>
                <a:gd name="T65" fmla="*/ 42 h 384"/>
                <a:gd name="T66" fmla="*/ 468 w 648"/>
                <a:gd name="T67" fmla="*/ 27 h 384"/>
                <a:gd name="T68" fmla="*/ 428 w 648"/>
                <a:gd name="T69" fmla="*/ 17 h 384"/>
                <a:gd name="T70" fmla="*/ 376 w 648"/>
                <a:gd name="T71" fmla="*/ 5 h 384"/>
                <a:gd name="T72" fmla="*/ 347 w 648"/>
                <a:gd name="T73" fmla="*/ 0 h 384"/>
                <a:gd name="T74" fmla="*/ 303 w 648"/>
                <a:gd name="T75" fmla="*/ 7 h 384"/>
                <a:gd name="T76" fmla="*/ 256 w 648"/>
                <a:gd name="T77" fmla="*/ 20 h 384"/>
                <a:gd name="T78" fmla="*/ 198 w 648"/>
                <a:gd name="T79" fmla="*/ 39 h 384"/>
                <a:gd name="T80" fmla="*/ 150 w 648"/>
                <a:gd name="T81" fmla="*/ 51 h 384"/>
                <a:gd name="T82" fmla="*/ 107 w 648"/>
                <a:gd name="T83" fmla="*/ 76 h 384"/>
                <a:gd name="T84" fmla="*/ 100 w 648"/>
                <a:gd name="T85" fmla="*/ 89 h 384"/>
                <a:gd name="T86" fmla="*/ 75 w 648"/>
                <a:gd name="T87" fmla="*/ 97 h 384"/>
                <a:gd name="T88" fmla="*/ 0 w 648"/>
                <a:gd name="T89" fmla="*/ 101 h 384"/>
                <a:gd name="T90" fmla="*/ 14 w 648"/>
                <a:gd name="T91" fmla="*/ 310 h 3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648"/>
                <a:gd name="T139" fmla="*/ 0 h 384"/>
                <a:gd name="T140" fmla="*/ 648 w 648"/>
                <a:gd name="T141" fmla="*/ 384 h 38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648" h="384">
                  <a:moveTo>
                    <a:pt x="14" y="310"/>
                  </a:moveTo>
                  <a:lnTo>
                    <a:pt x="100" y="314"/>
                  </a:lnTo>
                  <a:lnTo>
                    <a:pt x="148" y="334"/>
                  </a:lnTo>
                  <a:lnTo>
                    <a:pt x="190" y="353"/>
                  </a:lnTo>
                  <a:lnTo>
                    <a:pt x="243" y="372"/>
                  </a:lnTo>
                  <a:lnTo>
                    <a:pt x="286" y="380"/>
                  </a:lnTo>
                  <a:lnTo>
                    <a:pt x="338" y="383"/>
                  </a:lnTo>
                  <a:lnTo>
                    <a:pt x="394" y="372"/>
                  </a:lnTo>
                  <a:lnTo>
                    <a:pt x="439" y="357"/>
                  </a:lnTo>
                  <a:lnTo>
                    <a:pt x="480" y="358"/>
                  </a:lnTo>
                  <a:lnTo>
                    <a:pt x="516" y="351"/>
                  </a:lnTo>
                  <a:lnTo>
                    <a:pt x="537" y="343"/>
                  </a:lnTo>
                  <a:lnTo>
                    <a:pt x="553" y="331"/>
                  </a:lnTo>
                  <a:lnTo>
                    <a:pt x="565" y="327"/>
                  </a:lnTo>
                  <a:lnTo>
                    <a:pt x="576" y="312"/>
                  </a:lnTo>
                  <a:lnTo>
                    <a:pt x="577" y="300"/>
                  </a:lnTo>
                  <a:lnTo>
                    <a:pt x="571" y="291"/>
                  </a:lnTo>
                  <a:lnTo>
                    <a:pt x="529" y="281"/>
                  </a:lnTo>
                  <a:lnTo>
                    <a:pt x="469" y="263"/>
                  </a:lnTo>
                  <a:lnTo>
                    <a:pt x="572" y="290"/>
                  </a:lnTo>
                  <a:lnTo>
                    <a:pt x="585" y="294"/>
                  </a:lnTo>
                  <a:lnTo>
                    <a:pt x="607" y="286"/>
                  </a:lnTo>
                  <a:lnTo>
                    <a:pt x="614" y="275"/>
                  </a:lnTo>
                  <a:lnTo>
                    <a:pt x="622" y="260"/>
                  </a:lnTo>
                  <a:lnTo>
                    <a:pt x="630" y="240"/>
                  </a:lnTo>
                  <a:lnTo>
                    <a:pt x="636" y="235"/>
                  </a:lnTo>
                  <a:lnTo>
                    <a:pt x="647" y="225"/>
                  </a:lnTo>
                  <a:lnTo>
                    <a:pt x="625" y="170"/>
                  </a:lnTo>
                  <a:lnTo>
                    <a:pt x="564" y="99"/>
                  </a:lnTo>
                  <a:lnTo>
                    <a:pt x="548" y="94"/>
                  </a:lnTo>
                  <a:lnTo>
                    <a:pt x="523" y="78"/>
                  </a:lnTo>
                  <a:lnTo>
                    <a:pt x="502" y="59"/>
                  </a:lnTo>
                  <a:lnTo>
                    <a:pt x="491" y="42"/>
                  </a:lnTo>
                  <a:lnTo>
                    <a:pt x="468" y="27"/>
                  </a:lnTo>
                  <a:lnTo>
                    <a:pt x="428" y="17"/>
                  </a:lnTo>
                  <a:lnTo>
                    <a:pt x="376" y="5"/>
                  </a:lnTo>
                  <a:lnTo>
                    <a:pt x="347" y="0"/>
                  </a:lnTo>
                  <a:lnTo>
                    <a:pt x="303" y="7"/>
                  </a:lnTo>
                  <a:lnTo>
                    <a:pt x="256" y="20"/>
                  </a:lnTo>
                  <a:lnTo>
                    <a:pt x="198" y="39"/>
                  </a:lnTo>
                  <a:lnTo>
                    <a:pt x="150" y="51"/>
                  </a:lnTo>
                  <a:lnTo>
                    <a:pt x="107" y="76"/>
                  </a:lnTo>
                  <a:lnTo>
                    <a:pt x="100" y="89"/>
                  </a:lnTo>
                  <a:lnTo>
                    <a:pt x="75" y="97"/>
                  </a:lnTo>
                  <a:lnTo>
                    <a:pt x="0" y="101"/>
                  </a:lnTo>
                  <a:lnTo>
                    <a:pt x="14" y="31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blackWhite">
            <a:xfrm>
              <a:off x="858" y="1316"/>
              <a:ext cx="108" cy="172"/>
            </a:xfrm>
            <a:custGeom>
              <a:avLst/>
              <a:gdLst>
                <a:gd name="T0" fmla="*/ 107 w 108"/>
                <a:gd name="T1" fmla="*/ 0 h 172"/>
                <a:gd name="T2" fmla="*/ 41 w 108"/>
                <a:gd name="T3" fmla="*/ 75 h 172"/>
                <a:gd name="T4" fmla="*/ 10 w 108"/>
                <a:gd name="T5" fmla="*/ 141 h 172"/>
                <a:gd name="T6" fmla="*/ 0 w 108"/>
                <a:gd name="T7" fmla="*/ 171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72"/>
                <a:gd name="T14" fmla="*/ 108 w 108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72">
                  <a:moveTo>
                    <a:pt x="107" y="0"/>
                  </a:moveTo>
                  <a:lnTo>
                    <a:pt x="41" y="75"/>
                  </a:lnTo>
                  <a:lnTo>
                    <a:pt x="10" y="141"/>
                  </a:lnTo>
                  <a:lnTo>
                    <a:pt x="0" y="171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blackWhite">
            <a:xfrm>
              <a:off x="726" y="1212"/>
              <a:ext cx="266" cy="198"/>
            </a:xfrm>
            <a:custGeom>
              <a:avLst/>
              <a:gdLst>
                <a:gd name="T0" fmla="*/ 265 w 266"/>
                <a:gd name="T1" fmla="*/ 0 h 198"/>
                <a:gd name="T2" fmla="*/ 194 w 266"/>
                <a:gd name="T3" fmla="*/ 107 h 198"/>
                <a:gd name="T4" fmla="*/ 167 w 266"/>
                <a:gd name="T5" fmla="*/ 132 h 198"/>
                <a:gd name="T6" fmla="*/ 120 w 266"/>
                <a:gd name="T7" fmla="*/ 163 h 198"/>
                <a:gd name="T8" fmla="*/ 80 w 266"/>
                <a:gd name="T9" fmla="*/ 178 h 198"/>
                <a:gd name="T10" fmla="*/ 45 w 266"/>
                <a:gd name="T11" fmla="*/ 186 h 198"/>
                <a:gd name="T12" fmla="*/ 0 w 266"/>
                <a:gd name="T13" fmla="*/ 197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"/>
                <a:gd name="T22" fmla="*/ 0 h 198"/>
                <a:gd name="T23" fmla="*/ 266 w 266"/>
                <a:gd name="T24" fmla="*/ 198 h 1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" h="198">
                  <a:moveTo>
                    <a:pt x="265" y="0"/>
                  </a:moveTo>
                  <a:lnTo>
                    <a:pt x="194" y="107"/>
                  </a:lnTo>
                  <a:lnTo>
                    <a:pt x="167" y="132"/>
                  </a:lnTo>
                  <a:lnTo>
                    <a:pt x="120" y="163"/>
                  </a:lnTo>
                  <a:lnTo>
                    <a:pt x="80" y="178"/>
                  </a:lnTo>
                  <a:lnTo>
                    <a:pt x="45" y="186"/>
                  </a:lnTo>
                  <a:lnTo>
                    <a:pt x="0" y="197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blackWhite">
            <a:xfrm>
              <a:off x="881" y="1289"/>
              <a:ext cx="276" cy="117"/>
            </a:xfrm>
            <a:custGeom>
              <a:avLst/>
              <a:gdLst>
                <a:gd name="T0" fmla="*/ 217 w 276"/>
                <a:gd name="T1" fmla="*/ 115 h 117"/>
                <a:gd name="T2" fmla="*/ 234 w 276"/>
                <a:gd name="T3" fmla="*/ 116 h 117"/>
                <a:gd name="T4" fmla="*/ 258 w 276"/>
                <a:gd name="T5" fmla="*/ 107 h 117"/>
                <a:gd name="T6" fmla="*/ 269 w 276"/>
                <a:gd name="T7" fmla="*/ 93 h 117"/>
                <a:gd name="T8" fmla="*/ 275 w 276"/>
                <a:gd name="T9" fmla="*/ 81 h 117"/>
                <a:gd name="T10" fmla="*/ 273 w 276"/>
                <a:gd name="T11" fmla="*/ 69 h 117"/>
                <a:gd name="T12" fmla="*/ 268 w 276"/>
                <a:gd name="T13" fmla="*/ 57 h 117"/>
                <a:gd name="T14" fmla="*/ 259 w 276"/>
                <a:gd name="T15" fmla="*/ 48 h 117"/>
                <a:gd name="T16" fmla="*/ 198 w 276"/>
                <a:gd name="T17" fmla="*/ 32 h 117"/>
                <a:gd name="T18" fmla="*/ 141 w 276"/>
                <a:gd name="T19" fmla="*/ 22 h 117"/>
                <a:gd name="T20" fmla="*/ 95 w 276"/>
                <a:gd name="T21" fmla="*/ 12 h 117"/>
                <a:gd name="T22" fmla="*/ 46 w 276"/>
                <a:gd name="T23" fmla="*/ 0 h 117"/>
                <a:gd name="T24" fmla="*/ 17 w 276"/>
                <a:gd name="T25" fmla="*/ 6 h 117"/>
                <a:gd name="T26" fmla="*/ 7 w 276"/>
                <a:gd name="T27" fmla="*/ 13 h 117"/>
                <a:gd name="T28" fmla="*/ 0 w 276"/>
                <a:gd name="T29" fmla="*/ 24 h 117"/>
                <a:gd name="T30" fmla="*/ 3 w 276"/>
                <a:gd name="T31" fmla="*/ 36 h 117"/>
                <a:gd name="T32" fmla="*/ 11 w 276"/>
                <a:gd name="T33" fmla="*/ 47 h 117"/>
                <a:gd name="T34" fmla="*/ 38 w 276"/>
                <a:gd name="T35" fmla="*/ 58 h 117"/>
                <a:gd name="T36" fmla="*/ 76 w 276"/>
                <a:gd name="T37" fmla="*/ 61 h 117"/>
                <a:gd name="T38" fmla="*/ 101 w 276"/>
                <a:gd name="T39" fmla="*/ 71 h 117"/>
                <a:gd name="T40" fmla="*/ 130 w 276"/>
                <a:gd name="T41" fmla="*/ 79 h 117"/>
                <a:gd name="T42" fmla="*/ 159 w 276"/>
                <a:gd name="T43" fmla="*/ 93 h 117"/>
                <a:gd name="T44" fmla="*/ 197 w 276"/>
                <a:gd name="T45" fmla="*/ 107 h 117"/>
                <a:gd name="T46" fmla="*/ 217 w 276"/>
                <a:gd name="T47" fmla="*/ 115 h 1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76"/>
                <a:gd name="T73" fmla="*/ 0 h 117"/>
                <a:gd name="T74" fmla="*/ 276 w 276"/>
                <a:gd name="T75" fmla="*/ 117 h 1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76" h="117">
                  <a:moveTo>
                    <a:pt x="217" y="115"/>
                  </a:moveTo>
                  <a:lnTo>
                    <a:pt x="234" y="116"/>
                  </a:lnTo>
                  <a:lnTo>
                    <a:pt x="258" y="107"/>
                  </a:lnTo>
                  <a:lnTo>
                    <a:pt x="269" y="93"/>
                  </a:lnTo>
                  <a:lnTo>
                    <a:pt x="275" y="81"/>
                  </a:lnTo>
                  <a:lnTo>
                    <a:pt x="273" y="69"/>
                  </a:lnTo>
                  <a:lnTo>
                    <a:pt x="268" y="57"/>
                  </a:lnTo>
                  <a:lnTo>
                    <a:pt x="259" y="48"/>
                  </a:lnTo>
                  <a:lnTo>
                    <a:pt x="198" y="32"/>
                  </a:lnTo>
                  <a:lnTo>
                    <a:pt x="141" y="22"/>
                  </a:lnTo>
                  <a:lnTo>
                    <a:pt x="95" y="12"/>
                  </a:lnTo>
                  <a:lnTo>
                    <a:pt x="46" y="0"/>
                  </a:lnTo>
                  <a:lnTo>
                    <a:pt x="17" y="6"/>
                  </a:lnTo>
                  <a:lnTo>
                    <a:pt x="7" y="13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11" y="47"/>
                  </a:lnTo>
                  <a:lnTo>
                    <a:pt x="38" y="58"/>
                  </a:lnTo>
                  <a:lnTo>
                    <a:pt x="76" y="61"/>
                  </a:lnTo>
                  <a:lnTo>
                    <a:pt x="101" y="71"/>
                  </a:lnTo>
                  <a:lnTo>
                    <a:pt x="130" y="79"/>
                  </a:lnTo>
                  <a:lnTo>
                    <a:pt x="159" y="93"/>
                  </a:lnTo>
                  <a:lnTo>
                    <a:pt x="197" y="107"/>
                  </a:lnTo>
                  <a:lnTo>
                    <a:pt x="217" y="115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blackWhite">
            <a:xfrm>
              <a:off x="892" y="1302"/>
              <a:ext cx="65" cy="36"/>
            </a:xfrm>
            <a:custGeom>
              <a:avLst/>
              <a:gdLst>
                <a:gd name="T0" fmla="*/ 55 w 65"/>
                <a:gd name="T1" fmla="*/ 3 h 36"/>
                <a:gd name="T2" fmla="*/ 64 w 65"/>
                <a:gd name="T3" fmla="*/ 10 h 36"/>
                <a:gd name="T4" fmla="*/ 62 w 65"/>
                <a:gd name="T5" fmla="*/ 22 h 36"/>
                <a:gd name="T6" fmla="*/ 56 w 65"/>
                <a:gd name="T7" fmla="*/ 34 h 36"/>
                <a:gd name="T8" fmla="*/ 32 w 65"/>
                <a:gd name="T9" fmla="*/ 35 h 36"/>
                <a:gd name="T10" fmla="*/ 19 w 65"/>
                <a:gd name="T11" fmla="*/ 33 h 36"/>
                <a:gd name="T12" fmla="*/ 4 w 65"/>
                <a:gd name="T13" fmla="*/ 29 h 36"/>
                <a:gd name="T14" fmla="*/ 0 w 65"/>
                <a:gd name="T15" fmla="*/ 17 h 36"/>
                <a:gd name="T16" fmla="*/ 0 w 65"/>
                <a:gd name="T17" fmla="*/ 11 h 36"/>
                <a:gd name="T18" fmla="*/ 9 w 65"/>
                <a:gd name="T19" fmla="*/ 4 h 36"/>
                <a:gd name="T20" fmla="*/ 21 w 65"/>
                <a:gd name="T21" fmla="*/ 0 h 36"/>
                <a:gd name="T22" fmla="*/ 55 w 65"/>
                <a:gd name="T23" fmla="*/ 3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5"/>
                <a:gd name="T37" fmla="*/ 0 h 36"/>
                <a:gd name="T38" fmla="*/ 65 w 65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5" h="36">
                  <a:moveTo>
                    <a:pt x="55" y="3"/>
                  </a:moveTo>
                  <a:lnTo>
                    <a:pt x="64" y="10"/>
                  </a:lnTo>
                  <a:lnTo>
                    <a:pt x="62" y="22"/>
                  </a:lnTo>
                  <a:lnTo>
                    <a:pt x="56" y="34"/>
                  </a:lnTo>
                  <a:lnTo>
                    <a:pt x="32" y="35"/>
                  </a:lnTo>
                  <a:lnTo>
                    <a:pt x="19" y="33"/>
                  </a:lnTo>
                  <a:lnTo>
                    <a:pt x="4" y="29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9" y="4"/>
                  </a:lnTo>
                  <a:lnTo>
                    <a:pt x="21" y="0"/>
                  </a:lnTo>
                  <a:lnTo>
                    <a:pt x="55" y="3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blackWhite">
            <a:xfrm>
              <a:off x="1059" y="1177"/>
              <a:ext cx="478" cy="89"/>
            </a:xfrm>
            <a:custGeom>
              <a:avLst/>
              <a:gdLst>
                <a:gd name="T0" fmla="*/ 43 w 478"/>
                <a:gd name="T1" fmla="*/ 87 h 89"/>
                <a:gd name="T2" fmla="*/ 68 w 478"/>
                <a:gd name="T3" fmla="*/ 88 h 89"/>
                <a:gd name="T4" fmla="*/ 124 w 478"/>
                <a:gd name="T5" fmla="*/ 86 h 89"/>
                <a:gd name="T6" fmla="*/ 178 w 478"/>
                <a:gd name="T7" fmla="*/ 81 h 89"/>
                <a:gd name="T8" fmla="*/ 203 w 478"/>
                <a:gd name="T9" fmla="*/ 78 h 89"/>
                <a:gd name="T10" fmla="*/ 221 w 478"/>
                <a:gd name="T11" fmla="*/ 76 h 89"/>
                <a:gd name="T12" fmla="*/ 259 w 478"/>
                <a:gd name="T13" fmla="*/ 75 h 89"/>
                <a:gd name="T14" fmla="*/ 303 w 478"/>
                <a:gd name="T15" fmla="*/ 74 h 89"/>
                <a:gd name="T16" fmla="*/ 335 w 478"/>
                <a:gd name="T17" fmla="*/ 73 h 89"/>
                <a:gd name="T18" fmla="*/ 358 w 478"/>
                <a:gd name="T19" fmla="*/ 72 h 89"/>
                <a:gd name="T20" fmla="*/ 406 w 478"/>
                <a:gd name="T21" fmla="*/ 66 h 89"/>
                <a:gd name="T22" fmla="*/ 439 w 478"/>
                <a:gd name="T23" fmla="*/ 62 h 89"/>
                <a:gd name="T24" fmla="*/ 467 w 478"/>
                <a:gd name="T25" fmla="*/ 56 h 89"/>
                <a:gd name="T26" fmla="*/ 476 w 478"/>
                <a:gd name="T27" fmla="*/ 49 h 89"/>
                <a:gd name="T28" fmla="*/ 477 w 478"/>
                <a:gd name="T29" fmla="*/ 40 h 89"/>
                <a:gd name="T30" fmla="*/ 476 w 478"/>
                <a:gd name="T31" fmla="*/ 31 h 89"/>
                <a:gd name="T32" fmla="*/ 468 w 478"/>
                <a:gd name="T33" fmla="*/ 20 h 89"/>
                <a:gd name="T34" fmla="*/ 444 w 478"/>
                <a:gd name="T35" fmla="*/ 12 h 89"/>
                <a:gd name="T36" fmla="*/ 405 w 478"/>
                <a:gd name="T37" fmla="*/ 12 h 89"/>
                <a:gd name="T38" fmla="*/ 360 w 478"/>
                <a:gd name="T39" fmla="*/ 12 h 89"/>
                <a:gd name="T40" fmla="*/ 330 w 478"/>
                <a:gd name="T41" fmla="*/ 12 h 89"/>
                <a:gd name="T42" fmla="*/ 299 w 478"/>
                <a:gd name="T43" fmla="*/ 10 h 89"/>
                <a:gd name="T44" fmla="*/ 263 w 478"/>
                <a:gd name="T45" fmla="*/ 12 h 89"/>
                <a:gd name="T46" fmla="*/ 222 w 478"/>
                <a:gd name="T47" fmla="*/ 12 h 89"/>
                <a:gd name="T48" fmla="*/ 191 w 478"/>
                <a:gd name="T49" fmla="*/ 9 h 89"/>
                <a:gd name="T50" fmla="*/ 141 w 478"/>
                <a:gd name="T51" fmla="*/ 7 h 89"/>
                <a:gd name="T52" fmla="*/ 89 w 478"/>
                <a:gd name="T53" fmla="*/ 3 h 89"/>
                <a:gd name="T54" fmla="*/ 45 w 478"/>
                <a:gd name="T55" fmla="*/ 0 h 89"/>
                <a:gd name="T56" fmla="*/ 0 w 478"/>
                <a:gd name="T57" fmla="*/ 0 h 89"/>
                <a:gd name="T58" fmla="*/ 8 w 478"/>
                <a:gd name="T59" fmla="*/ 82 h 89"/>
                <a:gd name="T60" fmla="*/ 43 w 478"/>
                <a:gd name="T61" fmla="*/ 87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78"/>
                <a:gd name="T94" fmla="*/ 0 h 89"/>
                <a:gd name="T95" fmla="*/ 478 w 478"/>
                <a:gd name="T96" fmla="*/ 89 h 8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78" h="89">
                  <a:moveTo>
                    <a:pt x="43" y="87"/>
                  </a:moveTo>
                  <a:lnTo>
                    <a:pt x="68" y="88"/>
                  </a:lnTo>
                  <a:lnTo>
                    <a:pt x="124" y="86"/>
                  </a:lnTo>
                  <a:lnTo>
                    <a:pt x="178" y="81"/>
                  </a:lnTo>
                  <a:lnTo>
                    <a:pt x="203" y="78"/>
                  </a:lnTo>
                  <a:lnTo>
                    <a:pt x="221" y="76"/>
                  </a:lnTo>
                  <a:lnTo>
                    <a:pt x="259" y="75"/>
                  </a:lnTo>
                  <a:lnTo>
                    <a:pt x="303" y="74"/>
                  </a:lnTo>
                  <a:lnTo>
                    <a:pt x="335" y="73"/>
                  </a:lnTo>
                  <a:lnTo>
                    <a:pt x="358" y="72"/>
                  </a:lnTo>
                  <a:lnTo>
                    <a:pt x="406" y="66"/>
                  </a:lnTo>
                  <a:lnTo>
                    <a:pt x="439" y="62"/>
                  </a:lnTo>
                  <a:lnTo>
                    <a:pt x="467" y="56"/>
                  </a:lnTo>
                  <a:lnTo>
                    <a:pt x="476" y="49"/>
                  </a:lnTo>
                  <a:lnTo>
                    <a:pt x="477" y="40"/>
                  </a:lnTo>
                  <a:lnTo>
                    <a:pt x="476" y="31"/>
                  </a:lnTo>
                  <a:lnTo>
                    <a:pt x="468" y="20"/>
                  </a:lnTo>
                  <a:lnTo>
                    <a:pt x="444" y="12"/>
                  </a:lnTo>
                  <a:lnTo>
                    <a:pt x="405" y="12"/>
                  </a:lnTo>
                  <a:lnTo>
                    <a:pt x="360" y="12"/>
                  </a:lnTo>
                  <a:lnTo>
                    <a:pt x="330" y="12"/>
                  </a:lnTo>
                  <a:lnTo>
                    <a:pt x="299" y="10"/>
                  </a:lnTo>
                  <a:lnTo>
                    <a:pt x="263" y="12"/>
                  </a:lnTo>
                  <a:lnTo>
                    <a:pt x="222" y="12"/>
                  </a:lnTo>
                  <a:lnTo>
                    <a:pt x="191" y="9"/>
                  </a:lnTo>
                  <a:lnTo>
                    <a:pt x="141" y="7"/>
                  </a:lnTo>
                  <a:lnTo>
                    <a:pt x="89" y="3"/>
                  </a:lnTo>
                  <a:lnTo>
                    <a:pt x="45" y="0"/>
                  </a:lnTo>
                  <a:lnTo>
                    <a:pt x="0" y="0"/>
                  </a:lnTo>
                  <a:lnTo>
                    <a:pt x="8" y="82"/>
                  </a:lnTo>
                  <a:lnTo>
                    <a:pt x="43" y="87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blackWhite">
            <a:xfrm>
              <a:off x="948" y="1394"/>
              <a:ext cx="17" cy="70"/>
            </a:xfrm>
            <a:custGeom>
              <a:avLst/>
              <a:gdLst>
                <a:gd name="T0" fmla="*/ 13 w 17"/>
                <a:gd name="T1" fmla="*/ 69 h 70"/>
                <a:gd name="T2" fmla="*/ 4 w 17"/>
                <a:gd name="T3" fmla="*/ 48 h 70"/>
                <a:gd name="T4" fmla="*/ 0 w 17"/>
                <a:gd name="T5" fmla="*/ 32 h 70"/>
                <a:gd name="T6" fmla="*/ 7 w 17"/>
                <a:gd name="T7" fmla="*/ 10 h 70"/>
                <a:gd name="T8" fmla="*/ 16 w 17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70"/>
                <a:gd name="T17" fmla="*/ 17 w 17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70">
                  <a:moveTo>
                    <a:pt x="13" y="69"/>
                  </a:moveTo>
                  <a:lnTo>
                    <a:pt x="4" y="48"/>
                  </a:lnTo>
                  <a:lnTo>
                    <a:pt x="0" y="32"/>
                  </a:lnTo>
                  <a:lnTo>
                    <a:pt x="7" y="10"/>
                  </a:lnTo>
                  <a:lnTo>
                    <a:pt x="16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blackWhite">
            <a:xfrm>
              <a:off x="608" y="1199"/>
              <a:ext cx="17" cy="57"/>
            </a:xfrm>
            <a:custGeom>
              <a:avLst/>
              <a:gdLst>
                <a:gd name="T0" fmla="*/ 13 w 17"/>
                <a:gd name="T1" fmla="*/ 0 h 57"/>
                <a:gd name="T2" fmla="*/ 0 w 17"/>
                <a:gd name="T3" fmla="*/ 22 h 57"/>
                <a:gd name="T4" fmla="*/ 4 w 17"/>
                <a:gd name="T5" fmla="*/ 45 h 57"/>
                <a:gd name="T6" fmla="*/ 16 w 17"/>
                <a:gd name="T7" fmla="*/ 56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57"/>
                <a:gd name="T14" fmla="*/ 17 w 17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57">
                  <a:moveTo>
                    <a:pt x="13" y="0"/>
                  </a:moveTo>
                  <a:lnTo>
                    <a:pt x="0" y="22"/>
                  </a:lnTo>
                  <a:lnTo>
                    <a:pt x="4" y="45"/>
                  </a:lnTo>
                  <a:lnTo>
                    <a:pt x="16" y="56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blackWhite">
            <a:xfrm>
              <a:off x="877" y="1347"/>
              <a:ext cx="223" cy="111"/>
            </a:xfrm>
            <a:custGeom>
              <a:avLst/>
              <a:gdLst>
                <a:gd name="T0" fmla="*/ 181 w 223"/>
                <a:gd name="T1" fmla="*/ 110 h 111"/>
                <a:gd name="T2" fmla="*/ 155 w 223"/>
                <a:gd name="T3" fmla="*/ 108 h 111"/>
                <a:gd name="T4" fmla="*/ 130 w 223"/>
                <a:gd name="T5" fmla="*/ 99 h 111"/>
                <a:gd name="T6" fmla="*/ 107 w 223"/>
                <a:gd name="T7" fmla="*/ 83 h 111"/>
                <a:gd name="T8" fmla="*/ 100 w 223"/>
                <a:gd name="T9" fmla="*/ 71 h 111"/>
                <a:gd name="T10" fmla="*/ 93 w 223"/>
                <a:gd name="T11" fmla="*/ 62 h 111"/>
                <a:gd name="T12" fmla="*/ 71 w 223"/>
                <a:gd name="T13" fmla="*/ 57 h 111"/>
                <a:gd name="T14" fmla="*/ 40 w 223"/>
                <a:gd name="T15" fmla="*/ 50 h 111"/>
                <a:gd name="T16" fmla="*/ 11 w 223"/>
                <a:gd name="T17" fmla="*/ 41 h 111"/>
                <a:gd name="T18" fmla="*/ 1 w 223"/>
                <a:gd name="T19" fmla="*/ 31 h 111"/>
                <a:gd name="T20" fmla="*/ 0 w 223"/>
                <a:gd name="T21" fmla="*/ 15 h 111"/>
                <a:gd name="T22" fmla="*/ 5 w 223"/>
                <a:gd name="T23" fmla="*/ 5 h 111"/>
                <a:gd name="T24" fmla="*/ 23 w 223"/>
                <a:gd name="T25" fmla="*/ 0 h 111"/>
                <a:gd name="T26" fmla="*/ 42 w 223"/>
                <a:gd name="T27" fmla="*/ 0 h 111"/>
                <a:gd name="T28" fmla="*/ 78 w 223"/>
                <a:gd name="T29" fmla="*/ 3 h 111"/>
                <a:gd name="T30" fmla="*/ 108 w 223"/>
                <a:gd name="T31" fmla="*/ 13 h 111"/>
                <a:gd name="T32" fmla="*/ 133 w 223"/>
                <a:gd name="T33" fmla="*/ 24 h 111"/>
                <a:gd name="T34" fmla="*/ 189 w 223"/>
                <a:gd name="T35" fmla="*/ 43 h 111"/>
                <a:gd name="T36" fmla="*/ 214 w 223"/>
                <a:gd name="T37" fmla="*/ 57 h 111"/>
                <a:gd name="T38" fmla="*/ 222 w 223"/>
                <a:gd name="T39" fmla="*/ 76 h 111"/>
                <a:gd name="T40" fmla="*/ 218 w 223"/>
                <a:gd name="T41" fmla="*/ 87 h 111"/>
                <a:gd name="T42" fmla="*/ 211 w 223"/>
                <a:gd name="T43" fmla="*/ 96 h 111"/>
                <a:gd name="T44" fmla="*/ 197 w 223"/>
                <a:gd name="T45" fmla="*/ 104 h 111"/>
                <a:gd name="T46" fmla="*/ 181 w 223"/>
                <a:gd name="T47" fmla="*/ 110 h 1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3"/>
                <a:gd name="T73" fmla="*/ 0 h 111"/>
                <a:gd name="T74" fmla="*/ 223 w 223"/>
                <a:gd name="T75" fmla="*/ 111 h 1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3" h="111">
                  <a:moveTo>
                    <a:pt x="181" y="110"/>
                  </a:moveTo>
                  <a:lnTo>
                    <a:pt x="155" y="108"/>
                  </a:lnTo>
                  <a:lnTo>
                    <a:pt x="130" y="99"/>
                  </a:lnTo>
                  <a:lnTo>
                    <a:pt x="107" y="83"/>
                  </a:lnTo>
                  <a:lnTo>
                    <a:pt x="100" y="71"/>
                  </a:lnTo>
                  <a:lnTo>
                    <a:pt x="93" y="62"/>
                  </a:lnTo>
                  <a:lnTo>
                    <a:pt x="71" y="57"/>
                  </a:lnTo>
                  <a:lnTo>
                    <a:pt x="40" y="50"/>
                  </a:lnTo>
                  <a:lnTo>
                    <a:pt x="11" y="41"/>
                  </a:lnTo>
                  <a:lnTo>
                    <a:pt x="1" y="31"/>
                  </a:lnTo>
                  <a:lnTo>
                    <a:pt x="0" y="15"/>
                  </a:lnTo>
                  <a:lnTo>
                    <a:pt x="5" y="5"/>
                  </a:lnTo>
                  <a:lnTo>
                    <a:pt x="23" y="0"/>
                  </a:lnTo>
                  <a:lnTo>
                    <a:pt x="42" y="0"/>
                  </a:lnTo>
                  <a:lnTo>
                    <a:pt x="78" y="3"/>
                  </a:lnTo>
                  <a:lnTo>
                    <a:pt x="108" y="13"/>
                  </a:lnTo>
                  <a:lnTo>
                    <a:pt x="133" y="24"/>
                  </a:lnTo>
                  <a:lnTo>
                    <a:pt x="189" y="43"/>
                  </a:lnTo>
                  <a:lnTo>
                    <a:pt x="214" y="57"/>
                  </a:lnTo>
                  <a:lnTo>
                    <a:pt x="222" y="76"/>
                  </a:lnTo>
                  <a:lnTo>
                    <a:pt x="218" y="87"/>
                  </a:lnTo>
                  <a:lnTo>
                    <a:pt x="211" y="96"/>
                  </a:lnTo>
                  <a:lnTo>
                    <a:pt x="197" y="104"/>
                  </a:lnTo>
                  <a:lnTo>
                    <a:pt x="181" y="11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blackWhite">
            <a:xfrm>
              <a:off x="884" y="1353"/>
              <a:ext cx="50" cy="30"/>
            </a:xfrm>
            <a:custGeom>
              <a:avLst/>
              <a:gdLst>
                <a:gd name="T0" fmla="*/ 48 w 50"/>
                <a:gd name="T1" fmla="*/ 4 h 30"/>
                <a:gd name="T2" fmla="*/ 49 w 50"/>
                <a:gd name="T3" fmla="*/ 15 h 30"/>
                <a:gd name="T4" fmla="*/ 44 w 50"/>
                <a:gd name="T5" fmla="*/ 27 h 30"/>
                <a:gd name="T6" fmla="*/ 24 w 50"/>
                <a:gd name="T7" fmla="*/ 29 h 30"/>
                <a:gd name="T8" fmla="*/ 10 w 50"/>
                <a:gd name="T9" fmla="*/ 26 h 30"/>
                <a:gd name="T10" fmla="*/ 0 w 50"/>
                <a:gd name="T11" fmla="*/ 15 h 30"/>
                <a:gd name="T12" fmla="*/ 4 w 50"/>
                <a:gd name="T13" fmla="*/ 6 h 30"/>
                <a:gd name="T14" fmla="*/ 12 w 50"/>
                <a:gd name="T15" fmla="*/ 3 h 30"/>
                <a:gd name="T16" fmla="*/ 24 w 50"/>
                <a:gd name="T17" fmla="*/ 0 h 30"/>
                <a:gd name="T18" fmla="*/ 40 w 50"/>
                <a:gd name="T19" fmla="*/ 0 h 30"/>
                <a:gd name="T20" fmla="*/ 48 w 50"/>
                <a:gd name="T21" fmla="*/ 4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30"/>
                <a:gd name="T35" fmla="*/ 50 w 50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30">
                  <a:moveTo>
                    <a:pt x="48" y="4"/>
                  </a:moveTo>
                  <a:lnTo>
                    <a:pt x="49" y="15"/>
                  </a:lnTo>
                  <a:lnTo>
                    <a:pt x="44" y="27"/>
                  </a:lnTo>
                  <a:lnTo>
                    <a:pt x="24" y="29"/>
                  </a:lnTo>
                  <a:lnTo>
                    <a:pt x="10" y="26"/>
                  </a:lnTo>
                  <a:lnTo>
                    <a:pt x="0" y="15"/>
                  </a:lnTo>
                  <a:lnTo>
                    <a:pt x="4" y="6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40" y="0"/>
                  </a:lnTo>
                  <a:lnTo>
                    <a:pt x="48" y="4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blackWhite">
            <a:xfrm>
              <a:off x="898" y="1249"/>
              <a:ext cx="274" cy="94"/>
            </a:xfrm>
            <a:custGeom>
              <a:avLst/>
              <a:gdLst>
                <a:gd name="T0" fmla="*/ 236 w 274"/>
                <a:gd name="T1" fmla="*/ 93 h 94"/>
                <a:gd name="T2" fmla="*/ 254 w 274"/>
                <a:gd name="T3" fmla="*/ 88 h 94"/>
                <a:gd name="T4" fmla="*/ 267 w 274"/>
                <a:gd name="T5" fmla="*/ 80 h 94"/>
                <a:gd name="T6" fmla="*/ 271 w 274"/>
                <a:gd name="T7" fmla="*/ 69 h 94"/>
                <a:gd name="T8" fmla="*/ 273 w 274"/>
                <a:gd name="T9" fmla="*/ 55 h 94"/>
                <a:gd name="T10" fmla="*/ 262 w 274"/>
                <a:gd name="T11" fmla="*/ 36 h 94"/>
                <a:gd name="T12" fmla="*/ 249 w 274"/>
                <a:gd name="T13" fmla="*/ 21 h 94"/>
                <a:gd name="T14" fmla="*/ 218 w 274"/>
                <a:gd name="T15" fmla="*/ 10 h 94"/>
                <a:gd name="T16" fmla="*/ 149 w 274"/>
                <a:gd name="T17" fmla="*/ 6 h 94"/>
                <a:gd name="T18" fmla="*/ 98 w 274"/>
                <a:gd name="T19" fmla="*/ 0 h 94"/>
                <a:gd name="T20" fmla="*/ 47 w 274"/>
                <a:gd name="T21" fmla="*/ 0 h 94"/>
                <a:gd name="T22" fmla="*/ 23 w 274"/>
                <a:gd name="T23" fmla="*/ 4 h 94"/>
                <a:gd name="T24" fmla="*/ 6 w 274"/>
                <a:gd name="T25" fmla="*/ 12 h 94"/>
                <a:gd name="T26" fmla="*/ 0 w 274"/>
                <a:gd name="T27" fmla="*/ 31 h 94"/>
                <a:gd name="T28" fmla="*/ 12 w 274"/>
                <a:gd name="T29" fmla="*/ 47 h 94"/>
                <a:gd name="T30" fmla="*/ 39 w 274"/>
                <a:gd name="T31" fmla="*/ 55 h 94"/>
                <a:gd name="T32" fmla="*/ 84 w 274"/>
                <a:gd name="T33" fmla="*/ 60 h 94"/>
                <a:gd name="T34" fmla="*/ 125 w 274"/>
                <a:gd name="T35" fmla="*/ 66 h 94"/>
                <a:gd name="T36" fmla="*/ 165 w 274"/>
                <a:gd name="T37" fmla="*/ 80 h 94"/>
                <a:gd name="T38" fmla="*/ 208 w 274"/>
                <a:gd name="T39" fmla="*/ 89 h 94"/>
                <a:gd name="T40" fmla="*/ 236 w 274"/>
                <a:gd name="T41" fmla="*/ 93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4"/>
                <a:gd name="T64" fmla="*/ 0 h 94"/>
                <a:gd name="T65" fmla="*/ 274 w 27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4" h="94">
                  <a:moveTo>
                    <a:pt x="236" y="93"/>
                  </a:moveTo>
                  <a:lnTo>
                    <a:pt x="254" y="88"/>
                  </a:lnTo>
                  <a:lnTo>
                    <a:pt x="267" y="80"/>
                  </a:lnTo>
                  <a:lnTo>
                    <a:pt x="271" y="69"/>
                  </a:lnTo>
                  <a:lnTo>
                    <a:pt x="273" y="55"/>
                  </a:lnTo>
                  <a:lnTo>
                    <a:pt x="262" y="36"/>
                  </a:lnTo>
                  <a:lnTo>
                    <a:pt x="249" y="21"/>
                  </a:lnTo>
                  <a:lnTo>
                    <a:pt x="218" y="10"/>
                  </a:lnTo>
                  <a:lnTo>
                    <a:pt x="149" y="6"/>
                  </a:lnTo>
                  <a:lnTo>
                    <a:pt x="98" y="0"/>
                  </a:lnTo>
                  <a:lnTo>
                    <a:pt x="47" y="0"/>
                  </a:lnTo>
                  <a:lnTo>
                    <a:pt x="23" y="4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12" y="47"/>
                  </a:lnTo>
                  <a:lnTo>
                    <a:pt x="39" y="55"/>
                  </a:lnTo>
                  <a:lnTo>
                    <a:pt x="84" y="60"/>
                  </a:lnTo>
                  <a:lnTo>
                    <a:pt x="125" y="66"/>
                  </a:lnTo>
                  <a:lnTo>
                    <a:pt x="165" y="80"/>
                  </a:lnTo>
                  <a:lnTo>
                    <a:pt x="208" y="89"/>
                  </a:lnTo>
                  <a:lnTo>
                    <a:pt x="236" y="93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blackWhite">
            <a:xfrm>
              <a:off x="912" y="1255"/>
              <a:ext cx="67" cy="42"/>
            </a:xfrm>
            <a:custGeom>
              <a:avLst/>
              <a:gdLst>
                <a:gd name="T0" fmla="*/ 56 w 67"/>
                <a:gd name="T1" fmla="*/ 40 h 42"/>
                <a:gd name="T2" fmla="*/ 31 w 67"/>
                <a:gd name="T3" fmla="*/ 41 h 42"/>
                <a:gd name="T4" fmla="*/ 7 w 67"/>
                <a:gd name="T5" fmla="*/ 35 h 42"/>
                <a:gd name="T6" fmla="*/ 0 w 67"/>
                <a:gd name="T7" fmla="*/ 25 h 42"/>
                <a:gd name="T8" fmla="*/ 5 w 67"/>
                <a:gd name="T9" fmla="*/ 9 h 42"/>
                <a:gd name="T10" fmla="*/ 15 w 67"/>
                <a:gd name="T11" fmla="*/ 4 h 42"/>
                <a:gd name="T12" fmla="*/ 28 w 67"/>
                <a:gd name="T13" fmla="*/ 1 h 42"/>
                <a:gd name="T14" fmla="*/ 46 w 67"/>
                <a:gd name="T15" fmla="*/ 0 h 42"/>
                <a:gd name="T16" fmla="*/ 59 w 67"/>
                <a:gd name="T17" fmla="*/ 6 h 42"/>
                <a:gd name="T18" fmla="*/ 66 w 67"/>
                <a:gd name="T19" fmla="*/ 27 h 42"/>
                <a:gd name="T20" fmla="*/ 56 w 67"/>
                <a:gd name="T21" fmla="*/ 40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7"/>
                <a:gd name="T34" fmla="*/ 0 h 42"/>
                <a:gd name="T35" fmla="*/ 67 w 67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7" h="42">
                  <a:moveTo>
                    <a:pt x="56" y="40"/>
                  </a:moveTo>
                  <a:lnTo>
                    <a:pt x="31" y="41"/>
                  </a:lnTo>
                  <a:lnTo>
                    <a:pt x="7" y="35"/>
                  </a:lnTo>
                  <a:lnTo>
                    <a:pt x="0" y="25"/>
                  </a:lnTo>
                  <a:lnTo>
                    <a:pt x="5" y="9"/>
                  </a:lnTo>
                  <a:lnTo>
                    <a:pt x="15" y="4"/>
                  </a:lnTo>
                  <a:lnTo>
                    <a:pt x="28" y="1"/>
                  </a:lnTo>
                  <a:lnTo>
                    <a:pt x="46" y="0"/>
                  </a:lnTo>
                  <a:lnTo>
                    <a:pt x="59" y="6"/>
                  </a:lnTo>
                  <a:lnTo>
                    <a:pt x="66" y="27"/>
                  </a:lnTo>
                  <a:lnTo>
                    <a:pt x="56" y="4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blackWhite">
            <a:xfrm>
              <a:off x="732" y="1104"/>
              <a:ext cx="419" cy="171"/>
            </a:xfrm>
            <a:custGeom>
              <a:avLst/>
              <a:gdLst>
                <a:gd name="T0" fmla="*/ 360 w 419"/>
                <a:gd name="T1" fmla="*/ 66 h 171"/>
                <a:gd name="T2" fmla="*/ 371 w 419"/>
                <a:gd name="T3" fmla="*/ 92 h 171"/>
                <a:gd name="T4" fmla="*/ 388 w 419"/>
                <a:gd name="T5" fmla="*/ 108 h 171"/>
                <a:gd name="T6" fmla="*/ 407 w 419"/>
                <a:gd name="T7" fmla="*/ 129 h 171"/>
                <a:gd name="T8" fmla="*/ 418 w 419"/>
                <a:gd name="T9" fmla="*/ 152 h 171"/>
                <a:gd name="T10" fmla="*/ 413 w 419"/>
                <a:gd name="T11" fmla="*/ 161 h 171"/>
                <a:gd name="T12" fmla="*/ 405 w 419"/>
                <a:gd name="T13" fmla="*/ 168 h 171"/>
                <a:gd name="T14" fmla="*/ 388 w 419"/>
                <a:gd name="T15" fmla="*/ 170 h 171"/>
                <a:gd name="T16" fmla="*/ 368 w 419"/>
                <a:gd name="T17" fmla="*/ 167 h 171"/>
                <a:gd name="T18" fmla="*/ 350 w 419"/>
                <a:gd name="T19" fmla="*/ 164 h 171"/>
                <a:gd name="T20" fmla="*/ 327 w 419"/>
                <a:gd name="T21" fmla="*/ 156 h 171"/>
                <a:gd name="T22" fmla="*/ 296 w 419"/>
                <a:gd name="T23" fmla="*/ 134 h 171"/>
                <a:gd name="T24" fmla="*/ 280 w 419"/>
                <a:gd name="T25" fmla="*/ 119 h 171"/>
                <a:gd name="T26" fmla="*/ 270 w 419"/>
                <a:gd name="T27" fmla="*/ 106 h 171"/>
                <a:gd name="T28" fmla="*/ 237 w 419"/>
                <a:gd name="T29" fmla="*/ 110 h 171"/>
                <a:gd name="T30" fmla="*/ 208 w 419"/>
                <a:gd name="T31" fmla="*/ 113 h 171"/>
                <a:gd name="T32" fmla="*/ 163 w 419"/>
                <a:gd name="T33" fmla="*/ 113 h 171"/>
                <a:gd name="T34" fmla="*/ 135 w 419"/>
                <a:gd name="T35" fmla="*/ 109 h 171"/>
                <a:gd name="T36" fmla="*/ 108 w 419"/>
                <a:gd name="T37" fmla="*/ 108 h 171"/>
                <a:gd name="T38" fmla="*/ 79 w 419"/>
                <a:gd name="T39" fmla="*/ 100 h 171"/>
                <a:gd name="T40" fmla="*/ 59 w 419"/>
                <a:gd name="T41" fmla="*/ 92 h 171"/>
                <a:gd name="T42" fmla="*/ 38 w 419"/>
                <a:gd name="T43" fmla="*/ 76 h 171"/>
                <a:gd name="T44" fmla="*/ 20 w 419"/>
                <a:gd name="T45" fmla="*/ 62 h 171"/>
                <a:gd name="T46" fmla="*/ 7 w 419"/>
                <a:gd name="T47" fmla="*/ 46 h 171"/>
                <a:gd name="T48" fmla="*/ 0 w 419"/>
                <a:gd name="T49" fmla="*/ 35 h 171"/>
                <a:gd name="T50" fmla="*/ 32 w 419"/>
                <a:gd name="T51" fmla="*/ 23 h 171"/>
                <a:gd name="T52" fmla="*/ 65 w 419"/>
                <a:gd name="T53" fmla="*/ 15 h 171"/>
                <a:gd name="T54" fmla="*/ 115 w 419"/>
                <a:gd name="T55" fmla="*/ 3 h 171"/>
                <a:gd name="T56" fmla="*/ 139 w 419"/>
                <a:gd name="T57" fmla="*/ 0 h 171"/>
                <a:gd name="T58" fmla="*/ 178 w 419"/>
                <a:gd name="T59" fmla="*/ 7 h 171"/>
                <a:gd name="T60" fmla="*/ 233 w 419"/>
                <a:gd name="T61" fmla="*/ 13 h 171"/>
                <a:gd name="T62" fmla="*/ 303 w 419"/>
                <a:gd name="T63" fmla="*/ 21 h 171"/>
                <a:gd name="T64" fmla="*/ 337 w 419"/>
                <a:gd name="T65" fmla="*/ 31 h 171"/>
                <a:gd name="T66" fmla="*/ 353 w 419"/>
                <a:gd name="T67" fmla="*/ 49 h 171"/>
                <a:gd name="T68" fmla="*/ 360 w 419"/>
                <a:gd name="T69" fmla="*/ 66 h 17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9"/>
                <a:gd name="T106" fmla="*/ 0 h 171"/>
                <a:gd name="T107" fmla="*/ 419 w 419"/>
                <a:gd name="T108" fmla="*/ 171 h 17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9" h="171">
                  <a:moveTo>
                    <a:pt x="360" y="66"/>
                  </a:moveTo>
                  <a:lnTo>
                    <a:pt x="371" y="92"/>
                  </a:lnTo>
                  <a:lnTo>
                    <a:pt x="388" y="108"/>
                  </a:lnTo>
                  <a:lnTo>
                    <a:pt x="407" y="129"/>
                  </a:lnTo>
                  <a:lnTo>
                    <a:pt x="418" y="152"/>
                  </a:lnTo>
                  <a:lnTo>
                    <a:pt x="413" y="161"/>
                  </a:lnTo>
                  <a:lnTo>
                    <a:pt x="405" y="168"/>
                  </a:lnTo>
                  <a:lnTo>
                    <a:pt x="388" y="170"/>
                  </a:lnTo>
                  <a:lnTo>
                    <a:pt x="368" y="167"/>
                  </a:lnTo>
                  <a:lnTo>
                    <a:pt x="350" y="164"/>
                  </a:lnTo>
                  <a:lnTo>
                    <a:pt x="327" y="156"/>
                  </a:lnTo>
                  <a:lnTo>
                    <a:pt x="296" y="134"/>
                  </a:lnTo>
                  <a:lnTo>
                    <a:pt x="280" y="119"/>
                  </a:lnTo>
                  <a:lnTo>
                    <a:pt x="270" y="106"/>
                  </a:lnTo>
                  <a:lnTo>
                    <a:pt x="237" y="110"/>
                  </a:lnTo>
                  <a:lnTo>
                    <a:pt x="208" y="113"/>
                  </a:lnTo>
                  <a:lnTo>
                    <a:pt x="163" y="113"/>
                  </a:lnTo>
                  <a:lnTo>
                    <a:pt x="135" y="109"/>
                  </a:lnTo>
                  <a:lnTo>
                    <a:pt x="108" y="108"/>
                  </a:lnTo>
                  <a:lnTo>
                    <a:pt x="79" y="100"/>
                  </a:lnTo>
                  <a:lnTo>
                    <a:pt x="59" y="92"/>
                  </a:lnTo>
                  <a:lnTo>
                    <a:pt x="38" y="76"/>
                  </a:lnTo>
                  <a:lnTo>
                    <a:pt x="20" y="62"/>
                  </a:lnTo>
                  <a:lnTo>
                    <a:pt x="7" y="46"/>
                  </a:lnTo>
                  <a:lnTo>
                    <a:pt x="0" y="35"/>
                  </a:lnTo>
                  <a:lnTo>
                    <a:pt x="32" y="23"/>
                  </a:lnTo>
                  <a:lnTo>
                    <a:pt x="65" y="15"/>
                  </a:lnTo>
                  <a:lnTo>
                    <a:pt x="115" y="3"/>
                  </a:lnTo>
                  <a:lnTo>
                    <a:pt x="139" y="0"/>
                  </a:lnTo>
                  <a:lnTo>
                    <a:pt x="178" y="7"/>
                  </a:lnTo>
                  <a:lnTo>
                    <a:pt x="233" y="13"/>
                  </a:lnTo>
                  <a:lnTo>
                    <a:pt x="303" y="21"/>
                  </a:lnTo>
                  <a:lnTo>
                    <a:pt x="337" y="31"/>
                  </a:lnTo>
                  <a:lnTo>
                    <a:pt x="353" y="49"/>
                  </a:lnTo>
                  <a:lnTo>
                    <a:pt x="360" y="66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blackWhite">
            <a:xfrm>
              <a:off x="1082" y="1203"/>
              <a:ext cx="69" cy="66"/>
            </a:xfrm>
            <a:custGeom>
              <a:avLst/>
              <a:gdLst>
                <a:gd name="T0" fmla="*/ 27 w 69"/>
                <a:gd name="T1" fmla="*/ 0 h 66"/>
                <a:gd name="T2" fmla="*/ 5 w 69"/>
                <a:gd name="T3" fmla="*/ 9 h 66"/>
                <a:gd name="T4" fmla="*/ 0 w 69"/>
                <a:gd name="T5" fmla="*/ 18 h 66"/>
                <a:gd name="T6" fmla="*/ 8 w 69"/>
                <a:gd name="T7" fmla="*/ 38 h 66"/>
                <a:gd name="T8" fmla="*/ 22 w 69"/>
                <a:gd name="T9" fmla="*/ 57 h 66"/>
                <a:gd name="T10" fmla="*/ 32 w 69"/>
                <a:gd name="T11" fmla="*/ 64 h 66"/>
                <a:gd name="T12" fmla="*/ 54 w 69"/>
                <a:gd name="T13" fmla="*/ 65 h 66"/>
                <a:gd name="T14" fmla="*/ 68 w 69"/>
                <a:gd name="T15" fmla="*/ 57 h 66"/>
                <a:gd name="T16" fmla="*/ 64 w 69"/>
                <a:gd name="T17" fmla="*/ 43 h 66"/>
                <a:gd name="T18" fmla="*/ 57 w 69"/>
                <a:gd name="T19" fmla="*/ 31 h 66"/>
                <a:gd name="T20" fmla="*/ 46 w 69"/>
                <a:gd name="T21" fmla="*/ 18 h 66"/>
                <a:gd name="T22" fmla="*/ 27 w 69"/>
                <a:gd name="T23" fmla="*/ 0 h 6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9"/>
                <a:gd name="T37" fmla="*/ 0 h 66"/>
                <a:gd name="T38" fmla="*/ 69 w 69"/>
                <a:gd name="T39" fmla="*/ 66 h 6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9" h="66">
                  <a:moveTo>
                    <a:pt x="27" y="0"/>
                  </a:moveTo>
                  <a:lnTo>
                    <a:pt x="5" y="9"/>
                  </a:lnTo>
                  <a:lnTo>
                    <a:pt x="0" y="18"/>
                  </a:lnTo>
                  <a:lnTo>
                    <a:pt x="8" y="38"/>
                  </a:lnTo>
                  <a:lnTo>
                    <a:pt x="22" y="57"/>
                  </a:lnTo>
                  <a:lnTo>
                    <a:pt x="32" y="64"/>
                  </a:lnTo>
                  <a:lnTo>
                    <a:pt x="54" y="65"/>
                  </a:lnTo>
                  <a:lnTo>
                    <a:pt x="68" y="57"/>
                  </a:lnTo>
                  <a:lnTo>
                    <a:pt x="64" y="43"/>
                  </a:lnTo>
                  <a:lnTo>
                    <a:pt x="57" y="31"/>
                  </a:lnTo>
                  <a:lnTo>
                    <a:pt x="46" y="18"/>
                  </a:lnTo>
                  <a:lnTo>
                    <a:pt x="27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blackWhite">
            <a:xfrm>
              <a:off x="970" y="1406"/>
              <a:ext cx="18" cy="17"/>
            </a:xfrm>
            <a:custGeom>
              <a:avLst/>
              <a:gdLst>
                <a:gd name="T0" fmla="*/ 0 w 18"/>
                <a:gd name="T1" fmla="*/ 16 h 17"/>
                <a:gd name="T2" fmla="*/ 10 w 18"/>
                <a:gd name="T3" fmla="*/ 15 h 17"/>
                <a:gd name="T4" fmla="*/ 17 w 18"/>
                <a:gd name="T5" fmla="*/ 0 h 17"/>
                <a:gd name="T6" fmla="*/ 0 60000 65536"/>
                <a:gd name="T7" fmla="*/ 0 60000 65536"/>
                <a:gd name="T8" fmla="*/ 0 60000 65536"/>
                <a:gd name="T9" fmla="*/ 0 w 18"/>
                <a:gd name="T10" fmla="*/ 0 h 17"/>
                <a:gd name="T11" fmla="*/ 18 w 18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17">
                  <a:moveTo>
                    <a:pt x="0" y="16"/>
                  </a:moveTo>
                  <a:lnTo>
                    <a:pt x="10" y="15"/>
                  </a:lnTo>
                  <a:lnTo>
                    <a:pt x="17" y="0"/>
                  </a:lnTo>
                </a:path>
              </a:pathLst>
            </a:custGeom>
            <a:solidFill>
              <a:srgbClr val="FFFF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74638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0B96B-556E-4438-A53F-C52CEF394556}" type="slidenum">
              <a:rPr lang="es-ES"/>
              <a:pPr>
                <a:defRPr/>
              </a:pPr>
              <a:t>5</a:t>
            </a:fld>
            <a:endParaRPr lang="es-E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85720" y="1576388"/>
            <a:ext cx="669574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RELACION ENTRE LAS ACTIVIDADES DEL DISEÑO.</a:t>
            </a:r>
            <a:endParaRPr lang="es-ES" sz="1800" dirty="0">
              <a:latin typeface="Verdana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497534" y="3421730"/>
            <a:ext cx="1571636" cy="12144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4497798" y="3421730"/>
            <a:ext cx="1571636" cy="12144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Elipse"/>
          <p:cNvSpPr/>
          <p:nvPr/>
        </p:nvSpPr>
        <p:spPr>
          <a:xfrm>
            <a:off x="3488894" y="2277220"/>
            <a:ext cx="1571636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3211914" y="2896850"/>
            <a:ext cx="714380" cy="2857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4542920" y="2905622"/>
            <a:ext cx="714380" cy="2857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/>
        </p:nvSpPr>
        <p:spPr>
          <a:xfrm>
            <a:off x="2857488" y="4875304"/>
            <a:ext cx="1214446" cy="3571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4500562" y="4875304"/>
            <a:ext cx="1214446" cy="3571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2912884" y="5518246"/>
            <a:ext cx="2857520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16 Conector recto"/>
          <p:cNvCxnSpPr>
            <a:endCxn id="11" idx="1"/>
          </p:cNvCxnSpPr>
          <p:nvPr/>
        </p:nvCxnSpPr>
        <p:spPr>
          <a:xfrm flipV="1">
            <a:off x="642910" y="3039726"/>
            <a:ext cx="2569004" cy="320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2" idx="3"/>
          </p:cNvCxnSpPr>
          <p:nvPr/>
        </p:nvCxnSpPr>
        <p:spPr>
          <a:xfrm>
            <a:off x="5257300" y="3048498"/>
            <a:ext cx="2386534" cy="233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endCxn id="13" idx="1"/>
          </p:cNvCxnSpPr>
          <p:nvPr/>
        </p:nvCxnSpPr>
        <p:spPr>
          <a:xfrm flipV="1">
            <a:off x="642910" y="5053899"/>
            <a:ext cx="2214578" cy="357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3" idx="3"/>
            <a:endCxn id="14" idx="1"/>
          </p:cNvCxnSpPr>
          <p:nvPr/>
        </p:nvCxnSpPr>
        <p:spPr>
          <a:xfrm>
            <a:off x="4071934" y="5053899"/>
            <a:ext cx="4286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4" idx="3"/>
          </p:cNvCxnSpPr>
          <p:nvPr/>
        </p:nvCxnSpPr>
        <p:spPr>
          <a:xfrm>
            <a:off x="5715008" y="5053899"/>
            <a:ext cx="2000264" cy="357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0" idx="3"/>
            <a:endCxn id="11" idx="0"/>
          </p:cNvCxnSpPr>
          <p:nvPr/>
        </p:nvCxnSpPr>
        <p:spPr>
          <a:xfrm rot="5400000">
            <a:off x="3517194" y="2694988"/>
            <a:ext cx="253773" cy="14995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0" idx="5"/>
            <a:endCxn id="12" idx="0"/>
          </p:cNvCxnSpPr>
          <p:nvPr/>
        </p:nvCxnSpPr>
        <p:spPr>
          <a:xfrm rot="16200000" flipH="1">
            <a:off x="4733967" y="2739478"/>
            <a:ext cx="262545" cy="697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1" idx="3"/>
            <a:endCxn id="12" idx="1"/>
          </p:cNvCxnSpPr>
          <p:nvPr/>
        </p:nvCxnSpPr>
        <p:spPr>
          <a:xfrm>
            <a:off x="3926294" y="3039726"/>
            <a:ext cx="616626" cy="877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>
            <a:off x="3178959" y="3273717"/>
            <a:ext cx="357190" cy="28575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rot="16200000" flipH="1">
            <a:off x="4968544" y="3237998"/>
            <a:ext cx="357190" cy="3571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13" idx="2"/>
          </p:cNvCxnSpPr>
          <p:nvPr/>
        </p:nvCxnSpPr>
        <p:spPr>
          <a:xfrm rot="16200000" flipH="1">
            <a:off x="3491342" y="5205862"/>
            <a:ext cx="268208" cy="32147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4" idx="2"/>
          </p:cNvCxnSpPr>
          <p:nvPr/>
        </p:nvCxnSpPr>
        <p:spPr>
          <a:xfrm rot="5400000">
            <a:off x="4812946" y="5205863"/>
            <a:ext cx="268208" cy="32147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929322" y="2285992"/>
            <a:ext cx="2133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rgbClr val="002060"/>
                </a:solidFill>
              </a:rPr>
              <a:t>Análisis (Qué).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Lenguaje  comprensible 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para el usuario.</a:t>
            </a:r>
          </a:p>
          <a:p>
            <a:pPr algn="l"/>
            <a:endParaRPr lang="es-CO" sz="1400" dirty="0">
              <a:solidFill>
                <a:srgbClr val="00206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08028" y="3071810"/>
            <a:ext cx="2036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>
                <a:solidFill>
                  <a:srgbClr val="002060"/>
                </a:solidFill>
              </a:rPr>
              <a:t>Decisiones generales y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abstractas.(lógicas).</a:t>
            </a:r>
          </a:p>
          <a:p>
            <a:pPr algn="l"/>
            <a:endParaRPr lang="es-CO" sz="1400" dirty="0">
              <a:solidFill>
                <a:srgbClr val="00206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6415298" y="4436932"/>
            <a:ext cx="2374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>
                <a:solidFill>
                  <a:srgbClr val="002060"/>
                </a:solidFill>
              </a:rPr>
              <a:t>Decisiones concretas y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específicas (optimización y 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rendimiento).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081722" y="381827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rgbClr val="002060"/>
                </a:solidFill>
              </a:rPr>
              <a:t>Diseño (cómo)</a:t>
            </a:r>
            <a:r>
              <a:rPr lang="es-CO" sz="1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6081722" y="5618165"/>
            <a:ext cx="2164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rgbClr val="002060"/>
                </a:solidFill>
              </a:rPr>
              <a:t>Implementación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Lenguaje  comprensible 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por la máquina.</a:t>
            </a:r>
          </a:p>
          <a:p>
            <a:pPr algn="l"/>
            <a:endParaRPr lang="es-CO" sz="1400" dirty="0">
              <a:solidFill>
                <a:srgbClr val="002060"/>
              </a:solidFill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5400000">
            <a:off x="7429520" y="4071942"/>
            <a:ext cx="85725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59404" y="3076979"/>
            <a:ext cx="197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rgbClr val="002060"/>
                </a:solidFill>
              </a:rPr>
              <a:t>Diseño de alto nivel.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Global, Arquitectónico.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214282" y="4605594"/>
            <a:ext cx="20249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rgbClr val="002060"/>
                </a:solidFill>
              </a:rPr>
              <a:t>Diseño de bajo nivel.</a:t>
            </a:r>
          </a:p>
          <a:p>
            <a:pPr algn="l"/>
            <a:r>
              <a:rPr lang="es-CO" sz="1400" dirty="0">
                <a:solidFill>
                  <a:srgbClr val="002060"/>
                </a:solidFill>
              </a:rPr>
              <a:t>Detallado.</a:t>
            </a:r>
          </a:p>
          <a:p>
            <a:pPr algn="l"/>
            <a:endParaRPr lang="es-CO" sz="1400" dirty="0">
              <a:solidFill>
                <a:srgbClr val="00206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2204591" y="3207416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Enfoque de datos.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5066298" y="3207416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Enfoque  funcional.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2509070" y="3547062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Modelo lógico de datos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2500298" y="4230860"/>
            <a:ext cx="1598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Modelo físico de datos.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4426832" y="3539969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Arquitectura de procesos.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4572000" y="405997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Estructura detallada:</a:t>
            </a:r>
          </a:p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Programas y modelos.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3123404" y="5579587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i="1" dirty="0">
                <a:solidFill>
                  <a:srgbClr val="C00000"/>
                </a:solidFill>
              </a:rPr>
              <a:t>Codificación/Programación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3880932" y="231807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2000" b="1" i="1" dirty="0">
                <a:solidFill>
                  <a:srgbClr val="C00000"/>
                </a:solidFill>
              </a:rPr>
              <a:t>ERS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3318200" y="288958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i="1" dirty="0">
                <a:solidFill>
                  <a:srgbClr val="C00000"/>
                </a:solidFill>
              </a:rPr>
              <a:t>E-R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4682792" y="288958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i="1" dirty="0">
                <a:solidFill>
                  <a:srgbClr val="C00000"/>
                </a:solidFill>
              </a:rPr>
              <a:t>C.U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2862937" y="4929375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Esquema de DB.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4630151" y="4936645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00" b="1" i="1" dirty="0">
                <a:solidFill>
                  <a:srgbClr val="C00000"/>
                </a:solidFill>
              </a:rPr>
              <a:t>Plan de carga</a:t>
            </a:r>
          </a:p>
        </p:txBody>
      </p:sp>
      <p:cxnSp>
        <p:nvCxnSpPr>
          <p:cNvPr id="68" name="67 Conector recto de flecha"/>
          <p:cNvCxnSpPr/>
          <p:nvPr/>
        </p:nvCxnSpPr>
        <p:spPr>
          <a:xfrm rot="5400000">
            <a:off x="3107521" y="4036223"/>
            <a:ext cx="35719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8" idx="2"/>
          </p:cNvCxnSpPr>
          <p:nvPr/>
        </p:nvCxnSpPr>
        <p:spPr>
          <a:xfrm rot="5400000">
            <a:off x="3216931" y="4566991"/>
            <a:ext cx="135606" cy="27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rot="5400000">
            <a:off x="5142710" y="4000504"/>
            <a:ext cx="286546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9" idx="2"/>
          </p:cNvCxnSpPr>
          <p:nvPr/>
        </p:nvCxnSpPr>
        <p:spPr>
          <a:xfrm rot="5400000">
            <a:off x="5217195" y="4566991"/>
            <a:ext cx="135606" cy="27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53" idx="3"/>
            <a:endCxn id="55" idx="1"/>
          </p:cNvCxnSpPr>
          <p:nvPr/>
        </p:nvCxnSpPr>
        <p:spPr>
          <a:xfrm flipV="1">
            <a:off x="4115600" y="3663080"/>
            <a:ext cx="311232" cy="709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54" idx="3"/>
          </p:cNvCxnSpPr>
          <p:nvPr/>
        </p:nvCxnSpPr>
        <p:spPr>
          <a:xfrm>
            <a:off x="4098813" y="4353971"/>
            <a:ext cx="330311" cy="37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Flecha curvada hacia la derecha"/>
          <p:cNvSpPr/>
          <p:nvPr/>
        </p:nvSpPr>
        <p:spPr>
          <a:xfrm>
            <a:off x="2857488" y="1714488"/>
            <a:ext cx="1357322" cy="2214554"/>
          </a:xfrm>
          <a:prstGeom prst="curv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85" name="84 Flecha curvada hacia la derecha"/>
          <p:cNvSpPr/>
          <p:nvPr/>
        </p:nvSpPr>
        <p:spPr>
          <a:xfrm>
            <a:off x="2786050" y="2500306"/>
            <a:ext cx="1357322" cy="2214554"/>
          </a:xfrm>
          <a:prstGeom prst="curv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4357686" y="1643050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B050"/>
                </a:solidFill>
                <a:latin typeface="Bernard MT Condensed" pitchFamily="18" charset="0"/>
              </a:rPr>
              <a:t>En paralelo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4237372" y="2344159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rgbClr val="00B050"/>
                </a:solidFill>
                <a:latin typeface="Bernard MT Condensed" pitchFamily="18" charset="0"/>
              </a:rPr>
              <a:t>En paralelo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2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3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9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0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70" decel="100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770" decel="100000"/>
                                        <p:tgtEl>
                                          <p:spTgt spid="8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5" dur="77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7" dur="77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0" dur="8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1" dur="80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80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770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8" dur="770" decel="100000"/>
                                        <p:tgtEl>
                                          <p:spTgt spid="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0" dur="77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2" dur="77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5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6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/>
      <p:bldP spid="41" grpId="0"/>
      <p:bldP spid="42" grpId="0"/>
      <p:bldP spid="43" grpId="0"/>
      <p:bldP spid="46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84" grpId="0" animBg="1"/>
      <p:bldP spid="84" grpId="1" animBg="1"/>
      <p:bldP spid="85" grpId="0" animBg="1"/>
      <p:bldP spid="85" grpId="1" animBg="1"/>
      <p:bldP spid="86" grpId="0"/>
      <p:bldP spid="86" grpId="1"/>
      <p:bldP spid="87" grpId="0"/>
      <p:bldP spid="87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420673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200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92E05-10AB-406B-B0B3-20637D486A90}" type="slidenum">
              <a:rPr lang="es-ES" smtClean="0"/>
              <a:pPr>
                <a:defRPr/>
              </a:pPr>
              <a:t>50</a:t>
            </a:fld>
            <a:endParaRPr lang="es-ES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214282" y="1052513"/>
            <a:ext cx="3956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Diagramas de interacción.</a:t>
            </a:r>
            <a:endParaRPr lang="es-CO" sz="24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7938" y="1839913"/>
            <a:ext cx="923233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Almacenan en detalle como interactúan los objetos para realizar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una tarea.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	Hasta ahora: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   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C.U: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describen tareas que el sistema debe ejecutar.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   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Diagrama Clases: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clases implicadas y sus relaciones.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   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CRC: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Asegurar que las clases realicen los casos de uso.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Muestran como el sistema “ejecuta” un caso de uso.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Como se pasan los mensajes de un objeto a otro para ejecutar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una tarea.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Útil para examinar varias opciones en casos de uso difíciles.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No se hacen para cada caso de uso (los que necesiten explicación). 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Dos tipos: 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lvl="3"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dirty="0">
                <a:ln>
                  <a:solidFill>
                    <a:srgbClr val="C00000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Verdana" pitchFamily="34" charset="0"/>
              </a:rPr>
              <a:t>COLABORACION  Y SECUENCIA.  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  <p:sp>
        <p:nvSpPr>
          <p:cNvPr id="7" name="6 Flecha derecha"/>
          <p:cNvSpPr/>
          <p:nvPr/>
        </p:nvSpPr>
        <p:spPr>
          <a:xfrm>
            <a:off x="357158" y="2969892"/>
            <a:ext cx="714380" cy="571504"/>
          </a:xfrm>
          <a:prstGeom prst="right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F5A08-22BE-4243-B317-7D129CF1B6CE}" type="slidenum">
              <a:rPr lang="es-ES" smtClean="0"/>
              <a:pPr>
                <a:defRPr/>
              </a:pPr>
              <a:t>51</a:t>
            </a:fld>
            <a:endParaRPr lang="es-ES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63838" y="1016485"/>
            <a:ext cx="40382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interacción.</a:t>
            </a:r>
            <a:endParaRPr lang="es-CO" sz="2400" b="1" dirty="0">
              <a:solidFill>
                <a:srgbClr val="C00000"/>
              </a:solidFill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colaboración.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28619" y="1844675"/>
            <a:ext cx="91108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Blip>
                <a:blip r:embed="rId2"/>
              </a:buBlip>
            </a:pPr>
            <a:r>
              <a:rPr lang="es-CO" sz="2000" dirty="0">
                <a:latin typeface="Verdana" pitchFamily="34" charset="0"/>
              </a:rPr>
              <a:t>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Objetos que interactúan para ejecutar alguna tarea y sus enlaces.  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Ejemplo:	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3995738" y="2781300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3995738" y="3933825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1116013" y="3933825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771775" y="4221163"/>
            <a:ext cx="12239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716463" y="3357563"/>
            <a:ext cx="0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1171628" y="3068638"/>
            <a:ext cx="176202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UnSocio</a:t>
            </a:r>
            <a:r>
              <a:rPr lang="es-CO" sz="1200" u="sng" dirty="0">
                <a:solidFill>
                  <a:schemeClr val="bg1"/>
                </a:solidFill>
              </a:rPr>
              <a:t>: </a:t>
            </a:r>
            <a:r>
              <a:rPr lang="es-CO" sz="1200" u="sng" dirty="0" err="1">
                <a:solidFill>
                  <a:schemeClr val="bg1"/>
                </a:solidFill>
              </a:rPr>
              <a:t>PrestarLibros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2051050" y="3357563"/>
            <a:ext cx="0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1168694" y="4005263"/>
            <a:ext cx="183167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CO" sz="1200" u="sng" dirty="0" err="1">
                <a:solidFill>
                  <a:schemeClr val="bg1"/>
                </a:solidFill>
              </a:rPr>
              <a:t>elusuario:usuarios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970998" y="2928938"/>
            <a:ext cx="170271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elpréstamo:préstamos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4164640" y="4076700"/>
            <a:ext cx="1249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loslibros:Libros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168307" y="4652963"/>
            <a:ext cx="909043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Partes:</a:t>
            </a:r>
          </a:p>
          <a:p>
            <a:pPr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Objeto: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u="sng" dirty="0" err="1">
                <a:solidFill>
                  <a:srgbClr val="3C14AC"/>
                </a:solidFill>
                <a:latin typeface="Verdana" pitchFamily="34" charset="0"/>
              </a:rPr>
              <a:t>nombreObjeto:nombreclase</a:t>
            </a:r>
            <a:r>
              <a:rPr lang="es-CO" sz="2000" u="sng" dirty="0">
                <a:solidFill>
                  <a:srgbClr val="3C14AC"/>
                </a:solidFill>
                <a:latin typeface="Verdana" pitchFamily="34" charset="0"/>
              </a:rPr>
              <a:t>.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Puede haber dos o mas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	     objetos de una misma clase.</a:t>
            </a:r>
          </a:p>
          <a:p>
            <a:pPr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Enlaces: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Se incluyen las asociaciones relevantes a la colaboración.</a:t>
            </a:r>
          </a:p>
          <a:p>
            <a:pPr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Actores: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El que inicia el C.U se llama INICIADOR.	</a:t>
            </a:r>
          </a:p>
        </p:txBody>
      </p:sp>
      <p:grpSp>
        <p:nvGrpSpPr>
          <p:cNvPr id="53265" name="Group 25"/>
          <p:cNvGrpSpPr>
            <a:grpSpLocks/>
          </p:cNvGrpSpPr>
          <p:nvPr/>
        </p:nvGrpSpPr>
        <p:grpSpPr bwMode="auto">
          <a:xfrm>
            <a:off x="1860550" y="2527300"/>
            <a:ext cx="301625" cy="504825"/>
            <a:chOff x="4241" y="1706"/>
            <a:chExt cx="190" cy="318"/>
          </a:xfrm>
        </p:grpSpPr>
        <p:sp>
          <p:nvSpPr>
            <p:cNvPr id="53267" name="Oval 26"/>
            <p:cNvSpPr>
              <a:spLocks noChangeArrowheads="1"/>
            </p:cNvSpPr>
            <p:nvPr/>
          </p:nvSpPr>
          <p:spPr bwMode="auto">
            <a:xfrm>
              <a:off x="4286" y="1706"/>
              <a:ext cx="91" cy="91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268" name="Line 27"/>
            <p:cNvSpPr>
              <a:spLocks noChangeShapeType="1"/>
            </p:cNvSpPr>
            <p:nvPr/>
          </p:nvSpPr>
          <p:spPr bwMode="auto">
            <a:xfrm>
              <a:off x="4332" y="1797"/>
              <a:ext cx="0" cy="18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269" name="Line 28"/>
            <p:cNvSpPr>
              <a:spLocks noChangeShapeType="1"/>
            </p:cNvSpPr>
            <p:nvPr/>
          </p:nvSpPr>
          <p:spPr bwMode="auto">
            <a:xfrm>
              <a:off x="4249" y="1842"/>
              <a:ext cx="18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270" name="Line 29"/>
            <p:cNvSpPr>
              <a:spLocks noChangeShapeType="1"/>
            </p:cNvSpPr>
            <p:nvPr/>
          </p:nvSpPr>
          <p:spPr bwMode="auto">
            <a:xfrm flipH="1">
              <a:off x="4241" y="1979"/>
              <a:ext cx="91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271" name="Line 30"/>
            <p:cNvSpPr>
              <a:spLocks noChangeShapeType="1"/>
            </p:cNvSpPr>
            <p:nvPr/>
          </p:nvSpPr>
          <p:spPr bwMode="auto">
            <a:xfrm>
              <a:off x="4332" y="1979"/>
              <a:ext cx="90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23" name="22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32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 animBg="1"/>
      <p:bldP spid="53256" grpId="0" animBg="1"/>
      <p:bldP spid="53257" grpId="0" animBg="1"/>
      <p:bldP spid="53258" grpId="0" animBg="1"/>
      <p:bldP spid="53259" grpId="0"/>
      <p:bldP spid="53260" grpId="0" animBg="1"/>
      <p:bldP spid="53261" grpId="0"/>
      <p:bldP spid="53262" grpId="0"/>
      <p:bldP spid="53263" grpId="0"/>
      <p:bldP spid="5326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99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35" name="3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2895A-52AE-4F3F-B260-885EA1B8BF2E}" type="slidenum">
              <a:rPr lang="es-ES" smtClean="0"/>
              <a:pPr>
                <a:defRPr/>
              </a:pPr>
              <a:t>52</a:t>
            </a:fld>
            <a:endParaRPr lang="es-ES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35276" y="1000108"/>
            <a:ext cx="40382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</a:t>
            </a:r>
            <a:r>
              <a:rPr lang="es-CO" sz="2400" b="1" dirty="0">
                <a:solidFill>
                  <a:srgbClr val="C00000"/>
                </a:solidFill>
                <a:latin typeface="Verdana" pitchFamily="34" charset="0"/>
              </a:rPr>
              <a:t>.</a:t>
            </a: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colaboración.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0" y="1844675"/>
            <a:ext cx="92227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b="1" dirty="0">
                <a:solidFill>
                  <a:srgbClr val="3C14AC"/>
                </a:solidFill>
                <a:latin typeface="Verdana" pitchFamily="34" charset="0"/>
              </a:rPr>
              <a:t>Interacciones en la colaboración: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Secuencia de mensajes que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se pasan entre objetos enlazados.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Se puede usar tarjetas CRC para decidir secuencia de los mensajes.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Se ponen los mensajes si se considera que dan mayor claridad.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Ayudan a identificar asociaciones entre clases y sus operaciones.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Se revisa el modelo de clases, mientras se desarrolla el diagrama. </a:t>
            </a: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4325966" y="4076700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4325966" y="5229225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446241" y="5229225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102003" y="5516563"/>
            <a:ext cx="12239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046691" y="4652963"/>
            <a:ext cx="0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480215" y="4364038"/>
            <a:ext cx="18053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UnSocio</a:t>
            </a:r>
            <a:r>
              <a:rPr lang="es-CO" sz="1200" u="sng" dirty="0">
                <a:solidFill>
                  <a:schemeClr val="bg1"/>
                </a:solidFill>
              </a:rPr>
              <a:t>: </a:t>
            </a:r>
            <a:r>
              <a:rPr lang="es-CO" sz="1200" u="sng" dirty="0" err="1">
                <a:solidFill>
                  <a:schemeClr val="bg1"/>
                </a:solidFill>
              </a:rPr>
              <a:t>PrestarLibros</a:t>
            </a:r>
            <a:r>
              <a:rPr lang="es-CO" sz="1200" dirty="0">
                <a:solidFill>
                  <a:schemeClr val="bg1"/>
                </a:solidFill>
              </a:rPr>
              <a:t> 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2381278" y="4652963"/>
            <a:ext cx="0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550310" y="5371341"/>
            <a:ext cx="142699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elusuario:usuarios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4316466" y="4209098"/>
            <a:ext cx="170270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elpréstamo:préstamos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4533633" y="5356860"/>
            <a:ext cx="115448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loslibros:libros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36908" y="4652963"/>
            <a:ext cx="1889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 err="1">
                <a:solidFill>
                  <a:schemeClr val="bg1"/>
                </a:solidFill>
              </a:rPr>
              <a:t>TomarPrestado</a:t>
            </a:r>
            <a:r>
              <a:rPr lang="es-CO" sz="1200" dirty="0">
                <a:solidFill>
                  <a:schemeClr val="bg1"/>
                </a:solidFill>
              </a:rPr>
              <a:t>(</a:t>
            </a:r>
            <a:r>
              <a:rPr lang="es-CO" sz="1200" dirty="0" err="1">
                <a:solidFill>
                  <a:schemeClr val="bg1"/>
                </a:solidFill>
              </a:rPr>
              <a:t>loslibros</a:t>
            </a:r>
            <a:r>
              <a:rPr lang="es-CO" sz="1200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s-CO" sz="1200" dirty="0">
                <a:solidFill>
                  <a:srgbClr val="FF0000"/>
                </a:solidFill>
              </a:rPr>
              <a:t>(no se numera)</a:t>
            </a:r>
          </a:p>
          <a:p>
            <a:pPr algn="l"/>
            <a:r>
              <a:rPr lang="es-CO" sz="1200" dirty="0">
                <a:solidFill>
                  <a:srgbClr val="FF0000"/>
                </a:solidFill>
              </a:rPr>
              <a:t>Inicial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438178" y="4797425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cxnSp>
        <p:nvCxnSpPr>
          <p:cNvPr id="54290" name="AutoShape 18"/>
          <p:cNvCxnSpPr>
            <a:cxnSpLocks noChangeShapeType="1"/>
            <a:stCxn id="54280" idx="1"/>
            <a:endCxn id="54280" idx="2"/>
          </p:cNvCxnSpPr>
          <p:nvPr/>
        </p:nvCxnSpPr>
        <p:spPr bwMode="auto">
          <a:xfrm rot="10800000" flipH="1" flipV="1">
            <a:off x="1446241" y="5518150"/>
            <a:ext cx="828675" cy="287338"/>
          </a:xfrm>
          <a:prstGeom prst="curvedConnector4">
            <a:avLst>
              <a:gd name="adj1" fmla="val -27588"/>
              <a:gd name="adj2" fmla="val 179005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509616" y="6021388"/>
            <a:ext cx="20030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1: ok </a:t>
            </a:r>
            <a:r>
              <a:rPr lang="es-CO" sz="1200" dirty="0" err="1">
                <a:solidFill>
                  <a:schemeClr val="bg1"/>
                </a:solidFill>
              </a:rPr>
              <a:t>ParaTomarPrestados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3005166" y="5772150"/>
            <a:ext cx="14713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2: </a:t>
            </a:r>
            <a:r>
              <a:rPr lang="es-CO" sz="1200" dirty="0" err="1">
                <a:solidFill>
                  <a:schemeClr val="bg1"/>
                </a:solidFill>
              </a:rPr>
              <a:t>TomarPrestados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725516" y="6308725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3246466" y="5734050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026053" y="4818063"/>
            <a:ext cx="120097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2.1: prestados 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4973666" y="4797425"/>
            <a:ext cx="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3533803" y="6021388"/>
            <a:ext cx="215900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446491" y="6178550"/>
            <a:ext cx="2135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Espera que se responda 2.1 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381278" y="4797425"/>
            <a:ext cx="217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>
              <a:solidFill>
                <a:schemeClr val="bg1"/>
              </a:solidFill>
            </a:endParaRP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578128" y="4673600"/>
            <a:ext cx="15859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Enlaces: Para enviar</a:t>
            </a:r>
          </a:p>
          <a:p>
            <a:pPr algn="l"/>
            <a:r>
              <a:rPr lang="es-CO" sz="1200" dirty="0">
                <a:solidFill>
                  <a:schemeClr val="bg1"/>
                </a:solidFill>
              </a:rPr>
              <a:t>el mensaje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6105553" y="4602163"/>
            <a:ext cx="24669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(si se envía otro mensaje, sería el</a:t>
            </a:r>
          </a:p>
          <a:p>
            <a:pPr algn="l"/>
            <a:r>
              <a:rPr lang="es-CO" sz="1200" dirty="0">
                <a:solidFill>
                  <a:schemeClr val="bg1"/>
                </a:solidFill>
              </a:rPr>
              <a:t>2.1.1)</a:t>
            </a:r>
            <a:endParaRPr lang="es-ES" sz="1200" dirty="0">
              <a:solidFill>
                <a:schemeClr val="bg1"/>
              </a:solidFill>
            </a:endParaRPr>
          </a:p>
        </p:txBody>
      </p:sp>
      <p:grpSp>
        <p:nvGrpSpPr>
          <p:cNvPr id="54302" name="Group 31"/>
          <p:cNvGrpSpPr>
            <a:grpSpLocks/>
          </p:cNvGrpSpPr>
          <p:nvPr/>
        </p:nvGrpSpPr>
        <p:grpSpPr bwMode="auto">
          <a:xfrm>
            <a:off x="2182841" y="3835400"/>
            <a:ext cx="301625" cy="504825"/>
            <a:chOff x="4241" y="1706"/>
            <a:chExt cx="190" cy="318"/>
          </a:xfrm>
        </p:grpSpPr>
        <p:sp>
          <p:nvSpPr>
            <p:cNvPr id="54304" name="Oval 32"/>
            <p:cNvSpPr>
              <a:spLocks noChangeArrowheads="1"/>
            </p:cNvSpPr>
            <p:nvPr/>
          </p:nvSpPr>
          <p:spPr bwMode="auto">
            <a:xfrm>
              <a:off x="4286" y="1706"/>
              <a:ext cx="91" cy="91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>
                <a:solidFill>
                  <a:schemeClr val="bg1"/>
                </a:solidFill>
              </a:endParaRPr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4332" y="1797"/>
              <a:ext cx="0" cy="18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>
                <a:solidFill>
                  <a:schemeClr val="bg1"/>
                </a:solidFill>
              </a:endParaRPr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4249" y="1842"/>
              <a:ext cx="18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>
                <a:solidFill>
                  <a:schemeClr val="bg1"/>
                </a:solidFill>
              </a:endParaRPr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H="1">
              <a:off x="4241" y="1979"/>
              <a:ext cx="91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>
                <a:solidFill>
                  <a:schemeClr val="bg1"/>
                </a:solidFill>
              </a:endParaRPr>
            </a:p>
          </p:txBody>
        </p:sp>
        <p:sp>
          <p:nvSpPr>
            <p:cNvPr id="54308" name="Line 36"/>
            <p:cNvSpPr>
              <a:spLocks noChangeShapeType="1"/>
            </p:cNvSpPr>
            <p:nvPr/>
          </p:nvSpPr>
          <p:spPr bwMode="auto">
            <a:xfrm>
              <a:off x="4332" y="1979"/>
              <a:ext cx="90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>
                <a:solidFill>
                  <a:schemeClr val="bg1"/>
                </a:solidFill>
              </a:endParaRPr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430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5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  <p:bldP spid="54279" grpId="0" animBg="1"/>
      <p:bldP spid="54280" grpId="0" animBg="1"/>
      <p:bldP spid="54281" grpId="0" animBg="1"/>
      <p:bldP spid="54282" grpId="0" animBg="1"/>
      <p:bldP spid="54283" grpId="0"/>
      <p:bldP spid="54284" grpId="0" animBg="1"/>
      <p:bldP spid="54285" grpId="0"/>
      <p:bldP spid="54286" grpId="0"/>
      <p:bldP spid="54287" grpId="0"/>
      <p:bldP spid="54288" grpId="0"/>
      <p:bldP spid="54289" grpId="0" animBg="1"/>
      <p:bldP spid="54291" grpId="0"/>
      <p:bldP spid="54292" grpId="0"/>
      <p:bldP spid="54293" grpId="0" animBg="1"/>
      <p:bldP spid="54294" grpId="0" animBg="1"/>
      <p:bldP spid="54295" grpId="0"/>
      <p:bldP spid="54296" grpId="0" animBg="1"/>
      <p:bldP spid="54297" grpId="0" animBg="1"/>
      <p:bldP spid="54298" grpId="0"/>
      <p:bldP spid="54299" grpId="0" animBg="1"/>
      <p:bldP spid="54300" grpId="0"/>
      <p:bldP spid="5430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45" name="4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4E6AD-27A7-489D-87A1-53E0ED44E17D}" type="slidenum">
              <a:rPr lang="es-ES" smtClean="0"/>
              <a:pPr>
                <a:defRPr/>
              </a:pPr>
              <a:t>53</a:t>
            </a:fld>
            <a:endParaRPr lang="es-ES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163838" y="1000108"/>
            <a:ext cx="404790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</a:t>
            </a:r>
            <a:r>
              <a:rPr lang="es-CO" sz="2400" b="1" dirty="0">
                <a:solidFill>
                  <a:srgbClr val="C00000"/>
                </a:solidFill>
                <a:latin typeface="Verdana" pitchFamily="34" charset="0"/>
              </a:rPr>
              <a:t>.</a:t>
            </a: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secuencia.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96643" y="1785926"/>
            <a:ext cx="869019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Describe una parte del comportamiento del sistema.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(un caso de uso o parte de él).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Indica que mensajes se pasan entre los objetos y en que orden.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Muestra objetos y actores que participan en una colaboración.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Ejemplo: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827088" y="4432300"/>
            <a:ext cx="71437" cy="2349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03213" y="4025900"/>
            <a:ext cx="12250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u="sng" dirty="0">
                <a:solidFill>
                  <a:schemeClr val="bg1"/>
                </a:solidFill>
              </a:rPr>
              <a:t>     </a:t>
            </a:r>
            <a:r>
              <a:rPr lang="es-CO" sz="1200" u="sng" dirty="0" err="1">
                <a:solidFill>
                  <a:schemeClr val="bg1"/>
                </a:solidFill>
              </a:rPr>
              <a:t>Unsocio</a:t>
            </a:r>
            <a:r>
              <a:rPr lang="es-CO" sz="1200" u="sng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s-CO" sz="1200" u="sng" dirty="0" err="1">
                <a:solidFill>
                  <a:schemeClr val="bg1"/>
                </a:solidFill>
              </a:rPr>
              <a:t>PrestatarLibros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2268538" y="3429000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379857" y="3550149"/>
            <a:ext cx="147027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elusuario:usuarios</a:t>
            </a:r>
            <a:r>
              <a:rPr lang="es-CO" sz="1200" u="sng" dirty="0">
                <a:solidFill>
                  <a:schemeClr val="bg1"/>
                </a:solidFill>
              </a:rPr>
              <a:t> 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4356100" y="3429000"/>
            <a:ext cx="1655763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526573" y="3571875"/>
            <a:ext cx="115448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loslibros:libros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6300788" y="3429000"/>
            <a:ext cx="1655762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6298315" y="3546158"/>
            <a:ext cx="170270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elpréstamo:préstamos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3059113" y="4437063"/>
            <a:ext cx="69850" cy="18716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900113" y="4581525"/>
            <a:ext cx="215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5148263" y="4632325"/>
            <a:ext cx="69850" cy="1728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7092950" y="5084763"/>
            <a:ext cx="71438" cy="12239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3132138" y="4652963"/>
            <a:ext cx="2873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3419475" y="4652963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H="1">
            <a:off x="3132138" y="4941888"/>
            <a:ext cx="2873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3132138" y="5084763"/>
            <a:ext cx="20161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5219700" y="5300663"/>
            <a:ext cx="18732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981075" y="4572008"/>
            <a:ext cx="19228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 err="1">
                <a:solidFill>
                  <a:schemeClr val="bg1"/>
                </a:solidFill>
              </a:rPr>
              <a:t>Tomarprestada</a:t>
            </a:r>
            <a:r>
              <a:rPr lang="es-CO" sz="1200" dirty="0">
                <a:solidFill>
                  <a:schemeClr val="bg1"/>
                </a:solidFill>
              </a:rPr>
              <a:t>(</a:t>
            </a:r>
            <a:r>
              <a:rPr lang="es-CO" sz="1200" dirty="0" err="1">
                <a:solidFill>
                  <a:schemeClr val="bg1"/>
                </a:solidFill>
              </a:rPr>
              <a:t>Loslibros</a:t>
            </a:r>
            <a:r>
              <a:rPr lang="es-CO" sz="1200" dirty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111500" y="4368809"/>
            <a:ext cx="194213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1:ok </a:t>
            </a:r>
            <a:r>
              <a:rPr lang="es-CO" sz="1200" dirty="0" err="1">
                <a:solidFill>
                  <a:schemeClr val="bg1"/>
                </a:solidFill>
              </a:rPr>
              <a:t>ParaTomarprestados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111500" y="5105400"/>
            <a:ext cx="14713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2: </a:t>
            </a:r>
            <a:r>
              <a:rPr lang="es-CO" sz="1200" dirty="0" err="1">
                <a:solidFill>
                  <a:schemeClr val="bg1"/>
                </a:solidFill>
              </a:rPr>
              <a:t>TomarPrestados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5178425" y="5297488"/>
            <a:ext cx="117532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2.1: Prestados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3097213" y="4005263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>
            <a:off x="5173663" y="4005263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>
            <a:off x="7138988" y="4005263"/>
            <a:ext cx="0" cy="10795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>
            <a:off x="3106738" y="6308725"/>
            <a:ext cx="0" cy="3603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>
            <a:off x="5186363" y="6356350"/>
            <a:ext cx="0" cy="28733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96" name="Line 32"/>
          <p:cNvSpPr>
            <a:spLocks noChangeShapeType="1"/>
          </p:cNvSpPr>
          <p:nvPr/>
        </p:nvSpPr>
        <p:spPr bwMode="auto">
          <a:xfrm>
            <a:off x="7138988" y="6308725"/>
            <a:ext cx="0" cy="3603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8081963" y="4149725"/>
            <a:ext cx="107112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Actores</a:t>
            </a:r>
          </a:p>
          <a:p>
            <a:pPr algn="l"/>
            <a:r>
              <a:rPr lang="es-CO" sz="1200" dirty="0">
                <a:solidFill>
                  <a:schemeClr val="bg1"/>
                </a:solidFill>
              </a:rPr>
              <a:t>Objetos</a:t>
            </a:r>
          </a:p>
          <a:p>
            <a:pPr algn="l"/>
            <a:r>
              <a:rPr lang="es-CO" sz="1200" dirty="0">
                <a:solidFill>
                  <a:schemeClr val="bg1"/>
                </a:solidFill>
              </a:rPr>
              <a:t>Participantes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7956550" y="3284538"/>
            <a:ext cx="38735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}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88099" name="Line 35"/>
          <p:cNvSpPr>
            <a:spLocks noChangeShapeType="1"/>
          </p:cNvSpPr>
          <p:nvPr/>
        </p:nvSpPr>
        <p:spPr bwMode="auto">
          <a:xfrm>
            <a:off x="8388350" y="3716338"/>
            <a:ext cx="71438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>
            <a:off x="5219700" y="4292600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559425" y="4170363"/>
            <a:ext cx="10953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Línea de vida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88102" name="Line 38"/>
          <p:cNvSpPr>
            <a:spLocks noChangeShapeType="1"/>
          </p:cNvSpPr>
          <p:nvPr/>
        </p:nvSpPr>
        <p:spPr bwMode="auto">
          <a:xfrm>
            <a:off x="946126" y="5765815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1214414" y="5643578"/>
            <a:ext cx="1095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Línea de vida</a:t>
            </a:r>
          </a:p>
          <a:p>
            <a:pPr algn="l"/>
            <a:r>
              <a:rPr lang="es-CO" sz="1200" dirty="0">
                <a:solidFill>
                  <a:schemeClr val="bg1"/>
                </a:solidFill>
              </a:rPr>
              <a:t>Objeto activo</a:t>
            </a:r>
            <a:endParaRPr lang="es-ES" sz="1200" dirty="0">
              <a:solidFill>
                <a:schemeClr val="bg1"/>
              </a:solidFill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96913" y="3546475"/>
            <a:ext cx="301625" cy="504825"/>
            <a:chOff x="4241" y="1706"/>
            <a:chExt cx="190" cy="318"/>
          </a:xfrm>
        </p:grpSpPr>
        <p:sp>
          <p:nvSpPr>
            <p:cNvPr id="55338" name="Oval 42"/>
            <p:cNvSpPr>
              <a:spLocks noChangeArrowheads="1"/>
            </p:cNvSpPr>
            <p:nvPr/>
          </p:nvSpPr>
          <p:spPr bwMode="auto">
            <a:xfrm>
              <a:off x="4286" y="1706"/>
              <a:ext cx="91" cy="91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>
              <a:off x="4332" y="1797"/>
              <a:ext cx="0" cy="18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4249" y="1842"/>
              <a:ext cx="18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 flipH="1">
              <a:off x="4241" y="1979"/>
              <a:ext cx="91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4332" y="1979"/>
              <a:ext cx="90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46" name="45 Rectángulo"/>
          <p:cNvSpPr/>
          <p:nvPr/>
        </p:nvSpPr>
        <p:spPr>
          <a:xfrm>
            <a:off x="142844" y="57132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0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9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2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7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7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nimBg="1"/>
      <p:bldP spid="88071" grpId="0"/>
      <p:bldP spid="88072" grpId="0" animBg="1"/>
      <p:bldP spid="88073" grpId="0"/>
      <p:bldP spid="88074" grpId="0" animBg="1"/>
      <p:bldP spid="88075" grpId="0"/>
      <p:bldP spid="88076" grpId="0" animBg="1"/>
      <p:bldP spid="88077" grpId="0"/>
      <p:bldP spid="88078" grpId="0" animBg="1"/>
      <p:bldP spid="88079" grpId="0" animBg="1"/>
      <p:bldP spid="88080" grpId="0" animBg="1"/>
      <p:bldP spid="88081" grpId="0" animBg="1"/>
      <p:bldP spid="88082" grpId="0" animBg="1"/>
      <p:bldP spid="88083" grpId="0" animBg="1"/>
      <p:bldP spid="88084" grpId="0" animBg="1"/>
      <p:bldP spid="88085" grpId="0" animBg="1"/>
      <p:bldP spid="88086" grpId="0" animBg="1"/>
      <p:bldP spid="88087" grpId="0"/>
      <p:bldP spid="88088" grpId="0"/>
      <p:bldP spid="88089" grpId="0"/>
      <p:bldP spid="88090" grpId="0"/>
      <p:bldP spid="88091" grpId="0" animBg="1"/>
      <p:bldP spid="88092" grpId="0" animBg="1"/>
      <p:bldP spid="88093" grpId="0" animBg="1"/>
      <p:bldP spid="88094" grpId="0" animBg="1"/>
      <p:bldP spid="88095" grpId="0" animBg="1"/>
      <p:bldP spid="88096" grpId="0" animBg="1"/>
      <p:bldP spid="88097" grpId="0"/>
      <p:bldP spid="88098" grpId="0"/>
      <p:bldP spid="88099" grpId="0" animBg="1"/>
      <p:bldP spid="88100" grpId="0" animBg="1"/>
      <p:bldP spid="88101" grpId="0"/>
      <p:bldP spid="88102" grpId="0" animBg="1"/>
      <p:bldP spid="8810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5B04A-A9F6-4893-804A-9C3A53967AA5}" type="slidenum">
              <a:rPr lang="es-ES" smtClean="0"/>
              <a:pPr>
                <a:defRPr/>
              </a:pPr>
              <a:t>54</a:t>
            </a:fld>
            <a:endParaRPr lang="es-ES"/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163838" y="1052513"/>
            <a:ext cx="39741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</a:t>
            </a:r>
            <a:r>
              <a:rPr lang="es-CO" sz="2400" b="1" dirty="0">
                <a:solidFill>
                  <a:srgbClr val="C00000"/>
                </a:solidFill>
                <a:latin typeface="Verdana" pitchFamily="34" charset="0"/>
              </a:rPr>
              <a:t>.</a:t>
            </a: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secuencia.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125444" y="1928802"/>
            <a:ext cx="92198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C0000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El tiempo pasa según se lee de arriba a abajo.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Mensajes: “flechas” del emisor al receptor.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Objetos que participan de primeros, mas a la izquierda, para tener </a:t>
            </a:r>
          </a:p>
          <a:p>
            <a:pPr algn="l">
              <a:buClr>
                <a:srgbClr val="C0000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lógica en la lectura.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Un objeto deja de tener actuación, al contestar el mensaje que </a:t>
            </a:r>
          </a:p>
          <a:p>
            <a:pPr algn="l">
              <a:buClr>
                <a:srgbClr val="C0000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provocó su actuación.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Valores de Retorno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: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>
              <a:buClr>
                <a:srgbClr val="C0000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Son valores de respuesta a un mensaje.</a:t>
            </a:r>
          </a:p>
          <a:p>
            <a:pPr algn="l">
              <a:buClr>
                <a:srgbClr val="C00000"/>
              </a:buClr>
              <a:buFont typeface="Wingdings" pitchFamily="2" charset="2"/>
              <a:buChar char="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Pueden convertirse en argumentos de mensajes posteriores.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Ejemplo: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37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2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36" name="3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0F575-E421-4F67-8FCD-EB769F2ADAC7}" type="slidenum">
              <a:rPr lang="es-ES" smtClean="0"/>
              <a:pPr>
                <a:defRPr/>
              </a:pPr>
              <a:t>55</a:t>
            </a:fld>
            <a:endParaRPr lang="es-ES"/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92400" y="1052513"/>
            <a:ext cx="39741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</a:t>
            </a:r>
            <a:r>
              <a:rPr lang="es-CO" sz="2400" b="1" dirty="0">
                <a:solidFill>
                  <a:srgbClr val="C00000"/>
                </a:solidFill>
                <a:latin typeface="Verdana" pitchFamily="34" charset="0"/>
              </a:rPr>
              <a:t>.</a:t>
            </a: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secuencia.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571605" y="2786059"/>
            <a:ext cx="117520" cy="19970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14348" y="2532063"/>
            <a:ext cx="200086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u="sng" dirty="0">
                <a:solidFill>
                  <a:schemeClr val="bg1"/>
                </a:solidFill>
              </a:rPr>
              <a:t> </a:t>
            </a:r>
            <a:r>
              <a:rPr lang="es-CO" sz="1200" u="sng" dirty="0" err="1">
                <a:solidFill>
                  <a:schemeClr val="bg1"/>
                </a:solidFill>
              </a:rPr>
              <a:t>usuario:AscenderProfesor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060725" y="1916113"/>
            <a:ext cx="1655762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043668" y="2026594"/>
            <a:ext cx="16850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unprofesor:profesores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148287" y="1916113"/>
            <a:ext cx="1655763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178376" y="2047558"/>
            <a:ext cx="158248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undirector:directores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851300" y="2924175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1692300" y="3087688"/>
            <a:ext cx="215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940450" y="3141663"/>
            <a:ext cx="69850" cy="1728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773262" y="3057525"/>
            <a:ext cx="1682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1:n:=</a:t>
            </a:r>
            <a:r>
              <a:rPr lang="es-CO" sz="1200" dirty="0" err="1">
                <a:solidFill>
                  <a:schemeClr val="bg1"/>
                </a:solidFill>
              </a:rPr>
              <a:t>obtenerNombre</a:t>
            </a:r>
            <a:r>
              <a:rPr lang="es-CO" sz="1200" dirty="0">
                <a:solidFill>
                  <a:schemeClr val="bg1"/>
                </a:solidFill>
              </a:rPr>
              <a:t>()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3889400" y="25114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5965850" y="2511425"/>
            <a:ext cx="0" cy="6477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5621360" y="48625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692300" y="386080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1816125" y="3594100"/>
            <a:ext cx="23463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2: nuevo </a:t>
            </a:r>
            <a:r>
              <a:rPr lang="es-CO" sz="1200" dirty="0" err="1">
                <a:solidFill>
                  <a:schemeClr val="bg1"/>
                </a:solidFill>
              </a:rPr>
              <a:t>DirectorDeEstudios</a:t>
            </a:r>
            <a:r>
              <a:rPr lang="es-CO" sz="1200" dirty="0">
                <a:solidFill>
                  <a:schemeClr val="bg1"/>
                </a:solidFill>
              </a:rPr>
              <a:t>(n) 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692300" y="4292600"/>
            <a:ext cx="215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1816125" y="4025900"/>
            <a:ext cx="9620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3: destruir()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3889400" y="3500438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43350" y="4216400"/>
            <a:ext cx="33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800" dirty="0">
                <a:solidFill>
                  <a:schemeClr val="bg1"/>
                </a:solidFill>
              </a:rPr>
              <a:t>X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V="1">
            <a:off x="3419500" y="2924175"/>
            <a:ext cx="1081087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4479950" y="2728913"/>
            <a:ext cx="1273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Valor de retorno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111157" y="4868863"/>
            <a:ext cx="827386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Sincronización:</a:t>
            </a:r>
          </a:p>
          <a:p>
            <a:pPr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Representar el paso del tiempo.</a:t>
            </a:r>
          </a:p>
          <a:p>
            <a:pPr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Para representar restricciones de tiempo y sincronización en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algunos sistemas.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Ejemplo:</a:t>
            </a: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V="1">
            <a:off x="4211662" y="3068638"/>
            <a:ext cx="2160588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6496075" y="2873375"/>
            <a:ext cx="15763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Creación de objetos 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V="1">
            <a:off x="3635400" y="3644900"/>
            <a:ext cx="2808287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6567512" y="3449638"/>
            <a:ext cx="14668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Borrado de objetos</a:t>
            </a:r>
            <a:endParaRPr lang="es-ES" sz="1200" dirty="0">
              <a:solidFill>
                <a:srgbClr val="FF0000"/>
              </a:solidFill>
            </a:endParaRPr>
          </a:p>
        </p:txBody>
      </p:sp>
      <p:grpSp>
        <p:nvGrpSpPr>
          <p:cNvPr id="57375" name="Group 32"/>
          <p:cNvGrpSpPr>
            <a:grpSpLocks/>
          </p:cNvGrpSpPr>
          <p:nvPr/>
        </p:nvGrpSpPr>
        <p:grpSpPr bwMode="auto">
          <a:xfrm>
            <a:off x="1484337" y="2014538"/>
            <a:ext cx="301625" cy="504825"/>
            <a:chOff x="4241" y="1706"/>
            <a:chExt cx="190" cy="318"/>
          </a:xfrm>
        </p:grpSpPr>
        <p:sp>
          <p:nvSpPr>
            <p:cNvPr id="57377" name="Oval 33"/>
            <p:cNvSpPr>
              <a:spLocks noChangeArrowheads="1"/>
            </p:cNvSpPr>
            <p:nvPr/>
          </p:nvSpPr>
          <p:spPr bwMode="auto">
            <a:xfrm>
              <a:off x="4286" y="1706"/>
              <a:ext cx="91" cy="91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>
              <a:off x="4332" y="1797"/>
              <a:ext cx="0" cy="18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>
              <a:off x="4249" y="1842"/>
              <a:ext cx="18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 flipH="1">
              <a:off x="4241" y="1979"/>
              <a:ext cx="91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>
              <a:off x="4332" y="1979"/>
              <a:ext cx="90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71406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8" grpId="0" animBg="1"/>
      <p:bldP spid="57369" grpId="0"/>
      <p:bldP spid="57371" grpId="0" animBg="1"/>
      <p:bldP spid="57372" grpId="0"/>
      <p:bldP spid="57373" grpId="0" animBg="1"/>
      <p:bldP spid="5737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43" name="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A298-C0A6-4350-A4B3-ABEA90F4A32E}" type="slidenum">
              <a:rPr lang="es-ES" smtClean="0"/>
              <a:pPr>
                <a:defRPr/>
              </a:pPr>
              <a:t>56</a:t>
            </a:fld>
            <a:endParaRPr lang="es-ES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163838" y="950913"/>
            <a:ext cx="39741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</a:t>
            </a:r>
            <a:r>
              <a:rPr lang="es-CO" sz="2400" b="1" dirty="0">
                <a:solidFill>
                  <a:srgbClr val="C00000"/>
                </a:solidFill>
                <a:latin typeface="Verdana" pitchFamily="34" charset="0"/>
              </a:rPr>
              <a:t>.</a:t>
            </a: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secuencia.</a:t>
            </a:r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0" y="5021263"/>
            <a:ext cx="90208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El prestatario no espera mas de 5 segundos para confirmar el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préstamo </a:t>
            </a:r>
            <a:r>
              <a:rPr lang="es-CO" sz="20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</a:rPr>
              <a:t>(C-A &lt; 5 </a:t>
            </a:r>
            <a:r>
              <a:rPr lang="es-CO" sz="2000" dirty="0" err="1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</a:rPr>
              <a:t>seg</a:t>
            </a:r>
            <a:r>
              <a:rPr lang="es-CO" sz="20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</a:rPr>
              <a:t>).</a:t>
            </a:r>
          </a:p>
          <a:p>
            <a:pPr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Mensaje 2.1 puede tardar un tiempo significativo, pero no mas de </a:t>
            </a:r>
          </a:p>
          <a:p>
            <a:pPr algn="l"/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lang="es-CO" sz="2000" dirty="0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latin typeface="Verdana" pitchFamily="34" charset="0"/>
              </a:rPr>
              <a:t>un segundo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. (Flecha inclinada).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971550" y="2708275"/>
            <a:ext cx="69850" cy="2219325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47675" y="2316163"/>
            <a:ext cx="10967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u="sng" dirty="0">
                <a:solidFill>
                  <a:schemeClr val="bg1"/>
                </a:solidFill>
              </a:rPr>
              <a:t>     </a:t>
            </a:r>
            <a:r>
              <a:rPr lang="es-CO" sz="1200" u="sng" dirty="0" err="1">
                <a:solidFill>
                  <a:schemeClr val="bg1"/>
                </a:solidFill>
              </a:rPr>
              <a:t>Unsocio</a:t>
            </a:r>
            <a:r>
              <a:rPr lang="es-CO" sz="1200" u="sng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s-CO" sz="1200" u="sng" dirty="0" err="1">
                <a:solidFill>
                  <a:schemeClr val="bg1"/>
                </a:solidFill>
              </a:rPr>
              <a:t>PrestarLibros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411413" y="1700213"/>
            <a:ext cx="1655762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2530222" y="1840399"/>
            <a:ext cx="147027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elusuario:usuarios</a:t>
            </a:r>
            <a:r>
              <a:rPr lang="es-CO" sz="1200" u="sng" dirty="0">
                <a:solidFill>
                  <a:schemeClr val="bg1"/>
                </a:solidFill>
              </a:rPr>
              <a:t> </a:t>
            </a:r>
            <a:endParaRPr lang="es-ES" sz="1200" u="sng" dirty="0">
              <a:solidFill>
                <a:schemeClr val="bg1"/>
              </a:solidFill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4500563" y="1700213"/>
            <a:ext cx="1655762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671036" y="1862138"/>
            <a:ext cx="115448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loslibros:libros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443663" y="1700213"/>
            <a:ext cx="1655762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435750" y="1851660"/>
            <a:ext cx="170270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sng" dirty="0" err="1">
                <a:solidFill>
                  <a:schemeClr val="bg1"/>
                </a:solidFill>
              </a:rPr>
              <a:t>elpréstamo:préstamos</a:t>
            </a:r>
            <a:endParaRPr lang="es-CO" sz="1200" u="sng" dirty="0">
              <a:solidFill>
                <a:schemeClr val="bg1"/>
              </a:solidFill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3203575" y="2708275"/>
            <a:ext cx="69850" cy="1871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1044575" y="2871788"/>
            <a:ext cx="215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292725" y="3284538"/>
            <a:ext cx="69850" cy="1349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7235825" y="3716338"/>
            <a:ext cx="69850" cy="8747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276600" y="2943225"/>
            <a:ext cx="2873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3563938" y="2943225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3276600" y="3232150"/>
            <a:ext cx="2873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3276600" y="3375025"/>
            <a:ext cx="20161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5364163" y="3590925"/>
            <a:ext cx="1852612" cy="342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1125538" y="2841625"/>
            <a:ext cx="187160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 err="1">
                <a:solidFill>
                  <a:schemeClr val="bg1"/>
                </a:solidFill>
              </a:rPr>
              <a:t>Tomarprestado</a:t>
            </a:r>
            <a:r>
              <a:rPr lang="es-CO" sz="1200" dirty="0">
                <a:solidFill>
                  <a:schemeClr val="bg1"/>
                </a:solidFill>
              </a:rPr>
              <a:t>(</a:t>
            </a:r>
            <a:r>
              <a:rPr lang="es-CO" sz="1200" dirty="0" err="1">
                <a:solidFill>
                  <a:schemeClr val="bg1"/>
                </a:solidFill>
              </a:rPr>
              <a:t>loslibros</a:t>
            </a:r>
            <a:r>
              <a:rPr lang="es-CO" sz="1200" dirty="0">
                <a:solidFill>
                  <a:schemeClr val="bg1"/>
                </a:solidFill>
              </a:rPr>
              <a:t>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3255963" y="2623816"/>
            <a:ext cx="186519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1:ok </a:t>
            </a:r>
            <a:r>
              <a:rPr lang="es-CO" sz="1200" dirty="0" err="1">
                <a:solidFill>
                  <a:schemeClr val="bg1"/>
                </a:solidFill>
              </a:rPr>
              <a:t>ParaTomarprestado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55963" y="3395663"/>
            <a:ext cx="14713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2: </a:t>
            </a:r>
            <a:r>
              <a:rPr lang="es-CO" sz="1200" dirty="0" err="1">
                <a:solidFill>
                  <a:schemeClr val="bg1"/>
                </a:solidFill>
              </a:rPr>
              <a:t>TomarPrestados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5411788" y="3384550"/>
            <a:ext cx="117532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2.1: Prestados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3241675" y="22955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3251200" y="45989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330825" y="46466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7283450" y="45989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 flipH="1">
            <a:off x="1095375" y="4581525"/>
            <a:ext cx="2087563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701675" y="2746375"/>
            <a:ext cx="285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A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687388" y="4457700"/>
            <a:ext cx="2936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C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15875" y="3573463"/>
            <a:ext cx="100806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{C-A&lt;5 </a:t>
            </a:r>
            <a:r>
              <a:rPr lang="es-CO" sz="1200" dirty="0" err="1">
                <a:solidFill>
                  <a:srgbClr val="FF0000"/>
                </a:solidFill>
              </a:rPr>
              <a:t>seg</a:t>
            </a:r>
            <a:r>
              <a:rPr lang="es-CO" sz="1200" dirty="0">
                <a:solidFill>
                  <a:srgbClr val="FF0000"/>
                </a:solidFill>
              </a:rPr>
              <a:t>}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5364163" y="3141663"/>
            <a:ext cx="21732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{prestado’ – prestado&lt; 1 </a:t>
            </a:r>
            <a:r>
              <a:rPr lang="es-CO" sz="1200" dirty="0" err="1">
                <a:solidFill>
                  <a:srgbClr val="FF0000"/>
                </a:solidFill>
              </a:rPr>
              <a:t>seg</a:t>
            </a:r>
            <a:r>
              <a:rPr lang="es-CO" sz="1200" dirty="0">
                <a:solidFill>
                  <a:srgbClr val="FF0000"/>
                </a:solidFill>
              </a:rPr>
              <a:t>}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5318125" y="2276475"/>
            <a:ext cx="0" cy="10080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7273925" y="2276475"/>
            <a:ext cx="0" cy="14398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grpSp>
        <p:nvGrpSpPr>
          <p:cNvPr id="58406" name="Group 39"/>
          <p:cNvGrpSpPr>
            <a:grpSpLocks/>
          </p:cNvGrpSpPr>
          <p:nvPr/>
        </p:nvGrpSpPr>
        <p:grpSpPr bwMode="auto">
          <a:xfrm>
            <a:off x="827088" y="1811338"/>
            <a:ext cx="301625" cy="504825"/>
            <a:chOff x="4241" y="1706"/>
            <a:chExt cx="190" cy="318"/>
          </a:xfrm>
        </p:grpSpPr>
        <p:sp>
          <p:nvSpPr>
            <p:cNvPr id="58408" name="Oval 40"/>
            <p:cNvSpPr>
              <a:spLocks noChangeArrowheads="1"/>
            </p:cNvSpPr>
            <p:nvPr/>
          </p:nvSpPr>
          <p:spPr bwMode="auto">
            <a:xfrm>
              <a:off x="4286" y="1706"/>
              <a:ext cx="91" cy="91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>
              <a:off x="4332" y="1797"/>
              <a:ext cx="0" cy="18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>
              <a:off x="4249" y="1842"/>
              <a:ext cx="18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flipH="1">
              <a:off x="4241" y="1979"/>
              <a:ext cx="91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>
              <a:off x="4332" y="1979"/>
              <a:ext cx="90" cy="4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44" name="43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Elipse"/>
          <p:cNvSpPr/>
          <p:nvPr/>
        </p:nvSpPr>
        <p:spPr>
          <a:xfrm>
            <a:off x="5429256" y="3429000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Elipse"/>
          <p:cNvSpPr/>
          <p:nvPr/>
        </p:nvSpPr>
        <p:spPr>
          <a:xfrm>
            <a:off x="1643042" y="3357562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35" name="3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880F4-034C-4666-9DCD-13079B491695}" type="slidenum">
              <a:rPr lang="es-ES" smtClean="0"/>
              <a:pPr>
                <a:defRPr/>
              </a:pPr>
              <a:t>57</a:t>
            </a:fld>
            <a:endParaRPr lang="es-ES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214282" y="950913"/>
            <a:ext cx="404790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</a:t>
            </a:r>
            <a:r>
              <a:rPr lang="es-CO" sz="2400" b="1" dirty="0">
                <a:solidFill>
                  <a:srgbClr val="C00000"/>
                </a:solidFill>
                <a:latin typeface="Verdana" pitchFamily="34" charset="0"/>
              </a:rPr>
              <a:t>.</a:t>
            </a: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secuencia.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31797" y="1501775"/>
            <a:ext cx="764254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s-CO" sz="2000" u="sng" dirty="0">
              <a:latin typeface="Verdana" pitchFamily="34" charset="0"/>
            </a:endParaRPr>
          </a:p>
          <a:p>
            <a:pPr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Comportamientos Condicionales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: </a:t>
            </a:r>
          </a:p>
          <a:p>
            <a:pPr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Mensajes enviados dependiendo de una condición dada.</a:t>
            </a: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1549417" y="2640025"/>
            <a:ext cx="93503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1981217" y="3478225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2009792" y="30464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2009792" y="4035438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3340117" y="2652725"/>
            <a:ext cx="93503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3771917" y="3490925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3800492" y="30591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3800492" y="4048138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06" name="Rectangle 13"/>
          <p:cNvSpPr>
            <a:spLocks noChangeArrowheads="1"/>
          </p:cNvSpPr>
          <p:nvPr/>
        </p:nvSpPr>
        <p:spPr bwMode="auto">
          <a:xfrm>
            <a:off x="5346717" y="2640025"/>
            <a:ext cx="93503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9407" name="Rectangle 14"/>
          <p:cNvSpPr>
            <a:spLocks noChangeArrowheads="1"/>
          </p:cNvSpPr>
          <p:nvPr/>
        </p:nvSpPr>
        <p:spPr bwMode="auto">
          <a:xfrm>
            <a:off x="5778517" y="3478225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>
            <a:off x="5807092" y="30464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09" name="Line 16"/>
          <p:cNvSpPr>
            <a:spLocks noChangeShapeType="1"/>
          </p:cNvSpPr>
          <p:nvPr/>
        </p:nvSpPr>
        <p:spPr bwMode="auto">
          <a:xfrm>
            <a:off x="5807092" y="4035438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3806842" y="3203588"/>
            <a:ext cx="503237" cy="792162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11" name="Rectangle 18"/>
          <p:cNvSpPr>
            <a:spLocks noChangeArrowheads="1"/>
          </p:cNvSpPr>
          <p:nvPr/>
        </p:nvSpPr>
        <p:spPr bwMode="auto">
          <a:xfrm>
            <a:off x="4297379" y="4029088"/>
            <a:ext cx="69850" cy="3127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59412" name="Line 19"/>
          <p:cNvSpPr>
            <a:spLocks noChangeShapeType="1"/>
          </p:cNvSpPr>
          <p:nvPr/>
        </p:nvSpPr>
        <p:spPr bwMode="auto">
          <a:xfrm flipH="1">
            <a:off x="3781442" y="434182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>
            <a:off x="2052654" y="3622688"/>
            <a:ext cx="17287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14" name="Line 21"/>
          <p:cNvSpPr>
            <a:spLocks noChangeShapeType="1"/>
          </p:cNvSpPr>
          <p:nvPr/>
        </p:nvSpPr>
        <p:spPr bwMode="auto">
          <a:xfrm>
            <a:off x="2052654" y="3622688"/>
            <a:ext cx="2232025" cy="647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15" name="Text Box 22"/>
          <p:cNvSpPr txBox="1">
            <a:spLocks noChangeArrowheads="1"/>
          </p:cNvSpPr>
          <p:nvPr/>
        </p:nvSpPr>
        <p:spPr bwMode="auto">
          <a:xfrm>
            <a:off x="2033604" y="3354400"/>
            <a:ext cx="8572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[i=0] </a:t>
            </a:r>
            <a:r>
              <a:rPr lang="es-CO" sz="1200" dirty="0" err="1">
                <a:solidFill>
                  <a:srgbClr val="FF0000"/>
                </a:solidFill>
              </a:rPr>
              <a:t>msj</a:t>
            </a:r>
            <a:r>
              <a:rPr lang="es-CO" sz="1200" dirty="0">
                <a:solidFill>
                  <a:srgbClr val="FF0000"/>
                </a:solidFill>
              </a:rPr>
              <a:t>()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9416" name="Text Box 23"/>
          <p:cNvSpPr txBox="1">
            <a:spLocks noChangeArrowheads="1"/>
          </p:cNvSpPr>
          <p:nvPr/>
        </p:nvSpPr>
        <p:spPr bwMode="auto">
          <a:xfrm>
            <a:off x="2157401" y="3786190"/>
            <a:ext cx="7715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i=1 </a:t>
            </a:r>
            <a:r>
              <a:rPr lang="es-CO" sz="1200" dirty="0" err="1">
                <a:solidFill>
                  <a:srgbClr val="FF0000"/>
                </a:solidFill>
              </a:rPr>
              <a:t>msj</a:t>
            </a:r>
            <a:r>
              <a:rPr lang="es-CO" sz="1200" dirty="0">
                <a:solidFill>
                  <a:srgbClr val="FF0000"/>
                </a:solidFill>
              </a:rPr>
              <a:t>()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9417" name="Line 24"/>
          <p:cNvSpPr>
            <a:spLocks noChangeShapeType="1"/>
          </p:cNvSpPr>
          <p:nvPr/>
        </p:nvSpPr>
        <p:spPr bwMode="auto">
          <a:xfrm>
            <a:off x="2557479" y="4270388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18" name="Text Box 25"/>
          <p:cNvSpPr txBox="1">
            <a:spLocks noChangeArrowheads="1"/>
          </p:cNvSpPr>
          <p:nvPr/>
        </p:nvSpPr>
        <p:spPr bwMode="auto">
          <a:xfrm>
            <a:off x="2105042" y="5011750"/>
            <a:ext cx="10874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 err="1">
                <a:solidFill>
                  <a:srgbClr val="FF0000"/>
                </a:solidFill>
              </a:rPr>
              <a:t>If</a:t>
            </a:r>
            <a:r>
              <a:rPr lang="es-CO" sz="1200" dirty="0">
                <a:solidFill>
                  <a:srgbClr val="FF0000"/>
                </a:solidFill>
              </a:rPr>
              <a:t> (Condición)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9419" name="Line 26"/>
          <p:cNvSpPr>
            <a:spLocks noChangeShapeType="1"/>
          </p:cNvSpPr>
          <p:nvPr/>
        </p:nvSpPr>
        <p:spPr bwMode="auto">
          <a:xfrm>
            <a:off x="4068779" y="3549663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20" name="Text Box 27"/>
          <p:cNvSpPr txBox="1">
            <a:spLocks noChangeArrowheads="1"/>
          </p:cNvSpPr>
          <p:nvPr/>
        </p:nvSpPr>
        <p:spPr bwMode="auto">
          <a:xfrm>
            <a:off x="4408504" y="3432188"/>
            <a:ext cx="10953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Línea de vida</a:t>
            </a:r>
          </a:p>
          <a:p>
            <a:pPr algn="l"/>
            <a:r>
              <a:rPr lang="es-CO" sz="1200" dirty="0">
                <a:solidFill>
                  <a:srgbClr val="FF0000"/>
                </a:solidFill>
              </a:rPr>
              <a:t>ramificada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9421" name="Line 28"/>
          <p:cNvSpPr>
            <a:spLocks noChangeShapeType="1"/>
          </p:cNvSpPr>
          <p:nvPr/>
        </p:nvSpPr>
        <p:spPr bwMode="auto">
          <a:xfrm>
            <a:off x="5848367" y="3549663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22" name="Line 29"/>
          <p:cNvSpPr>
            <a:spLocks noChangeShapeType="1"/>
          </p:cNvSpPr>
          <p:nvPr/>
        </p:nvSpPr>
        <p:spPr bwMode="auto">
          <a:xfrm>
            <a:off x="5869004" y="3910025"/>
            <a:ext cx="10810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23" name="Text Box 30"/>
          <p:cNvSpPr txBox="1">
            <a:spLocks noChangeArrowheads="1"/>
          </p:cNvSpPr>
          <p:nvPr/>
        </p:nvSpPr>
        <p:spPr bwMode="auto">
          <a:xfrm>
            <a:off x="5849954" y="3282963"/>
            <a:ext cx="94138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[i=0] msj1()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9424" name="Text Box 31"/>
          <p:cNvSpPr txBox="1">
            <a:spLocks noChangeArrowheads="1"/>
          </p:cNvSpPr>
          <p:nvPr/>
        </p:nvSpPr>
        <p:spPr bwMode="auto">
          <a:xfrm>
            <a:off x="5849954" y="3643325"/>
            <a:ext cx="9413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[i=1] msj2()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9425" name="Line 32"/>
          <p:cNvSpPr>
            <a:spLocks noChangeShapeType="1"/>
          </p:cNvSpPr>
          <p:nvPr/>
        </p:nvSpPr>
        <p:spPr bwMode="auto">
          <a:xfrm>
            <a:off x="6300804" y="4198950"/>
            <a:ext cx="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9426" name="Text Box 33"/>
          <p:cNvSpPr txBox="1">
            <a:spLocks noChangeArrowheads="1"/>
          </p:cNvSpPr>
          <p:nvPr/>
        </p:nvSpPr>
        <p:spPr bwMode="auto">
          <a:xfrm>
            <a:off x="5992829" y="4938725"/>
            <a:ext cx="5381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Case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59427" name="Text Box 34"/>
          <p:cNvSpPr txBox="1">
            <a:spLocks noChangeArrowheads="1"/>
          </p:cNvSpPr>
          <p:nvPr/>
        </p:nvSpPr>
        <p:spPr bwMode="auto">
          <a:xfrm>
            <a:off x="250847" y="5213350"/>
            <a:ext cx="76931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Iteración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: </a:t>
            </a:r>
          </a:p>
          <a:p>
            <a:pPr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Un objeto envía un mensaje a otro un número de veces.</a:t>
            </a:r>
          </a:p>
          <a:p>
            <a:pPr algn="l">
              <a:buFont typeface="Wingdings" pitchFamily="2" charset="2"/>
              <a:buChar char="ü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* indica que el mensaje se envía en forma repetida.   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85074" y="3580629"/>
            <a:ext cx="151515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De un mismo punto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6905649" y="3000372"/>
            <a:ext cx="137890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rgbClr val="FF0000"/>
                </a:solidFill>
              </a:rPr>
              <a:t>Puntos diferentes</a:t>
            </a:r>
            <a:endParaRPr lang="es-ES" sz="1200" dirty="0">
              <a:solidFill>
                <a:srgbClr val="FF0000"/>
              </a:solidFill>
            </a:endParaRPr>
          </a:p>
        </p:txBody>
      </p:sp>
      <p:cxnSp>
        <p:nvCxnSpPr>
          <p:cNvPr id="46" name="45 Conector recto de flecha"/>
          <p:cNvCxnSpPr>
            <a:stCxn id="40" idx="1"/>
          </p:cNvCxnSpPr>
          <p:nvPr/>
        </p:nvCxnSpPr>
        <p:spPr>
          <a:xfrm rot="10800000" flipV="1">
            <a:off x="5929323" y="3138872"/>
            <a:ext cx="976327" cy="504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9" grpId="0"/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38" name="3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EE8F0-D27A-4614-8D25-559866AA4488}" type="slidenum">
              <a:rPr lang="es-ES" smtClean="0"/>
              <a:pPr>
                <a:defRPr/>
              </a:pPr>
              <a:t>58</a:t>
            </a:fld>
            <a:endParaRPr lang="es-ES"/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71406" y="928670"/>
            <a:ext cx="38635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C00000"/>
                </a:solidFill>
                <a:latin typeface="Verdana" pitchFamily="34" charset="0"/>
              </a:rPr>
              <a:t>Diagramas de interacción</a:t>
            </a:r>
            <a:endParaRPr lang="es-CO" sz="2400" b="1" dirty="0">
              <a:solidFill>
                <a:srgbClr val="C00000"/>
              </a:solidFill>
              <a:latin typeface="Verdana" pitchFamily="34" charset="0"/>
            </a:endParaRPr>
          </a:p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 de secuencia.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47650" y="2565400"/>
            <a:ext cx="93503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679450" y="3403600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>
            <a:off x="708025" y="29718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>
            <a:off x="708025" y="3960813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1758950" y="2578100"/>
            <a:ext cx="93503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2190750" y="3416300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>
            <a:off x="2219325" y="29845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>
            <a:off x="2219325" y="3973513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29" name="Rectangle 12"/>
          <p:cNvSpPr>
            <a:spLocks noChangeArrowheads="1"/>
          </p:cNvSpPr>
          <p:nvPr/>
        </p:nvSpPr>
        <p:spPr bwMode="auto">
          <a:xfrm>
            <a:off x="3457575" y="2565400"/>
            <a:ext cx="93503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0430" name="Rectangle 13"/>
          <p:cNvSpPr>
            <a:spLocks noChangeArrowheads="1"/>
          </p:cNvSpPr>
          <p:nvPr/>
        </p:nvSpPr>
        <p:spPr bwMode="auto">
          <a:xfrm>
            <a:off x="3889375" y="3403600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>
            <a:off x="3917950" y="29718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3917950" y="3960813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731838" y="3279775"/>
            <a:ext cx="13160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3.1:*[ i = 1..2] a()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2343150" y="3403600"/>
            <a:ext cx="793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3.1.1: b()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566738" y="4870450"/>
            <a:ext cx="14001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Secuencia  ab  </a:t>
            </a:r>
            <a:r>
              <a:rPr lang="es-CO" sz="1200" dirty="0" err="1">
                <a:solidFill>
                  <a:srgbClr val="FF0000"/>
                </a:solidFill>
              </a:rPr>
              <a:t>ab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750888" y="3502025"/>
            <a:ext cx="1441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2263775" y="3644900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38" name="Rectangle 21"/>
          <p:cNvSpPr>
            <a:spLocks noChangeArrowheads="1"/>
          </p:cNvSpPr>
          <p:nvPr/>
        </p:nvSpPr>
        <p:spPr bwMode="auto">
          <a:xfrm>
            <a:off x="4814888" y="2578100"/>
            <a:ext cx="93503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0439" name="Rectangle 22"/>
          <p:cNvSpPr>
            <a:spLocks noChangeArrowheads="1"/>
          </p:cNvSpPr>
          <p:nvPr/>
        </p:nvSpPr>
        <p:spPr bwMode="auto">
          <a:xfrm>
            <a:off x="5246688" y="3416300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60440" name="Line 23"/>
          <p:cNvSpPr>
            <a:spLocks noChangeShapeType="1"/>
          </p:cNvSpPr>
          <p:nvPr/>
        </p:nvSpPr>
        <p:spPr bwMode="auto">
          <a:xfrm>
            <a:off x="5275263" y="29845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41" name="Line 24"/>
          <p:cNvSpPr>
            <a:spLocks noChangeShapeType="1"/>
          </p:cNvSpPr>
          <p:nvPr/>
        </p:nvSpPr>
        <p:spPr bwMode="auto">
          <a:xfrm>
            <a:off x="5275263" y="3973513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42" name="Rectangle 25"/>
          <p:cNvSpPr>
            <a:spLocks noChangeArrowheads="1"/>
          </p:cNvSpPr>
          <p:nvPr/>
        </p:nvSpPr>
        <p:spPr bwMode="auto">
          <a:xfrm>
            <a:off x="6326188" y="2590800"/>
            <a:ext cx="93503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0443" name="Rectangle 26"/>
          <p:cNvSpPr>
            <a:spLocks noChangeArrowheads="1"/>
          </p:cNvSpPr>
          <p:nvPr/>
        </p:nvSpPr>
        <p:spPr bwMode="auto">
          <a:xfrm>
            <a:off x="6757988" y="3429000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60444" name="Line 27"/>
          <p:cNvSpPr>
            <a:spLocks noChangeShapeType="1"/>
          </p:cNvSpPr>
          <p:nvPr/>
        </p:nvSpPr>
        <p:spPr bwMode="auto">
          <a:xfrm>
            <a:off x="6786563" y="29972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45" name="Line 28"/>
          <p:cNvSpPr>
            <a:spLocks noChangeShapeType="1"/>
          </p:cNvSpPr>
          <p:nvPr/>
        </p:nvSpPr>
        <p:spPr bwMode="auto">
          <a:xfrm>
            <a:off x="6786563" y="3986213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46" name="Rectangle 29"/>
          <p:cNvSpPr>
            <a:spLocks noChangeArrowheads="1"/>
          </p:cNvSpPr>
          <p:nvPr/>
        </p:nvSpPr>
        <p:spPr bwMode="auto">
          <a:xfrm>
            <a:off x="8024813" y="2578100"/>
            <a:ext cx="93503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0447" name="Rectangle 30"/>
          <p:cNvSpPr>
            <a:spLocks noChangeArrowheads="1"/>
          </p:cNvSpPr>
          <p:nvPr/>
        </p:nvSpPr>
        <p:spPr bwMode="auto">
          <a:xfrm>
            <a:off x="8456613" y="3416300"/>
            <a:ext cx="69850" cy="55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 sz="1200"/>
          </a:p>
        </p:txBody>
      </p:sp>
      <p:sp>
        <p:nvSpPr>
          <p:cNvPr id="60448" name="Line 31"/>
          <p:cNvSpPr>
            <a:spLocks noChangeShapeType="1"/>
          </p:cNvSpPr>
          <p:nvPr/>
        </p:nvSpPr>
        <p:spPr bwMode="auto">
          <a:xfrm>
            <a:off x="8485188" y="2984500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49" name="Line 32"/>
          <p:cNvSpPr>
            <a:spLocks noChangeShapeType="1"/>
          </p:cNvSpPr>
          <p:nvPr/>
        </p:nvSpPr>
        <p:spPr bwMode="auto">
          <a:xfrm>
            <a:off x="8485188" y="3973513"/>
            <a:ext cx="0" cy="865187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50" name="Text Box 33"/>
          <p:cNvSpPr txBox="1">
            <a:spLocks noChangeArrowheads="1"/>
          </p:cNvSpPr>
          <p:nvPr/>
        </p:nvSpPr>
        <p:spPr bwMode="auto">
          <a:xfrm>
            <a:off x="5299075" y="3292475"/>
            <a:ext cx="13160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3.1:*[ i = 1..2] a()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0451" name="Text Box 34"/>
          <p:cNvSpPr txBox="1">
            <a:spLocks noChangeArrowheads="1"/>
          </p:cNvSpPr>
          <p:nvPr/>
        </p:nvSpPr>
        <p:spPr bwMode="auto">
          <a:xfrm>
            <a:off x="6765925" y="3416300"/>
            <a:ext cx="13573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dirty="0">
                <a:solidFill>
                  <a:schemeClr val="bg1"/>
                </a:solidFill>
              </a:rPr>
              <a:t>3.1.1:*[i=1..2]  b()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0452" name="Text Box 35"/>
          <p:cNvSpPr txBox="1">
            <a:spLocks noChangeArrowheads="1"/>
          </p:cNvSpPr>
          <p:nvPr/>
        </p:nvSpPr>
        <p:spPr bwMode="auto">
          <a:xfrm>
            <a:off x="5051425" y="4883150"/>
            <a:ext cx="15684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Secuencia  </a:t>
            </a:r>
            <a:r>
              <a:rPr lang="es-CO" sz="1200" dirty="0" err="1">
                <a:solidFill>
                  <a:srgbClr val="FF0000"/>
                </a:solidFill>
              </a:rPr>
              <a:t>abb</a:t>
            </a:r>
            <a:r>
              <a:rPr lang="es-CO" sz="1200" dirty="0">
                <a:solidFill>
                  <a:srgbClr val="FF0000"/>
                </a:solidFill>
              </a:rPr>
              <a:t>  </a:t>
            </a:r>
            <a:r>
              <a:rPr lang="es-CO" sz="1200" dirty="0" err="1">
                <a:solidFill>
                  <a:srgbClr val="FF0000"/>
                </a:solidFill>
              </a:rPr>
              <a:t>abb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60453" name="Line 36"/>
          <p:cNvSpPr>
            <a:spLocks noChangeShapeType="1"/>
          </p:cNvSpPr>
          <p:nvPr/>
        </p:nvSpPr>
        <p:spPr bwMode="auto">
          <a:xfrm>
            <a:off x="5318125" y="3514725"/>
            <a:ext cx="1441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0454" name="Line 37"/>
          <p:cNvSpPr>
            <a:spLocks noChangeShapeType="1"/>
          </p:cNvSpPr>
          <p:nvPr/>
        </p:nvSpPr>
        <p:spPr bwMode="auto">
          <a:xfrm>
            <a:off x="6831013" y="3657600"/>
            <a:ext cx="15843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39" name="38 Rectángulo"/>
          <p:cNvSpPr/>
          <p:nvPr/>
        </p:nvSpPr>
        <p:spPr>
          <a:xfrm>
            <a:off x="0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291E6-5365-44F3-A833-43255EE611C0}" type="slidenum">
              <a:rPr lang="es-ES" smtClean="0"/>
              <a:pPr>
                <a:defRPr/>
              </a:pPr>
              <a:t>59</a:t>
            </a:fld>
            <a:endParaRPr lang="es-E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215415" y="1001713"/>
            <a:ext cx="3663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Diagramas de actividad.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4925" y="1808513"/>
            <a:ext cx="91423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Describen como se coordinan las actividades. El orden en que se</a:t>
            </a:r>
          </a:p>
          <a:p>
            <a:pPr algn="l">
              <a:buClr>
                <a:srgbClr val="00B05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realizan las cosas.</a:t>
            </a: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Útil cuando se sabe que una operación debe alcanzar un número </a:t>
            </a:r>
          </a:p>
          <a:p>
            <a:pPr algn="l">
              <a:buClr>
                <a:srgbClr val="00B05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de cosas distintas y se quiere modelar las dependencias </a:t>
            </a:r>
          </a:p>
          <a:p>
            <a:pPr algn="l">
              <a:buClr>
                <a:srgbClr val="00B05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fundamentales entre ellas y el orden en que se van a hacer.</a:t>
            </a: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Para describir cómo se exponen los C.U individuales.</a:t>
            </a: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Tareas en paralelo, cuales deben terminar primero (precedencias).</a:t>
            </a: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Bloque fundamental, la actividad.</a:t>
            </a: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Útiles para modelar el negocio.</a:t>
            </a: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se centran en los flujos de control entre actividades. No entre </a:t>
            </a:r>
          </a:p>
          <a:p>
            <a:pPr algn="l">
              <a:buClr>
                <a:srgbClr val="00B05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 estados.</a:t>
            </a:r>
            <a:endParaRPr lang="es-CO" sz="2000" u="sng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6DB1C-10B1-4246-8DE0-1A913DB6A008}" type="slidenum">
              <a:rPr lang="es-ES"/>
              <a:pPr>
                <a:defRPr/>
              </a:pPr>
              <a:t>6</a:t>
            </a:fld>
            <a:endParaRPr lang="es-E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203325" y="150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endParaRPr lang="es-CO" sz="180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85720" y="1428736"/>
            <a:ext cx="8207183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u="sng" dirty="0">
                <a:solidFill>
                  <a:srgbClr val="FF0000"/>
                </a:solidFill>
                <a:latin typeface="Verdana" pitchFamily="34" charset="0"/>
              </a:rPr>
              <a:t>PASOS EN EL DESARROLLO DEL DISEÑO.</a:t>
            </a:r>
          </a:p>
          <a:p>
            <a:pPr algn="l" eaLnBrk="0" hangingPunct="0"/>
            <a:endParaRPr lang="es-ES" sz="1800" u="sng" dirty="0">
              <a:latin typeface="Verdana" pitchFamily="34" charset="0"/>
            </a:endParaRPr>
          </a:p>
          <a:p>
            <a:pPr algn="l" eaLnBrk="0" hangingPunct="0">
              <a:buClr>
                <a:schemeClr val="accent2">
                  <a:lumMod val="50000"/>
                </a:schemeClr>
              </a:buClr>
              <a:buFont typeface="Wingdings" pitchFamily="2" charset="2"/>
              <a:buChar char=""/>
            </a:pPr>
            <a:r>
              <a:rPr lang="es-ES" sz="1800" u="sng" dirty="0">
                <a:latin typeface="Verdana" pitchFamily="34" charset="0"/>
              </a:rPr>
              <a:t> </a:t>
            </a:r>
            <a:r>
              <a:rPr lang="es-ES" sz="1800" u="sng" dirty="0">
                <a:solidFill>
                  <a:srgbClr val="FF0000"/>
                </a:solidFill>
                <a:latin typeface="Verdana" pitchFamily="34" charset="0"/>
              </a:rPr>
              <a:t>Definir la estructura del sistema (Diseño global).</a:t>
            </a:r>
          </a:p>
          <a:p>
            <a:pPr algn="l" eaLnBrk="0" hangingPunct="0"/>
            <a:endParaRPr lang="es-ES" sz="1800" u="sng" dirty="0">
              <a:latin typeface="Verdana" pitchFamily="34" charset="0"/>
            </a:endParaRP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Presentar el sistema bajo una estructura funcional que coordine la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ejecución de todos los módulos (a partir del DFD,DD o DCU,DCU).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Se visionan los componentes a construir.</a:t>
            </a:r>
          </a:p>
          <a:p>
            <a:pPr algn="l" eaLnBrk="0" hangingPunct="0">
              <a:buBlip>
                <a:blip r:embed="rId3"/>
              </a:buBlip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Tarea recursiva se va perfeccionando a medida que se evalúa.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u="sng" dirty="0">
                <a:solidFill>
                  <a:srgbClr val="FF0000"/>
                </a:solidFill>
                <a:latin typeface="Verdana" pitchFamily="34" charset="0"/>
              </a:rPr>
              <a:t>Pasos: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1. Derivación de la estructura inicial. (DFD,DD o DCU, DCU).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2. Identificación de los módulos y de sus relaciones.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3. Definición de relaciones entre módulos.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4. Evaluación y depuración de la estructura (acople, cohesión).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5. Retomar desde el paso (2), para depurar la estructura.   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336925" y="3633788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endParaRPr lang="es-ES" sz="1800">
              <a:latin typeface="Verdana" pitchFamily="34" charset="0"/>
            </a:endParaRPr>
          </a:p>
          <a:p>
            <a:pPr algn="l" eaLnBrk="0" hangingPunct="0"/>
            <a:endParaRPr lang="es-ES" sz="1800">
              <a:latin typeface="Verdana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291E6-5365-44F3-A833-43255EE611C0}" type="slidenum">
              <a:rPr lang="es-ES" smtClean="0"/>
              <a:pPr>
                <a:defRPr/>
              </a:pPr>
              <a:t>60</a:t>
            </a:fld>
            <a:endParaRPr lang="es-E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215415" y="1001713"/>
            <a:ext cx="3663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Diagramas de actividad.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4925" y="1500174"/>
            <a:ext cx="84946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00B05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</a:t>
            </a:r>
            <a:r>
              <a:rPr lang="es-CO" sz="2000" u="sng" dirty="0">
                <a:ln>
                  <a:solidFill>
                    <a:schemeClr val="bg1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Elementos:</a:t>
            </a:r>
          </a:p>
          <a:p>
            <a:pPr algn="l"/>
            <a:endParaRPr lang="es-CO" sz="2000" u="sng" dirty="0">
              <a:solidFill>
                <a:srgbClr val="3C14AC"/>
              </a:solidFill>
              <a:latin typeface="Verdana" pitchFamily="34" charset="0"/>
            </a:endParaRPr>
          </a:p>
          <a:p>
            <a:pPr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Actividad: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Caja con nombre y esquinas redondeadas.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Tipo de estado que se abandona cuando termina la actividad.</a:t>
            </a:r>
          </a:p>
          <a:p>
            <a:pPr algn="l">
              <a:buClr>
                <a:srgbClr val="00B050"/>
              </a:buClr>
              <a:buFont typeface="Wingdings" pitchFamily="2" charset="2"/>
              <a:buChar char="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Puede implicar varios pasos. Normalmente no se muestra la </a:t>
            </a:r>
          </a:p>
          <a:p>
            <a:pPr algn="l">
              <a:buClr>
                <a:srgbClr val="00B050"/>
              </a:buClr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 actividad detallada.</a:t>
            </a:r>
            <a:endParaRPr lang="es-CO" sz="2000" u="sng" dirty="0">
              <a:solidFill>
                <a:srgbClr val="3C14AC"/>
              </a:solidFill>
              <a:latin typeface="Verdana" pitchFamily="34" charset="0"/>
            </a:endParaRPr>
          </a:p>
          <a:p>
            <a:pPr algn="l"/>
            <a:endParaRPr lang="es-CO" sz="2000" u="sng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71406" y="3869486"/>
            <a:ext cx="90725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Transición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: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Es una flecha.</a:t>
            </a:r>
          </a:p>
          <a:p>
            <a:pPr lvl="0"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lvl="0"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Normalmente no se etiquetan, por que la transición es    </a:t>
            </a:r>
          </a:p>
          <a:p>
            <a:pPr lvl="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provocada por la finalización de la actividad previa (no por un</a:t>
            </a:r>
          </a:p>
          <a:p>
            <a:pPr lvl="0"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evento).</a:t>
            </a:r>
          </a:p>
        </p:txBody>
      </p:sp>
    </p:spTree>
  </p:cSld>
  <p:clrMapOvr>
    <a:masterClrMapping/>
  </p:clrMapOvr>
  <p:transition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713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F8495-15F4-404B-B508-7F4AC9C6FB9D}" type="slidenum">
              <a:rPr lang="es-ES" smtClean="0"/>
              <a:pPr>
                <a:defRPr/>
              </a:pPr>
              <a:t>61</a:t>
            </a:fld>
            <a:endParaRPr lang="es-ES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286853" y="1001713"/>
            <a:ext cx="3663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Diagramas de actividad.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134970" y="1848185"/>
            <a:ext cx="9026510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Barra de sincronización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: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Barra gruesa horizontal.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Describe la coordinación entre actividades.</a:t>
            </a:r>
          </a:p>
          <a:p>
            <a:pPr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Una vez todas las actividades que tienen transiciones dirigidas a la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barra terminen, pueden pasar la barra.</a:t>
            </a:r>
          </a:p>
          <a:p>
            <a:pPr algn="l">
              <a:buFontTx/>
              <a:buChar char="•"/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Forma de expresar ejecución de tareas, precedencias, paralelismo</a:t>
            </a:r>
          </a:p>
          <a:p>
            <a:pPr algn="l">
              <a:buFontTx/>
              <a:buChar char="•"/>
            </a:pPr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>
              <a:lnSpc>
                <a:spcPct val="85000"/>
              </a:lnSpc>
            </a:pPr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Diamante de decisión: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Representar decisiones.</a:t>
            </a:r>
          </a:p>
          <a:p>
            <a:pPr algn="l">
              <a:lnSpc>
                <a:spcPct val="85000"/>
              </a:lnSpc>
            </a:pPr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>
              <a:lnSpc>
                <a:spcPct val="85000"/>
              </a:lnSpc>
            </a:pPr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Marcas de creación y destrucción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: </a:t>
            </a: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Como en el diagrama de estado. </a:t>
            </a:r>
            <a:endParaRPr lang="es-CO" sz="2000" u="sng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4282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B35FC-53C5-44B7-A314-DAD2A98101FE}" type="slidenum">
              <a:rPr lang="es-ES" smtClean="0"/>
              <a:pPr>
                <a:defRPr/>
              </a:pPr>
              <a:t>62</a:t>
            </a:fld>
            <a:endParaRPr lang="es-ES"/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215415" y="1001713"/>
            <a:ext cx="36631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Diagramas de actividad.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12757" y="1643050"/>
            <a:ext cx="899348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u="sng" dirty="0">
                <a:solidFill>
                  <a:srgbClr val="FF0000"/>
                </a:solidFill>
                <a:latin typeface="Verdana" pitchFamily="34" charset="0"/>
              </a:rPr>
              <a:t>Diferencias entre diagramas de actividad y de estados</a:t>
            </a:r>
            <a:r>
              <a:rPr lang="es-CO" sz="2000" dirty="0">
                <a:solidFill>
                  <a:srgbClr val="FF0000"/>
                </a:solidFill>
                <a:latin typeface="Verdana" pitchFamily="34" charset="0"/>
              </a:rPr>
              <a:t>: </a:t>
            </a:r>
          </a:p>
          <a:p>
            <a:pPr algn="l"/>
            <a:endParaRPr lang="es-CO" sz="2000" dirty="0">
              <a:solidFill>
                <a:srgbClr val="FF0000"/>
              </a:solidFill>
              <a:latin typeface="Verdana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Diagramas de actividad no incluyen eventos.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Diagramas de actividad se pretende que sea un continuo sobre el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flujo descrito.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Diagrama de estado algunas veces no alcanza alguno de los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estados potenciales. No hay secuencia de estados.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Ejemplo: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Flujo de trabajo de una biblioteca:</a:t>
            </a:r>
          </a:p>
          <a:p>
            <a:pPr algn="l"/>
            <a:endParaRPr lang="es-CO" sz="2000" dirty="0">
              <a:solidFill>
                <a:srgbClr val="3C14AC"/>
              </a:solidFill>
              <a:latin typeface="Verdana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Describe la interacción humana dentro de la que el sistema debe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encajar. No describe el sistema.</a:t>
            </a:r>
          </a:p>
          <a:p>
            <a:pPr algn="l">
              <a:buBlip>
                <a:blip r:embed="rId2"/>
              </a:buBlip>
            </a:pPr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Actividades concurrentes como almacenar devolución y poner </a:t>
            </a:r>
          </a:p>
          <a:p>
            <a:pPr algn="l"/>
            <a:r>
              <a:rPr lang="es-CO" sz="2000" dirty="0">
                <a:solidFill>
                  <a:srgbClr val="3C14AC"/>
                </a:solidFill>
                <a:latin typeface="Verdana" pitchFamily="34" charset="0"/>
              </a:rPr>
              <a:t>   libro en estantería, no importa el orden en que se realicen. </a:t>
            </a:r>
            <a:endParaRPr lang="es-CO" sz="2000" u="sng" dirty="0">
              <a:solidFill>
                <a:srgbClr val="3C14AC"/>
              </a:solidFill>
              <a:latin typeface="Verdan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</p:spTree>
  </p:cSld>
  <p:clrMapOvr>
    <a:masterClrMapping/>
  </p:clrMapOvr>
  <p:transition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8" name="5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56AFF-27C3-4D87-B993-4358AE7BBD1F}" type="slidenum">
              <a:rPr lang="es-ES" smtClean="0"/>
              <a:pPr>
                <a:defRPr/>
              </a:pPr>
              <a:t>63</a:t>
            </a:fld>
            <a:endParaRPr lang="es-ES"/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15415" y="981075"/>
            <a:ext cx="3756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Diagramas de actividad.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682625" y="1989138"/>
            <a:ext cx="2663825" cy="40322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3330575" y="1989138"/>
            <a:ext cx="4697413" cy="40322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19" name="Oval 6"/>
          <p:cNvSpPr>
            <a:spLocks noChangeArrowheads="1"/>
          </p:cNvSpPr>
          <p:nvPr/>
        </p:nvSpPr>
        <p:spPr bwMode="auto">
          <a:xfrm>
            <a:off x="784543" y="2971483"/>
            <a:ext cx="215900" cy="142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0" name="AutoShape 7"/>
          <p:cNvSpPr>
            <a:spLocks noChangeArrowheads="1"/>
          </p:cNvSpPr>
          <p:nvPr/>
        </p:nvSpPr>
        <p:spPr bwMode="auto">
          <a:xfrm>
            <a:off x="755650" y="3498851"/>
            <a:ext cx="288925" cy="144463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1" name="AutoShape 8"/>
          <p:cNvSpPr>
            <a:spLocks noChangeArrowheads="1"/>
          </p:cNvSpPr>
          <p:nvPr/>
        </p:nvSpPr>
        <p:spPr bwMode="auto">
          <a:xfrm>
            <a:off x="1835150" y="2565400"/>
            <a:ext cx="1296988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2" name="AutoShape 9"/>
          <p:cNvSpPr>
            <a:spLocks noChangeArrowheads="1"/>
          </p:cNvSpPr>
          <p:nvPr/>
        </p:nvSpPr>
        <p:spPr bwMode="auto">
          <a:xfrm>
            <a:off x="1835150" y="3357563"/>
            <a:ext cx="1296988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3" name="AutoShape 10"/>
          <p:cNvSpPr>
            <a:spLocks noChangeArrowheads="1"/>
          </p:cNvSpPr>
          <p:nvPr/>
        </p:nvSpPr>
        <p:spPr bwMode="auto">
          <a:xfrm>
            <a:off x="4643438" y="3790950"/>
            <a:ext cx="936625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4" name="AutoShape 11"/>
          <p:cNvSpPr>
            <a:spLocks noChangeArrowheads="1"/>
          </p:cNvSpPr>
          <p:nvPr/>
        </p:nvSpPr>
        <p:spPr bwMode="auto">
          <a:xfrm>
            <a:off x="3562350" y="4583113"/>
            <a:ext cx="936625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5" name="AutoShape 12"/>
          <p:cNvSpPr>
            <a:spLocks noChangeArrowheads="1"/>
          </p:cNvSpPr>
          <p:nvPr/>
        </p:nvSpPr>
        <p:spPr bwMode="auto">
          <a:xfrm>
            <a:off x="4714875" y="5157788"/>
            <a:ext cx="1296988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6" name="AutoShape 13"/>
          <p:cNvSpPr>
            <a:spLocks noChangeArrowheads="1"/>
          </p:cNvSpPr>
          <p:nvPr/>
        </p:nvSpPr>
        <p:spPr bwMode="auto">
          <a:xfrm>
            <a:off x="5724525" y="3789363"/>
            <a:ext cx="1439863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7" name="AutoShape 14"/>
          <p:cNvSpPr>
            <a:spLocks noChangeArrowheads="1"/>
          </p:cNvSpPr>
          <p:nvPr/>
        </p:nvSpPr>
        <p:spPr bwMode="auto">
          <a:xfrm>
            <a:off x="3779838" y="3141663"/>
            <a:ext cx="288925" cy="144462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3490913" y="2924175"/>
            <a:ext cx="936625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>
            <a:off x="4643438" y="3500438"/>
            <a:ext cx="230346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4643438" y="4508500"/>
            <a:ext cx="230346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>
            <a:off x="4714875" y="5661025"/>
            <a:ext cx="129698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>
            <a:off x="903605" y="3115945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4" name="Line 21"/>
          <p:cNvSpPr>
            <a:spLocks noChangeShapeType="1"/>
          </p:cNvSpPr>
          <p:nvPr/>
        </p:nvSpPr>
        <p:spPr bwMode="auto">
          <a:xfrm>
            <a:off x="2436813" y="2924175"/>
            <a:ext cx="0" cy="4333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/>
            <a:tailEnd type="non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5" name="Line 22"/>
          <p:cNvSpPr>
            <a:spLocks noChangeShapeType="1"/>
          </p:cNvSpPr>
          <p:nvPr/>
        </p:nvSpPr>
        <p:spPr bwMode="auto">
          <a:xfrm>
            <a:off x="3130550" y="2708275"/>
            <a:ext cx="79216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6" name="Line 23"/>
          <p:cNvSpPr>
            <a:spLocks noChangeShapeType="1"/>
          </p:cNvSpPr>
          <p:nvPr/>
        </p:nvSpPr>
        <p:spPr bwMode="auto">
          <a:xfrm>
            <a:off x="3922713" y="2708275"/>
            <a:ext cx="0" cy="1444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7" name="Line 24"/>
          <p:cNvSpPr>
            <a:spLocks noChangeShapeType="1"/>
          </p:cNvSpPr>
          <p:nvPr/>
        </p:nvSpPr>
        <p:spPr bwMode="auto">
          <a:xfrm>
            <a:off x="3922713" y="2924175"/>
            <a:ext cx="0" cy="2174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8" name="Line 25"/>
          <p:cNvSpPr>
            <a:spLocks noChangeShapeType="1"/>
          </p:cNvSpPr>
          <p:nvPr/>
        </p:nvSpPr>
        <p:spPr bwMode="auto">
          <a:xfrm>
            <a:off x="4067175" y="3213100"/>
            <a:ext cx="1800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9" name="Line 26"/>
          <p:cNvSpPr>
            <a:spLocks noChangeShapeType="1"/>
          </p:cNvSpPr>
          <p:nvPr/>
        </p:nvSpPr>
        <p:spPr bwMode="auto">
          <a:xfrm>
            <a:off x="5867400" y="3213100"/>
            <a:ext cx="0" cy="2873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0" name="Line 27"/>
          <p:cNvSpPr>
            <a:spLocks noChangeShapeType="1"/>
          </p:cNvSpPr>
          <p:nvPr/>
        </p:nvSpPr>
        <p:spPr bwMode="auto">
          <a:xfrm>
            <a:off x="3922713" y="3284538"/>
            <a:ext cx="0" cy="12969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1" name="Line 28"/>
          <p:cNvSpPr>
            <a:spLocks noChangeShapeType="1"/>
          </p:cNvSpPr>
          <p:nvPr/>
        </p:nvSpPr>
        <p:spPr bwMode="auto">
          <a:xfrm>
            <a:off x="5075238" y="3500438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2" name="Line 29"/>
          <p:cNvSpPr>
            <a:spLocks noChangeShapeType="1"/>
          </p:cNvSpPr>
          <p:nvPr/>
        </p:nvSpPr>
        <p:spPr bwMode="auto">
          <a:xfrm>
            <a:off x="6299200" y="3500438"/>
            <a:ext cx="0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3" name="Line 30"/>
          <p:cNvSpPr>
            <a:spLocks noChangeShapeType="1"/>
          </p:cNvSpPr>
          <p:nvPr/>
        </p:nvSpPr>
        <p:spPr bwMode="auto">
          <a:xfrm>
            <a:off x="5075238" y="4149725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4" name="Line 31"/>
          <p:cNvSpPr>
            <a:spLocks noChangeShapeType="1"/>
          </p:cNvSpPr>
          <p:nvPr/>
        </p:nvSpPr>
        <p:spPr bwMode="auto">
          <a:xfrm>
            <a:off x="6299200" y="4149725"/>
            <a:ext cx="0" cy="2873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5" name="Line 32"/>
          <p:cNvSpPr>
            <a:spLocks noChangeShapeType="1"/>
          </p:cNvSpPr>
          <p:nvPr/>
        </p:nvSpPr>
        <p:spPr bwMode="auto">
          <a:xfrm flipH="1">
            <a:off x="5291138" y="4508500"/>
            <a:ext cx="431800" cy="6492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6" name="Line 33"/>
          <p:cNvSpPr>
            <a:spLocks noChangeShapeType="1"/>
          </p:cNvSpPr>
          <p:nvPr/>
        </p:nvSpPr>
        <p:spPr bwMode="auto">
          <a:xfrm>
            <a:off x="3922713" y="4941888"/>
            <a:ext cx="1081087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7" name="Line 34"/>
          <p:cNvSpPr>
            <a:spLocks noChangeShapeType="1"/>
          </p:cNvSpPr>
          <p:nvPr/>
        </p:nvSpPr>
        <p:spPr bwMode="auto">
          <a:xfrm>
            <a:off x="5291138" y="5516563"/>
            <a:ext cx="0" cy="1444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8" name="Oval 35"/>
          <p:cNvSpPr>
            <a:spLocks noChangeArrowheads="1"/>
          </p:cNvSpPr>
          <p:nvPr/>
        </p:nvSpPr>
        <p:spPr bwMode="auto">
          <a:xfrm>
            <a:off x="1762125" y="5734050"/>
            <a:ext cx="215900" cy="142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9" name="Oval 36"/>
          <p:cNvSpPr>
            <a:spLocks noChangeArrowheads="1"/>
          </p:cNvSpPr>
          <p:nvPr/>
        </p:nvSpPr>
        <p:spPr bwMode="auto">
          <a:xfrm>
            <a:off x="1724025" y="5699125"/>
            <a:ext cx="288925" cy="215900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0" name="Line 37"/>
          <p:cNvSpPr>
            <a:spLocks noChangeShapeType="1"/>
          </p:cNvSpPr>
          <p:nvPr/>
        </p:nvSpPr>
        <p:spPr bwMode="auto">
          <a:xfrm>
            <a:off x="5003800" y="566102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1" name="Line 38"/>
          <p:cNvSpPr>
            <a:spLocks noChangeShapeType="1"/>
          </p:cNvSpPr>
          <p:nvPr/>
        </p:nvSpPr>
        <p:spPr bwMode="auto">
          <a:xfrm flipH="1">
            <a:off x="2051050" y="5881688"/>
            <a:ext cx="29527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2" name="Line 39"/>
          <p:cNvSpPr>
            <a:spLocks noChangeShapeType="1"/>
          </p:cNvSpPr>
          <p:nvPr/>
        </p:nvSpPr>
        <p:spPr bwMode="auto">
          <a:xfrm>
            <a:off x="5651500" y="5661025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3" name="Line 40"/>
          <p:cNvSpPr>
            <a:spLocks noChangeShapeType="1"/>
          </p:cNvSpPr>
          <p:nvPr/>
        </p:nvSpPr>
        <p:spPr bwMode="auto">
          <a:xfrm>
            <a:off x="5651500" y="5876925"/>
            <a:ext cx="20161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4" name="Line 41"/>
          <p:cNvSpPr>
            <a:spLocks noChangeShapeType="1"/>
          </p:cNvSpPr>
          <p:nvPr/>
        </p:nvSpPr>
        <p:spPr bwMode="auto">
          <a:xfrm flipV="1">
            <a:off x="7667625" y="2565400"/>
            <a:ext cx="0" cy="3311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5" name="Line 42"/>
          <p:cNvSpPr>
            <a:spLocks noChangeShapeType="1"/>
          </p:cNvSpPr>
          <p:nvPr/>
        </p:nvSpPr>
        <p:spPr bwMode="auto">
          <a:xfrm flipH="1">
            <a:off x="4125913" y="2552700"/>
            <a:ext cx="35290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6" name="Line 43"/>
          <p:cNvSpPr>
            <a:spLocks noChangeShapeType="1"/>
          </p:cNvSpPr>
          <p:nvPr/>
        </p:nvSpPr>
        <p:spPr bwMode="auto">
          <a:xfrm>
            <a:off x="4117975" y="2552700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7" name="Text Box 44"/>
          <p:cNvSpPr txBox="1">
            <a:spLocks noChangeArrowheads="1"/>
          </p:cNvSpPr>
          <p:nvPr/>
        </p:nvSpPr>
        <p:spPr bwMode="auto">
          <a:xfrm>
            <a:off x="1814513" y="1989138"/>
            <a:ext cx="58702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b="1" dirty="0">
                <a:solidFill>
                  <a:srgbClr val="FF0000"/>
                </a:solidFill>
              </a:rPr>
              <a:t>socio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64559" name="Text Box 46"/>
          <p:cNvSpPr txBox="1">
            <a:spLocks noChangeArrowheads="1"/>
          </p:cNvSpPr>
          <p:nvPr/>
        </p:nvSpPr>
        <p:spPr bwMode="auto">
          <a:xfrm>
            <a:off x="898525" y="3331844"/>
            <a:ext cx="9874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[prestatario]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560" name="Text Box 47"/>
          <p:cNvSpPr txBox="1">
            <a:spLocks noChangeArrowheads="1"/>
          </p:cNvSpPr>
          <p:nvPr/>
        </p:nvSpPr>
        <p:spPr bwMode="auto">
          <a:xfrm>
            <a:off x="4767263" y="2060575"/>
            <a:ext cx="110158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1200" b="1" dirty="0">
                <a:solidFill>
                  <a:srgbClr val="FF0000"/>
                </a:solidFill>
              </a:rPr>
              <a:t>bibliotecario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64563" name="Line 50"/>
          <p:cNvSpPr>
            <a:spLocks noChangeShapeType="1"/>
          </p:cNvSpPr>
          <p:nvPr/>
        </p:nvSpPr>
        <p:spPr bwMode="auto">
          <a:xfrm>
            <a:off x="971550" y="3577906"/>
            <a:ext cx="863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65" name="Text Box 52"/>
          <p:cNvSpPr txBox="1">
            <a:spLocks noChangeArrowheads="1"/>
          </p:cNvSpPr>
          <p:nvPr/>
        </p:nvSpPr>
        <p:spPr bwMode="auto">
          <a:xfrm>
            <a:off x="4668838" y="3738563"/>
            <a:ext cx="908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almacenar</a:t>
            </a:r>
          </a:p>
          <a:p>
            <a:r>
              <a:rPr lang="es-CO" sz="1200" dirty="0">
                <a:solidFill>
                  <a:schemeClr val="bg1"/>
                </a:solidFill>
              </a:rPr>
              <a:t>devolución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566" name="Text Box 53"/>
          <p:cNvSpPr txBox="1">
            <a:spLocks noChangeArrowheads="1"/>
          </p:cNvSpPr>
          <p:nvPr/>
        </p:nvSpPr>
        <p:spPr bwMode="auto">
          <a:xfrm>
            <a:off x="3559175" y="4533900"/>
            <a:ext cx="892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almacenar</a:t>
            </a:r>
          </a:p>
          <a:p>
            <a:r>
              <a:rPr lang="es-CO" sz="1200" dirty="0">
                <a:solidFill>
                  <a:schemeClr val="bg1"/>
                </a:solidFill>
              </a:rPr>
              <a:t>préstamo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567" name="Text Box 54"/>
          <p:cNvSpPr txBox="1">
            <a:spLocks noChangeArrowheads="1"/>
          </p:cNvSpPr>
          <p:nvPr/>
        </p:nvSpPr>
        <p:spPr bwMode="auto">
          <a:xfrm>
            <a:off x="5681663" y="3738563"/>
            <a:ext cx="1527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poner libro de</a:t>
            </a:r>
          </a:p>
          <a:p>
            <a:r>
              <a:rPr lang="es-CO" sz="1200" dirty="0">
                <a:solidFill>
                  <a:schemeClr val="bg1"/>
                </a:solidFill>
              </a:rPr>
              <a:t>nuevo en estantería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568" name="Text Box 55"/>
          <p:cNvSpPr txBox="1">
            <a:spLocks noChangeArrowheads="1"/>
          </p:cNvSpPr>
          <p:nvPr/>
        </p:nvSpPr>
        <p:spPr bwMode="auto">
          <a:xfrm>
            <a:off x="4711700" y="5119688"/>
            <a:ext cx="12636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preparar para el</a:t>
            </a:r>
          </a:p>
          <a:p>
            <a:r>
              <a:rPr lang="es-CO" sz="1200" dirty="0">
                <a:solidFill>
                  <a:schemeClr val="bg1"/>
                </a:solidFill>
              </a:rPr>
              <a:t>siguiente socio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569" name="Text Box 56"/>
          <p:cNvSpPr txBox="1">
            <a:spLocks noChangeArrowheads="1"/>
          </p:cNvSpPr>
          <p:nvPr/>
        </p:nvSpPr>
        <p:spPr bwMode="auto">
          <a:xfrm>
            <a:off x="4371975" y="2979738"/>
            <a:ext cx="84296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[devolver]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570" name="Text Box 57"/>
          <p:cNvSpPr txBox="1">
            <a:spLocks noChangeArrowheads="1"/>
          </p:cNvSpPr>
          <p:nvPr/>
        </p:nvSpPr>
        <p:spPr bwMode="auto">
          <a:xfrm>
            <a:off x="3856038" y="3246438"/>
            <a:ext cx="12922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[tomar prestado]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  <p:sp>
        <p:nvSpPr>
          <p:cNvPr id="67" name="66 Rectángulo"/>
          <p:cNvSpPr/>
          <p:nvPr/>
        </p:nvSpPr>
        <p:spPr>
          <a:xfrm>
            <a:off x="204758" y="33118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CO" sz="1200" dirty="0">
                <a:solidFill>
                  <a:prstClr val="black"/>
                </a:solidFill>
              </a:rPr>
              <a:t>encontrar libro</a:t>
            </a:r>
          </a:p>
          <a:p>
            <a:pPr lvl="0"/>
            <a:r>
              <a:rPr lang="es-CO" sz="1200" dirty="0">
                <a:solidFill>
                  <a:prstClr val="black"/>
                </a:solidFill>
              </a:rPr>
              <a:t>en </a:t>
            </a:r>
            <a:r>
              <a:rPr lang="es-CO" sz="1200" dirty="0" err="1">
                <a:solidFill>
                  <a:prstClr val="black"/>
                </a:solidFill>
              </a:rPr>
              <a:t>estanteria</a:t>
            </a:r>
            <a:endParaRPr lang="es-ES" sz="1200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1867834" y="2586984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s-CO" sz="1200" dirty="0">
                <a:solidFill>
                  <a:prstClr val="black"/>
                </a:solidFill>
              </a:rPr>
              <a:t>esperar en cola</a:t>
            </a:r>
            <a:endParaRPr lang="es-E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75" y="333375"/>
            <a:ext cx="7993063" cy="1008063"/>
          </a:xfrm>
        </p:spPr>
        <p:txBody>
          <a:bodyPr/>
          <a:lstStyle/>
          <a:p>
            <a:r>
              <a:rPr lang="es-CO" sz="2200" b="1" dirty="0">
                <a:solidFill>
                  <a:srgbClr val="C00000"/>
                </a:solidFill>
                <a:latin typeface="Verdana" pitchFamily="34" charset="0"/>
              </a:rPr>
              <a:t>UML</a:t>
            </a:r>
            <a:endParaRPr lang="es-ES" sz="2400" b="1" dirty="0">
              <a:solidFill>
                <a:srgbClr val="C00000"/>
              </a:solidFill>
              <a:latin typeface="Rockwell Condensed" pitchFamily="18" charset="0"/>
            </a:endParaRPr>
          </a:p>
        </p:txBody>
      </p:sp>
      <p:sp>
        <p:nvSpPr>
          <p:cNvPr id="58" name="5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56AFF-27C3-4D87-B993-4358AE7BBD1F}" type="slidenum">
              <a:rPr lang="es-ES" smtClean="0"/>
              <a:pPr>
                <a:defRPr/>
              </a:pPr>
              <a:t>64</a:t>
            </a:fld>
            <a:endParaRPr lang="es-ES"/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42844" y="981075"/>
            <a:ext cx="5966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CO" sz="2000" b="1" dirty="0">
                <a:solidFill>
                  <a:srgbClr val="FF0000"/>
                </a:solidFill>
                <a:latin typeface="Verdana" pitchFamily="34" charset="0"/>
              </a:rPr>
              <a:t>Diagramas de actividad. (</a:t>
            </a:r>
            <a:r>
              <a:rPr lang="es-CO" sz="2000" b="1">
                <a:solidFill>
                  <a:srgbClr val="FF0000"/>
                </a:solidFill>
                <a:latin typeface="Verdana" pitchFamily="34" charset="0"/>
              </a:rPr>
              <a:t>otro ejemplo).</a:t>
            </a:r>
            <a:endParaRPr lang="es-CO" sz="20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64519" name="Oval 6"/>
          <p:cNvSpPr>
            <a:spLocks noChangeArrowheads="1"/>
          </p:cNvSpPr>
          <p:nvPr/>
        </p:nvSpPr>
        <p:spPr bwMode="auto">
          <a:xfrm>
            <a:off x="1313748" y="1371358"/>
            <a:ext cx="215900" cy="142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0" name="AutoShape 7"/>
          <p:cNvSpPr>
            <a:spLocks noChangeArrowheads="1"/>
          </p:cNvSpPr>
          <p:nvPr/>
        </p:nvSpPr>
        <p:spPr bwMode="auto">
          <a:xfrm>
            <a:off x="1236185" y="3284537"/>
            <a:ext cx="360363" cy="215901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1" name="AutoShape 8"/>
          <p:cNvSpPr>
            <a:spLocks noChangeArrowheads="1"/>
          </p:cNvSpPr>
          <p:nvPr/>
        </p:nvSpPr>
        <p:spPr bwMode="auto">
          <a:xfrm>
            <a:off x="571472" y="1855779"/>
            <a:ext cx="1725616" cy="287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2" name="AutoShape 9"/>
          <p:cNvSpPr>
            <a:spLocks noChangeArrowheads="1"/>
          </p:cNvSpPr>
          <p:nvPr/>
        </p:nvSpPr>
        <p:spPr bwMode="auto">
          <a:xfrm>
            <a:off x="500035" y="2571744"/>
            <a:ext cx="2145868" cy="42862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3" name="AutoShape 10"/>
          <p:cNvSpPr>
            <a:spLocks noChangeArrowheads="1"/>
          </p:cNvSpPr>
          <p:nvPr/>
        </p:nvSpPr>
        <p:spPr bwMode="auto">
          <a:xfrm>
            <a:off x="1068142" y="4925117"/>
            <a:ext cx="936625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26" name="AutoShape 13"/>
          <p:cNvSpPr>
            <a:spLocks noChangeArrowheads="1"/>
          </p:cNvSpPr>
          <p:nvPr/>
        </p:nvSpPr>
        <p:spPr bwMode="auto">
          <a:xfrm>
            <a:off x="832057" y="3921356"/>
            <a:ext cx="1439863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>
            <a:off x="1432810" y="1515820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3" name="Line 30"/>
          <p:cNvSpPr>
            <a:spLocks noChangeShapeType="1"/>
          </p:cNvSpPr>
          <p:nvPr/>
        </p:nvSpPr>
        <p:spPr bwMode="auto">
          <a:xfrm>
            <a:off x="1438252" y="4304631"/>
            <a:ext cx="0" cy="62456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8" name="Oval 35"/>
          <p:cNvSpPr>
            <a:spLocks noChangeArrowheads="1"/>
          </p:cNvSpPr>
          <p:nvPr/>
        </p:nvSpPr>
        <p:spPr bwMode="auto">
          <a:xfrm>
            <a:off x="1349350" y="5821134"/>
            <a:ext cx="215900" cy="142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49" name="Oval 36"/>
          <p:cNvSpPr>
            <a:spLocks noChangeArrowheads="1"/>
          </p:cNvSpPr>
          <p:nvPr/>
        </p:nvSpPr>
        <p:spPr bwMode="auto">
          <a:xfrm>
            <a:off x="1311250" y="5786209"/>
            <a:ext cx="288925" cy="215900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56" name="Line 43"/>
          <p:cNvSpPr>
            <a:spLocks noChangeShapeType="1"/>
          </p:cNvSpPr>
          <p:nvPr/>
        </p:nvSpPr>
        <p:spPr bwMode="auto">
          <a:xfrm>
            <a:off x="1450696" y="5286388"/>
            <a:ext cx="0" cy="5000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4565" name="Text Box 52"/>
          <p:cNvSpPr txBox="1">
            <a:spLocks noChangeArrowheads="1"/>
          </p:cNvSpPr>
          <p:nvPr/>
        </p:nvSpPr>
        <p:spPr bwMode="auto">
          <a:xfrm>
            <a:off x="1080935" y="4872730"/>
            <a:ext cx="9332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Reiniciar </a:t>
            </a:r>
          </a:p>
          <a:p>
            <a:r>
              <a:rPr lang="es-CO" sz="1200" dirty="0">
                <a:solidFill>
                  <a:schemeClr val="bg1"/>
                </a:solidFill>
              </a:rPr>
              <a:t>acumulado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4567" name="Text Box 54"/>
          <p:cNvSpPr txBox="1">
            <a:spLocks noChangeArrowheads="1"/>
          </p:cNvSpPr>
          <p:nvPr/>
        </p:nvSpPr>
        <p:spPr bwMode="auto">
          <a:xfrm>
            <a:off x="748369" y="3944712"/>
            <a:ext cx="154882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Mostrar acumulado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142844" y="0"/>
            <a:ext cx="2498725" cy="800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  <a:ea typeface="+mj-ea"/>
                <a:cs typeface="+mj-cs"/>
              </a:rPr>
              <a:t>DISEÑO</a:t>
            </a:r>
            <a:endParaRPr lang="es-CO" dirty="0"/>
          </a:p>
        </p:txBody>
      </p:sp>
      <p:sp>
        <p:nvSpPr>
          <p:cNvPr id="67" name="66 Rectángulo"/>
          <p:cNvSpPr/>
          <p:nvPr/>
        </p:nvSpPr>
        <p:spPr>
          <a:xfrm>
            <a:off x="402749" y="2571744"/>
            <a:ext cx="21689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200" dirty="0">
                <a:solidFill>
                  <a:prstClr val="black"/>
                </a:solidFill>
              </a:rPr>
              <a:t>acumulado = acumulado + 1</a:t>
            </a:r>
            <a:endParaRPr lang="es-ES" sz="1200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828646" y="1851504"/>
            <a:ext cx="1194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s-CO" sz="1200" dirty="0">
                <a:solidFill>
                  <a:prstClr val="black"/>
                </a:solidFill>
              </a:rPr>
              <a:t>acumulado = 0</a:t>
            </a:r>
            <a:endParaRPr lang="es-ES" sz="1200" dirty="0">
              <a:solidFill>
                <a:prstClr val="black"/>
              </a:solidFill>
            </a:endParaRPr>
          </a:p>
        </p:txBody>
      </p:sp>
      <p:sp>
        <p:nvSpPr>
          <p:cNvPr id="77" name="76 Esquina doblada"/>
          <p:cNvSpPr/>
          <p:nvPr/>
        </p:nvSpPr>
        <p:spPr>
          <a:xfrm>
            <a:off x="4714876" y="1285860"/>
            <a:ext cx="4071966" cy="5000660"/>
          </a:xfrm>
          <a:prstGeom prst="foldedCorner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CO" sz="2000" dirty="0" err="1">
                <a:solidFill>
                  <a:srgbClr val="FF0000"/>
                </a:solidFill>
              </a:rPr>
              <a:t>Static</a:t>
            </a:r>
            <a:r>
              <a:rPr lang="es-CO" sz="2000" dirty="0">
                <a:solidFill>
                  <a:srgbClr val="FF0000"/>
                </a:solidFill>
              </a:rPr>
              <a:t>  </a:t>
            </a:r>
            <a:r>
              <a:rPr lang="es-CO" sz="2000" dirty="0" err="1">
                <a:solidFill>
                  <a:srgbClr val="FF0000"/>
                </a:solidFill>
              </a:rPr>
              <a:t>int</a:t>
            </a:r>
            <a:r>
              <a:rPr lang="es-CO" sz="2000" dirty="0">
                <a:solidFill>
                  <a:srgbClr val="FF0000"/>
                </a:solidFill>
              </a:rPr>
              <a:t> </a:t>
            </a:r>
            <a:r>
              <a:rPr lang="es-CO" sz="2000" dirty="0">
                <a:solidFill>
                  <a:schemeClr val="bg1"/>
                </a:solidFill>
              </a:rPr>
              <a:t>sumar  ()   {</a:t>
            </a:r>
          </a:p>
          <a:p>
            <a:pPr algn="l"/>
            <a:endParaRPr lang="es-CO" sz="2000" dirty="0">
              <a:solidFill>
                <a:srgbClr val="FF0000"/>
              </a:solidFill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</a:rPr>
              <a:t>	</a:t>
            </a:r>
            <a:r>
              <a:rPr lang="es-CO" sz="2000" dirty="0" err="1">
                <a:solidFill>
                  <a:srgbClr val="FF0000"/>
                </a:solidFill>
              </a:rPr>
              <a:t>int</a:t>
            </a:r>
            <a:r>
              <a:rPr lang="es-CO" sz="2000" dirty="0">
                <a:solidFill>
                  <a:srgbClr val="FF0000"/>
                </a:solidFill>
              </a:rPr>
              <a:t>  </a:t>
            </a:r>
            <a:r>
              <a:rPr lang="es-CO" sz="2000" dirty="0">
                <a:solidFill>
                  <a:schemeClr val="bg1"/>
                </a:solidFill>
              </a:rPr>
              <a:t>acumulado =  0;</a:t>
            </a:r>
          </a:p>
          <a:p>
            <a:pPr algn="l"/>
            <a:r>
              <a:rPr lang="es-CO" sz="2000" dirty="0">
                <a:solidFill>
                  <a:srgbClr val="FF0000"/>
                </a:solidFill>
              </a:rPr>
              <a:t>	</a:t>
            </a:r>
            <a:r>
              <a:rPr lang="es-CO" sz="2000" dirty="0" err="1">
                <a:solidFill>
                  <a:srgbClr val="FF0000"/>
                </a:solidFill>
              </a:rPr>
              <a:t>int</a:t>
            </a:r>
            <a:r>
              <a:rPr lang="es-CO" sz="2000" dirty="0">
                <a:solidFill>
                  <a:srgbClr val="FF0000"/>
                </a:solidFill>
              </a:rPr>
              <a:t>  </a:t>
            </a:r>
            <a:r>
              <a:rPr lang="es-CO" sz="2000" dirty="0">
                <a:solidFill>
                  <a:schemeClr val="bg1"/>
                </a:solidFill>
              </a:rPr>
              <a:t>i = 0;</a:t>
            </a:r>
          </a:p>
          <a:p>
            <a:pPr algn="l"/>
            <a:endParaRPr lang="es-CO" sz="2000" dirty="0">
              <a:solidFill>
                <a:srgbClr val="FF0000"/>
              </a:solidFill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</a:rPr>
              <a:t>	</a:t>
            </a:r>
            <a:r>
              <a:rPr lang="es-CO" sz="2000" dirty="0" err="1">
                <a:solidFill>
                  <a:srgbClr val="FF0000"/>
                </a:solidFill>
              </a:rPr>
              <a:t>for</a:t>
            </a:r>
            <a:r>
              <a:rPr lang="es-CO" sz="2000" dirty="0">
                <a:solidFill>
                  <a:srgbClr val="FF0000"/>
                </a:solidFill>
              </a:rPr>
              <a:t> </a:t>
            </a:r>
            <a:r>
              <a:rPr lang="es-CO" sz="2000" dirty="0">
                <a:solidFill>
                  <a:schemeClr val="bg1"/>
                </a:solidFill>
              </a:rPr>
              <a:t>(i=1; i &lt; 101  i++)    {</a:t>
            </a:r>
          </a:p>
          <a:p>
            <a:pPr algn="l"/>
            <a:r>
              <a:rPr lang="es-CO" sz="2000" dirty="0">
                <a:solidFill>
                  <a:schemeClr val="bg1"/>
                </a:solidFill>
              </a:rPr>
              <a:t>		acumulado = + i;</a:t>
            </a:r>
          </a:p>
          <a:p>
            <a:pPr algn="l"/>
            <a:r>
              <a:rPr lang="es-CO" sz="2000" dirty="0">
                <a:solidFill>
                  <a:schemeClr val="bg1"/>
                </a:solidFill>
              </a:rPr>
              <a:t>	}</a:t>
            </a:r>
          </a:p>
          <a:p>
            <a:pPr algn="l"/>
            <a:endParaRPr lang="es-CO" sz="2000" dirty="0">
              <a:solidFill>
                <a:srgbClr val="FF0000"/>
              </a:solidFill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</a:rPr>
              <a:t>	</a:t>
            </a:r>
            <a:r>
              <a:rPr lang="es-CO" sz="2000" dirty="0" err="1">
                <a:solidFill>
                  <a:schemeClr val="bg1"/>
                </a:solidFill>
              </a:rPr>
              <a:t>System.out.printin</a:t>
            </a:r>
            <a:r>
              <a:rPr lang="es-CO" sz="2000" dirty="0">
                <a:solidFill>
                  <a:schemeClr val="bg1"/>
                </a:solidFill>
              </a:rPr>
              <a:t>(</a:t>
            </a:r>
            <a:r>
              <a:rPr lang="es-CO" sz="2000" dirty="0">
                <a:solidFill>
                  <a:srgbClr val="0070C0"/>
                </a:solidFill>
              </a:rPr>
              <a:t>“Suma =“</a:t>
            </a:r>
            <a:r>
              <a:rPr lang="es-CO" sz="2000" dirty="0">
                <a:solidFill>
                  <a:srgbClr val="FF0000"/>
                </a:solidFill>
              </a:rPr>
              <a:t> </a:t>
            </a:r>
            <a:r>
              <a:rPr lang="es-CO" sz="2000" dirty="0">
                <a:solidFill>
                  <a:schemeClr val="bg1"/>
                </a:solidFill>
              </a:rPr>
              <a:t>+ acumulado);</a:t>
            </a:r>
          </a:p>
          <a:p>
            <a:pPr algn="l"/>
            <a:endParaRPr lang="es-CO" sz="2000" dirty="0">
              <a:solidFill>
                <a:srgbClr val="FF0000"/>
              </a:solidFill>
            </a:endParaRPr>
          </a:p>
          <a:p>
            <a:pPr algn="l"/>
            <a:r>
              <a:rPr lang="es-CO" sz="2000" dirty="0">
                <a:solidFill>
                  <a:srgbClr val="FF0000"/>
                </a:solidFill>
              </a:rPr>
              <a:t>	</a:t>
            </a:r>
            <a:r>
              <a:rPr lang="es-CO" sz="2000" dirty="0" err="1">
                <a:solidFill>
                  <a:srgbClr val="FF0000"/>
                </a:solidFill>
              </a:rPr>
              <a:t>return</a:t>
            </a:r>
            <a:r>
              <a:rPr lang="es-CO" sz="2000" dirty="0">
                <a:solidFill>
                  <a:srgbClr val="FF0000"/>
                </a:solidFill>
              </a:rPr>
              <a:t> </a:t>
            </a:r>
            <a:r>
              <a:rPr lang="es-CO" sz="2000" dirty="0">
                <a:solidFill>
                  <a:schemeClr val="bg1"/>
                </a:solidFill>
              </a:rPr>
              <a:t>acumulado;</a:t>
            </a:r>
          </a:p>
          <a:p>
            <a:pPr algn="l"/>
            <a:r>
              <a:rPr lang="es-CO" sz="20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83" name="82 Conector recto de flecha"/>
          <p:cNvCxnSpPr>
            <a:stCxn id="64520" idx="2"/>
          </p:cNvCxnSpPr>
          <p:nvPr/>
        </p:nvCxnSpPr>
        <p:spPr>
          <a:xfrm rot="16200000" flipH="1">
            <a:off x="1208233" y="3708571"/>
            <a:ext cx="428628" cy="123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endCxn id="64520" idx="0"/>
          </p:cNvCxnSpPr>
          <p:nvPr/>
        </p:nvCxnSpPr>
        <p:spPr>
          <a:xfrm rot="5400000">
            <a:off x="1280466" y="3136274"/>
            <a:ext cx="284165" cy="123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>
            <a:off x="1595405" y="3395666"/>
            <a:ext cx="13573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 rot="5400000" flipH="1" flipV="1">
            <a:off x="2376474" y="2819399"/>
            <a:ext cx="11430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"/>
          <p:cNvCxnSpPr/>
          <p:nvPr/>
        </p:nvCxnSpPr>
        <p:spPr>
          <a:xfrm rot="10800000">
            <a:off x="1447780" y="2243132"/>
            <a:ext cx="1500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 rot="5400000">
            <a:off x="1223146" y="2357430"/>
            <a:ext cx="428628" cy="1588"/>
          </a:xfrm>
          <a:prstGeom prst="straightConnector1">
            <a:avLst/>
          </a:prstGeom>
          <a:ln>
            <a:solidFill>
              <a:schemeClr val="bg1">
                <a:alpha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1428728" y="3571876"/>
            <a:ext cx="11047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[acumulado &gt; 100</a:t>
            </a:r>
          </a:p>
        </p:txBody>
      </p:sp>
      <p:sp>
        <p:nvSpPr>
          <p:cNvPr id="96" name="95 CuadroTexto"/>
          <p:cNvSpPr txBox="1"/>
          <p:nvPr/>
        </p:nvSpPr>
        <p:spPr>
          <a:xfrm>
            <a:off x="2886053" y="2664768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[acumulado &lt; 100</a:t>
            </a:r>
          </a:p>
        </p:txBody>
      </p:sp>
      <p:sp>
        <p:nvSpPr>
          <p:cNvPr id="97" name="96 Flecha derecha"/>
          <p:cNvSpPr/>
          <p:nvPr/>
        </p:nvSpPr>
        <p:spPr>
          <a:xfrm rot="342724">
            <a:off x="2561463" y="1872358"/>
            <a:ext cx="3015935" cy="571504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215900" dist="38100" dir="10800000" algn="r" rotWithShape="0">
              <a:schemeClr val="bg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97 Flecha derecha"/>
          <p:cNvSpPr/>
          <p:nvPr/>
        </p:nvSpPr>
        <p:spPr>
          <a:xfrm rot="342724">
            <a:off x="2733875" y="2897163"/>
            <a:ext cx="3696613" cy="571504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215900" dist="38100" dir="10800000" algn="r" rotWithShape="0">
              <a:schemeClr val="bg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98 Flecha derecha"/>
          <p:cNvSpPr/>
          <p:nvPr/>
        </p:nvSpPr>
        <p:spPr>
          <a:xfrm rot="342724">
            <a:off x="2449359" y="3801092"/>
            <a:ext cx="3199030" cy="571504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215900" dist="38100" dir="10800000" algn="r" rotWithShape="0">
              <a:schemeClr val="bg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99 Flecha derecha"/>
          <p:cNvSpPr/>
          <p:nvPr/>
        </p:nvSpPr>
        <p:spPr>
          <a:xfrm rot="342724">
            <a:off x="2162900" y="4815376"/>
            <a:ext cx="3483363" cy="571504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215900" dist="38100" dir="10800000" algn="r" rotWithShape="0">
              <a:schemeClr val="bg1">
                <a:lumMod val="75000"/>
                <a:lumOff val="25000"/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70" decel="100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770" decel="100000"/>
                                        <p:tgtEl>
                                          <p:spTgt spid="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17" dur="77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9" dur="77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nimBg="1"/>
      <p:bldP spid="64520" grpId="0" animBg="1"/>
      <p:bldP spid="64521" grpId="0" animBg="1"/>
      <p:bldP spid="64522" grpId="0" animBg="1"/>
      <p:bldP spid="64523" grpId="0" animBg="1"/>
      <p:bldP spid="64526" grpId="0" animBg="1"/>
      <p:bldP spid="64532" grpId="0" animBg="1"/>
      <p:bldP spid="64543" grpId="0" animBg="1"/>
      <p:bldP spid="64548" grpId="0" animBg="1"/>
      <p:bldP spid="64549" grpId="0" animBg="1"/>
      <p:bldP spid="64556" grpId="0" animBg="1"/>
      <p:bldP spid="64565" grpId="0"/>
      <p:bldP spid="64567" grpId="0"/>
      <p:bldP spid="67" grpId="0"/>
      <p:bldP spid="68" grpId="0"/>
      <p:bldP spid="77" grpId="0" animBg="1"/>
      <p:bldP spid="95" grpId="0"/>
      <p:bldP spid="96" grpId="0"/>
      <p:bldP spid="97" grpId="0" animBg="1"/>
      <p:bldP spid="98" grpId="0" animBg="1"/>
      <p:bldP spid="99" grpId="0" animBg="1"/>
      <p:bldP spid="10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A52A3-E1B9-405B-A8C0-58EC5B9156F3}" type="slidenum">
              <a:rPr lang="es-ES" smtClean="0"/>
              <a:pPr>
                <a:defRPr/>
              </a:pPr>
              <a:t>65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14282" y="142852"/>
            <a:ext cx="24994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ES" sz="4600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CO" dirty="0">
              <a:solidFill>
                <a:prstClr val="whit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152481" y="2557343"/>
            <a:ext cx="341978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ES" sz="4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atin typeface="Broadway" pitchFamily="82" charset="0"/>
              </a:rPr>
              <a:t>FIN</a:t>
            </a:r>
          </a:p>
          <a:p>
            <a:pPr lvl="0">
              <a:defRPr/>
            </a:pPr>
            <a:r>
              <a:rPr lang="es-ES" sz="4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atin typeface="Broadway" pitchFamily="82" charset="0"/>
              </a:rPr>
              <a:t>(Por fin??)</a:t>
            </a:r>
            <a:endParaRPr lang="es-CO" dirty="0">
              <a:ln>
                <a:solidFill>
                  <a:schemeClr val="bg1"/>
                </a:solidFill>
              </a:ln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endParaRPr>
          </a:p>
        </p:txBody>
      </p:sp>
      <p:pic>
        <p:nvPicPr>
          <p:cNvPr id="1026" name="Picture 2" descr="C:\Documents and Settings\cabuiles\Configuración local\Archivos temporales de Internet\Content.IE5\9HXH1WMQ\MCj043984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899" y="1717676"/>
            <a:ext cx="1819275" cy="271145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0775" cy="1143000"/>
          </a:xfrm>
          <a:noFill/>
        </p:spPr>
        <p:txBody>
          <a:bodyPr/>
          <a:lstStyle/>
          <a:p>
            <a:r>
              <a:rPr lang="es-ES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B4C03-A8C6-4434-B0E9-BCAC277C941E}" type="slidenum">
              <a:rPr lang="es-ES"/>
              <a:pPr>
                <a:defRPr/>
              </a:pPr>
              <a:t>7</a:t>
            </a:fld>
            <a:endParaRPr lang="es-E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57158" y="1347788"/>
            <a:ext cx="8874802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DISEÑO ESTRUCTURADO.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>
              <a:buClr>
                <a:srgbClr val="8F7C07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Usa la partición y jerarquía de sistemas en unidades mas pequeñas.</a:t>
            </a:r>
          </a:p>
          <a:p>
            <a:pPr algn="l" eaLnBrk="0" hangingPunct="0">
              <a:buClr>
                <a:srgbClr val="8F7C07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Es gráfico.</a:t>
            </a:r>
          </a:p>
          <a:p>
            <a:pPr algn="l" eaLnBrk="0" hangingPunct="0">
              <a:buClr>
                <a:srgbClr val="8F7C07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Transforma los Diagramas de Casos de Uso en la estructura del sistema.</a:t>
            </a:r>
          </a:p>
          <a:p>
            <a:pPr algn="l" eaLnBrk="0" hangingPunct="0">
              <a:buClr>
                <a:srgbClr val="8F7C07"/>
              </a:buClr>
              <a:buFont typeface="Wingdings" pitchFamily="2" charset="2"/>
              <a:buChar char="ü"/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No es la solución total. La experiencia, creatividad e intuición</a:t>
            </a:r>
          </a:p>
          <a:p>
            <a:pPr algn="l" eaLnBrk="0" hangingPunct="0">
              <a:buClr>
                <a:srgbClr val="8F7C07"/>
              </a:buClr>
            </a:pP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  también son claves. 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Componentes: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>
              <a:buBlip>
                <a:blip r:embed="rId3"/>
              </a:buBlip>
            </a:pPr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 Identificación de módulos: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Porción de lógica con nombre y atributos:</a:t>
            </a:r>
          </a:p>
          <a:p>
            <a:pPr lvl="1"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Entradas </a:t>
            </a:r>
          </a:p>
          <a:p>
            <a:pPr lvl="1"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Salidas</a:t>
            </a:r>
          </a:p>
          <a:p>
            <a:pPr lvl="1"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Funciones </a:t>
            </a:r>
          </a:p>
          <a:p>
            <a:pPr lvl="1"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Mecánica </a:t>
            </a:r>
          </a:p>
          <a:p>
            <a:pPr lvl="1" algn="l" eaLnBrk="0" hangingPunct="0"/>
            <a:r>
              <a:rPr lang="es-ES" sz="1800" dirty="0">
                <a:ln>
                  <a:solidFill>
                    <a:srgbClr val="00B050"/>
                  </a:solidFill>
                </a:ln>
                <a:solidFill>
                  <a:srgbClr val="3C14AC"/>
                </a:solidFill>
                <a:latin typeface="Verdana" pitchFamily="34" charset="0"/>
              </a:rPr>
              <a:t>Datos internos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7086600" cy="1000132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1F88D-A607-4128-84B0-E8137EACEA47}" type="slidenum">
              <a:rPr lang="es-ES"/>
              <a:pPr>
                <a:defRPr/>
              </a:pPr>
              <a:t>8</a:t>
            </a:fld>
            <a:endParaRPr lang="es-E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14282" y="1142984"/>
            <a:ext cx="8495916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Representación:</a:t>
            </a:r>
          </a:p>
          <a:p>
            <a:pPr algn="l" eaLnBrk="0" hangingPunct="0"/>
            <a:endParaRPr lang="es-ES" sz="1800" b="1" u="sng" dirty="0">
              <a:latin typeface="Verdana" pitchFamily="34" charset="0"/>
            </a:endParaRPr>
          </a:p>
          <a:p>
            <a:pPr algn="l" eaLnBrk="0" hangingPunct="0"/>
            <a:endParaRPr lang="es-ES" sz="1800" b="1" u="sng" dirty="0">
              <a:latin typeface="Verdana" pitchFamily="34" charset="0"/>
            </a:endParaRPr>
          </a:p>
          <a:p>
            <a:pPr algn="l" eaLnBrk="0" hangingPunct="0"/>
            <a:endParaRPr lang="es-ES" sz="1800" b="1" u="sng" dirty="0"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Tipos: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800" b="1" dirty="0">
                <a:ln>
                  <a:gradFill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5400000" scaled="0"/>
                  </a:gradFill>
                </a:ln>
                <a:solidFill>
                  <a:srgbClr val="3C14AC"/>
                </a:solidFill>
                <a:latin typeface="Verdana" pitchFamily="34" charset="0"/>
              </a:rPr>
              <a:t>Aferente :</a:t>
            </a:r>
            <a:r>
              <a:rPr lang="es-ES" sz="1800" dirty="0">
                <a:latin typeface="Verdana" pitchFamily="34" charset="0"/>
              </a:rPr>
              <a:t>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Permite tomar información del medio externo y llevarla al 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      interno. (data </a:t>
            </a:r>
            <a:r>
              <a:rPr lang="es-ES" sz="1800" dirty="0" err="1">
                <a:solidFill>
                  <a:srgbClr val="3C14AC"/>
                </a:solidFill>
                <a:latin typeface="Verdana" pitchFamily="34" charset="0"/>
              </a:rPr>
              <a:t>entry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).</a:t>
            </a:r>
          </a:p>
          <a:p>
            <a:pPr algn="l" eaLnBrk="0" hangingPunct="0"/>
            <a:r>
              <a:rPr lang="es-ES" sz="1800" b="1" dirty="0">
                <a:ln>
                  <a:gradFill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5400000" scaled="0"/>
                  </a:gradFill>
                </a:ln>
                <a:solidFill>
                  <a:srgbClr val="3C14AC"/>
                </a:solidFill>
                <a:latin typeface="Verdana" pitchFamily="34" charset="0"/>
              </a:rPr>
              <a:t>Eferente :</a:t>
            </a:r>
            <a:r>
              <a:rPr lang="es-ES" sz="1800" dirty="0">
                <a:latin typeface="Verdana" pitchFamily="34" charset="0"/>
              </a:rPr>
              <a:t>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Llevan información del medio interno al medio ambiente.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	     Generadores de reportes.</a:t>
            </a:r>
          </a:p>
          <a:p>
            <a:pPr algn="l" eaLnBrk="0" hangingPunct="0"/>
            <a:r>
              <a:rPr lang="es-ES" sz="1800" b="1" dirty="0">
                <a:ln>
                  <a:gradFill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5400000" scaled="0"/>
                  </a:gradFill>
                </a:ln>
                <a:solidFill>
                  <a:srgbClr val="3C14AC"/>
                </a:solidFill>
                <a:latin typeface="Verdana" pitchFamily="34" charset="0"/>
              </a:rPr>
              <a:t>Coordinador :</a:t>
            </a:r>
            <a:r>
              <a:rPr lang="es-ES" sz="1800" dirty="0">
                <a:latin typeface="Verdana" pitchFamily="34" charset="0"/>
              </a:rPr>
              <a:t> 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Orienta y coordina labores de otros módulos.(menú).</a:t>
            </a:r>
          </a:p>
          <a:p>
            <a:pPr algn="l" eaLnBrk="0" hangingPunct="0"/>
            <a:r>
              <a:rPr lang="es-ES" sz="1800" b="1" dirty="0">
                <a:ln>
                  <a:gradFill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5400000" scaled="0"/>
                  </a:gradFill>
                </a:ln>
                <a:solidFill>
                  <a:srgbClr val="3C14AC"/>
                </a:solidFill>
                <a:latin typeface="Verdana" pitchFamily="34" charset="0"/>
              </a:rPr>
              <a:t>Transformador</a:t>
            </a:r>
            <a:r>
              <a:rPr lang="es-ES" sz="1800" b="1" dirty="0">
                <a:ln>
                  <a:gradFill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5400000" scaled="0"/>
                  </a:gradFill>
                </a:ln>
                <a:latin typeface="Verdana" pitchFamily="34" charset="0"/>
              </a:rPr>
              <a:t> </a:t>
            </a:r>
            <a:r>
              <a:rPr lang="es-ES" sz="1800" b="1" dirty="0">
                <a:ln>
                  <a:gradFill>
                    <a:gsLst>
                      <a:gs pos="0">
                        <a:srgbClr val="000082"/>
                      </a:gs>
                      <a:gs pos="13000">
                        <a:srgbClr val="0047FF"/>
                      </a:gs>
                      <a:gs pos="28000">
                        <a:srgbClr val="000082"/>
                      </a:gs>
                      <a:gs pos="42999">
                        <a:srgbClr val="0047FF"/>
                      </a:gs>
                      <a:gs pos="58000">
                        <a:srgbClr val="000082"/>
                      </a:gs>
                      <a:gs pos="72000">
                        <a:srgbClr val="0047FF"/>
                      </a:gs>
                      <a:gs pos="87000">
                        <a:srgbClr val="000082"/>
                      </a:gs>
                      <a:gs pos="100000">
                        <a:srgbClr val="0047FF"/>
                      </a:gs>
                    </a:gsLst>
                    <a:lin ang="5400000" scaled="0"/>
                  </a:gradFill>
                </a:ln>
                <a:solidFill>
                  <a:srgbClr val="3C14AC"/>
                </a:solidFill>
                <a:latin typeface="Verdana" pitchFamily="34" charset="0"/>
              </a:rPr>
              <a:t>:</a:t>
            </a:r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 Realizan una labor específica. (raíz cuadrada).	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  <a:p>
            <a:pPr algn="l" eaLnBrk="0" hangingPunct="0">
              <a:buBlip>
                <a:blip r:embed="rId3"/>
              </a:buBlip>
            </a:pPr>
            <a:r>
              <a:rPr lang="es-ES" sz="1800" b="1" dirty="0">
                <a:solidFill>
                  <a:srgbClr val="FF0000"/>
                </a:solidFill>
                <a:latin typeface="Verdana" pitchFamily="34" charset="0"/>
              </a:rPr>
              <a:t> Interfaces entre módulos:</a:t>
            </a:r>
          </a:p>
          <a:p>
            <a:pPr algn="l" eaLnBrk="0" hangingPunct="0"/>
            <a:endParaRPr lang="es-ES" sz="1800" b="1" dirty="0">
              <a:latin typeface="Verdana" pitchFamily="34" charset="0"/>
            </a:endParaRP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Relaciones o llamadas que existen entre los módulos de un sistema.</a:t>
            </a:r>
          </a:p>
          <a:p>
            <a:pPr algn="l" eaLnBrk="0" hangingPunct="0"/>
            <a:r>
              <a:rPr lang="es-ES" sz="1800" dirty="0">
                <a:solidFill>
                  <a:srgbClr val="3C14AC"/>
                </a:solidFill>
                <a:latin typeface="Verdana" pitchFamily="34" charset="0"/>
              </a:rPr>
              <a:t>Son:</a:t>
            </a:r>
          </a:p>
          <a:p>
            <a:pPr algn="l" eaLnBrk="0" hangingPunct="0"/>
            <a:endParaRPr lang="es-ES" sz="1800" dirty="0">
              <a:latin typeface="Verdana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755900" y="1627178"/>
            <a:ext cx="1816100" cy="4445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120447" y="1714488"/>
            <a:ext cx="88004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400" dirty="0">
                <a:solidFill>
                  <a:srgbClr val="3C14AC"/>
                </a:solidFill>
                <a:latin typeface="Verdana" pitchFamily="34" charset="0"/>
              </a:rPr>
              <a:t>nombre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Elipse"/>
          <p:cNvSpPr/>
          <p:nvPr/>
        </p:nvSpPr>
        <p:spPr>
          <a:xfrm>
            <a:off x="1183934" y="4572008"/>
            <a:ext cx="566742" cy="35719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Elipse"/>
          <p:cNvSpPr/>
          <p:nvPr/>
        </p:nvSpPr>
        <p:spPr>
          <a:xfrm>
            <a:off x="6622746" y="1852602"/>
            <a:ext cx="566742" cy="35719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7470775" cy="1143000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  <a:latin typeface="Broadway" pitchFamily="82" charset="0"/>
              </a:rPr>
              <a:t>DISEÑO</a:t>
            </a:r>
            <a:endParaRPr lang="es-ES" dirty="0"/>
          </a:p>
        </p:txBody>
      </p:sp>
      <p:sp>
        <p:nvSpPr>
          <p:cNvPr id="36" name="3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97909" y="6310334"/>
            <a:ext cx="762000" cy="365125"/>
          </a:xfrm>
        </p:spPr>
        <p:txBody>
          <a:bodyPr/>
          <a:lstStyle/>
          <a:p>
            <a:pPr>
              <a:defRPr/>
            </a:pPr>
            <a:fld id="{A08A58FB-AD2C-42AC-8706-ABC21F512696}" type="slidenum">
              <a:rPr lang="es-ES"/>
              <a:pPr>
                <a:defRPr/>
              </a:pPr>
              <a:t>9</a:t>
            </a:fld>
            <a:endParaRPr lang="es-E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57158" y="2691953"/>
            <a:ext cx="121668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A llama a B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786050" y="2834829"/>
            <a:ext cx="254076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A llama a </a:t>
            </a:r>
            <a:r>
              <a:rPr lang="es-ES" sz="1400" dirty="0" err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 (recursividad)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5457796" y="2697161"/>
            <a:ext cx="297068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A llama a B, C o D. No importa</a:t>
            </a:r>
          </a:p>
          <a:p>
            <a:pPr eaLnBrk="0" hangingPunct="0"/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ni orden ni condiciones.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285720" y="3857628"/>
            <a:ext cx="307183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/>
            <a:r>
              <a:rPr lang="es-ES" sz="1400" b="1" dirty="0">
                <a:solidFill>
                  <a:srgbClr val="3C14AC"/>
                </a:solidFill>
                <a:latin typeface="Verdana" pitchFamily="34" charset="0"/>
              </a:rPr>
              <a:t>Llamado excluyente				</a:t>
            </a: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71406" y="5513394"/>
            <a:ext cx="278473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A llama a B, C o D. En forma</a:t>
            </a:r>
          </a:p>
          <a:p>
            <a:pPr eaLnBrk="0" hangingPunct="0"/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excluyente. </a:t>
            </a:r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5642074" y="5437194"/>
            <a:ext cx="259686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s-ES" sz="1400" dirty="0">
                <a:solidFill>
                  <a:srgbClr val="FF0000"/>
                </a:solidFill>
                <a:latin typeface="Verdana" pitchFamily="34" charset="0"/>
              </a:rPr>
              <a:t>A llama repetidamente a B</a:t>
            </a:r>
          </a:p>
        </p:txBody>
      </p:sp>
      <p:sp>
        <p:nvSpPr>
          <p:cNvPr id="13346" name="Rectangle 18"/>
          <p:cNvSpPr>
            <a:spLocks noChangeArrowheads="1"/>
          </p:cNvSpPr>
          <p:nvPr/>
        </p:nvSpPr>
        <p:spPr bwMode="auto">
          <a:xfrm>
            <a:off x="628621" y="170497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47" name="Rectangle 19"/>
          <p:cNvSpPr>
            <a:spLocks noChangeArrowheads="1"/>
          </p:cNvSpPr>
          <p:nvPr/>
        </p:nvSpPr>
        <p:spPr bwMode="auto">
          <a:xfrm>
            <a:off x="628621" y="235267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48" name="Line 20"/>
          <p:cNvSpPr>
            <a:spLocks noChangeShapeType="1"/>
          </p:cNvSpPr>
          <p:nvPr/>
        </p:nvSpPr>
        <p:spPr bwMode="auto">
          <a:xfrm>
            <a:off x="988984" y="1920874"/>
            <a:ext cx="0" cy="431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24" name="Rectangle 25"/>
          <p:cNvSpPr>
            <a:spLocks noChangeArrowheads="1"/>
          </p:cNvSpPr>
          <p:nvPr/>
        </p:nvSpPr>
        <p:spPr bwMode="auto">
          <a:xfrm>
            <a:off x="3652809" y="2541149"/>
            <a:ext cx="720725" cy="287337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3325" name="AutoShape 27"/>
          <p:cNvCxnSpPr>
            <a:cxnSpLocks noChangeShapeType="1"/>
            <a:stCxn id="13324" idx="1"/>
            <a:endCxn id="13324" idx="0"/>
          </p:cNvCxnSpPr>
          <p:nvPr/>
        </p:nvCxnSpPr>
        <p:spPr bwMode="auto">
          <a:xfrm rot="10800000" flipH="1">
            <a:off x="3652809" y="2541149"/>
            <a:ext cx="360362" cy="144462"/>
          </a:xfrm>
          <a:prstGeom prst="curvedConnector4">
            <a:avLst>
              <a:gd name="adj1" fmla="val -63435"/>
              <a:gd name="adj2" fmla="val 258241"/>
            </a:avLst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13326" name="Rectangle 28"/>
          <p:cNvSpPr>
            <a:spLocks noChangeArrowheads="1"/>
          </p:cNvSpPr>
          <p:nvPr/>
        </p:nvSpPr>
        <p:spPr bwMode="auto">
          <a:xfrm>
            <a:off x="1097062" y="4429132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27" name="Rectangle 29"/>
          <p:cNvSpPr>
            <a:spLocks noChangeArrowheads="1"/>
          </p:cNvSpPr>
          <p:nvPr/>
        </p:nvSpPr>
        <p:spPr bwMode="auto">
          <a:xfrm>
            <a:off x="1097062" y="522129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C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28" name="Rectangle 30"/>
          <p:cNvSpPr>
            <a:spLocks noChangeArrowheads="1"/>
          </p:cNvSpPr>
          <p:nvPr/>
        </p:nvSpPr>
        <p:spPr bwMode="auto">
          <a:xfrm>
            <a:off x="1889224" y="522129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29" name="Rectangle 31"/>
          <p:cNvSpPr>
            <a:spLocks noChangeArrowheads="1"/>
          </p:cNvSpPr>
          <p:nvPr/>
        </p:nvSpPr>
        <p:spPr bwMode="auto">
          <a:xfrm>
            <a:off x="304899" y="522129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30" name="Rectangle 39"/>
          <p:cNvSpPr>
            <a:spLocks noChangeArrowheads="1"/>
          </p:cNvSpPr>
          <p:nvPr/>
        </p:nvSpPr>
        <p:spPr bwMode="auto">
          <a:xfrm>
            <a:off x="6532534" y="1776411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31" name="Rectangle 40"/>
          <p:cNvSpPr>
            <a:spLocks noChangeArrowheads="1"/>
          </p:cNvSpPr>
          <p:nvPr/>
        </p:nvSpPr>
        <p:spPr bwMode="auto">
          <a:xfrm>
            <a:off x="6532534" y="235267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C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32" name="Rectangle 41"/>
          <p:cNvSpPr>
            <a:spLocks noChangeArrowheads="1"/>
          </p:cNvSpPr>
          <p:nvPr/>
        </p:nvSpPr>
        <p:spPr bwMode="auto">
          <a:xfrm>
            <a:off x="7324696" y="235267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33" name="Rectangle 42"/>
          <p:cNvSpPr>
            <a:spLocks noChangeArrowheads="1"/>
          </p:cNvSpPr>
          <p:nvPr/>
        </p:nvSpPr>
        <p:spPr bwMode="auto">
          <a:xfrm>
            <a:off x="5740371" y="2352674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dirty="0">
                <a:solidFill>
                  <a:schemeClr val="bg1"/>
                </a:solidFill>
              </a:rPr>
              <a:t>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334" name="Line 43"/>
          <p:cNvSpPr>
            <a:spLocks noChangeShapeType="1"/>
          </p:cNvSpPr>
          <p:nvPr/>
        </p:nvSpPr>
        <p:spPr bwMode="auto">
          <a:xfrm>
            <a:off x="6892896" y="1992311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35" name="Line 44"/>
          <p:cNvSpPr>
            <a:spLocks noChangeShapeType="1"/>
          </p:cNvSpPr>
          <p:nvPr/>
        </p:nvSpPr>
        <p:spPr bwMode="auto">
          <a:xfrm flipH="1">
            <a:off x="6100734" y="1992311"/>
            <a:ext cx="792162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37" name="AutoShape 46"/>
          <p:cNvSpPr>
            <a:spLocks noChangeArrowheads="1"/>
          </p:cNvSpPr>
          <p:nvPr/>
        </p:nvSpPr>
        <p:spPr bwMode="auto">
          <a:xfrm>
            <a:off x="1344712" y="4645032"/>
            <a:ext cx="215900" cy="215900"/>
          </a:xfrm>
          <a:prstGeom prst="diamond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38" name="Line 48"/>
          <p:cNvSpPr>
            <a:spLocks noChangeShapeType="1"/>
          </p:cNvSpPr>
          <p:nvPr/>
        </p:nvSpPr>
        <p:spPr bwMode="auto">
          <a:xfrm>
            <a:off x="1457424" y="4860932"/>
            <a:ext cx="0" cy="3603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39" name="Line 49"/>
          <p:cNvSpPr>
            <a:spLocks noChangeShapeType="1"/>
          </p:cNvSpPr>
          <p:nvPr/>
        </p:nvSpPr>
        <p:spPr bwMode="auto">
          <a:xfrm>
            <a:off x="1528862" y="4716469"/>
            <a:ext cx="720725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40" name="Line 52"/>
          <p:cNvSpPr>
            <a:spLocks noChangeShapeType="1"/>
          </p:cNvSpPr>
          <p:nvPr/>
        </p:nvSpPr>
        <p:spPr bwMode="auto">
          <a:xfrm flipH="1">
            <a:off x="592237" y="4716469"/>
            <a:ext cx="792162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43" name="Rectangle 54"/>
          <p:cNvSpPr>
            <a:spLocks noChangeArrowheads="1"/>
          </p:cNvSpPr>
          <p:nvPr/>
        </p:nvSpPr>
        <p:spPr bwMode="auto">
          <a:xfrm>
            <a:off x="6497737" y="4429132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chemeClr val="bg1"/>
                </a:solidFill>
              </a:rPr>
              <a:t>A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344" name="Rectangle 55"/>
          <p:cNvSpPr>
            <a:spLocks noChangeArrowheads="1"/>
          </p:cNvSpPr>
          <p:nvPr/>
        </p:nvSpPr>
        <p:spPr bwMode="auto">
          <a:xfrm>
            <a:off x="6497737" y="5076832"/>
            <a:ext cx="720725" cy="2159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CO" sz="800" dirty="0">
                <a:solidFill>
                  <a:schemeClr val="bg1"/>
                </a:solidFill>
              </a:rPr>
              <a:t>B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3345" name="Line 56"/>
          <p:cNvSpPr>
            <a:spLocks noChangeShapeType="1"/>
          </p:cNvSpPr>
          <p:nvPr/>
        </p:nvSpPr>
        <p:spPr bwMode="auto">
          <a:xfrm>
            <a:off x="6858100" y="4645032"/>
            <a:ext cx="0" cy="431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3342" name="Freeform 62"/>
          <p:cNvSpPr>
            <a:spLocks/>
          </p:cNvSpPr>
          <p:nvPr/>
        </p:nvSpPr>
        <p:spPr bwMode="auto">
          <a:xfrm>
            <a:off x="6785074" y="4718057"/>
            <a:ext cx="215900" cy="215900"/>
          </a:xfrm>
          <a:custGeom>
            <a:avLst/>
            <a:gdLst>
              <a:gd name="T0" fmla="*/ 0 w 136"/>
              <a:gd name="T1" fmla="*/ 0 h 136"/>
              <a:gd name="T2" fmla="*/ 215900 w 136"/>
              <a:gd name="T3" fmla="*/ 71437 h 136"/>
              <a:gd name="T4" fmla="*/ 0 w 136"/>
              <a:gd name="T5" fmla="*/ 21590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0"/>
                </a:moveTo>
                <a:cubicBezTo>
                  <a:pt x="68" y="11"/>
                  <a:pt x="136" y="22"/>
                  <a:pt x="136" y="45"/>
                </a:cubicBezTo>
                <a:cubicBezTo>
                  <a:pt x="136" y="68"/>
                  <a:pt x="68" y="102"/>
                  <a:pt x="0" y="136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7" name="36 Rectángulo"/>
          <p:cNvSpPr/>
          <p:nvPr/>
        </p:nvSpPr>
        <p:spPr>
          <a:xfrm>
            <a:off x="134063" y="1285860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3C14AC"/>
                </a:solidFill>
                <a:latin typeface="Verdana" pitchFamily="34" charset="0"/>
              </a:rPr>
              <a:t>Llamado sencillo</a:t>
            </a:r>
            <a:endParaRPr lang="es-CO" dirty="0"/>
          </a:p>
        </p:txBody>
      </p:sp>
      <p:sp>
        <p:nvSpPr>
          <p:cNvPr id="38" name="37 Rectángulo"/>
          <p:cNvSpPr/>
          <p:nvPr/>
        </p:nvSpPr>
        <p:spPr>
          <a:xfrm>
            <a:off x="2948928" y="1835339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3C14AC"/>
                </a:solidFill>
                <a:latin typeface="Verdana" pitchFamily="34" charset="0"/>
              </a:rPr>
              <a:t>Llamado a sí mismo</a:t>
            </a:r>
            <a:endParaRPr lang="es-CO" sz="1400" dirty="0"/>
          </a:p>
        </p:txBody>
      </p:sp>
      <p:sp>
        <p:nvSpPr>
          <p:cNvPr id="39" name="38 Rectángulo"/>
          <p:cNvSpPr/>
          <p:nvPr/>
        </p:nvSpPr>
        <p:spPr>
          <a:xfrm>
            <a:off x="5918903" y="1335273"/>
            <a:ext cx="1988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3C14AC"/>
                </a:solidFill>
                <a:latin typeface="Verdana" pitchFamily="34" charset="0"/>
              </a:rPr>
              <a:t> Llamado múltiple</a:t>
            </a:r>
            <a:endParaRPr lang="es-CO" dirty="0"/>
          </a:p>
        </p:txBody>
      </p:sp>
      <p:sp>
        <p:nvSpPr>
          <p:cNvPr id="40" name="39 Rectángulo"/>
          <p:cNvSpPr/>
          <p:nvPr/>
        </p:nvSpPr>
        <p:spPr>
          <a:xfrm>
            <a:off x="5729039" y="3907041"/>
            <a:ext cx="2077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/>
            <a:r>
              <a:rPr lang="es-ES" sz="1400" b="1" dirty="0">
                <a:solidFill>
                  <a:srgbClr val="3C14AC"/>
                </a:solidFill>
                <a:latin typeface="Verdana" pitchFamily="34" charset="0"/>
              </a:rPr>
              <a:t>Llamado repetitivo</a:t>
            </a:r>
          </a:p>
        </p:txBody>
      </p:sp>
      <p:sp>
        <p:nvSpPr>
          <p:cNvPr id="13336" name="Line 45"/>
          <p:cNvSpPr>
            <a:spLocks noChangeShapeType="1"/>
          </p:cNvSpPr>
          <p:nvPr/>
        </p:nvSpPr>
        <p:spPr bwMode="auto">
          <a:xfrm>
            <a:off x="6892896" y="1992311"/>
            <a:ext cx="792163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44" name="43 Flecha derecha"/>
          <p:cNvSpPr/>
          <p:nvPr/>
        </p:nvSpPr>
        <p:spPr>
          <a:xfrm>
            <a:off x="7353320" y="1857364"/>
            <a:ext cx="642942" cy="285752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effectLst>
            <a:outerShdw blurRad="50800" dist="38100" dir="13500000" sx="103000" sy="103000" algn="b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4 Flecha derecha"/>
          <p:cNvSpPr/>
          <p:nvPr/>
        </p:nvSpPr>
        <p:spPr>
          <a:xfrm>
            <a:off x="1928794" y="4572008"/>
            <a:ext cx="642942" cy="285752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effectLst>
            <a:outerShdw blurRad="50800" dist="38100" dir="13500000" sx="103000" sy="103000" algn="b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45 CuadroTexto"/>
          <p:cNvSpPr txBox="1"/>
          <p:nvPr/>
        </p:nvSpPr>
        <p:spPr>
          <a:xfrm>
            <a:off x="7899966" y="1857364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rgbClr val="C00000"/>
                </a:solidFill>
              </a:rPr>
              <a:t>Sin condición</a:t>
            </a:r>
          </a:p>
        </p:txBody>
      </p:sp>
      <p:sp>
        <p:nvSpPr>
          <p:cNvPr id="47" name="46 Rectángulo"/>
          <p:cNvSpPr/>
          <p:nvPr/>
        </p:nvSpPr>
        <p:spPr>
          <a:xfrm>
            <a:off x="2643174" y="4572008"/>
            <a:ext cx="1425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1400" b="1" dirty="0">
                <a:solidFill>
                  <a:srgbClr val="C00000"/>
                </a:solidFill>
              </a:rPr>
              <a:t>Con condición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2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70" decel="1000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770" decel="100000"/>
                                        <p:tgtEl>
                                          <p:spTgt spid="133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9" dur="77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1" dur="77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7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770" decel="100000"/>
                                        <p:tgtEl>
                                          <p:spTgt spid="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6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8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77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770" decel="100000"/>
                                        <p:tgtEl>
                                          <p:spTgt spid="4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7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9" dur="77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1" grpId="0" animBg="1"/>
      <p:bldP spid="13317" grpId="0"/>
      <p:bldP spid="13318" grpId="0"/>
      <p:bldP spid="13319" grpId="0"/>
      <p:bldP spid="13320" grpId="0"/>
      <p:bldP spid="13321" grpId="0"/>
      <p:bldP spid="13322" grpId="0"/>
      <p:bldP spid="13346" grpId="0" animBg="1"/>
      <p:bldP spid="13347" grpId="0" animBg="1"/>
      <p:bldP spid="13348" grpId="0" animBg="1"/>
      <p:bldP spid="13324" grpId="0" animBg="1"/>
      <p:bldP spid="13326" grpId="0" animBg="1"/>
      <p:bldP spid="13327" grpId="0" animBg="1"/>
      <p:bldP spid="13328" grpId="0" animBg="1"/>
      <p:bldP spid="13329" grpId="0" animBg="1"/>
      <p:bldP spid="13330" grpId="0" animBg="1"/>
      <p:bldP spid="13331" grpId="0" animBg="1"/>
      <p:bldP spid="13332" grpId="0" animBg="1"/>
      <p:bldP spid="13333" grpId="0" animBg="1"/>
      <p:bldP spid="13334" grpId="0" animBg="1"/>
      <p:bldP spid="13335" grpId="0" animBg="1"/>
      <p:bldP spid="13337" grpId="0" animBg="1"/>
      <p:bldP spid="13338" grpId="0" animBg="1"/>
      <p:bldP spid="13339" grpId="0" animBg="1"/>
      <p:bldP spid="13340" grpId="0" animBg="1"/>
      <p:bldP spid="13343" grpId="0" animBg="1"/>
      <p:bldP spid="13344" grpId="0" animBg="1"/>
      <p:bldP spid="13345" grpId="0" animBg="1"/>
      <p:bldP spid="13342" grpId="0" animBg="1"/>
      <p:bldP spid="37" grpId="0"/>
      <p:bldP spid="38" grpId="0"/>
      <p:bldP spid="39" grpId="0"/>
      <p:bldP spid="40" grpId="0"/>
      <p:bldP spid="13336" grpId="0" animBg="1"/>
      <p:bldP spid="44" grpId="0" animBg="1"/>
      <p:bldP spid="45" grpId="0" animBg="1"/>
      <p:bldP spid="46" grpId="0"/>
      <p:bldP spid="47" grpId="0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229915</TotalTime>
  <Words>6029</Words>
  <Application>Microsoft Office PowerPoint</Application>
  <PresentationFormat>Presentación en pantalla (4:3)</PresentationFormat>
  <Paragraphs>1322</Paragraphs>
  <Slides>65</Slides>
  <Notes>35</Notes>
  <HiddenSlides>9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7" baseType="lpstr">
      <vt:lpstr>Arial</vt:lpstr>
      <vt:lpstr>Bernard MT Condensed</vt:lpstr>
      <vt:lpstr>Broadway</vt:lpstr>
      <vt:lpstr>Courier New</vt:lpstr>
      <vt:lpstr>Franklin Gothic Book</vt:lpstr>
      <vt:lpstr>Rockwell Condensed</vt:lpstr>
      <vt:lpstr>Times New Roman</vt:lpstr>
      <vt:lpstr>Verdana</vt:lpstr>
      <vt:lpstr>Webdings</vt:lpstr>
      <vt:lpstr>Wingdings</vt:lpstr>
      <vt:lpstr>Wingdings 2</vt:lpstr>
      <vt:lpstr>Técnico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Presentación de PowerPoint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DISEÑO</vt:lpstr>
      <vt:lpstr>Presentación de PowerPoint</vt:lpstr>
      <vt:lpstr>DISEÑO</vt:lpstr>
      <vt:lpstr>DISEÑO</vt:lpstr>
      <vt:lpstr>DISEÑO</vt:lpstr>
      <vt:lpstr>DISEÑO</vt:lpstr>
      <vt:lpstr>DISEÑO</vt:lpstr>
      <vt:lpstr> Diseño orientado por objetos. </vt:lpstr>
      <vt:lpstr>  Diseño orientado por objetos</vt:lpstr>
      <vt:lpstr> Diseño orientado por objetos</vt:lpstr>
      <vt:lpstr> Diseño orientado por objetos</vt:lpstr>
      <vt:lpstr> Diseño orientado por objetos</vt:lpstr>
      <vt:lpstr>Diseño orientado por objetos</vt:lpstr>
      <vt:lpstr>Diseño orientado por objetos</vt:lpstr>
      <vt:lpstr>Diseño orientado por objetos</vt:lpstr>
      <vt:lpstr>Diseño orientado por objetos</vt:lpstr>
      <vt:lpstr>Diseño orientado por objetos</vt:lpstr>
      <vt:lpstr>Diseño orientado por objetos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Carlos Alberto Builes</dc:creator>
  <cp:lastModifiedBy>Carlos Alberto Builes Velez</cp:lastModifiedBy>
  <cp:revision>199</cp:revision>
  <cp:lastPrinted>2002-07-23T21:26:13Z</cp:lastPrinted>
  <dcterms:created xsi:type="dcterms:W3CDTF">1995-06-17T23:31:02Z</dcterms:created>
  <dcterms:modified xsi:type="dcterms:W3CDTF">2023-01-23T13:44:37Z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-1674464133</vt:i4>
  </property>
  <property fmtid="{D5CDD505-2E9C-101B-9397-08002B2CF9AE}" pid="3" name="_NewReviewCycle">
    <vt:lpwstr/>
  </property>
  <property fmtid="{D5CDD505-2E9C-101B-9397-08002B2CF9AE}" pid="4" name="_EmailSubject">
    <vt:lpwstr>Clases - Presentaciones (3)</vt:lpwstr>
  </property>
  <property fmtid="{D5CDD505-2E9C-101B-9397-08002B2CF9AE}" pid="5" name="_AuthorEmail">
    <vt:lpwstr>CABUILES@BANCOLOMBIA.COM.CO</vt:lpwstr>
  </property>
  <property fmtid="{D5CDD505-2E9C-101B-9397-08002B2CF9AE}" pid="6" name="_AuthorEmailDisplayName">
    <vt:lpwstr>Carlos Alberto Builes Velez</vt:lpwstr>
  </property>
</Properties>
</file>