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kDI945thjGc/msJY9bpkPg+PH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96654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395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96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d3b538044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g1ad3b53804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2773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3064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f5f99120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g1df5f99120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3576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f7bd6b06e_0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g1df7bd6b06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2328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f7bd6b06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g1df7bd6b0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9290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58902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f7bd6b06e_0_1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g1df7bd6b06e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0785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501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Imagen que contiene señal, firmar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8"/>
            <a:ext cx="12191999" cy="68571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7698950" y="660975"/>
            <a:ext cx="58308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CO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 ISO 31000 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GESTIÓN DE RIESGO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9072050" y="1982081"/>
            <a:ext cx="30846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POR:</a:t>
            </a:r>
            <a:endParaRPr sz="3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6720137" y="2810565"/>
            <a:ext cx="58308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Arlinton Calderón Arango</a:t>
            </a:r>
            <a:endParaRPr sz="3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Nicolas Mosquera Mosquera</a:t>
            </a:r>
            <a:endParaRPr sz="3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Jhordany Mosquera Teherán</a:t>
            </a:r>
            <a:endParaRPr sz="3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Sara Zapata Posada</a:t>
            </a:r>
            <a:endParaRPr sz="3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6" descr="Imagen que contiene Diagra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8"/>
            <a:ext cx="12192000" cy="6857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g1ad3b538044_0_10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1ad3b538044_0_10"/>
          <p:cNvSpPr txBox="1"/>
          <p:nvPr/>
        </p:nvSpPr>
        <p:spPr>
          <a:xfrm>
            <a:off x="941925" y="1008050"/>
            <a:ext cx="9853322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¿QUÉ ES EL ISO 31000?</a:t>
            </a:r>
            <a:endParaRPr sz="3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ad3b538044_0_10"/>
          <p:cNvSpPr txBox="1"/>
          <p:nvPr/>
        </p:nvSpPr>
        <p:spPr>
          <a:xfrm>
            <a:off x="376225" y="2128350"/>
            <a:ext cx="6531300" cy="3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CO" sz="2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un estándar internacional que se enfoca en la gestión de riesgos en una organización. Esta norma proporciona un marco de trabajo para la gestión del riesgo que puede ser aplicado a cualquier tipo de organización, tanto pública como privada, grande o pequeña, con o sin fines de lucro.</a:t>
            </a:r>
            <a:endParaRPr sz="26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g1ad3b538044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3075" y="2145138"/>
            <a:ext cx="4647600" cy="25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4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62" y="7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 txBox="1"/>
          <p:nvPr/>
        </p:nvSpPr>
        <p:spPr>
          <a:xfrm>
            <a:off x="887442" y="719509"/>
            <a:ext cx="10200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GESTI</a:t>
            </a:r>
            <a:r>
              <a:rPr lang="es-CO" sz="3200" b="1"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lang="es-CO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DE RIESGO</a:t>
            </a:r>
            <a:r>
              <a:rPr lang="es-CO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3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773100" y="1651825"/>
            <a:ext cx="10645800" cy="4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ISO 31000 establece los principios, el marco y el proceso de gestión de riesgos en una organización. Algunos de los principios clave que se deben seguir para una buena gestión del riesgo son: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673200" y="2712325"/>
            <a:ext cx="10845600" cy="710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Integración: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gestión del riesgo debe ser un proceso integral en toda la organización y no solo una actividad aislada en un departamento.</a:t>
            </a:r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673200" y="3547400"/>
            <a:ext cx="10845600" cy="7104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Inclusividad: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Todas las partes interesadas en la organización deben ser incluidas en el proceso de gestión del riesgo.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673200" y="4382475"/>
            <a:ext cx="10845600" cy="7104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Adaptabilidad: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gestión del riesgo debe ser flexible y adaptarse a las necesidades específicas de la organización.</a:t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673200" y="5217550"/>
            <a:ext cx="10845600" cy="710400"/>
          </a:xfrm>
          <a:prstGeom prst="roundRect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 continua:</a:t>
            </a:r>
            <a:r>
              <a:rPr lang="es-C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gestión del riesgo debe ser un proceso en constante evolución y mejora.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1df5f99120a_0_6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df5f99120a_0_6"/>
          <p:cNvSpPr txBox="1"/>
          <p:nvPr/>
        </p:nvSpPr>
        <p:spPr>
          <a:xfrm>
            <a:off x="941925" y="1008050"/>
            <a:ext cx="9853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CO" sz="3200" b="1">
                <a:latin typeface="Calibri"/>
                <a:ea typeface="Calibri"/>
                <a:cs typeface="Calibri"/>
                <a:sym typeface="Calibri"/>
              </a:rPr>
              <a:t>VENTAJAS D</a:t>
            </a:r>
            <a:r>
              <a:rPr lang="es-CO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s-CO" sz="3200" b="1">
                <a:latin typeface="Calibri"/>
                <a:ea typeface="Calibri"/>
                <a:cs typeface="Calibri"/>
                <a:sym typeface="Calibri"/>
              </a:rPr>
              <a:t> LA IMPLANTACIÓN DEL</a:t>
            </a:r>
            <a:r>
              <a:rPr lang="es-CO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ISO 31000</a:t>
            </a:r>
            <a:endParaRPr sz="3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df5f99120a_0_6"/>
          <p:cNvSpPr txBox="1"/>
          <p:nvPr/>
        </p:nvSpPr>
        <p:spPr>
          <a:xfrm>
            <a:off x="1105425" y="1787000"/>
            <a:ext cx="10131300" cy="4736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9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Cualquier empresa que siga los principios de esta directiva en Gestión de Riesgos está comprometida con su mejora continua y se volverá más resiliente.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s-CO" sz="19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Mejorar su rendimiento y la sostenibilidad.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s-CO" sz="19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Acentuar su calidad.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s-CO" sz="19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Reducir los costos.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s-CO" sz="19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 disminución o desaparición de incidentes inesperados.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g1df5f99120a_0_6"/>
          <p:cNvPicPr preferRelativeResize="0"/>
          <p:nvPr/>
        </p:nvPicPr>
        <p:blipFill rotWithShape="1">
          <a:blip r:embed="rId4">
            <a:alphaModFix/>
          </a:blip>
          <a:srcRect l="9892" r="13066"/>
          <a:stretch/>
        </p:blipFill>
        <p:spPr>
          <a:xfrm>
            <a:off x="7559350" y="3038975"/>
            <a:ext cx="4034099" cy="274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1df7bd6b06e_0_82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df7bd6b06e_0_82"/>
          <p:cNvSpPr txBox="1"/>
          <p:nvPr/>
        </p:nvSpPr>
        <p:spPr>
          <a:xfrm>
            <a:off x="433925" y="735800"/>
            <a:ext cx="8207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>
                <a:latin typeface="Calibri"/>
                <a:ea typeface="Calibri"/>
                <a:cs typeface="Calibri"/>
                <a:sym typeface="Calibri"/>
              </a:rPr>
              <a:t>Ventajas de implantar la norma ISO 31000</a:t>
            </a:r>
            <a:endParaRPr sz="3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df7bd6b06e_0_82"/>
          <p:cNvSpPr txBox="1"/>
          <p:nvPr/>
        </p:nvSpPr>
        <p:spPr>
          <a:xfrm>
            <a:off x="660350" y="1707425"/>
            <a:ext cx="5433600" cy="19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-CO" sz="1200">
                <a:solidFill>
                  <a:schemeClr val="dk1"/>
                </a:solidFill>
                <a:highlight>
                  <a:srgbClr val="FFFFFF"/>
                </a:highlight>
              </a:rPr>
              <a:t>Mejorar su eficiencia operativa.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-CO" sz="1200">
                <a:solidFill>
                  <a:schemeClr val="dk1"/>
                </a:solidFill>
                <a:highlight>
                  <a:srgbClr val="FFFFFF"/>
                </a:highlight>
              </a:rPr>
              <a:t>Contar con la mejora gobernabilidad interna de la empresa.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-CO" sz="1200">
                <a:solidFill>
                  <a:schemeClr val="dk1"/>
                </a:solidFill>
                <a:highlight>
                  <a:srgbClr val="FFFFFF"/>
                </a:highlight>
              </a:rPr>
              <a:t>Incrementar la confianza de partes externas.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-CO" sz="1200">
                <a:solidFill>
                  <a:schemeClr val="dk1"/>
                </a:solidFill>
                <a:highlight>
                  <a:srgbClr val="FFFFFF"/>
                </a:highlight>
              </a:rPr>
              <a:t>Mejorar el rendimiento y la sostenibilidad.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-CO" sz="1200">
                <a:solidFill>
                  <a:schemeClr val="dk1"/>
                </a:solidFill>
                <a:highlight>
                  <a:srgbClr val="FFFFFF"/>
                </a:highlight>
              </a:rPr>
              <a:t>Acentuar la calidad.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-CO" sz="1200">
                <a:solidFill>
                  <a:schemeClr val="dk1"/>
                </a:solidFill>
                <a:highlight>
                  <a:srgbClr val="FFFFFF"/>
                </a:highlight>
              </a:rPr>
              <a:t>Minimizar los costes.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-CO" sz="1200">
                <a:solidFill>
                  <a:schemeClr val="dk1"/>
                </a:solidFill>
                <a:highlight>
                  <a:srgbClr val="FFFFFF"/>
                </a:highlight>
              </a:rPr>
              <a:t>Disminuir o hacer desaparecer los incidentes inesperados.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df7bd6b06e_0_82"/>
          <p:cNvSpPr txBox="1"/>
          <p:nvPr/>
        </p:nvSpPr>
        <p:spPr>
          <a:xfrm>
            <a:off x="660350" y="3839350"/>
            <a:ext cx="543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Se encuentra comprometida con su </a:t>
            </a:r>
            <a:r>
              <a:rPr lang="es-CO" b="1">
                <a:latin typeface="Calibri"/>
                <a:ea typeface="Calibri"/>
                <a:cs typeface="Calibri"/>
                <a:sym typeface="Calibri"/>
              </a:rPr>
              <a:t>mejora continua 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y se vuelve mucho más </a:t>
            </a:r>
            <a:r>
              <a:rPr lang="es-CO" b="1">
                <a:latin typeface="Calibri"/>
                <a:ea typeface="Calibri"/>
                <a:cs typeface="Calibri"/>
                <a:sym typeface="Calibri"/>
              </a:rPr>
              <a:t>resiliente</a:t>
            </a:r>
            <a:r>
              <a:rPr lang="es-CO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g1df7bd6b06e_0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6426" y="1764026"/>
            <a:ext cx="3427104" cy="229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1df7bd6b06e_0_0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1500" y="0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df7bd6b06e_0_0"/>
          <p:cNvSpPr txBox="1"/>
          <p:nvPr/>
        </p:nvSpPr>
        <p:spPr>
          <a:xfrm>
            <a:off x="353406" y="776225"/>
            <a:ext cx="101826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latin typeface="Times New Roman"/>
                <a:ea typeface="Times New Roman"/>
                <a:cs typeface="Times New Roman"/>
                <a:sym typeface="Times New Roman"/>
              </a:rPr>
              <a:t>La ISO 31000 se basa en 11 principios que encajan con toda la estructura y objetivos de la organización y que están relacionadas con las normativas de la implementación de riesgos.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4325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es-CO" sz="1350">
                <a:solidFill>
                  <a:schemeClr val="dk1"/>
                </a:solidFill>
                <a:highlight>
                  <a:srgbClr val="FFFFFF"/>
                </a:highlight>
              </a:rPr>
              <a:t>Crea valor.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es-CO" sz="1350">
                <a:solidFill>
                  <a:schemeClr val="dk1"/>
                </a:solidFill>
                <a:highlight>
                  <a:srgbClr val="FFFFFF"/>
                </a:highlight>
              </a:rPr>
              <a:t>Está integrada en los procesos de la organización.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es-CO" sz="1350">
                <a:solidFill>
                  <a:schemeClr val="dk1"/>
                </a:solidFill>
                <a:highlight>
                  <a:srgbClr val="FFFFFF"/>
                </a:highlight>
              </a:rPr>
              <a:t>Forma parte de la toma de decisiones.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es-CO" sz="1350">
                <a:solidFill>
                  <a:schemeClr val="dk1"/>
                </a:solidFill>
                <a:highlight>
                  <a:srgbClr val="FFFFFF"/>
                </a:highlight>
              </a:rPr>
              <a:t>Trata explícitamente de la incertidumbre.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es-CO" sz="1350">
                <a:solidFill>
                  <a:schemeClr val="dk1"/>
                </a:solidFill>
                <a:highlight>
                  <a:srgbClr val="FFFFFF"/>
                </a:highlight>
              </a:rPr>
              <a:t>Es sistemática, estructurada y adecuada.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es-CO" sz="1350">
                <a:solidFill>
                  <a:schemeClr val="dk1"/>
                </a:solidFill>
                <a:highlight>
                  <a:srgbClr val="FFFFFF"/>
                </a:highlight>
              </a:rPr>
              <a:t>Está basada en la mejor información posible.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es-CO" sz="1350">
                <a:solidFill>
                  <a:schemeClr val="dk1"/>
                </a:solidFill>
                <a:highlight>
                  <a:srgbClr val="FFFFFF"/>
                </a:highlight>
              </a:rPr>
              <a:t>Está hecha a medida.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es-CO" sz="1350">
                <a:solidFill>
                  <a:schemeClr val="dk1"/>
                </a:solidFill>
                <a:highlight>
                  <a:srgbClr val="FFFFFF"/>
                </a:highlight>
              </a:rPr>
              <a:t>Tiene en cuenta factores humanos y culturales.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es-CO" sz="1350">
                <a:solidFill>
                  <a:schemeClr val="dk1"/>
                </a:solidFill>
                <a:highlight>
                  <a:srgbClr val="FFFFFF"/>
                </a:highlight>
              </a:rPr>
              <a:t>Es transparente e inclusiva.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es-CO" sz="1350">
                <a:solidFill>
                  <a:schemeClr val="dk1"/>
                </a:solidFill>
                <a:highlight>
                  <a:srgbClr val="FFFFFF"/>
                </a:highlight>
              </a:rPr>
              <a:t>Es dinámica, iterativa y sensible al cambio.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lang="es-CO" sz="1350">
                <a:solidFill>
                  <a:schemeClr val="dk1"/>
                </a:solidFill>
                <a:highlight>
                  <a:srgbClr val="FFFFFF"/>
                </a:highlight>
              </a:rPr>
              <a:t>Facilita la mejora continua de la organización.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g1df7bd6b06e_0_0"/>
          <p:cNvSpPr txBox="1"/>
          <p:nvPr/>
        </p:nvSpPr>
        <p:spPr>
          <a:xfrm>
            <a:off x="257452" y="2015231"/>
            <a:ext cx="1060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g1df7bd6b06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6825" y="2179100"/>
            <a:ext cx="4577700" cy="30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750" y="0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606081" y="668350"/>
            <a:ext cx="10182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PASOS PRINCIPALES GESTI</a:t>
            </a:r>
            <a:r>
              <a:rPr lang="es-CO" sz="3200" b="1"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lang="es-CO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DE RIESGO </a:t>
            </a:r>
            <a:endParaRPr sz="3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241925" y="1330825"/>
            <a:ext cx="11314800" cy="26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9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norma ISO 31000 también proporciona un marco de trabajo para la gestión del riesgo que incluye cinco pasos: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158125" y="1812300"/>
            <a:ext cx="2625300" cy="32334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Establecimiento del contexto:</a:t>
            </a:r>
            <a:endParaRPr sz="1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esta etapa se define el alcance del proceso de gestión del riesgo, se identifican los riesgos y se establecen los criterios de evaluación del riesgo.</a:t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5755875" y="1812300"/>
            <a:ext cx="2883000" cy="18888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Identificación del riesgo:</a:t>
            </a:r>
            <a:r>
              <a:rPr lang="es-CO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esta etapa se identifican los riesgos potenciales que pueden afectar a la organización.</a:t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2956988" y="1812300"/>
            <a:ext cx="2625300" cy="3233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Evaluación del riesgo: </a:t>
            </a:r>
            <a:endParaRPr sz="1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esta etapa se evalúa la probabilidad de que los riesgos identificados se materialicen y el impacto que tendrían en la organización si se produjeran.</a:t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5755874" y="3932125"/>
            <a:ext cx="2883000" cy="15543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Tratamiento del riesgo:</a:t>
            </a:r>
            <a:endParaRPr sz="1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esta etapa se desarrollan y aplican medidas para mitigar los riesgos identificados.</a:t>
            </a:r>
            <a:endParaRPr sz="1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8812450" y="1854900"/>
            <a:ext cx="3062400" cy="31482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Monitoreo y revisión:</a:t>
            </a:r>
            <a:endParaRPr sz="1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esta etapa se supervisa el proceso de gestión del riesgo para asegurarse de que se están logrando los objetivos y se hacen revisiones periódicas para evaluar la efectividad del proceso de gestión del riesgo.</a:t>
            </a:r>
            <a:endParaRPr sz="1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1df7bd6b06e_0_165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1df7bd6b06e_0_165"/>
          <p:cNvSpPr txBox="1"/>
          <p:nvPr/>
        </p:nvSpPr>
        <p:spPr>
          <a:xfrm>
            <a:off x="5209200" y="773525"/>
            <a:ext cx="1773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b="1">
                <a:latin typeface="Calibri"/>
                <a:ea typeface="Calibri"/>
                <a:cs typeface="Calibri"/>
                <a:sym typeface="Calibri"/>
              </a:rPr>
              <a:t>Procesos</a:t>
            </a:r>
            <a:endParaRPr sz="3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df7bd6b06e_0_165"/>
          <p:cNvSpPr txBox="1"/>
          <p:nvPr/>
        </p:nvSpPr>
        <p:spPr>
          <a:xfrm>
            <a:off x="235825" y="1603650"/>
            <a:ext cx="5433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La organización que aplique los principios de esta norma estará preparada para afrontar los riesgos a los que se enfrenta. No sólo para mitigarlos y prevenirlos, sino también para convertirlos en oportunidades.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df7bd6b06e_0_165"/>
          <p:cNvSpPr txBox="1"/>
          <p:nvPr/>
        </p:nvSpPr>
        <p:spPr>
          <a:xfrm>
            <a:off x="6641050" y="1603650"/>
            <a:ext cx="5084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>
                <a:latin typeface="Calibri"/>
                <a:ea typeface="Calibri"/>
                <a:cs typeface="Calibri"/>
                <a:sym typeface="Calibri"/>
              </a:rPr>
              <a:t>La norma de referencia en Risk Management no hace referencia a un sistema de gestión concreto de una organización, sino que sus directrices se pueden aplicar a cualquier sistema, y a cualquier compañía.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g1df7bd6b06e_0_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8181" y="2803375"/>
            <a:ext cx="5539168" cy="34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0" descr="Imagen que contiene Flech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3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523771" y="883862"/>
            <a:ext cx="10750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</a:t>
            </a:r>
            <a:r>
              <a:rPr lang="es-CO" sz="3200">
                <a:latin typeface="Calibri"/>
                <a:ea typeface="Calibri"/>
                <a:cs typeface="Calibri"/>
                <a:sym typeface="Calibri"/>
              </a:rPr>
              <a:t>Ó</a:t>
            </a:r>
            <a:r>
              <a:rPr lang="es-CO" sz="32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32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523783" y="2228296"/>
            <a:ext cx="1075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1432650" y="1592975"/>
            <a:ext cx="9681876" cy="4368600"/>
          </a:xfrm>
          <a:prstGeom prst="cloud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norma ISO 31000 es una herramienta valiosa para las organizaciones que buscan gestionar sus riesgos de manera efectiva. Al seguir los principios y el marco de trabajo establecidos en esta norma, las organizaciones pueden minimizar el impacto de los riesgos potenciales y aumentar su capacidad para enfrentar los desafíos y aprovechar las oportunidades en el entorno empresarial cambiante y desafiante de hoy.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Microsoft Office PowerPoint</Application>
  <PresentationFormat>Panorámica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Milé MuñozClaros</dc:creator>
  <cp:lastModifiedBy>USUARIO</cp:lastModifiedBy>
  <cp:revision>1</cp:revision>
  <dcterms:created xsi:type="dcterms:W3CDTF">2022-09-05T15:33:11Z</dcterms:created>
  <dcterms:modified xsi:type="dcterms:W3CDTF">2023-03-23T18:35:11Z</dcterms:modified>
</cp:coreProperties>
</file>