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6" autoAdjust="0"/>
    <p:restoredTop sz="94660"/>
  </p:normalViewPr>
  <p:slideViewPr>
    <p:cSldViewPr snapToGrid="0">
      <p:cViewPr varScale="1">
        <p:scale>
          <a:sx n="85" d="100"/>
          <a:sy n="85" d="100"/>
        </p:scale>
        <p:origin x="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378075787401596E-2"/>
          <c:y val="5.1781369846126364E-2"/>
          <c:w val="0.84223129921259843"/>
          <c:h val="0.85157087527246089"/>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Sheet1!$A$2:$A$5</c:f>
              <c:strCache>
                <c:ptCount val="4"/>
                <c:pt idx="0">
                  <c:v>Review-0</c:v>
                </c:pt>
                <c:pt idx="1">
                  <c:v>Review-1</c:v>
                </c:pt>
                <c:pt idx="2">
                  <c:v>Review-2</c:v>
                </c:pt>
                <c:pt idx="3">
                  <c:v>Review-3</c:v>
                </c:pt>
              </c:strCache>
            </c:strRef>
          </c:cat>
          <c:val>
            <c:numRef>
              <c:f>Sheet1!$B$2:$B$5</c:f>
              <c:numCache>
                <c:formatCode>[$-14009]d\.m\.yy;@</c:formatCode>
                <c:ptCount val="4"/>
                <c:pt idx="0">
                  <c:v>45539.3</c:v>
                </c:pt>
                <c:pt idx="1">
                  <c:v>45554.5</c:v>
                </c:pt>
                <c:pt idx="2">
                  <c:v>45563.5</c:v>
                </c:pt>
                <c:pt idx="3">
                  <c:v>45586.5</c:v>
                </c:pt>
              </c:numCache>
            </c:numRef>
          </c:val>
          <c:extLst>
            <c:ext xmlns:c16="http://schemas.microsoft.com/office/drawing/2014/chart" uri="{C3380CC4-5D6E-409C-BE32-E72D297353CC}">
              <c16:uniqueId val="{00000000-019F-4381-8AE4-123E25F02658}"/>
            </c:ext>
          </c:extLst>
        </c:ser>
        <c:ser>
          <c:idx val="2"/>
          <c:order val="2"/>
          <c:tx>
            <c:strRef>
              <c:f>Sheet1!$D$1</c:f>
              <c:strCache>
                <c:ptCount val="1"/>
                <c:pt idx="0">
                  <c:v>duration(days)</c:v>
                </c:pt>
              </c:strCache>
            </c:strRef>
          </c:tx>
          <c:spPr>
            <a:solidFill>
              <a:schemeClr val="accent3"/>
            </a:solidFill>
            <a:ln>
              <a:noFill/>
            </a:ln>
            <a:effectLst/>
          </c:spPr>
          <c:invertIfNegative val="0"/>
          <c:dPt>
            <c:idx val="0"/>
            <c:invertIfNegative val="0"/>
            <c:bubble3D val="0"/>
            <c:spPr>
              <a:solidFill>
                <a:srgbClr val="00B0F0"/>
              </a:solidFill>
              <a:ln>
                <a:noFill/>
              </a:ln>
              <a:effectLst>
                <a:innerShdw blurRad="114300">
                  <a:prstClr val="black"/>
                </a:innerShdw>
              </a:effectLst>
            </c:spPr>
            <c:extLst>
              <c:ext xmlns:c16="http://schemas.microsoft.com/office/drawing/2014/chart" uri="{C3380CC4-5D6E-409C-BE32-E72D297353CC}">
                <c16:uniqueId val="{00000005-019F-4381-8AE4-123E25F02658}"/>
              </c:ext>
            </c:extLst>
          </c:dPt>
          <c:dPt>
            <c:idx val="1"/>
            <c:invertIfNegative val="0"/>
            <c:bubble3D val="0"/>
            <c:spPr>
              <a:solidFill>
                <a:schemeClr val="accent3"/>
              </a:solidFill>
              <a:ln>
                <a:noFill/>
              </a:ln>
              <a:effectLst>
                <a:innerShdw blurRad="114300">
                  <a:prstClr val="black"/>
                </a:innerShdw>
              </a:effectLst>
            </c:spPr>
            <c:extLst>
              <c:ext xmlns:c16="http://schemas.microsoft.com/office/drawing/2014/chart" uri="{C3380CC4-5D6E-409C-BE32-E72D297353CC}">
                <c16:uniqueId val="{00000006-019F-4381-8AE4-123E25F02658}"/>
              </c:ext>
            </c:extLst>
          </c:dPt>
          <c:dPt>
            <c:idx val="2"/>
            <c:invertIfNegative val="0"/>
            <c:bubble3D val="0"/>
            <c:spPr>
              <a:solidFill>
                <a:srgbClr val="FFFF00"/>
              </a:solidFill>
              <a:ln>
                <a:noFill/>
              </a:ln>
              <a:effectLst>
                <a:innerShdw blurRad="114300">
                  <a:prstClr val="black"/>
                </a:innerShdw>
              </a:effectLst>
              <a:scene3d>
                <a:camera prst="orthographicFront"/>
                <a:lightRig rig="threePt" dir="t"/>
              </a:scene3d>
            </c:spPr>
            <c:extLst>
              <c:ext xmlns:c16="http://schemas.microsoft.com/office/drawing/2014/chart" uri="{C3380CC4-5D6E-409C-BE32-E72D297353CC}">
                <c16:uniqueId val="{00000004-019F-4381-8AE4-123E25F02658}"/>
              </c:ext>
            </c:extLst>
          </c:dPt>
          <c:dPt>
            <c:idx val="3"/>
            <c:invertIfNegative val="0"/>
            <c:bubble3D val="0"/>
            <c:spPr>
              <a:solidFill>
                <a:srgbClr val="FF0000"/>
              </a:solidFill>
              <a:ln>
                <a:noFill/>
              </a:ln>
              <a:effectLst>
                <a:innerShdw blurRad="114300">
                  <a:prstClr val="black"/>
                </a:innerShdw>
              </a:effectLst>
            </c:spPr>
            <c:extLst>
              <c:ext xmlns:c16="http://schemas.microsoft.com/office/drawing/2014/chart" uri="{C3380CC4-5D6E-409C-BE32-E72D297353CC}">
                <c16:uniqueId val="{00000003-019F-4381-8AE4-123E25F02658}"/>
              </c:ext>
            </c:extLst>
          </c:dPt>
          <c:cat>
            <c:strRef>
              <c:f>Sheet1!$A$2:$A$5</c:f>
              <c:strCache>
                <c:ptCount val="4"/>
                <c:pt idx="0">
                  <c:v>Review-0</c:v>
                </c:pt>
                <c:pt idx="1">
                  <c:v>Review-1</c:v>
                </c:pt>
                <c:pt idx="2">
                  <c:v>Review-2</c:v>
                </c:pt>
                <c:pt idx="3">
                  <c:v>Review-3</c:v>
                </c:pt>
              </c:strCache>
            </c:strRef>
          </c:cat>
          <c:val>
            <c:numRef>
              <c:f>Sheet1!$D$2:$D$5</c:f>
              <c:numCache>
                <c:formatCode>General</c:formatCode>
                <c:ptCount val="4"/>
                <c:pt idx="0">
                  <c:v>14.099999999998545</c:v>
                </c:pt>
                <c:pt idx="1">
                  <c:v>4.9000000000014552</c:v>
                </c:pt>
                <c:pt idx="2">
                  <c:v>16.30000000000291</c:v>
                </c:pt>
                <c:pt idx="3">
                  <c:v>28.30000000000291</c:v>
                </c:pt>
              </c:numCache>
            </c:numRef>
          </c:val>
          <c:extLst>
            <c:ext xmlns:c16="http://schemas.microsoft.com/office/drawing/2014/chart" uri="{C3380CC4-5D6E-409C-BE32-E72D297353CC}">
              <c16:uniqueId val="{00000002-019F-4381-8AE4-123E25F02658}"/>
            </c:ext>
          </c:extLst>
        </c:ser>
        <c:dLbls>
          <c:showLegendKey val="0"/>
          <c:showVal val="0"/>
          <c:showCatName val="0"/>
          <c:showSerName val="0"/>
          <c:showPercent val="0"/>
          <c:showBubbleSize val="0"/>
        </c:dLbls>
        <c:gapWidth val="150"/>
        <c:overlap val="100"/>
        <c:axId val="319089007"/>
        <c:axId val="319081327"/>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Review-0</c:v>
                      </c:pt>
                      <c:pt idx="1">
                        <c:v>Review-1</c:v>
                      </c:pt>
                      <c:pt idx="2">
                        <c:v>Review-2</c:v>
                      </c:pt>
                      <c:pt idx="3">
                        <c:v>Review-3</c:v>
                      </c:pt>
                    </c:strCache>
                  </c:strRef>
                </c:cat>
                <c:val>
                  <c:numRef>
                    <c:extLst>
                      <c:ext uri="{02D57815-91ED-43cb-92C2-25804820EDAC}">
                        <c15:formulaRef>
                          <c15:sqref>Sheet1!$C$2:$C$5</c15:sqref>
                        </c15:formulaRef>
                      </c:ext>
                    </c:extLst>
                    <c:numCache>
                      <c:formatCode>[$-14009]d\.m\.yy;@</c:formatCode>
                      <c:ptCount val="4"/>
                      <c:pt idx="0">
                        <c:v>45553.4</c:v>
                      </c:pt>
                      <c:pt idx="1">
                        <c:v>45559.4</c:v>
                      </c:pt>
                      <c:pt idx="2">
                        <c:v>45579.8</c:v>
                      </c:pt>
                      <c:pt idx="3">
                        <c:v>45614.8</c:v>
                      </c:pt>
                    </c:numCache>
                  </c:numRef>
                </c:val>
                <c:extLst>
                  <c:ext xmlns:c16="http://schemas.microsoft.com/office/drawing/2014/chart" uri="{C3380CC4-5D6E-409C-BE32-E72D297353CC}">
                    <c16:uniqueId val="{00000001-019F-4381-8AE4-123E25F02658}"/>
                  </c:ext>
                </c:extLst>
              </c15:ser>
            </c15:filteredBarSeries>
          </c:ext>
        </c:extLst>
      </c:barChart>
      <c:catAx>
        <c:axId val="3190890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9081327"/>
        <c:crosses val="autoZero"/>
        <c:auto val="1"/>
        <c:lblAlgn val="ctr"/>
        <c:lblOffset val="100"/>
        <c:noMultiLvlLbl val="0"/>
      </c:catAx>
      <c:valAx>
        <c:axId val="319081327"/>
        <c:scaling>
          <c:orientation val="minMax"/>
        </c:scaling>
        <c:delete val="0"/>
        <c:axPos val="t"/>
        <c:majorGridlines>
          <c:spPr>
            <a:ln w="9525" cap="flat" cmpd="sng" algn="ctr">
              <a:solidFill>
                <a:schemeClr val="tx1">
                  <a:lumMod val="15000"/>
                  <a:lumOff val="85000"/>
                </a:schemeClr>
              </a:solidFill>
              <a:round/>
            </a:ln>
            <a:effectLst/>
          </c:spPr>
        </c:majorGridlines>
        <c:numFmt formatCode="[$-14009]d\.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908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arachuru1/driver-alertness-detection.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102161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t>Driver Alertness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21643" y="18975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92197824"/>
              </p:ext>
            </p:extLst>
          </p:nvPr>
        </p:nvGraphicFramePr>
        <p:xfrm>
          <a:off x="530760" y="25133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IN" sz="1800" u="none" strike="noStrike" cap="none" dirty="0"/>
                        <a:t>20221LCS0012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Parachuru</a:t>
                      </a:r>
                      <a:r>
                        <a:rPr lang="en-IN" sz="1800" u="none" strike="noStrike" cap="none" dirty="0"/>
                        <a:t> Padma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6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20221LCS0006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Yakesh Krishnan.D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6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20221LCS0019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Ashok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IN" sz="1800" u="none" strike="noStrike" cap="none" dirty="0"/>
                        <a:t>20211CSE0482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L.Jayakrishna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dirty="0">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cs typeface="Verdana"/>
                <a:sym typeface="Verdana"/>
              </a:rPr>
              <a:t>M</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r.Afroj</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Alam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462116" y="884903"/>
            <a:ext cx="11018684" cy="546673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2000" dirty="0">
                <a:latin typeface="Cambria" panose="02040503050406030204" pitchFamily="18" charset="0"/>
                <a:ea typeface="Cambria" panose="02040503050406030204" pitchFamily="18" charset="0"/>
              </a:rPr>
              <a:t>Organization : </a:t>
            </a:r>
            <a:r>
              <a:rPr lang="en-IN" sz="1600" dirty="0" err="1"/>
              <a:t>MindTree</a:t>
            </a:r>
            <a:endParaRPr lang="en-US" sz="20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000" dirty="0">
                <a:latin typeface="Cambria" panose="02040503050406030204" pitchFamily="18" charset="0"/>
                <a:ea typeface="Cambria" panose="02040503050406030204" pitchFamily="18" charset="0"/>
              </a:rPr>
              <a:t>Category (Hardware / Software / Both) : Both</a:t>
            </a:r>
          </a:p>
          <a:p>
            <a:pPr marL="342900" lvl="0" indent="-190500" algn="just">
              <a:lnSpc>
                <a:spcPct val="150000"/>
              </a:lnSpc>
              <a:spcBef>
                <a:spcPts val="0"/>
              </a:spcBef>
              <a:buNone/>
            </a:pPr>
            <a:r>
              <a:rPr lang="en-US" sz="2000" dirty="0">
                <a:latin typeface="Cambria" panose="02040503050406030204" pitchFamily="18" charset="0"/>
                <a:ea typeface="Cambria" panose="02040503050406030204" pitchFamily="18" charset="0"/>
              </a:rPr>
              <a:t>Problem Description : </a:t>
            </a:r>
            <a:r>
              <a:rPr lang="en-US" sz="1200" dirty="0"/>
              <a:t>Driver alertness is a major problem facing the transportation sector today. In India, about 1,37,000 people were killed in road accidents in 2013 alone which is more than all our wars put together. That is about an average of one death every 4 minutes. According to a survey, it has been found that about 37% of the Drivers fall asleep behind the wheel, While 60% admitted to driving drowsy. Through our project, we aim to create a compact add-on system for cars and trucks manufacturers which uses image processing to detect whenever the driver dozes off and quickly alerts him by alarm and/or vibrating mechanism. Also the system detects if the driver indulges in conversation with any co-passengers and alerts him/her against the same. The system involves a video camera fitted on the part of dashboard just in front of the driver. The camera output is processed either by an efficient on-board processor or using cloud computing services. Thus, using image processing we continuously locate the eyes of the driver. The system detects any delayed blinking pattern and sluggishness and activates the alarm to wake up the driver. Similarly, if the driver turns his/her head then our system will detect if the driver indulges in conversation with any </a:t>
            </a:r>
            <a:r>
              <a:rPr lang="en-US" sz="1200" dirty="0" err="1"/>
              <a:t>copassengers</a:t>
            </a:r>
            <a:r>
              <a:rPr lang="en-US" sz="1200" dirty="0"/>
              <a:t> beyond the safe limit and alerts the driver against the same. More specifically, head movement is monitored against the safe angle range of 100 degree. And if the timer is more than 2 sec then system will alert the device. If properly implemented in automobiles at manufacturing stage itself, like airbags, we believe this technology can save thousands of lives, not just in India, but across the globe</a:t>
            </a:r>
          </a:p>
          <a:p>
            <a:pPr marL="342900" lvl="0" indent="-190500" algn="just">
              <a:lnSpc>
                <a:spcPct val="150000"/>
              </a:lnSpc>
              <a:spcBef>
                <a:spcPts val="0"/>
              </a:spcBef>
              <a:buNone/>
            </a:pPr>
            <a:r>
              <a:rPr lang="en-US" sz="2000" dirty="0">
                <a:latin typeface="Cambria" panose="02040503050406030204" pitchFamily="18" charset="0"/>
                <a:ea typeface="Cambria" panose="02040503050406030204" pitchFamily="18" charset="0"/>
              </a:rPr>
              <a:t>Difficulty Level :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https://github.com/Parachuru1/driver-alertness-detection.git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 </a:t>
            </a:r>
          </a:p>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The technology stack for the Driver Alertness System includes computer vision and machine learning models to detect driver eye closure and speech activity. The frontend can be built using React Native or Flutter for cross-platform support, while the backend can utilize Python (with OpenCV and TensorFlow) for real-time image and audio analysis. A buzzer alerts the driver if their eyes close for too long or if they are speaking to someone while driving, ensuring safety and attentiveness.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rtl="0">
              <a:spcBef>
                <a:spcPts val="0"/>
              </a:spcBef>
              <a:spcAft>
                <a:spcPts val="0"/>
              </a:spcAft>
              <a:buClr>
                <a:schemeClr val="dk1"/>
              </a:buClr>
              <a:buSzPct val="100000"/>
              <a:buNone/>
            </a:pPr>
            <a:r>
              <a:rPr lang="en-US" sz="3400" dirty="0">
                <a:latin typeface="Cambria" panose="02040503050406030204" pitchFamily="18" charset="0"/>
                <a:ea typeface="Cambria" panose="02040503050406030204" pitchFamily="18" charset="0"/>
              </a:rPr>
              <a:t>Hardware Requirements: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Microprocessor:</a:t>
            </a:r>
          </a:p>
          <a:p>
            <a:pPr marL="495300" indent="-342900" algn="just">
              <a:spcBef>
                <a:spcPts val="0"/>
              </a:spcBef>
              <a:buSzPct val="100000"/>
            </a:pPr>
            <a:r>
              <a:rPr lang="en-US" dirty="0">
                <a:latin typeface="Cambria" panose="02040503050406030204" pitchFamily="18" charset="0"/>
                <a:ea typeface="Cambria" panose="02040503050406030204" pitchFamily="18" charset="0"/>
              </a:rPr>
              <a:t>Raspberry Pi (preferable due to GPIO support for interfacing the buzzer) or similar microcontroller like Arduino (though TensorFlow processing would need offloading to a computer).</a:t>
            </a:r>
          </a:p>
          <a:p>
            <a:pPr marL="495300" indent="-342900" algn="just">
              <a:spcBef>
                <a:spcPts val="0"/>
              </a:spcBef>
              <a:buSzPct val="100000"/>
            </a:pPr>
            <a:r>
              <a:rPr lang="en-US" dirty="0">
                <a:latin typeface="Cambria" panose="02040503050406030204" pitchFamily="18" charset="0"/>
                <a:ea typeface="Cambria" panose="02040503050406030204" pitchFamily="18" charset="0"/>
              </a:rPr>
              <a:t>Intel NUC or Jetson Nano for advanced AI processing on the edge.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Webcam:</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Standard USB webcam (720p or above) or a Raspberry Pi Camera Module for real-time video capture.</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Piezoelectric Buzzer:</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 small piezo buzzer for generating audio alerts when drowsiness is detected.</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Power Supply:</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Power supply for the microprocessor (e.g., 5V/2A for Raspberry Pi).</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Connectivity:</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Internet connectivity may be required for cloud-based training or updates (Wi-Fi or Ethernet module).</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Monitor and Keyboard (optional):</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For initial setup and debugging of the system.</a:t>
            </a: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799" y="952500"/>
            <a:ext cx="10614325" cy="5298776"/>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lnSpc>
                <a:spcPct val="15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Software Requirements: </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700" dirty="0">
                <a:latin typeface="Cambria" panose="02040503050406030204" pitchFamily="18" charset="0"/>
                <a:ea typeface="Cambria" panose="02040503050406030204" pitchFamily="18" charset="0"/>
              </a:rPr>
              <a:t>Operating System:</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For Raspberry Pi: Raspberry Pi OS (or any Linux-based OS for other microcontrollers).</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For development on a computer: Linux, macOS, or Windows (preferred for OpenCV and TensorFlow compatibility).</a:t>
            </a:r>
          </a:p>
          <a:p>
            <a:pPr marL="342900" lvl="0" indent="-190500" algn="just" rtl="0">
              <a:lnSpc>
                <a:spcPct val="150000"/>
              </a:lnSpc>
              <a:spcBef>
                <a:spcPts val="0"/>
              </a:spcBef>
              <a:spcAft>
                <a:spcPts val="0"/>
              </a:spcAft>
              <a:buClr>
                <a:schemeClr val="dk1"/>
              </a:buClr>
              <a:buSzPct val="100000"/>
              <a:buNone/>
            </a:pPr>
            <a:endParaRPr lang="en-US" sz="1700" dirty="0">
              <a:latin typeface="Cambria" panose="02040503050406030204" pitchFamily="18" charset="0"/>
              <a:ea typeface="Cambria" panose="02040503050406030204" pitchFamily="18" charset="0"/>
            </a:endParaRP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700" dirty="0">
                <a:latin typeface="Cambria" panose="02040503050406030204" pitchFamily="18" charset="0"/>
                <a:ea typeface="Cambria" panose="02040503050406030204" pitchFamily="18" charset="0"/>
              </a:rPr>
              <a:t>Libraries and Dependencies:</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OpenCV: For real-time image processing and frontal eye recognition.</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HAAR Cascade Classifiers: Pre-trained models for eye and face detection.</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TensorFlow: For machine learning models, either for advanced eye blink or facial expression recognition.</a:t>
            </a:r>
          </a:p>
          <a:p>
            <a:pPr marL="342900" lvl="0" indent="-190500" algn="just" rtl="0">
              <a:lnSpc>
                <a:spcPct val="150000"/>
              </a:lnSpc>
              <a:spcBef>
                <a:spcPts val="0"/>
              </a:spcBef>
              <a:spcAft>
                <a:spcPts val="0"/>
              </a:spcAft>
              <a:buClr>
                <a:schemeClr val="dk1"/>
              </a:buClr>
              <a:buSzPct val="100000"/>
              <a:buNone/>
            </a:pPr>
            <a:endParaRPr lang="en-US" sz="1700" dirty="0">
              <a:latin typeface="Cambria" panose="02040503050406030204" pitchFamily="18" charset="0"/>
              <a:ea typeface="Cambria" panose="02040503050406030204" pitchFamily="18" charset="0"/>
            </a:endParaRP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700" dirty="0">
                <a:latin typeface="Cambria" panose="02040503050406030204" pitchFamily="18" charset="0"/>
                <a:ea typeface="Cambria" panose="02040503050406030204" pitchFamily="18" charset="0"/>
              </a:rPr>
              <a:t>GPIO Libraries (for Raspberry Pi):</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a:t>
            </a:r>
            <a:r>
              <a:rPr lang="en-US" sz="1700" dirty="0" err="1">
                <a:latin typeface="Cambria" panose="02040503050406030204" pitchFamily="18" charset="0"/>
                <a:ea typeface="Cambria" panose="02040503050406030204" pitchFamily="18" charset="0"/>
              </a:rPr>
              <a:t>RPi.GPIO</a:t>
            </a:r>
            <a:r>
              <a:rPr lang="en-US" sz="1700" dirty="0">
                <a:latin typeface="Cambria" panose="02040503050406030204" pitchFamily="18" charset="0"/>
                <a:ea typeface="Cambria" panose="02040503050406030204" pitchFamily="18" charset="0"/>
              </a:rPr>
              <a:t> or </a:t>
            </a:r>
            <a:r>
              <a:rPr lang="en-US" sz="1700" dirty="0" err="1">
                <a:latin typeface="Cambria" panose="02040503050406030204" pitchFamily="18" charset="0"/>
                <a:ea typeface="Cambria" panose="02040503050406030204" pitchFamily="18" charset="0"/>
              </a:rPr>
              <a:t>gpiozero</a:t>
            </a:r>
            <a:r>
              <a:rPr lang="en-US" sz="1700" dirty="0">
                <a:latin typeface="Cambria" panose="02040503050406030204" pitchFamily="18" charset="0"/>
                <a:ea typeface="Cambria" panose="02040503050406030204" pitchFamily="18" charset="0"/>
              </a:rPr>
              <a:t> for controlling the piezoelectric buzzer.</a:t>
            </a:r>
          </a:p>
          <a:p>
            <a:pPr marL="342900" lvl="0" indent="-190500" algn="just" rtl="0">
              <a:lnSpc>
                <a:spcPct val="150000"/>
              </a:lnSpc>
              <a:spcBef>
                <a:spcPts val="0"/>
              </a:spcBef>
              <a:spcAft>
                <a:spcPts val="0"/>
              </a:spcAft>
              <a:buClr>
                <a:schemeClr val="dk1"/>
              </a:buClr>
              <a:buSzPct val="100000"/>
              <a:buNone/>
            </a:pPr>
            <a:endParaRPr lang="en-US" sz="1700" dirty="0">
              <a:latin typeface="Cambria" panose="02040503050406030204" pitchFamily="18" charset="0"/>
              <a:ea typeface="Cambria" panose="02040503050406030204" pitchFamily="18" charset="0"/>
            </a:endParaRP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700" dirty="0">
                <a:latin typeface="Cambria" panose="02040503050406030204" pitchFamily="18" charset="0"/>
                <a:ea typeface="Cambria" panose="02040503050406030204" pitchFamily="18" charset="0"/>
              </a:rPr>
              <a:t>IDE or Code Editor:</a:t>
            </a:r>
          </a:p>
          <a:p>
            <a:pPr marL="342900" lvl="0" indent="-190500" algn="just" rtl="0">
              <a:lnSpc>
                <a:spcPct val="150000"/>
              </a:lnSpc>
              <a:spcBef>
                <a:spcPts val="0"/>
              </a:spcBef>
              <a:spcAft>
                <a:spcPts val="0"/>
              </a:spcAft>
              <a:buClr>
                <a:schemeClr val="dk1"/>
              </a:buClr>
              <a:buSzPct val="100000"/>
              <a:buNone/>
            </a:pPr>
            <a:r>
              <a:rPr lang="en-US" sz="1700" dirty="0">
                <a:latin typeface="Cambria" panose="02040503050406030204" pitchFamily="18" charset="0"/>
                <a:ea typeface="Cambria" panose="02040503050406030204" pitchFamily="18" charset="0"/>
              </a:rPr>
              <a:t>      Any Python IDE such as PyCharm, VS Code, or even the built-in editor on the Raspberry Pi.</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15240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7" name="Chart 6">
            <a:extLst>
              <a:ext uri="{FF2B5EF4-FFF2-40B4-BE49-F238E27FC236}">
                <a16:creationId xmlns:a16="http://schemas.microsoft.com/office/drawing/2014/main" id="{BC0263B5-42C1-CE8E-F53E-1441F9AD0466}"/>
              </a:ext>
            </a:extLst>
          </p:cNvPr>
          <p:cNvGraphicFramePr/>
          <p:nvPr>
            <p:extLst>
              <p:ext uri="{D42A27DB-BD31-4B8C-83A1-F6EECF244321}">
                <p14:modId xmlns:p14="http://schemas.microsoft.com/office/powerpoint/2010/main" val="4051469982"/>
              </p:ext>
            </p:extLst>
          </p:nvPr>
        </p:nvGraphicFramePr>
        <p:xfrm>
          <a:off x="2499341" y="3003493"/>
          <a:ext cx="5795892" cy="2678269"/>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descr="Output image">
            <a:extLst>
              <a:ext uri="{FF2B5EF4-FFF2-40B4-BE49-F238E27FC236}">
                <a16:creationId xmlns:a16="http://schemas.microsoft.com/office/drawing/2014/main" id="{9C9A6B47-3300-CE00-D1B3-9D61E405E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4" y="1243096"/>
            <a:ext cx="8201413" cy="489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sz="2000" dirty="0" err="1">
                <a:latin typeface="Times New Roman" panose="02020603050405020304" pitchFamily="18" charset="0"/>
                <a:ea typeface="Calibri" panose="020F0502020204030204" pitchFamily="34" charset="0"/>
                <a:cs typeface="Times New Roman" panose="02020603050405020304" pitchFamily="18" charset="0"/>
              </a:rPr>
              <a:t>Haar</a:t>
            </a:r>
            <a:r>
              <a:rPr lang="en-US" sz="2000" dirty="0">
                <a:latin typeface="Times New Roman" panose="02020603050405020304" pitchFamily="18" charset="0"/>
                <a:ea typeface="Calibri" panose="020F0502020204030204" pitchFamily="34" charset="0"/>
                <a:cs typeface="Times New Roman" panose="02020603050405020304" pitchFamily="18" charset="0"/>
              </a:rPr>
              <a:t>, P. (2001). Rapid Object Detection using a Boosted Cascade of Simple Features. In Proceedings of the 2001 IEEE Computer Society Conference on Computer Vision and Pattern Recognition (CVPR). </a:t>
            </a:r>
          </a:p>
          <a:p>
            <a:pPr marL="495300" indent="-342900">
              <a:spcBef>
                <a:spcPts val="0"/>
              </a:spcBef>
            </a:pPr>
            <a:r>
              <a:rPr lang="en-US" sz="2000" dirty="0">
                <a:latin typeface="Times New Roman" panose="02020603050405020304" pitchFamily="18" charset="0"/>
                <a:cs typeface="Times New Roman" panose="02020603050405020304" pitchFamily="18" charset="0"/>
              </a:rPr>
              <a:t>Ali, F. F., &amp; Ashraf, I. (2020). A comprehensive review of driver drowsiness detection systems. </a:t>
            </a:r>
            <a:r>
              <a:rPr lang="en-US" sz="2000" i="1" dirty="0">
                <a:latin typeface="Times New Roman" panose="02020603050405020304" pitchFamily="18" charset="0"/>
                <a:cs typeface="Times New Roman" panose="02020603050405020304" pitchFamily="18" charset="0"/>
              </a:rPr>
              <a:t>IEEE Access</a:t>
            </a:r>
            <a:r>
              <a:rPr lang="en-US" sz="2000" dirty="0">
                <a:latin typeface="Times New Roman" panose="02020603050405020304" pitchFamily="18" charset="0"/>
                <a:cs typeface="Times New Roman" panose="02020603050405020304" pitchFamily="18" charset="0"/>
              </a:rPr>
              <a:t>, 8, 23480-23502. doi:10.1109/ACCESS.2020.2971965 </a:t>
            </a:r>
          </a:p>
          <a:p>
            <a:pPr marL="495300" indent="-342900">
              <a:spcBef>
                <a:spcPts val="0"/>
              </a:spcBef>
            </a:pPr>
            <a:r>
              <a:rPr lang="en-US" sz="2000" dirty="0">
                <a:latin typeface="Times New Roman" panose="02020603050405020304" pitchFamily="18" charset="0"/>
                <a:ea typeface="Calibri" panose="020F0502020204030204" pitchFamily="34" charset="0"/>
                <a:cs typeface="Times New Roman" panose="02020603050405020304" pitchFamily="18" charset="0"/>
              </a:rPr>
              <a:t>Cohen, H., &amp; Keren, N. (2015). Detection of drowsiness in drivers using facial features. Proceedings of the IEEE Intelligent Vehicles Symposium, 2015, 926-931. doi:10.1109/IVS.2015.7196048</a:t>
            </a:r>
          </a:p>
          <a:p>
            <a:pPr marL="495300" indent="-342900" algn="just">
              <a:spcBef>
                <a:spcPts val="0"/>
              </a:spcBef>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1000</Words>
  <Application>Microsoft Office PowerPoint</Application>
  <PresentationFormat>Widescreen</PresentationFormat>
  <Paragraphs>94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Driver Alertness Detection</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Ɲᴏᴛ Ӈᴜᴍᴀɴꜱ</cp:lastModifiedBy>
  <cp:revision>50</cp:revision>
  <dcterms:modified xsi:type="dcterms:W3CDTF">2024-09-25T06:39:26Z</dcterms:modified>
</cp:coreProperties>
</file>