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76" r:id="rId5"/>
    <p:sldId id="259" r:id="rId6"/>
    <p:sldId id="260" r:id="rId7"/>
    <p:sldId id="261" r:id="rId8"/>
    <p:sldId id="275" r:id="rId9"/>
    <p:sldId id="277" r:id="rId10"/>
    <p:sldId id="262" r:id="rId11"/>
    <p:sldId id="263" r:id="rId12"/>
    <p:sldId id="264" r:id="rId13"/>
    <p:sldId id="268" r:id="rId14"/>
    <p:sldId id="265" r:id="rId15"/>
    <p:sldId id="274"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95" d="100"/>
          <a:sy n="95" d="100"/>
        </p:scale>
        <p:origin x="-178" y="2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16-10-2024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16/10/2024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16/10/2024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16/10/2024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16/10/2024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16/10/2024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16/10/2024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16/10/2024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xmlns=""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xmlns=""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Parachuru1/driver-alertness-detection.gi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spcBef>
                <a:spcPts val="0"/>
              </a:spcBef>
              <a:buClr>
                <a:srgbClr val="17365D"/>
              </a:buClr>
              <a:buSzPts val="2800"/>
            </a:pPr>
            <a:r>
              <a:rPr lang="en-IN" dirty="0"/>
              <a:t>Driver Alertness Detection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algn="l">
              <a:spcBef>
                <a:spcPts val="0"/>
              </a:spcBef>
              <a:buClr>
                <a:srgbClr val="17365D"/>
              </a:buClr>
              <a:buSzPts val="2000"/>
            </a:pPr>
            <a:r>
              <a:rPr lang="en-GB" dirty="0">
                <a:latin typeface="Cambria" panose="02040503050406030204" pitchFamily="18" charset="0"/>
                <a:ea typeface="Cambria" panose="02040503050406030204" pitchFamily="18" charset="0"/>
              </a:rPr>
              <a:t>Batch </a:t>
            </a:r>
            <a:r>
              <a:rPr lang="en-GB" dirty="0" smtClean="0">
                <a:latin typeface="Cambria" panose="02040503050406030204" pitchFamily="18" charset="0"/>
                <a:ea typeface="Cambria" panose="02040503050406030204" pitchFamily="18" charset="0"/>
              </a:rPr>
              <a:t>Number:168</a:t>
            </a:r>
            <a:endParaRPr lang="en-GB" dirty="0">
              <a:latin typeface="Cambria" panose="02040503050406030204" pitchFamily="18" charset="0"/>
              <a:ea typeface="Cambria" panose="02040503050406030204" pitchFamily="18" charset="0"/>
            </a:endParaRPr>
          </a:p>
          <a:p>
            <a:pPr marL="0" lvl="0" indent="0" algn="l" rtl="0">
              <a:spcBef>
                <a:spcPts val="0"/>
              </a:spcBef>
              <a:spcAft>
                <a:spcPts val="0"/>
              </a:spcAft>
              <a:buClr>
                <a:srgbClr val="17365D"/>
              </a:buClr>
              <a:buSzPts val="2000"/>
              <a:buNone/>
            </a:pP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339087813"/>
              </p:ext>
            </p:extLst>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xmlns="" val="20000"/>
                    </a:ext>
                  </a:extLst>
                </a:gridCol>
                <a:gridCol w="3333675">
                  <a:extLst>
                    <a:ext uri="{9D8B030D-6E8A-4147-A177-3AD203B41FA5}">
                      <a16:colId xmlns:a16="http://schemas.microsoft.com/office/drawing/2014/main" xmlns=""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0"/>
                  </a:ext>
                </a:extLst>
              </a:tr>
              <a:tr h="306243">
                <a:tc>
                  <a:txBody>
                    <a:bodyPr/>
                    <a:lstStyle/>
                    <a:p>
                      <a:pPr marL="0" marR="0" lvl="0" indent="0" algn="ctr" rtl="0">
                        <a:spcBef>
                          <a:spcPts val="0"/>
                        </a:spcBef>
                        <a:spcAft>
                          <a:spcPts val="0"/>
                        </a:spcAft>
                        <a:buFont typeface="+mj-lt"/>
                        <a:buNone/>
                      </a:pPr>
                      <a:r>
                        <a:rPr lang="en-IN" sz="1800" u="none" strike="noStrike" cap="none" dirty="0"/>
                        <a:t>20221LCS0012</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800" u="none" strike="noStrike" cap="none" dirty="0"/>
                        <a:t> </a:t>
                      </a:r>
                      <a:r>
                        <a:rPr lang="en-IN" sz="1800" u="none" strike="noStrike" cap="none" dirty="0" err="1"/>
                        <a:t>Parachuru</a:t>
                      </a:r>
                      <a:r>
                        <a:rPr lang="en-IN" sz="1800" u="none" strike="noStrike" cap="none" dirty="0"/>
                        <a:t> Padma Sanjana</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1"/>
                  </a:ext>
                </a:extLst>
              </a:tr>
              <a:tr h="3062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u="none" strike="noStrike" cap="none" dirty="0"/>
                        <a:t>20221LCS0006</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800" u="none" strike="noStrike" cap="none" dirty="0"/>
                        <a:t> Yakesh Krishnan.D</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2"/>
                  </a:ext>
                </a:extLst>
              </a:tr>
              <a:tr h="3062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u="none" strike="noStrike" cap="none" dirty="0"/>
                        <a:t>20221LCS0019</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800" u="none" strike="noStrike" cap="none" dirty="0"/>
                        <a:t> Ashok K</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3"/>
                  </a:ext>
                </a:extLst>
              </a:tr>
              <a:tr h="306243">
                <a:tc>
                  <a:txBody>
                    <a:bodyPr/>
                    <a:lstStyle/>
                    <a:p>
                      <a:pPr marL="0" marR="0" lvl="0" indent="0" algn="ctr" rtl="0">
                        <a:spcBef>
                          <a:spcPts val="0"/>
                        </a:spcBef>
                        <a:spcAft>
                          <a:spcPts val="0"/>
                        </a:spcAft>
                        <a:buNone/>
                      </a:pPr>
                      <a:r>
                        <a:rPr lang="en-IN" sz="1800" u="none" strike="noStrike" cap="none" dirty="0"/>
                        <a:t>20211CSE0482</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800" u="none" strike="noStrike" cap="none" dirty="0"/>
                        <a:t> </a:t>
                      </a:r>
                      <a:r>
                        <a:rPr lang="en-IN" sz="1800" u="none" strike="noStrike" cap="none" dirty="0" err="1"/>
                        <a:t>L.Jayakrishna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spcBef>
                <a:spcPts val="340"/>
              </a:spcBef>
              <a:buClr>
                <a:srgbClr val="17365D"/>
              </a:buClr>
              <a:buSzPts val="1700"/>
            </a:pPr>
            <a:r>
              <a:rPr lang="en-GB" b="1" dirty="0" err="1" smtClean="0">
                <a:solidFill>
                  <a:srgbClr val="17365D"/>
                </a:solidFill>
                <a:latin typeface="Cambria" panose="02040503050406030204" pitchFamily="18" charset="0"/>
                <a:ea typeface="Cambria" panose="02040503050406030204" pitchFamily="18" charset="0"/>
                <a:cs typeface="Verdana"/>
                <a:sym typeface="Verdana"/>
              </a:rPr>
              <a:t>Mr.Afroj</a:t>
            </a:r>
            <a:r>
              <a:rPr lang="en-GB" b="1" dirty="0" smtClean="0">
                <a:solidFill>
                  <a:srgbClr val="17365D"/>
                </a:solidFill>
                <a:latin typeface="Cambria" panose="02040503050406030204" pitchFamily="18" charset="0"/>
                <a:ea typeface="Cambria" panose="02040503050406030204" pitchFamily="18" charset="0"/>
                <a:cs typeface="Verdana"/>
                <a:sym typeface="Verdana"/>
              </a:rPr>
              <a:t> </a:t>
            </a:r>
            <a:r>
              <a:rPr lang="en-GB" b="1" dirty="0" err="1" smtClean="0">
                <a:solidFill>
                  <a:srgbClr val="17365D"/>
                </a:solidFill>
                <a:latin typeface="Cambria" panose="02040503050406030204" pitchFamily="18" charset="0"/>
                <a:ea typeface="Cambria" panose="02040503050406030204" pitchFamily="18" charset="0"/>
                <a:cs typeface="Verdana"/>
                <a:sym typeface="Verdana"/>
              </a:rPr>
              <a:t>Alam</a:t>
            </a:r>
            <a:endParaRPr dirty="0" smtClean="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smtClean="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School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smtClean="0">
                <a:latin typeface="Cambria" panose="02040503050406030204" pitchFamily="18" charset="0"/>
                <a:ea typeface="Cambria" panose="02040503050406030204" pitchFamily="18" charset="0"/>
                <a:cs typeface="Verdana"/>
                <a:sym typeface="Verdana"/>
              </a:rPr>
              <a:t>CSE</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err="1">
                <a:latin typeface="Cambria" panose="02040503050406030204" pitchFamily="18" charset="0"/>
                <a:ea typeface="Cambria" panose="02040503050406030204" pitchFamily="18" charset="0"/>
                <a:cs typeface="Verdana"/>
                <a:sym typeface="Verdana"/>
              </a:rPr>
              <a:t>Dr.Asif</a:t>
            </a:r>
            <a:r>
              <a:rPr lang="en-US" sz="2000" b="1" dirty="0">
                <a:latin typeface="Cambria" panose="02040503050406030204" pitchFamily="18" charset="0"/>
                <a:ea typeface="Cambria" panose="02040503050406030204" pitchFamily="18" charset="0"/>
                <a:cs typeface="Verdana"/>
                <a:sym typeface="Verdana"/>
              </a:rPr>
              <a:t> Mohammed </a:t>
            </a:r>
            <a:r>
              <a:rPr lang="en-US" sz="2000" b="1" dirty="0" smtClean="0">
                <a:latin typeface="Cambria" panose="02040503050406030204" pitchFamily="18" charset="0"/>
                <a:ea typeface="Cambria" panose="02040503050406030204" pitchFamily="18" charset="0"/>
                <a:cs typeface="Verdana"/>
                <a:sym typeface="Verdana"/>
              </a:rPr>
              <a:t>H.B</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latin typeface="Cambria" panose="02040503050406030204" pitchFamily="18" charset="0"/>
                <a:ea typeface="Cambria" panose="02040503050406030204" pitchFamily="18" charset="0"/>
                <a:cs typeface="Verdana"/>
                <a:sym typeface="Verdana"/>
              </a:rPr>
              <a:t>Mr. </a:t>
            </a:r>
            <a:r>
              <a:rPr lang="en-US" sz="2000" b="1" dirty="0" err="1">
                <a:latin typeface="Cambria" panose="02040503050406030204" pitchFamily="18" charset="0"/>
                <a:ea typeface="Cambria" panose="02040503050406030204" pitchFamily="18" charset="0"/>
                <a:cs typeface="Verdana"/>
                <a:sym typeface="Verdana"/>
              </a:rPr>
              <a:t>Amarnath</a:t>
            </a:r>
            <a:r>
              <a:rPr lang="en-US" sz="2000" b="1" dirty="0">
                <a:latin typeface="Cambria" panose="02040503050406030204" pitchFamily="18" charset="0"/>
                <a:ea typeface="Cambria" panose="02040503050406030204" pitchFamily="18" charset="0"/>
                <a:cs typeface="Verdana"/>
                <a:sym typeface="Verdana"/>
              </a:rPr>
              <a:t> J.L &amp; Dr. </a:t>
            </a:r>
            <a:r>
              <a:rPr lang="en-US" sz="2000" b="1" dirty="0" err="1">
                <a:latin typeface="Cambria" panose="02040503050406030204" pitchFamily="18" charset="0"/>
                <a:ea typeface="Cambria" panose="02040503050406030204" pitchFamily="18" charset="0"/>
                <a:cs typeface="Verdana"/>
                <a:sym typeface="Verdana"/>
              </a:rPr>
              <a:t>Jayanthi</a:t>
            </a:r>
            <a:r>
              <a:rPr lang="en-US" sz="2000" b="1" dirty="0">
                <a:latin typeface="Cambria" panose="02040503050406030204" pitchFamily="18" charset="0"/>
                <a:ea typeface="Cambria" panose="02040503050406030204" pitchFamily="18" charset="0"/>
                <a:cs typeface="Verdana"/>
                <a:sym typeface="Verdana"/>
              </a:rPr>
              <a:t>. K</a:t>
            </a:r>
            <a:r>
              <a:rPr lang="en-US" sz="2000" b="1" dirty="0" smtClean="0">
                <a:latin typeface="Cambria" panose="02040503050406030204" pitchFamily="18" charset="0"/>
                <a:ea typeface="Cambria" panose="02040503050406030204" pitchFamily="18" charset="0"/>
                <a:cs typeface="Verdana"/>
                <a:sym typeface="Verdana"/>
              </a:rPr>
              <a:t>.</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Picture 2" descr="Output image">
            <a:extLst>
              <a:ext uri="{FF2B5EF4-FFF2-40B4-BE49-F238E27FC236}">
                <a16:creationId xmlns:a16="http://schemas.microsoft.com/office/drawing/2014/main" xmlns="" id="{9C9A6B47-3300-CE00-D1B3-9D61E405EF1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3416" y="1143000"/>
            <a:ext cx="8306768"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r>
              <a:rPr lang="en-US" b="1" dirty="0">
                <a:latin typeface="Times New Roman" pitchFamily="18" charset="0"/>
                <a:cs typeface="Times New Roman" pitchFamily="18" charset="0"/>
              </a:rPr>
              <a:t>Real-Time Detection of Driver Drowsiness</a:t>
            </a:r>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rPr>
              <a:t>The system will accurately detect signs of drowsiness, such as:</a:t>
            </a:r>
          </a:p>
          <a:p>
            <a:pPr lvl="2"/>
            <a:r>
              <a:rPr lang="en-US" b="1" dirty="0">
                <a:latin typeface="Times New Roman" pitchFamily="18" charset="0"/>
                <a:cs typeface="Times New Roman" pitchFamily="18" charset="0"/>
              </a:rPr>
              <a:t>Prolonged eye closure</a:t>
            </a:r>
            <a:r>
              <a:rPr lang="en-US" dirty="0">
                <a:latin typeface="Times New Roman" pitchFamily="18" charset="0"/>
                <a:cs typeface="Times New Roman" pitchFamily="18" charset="0"/>
              </a:rPr>
              <a:t>: The system should identify when the driver's eyes are closed for more than a specific duration (e.g., 1.5–2 seconds).</a:t>
            </a:r>
          </a:p>
          <a:p>
            <a:pPr lvl="2"/>
            <a:r>
              <a:rPr lang="en-US" b="1" dirty="0">
                <a:latin typeface="Times New Roman" pitchFamily="18" charset="0"/>
                <a:cs typeface="Times New Roman" pitchFamily="18" charset="0"/>
              </a:rPr>
              <a:t>Frequent or delayed blinking</a:t>
            </a:r>
            <a:r>
              <a:rPr lang="en-US" dirty="0">
                <a:latin typeface="Times New Roman" pitchFamily="18" charset="0"/>
                <a:cs typeface="Times New Roman" pitchFamily="18" charset="0"/>
              </a:rPr>
              <a:t>: Abnormal blinking patterns, such as frequent blinking or longer blink duration, will be detected as signs of fatigue.</a:t>
            </a:r>
          </a:p>
          <a:p>
            <a:pPr lvl="1"/>
            <a:r>
              <a:rPr lang="en-US" dirty="0">
                <a:latin typeface="Times New Roman" pitchFamily="18" charset="0"/>
                <a:cs typeface="Times New Roman" pitchFamily="18" charset="0"/>
              </a:rPr>
              <a:t>The system will provide reliable detection during various driving conditions, including daytime, nighttime, and low-light environments.</a:t>
            </a:r>
          </a:p>
          <a:p>
            <a:r>
              <a:rPr lang="en-US" b="1" dirty="0">
                <a:latin typeface="Times New Roman" pitchFamily="18" charset="0"/>
                <a:cs typeface="Times New Roman" pitchFamily="18" charset="0"/>
              </a:rPr>
              <a:t>Detection of Driver Distraction</a:t>
            </a:r>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rPr>
              <a:t>The system will monitor the driver's head movements to detect distractions such as:</a:t>
            </a:r>
          </a:p>
          <a:p>
            <a:pPr lvl="2"/>
            <a:r>
              <a:rPr lang="en-US" b="1" dirty="0">
                <a:latin typeface="Times New Roman" pitchFamily="18" charset="0"/>
                <a:cs typeface="Times New Roman" pitchFamily="18" charset="0"/>
              </a:rPr>
              <a:t>Head turning away from the road</a:t>
            </a:r>
            <a:r>
              <a:rPr lang="en-US" dirty="0">
                <a:latin typeface="Times New Roman" pitchFamily="18" charset="0"/>
                <a:cs typeface="Times New Roman" pitchFamily="18" charset="0"/>
              </a:rPr>
              <a:t>: If the driver turns their head beyond a defined angle (e.g., more than 100 degrees) for more than 2 seconds, the system will identify this as a distraction.</a:t>
            </a:r>
          </a:p>
          <a:p>
            <a:pPr lvl="2"/>
            <a:r>
              <a:rPr lang="en-US" b="1" dirty="0">
                <a:latin typeface="Times New Roman" pitchFamily="18" charset="0"/>
                <a:cs typeface="Times New Roman" pitchFamily="18" charset="0"/>
              </a:rPr>
              <a:t>Extended conversations with passengers</a:t>
            </a:r>
            <a:r>
              <a:rPr lang="en-US" dirty="0">
                <a:latin typeface="Times New Roman" pitchFamily="18" charset="0"/>
                <a:cs typeface="Times New Roman" pitchFamily="18" charset="0"/>
              </a:rPr>
              <a:t>: The system will detect head movements toward passengers that exceed the safe time limit and generate alerts accordingly.</a:t>
            </a:r>
          </a:p>
          <a:p>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fontScale="92500" lnSpcReduction="10000"/>
          </a:bodyPr>
          <a:lstStyle/>
          <a:p>
            <a:r>
              <a:rPr lang="en-US" b="1" dirty="0">
                <a:latin typeface="Times New Roman" pitchFamily="18" charset="0"/>
                <a:cs typeface="Times New Roman" pitchFamily="18" charset="0"/>
              </a:rPr>
              <a:t>Addressing Road Safety</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The proposed driver alertness detection system aims to reduce accidents caused by drowsiness and distraction. It uses real-time image processing, machine learning, and multiple alert methods to monitor driver behavior. By tracking eye blinks and head movements, the system can accurately detect fatigue and distractions, sending quick alerts to help prevent dangerous situations.</a:t>
            </a:r>
          </a:p>
          <a:p>
            <a:r>
              <a:rPr lang="en-US" b="1" dirty="0">
                <a:latin typeface="Times New Roman" pitchFamily="18" charset="0"/>
                <a:cs typeface="Times New Roman" pitchFamily="18" charset="0"/>
              </a:rPr>
              <a:t>Smart and Adaptable System</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The system can adapt to individual driver habits and changing conditions, thanks to its learning capabilities. This helps improve detection accuracy and reduces false alarms. It also uses infrared technology to work well in different lighting, from bright daylight to nighttime.</a:t>
            </a:r>
          </a:p>
          <a:p>
            <a:r>
              <a:rPr lang="en-US" b="1" dirty="0">
                <a:latin typeface="Times New Roman" pitchFamily="18" charset="0"/>
                <a:cs typeface="Times New Roman" pitchFamily="18" charset="0"/>
              </a:rPr>
              <a:t>Ready for Integration</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With its modern design and advanced hardware, the system can be easily added to new vehicles during manufacturing, just like airbags. If widely adopted, it could greatly improve road safety and save thousands of lives each year.</a:t>
            </a:r>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None/>
            </a:pPr>
            <a:r>
              <a:rPr lang="en-US" dirty="0">
                <a:latin typeface="Cambria" panose="02040503050406030204" pitchFamily="18" charset="0"/>
                <a:ea typeface="Cambria" panose="02040503050406030204" pitchFamily="18" charset="0"/>
                <a:hlinkClick r:id="rId3"/>
              </a:rPr>
              <a:t>https://github.com/Parachuru1/driver-alertness-detection.git</a:t>
            </a: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lstStyle/>
          <a:p>
            <a:pPr marL="495300">
              <a:spcBef>
                <a:spcPts val="0"/>
              </a:spcBef>
            </a:pPr>
            <a:r>
              <a:rPr lang="en-US" dirty="0" err="1">
                <a:latin typeface="Times New Roman" panose="02020603050405020304" pitchFamily="18" charset="0"/>
                <a:ea typeface="Calibri" panose="020F0502020204030204" pitchFamily="34" charset="0"/>
                <a:cs typeface="Times New Roman" panose="02020603050405020304" pitchFamily="18" charset="0"/>
              </a:rPr>
              <a:t>Haar</a:t>
            </a:r>
            <a:r>
              <a:rPr lang="en-US" dirty="0">
                <a:latin typeface="Times New Roman" panose="02020603050405020304" pitchFamily="18" charset="0"/>
                <a:ea typeface="Calibri" panose="020F0502020204030204" pitchFamily="34" charset="0"/>
                <a:cs typeface="Times New Roman" panose="02020603050405020304" pitchFamily="18" charset="0"/>
              </a:rPr>
              <a:t>, P. (2001). Rapid Object Detection using a Boosted Cascade of Simple Features. In Proceedings of the 2001 IEEE Computer Society Conference on Computer Vision and Pattern Recognition (CVPR). </a:t>
            </a:r>
          </a:p>
          <a:p>
            <a:pPr marL="495300">
              <a:spcBef>
                <a:spcPts val="0"/>
              </a:spcBef>
            </a:pPr>
            <a:r>
              <a:rPr lang="en-US" dirty="0">
                <a:latin typeface="Times New Roman" panose="02020603050405020304" pitchFamily="18" charset="0"/>
                <a:cs typeface="Times New Roman" panose="02020603050405020304" pitchFamily="18" charset="0"/>
              </a:rPr>
              <a:t>Ali, F. F., &amp; Ashraf, I. (2020). A comprehensive review of driver drowsiness detection systems. </a:t>
            </a:r>
            <a:r>
              <a:rPr lang="en-US" i="1" dirty="0">
                <a:latin typeface="Times New Roman" panose="02020603050405020304" pitchFamily="18" charset="0"/>
                <a:cs typeface="Times New Roman" panose="02020603050405020304" pitchFamily="18" charset="0"/>
              </a:rPr>
              <a:t>IEEE Access</a:t>
            </a:r>
            <a:r>
              <a:rPr lang="en-US" dirty="0">
                <a:latin typeface="Times New Roman" panose="02020603050405020304" pitchFamily="18" charset="0"/>
                <a:cs typeface="Times New Roman" panose="02020603050405020304" pitchFamily="18" charset="0"/>
              </a:rPr>
              <a:t>, 8, 23480-23502. doi:10.1109/ACCESS.2020.2971965 </a:t>
            </a:r>
          </a:p>
          <a:p>
            <a:pPr marL="495300">
              <a:spcBef>
                <a:spcPts val="0"/>
              </a:spcBef>
            </a:pPr>
            <a:r>
              <a:rPr lang="en-US" dirty="0">
                <a:latin typeface="Times New Roman" panose="02020603050405020304" pitchFamily="18" charset="0"/>
                <a:ea typeface="Calibri" panose="020F0502020204030204" pitchFamily="34" charset="0"/>
                <a:cs typeface="Times New Roman" panose="02020603050405020304" pitchFamily="18" charset="0"/>
              </a:rPr>
              <a:t>Cohen, H., &amp; </a:t>
            </a:r>
            <a:r>
              <a:rPr lang="en-US" dirty="0" err="1">
                <a:latin typeface="Times New Roman" panose="02020603050405020304" pitchFamily="18" charset="0"/>
                <a:ea typeface="Calibri" panose="020F0502020204030204" pitchFamily="34" charset="0"/>
                <a:cs typeface="Times New Roman" panose="02020603050405020304" pitchFamily="18" charset="0"/>
              </a:rPr>
              <a:t>Keren</a:t>
            </a:r>
            <a:r>
              <a:rPr lang="en-US" dirty="0">
                <a:latin typeface="Times New Roman" panose="02020603050405020304" pitchFamily="18" charset="0"/>
                <a:ea typeface="Calibri" panose="020F0502020204030204" pitchFamily="34" charset="0"/>
                <a:cs typeface="Times New Roman" panose="02020603050405020304" pitchFamily="18" charset="0"/>
              </a:rPr>
              <a:t>, N. (2015). Detection of drowsiness in drivers using facial features. Proceedings of the IEEE Intelligent Vehicles Symposium, 2015, 926-931. doi:10.1109/IVS.2015.7196048</a:t>
            </a:r>
          </a:p>
          <a:p>
            <a:pPr marL="495300" algn="just">
              <a:spcBef>
                <a:spcPts val="0"/>
              </a:spcBef>
            </a:pPr>
            <a:endParaRPr lang="en-US" dirty="0">
              <a:latin typeface="Cambria" panose="02040503050406030204" pitchFamily="18" charset="0"/>
              <a:ea typeface="Cambria" panose="02040503050406030204" pitchFamily="18" charset="0"/>
            </a:endParaRP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xmlns=""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xmlns="" id="{EA944A2A-59CE-0D28-76C1-2B1B38111B31}"/>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8" name="Picture 7">
            <a:extLst>
              <a:ext uri="{FF2B5EF4-FFF2-40B4-BE49-F238E27FC236}">
                <a16:creationId xmlns:a16="http://schemas.microsoft.com/office/drawing/2014/main" xmlns="" id="{90DEF78C-A0C4-EB04-02C4-4052E05259EB}"/>
              </a:ext>
            </a:extLst>
          </p:cNvPr>
          <p:cNvPicPr>
            <a:picLocks noChangeAspect="1"/>
          </p:cNvPicPr>
          <p:nvPr/>
        </p:nvPicPr>
        <p:blipFill>
          <a:blip r:embed="rId2"/>
          <a:stretch>
            <a:fillRect/>
          </a:stretch>
        </p:blipFill>
        <p:spPr>
          <a:xfrm>
            <a:off x="3461969" y="999786"/>
            <a:ext cx="5877973" cy="5420916"/>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xmlns="" id="{C63A00FF-89F0-DC87-D900-930227B33E5D}"/>
              </a:ext>
            </a:extLst>
          </p:cNvPr>
          <p:cNvPicPr>
            <a:picLocks noGrp="1" noChangeAspect="1"/>
          </p:cNvPicPr>
          <p:nvPr>
            <p:ph idx="1"/>
          </p:nvPr>
        </p:nvPicPr>
        <p:blipFill>
          <a:blip r:embed="rId2"/>
          <a:stretch>
            <a:fillRect/>
          </a:stretch>
        </p:blipFill>
        <p:spPr>
          <a:xfrm>
            <a:off x="4146884" y="1540043"/>
            <a:ext cx="3906253" cy="3633536"/>
          </a:xfrm>
          <a:prstGeom prst="rect">
            <a:avLst/>
          </a:prstGeom>
        </p:spPr>
      </p:pic>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fontScale="92500" lnSpcReduction="20000"/>
          </a:bodyPr>
          <a:lstStyle/>
          <a:p>
            <a:r>
              <a:rPr lang="en-US" b="1" dirty="0">
                <a:latin typeface="Times New Roman" pitchFamily="18" charset="0"/>
                <a:cs typeface="Times New Roman" pitchFamily="18" charset="0"/>
              </a:rPr>
              <a:t>Driver Alertness: A Major Concern</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Drowsy driving is a serious issue in transportation and a major cause of accidents worldwide. In India, around 1,37,000 people lost their lives in road accidents in 2013, which means one death every four minutes. Fatigue and distraction are big contributors, with 37% of drivers admitting to falling asleep behind the wheel and 60% saying they've driven while drowsy. These numbers show the urgent need for better systems to keep drivers alert and prevent accidents.</a:t>
            </a:r>
          </a:p>
          <a:p>
            <a:r>
              <a:rPr lang="en-US" b="1" dirty="0">
                <a:latin typeface="Times New Roman" pitchFamily="18" charset="0"/>
                <a:cs typeface="Times New Roman" pitchFamily="18" charset="0"/>
              </a:rPr>
              <a:t>Project Goal</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This project aims to create a compact system for cars and trucks that detects driver drowsiness and distraction using image processing. The system continuously monitors the driver’s eyes and head movements to spot signs of fatigue, like slow blinking or head turning. If a problem is detected, the driver is quickly alerted through an alarm or vibrations.</a:t>
            </a:r>
          </a:p>
          <a:p>
            <a:r>
              <a:rPr lang="en-US" b="1" dirty="0">
                <a:latin typeface="Times New Roman" pitchFamily="18" charset="0"/>
                <a:cs typeface="Times New Roman" pitchFamily="18" charset="0"/>
              </a:rPr>
              <a:t>How It Works</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A dashboard-mounted camera captures video, which is processed using an on-board processor or cloud services. The goal is to make this system a standard safety feature in vehicles, similar to airbags, to help prevent accidents and save lives.</a:t>
            </a: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fontScale="70000" lnSpcReduction="20000"/>
          </a:bodyPr>
          <a:lstStyle/>
          <a:p>
            <a:r>
              <a:rPr lang="en-US" dirty="0">
                <a:latin typeface="Times New Roman" pitchFamily="18" charset="0"/>
                <a:cs typeface="Times New Roman" pitchFamily="18" charset="0"/>
              </a:rPr>
              <a:t>Research in the field of driver alertness detection has gained momentum over the past decade due to the increasing number of road accidents linked to driver fatigue and distraction. Various studies have explored different methods for monitoring driver behavior, primarily focusing on physiological measures, vehicle-based measures, and behavioral measures.</a:t>
            </a:r>
          </a:p>
          <a:p>
            <a:r>
              <a:rPr lang="en-US" b="1" dirty="0">
                <a:latin typeface="Times New Roman" pitchFamily="18" charset="0"/>
                <a:cs typeface="Times New Roman" pitchFamily="18" charset="0"/>
              </a:rPr>
              <a:t>Physiological Measures</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Several methods rely on physiological indicators such as heart rate, brain activity (EEG), and skin conductance to detect drowsiness. Studies have shown that changes in heart rate variability and increased EEG theta activity correlate with driver fatigue. However, these methods often require intrusive equipment like electrodes, which can be impractical for real-time applications in vehicles. The high cost and complexity of implementing physiological monitoring limit its widespread adoption.</a:t>
            </a:r>
          </a:p>
          <a:p>
            <a:r>
              <a:rPr lang="en-US" b="1" dirty="0">
                <a:latin typeface="Times New Roman" pitchFamily="18" charset="0"/>
                <a:cs typeface="Times New Roman" pitchFamily="18" charset="0"/>
              </a:rPr>
              <a:t>Vehicle-Based Measures</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Another approach involves monitoring vehicle behavior, such as lane deviation, steering wheel movements, and speed variations, to infer driver drowsiness. This method has been used in some commercial driver assistance systems to issue alerts when irregularities in driving patterns are detected. However, vehicle-based measures may not always be reliable, as external factors such as road conditions, vehicle type, and driving style can significantly influence the accuracy of the system.</a:t>
            </a:r>
          </a:p>
          <a:p>
            <a:r>
              <a:rPr lang="en-US" b="1" dirty="0">
                <a:latin typeface="Times New Roman" pitchFamily="18" charset="0"/>
                <a:cs typeface="Times New Roman" pitchFamily="18" charset="0"/>
              </a:rPr>
              <a:t>Hybrid Approaches</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Combining multiple detection methods can enhance system accuracy and robustness. For example, integrating eye-tracking with vehicle-based measures can reduce false positives and improve detection rates. Research has also explored the use of machine learning techniques to analyze combined data sources, allowing the system to adapt to individual driving patterns.</a:t>
            </a:r>
          </a:p>
          <a:p>
            <a:endParaRPr lang="en-GB"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xmlns="" id="{6B8BBEEA-9AE3-9AD1-DBF4-A2CC98EF1B9B}"/>
              </a:ext>
            </a:extLst>
          </p:cNvPr>
          <p:cNvSpPr>
            <a:spLocks noGrp="1"/>
          </p:cNvSpPr>
          <p:nvPr>
            <p:ph idx="1"/>
          </p:nvPr>
        </p:nvSpPr>
        <p:spPr/>
        <p:txBody>
          <a:bodyPr>
            <a:normAutofit/>
          </a:bodyPr>
          <a:lstStyle/>
          <a:p>
            <a:r>
              <a:rPr lang="en-US" b="1" dirty="0">
                <a:latin typeface="Times New Roman" pitchFamily="18" charset="0"/>
                <a:cs typeface="Times New Roman" pitchFamily="18" charset="0"/>
              </a:rPr>
              <a:t>Physiological Measures (e.g., Heart Rate, EEG, Skin Conductance)</a:t>
            </a:r>
            <a:endParaRPr lang="en-US" dirty="0">
              <a:latin typeface="Times New Roman" pitchFamily="18" charset="0"/>
              <a:cs typeface="Times New Roman" pitchFamily="18" charset="0"/>
            </a:endParaRPr>
          </a:p>
          <a:p>
            <a:pPr lvl="1"/>
            <a:r>
              <a:rPr lang="en-US" b="1" dirty="0">
                <a:latin typeface="Times New Roman" pitchFamily="18" charset="0"/>
                <a:cs typeface="Times New Roman" pitchFamily="18" charset="0"/>
              </a:rPr>
              <a:t>Intrusiveness</a:t>
            </a:r>
            <a:r>
              <a:rPr lang="en-US" dirty="0">
                <a:latin typeface="Times New Roman" pitchFamily="18" charset="0"/>
                <a:cs typeface="Times New Roman" pitchFamily="18" charset="0"/>
              </a:rPr>
              <a:t>: These methods often require the use of sensors attached to the body, such as heart rate monitors, EEG electrodes, or skin conductance sensors. This can be uncomfortable for drivers and may not be suitable for long-duration use.</a:t>
            </a:r>
          </a:p>
          <a:p>
            <a:pPr lvl="1"/>
            <a:r>
              <a:rPr lang="en-US" b="1" dirty="0">
                <a:latin typeface="Times New Roman" pitchFamily="18" charset="0"/>
                <a:cs typeface="Times New Roman" pitchFamily="18" charset="0"/>
              </a:rPr>
              <a:t>High Cost and Complexity</a:t>
            </a:r>
            <a:r>
              <a:rPr lang="en-US" dirty="0">
                <a:latin typeface="Times New Roman" pitchFamily="18" charset="0"/>
                <a:cs typeface="Times New Roman" pitchFamily="18" charset="0"/>
              </a:rPr>
              <a:t>: Implementing physiological monitoring in vehicles is costly due to the need for specialized equipment and sensors. Maintenance and calibration also add to the expenses, making it impractical for widespread use.</a:t>
            </a:r>
          </a:p>
          <a:p>
            <a:pPr lvl="1"/>
            <a:r>
              <a:rPr lang="en-US" b="1" dirty="0">
                <a:latin typeface="Times New Roman" pitchFamily="18" charset="0"/>
                <a:cs typeface="Times New Roman" pitchFamily="18" charset="0"/>
              </a:rPr>
              <a:t>Response Time Lag</a:t>
            </a:r>
            <a:r>
              <a:rPr lang="en-US" dirty="0">
                <a:latin typeface="Times New Roman" pitchFamily="18" charset="0"/>
                <a:cs typeface="Times New Roman" pitchFamily="18" charset="0"/>
              </a:rPr>
              <a:t>: Physiological changes can be slow to manifest, meaning that there may be a delay in detecting fatigue or distraction. This lag reduces the system's effectiveness in providing timely alerts to prevent accidents.</a:t>
            </a:r>
          </a:p>
          <a:p>
            <a:pPr lvl="1"/>
            <a:r>
              <a:rPr lang="en-US" b="1" dirty="0">
                <a:latin typeface="Times New Roman" pitchFamily="18" charset="0"/>
                <a:cs typeface="Times New Roman" pitchFamily="18" charset="0"/>
              </a:rPr>
              <a:t>Sensitivity to Environmental Factors</a:t>
            </a:r>
            <a:r>
              <a:rPr lang="en-US" dirty="0">
                <a:latin typeface="Times New Roman" pitchFamily="18" charset="0"/>
                <a:cs typeface="Times New Roman" pitchFamily="18" charset="0"/>
              </a:rPr>
              <a:t>: Changes in temperature, humidity, or vehicle vibrations can affect the accuracy of physiological sensors, leading to false positives or missed detections.</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fontScale="92500" lnSpcReduction="20000"/>
          </a:bodyPr>
          <a:lstStyle/>
          <a:p>
            <a:r>
              <a:rPr lang="en-US" b="1" dirty="0">
                <a:latin typeface="Times New Roman" pitchFamily="18" charset="0"/>
                <a:cs typeface="Times New Roman" pitchFamily="18" charset="0"/>
              </a:rPr>
              <a:t>Real-Time Image Processing for Eye-Tracking and Blink Detection</a:t>
            </a:r>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rPr>
              <a:t>The system continuously monitors the driver's eyes using a dashboard-mounted camera to detect delayed blinking patterns and eye closure duration (PERCLOS - Percentage of Eyelid Closure). Prolonged eye closure or frequent blinking can be strong indicators of drowsiness.</a:t>
            </a:r>
          </a:p>
          <a:p>
            <a:pPr lvl="1"/>
            <a:r>
              <a:rPr lang="en-US" dirty="0">
                <a:latin typeface="Times New Roman" pitchFamily="18" charset="0"/>
                <a:cs typeface="Times New Roman" pitchFamily="18" charset="0"/>
              </a:rPr>
              <a:t>Advanced image processing algorithms, such as facial landmark detection and optical flow techniques, are employed to track eye movement and detect changes in blink frequency, sluggishness, or partial eye closure.</a:t>
            </a:r>
          </a:p>
          <a:p>
            <a:pPr lvl="1"/>
            <a:r>
              <a:rPr lang="en-US" dirty="0">
                <a:latin typeface="Times New Roman" pitchFamily="18" charset="0"/>
                <a:cs typeface="Times New Roman" pitchFamily="18" charset="0"/>
              </a:rPr>
              <a:t>The system operates in various lighting conditions by incorporating infrared (IR) technology to maintain detection accuracy during nighttime driving or poor visibility.</a:t>
            </a:r>
          </a:p>
          <a:p>
            <a:r>
              <a:rPr lang="en-US" b="1" dirty="0">
                <a:latin typeface="Times New Roman" pitchFamily="18" charset="0"/>
                <a:cs typeface="Times New Roman" pitchFamily="18" charset="0"/>
              </a:rPr>
              <a:t>Head Pose Estimation for Distraction Detection</a:t>
            </a:r>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rPr>
              <a:t>The system monitors the driver's head orientation to detect deviations from a safe range of angles. If the driver's head turns beyond a predefined threshold (e.g., more than 100 degrees) and remains turned for over two seconds, the system triggers an alert.</a:t>
            </a:r>
          </a:p>
          <a:p>
            <a:pPr lvl="1"/>
            <a:r>
              <a:rPr lang="en-US" dirty="0">
                <a:latin typeface="Times New Roman" pitchFamily="18" charset="0"/>
                <a:cs typeface="Times New Roman" pitchFamily="18" charset="0"/>
              </a:rPr>
              <a:t>Using 3D head pose estimation techniques, the system calculates the driver's head rotation and tilt, accounting for safe limits for monitoring the road.</a:t>
            </a:r>
          </a:p>
          <a:p>
            <a:pPr lvl="1"/>
            <a:r>
              <a:rPr lang="en-US" dirty="0">
                <a:latin typeface="Times New Roman" pitchFamily="18" charset="0"/>
                <a:cs typeface="Times New Roman" pitchFamily="18" charset="0"/>
              </a:rPr>
              <a:t>This feature also helps detect conversations with passengers, as extended head turning towards other occupants may indicate distraction.</a:t>
            </a:r>
          </a:p>
          <a:p>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fontScale="92500" lnSpcReduction="20000"/>
          </a:bodyPr>
          <a:lstStyle/>
          <a:p>
            <a:r>
              <a:rPr lang="en-US" b="1" dirty="0">
                <a:latin typeface="Times New Roman" pitchFamily="18" charset="0"/>
                <a:cs typeface="Times New Roman" pitchFamily="18" charset="0"/>
              </a:rPr>
              <a:t>Detect Driver Drowsiness Early and Accurately</a:t>
            </a:r>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rPr>
              <a:t>Implement an image processing-based system that continuously monitors the driver's eyes to detect early signs of drowsiness, such as prolonged eye closure, delayed blinking, and sluggish eye movements.</a:t>
            </a:r>
          </a:p>
          <a:p>
            <a:pPr lvl="1"/>
            <a:r>
              <a:rPr lang="en-US" dirty="0">
                <a:latin typeface="Times New Roman" pitchFamily="18" charset="0"/>
                <a:cs typeface="Times New Roman" pitchFamily="18" charset="0"/>
              </a:rPr>
              <a:t>Use real-time analysis of blinking patterns and eye closure metrics (e.g., PERCLOS) to generate timely alerts, reducing the risk of accidents caused by fatigue.</a:t>
            </a:r>
          </a:p>
          <a:p>
            <a:r>
              <a:rPr lang="en-US" b="1" dirty="0">
                <a:latin typeface="Times New Roman" pitchFamily="18" charset="0"/>
                <a:cs typeface="Times New Roman" pitchFamily="18" charset="0"/>
              </a:rPr>
              <a:t>Monitor and Alert for Driver Distraction</a:t>
            </a:r>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rPr>
              <a:t>Develop a head pose estimation mechanism to detect unsafe head movements, such as turning away from the road or extended conversations with passengers.</a:t>
            </a:r>
          </a:p>
          <a:p>
            <a:pPr lvl="1"/>
            <a:r>
              <a:rPr lang="en-US" dirty="0">
                <a:latin typeface="Times New Roman" pitchFamily="18" charset="0"/>
                <a:cs typeface="Times New Roman" pitchFamily="18" charset="0"/>
              </a:rPr>
              <a:t>Set thresholds for head rotation angles and time limits (e.g., head turning more than 100 degrees for over 2 seconds) to identify potentially hazardous distractions and notify the driver accordingly.</a:t>
            </a:r>
          </a:p>
          <a:p>
            <a:r>
              <a:rPr lang="en-US" b="1" dirty="0">
                <a:latin typeface="Times New Roman" pitchFamily="18" charset="0"/>
                <a:cs typeface="Times New Roman" pitchFamily="18" charset="0"/>
              </a:rPr>
              <a:t>Provide Real-Time, Multi-Modal Alerts</a:t>
            </a:r>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rPr>
              <a:t>Ensure that the system delivers immediate alerts through auditory alarms, vibrating mechanisms (e.g., seat or steering wheel), or visual signals to capture the driver's attention when drowsiness or distraction is detected.</a:t>
            </a:r>
          </a:p>
          <a:p>
            <a:pPr lvl="1"/>
            <a:r>
              <a:rPr lang="en-US" dirty="0">
                <a:latin typeface="Times New Roman" pitchFamily="18" charset="0"/>
                <a:cs typeface="Times New Roman" pitchFamily="18" charset="0"/>
              </a:rPr>
              <a:t>Customize alert types and intensities based on the severity of detected issues to prevent accidents effectively.</a:t>
            </a:r>
          </a:p>
          <a:p>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fontScale="85000" lnSpcReduction="20000"/>
          </a:bodyPr>
          <a:lstStyle/>
          <a:p>
            <a:r>
              <a:rPr lang="en-US" b="1" dirty="0" smtClean="0">
                <a:latin typeface="Times New Roman" pitchFamily="18" charset="0"/>
                <a:cs typeface="Times New Roman" pitchFamily="18" charset="0"/>
              </a:rPr>
              <a:t>Methodology-</a:t>
            </a:r>
          </a:p>
          <a:p>
            <a:r>
              <a:rPr lang="en-US" b="1" dirty="0" smtClean="0">
                <a:latin typeface="Times New Roman" pitchFamily="18" charset="0"/>
                <a:cs typeface="Times New Roman" pitchFamily="18" charset="0"/>
              </a:rPr>
              <a:t>Data </a:t>
            </a:r>
            <a:r>
              <a:rPr lang="en-US" b="1" dirty="0">
                <a:latin typeface="Times New Roman" pitchFamily="18" charset="0"/>
                <a:cs typeface="Times New Roman" pitchFamily="18" charset="0"/>
              </a:rPr>
              <a:t>Acquisition</a:t>
            </a:r>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rPr>
              <a:t>A camera is installed on the dashboard, facing the driver, to capture continuous video footage of the driver’s face. The camera is equipped with infrared (IR) capabilities to ensure reliable operation under different lighting conditions, such as nighttime or bright sunlight.</a:t>
            </a:r>
          </a:p>
          <a:p>
            <a:r>
              <a:rPr lang="en-US" b="1" dirty="0">
                <a:latin typeface="Times New Roman" pitchFamily="18" charset="0"/>
                <a:cs typeface="Times New Roman" pitchFamily="18" charset="0"/>
              </a:rPr>
              <a:t>Preprocessing</a:t>
            </a:r>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rPr>
              <a:t>The captured video frames undergo preprocessing, which includes noise reduction, </a:t>
            </a:r>
            <a:r>
              <a:rPr lang="en-US" dirty="0" err="1">
                <a:latin typeface="Times New Roman" pitchFamily="18" charset="0"/>
                <a:cs typeface="Times New Roman" pitchFamily="18" charset="0"/>
              </a:rPr>
              <a:t>grayscale</a:t>
            </a:r>
            <a:r>
              <a:rPr lang="en-US" dirty="0">
                <a:latin typeface="Times New Roman" pitchFamily="18" charset="0"/>
                <a:cs typeface="Times New Roman" pitchFamily="18" charset="0"/>
              </a:rPr>
              <a:t> conversion, and normalization. This step ensures that the images are in a suitable format for further analysis and enhances the robustness of the system across different environments.</a:t>
            </a:r>
          </a:p>
          <a:p>
            <a:r>
              <a:rPr lang="en-GB" dirty="0" smtClean="0">
                <a:latin typeface="Times New Roman" pitchFamily="18" charset="0"/>
                <a:cs typeface="Times New Roman" pitchFamily="18" charset="0"/>
              </a:rPr>
              <a:t>Modules-</a:t>
            </a:r>
          </a:p>
          <a:p>
            <a:r>
              <a:rPr lang="en-IN" b="1" dirty="0" smtClean="0">
                <a:latin typeface="Times New Roman" pitchFamily="18" charset="0"/>
                <a:cs typeface="Times New Roman" pitchFamily="18" charset="0"/>
              </a:rPr>
              <a:t>Data </a:t>
            </a:r>
            <a:r>
              <a:rPr lang="en-IN" b="1" dirty="0">
                <a:latin typeface="Times New Roman" pitchFamily="18" charset="0"/>
                <a:cs typeface="Times New Roman" pitchFamily="18" charset="0"/>
              </a:rPr>
              <a:t>Acquisition Module</a:t>
            </a:r>
            <a:endParaRPr lang="en-IN" dirty="0">
              <a:latin typeface="Times New Roman" pitchFamily="18" charset="0"/>
              <a:cs typeface="Times New Roman" pitchFamily="18" charset="0"/>
            </a:endParaRPr>
          </a:p>
          <a:p>
            <a:pPr lvl="1"/>
            <a:r>
              <a:rPr lang="en-IN" b="1" dirty="0">
                <a:latin typeface="Times New Roman" pitchFamily="18" charset="0"/>
                <a:cs typeface="Times New Roman" pitchFamily="18" charset="0"/>
              </a:rPr>
              <a:t>Function</a:t>
            </a:r>
            <a:r>
              <a:rPr lang="en-IN" dirty="0">
                <a:latin typeface="Times New Roman" pitchFamily="18" charset="0"/>
                <a:cs typeface="Times New Roman" pitchFamily="18" charset="0"/>
              </a:rPr>
              <a:t>: Captures real-time video footage of the driver's face using a dashboard-mounted camera.</a:t>
            </a:r>
          </a:p>
          <a:p>
            <a:pPr lvl="1"/>
            <a:r>
              <a:rPr lang="en-IN" b="1" dirty="0">
                <a:latin typeface="Times New Roman" pitchFamily="18" charset="0"/>
                <a:cs typeface="Times New Roman" pitchFamily="18" charset="0"/>
              </a:rPr>
              <a:t>Components</a:t>
            </a:r>
            <a:r>
              <a:rPr lang="en-IN" dirty="0">
                <a:latin typeface="Times New Roman" pitchFamily="18" charset="0"/>
                <a:cs typeface="Times New Roman" pitchFamily="18" charset="0"/>
              </a:rPr>
              <a:t>: Camera (with IR capabilities), video capture software.</a:t>
            </a:r>
          </a:p>
          <a:p>
            <a:r>
              <a:rPr lang="en-IN" b="1" dirty="0" err="1">
                <a:latin typeface="Times New Roman" pitchFamily="18" charset="0"/>
                <a:cs typeface="Times New Roman" pitchFamily="18" charset="0"/>
              </a:rPr>
              <a:t>Preprocessing</a:t>
            </a:r>
            <a:r>
              <a:rPr lang="en-IN" b="1" dirty="0">
                <a:latin typeface="Times New Roman" pitchFamily="18" charset="0"/>
                <a:cs typeface="Times New Roman" pitchFamily="18" charset="0"/>
              </a:rPr>
              <a:t> Module</a:t>
            </a:r>
            <a:endParaRPr lang="en-IN" dirty="0">
              <a:latin typeface="Times New Roman" pitchFamily="18" charset="0"/>
              <a:cs typeface="Times New Roman" pitchFamily="18" charset="0"/>
            </a:endParaRPr>
          </a:p>
          <a:p>
            <a:pPr lvl="1"/>
            <a:r>
              <a:rPr lang="en-IN" b="1" dirty="0">
                <a:latin typeface="Times New Roman" pitchFamily="18" charset="0"/>
                <a:cs typeface="Times New Roman" pitchFamily="18" charset="0"/>
              </a:rPr>
              <a:t>Function</a:t>
            </a:r>
            <a:r>
              <a:rPr lang="en-IN" dirty="0">
                <a:latin typeface="Times New Roman" pitchFamily="18" charset="0"/>
                <a:cs typeface="Times New Roman" pitchFamily="18" charset="0"/>
              </a:rPr>
              <a:t>: Prepares the captured video frames for analysis by reducing noise, converting images to </a:t>
            </a:r>
            <a:r>
              <a:rPr lang="en-IN" dirty="0" err="1">
                <a:latin typeface="Times New Roman" pitchFamily="18" charset="0"/>
                <a:cs typeface="Times New Roman" pitchFamily="18" charset="0"/>
              </a:rPr>
              <a:t>grayscale</a:t>
            </a:r>
            <a:r>
              <a:rPr lang="en-IN" dirty="0">
                <a:latin typeface="Times New Roman" pitchFamily="18" charset="0"/>
                <a:cs typeface="Times New Roman" pitchFamily="18" charset="0"/>
              </a:rPr>
              <a:t>, and normalizing the data.</a:t>
            </a:r>
          </a:p>
          <a:p>
            <a:pPr lvl="1"/>
            <a:r>
              <a:rPr lang="en-IN" b="1" dirty="0">
                <a:latin typeface="Times New Roman" pitchFamily="18" charset="0"/>
                <a:cs typeface="Times New Roman" pitchFamily="18" charset="0"/>
              </a:rPr>
              <a:t>Components</a:t>
            </a:r>
            <a:r>
              <a:rPr lang="en-IN" dirty="0">
                <a:latin typeface="Times New Roman" pitchFamily="18" charset="0"/>
                <a:cs typeface="Times New Roman" pitchFamily="18" charset="0"/>
              </a:rPr>
              <a:t>: Image processing libraries (e.g., </a:t>
            </a:r>
            <a:r>
              <a:rPr lang="en-IN" dirty="0" err="1">
                <a:latin typeface="Times New Roman" pitchFamily="18" charset="0"/>
                <a:cs typeface="Times New Roman" pitchFamily="18" charset="0"/>
              </a:rPr>
              <a:t>OpenCV</a:t>
            </a:r>
            <a:r>
              <a:rPr lang="en-IN" dirty="0">
                <a:latin typeface="Times New Roman" pitchFamily="18" charset="0"/>
                <a:cs typeface="Times New Roman" pitchFamily="18" charset="0"/>
              </a:rPr>
              <a:t>), algorithms for noise reduction and </a:t>
            </a:r>
            <a:r>
              <a:rPr lang="en-IN" dirty="0" err="1">
                <a:latin typeface="Times New Roman" pitchFamily="18" charset="0"/>
                <a:cs typeface="Times New Roman" pitchFamily="18" charset="0"/>
              </a:rPr>
              <a:t>grayscale</a:t>
            </a:r>
            <a:r>
              <a:rPr lang="en-IN" dirty="0">
                <a:latin typeface="Times New Roman" pitchFamily="18" charset="0"/>
                <a:cs typeface="Times New Roman" pitchFamily="18" charset="0"/>
              </a:rPr>
              <a:t> conversion.</a:t>
            </a:r>
          </a:p>
          <a:p>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55A156-B1FC-CA07-89DA-0BCF63C14900}"/>
              </a:ext>
            </a:extLst>
          </p:cNvPr>
          <p:cNvSpPr>
            <a:spLocks noGrp="1"/>
          </p:cNvSpPr>
          <p:nvPr>
            <p:ph type="title"/>
          </p:nvPr>
        </p:nvSpPr>
        <p:spPr/>
        <p:txBody>
          <a:bodyPr/>
          <a:lstStyle/>
          <a:p>
            <a:r>
              <a:rPr lang="en-US" dirty="0"/>
              <a:t>Architecture</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50167" y="1756611"/>
            <a:ext cx="7194885" cy="3665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389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xmlns="" id="{15C84BCC-0DB1-FDE0-3402-D7F5BF535CDB}"/>
              </a:ext>
            </a:extLst>
          </p:cNvPr>
          <p:cNvSpPr>
            <a:spLocks noGrp="1"/>
          </p:cNvSpPr>
          <p:nvPr>
            <p:ph idx="1"/>
          </p:nvPr>
        </p:nvSpPr>
        <p:spPr/>
        <p:txBody>
          <a:bodyPr>
            <a:normAutofit fontScale="70000" lnSpcReduction="20000"/>
          </a:bodyPr>
          <a:lstStyle/>
          <a:p>
            <a:pPr lvl="0" indent="-190500" algn="just">
              <a:spcBef>
                <a:spcPts val="0"/>
              </a:spcBef>
              <a:buClr>
                <a:schemeClr val="dk1"/>
              </a:buClr>
              <a:buSzPct val="100000"/>
              <a:buNone/>
            </a:pPr>
            <a:r>
              <a:rPr lang="en-US" sz="3400" dirty="0">
                <a:latin typeface="Cambria" panose="02040503050406030204" pitchFamily="18" charset="0"/>
                <a:ea typeface="Cambria" panose="02040503050406030204" pitchFamily="18" charset="0"/>
              </a:rPr>
              <a:t>Hardware Requirements: </a:t>
            </a:r>
          </a:p>
          <a:p>
            <a:pPr lvl="0" indent="-190500" algn="just">
              <a:spcBef>
                <a:spcPts val="0"/>
              </a:spcBef>
              <a:buClr>
                <a:schemeClr val="dk1"/>
              </a:buClr>
              <a:buSzPct val="100000"/>
              <a:buNone/>
            </a:pPr>
            <a:endParaRPr lang="en-US" dirty="0">
              <a:latin typeface="Cambria" panose="02040503050406030204" pitchFamily="18" charset="0"/>
              <a:ea typeface="Cambria" panose="02040503050406030204" pitchFamily="18" charset="0"/>
            </a:endParaRPr>
          </a:p>
          <a:p>
            <a:pPr marL="495300" lvl="0" algn="just">
              <a:spcBef>
                <a:spcPts val="0"/>
              </a:spcBef>
              <a:buClr>
                <a:schemeClr val="dk1"/>
              </a:buClr>
              <a:buSzPct val="100000"/>
              <a:buFont typeface="Wingdings" panose="05000000000000000000" pitchFamily="2" charset="2"/>
              <a:buChar char="Ø"/>
            </a:pPr>
            <a:r>
              <a:rPr lang="en-US" dirty="0">
                <a:latin typeface="Cambria" panose="02040503050406030204" pitchFamily="18" charset="0"/>
                <a:ea typeface="Cambria" panose="02040503050406030204" pitchFamily="18" charset="0"/>
              </a:rPr>
              <a:t>Microprocessor:</a:t>
            </a:r>
          </a:p>
          <a:p>
            <a:pPr marL="495300" algn="just">
              <a:spcBef>
                <a:spcPts val="0"/>
              </a:spcBef>
              <a:buSzPct val="100000"/>
            </a:pPr>
            <a:r>
              <a:rPr lang="en-US" dirty="0">
                <a:latin typeface="Cambria" panose="02040503050406030204" pitchFamily="18" charset="0"/>
                <a:ea typeface="Cambria" panose="02040503050406030204" pitchFamily="18" charset="0"/>
              </a:rPr>
              <a:t>Raspberry Pi (preferable due to GPIO support for interfacing the buzzer) or similar microcontroller like </a:t>
            </a:r>
            <a:r>
              <a:rPr lang="en-US" dirty="0" err="1">
                <a:latin typeface="Cambria" panose="02040503050406030204" pitchFamily="18" charset="0"/>
                <a:ea typeface="Cambria" panose="02040503050406030204" pitchFamily="18" charset="0"/>
              </a:rPr>
              <a:t>Arduino</a:t>
            </a:r>
            <a:r>
              <a:rPr lang="en-US" dirty="0">
                <a:latin typeface="Cambria" panose="02040503050406030204" pitchFamily="18" charset="0"/>
                <a:ea typeface="Cambria" panose="02040503050406030204" pitchFamily="18" charset="0"/>
              </a:rPr>
              <a:t> (though </a:t>
            </a:r>
            <a:r>
              <a:rPr lang="en-US" dirty="0" err="1">
                <a:latin typeface="Cambria" panose="02040503050406030204" pitchFamily="18" charset="0"/>
                <a:ea typeface="Cambria" panose="02040503050406030204" pitchFamily="18" charset="0"/>
              </a:rPr>
              <a:t>TensorFlow</a:t>
            </a:r>
            <a:r>
              <a:rPr lang="en-US" dirty="0">
                <a:latin typeface="Cambria" panose="02040503050406030204" pitchFamily="18" charset="0"/>
                <a:ea typeface="Cambria" panose="02040503050406030204" pitchFamily="18" charset="0"/>
              </a:rPr>
              <a:t> processing would need offloading to a computer).</a:t>
            </a:r>
          </a:p>
          <a:p>
            <a:pPr marL="495300" algn="just">
              <a:spcBef>
                <a:spcPts val="0"/>
              </a:spcBef>
              <a:buSzPct val="100000"/>
            </a:pPr>
            <a:r>
              <a:rPr lang="en-US" dirty="0">
                <a:latin typeface="Cambria" panose="02040503050406030204" pitchFamily="18" charset="0"/>
                <a:ea typeface="Cambria" panose="02040503050406030204" pitchFamily="18" charset="0"/>
              </a:rPr>
              <a:t>Intel NUC or </a:t>
            </a:r>
            <a:r>
              <a:rPr lang="en-US" dirty="0" err="1">
                <a:latin typeface="Cambria" panose="02040503050406030204" pitchFamily="18" charset="0"/>
                <a:ea typeface="Cambria" panose="02040503050406030204" pitchFamily="18" charset="0"/>
              </a:rPr>
              <a:t>Jetson</a:t>
            </a:r>
            <a:r>
              <a:rPr lang="en-US" dirty="0">
                <a:latin typeface="Cambria" panose="02040503050406030204" pitchFamily="18" charset="0"/>
                <a:ea typeface="Cambria" panose="02040503050406030204" pitchFamily="18" charset="0"/>
              </a:rPr>
              <a:t> Nano for advanced AI processing on the edge.</a:t>
            </a:r>
          </a:p>
          <a:p>
            <a:pPr lvl="0" indent="-190500" algn="just">
              <a:spcBef>
                <a:spcPts val="0"/>
              </a:spcBef>
              <a:buClr>
                <a:schemeClr val="dk1"/>
              </a:buClr>
              <a:buSzPct val="100000"/>
              <a:buNone/>
            </a:pPr>
            <a:endParaRPr lang="en-US" dirty="0">
              <a:latin typeface="Cambria" panose="02040503050406030204" pitchFamily="18" charset="0"/>
              <a:ea typeface="Cambria" panose="02040503050406030204" pitchFamily="18" charset="0"/>
            </a:endParaRPr>
          </a:p>
          <a:p>
            <a:pPr marL="495300" algn="just">
              <a:spcBef>
                <a:spcPts val="0"/>
              </a:spcBef>
              <a:buSzPct val="100000"/>
              <a:buFont typeface="Wingdings" panose="05000000000000000000" pitchFamily="2" charset="2"/>
              <a:buChar char="Ø"/>
            </a:pPr>
            <a:r>
              <a:rPr lang="en-US" dirty="0">
                <a:latin typeface="Cambria" panose="02040503050406030204" pitchFamily="18" charset="0"/>
                <a:ea typeface="Cambria" panose="02040503050406030204" pitchFamily="18" charset="0"/>
              </a:rPr>
              <a:t>Webcam:</a:t>
            </a:r>
          </a:p>
          <a:p>
            <a:pPr marL="152400" indent="0" algn="just">
              <a:spcBef>
                <a:spcPts val="0"/>
              </a:spcBef>
              <a:buSzPct val="100000"/>
              <a:buNone/>
            </a:pPr>
            <a:r>
              <a:rPr lang="en-US" dirty="0">
                <a:latin typeface="Cambria" panose="02040503050406030204" pitchFamily="18" charset="0"/>
                <a:ea typeface="Cambria" panose="02040503050406030204" pitchFamily="18" charset="0"/>
              </a:rPr>
              <a:t>       Standard USB webcam (720p or above) or a Raspberry Pi Camera Module for real-time video capture.</a:t>
            </a:r>
          </a:p>
          <a:p>
            <a:pPr marL="495300" algn="just">
              <a:spcBef>
                <a:spcPts val="0"/>
              </a:spcBef>
              <a:buSzPct val="100000"/>
            </a:pPr>
            <a:endParaRPr lang="en-US" dirty="0">
              <a:latin typeface="Cambria" panose="02040503050406030204" pitchFamily="18" charset="0"/>
              <a:ea typeface="Cambria" panose="02040503050406030204" pitchFamily="18" charset="0"/>
            </a:endParaRPr>
          </a:p>
          <a:p>
            <a:pPr marL="495300" lvl="0" algn="just">
              <a:spcBef>
                <a:spcPts val="0"/>
              </a:spcBef>
              <a:buClr>
                <a:schemeClr val="dk1"/>
              </a:buClr>
              <a:buSzPct val="100000"/>
              <a:buFont typeface="Wingdings" panose="05000000000000000000" pitchFamily="2" charset="2"/>
              <a:buChar char="Ø"/>
            </a:pPr>
            <a:r>
              <a:rPr lang="en-US" dirty="0">
                <a:latin typeface="Cambria" panose="02040503050406030204" pitchFamily="18" charset="0"/>
                <a:ea typeface="Cambria" panose="02040503050406030204" pitchFamily="18" charset="0"/>
              </a:rPr>
              <a:t>Piezoelectric Buzzer:</a:t>
            </a:r>
          </a:p>
          <a:p>
            <a:pPr marL="152400" lvl="0" indent="0" algn="just">
              <a:spcBef>
                <a:spcPts val="0"/>
              </a:spcBef>
              <a:buClr>
                <a:schemeClr val="dk1"/>
              </a:buClr>
              <a:buSzPct val="100000"/>
              <a:buNone/>
            </a:pPr>
            <a:r>
              <a:rPr lang="en-US" dirty="0">
                <a:latin typeface="Cambria" panose="02040503050406030204" pitchFamily="18" charset="0"/>
                <a:ea typeface="Cambria" panose="02040503050406030204" pitchFamily="18" charset="0"/>
              </a:rPr>
              <a:t>       A small </a:t>
            </a:r>
            <a:r>
              <a:rPr lang="en-US" dirty="0" err="1">
                <a:latin typeface="Cambria" panose="02040503050406030204" pitchFamily="18" charset="0"/>
                <a:ea typeface="Cambria" panose="02040503050406030204" pitchFamily="18" charset="0"/>
              </a:rPr>
              <a:t>piezo</a:t>
            </a:r>
            <a:r>
              <a:rPr lang="en-US" dirty="0">
                <a:latin typeface="Cambria" panose="02040503050406030204" pitchFamily="18" charset="0"/>
                <a:ea typeface="Cambria" panose="02040503050406030204" pitchFamily="18" charset="0"/>
              </a:rPr>
              <a:t> buzzer for generating audio alerts when drowsiness is detected.</a:t>
            </a:r>
          </a:p>
          <a:p>
            <a:pPr marL="495300" algn="just">
              <a:spcBef>
                <a:spcPts val="0"/>
              </a:spcBef>
              <a:buSzPct val="100000"/>
            </a:pPr>
            <a:endParaRPr lang="en-US" dirty="0">
              <a:latin typeface="Cambria" panose="02040503050406030204" pitchFamily="18" charset="0"/>
              <a:ea typeface="Cambria" panose="02040503050406030204" pitchFamily="18" charset="0"/>
            </a:endParaRPr>
          </a:p>
          <a:p>
            <a:pPr marL="495300" lvl="0" algn="just">
              <a:spcBef>
                <a:spcPts val="0"/>
              </a:spcBef>
              <a:buClr>
                <a:schemeClr val="dk1"/>
              </a:buClr>
              <a:buSzPct val="100000"/>
              <a:buFont typeface="Wingdings" panose="05000000000000000000" pitchFamily="2" charset="2"/>
              <a:buChar char="Ø"/>
            </a:pPr>
            <a:r>
              <a:rPr lang="en-US" dirty="0">
                <a:latin typeface="Cambria" panose="02040503050406030204" pitchFamily="18" charset="0"/>
                <a:ea typeface="Cambria" panose="02040503050406030204" pitchFamily="18" charset="0"/>
              </a:rPr>
              <a:t>Power Supply:</a:t>
            </a:r>
          </a:p>
          <a:p>
            <a:pPr marL="152400" indent="0" algn="just">
              <a:spcBef>
                <a:spcPts val="0"/>
              </a:spcBef>
              <a:buSzPct val="100000"/>
              <a:buNone/>
            </a:pPr>
            <a:r>
              <a:rPr lang="en-US" dirty="0">
                <a:latin typeface="Cambria" panose="02040503050406030204" pitchFamily="18" charset="0"/>
                <a:ea typeface="Cambria" panose="02040503050406030204" pitchFamily="18" charset="0"/>
              </a:rPr>
              <a:t>       Power supply for the microprocessor (e.g., 5V/2A for Raspberry Pi).</a:t>
            </a:r>
          </a:p>
          <a:p>
            <a:pPr marL="495300" algn="just">
              <a:spcBef>
                <a:spcPts val="0"/>
              </a:spcBef>
              <a:buSzPct val="100000"/>
            </a:pPr>
            <a:endParaRPr lang="en-US" dirty="0">
              <a:latin typeface="Cambria" panose="02040503050406030204" pitchFamily="18" charset="0"/>
              <a:ea typeface="Cambria" panose="02040503050406030204" pitchFamily="18" charset="0"/>
            </a:endParaRPr>
          </a:p>
          <a:p>
            <a:pPr marL="495300" lvl="0" algn="just">
              <a:spcBef>
                <a:spcPts val="0"/>
              </a:spcBef>
              <a:buClr>
                <a:schemeClr val="dk1"/>
              </a:buClr>
              <a:buSzPct val="100000"/>
              <a:buFont typeface="Wingdings" panose="05000000000000000000" pitchFamily="2" charset="2"/>
              <a:buChar char="Ø"/>
            </a:pPr>
            <a:r>
              <a:rPr lang="en-US" dirty="0">
                <a:latin typeface="Cambria" panose="02040503050406030204" pitchFamily="18" charset="0"/>
                <a:ea typeface="Cambria" panose="02040503050406030204" pitchFamily="18" charset="0"/>
              </a:rPr>
              <a:t>Connectivity:</a:t>
            </a:r>
          </a:p>
          <a:p>
            <a:pPr marL="152400" indent="0" algn="just">
              <a:spcBef>
                <a:spcPts val="0"/>
              </a:spcBef>
              <a:buSzPct val="100000"/>
              <a:buNone/>
            </a:pPr>
            <a:r>
              <a:rPr lang="en-US" dirty="0">
                <a:latin typeface="Cambria" panose="02040503050406030204" pitchFamily="18" charset="0"/>
                <a:ea typeface="Cambria" panose="02040503050406030204" pitchFamily="18" charset="0"/>
              </a:rPr>
              <a:t>       Internet connectivity may be required for cloud-based training or updates (Wi-Fi or Ethernet module).</a:t>
            </a:r>
          </a:p>
          <a:p>
            <a:pPr marL="495300" algn="just">
              <a:spcBef>
                <a:spcPts val="0"/>
              </a:spcBef>
              <a:buSzPct val="100000"/>
            </a:pPr>
            <a:endParaRPr lang="en-US" dirty="0">
              <a:latin typeface="Cambria" panose="02040503050406030204" pitchFamily="18" charset="0"/>
              <a:ea typeface="Cambria" panose="02040503050406030204" pitchFamily="18" charset="0"/>
            </a:endParaRPr>
          </a:p>
          <a:p>
            <a:pPr marL="495300" lvl="0" algn="just">
              <a:spcBef>
                <a:spcPts val="0"/>
              </a:spcBef>
              <a:buClr>
                <a:schemeClr val="dk1"/>
              </a:buClr>
              <a:buSzPct val="100000"/>
              <a:buFont typeface="Wingdings" panose="05000000000000000000" pitchFamily="2" charset="2"/>
              <a:buChar char="Ø"/>
            </a:pPr>
            <a:r>
              <a:rPr lang="en-US" dirty="0">
                <a:latin typeface="Cambria" panose="02040503050406030204" pitchFamily="18" charset="0"/>
                <a:ea typeface="Cambria" panose="02040503050406030204" pitchFamily="18" charset="0"/>
              </a:rPr>
              <a:t>Monitor and Keyboard (optional):</a:t>
            </a:r>
          </a:p>
          <a:p>
            <a:pPr marL="152400" lvl="0" indent="0" algn="just">
              <a:spcBef>
                <a:spcPts val="0"/>
              </a:spcBef>
              <a:buClr>
                <a:schemeClr val="dk1"/>
              </a:buClr>
              <a:buSzPct val="100000"/>
              <a:buNone/>
            </a:pPr>
            <a:r>
              <a:rPr lang="en-US" dirty="0">
                <a:latin typeface="Cambria" panose="02040503050406030204" pitchFamily="18" charset="0"/>
                <a:ea typeface="Cambria" panose="02040503050406030204" pitchFamily="18" charset="0"/>
              </a:rPr>
              <a:t>       For initial setup and debugging of the system.</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2555230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74</TotalTime>
  <Words>1356</Words>
  <Application>Microsoft Office PowerPoint</Application>
  <PresentationFormat>Custom</PresentationFormat>
  <Paragraphs>126</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Bioinformatics</vt:lpstr>
      <vt:lpstr>Driver Alertness Detection</vt:lpstr>
      <vt:lpstr>Introduction</vt:lpstr>
      <vt:lpstr>Literature Review</vt:lpstr>
      <vt:lpstr>Existing method Drawback</vt:lpstr>
      <vt:lpstr>Proposed Method</vt:lpstr>
      <vt:lpstr>Objectives</vt:lpstr>
      <vt:lpstr>Methodology/Modules</vt:lpstr>
      <vt:lpstr>Architecture</vt:lpstr>
      <vt:lpstr>Hardware/software components</vt:lpstr>
      <vt:lpstr>Timeline of Project</vt:lpstr>
      <vt:lpstr>Expected Outcomes</vt:lpstr>
      <vt:lpstr>Conclusion</vt:lpstr>
      <vt:lpstr>Github Link</vt:lpstr>
      <vt:lpstr>References</vt:lpstr>
      <vt:lpstr>Project work mapping with SDG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psycho ghost</cp:lastModifiedBy>
  <cp:revision>21</cp:revision>
  <dcterms:created xsi:type="dcterms:W3CDTF">2023-03-16T03:26:27Z</dcterms:created>
  <dcterms:modified xsi:type="dcterms:W3CDTF">2024-10-16T17:16:45Z</dcterms:modified>
</cp:coreProperties>
</file>