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303" r:id="rId11"/>
    <p:sldId id="312" r:id="rId12"/>
    <p:sldId id="291" r:id="rId13"/>
    <p:sldId id="289" r:id="rId14"/>
    <p:sldId id="293" r:id="rId15"/>
    <p:sldId id="298" r:id="rId16"/>
    <p:sldId id="294" r:id="rId17"/>
    <p:sldId id="295" r:id="rId18"/>
    <p:sldId id="321" r:id="rId19"/>
    <p:sldId id="296" r:id="rId20"/>
    <p:sldId id="297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E4FF"/>
    <a:srgbClr val="69FF97"/>
    <a:srgbClr val="DC37A4"/>
    <a:srgbClr val="F7FF00"/>
    <a:srgbClr val="4F383E"/>
    <a:srgbClr val="ED556A"/>
    <a:srgbClr val="EE3F4D"/>
    <a:srgbClr val="FEB692"/>
    <a:srgbClr val="45BAF2"/>
    <a:srgbClr val="513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-78" y="-168"/>
      </p:cViewPr>
      <p:guideLst>
        <p:guide orient="horz" pos="2160"/>
        <p:guide pos="38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7261E-D6DC-41DD-813D-9755638D63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8C35F-190B-4A90-B2E1-B2D130B178C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建筑物, 墙壁, 室内&#10;&#10;已生成高可信度的说明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文字, 白板&#10;&#10;已生成极高可信度的说明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1400175" y="495300"/>
            <a:ext cx="3086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7448550" y="485775"/>
            <a:ext cx="3086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4830484" y="264467"/>
            <a:ext cx="25939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请输入你的题目   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svg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769870" y="1480820"/>
            <a:ext cx="5781040" cy="2459990"/>
            <a:chOff x="4362" y="2332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62" y="2332"/>
              <a:ext cx="9104" cy="3874"/>
            </a:xfrm>
            <a:prstGeom prst="rect">
              <a:avLst/>
            </a:prstGeom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7010" y="2876"/>
              <a:ext cx="3808" cy="12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  <a:scene3d>
                <a:camera prst="orthographicFront"/>
                <a:lightRig rig="threePt" dir="t"/>
              </a:scene3d>
            </a:bodyPr>
            <a:p>
              <a:pPr algn="ctr"/>
              <a:r>
                <a:rPr lang="zh-CN" altLang="en-US" sz="4400">
                  <a:solidFill>
                    <a:schemeClr val="bg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雅痞-简" panose="020F0603040207020204" charset="-122"/>
                  <a:ea typeface="雅痞-简" panose="020F0603040207020204" charset="-122"/>
                </a:rPr>
                <a:t>编译原理</a:t>
              </a:r>
              <a:endParaRPr lang="zh-CN" altLang="en-US" sz="4400"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雅痞-简" panose="020F0603040207020204" charset="-122"/>
                <a:ea typeface="雅痞-简" panose="020F060304020702020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610" y="4451"/>
              <a:ext cx="4608" cy="72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zh-CN" altLang="en-US" sz="2400"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anziPen SC Regular" panose="03000300000000000000" charset="-122"/>
                  <a:ea typeface="HanziPen SC Regular" panose="03000300000000000000" charset="-122"/>
                </a:rPr>
                <a:t>手写一门解析型语言</a:t>
              </a:r>
              <a:endParaRPr lang="zh-CN" altLang="en-US" sz="24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anziPen SC Regular" panose="03000300000000000000" charset="-122"/>
                <a:ea typeface="HanziPen SC Regular" panose="03000300000000000000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adFill>
              <a:gsLst>
                <a:gs pos="14000">
                  <a:srgbClr val="77EFD8"/>
                </a:gs>
                <a:gs pos="87000">
                  <a:srgbClr val="45BAF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203" y="3008"/>
              <a:ext cx="8022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Node.js </a:t>
              </a:r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Advanced</a:t>
              </a:r>
              <a:endParaRPr lang="en-US" altLang="zh-CN" sz="4400" b="1">
                <a:solidFill>
                  <a:schemeClr val="bg1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6735" y="4576"/>
              <a:ext cx="4958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rgbClr val="FEB692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http.Agent</a:t>
              </a:r>
              <a:endParaRPr lang="zh-CN" altLang="en-US" sz="4400" b="1">
                <a:solidFill>
                  <a:srgbClr val="FEB692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adFill>
              <a:gsLst>
                <a:gs pos="14000">
                  <a:srgbClr val="FF7AF5"/>
                </a:gs>
                <a:gs pos="87000">
                  <a:srgbClr val="51316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896" y="3037"/>
              <a:ext cx="8022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Node.js Advance</a:t>
              </a:r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d</a:t>
              </a:r>
              <a:endParaRPr lang="en-US" altLang="zh-CN" sz="4400" b="1">
                <a:solidFill>
                  <a:schemeClr val="bg1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7975" y="4601"/>
              <a:ext cx="1864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rgbClr val="000080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RPC</a:t>
              </a:r>
              <a:endParaRPr lang="en-US" altLang="zh-CN" sz="4400" b="1">
                <a:solidFill>
                  <a:srgbClr val="000080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  <a:gradFill>
            <a:gsLst>
              <a:gs pos="0">
                <a:srgbClr val="FCCF31"/>
              </a:gs>
              <a:gs pos="100000">
                <a:srgbClr val="F55555"/>
              </a:gs>
            </a:gsLst>
            <a:lin ang="0" scaled="0"/>
          </a:gradFill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597" y="3050"/>
              <a:ext cx="8620" cy="1113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p>
              <a:r>
                <a:rPr lang="en-US" altLang="zh-CN" sz="40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Dependency Injection</a:t>
              </a:r>
              <a:endParaRPr lang="en-US" altLang="zh-CN" sz="4000" b="1">
                <a:solidFill>
                  <a:schemeClr val="bg1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7308" y="4601"/>
              <a:ext cx="3503" cy="12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rgbClr val="00B050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Nest.js</a:t>
              </a:r>
              <a:endParaRPr lang="en-US" altLang="zh-CN" sz="4400" b="1">
                <a:solidFill>
                  <a:srgbClr val="00B050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  <a:gradFill>
            <a:gsLst>
              <a:gs pos="0">
                <a:srgbClr val="FCCF31"/>
              </a:gs>
              <a:gs pos="100000">
                <a:srgbClr val="F55555"/>
              </a:gs>
            </a:gsLst>
            <a:lin ang="2700000" scaled="0"/>
          </a:gradFill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adFill>
              <a:gsLst>
                <a:gs pos="0">
                  <a:srgbClr val="FEB69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386" y="3050"/>
              <a:ext cx="9060" cy="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 wrap="none" rtlCol="0">
              <a:spAutoFit/>
            </a:bodyPr>
            <a:p>
              <a:r>
                <a:rPr lang="en-US" altLang="zh-CN" sz="32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Transfer-Encoding: chunked</a:t>
              </a:r>
              <a:endParaRPr lang="en-US" altLang="zh-CN" sz="3200" b="1">
                <a:solidFill>
                  <a:schemeClr val="bg1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7308" y="4601"/>
              <a:ext cx="3194" cy="12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rgbClr val="45BAF2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HTTP2</a:t>
              </a:r>
              <a:endParaRPr lang="en-US" altLang="zh-CN" sz="4400" b="1">
                <a:solidFill>
                  <a:srgbClr val="45BAF2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675" cy="2459990"/>
            <a:chOff x="4355" y="2333"/>
            <a:chExt cx="9105" cy="3874"/>
          </a:xfrm>
          <a:gradFill>
            <a:gsLst>
              <a:gs pos="0">
                <a:srgbClr val="FCCF31"/>
              </a:gs>
              <a:gs pos="100000">
                <a:srgbClr val="F55555"/>
              </a:gs>
            </a:gsLst>
            <a:lin ang="2700000" scaled="0"/>
          </a:gradFill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adFill>
              <a:gsLst>
                <a:gs pos="0">
                  <a:srgbClr val="FEB69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4355" y="3665"/>
              <a:ext cx="9105" cy="12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 wrap="square" rtlCol="0">
              <a:spAutoFit/>
            </a:bodyPr>
            <a:p>
              <a:r>
                <a:rPr lang="zh-CN" altLang="en-US" sz="3200">
                  <a:solidFill>
                    <a:srgbClr val="45BAF2"/>
                  </a:solidFill>
                  <a:latin typeface="PingFang SC Regular" panose="020B0400000000000000" charset="-122"/>
                  <a:ea typeface="PingFang SC Regular" panose="020B0400000000000000" charset="-122"/>
                  <a:cs typeface="Comic Sans MS Bold" panose="030F0702030302020204" charset="0"/>
                </a:rPr>
                <a:t>模拟</a:t>
              </a:r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ChatGPT</a:t>
              </a:r>
              <a:r>
                <a:rPr lang="zh-CN" altLang="en-US" sz="3200">
                  <a:solidFill>
                    <a:srgbClr val="45BAF2"/>
                  </a:solidFill>
                  <a:latin typeface="PingFang SC Regular" panose="020B0400000000000000" charset="-122"/>
                  <a:ea typeface="PingFang SC Regular" panose="020B0400000000000000" charset="-122"/>
                  <a:cs typeface="Comic Sans MS Bold" panose="030F0702030302020204" charset="0"/>
                </a:rPr>
                <a:t>答案生成动画</a:t>
              </a:r>
              <a:endParaRPr lang="zh-CN" altLang="en-US" sz="3200">
                <a:solidFill>
                  <a:srgbClr val="45BAF2"/>
                </a:solidFill>
                <a:latin typeface="PingFang SC Regular" panose="020B0400000000000000" charset="-122"/>
                <a:ea typeface="PingFang SC Regular" panose="020B0400000000000000" charset="-122"/>
                <a:cs typeface="Comic Sans MS Bold" panose="030F07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  <a:solidFill>
            <a:schemeClr val="bg2"/>
          </a:solidFill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5763" y="2881"/>
              <a:ext cx="5927" cy="1210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 wrap="none" rtlCol="0">
              <a:spAutoFit/>
            </a:bodyPr>
            <a:p>
              <a:r>
                <a:rPr lang="zh-CN" altLang="en-US" sz="4400" b="1">
                  <a:solidFill>
                    <a:srgbClr val="45BAF2"/>
                  </a:solidFill>
                  <a:latin typeface="PingFang SC Regular" panose="020B0400000000000000" charset="-122"/>
                  <a:ea typeface="PingFang SC Regular" panose="020B0400000000000000" charset="-122"/>
                  <a:cs typeface="PingFang SC Regular" panose="020B0400000000000000" charset="-122"/>
                </a:rPr>
                <a:t>微前端</a:t>
              </a:r>
              <a:r>
                <a:rPr lang="en-US" altLang="zh-CN" sz="4400" b="1">
                  <a:solidFill>
                    <a:srgbClr val="45BAF2"/>
                  </a:solidFill>
                  <a:latin typeface="PingFang SC Regular" panose="020B0400000000000000" charset="-122"/>
                  <a:ea typeface="PingFang SC Regular" panose="020B0400000000000000" charset="-122"/>
                  <a:cs typeface="PingFang SC Regular" panose="020B0400000000000000" charset="-122"/>
                </a:rPr>
                <a:t> </a:t>
              </a:r>
              <a:r>
                <a:rPr lang="en-US" altLang="zh-CN" sz="4400" b="1">
                  <a:solidFill>
                    <a:srgbClr val="45BAF2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+ SSR</a:t>
              </a:r>
              <a:endParaRPr lang="zh-CN" altLang="en-US" sz="4400" b="1">
                <a:solidFill>
                  <a:srgbClr val="45BAF2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80000" y="2676525"/>
            <a:ext cx="1152525" cy="1152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solidFill>
              <a:srgbClr val="F55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896" y="3037"/>
              <a:ext cx="8022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Node.js Advance</a:t>
              </a:r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d</a:t>
              </a:r>
              <a:endParaRPr lang="en-US" altLang="zh-CN" sz="4400" b="1">
                <a:solidFill>
                  <a:schemeClr val="bg1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7975" y="4601"/>
              <a:ext cx="2040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rgbClr val="4F383E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UDP</a:t>
              </a:r>
              <a:endParaRPr lang="en-US" altLang="zh-CN" sz="4400" b="1">
                <a:solidFill>
                  <a:srgbClr val="4F383E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765425" y="1481455"/>
            <a:ext cx="5781040" cy="2459990"/>
          </a:xfrm>
          <a:prstGeom prst="rect">
            <a:avLst/>
          </a:prstGeom>
          <a:solidFill>
            <a:srgbClr val="F5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 descr="rust-logo-blk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588385" y="2025650"/>
            <a:ext cx="1371600" cy="13716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245735" y="2112010"/>
            <a:ext cx="210375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7200" b="1">
                <a:latin typeface="PingFang SC Semibold" panose="020B0400000000000000" charset="-122"/>
                <a:ea typeface="PingFang SC Semibold" panose="020B0400000000000000" charset="-122"/>
              </a:rPr>
              <a:t>Rust</a:t>
            </a:r>
            <a:endParaRPr lang="en-US" altLang="zh-CN" sz="7200" b="1">
              <a:latin typeface="PingFang SC Semibold" panose="020B0400000000000000" charset="-122"/>
              <a:ea typeface="PingFang SC Semibold" panose="020B04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adFill>
              <a:gsLst>
                <a:gs pos="0">
                  <a:srgbClr val="F7FF00"/>
                </a:gs>
                <a:gs pos="100000">
                  <a:srgbClr val="DC37A4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557" y="3037"/>
              <a:ext cx="2699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React</a:t>
              </a:r>
              <a:endParaRPr lang="en-US" altLang="zh-CN" sz="4400" b="1">
                <a:solidFill>
                  <a:schemeClr val="bg1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4911" y="4601"/>
              <a:ext cx="7992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rgbClr val="4F383E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Server Component</a:t>
              </a:r>
              <a:endParaRPr lang="en-US" altLang="zh-CN" sz="4400" b="1">
                <a:solidFill>
                  <a:srgbClr val="4F383E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  <a:gradFill>
            <a:gsLst>
              <a:gs pos="0">
                <a:srgbClr val="69FF97"/>
              </a:gs>
              <a:gs pos="100000">
                <a:srgbClr val="00E4FF"/>
              </a:gs>
            </a:gsLst>
            <a:lin ang="5400000" scaled="0"/>
          </a:gradFill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478" y="3037"/>
              <a:ext cx="4864" cy="12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p>
              <a:pPr algn="ctr"/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React </a:t>
              </a:r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SSR</a:t>
              </a:r>
              <a:endParaRPr lang="en-US" altLang="zh-CN" sz="4400" b="1">
                <a:solidFill>
                  <a:schemeClr val="bg1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7887" y="4601"/>
              <a:ext cx="2050" cy="12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p>
              <a:pPr algn="ctr"/>
              <a:r>
                <a:rPr lang="zh-CN" altLang="en-US" sz="4400" b="1">
                  <a:solidFill>
                    <a:srgbClr val="4F383E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监控</a:t>
              </a:r>
              <a:endParaRPr lang="zh-CN" altLang="en-US" sz="4400" b="1">
                <a:solidFill>
                  <a:srgbClr val="4F383E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" name="组合 6"/>
          <p:cNvGrpSpPr/>
          <p:nvPr/>
        </p:nvGrpSpPr>
        <p:grpSpPr>
          <a:xfrm>
            <a:off x="2769870" y="1480820"/>
            <a:ext cx="5781040" cy="2459990"/>
            <a:chOff x="4362" y="2332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62" y="2332"/>
              <a:ext cx="9104" cy="3874"/>
            </a:xfrm>
            <a:prstGeom prst="rect">
              <a:avLst/>
            </a:prstGeom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7010" y="2876"/>
              <a:ext cx="3808" cy="12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  <a:scene3d>
                <a:camera prst="orthographicFront"/>
                <a:lightRig rig="threePt" dir="t"/>
              </a:scene3d>
            </a:bodyPr>
            <a:p>
              <a:pPr algn="ctr"/>
              <a:r>
                <a:rPr lang="zh-CN" altLang="en-US" sz="4400">
                  <a:solidFill>
                    <a:schemeClr val="bg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雅痞-简" panose="020F0603040207020204" charset="-122"/>
                  <a:ea typeface="雅痞-简" panose="020F0603040207020204" charset="-122"/>
                </a:rPr>
                <a:t>编译原理</a:t>
              </a:r>
              <a:endParaRPr lang="zh-CN" altLang="en-US" sz="4400"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雅痞-简" panose="020F0603040207020204" charset="-122"/>
                <a:ea typeface="雅痞-简" panose="020F060304020702020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8130" y="4451"/>
              <a:ext cx="1569" cy="72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en-US" altLang="zh-CN" sz="2400"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anziPen SC Regular" panose="03000300000000000000" charset="-122"/>
                  <a:ea typeface="HanziPen SC Regular" panose="03000300000000000000" charset="-122"/>
                </a:rPr>
                <a:t>PEG.js</a:t>
              </a:r>
              <a:endParaRPr lang="zh-CN" altLang="en-US" sz="24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anziPen SC Regular" panose="03000300000000000000" charset="-122"/>
                <a:ea typeface="HanziPen SC Regular" panose="03000300000000000000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765425" y="1481455"/>
            <a:ext cx="5781040" cy="24599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3506470" y="1586230"/>
            <a:ext cx="2720340" cy="2251075"/>
          </a:xfrm>
          <a:prstGeom prst="rightArrow">
            <a:avLst>
              <a:gd name="adj1" fmla="val 50000"/>
              <a:gd name="adj2" fmla="val 4998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Reac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87595" y="2229485"/>
            <a:ext cx="965200" cy="965200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>
            <a:off x="3827780" y="2629535"/>
            <a:ext cx="165735" cy="165735"/>
          </a:xfrm>
          <a:prstGeom prst="ellipse">
            <a:avLst/>
          </a:prstGeom>
          <a:solidFill>
            <a:srgbClr val="61DA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199255" y="2629535"/>
            <a:ext cx="165735" cy="165735"/>
          </a:xfrm>
          <a:prstGeom prst="ellipse">
            <a:avLst/>
          </a:prstGeom>
          <a:solidFill>
            <a:srgbClr val="61DA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570730" y="2629535"/>
            <a:ext cx="165735" cy="165735"/>
          </a:xfrm>
          <a:prstGeom prst="ellipse">
            <a:avLst/>
          </a:prstGeom>
          <a:solidFill>
            <a:srgbClr val="61DA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2" name="图片 11" descr="网页代码,网页程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400" y="1899920"/>
            <a:ext cx="1625600" cy="1625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765425" y="1481455"/>
            <a:ext cx="5781040" cy="24599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Reac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8295" y="1910080"/>
            <a:ext cx="1602740" cy="160274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471035" y="2327275"/>
            <a:ext cx="396621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>
                <a:latin typeface="Comic Sans MS Regular" panose="030F0702030302020204" charset="0"/>
                <a:cs typeface="Comic Sans MS Regular" panose="030F0702030302020204" charset="0"/>
              </a:rPr>
              <a:t>React </a:t>
            </a:r>
            <a:r>
              <a:rPr lang="en-US" altLang="zh-CN" sz="440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mic Sans MS Regular" panose="030F0702030302020204" charset="0"/>
                <a:cs typeface="Comic Sans MS Regular" panose="030F0702030302020204" charset="0"/>
              </a:rPr>
              <a:t>Suspense</a:t>
            </a:r>
            <a:endParaRPr lang="en-US" altLang="zh-CN" sz="440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Comic Sans MS Regular" panose="030F0702030302020204" charset="0"/>
              <a:cs typeface="Comic Sans MS Regular" panose="030F07020303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765425" y="1481455"/>
            <a:ext cx="5781040" cy="24599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Reac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8295" y="1910080"/>
            <a:ext cx="1602740" cy="1602740"/>
          </a:xfrm>
          <a:prstGeom prst="rect">
            <a:avLst/>
          </a:prstGeom>
        </p:spPr>
      </p:pic>
      <p:pic>
        <p:nvPicPr>
          <p:cNvPr id="9" name="图片 8" descr="picture-SSR - tokenbucket (3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035" y="1964690"/>
            <a:ext cx="1435100" cy="149288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040755" y="2388870"/>
            <a:ext cx="23844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>
                <a:latin typeface="Comic Sans MS Regular" panose="030F0702030302020204" charset="0"/>
                <a:cs typeface="Comic Sans MS Regular" panose="030F0702030302020204" charset="0"/>
              </a:rPr>
              <a:t>Rate Limit</a:t>
            </a:r>
            <a:endParaRPr lang="en-US" altLang="zh-CN" sz="3600">
              <a:latin typeface="Comic Sans MS Regular" panose="030F0702030302020204" charset="0"/>
              <a:cs typeface="Comic Sans MS Regular" panose="030F07020303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765425" y="1481455"/>
            <a:ext cx="5781040" cy="2459990"/>
          </a:xfrm>
          <a:prstGeom prst="rect">
            <a:avLst/>
          </a:prstGeom>
          <a:solidFill>
            <a:srgbClr val="000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Reac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8295" y="1910080"/>
            <a:ext cx="1602740" cy="16027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370705" y="1802765"/>
            <a:ext cx="38061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Comic Sans MS Regular" panose="030F0702030302020204" charset="0"/>
                <a:cs typeface="Comic Sans MS Regular" panose="030F0702030302020204" charset="0"/>
              </a:rPr>
              <a:t>Streaming Rrender</a:t>
            </a:r>
            <a:endParaRPr lang="en-US" altLang="zh-CN" sz="3200">
              <a:solidFill>
                <a:schemeClr val="bg1"/>
              </a:solidFill>
              <a:latin typeface="Comic Sans MS Regular" panose="030F0702030302020204" charset="0"/>
              <a:cs typeface="Comic Sans MS Regular" panose="030F070203030202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82440" y="2843530"/>
            <a:ext cx="39827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Comic Sans MS Regular" panose="030F0702030302020204" charset="0"/>
                <a:cs typeface="Comic Sans MS Regular" panose="030F0702030302020204" charset="0"/>
              </a:rPr>
              <a:t>Selection Hydration</a:t>
            </a:r>
            <a:endParaRPr lang="en-US" altLang="zh-CN" sz="3200">
              <a:solidFill>
                <a:schemeClr val="bg1"/>
              </a:solidFill>
              <a:latin typeface="Comic Sans MS Regular" panose="030F0702030302020204" charset="0"/>
              <a:cs typeface="Comic Sans MS Regular" panose="030F07020303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780665" y="1481455"/>
            <a:ext cx="5781040" cy="2459990"/>
          </a:xfrm>
          <a:prstGeom prst="rect">
            <a:avLst/>
          </a:prstGeom>
          <a:gradFill>
            <a:gsLst>
              <a:gs pos="14000">
                <a:srgbClr val="FEB692"/>
              </a:gs>
              <a:gs pos="87000">
                <a:srgbClr val="EA5455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721100" y="2327275"/>
            <a:ext cx="390017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400" b="1">
                <a:solidFill>
                  <a:schemeClr val="bg1"/>
                </a:solidFill>
                <a:latin typeface="Comic Sans MS Bold" panose="030F0702030302020204" charset="0"/>
                <a:cs typeface="Comic Sans MS Bold" panose="030F0702030302020204" charset="0"/>
              </a:rPr>
              <a:t>WebAssembly</a:t>
            </a:r>
            <a:endParaRPr lang="en-US" altLang="zh-CN" sz="4400" b="1">
              <a:solidFill>
                <a:schemeClr val="bg1"/>
              </a:solidFill>
              <a:latin typeface="Comic Sans MS Bold" panose="030F0702030302020204" charset="0"/>
              <a:cs typeface="Comic Sans MS Bold" panose="030F07020303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adFill>
              <a:gsLst>
                <a:gs pos="14000">
                  <a:srgbClr val="77EFD8"/>
                </a:gs>
                <a:gs pos="87000">
                  <a:srgbClr val="45BAF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896" y="3037"/>
              <a:ext cx="8022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Node.js Advance</a:t>
              </a:r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d</a:t>
              </a:r>
              <a:endParaRPr lang="en-US" altLang="zh-CN" sz="4400" b="1">
                <a:solidFill>
                  <a:schemeClr val="bg1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7308" y="4601"/>
              <a:ext cx="3197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rgbClr val="FEB692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cluster</a:t>
              </a:r>
              <a:endParaRPr lang="en-US" altLang="zh-CN" sz="4400" b="1">
                <a:solidFill>
                  <a:srgbClr val="FEB692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adFill>
              <a:gsLst>
                <a:gs pos="14000">
                  <a:srgbClr val="77EFD8"/>
                </a:gs>
                <a:gs pos="87000">
                  <a:srgbClr val="45BAF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625" y="3024"/>
              <a:ext cx="6564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Design </a:t>
              </a:r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Pattern</a:t>
              </a:r>
              <a:endParaRPr lang="en-US" altLang="zh-CN" sz="4400" b="1">
                <a:solidFill>
                  <a:schemeClr val="bg1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7132" y="4617"/>
              <a:ext cx="3550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rgbClr val="FEB692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Factory</a:t>
              </a:r>
              <a:endParaRPr lang="en-US" altLang="zh-CN" sz="4400" b="1">
                <a:solidFill>
                  <a:srgbClr val="FEB692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320</Words>
  <Application>WPS 演示</Application>
  <PresentationFormat>自定义</PresentationFormat>
  <Paragraphs>60</Paragraphs>
  <Slides>19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41" baseType="lpstr">
      <vt:lpstr>Arial</vt:lpstr>
      <vt:lpstr>宋体</vt:lpstr>
      <vt:lpstr>Wingdings</vt:lpstr>
      <vt:lpstr>雅痞-简</vt:lpstr>
      <vt:lpstr>宋体-简</vt:lpstr>
      <vt:lpstr>HanziPen SC Regular</vt:lpstr>
      <vt:lpstr>Comic Sans MS Regular</vt:lpstr>
      <vt:lpstr>Comic Sans MS Bold</vt:lpstr>
      <vt:lpstr>PingFang SC Regular</vt:lpstr>
      <vt:lpstr>PingFang SC Semibold</vt:lpstr>
      <vt:lpstr>等线</vt:lpstr>
      <vt:lpstr>汉仪中等线KW</vt:lpstr>
      <vt:lpstr>苹方-简</vt:lpstr>
      <vt:lpstr>微软雅黑</vt:lpstr>
      <vt:lpstr>汉仪旗黑</vt:lpstr>
      <vt:lpstr>宋体</vt:lpstr>
      <vt:lpstr>Arial Unicode MS</vt:lpstr>
      <vt:lpstr>等线 Light</vt:lpstr>
      <vt:lpstr>Calibri</vt:lpstr>
      <vt:lpstr>Helvetica Neue</vt:lpstr>
      <vt:lpstr>汉仪书宋二KW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专属你的PPT</dc:creator>
  <cp:keywords>www.51pptmoban.com</cp:keywords>
  <cp:lastModifiedBy>Aaaaaaaaaaayou</cp:lastModifiedBy>
  <cp:revision>49</cp:revision>
  <dcterms:created xsi:type="dcterms:W3CDTF">2024-03-15T02:01:03Z</dcterms:created>
  <dcterms:modified xsi:type="dcterms:W3CDTF">2024-03-15T02:01:03Z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2052-4.6.1.7451</vt:lpwstr>
  </property>
  <property fmtid="{D5CDD505-2E9C-101B-9397-08002B2CF9AE}" pid="3" name="ICV">
    <vt:lpwstr>F0B2F1A2E97C3C3EC680A463CAF2BE26</vt:lpwstr>
  </property>
</Properties>
</file>