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B692"/>
    <a:srgbClr val="EA5455"/>
    <a:srgbClr val="45BAF2"/>
    <a:srgbClr val="00045B"/>
    <a:srgbClr val="77EFD8"/>
    <a:srgbClr val="000080"/>
    <a:srgbClr val="61DAFB"/>
    <a:srgbClr val="143361"/>
    <a:srgbClr val="4144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-78" y="-168"/>
      </p:cViewPr>
      <p:guideLst>
        <p:guide orient="horz" pos="2160"/>
        <p:guide pos="38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7261E-D6DC-41DD-813D-9755638D63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8C35F-190B-4A90-B2E1-B2D130B178C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建筑物, 墙壁, 室内&#10;&#10;已生成高可信度的说明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文字, 白板&#10;&#10;已生成极高可信度的说明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1400175" y="495300"/>
            <a:ext cx="3086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7448550" y="485775"/>
            <a:ext cx="3086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4830484" y="264467"/>
            <a:ext cx="25939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请输入你的题目   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769870" y="1480820"/>
            <a:ext cx="5781040" cy="2459990"/>
            <a:chOff x="4362" y="2332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62" y="2332"/>
              <a:ext cx="9104" cy="3874"/>
            </a:xfrm>
            <a:prstGeom prst="rect">
              <a:avLst/>
            </a:prstGeom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7010" y="2876"/>
              <a:ext cx="3808" cy="12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  <a:scene3d>
                <a:camera prst="orthographicFront"/>
                <a:lightRig rig="threePt" dir="t"/>
              </a:scene3d>
            </a:bodyPr>
            <a:p>
              <a:pPr algn="ctr"/>
              <a:r>
                <a:rPr lang="zh-CN" altLang="en-US" sz="4400">
                  <a:solidFill>
                    <a:schemeClr val="bg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雅痞-简" panose="020F0603040207020204" charset="-122"/>
                  <a:ea typeface="雅痞-简" panose="020F0603040207020204" charset="-122"/>
                </a:rPr>
                <a:t>编译原理</a:t>
              </a:r>
              <a:endParaRPr lang="zh-CN" altLang="en-US" sz="4400"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雅痞-简" panose="020F0603040207020204" charset="-122"/>
                <a:ea typeface="雅痞-简" panose="020F060304020702020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610" y="4451"/>
              <a:ext cx="4608" cy="72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zh-CN" altLang="en-US" sz="2400"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anziPen SC Regular" panose="03000300000000000000" charset="-122"/>
                  <a:ea typeface="HanziPen SC Regular" panose="03000300000000000000" charset="-122"/>
                </a:rPr>
                <a:t>手写一门解析型语言</a:t>
              </a:r>
              <a:endParaRPr lang="zh-CN" altLang="en-US" sz="24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anziPen SC Regular" panose="03000300000000000000" charset="-122"/>
                <a:ea typeface="HanziPen SC Regular" panose="03000300000000000000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" name="组合 6"/>
          <p:cNvGrpSpPr/>
          <p:nvPr/>
        </p:nvGrpSpPr>
        <p:grpSpPr>
          <a:xfrm>
            <a:off x="2769870" y="1480820"/>
            <a:ext cx="5781040" cy="2459990"/>
            <a:chOff x="4362" y="2332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62" y="2332"/>
              <a:ext cx="9104" cy="3874"/>
            </a:xfrm>
            <a:prstGeom prst="rect">
              <a:avLst/>
            </a:prstGeom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7010" y="2876"/>
              <a:ext cx="3808" cy="12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  <a:scene3d>
                <a:camera prst="orthographicFront"/>
                <a:lightRig rig="threePt" dir="t"/>
              </a:scene3d>
            </a:bodyPr>
            <a:p>
              <a:pPr algn="ctr"/>
              <a:r>
                <a:rPr lang="zh-CN" altLang="en-US" sz="4400">
                  <a:solidFill>
                    <a:schemeClr val="bg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雅痞-简" panose="020F0603040207020204" charset="-122"/>
                  <a:ea typeface="雅痞-简" panose="020F0603040207020204" charset="-122"/>
                </a:rPr>
                <a:t>编译原理</a:t>
              </a:r>
              <a:endParaRPr lang="zh-CN" altLang="en-US" sz="4400"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雅痞-简" panose="020F0603040207020204" charset="-122"/>
                <a:ea typeface="雅痞-简" panose="020F060304020702020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8130" y="4451"/>
              <a:ext cx="1569" cy="72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en-US" altLang="zh-CN" sz="2400"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anziPen SC Regular" panose="03000300000000000000" charset="-122"/>
                  <a:ea typeface="HanziPen SC Regular" panose="03000300000000000000" charset="-122"/>
                </a:rPr>
                <a:t>PEG.js</a:t>
              </a:r>
              <a:endParaRPr lang="zh-CN" altLang="en-US" sz="24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anziPen SC Regular" panose="03000300000000000000" charset="-122"/>
                <a:ea typeface="HanziPen SC Regular" panose="03000300000000000000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765425" y="1481455"/>
            <a:ext cx="5781040" cy="24599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3506470" y="1586230"/>
            <a:ext cx="2720340" cy="2251075"/>
          </a:xfrm>
          <a:prstGeom prst="rightArrow">
            <a:avLst>
              <a:gd name="adj1" fmla="val 50000"/>
              <a:gd name="adj2" fmla="val 4998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Reac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87595" y="2229485"/>
            <a:ext cx="965200" cy="965200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>
            <a:off x="3827780" y="2629535"/>
            <a:ext cx="165735" cy="165735"/>
          </a:xfrm>
          <a:prstGeom prst="ellipse">
            <a:avLst/>
          </a:prstGeom>
          <a:solidFill>
            <a:srgbClr val="61DA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199255" y="2629535"/>
            <a:ext cx="165735" cy="165735"/>
          </a:xfrm>
          <a:prstGeom prst="ellipse">
            <a:avLst/>
          </a:prstGeom>
          <a:solidFill>
            <a:srgbClr val="61DA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570730" y="2629535"/>
            <a:ext cx="165735" cy="165735"/>
          </a:xfrm>
          <a:prstGeom prst="ellipse">
            <a:avLst/>
          </a:prstGeom>
          <a:solidFill>
            <a:srgbClr val="61DA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2" name="图片 11" descr="网页代码,网页程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400" y="1899920"/>
            <a:ext cx="1625600" cy="1625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765425" y="1481455"/>
            <a:ext cx="5781040" cy="24599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Reac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8295" y="1910080"/>
            <a:ext cx="1602740" cy="160274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471035" y="2327275"/>
            <a:ext cx="396621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>
                <a:latin typeface="Comic Sans MS Regular" panose="030F0702030302020204" charset="0"/>
                <a:cs typeface="Comic Sans MS Regular" panose="030F0702030302020204" charset="0"/>
              </a:rPr>
              <a:t>React </a:t>
            </a:r>
            <a:r>
              <a:rPr lang="en-US" altLang="zh-CN" sz="440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mic Sans MS Regular" panose="030F0702030302020204" charset="0"/>
                <a:cs typeface="Comic Sans MS Regular" panose="030F0702030302020204" charset="0"/>
              </a:rPr>
              <a:t>Suspense</a:t>
            </a:r>
            <a:endParaRPr lang="en-US" altLang="zh-CN" sz="440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Comic Sans MS Regular" panose="030F0702030302020204" charset="0"/>
              <a:cs typeface="Comic Sans MS Regular" panose="030F07020303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765425" y="1481455"/>
            <a:ext cx="5781040" cy="24599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Reac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8295" y="1910080"/>
            <a:ext cx="1602740" cy="1602740"/>
          </a:xfrm>
          <a:prstGeom prst="rect">
            <a:avLst/>
          </a:prstGeom>
        </p:spPr>
      </p:pic>
      <p:pic>
        <p:nvPicPr>
          <p:cNvPr id="9" name="图片 8" descr="picture-SSR - tokenbucket (3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035" y="1964690"/>
            <a:ext cx="1435100" cy="149288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040755" y="2388870"/>
            <a:ext cx="23844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>
                <a:latin typeface="Comic Sans MS Regular" panose="030F0702030302020204" charset="0"/>
                <a:cs typeface="Comic Sans MS Regular" panose="030F0702030302020204" charset="0"/>
              </a:rPr>
              <a:t>Rate Limit</a:t>
            </a:r>
            <a:endParaRPr lang="en-US" altLang="zh-CN" sz="3600">
              <a:latin typeface="Comic Sans MS Regular" panose="030F0702030302020204" charset="0"/>
              <a:cs typeface="Comic Sans MS Regular" panose="030F07020303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765425" y="1481455"/>
            <a:ext cx="5781040" cy="2459990"/>
          </a:xfrm>
          <a:prstGeom prst="rect">
            <a:avLst/>
          </a:prstGeom>
          <a:solidFill>
            <a:srgbClr val="000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Reac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8295" y="1910080"/>
            <a:ext cx="1602740" cy="16027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370705" y="1802765"/>
            <a:ext cx="38061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Comic Sans MS Regular" panose="030F0702030302020204" charset="0"/>
                <a:cs typeface="Comic Sans MS Regular" panose="030F0702030302020204" charset="0"/>
              </a:rPr>
              <a:t>Streaming Rrender</a:t>
            </a:r>
            <a:endParaRPr lang="en-US" altLang="zh-CN" sz="3200">
              <a:solidFill>
                <a:schemeClr val="bg1"/>
              </a:solidFill>
              <a:latin typeface="Comic Sans MS Regular" panose="030F0702030302020204" charset="0"/>
              <a:cs typeface="Comic Sans MS Regular" panose="030F070203030202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82440" y="2843530"/>
            <a:ext cx="39827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Comic Sans MS Regular" panose="030F0702030302020204" charset="0"/>
                <a:cs typeface="Comic Sans MS Regular" panose="030F0702030302020204" charset="0"/>
              </a:rPr>
              <a:t>Selection Hydration</a:t>
            </a:r>
            <a:endParaRPr lang="en-US" altLang="zh-CN" sz="3200">
              <a:solidFill>
                <a:schemeClr val="bg1"/>
              </a:solidFill>
              <a:latin typeface="Comic Sans MS Regular" panose="030F0702030302020204" charset="0"/>
              <a:cs typeface="Comic Sans MS Regular" panose="030F07020303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765425" y="1481455"/>
            <a:ext cx="5781040" cy="2459990"/>
          </a:xfrm>
          <a:prstGeom prst="rect">
            <a:avLst/>
          </a:prstGeom>
          <a:gradFill>
            <a:gsLst>
              <a:gs pos="14000">
                <a:srgbClr val="FEB692"/>
              </a:gs>
              <a:gs pos="87000">
                <a:srgbClr val="EA5455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721100" y="2327275"/>
            <a:ext cx="390017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400" b="1">
                <a:solidFill>
                  <a:schemeClr val="bg1"/>
                </a:solidFill>
                <a:latin typeface="Comic Sans MS Bold" panose="030F0702030302020204" charset="0"/>
                <a:cs typeface="Comic Sans MS Bold" panose="030F0702030302020204" charset="0"/>
              </a:rPr>
              <a:t>WebAssembly</a:t>
            </a:r>
            <a:endParaRPr lang="en-US" altLang="zh-CN" sz="4400" b="1">
              <a:solidFill>
                <a:schemeClr val="bg1"/>
              </a:solidFill>
              <a:latin typeface="Comic Sans MS Bold" panose="030F0702030302020204" charset="0"/>
              <a:cs typeface="Comic Sans MS Bold" panose="030F07020303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adFill>
              <a:gsLst>
                <a:gs pos="14000">
                  <a:srgbClr val="77EFD8"/>
                </a:gs>
                <a:gs pos="87000">
                  <a:srgbClr val="45BAF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896" y="3037"/>
              <a:ext cx="8022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Node.js Advance</a:t>
              </a:r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d</a:t>
              </a:r>
              <a:endParaRPr lang="en-US" altLang="zh-CN" sz="4400" b="1">
                <a:solidFill>
                  <a:schemeClr val="bg1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7308" y="4601"/>
              <a:ext cx="3197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rgbClr val="FEB692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cluster</a:t>
              </a:r>
              <a:endParaRPr lang="en-US" altLang="zh-CN" sz="4400" b="1">
                <a:solidFill>
                  <a:srgbClr val="FEB692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</Words>
  <Application>WPS 演示</Application>
  <PresentationFormat>自定义</PresentationFormat>
  <Paragraphs>22</Paragraphs>
  <Slides>8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26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35" baseType="lpstr">
      <vt:lpstr>Arial</vt:lpstr>
      <vt:lpstr>宋体</vt:lpstr>
      <vt:lpstr>Wingdings</vt:lpstr>
      <vt:lpstr>雅痞-简</vt:lpstr>
      <vt:lpstr>宋体-简</vt:lpstr>
      <vt:lpstr>HanziPen SC Regular</vt:lpstr>
      <vt:lpstr>Comic Sans MS Regular</vt:lpstr>
      <vt:lpstr>Comic Sans MS Bold</vt:lpstr>
      <vt:lpstr>等线</vt:lpstr>
      <vt:lpstr>汉仪中等线KW</vt:lpstr>
      <vt:lpstr>苹方-简</vt:lpstr>
      <vt:lpstr>微软雅黑</vt:lpstr>
      <vt:lpstr>汉仪旗黑</vt:lpstr>
      <vt:lpstr>宋体</vt:lpstr>
      <vt:lpstr>Arial Unicode MS</vt:lpstr>
      <vt:lpstr>等线 Light</vt:lpstr>
      <vt:lpstr>Calibri</vt:lpstr>
      <vt:lpstr>Helvetica Neue</vt:lpstr>
      <vt:lpstr>汉仪书宋二KW</vt:lpstr>
      <vt:lpstr>HanziPen SC Regular</vt:lpstr>
      <vt:lpstr>雅痞-简</vt:lpstr>
      <vt:lpstr>Brush Script MT</vt:lpstr>
      <vt:lpstr>Bangla MN Regular</vt:lpstr>
      <vt:lpstr>Bradley Hand</vt:lpstr>
      <vt:lpstr>Copperplate Regular</vt:lpstr>
      <vt:lpstr>Corsiva Hebrew Regular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专属你的PPT</dc:creator>
  <cp:keywords>www.51pptmoban.com</cp:keywords>
  <cp:lastModifiedBy>Aaaaaaaaaaayou</cp:lastModifiedBy>
  <cp:revision>30</cp:revision>
  <dcterms:created xsi:type="dcterms:W3CDTF">2022-12-22T16:07:34Z</dcterms:created>
  <dcterms:modified xsi:type="dcterms:W3CDTF">2022-12-22T16:07:34Z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2052-4.6.1.7451</vt:lpwstr>
  </property>
  <property fmtid="{D5CDD505-2E9C-101B-9397-08002B2CF9AE}" pid="3" name="ICV">
    <vt:lpwstr>F0B2F1A2E97C3C3EC680A463CAF2BE26</vt:lpwstr>
  </property>
</Properties>
</file>