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303" r:id="rId11"/>
    <p:sldId id="312" r:id="rId12"/>
    <p:sldId id="291" r:id="rId13"/>
    <p:sldId id="289" r:id="rId14"/>
    <p:sldId id="293" r:id="rId15"/>
    <p:sldId id="298" r:id="rId16"/>
    <p:sldId id="294" r:id="rId17"/>
    <p:sldId id="295" r:id="rId18"/>
    <p:sldId id="321" r:id="rId19"/>
    <p:sldId id="296" r:id="rId20"/>
    <p:sldId id="324" r:id="rId21"/>
    <p:sldId id="326" r:id="rId22"/>
    <p:sldId id="328" r:id="rId23"/>
    <p:sldId id="297" r:id="rId24"/>
    <p:sldId id="330" r:id="rId25"/>
    <p:sldId id="329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4FF"/>
    <a:srgbClr val="69FF97"/>
    <a:srgbClr val="DC37A4"/>
    <a:srgbClr val="F7FF00"/>
    <a:srgbClr val="4F383E"/>
    <a:srgbClr val="ED556A"/>
    <a:srgbClr val="EE3F4D"/>
    <a:srgbClr val="FEB692"/>
    <a:srgbClr val="45BAF2"/>
    <a:srgbClr val="513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-78" y="-168"/>
      </p:cViewPr>
      <p:guideLst>
        <p:guide orient="horz" pos="2160"/>
        <p:guide pos="38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261E-D6DC-41DD-813D-9755638D63F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8C35F-190B-4A90-B2E1-B2D130B178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建筑物, 墙壁, 室内&#10;&#10;已生成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包含 文字, 白板&#10;&#10;已生成极高可信度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1400175" y="495300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7448550" y="485775"/>
            <a:ext cx="30861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/>
          <p:cNvSpPr/>
          <p:nvPr userDrawn="1"/>
        </p:nvSpPr>
        <p:spPr>
          <a:xfrm>
            <a:off x="4830484" y="264467"/>
            <a:ext cx="25939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请输入你的题目   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ED00F-3310-45D0-9DFE-4C8423ECAC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6BBFF-604F-451F-845C-6866DB53A8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/>
                <a:t>h</a:t>
              </a:r>
              <a:endParaRPr lang="en-US" altLang="zh-CN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610" y="4451"/>
              <a:ext cx="4608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zh-CN" altLang="en-US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手写一门解析型语言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203" y="3008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Advanced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35" y="4576"/>
              <a:ext cx="4958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http.Agent</a:t>
              </a:r>
              <a:endParaRPr lang="zh-CN" altLang="en-US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FF7AF5"/>
                </a:gs>
                <a:gs pos="87000">
                  <a:srgbClr val="51316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18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0080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RPC</a:t>
              </a:r>
              <a:endParaRPr lang="en-US" altLang="zh-CN" sz="4400" b="1">
                <a:solidFill>
                  <a:srgbClr val="000080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597" y="3050"/>
              <a:ext cx="8620" cy="111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0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Dependency Injection</a:t>
              </a:r>
              <a:endParaRPr lang="en-US" altLang="zh-CN" sz="40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503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00B050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Nest.js</a:t>
              </a:r>
              <a:endParaRPr lang="en-US" altLang="zh-CN" sz="4400" b="1">
                <a:solidFill>
                  <a:srgbClr val="00B050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386" y="3050"/>
              <a:ext cx="9060" cy="9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32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Transfer-Encoding: chunked</a:t>
              </a:r>
              <a:endParaRPr lang="en-US" altLang="zh-CN" sz="32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4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5BAF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HTTP2</a:t>
              </a:r>
              <a:endParaRPr lang="en-US" altLang="zh-CN" sz="4400" b="1">
                <a:solidFill>
                  <a:srgbClr val="45BAF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675" cy="2459990"/>
            <a:chOff x="4355" y="2333"/>
            <a:chExt cx="9105" cy="3874"/>
          </a:xfrm>
          <a:gradFill>
            <a:gsLst>
              <a:gs pos="0">
                <a:srgbClr val="FCCF31"/>
              </a:gs>
              <a:gs pos="100000">
                <a:srgbClr val="F55555"/>
              </a:gs>
            </a:gsLst>
            <a:lin ang="27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EB69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55" y="3665"/>
              <a:ext cx="9105" cy="12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902030302020204" charset="0"/>
                </a:rPr>
                <a:t>模拟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ChatGPT</a:t>
              </a:r>
              <a:r>
                <a:rPr lang="zh-CN" altLang="en-US" sz="3200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Comic Sans MS Bold" panose="030F0902030302020204" charset="0"/>
                </a:rPr>
                <a:t>答案生成动画</a:t>
              </a:r>
              <a:endParaRPr lang="zh-CN" altLang="en-US" sz="3200">
                <a:solidFill>
                  <a:srgbClr val="45BAF2"/>
                </a:solidFill>
                <a:latin typeface="PingFang SC Regular" panose="020B0400000000000000" charset="-122"/>
                <a:ea typeface="PingFang SC Regular" panose="020B0400000000000000" charset="-122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solidFill>
            <a:schemeClr val="bg2"/>
          </a:soli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5763" y="2881"/>
              <a:ext cx="5927" cy="1210"/>
            </a:xfrm>
            <a:prstGeom prst="rect">
              <a:avLst/>
            </a:prstGeom>
            <a:grpFill/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 wrap="none" rtlCol="0">
              <a:spAutoFit/>
            </a:bodyPr>
            <a:p>
              <a:r>
                <a:rPr lang="zh-CN" altLang="en-US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微前端</a:t>
              </a:r>
              <a:r>
                <a:rPr lang="en-US" altLang="zh-CN" sz="4400" b="1">
                  <a:solidFill>
                    <a:srgbClr val="45BAF2"/>
                  </a:solidFill>
                  <a:latin typeface="PingFang SC Regular" panose="020B0400000000000000" charset="-122"/>
                  <a:ea typeface="PingFang SC Regular" panose="020B0400000000000000" charset="-122"/>
                  <a:cs typeface="PingFang SC Regular" panose="020B0400000000000000" charset="-122"/>
                </a:rPr>
                <a:t> </a:t>
              </a:r>
              <a:r>
                <a:rPr lang="en-US" altLang="zh-CN" sz="4400" b="1">
                  <a:solidFill>
                    <a:srgbClr val="45BAF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+ SSR</a:t>
              </a:r>
              <a:endParaRPr lang="zh-CN" altLang="en-US" sz="4400" b="1">
                <a:solidFill>
                  <a:srgbClr val="45BAF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0000" y="2676525"/>
            <a:ext cx="1152525" cy="1152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solidFill>
              <a:srgbClr val="F555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75" y="4601"/>
              <a:ext cx="2040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UDP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F555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rust-logo-blk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88385" y="2025650"/>
            <a:ext cx="1371600" cy="1371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245735" y="2112010"/>
            <a:ext cx="210375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7200" b="1">
                <a:latin typeface="PingFang SC Semibold" panose="020B0400000000000000" charset="-122"/>
                <a:ea typeface="PingFang SC Semibold" panose="020B0400000000000000" charset="-122"/>
              </a:rPr>
              <a:t>Rust</a:t>
            </a:r>
            <a:endParaRPr lang="en-US" altLang="zh-CN" sz="7200" b="1">
              <a:latin typeface="PingFang SC Semibold" panose="020B0400000000000000" charset="-122"/>
              <a:ea typeface="PingFang SC Semibold" panose="020B04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0">
                  <a:srgbClr val="F7FF00"/>
                </a:gs>
                <a:gs pos="100000">
                  <a:srgbClr val="DC37A4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557" y="3037"/>
              <a:ext cx="2699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React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911" y="4601"/>
              <a:ext cx="799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Server Component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42055" y="2329815"/>
            <a:ext cx="3827145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rPr>
              <a:t>React </a:t>
            </a:r>
            <a:r>
              <a: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rPr>
              <a:t>WASM</a:t>
            </a:r>
            <a:endParaRPr lang="en-US" altLang="zh-CN" sz="4400" b="1">
              <a:solidFill>
                <a:srgbClr val="4F383E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2769870" y="1480820"/>
            <a:ext cx="5781040" cy="2459990"/>
            <a:chOff x="4362" y="2332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62" y="2332"/>
              <a:ext cx="9104" cy="3874"/>
            </a:xfrm>
            <a:prstGeom prst="rect">
              <a:avLst/>
            </a:pr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010" y="2876"/>
              <a:ext cx="3808" cy="12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  <a:scene3d>
                <a:camera prst="orthographicFront"/>
                <a:lightRig rig="threePt" dir="t"/>
              </a:scene3d>
            </a:bodyPr>
            <a:p>
              <a:pPr algn="ctr"/>
              <a:r>
                <a:rPr lang="zh-CN" altLang="en-US" sz="4400">
                  <a:solidFill>
                    <a:schemeClr val="bg2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雅痞-简" panose="020F0603040207020204" charset="-122"/>
                  <a:ea typeface="雅痞-简" panose="020F0603040207020204" charset="-122"/>
                </a:rPr>
                <a:t>编译原理</a:t>
              </a:r>
              <a:endParaRPr lang="zh-CN" altLang="en-US" sz="4400"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雅痞-简" panose="020F0603040207020204" charset="-122"/>
                <a:ea typeface="雅痞-简" panose="020F060304020702020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30" y="4451"/>
              <a:ext cx="1569" cy="7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t">
              <a:spAutoFit/>
            </a:bodyPr>
            <a:p>
              <a:pPr algn="ctr"/>
              <a:r>
                <a:rPr lang="en-US" altLang="zh-CN" sz="240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HanziPen SC Regular" panose="03000300000000000000" charset="-122"/>
                  <a:ea typeface="HanziPen SC Regular" panose="03000300000000000000" charset="-122"/>
                </a:rPr>
                <a:t>PEG.js</a:t>
              </a:r>
              <a:endParaRPr lang="zh-CN" altLang="en-US" sz="240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anziPen SC Regular" panose="03000300000000000000" charset="-122"/>
                <a:ea typeface="HanziPen SC Regular" panose="0300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3742690" y="2066290"/>
            <a:ext cx="1488440" cy="12947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5521960" y="2066290"/>
            <a:ext cx="2047240" cy="1290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gradFill>
            <a:gsLst>
              <a:gs pos="0">
                <a:srgbClr val="F7FF00"/>
              </a:gs>
              <a:gs pos="100000">
                <a:srgbClr val="DC37A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/Users/youxingzhi/Downloads/icon-square-big.pngicon-square-big"/>
          <p:cNvPicPr>
            <a:picLocks noChangeAspect="1"/>
          </p:cNvPicPr>
          <p:nvPr/>
        </p:nvPicPr>
        <p:blipFill>
          <a:blip r:embed="rId1">
            <a:alphaModFix amt="60000"/>
          </a:blip>
          <a:srcRect/>
          <a:stretch>
            <a:fillRect/>
          </a:stretch>
        </p:blipFill>
        <p:spPr>
          <a:xfrm>
            <a:off x="3776345" y="1873250"/>
            <a:ext cx="1682115" cy="1682115"/>
          </a:xfrm>
          <a:prstGeom prst="rect">
            <a:avLst/>
          </a:prstGeom>
        </p:spPr>
      </p:pic>
      <p:pic>
        <p:nvPicPr>
          <p:cNvPr id="7" name="图片 6" descr="/Users/youxingzhi/Downloads/Rust_programming_language_black_logo.svg.pngRust_programming_language_black_logo.svg"/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6202680" y="2066290"/>
            <a:ext cx="1290320" cy="12903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397250" y="2330450"/>
            <a:ext cx="403225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rgbClr val="00B0F0"/>
                </a:solidFill>
                <a:latin typeface="Comic Sans MS Bold" panose="030F0902030302020204" charset="0"/>
                <a:cs typeface="Comic Sans MS Bold" panose="030F0902030302020204" charset="0"/>
              </a:rPr>
              <a:t>Webpack Rust</a:t>
            </a:r>
            <a:endParaRPr lang="en-US" altLang="zh-CN" sz="4400" b="1">
              <a:solidFill>
                <a:srgbClr val="00B0F0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092" y="3037"/>
              <a:ext cx="364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678" y="4601"/>
              <a:ext cx="2471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OOM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  <a:gradFill>
            <a:gsLst>
              <a:gs pos="0">
                <a:srgbClr val="69FF97"/>
              </a:gs>
              <a:gs pos="100000">
                <a:srgbClr val="00E4FF"/>
              </a:gs>
            </a:gsLst>
            <a:lin ang="5400000" scaled="0"/>
          </a:gradFill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400" y="3037"/>
              <a:ext cx="3030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Mobile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986" y="4601"/>
              <a:ext cx="1856" cy="12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p>
              <a:pPr algn="ctr"/>
              <a:r>
                <a:rPr lang="en-US" altLang="zh-CN" sz="4400" b="1">
                  <a:solidFill>
                    <a:srgbClr val="4F383E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Use</a:t>
              </a:r>
              <a:endParaRPr lang="en-US" altLang="zh-CN" sz="4400" b="1">
                <a:solidFill>
                  <a:srgbClr val="4F383E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右箭头 7"/>
          <p:cNvSpPr/>
          <p:nvPr/>
        </p:nvSpPr>
        <p:spPr>
          <a:xfrm>
            <a:off x="3506470" y="1586230"/>
            <a:ext cx="2720340" cy="2251075"/>
          </a:xfrm>
          <a:prstGeom prst="rightArrow">
            <a:avLst>
              <a:gd name="adj1" fmla="val 50000"/>
              <a:gd name="adj2" fmla="val 4998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7595" y="2229485"/>
            <a:ext cx="965200" cy="965200"/>
          </a:xfrm>
          <a:prstGeom prst="rect">
            <a:avLst/>
          </a:prstGeom>
        </p:spPr>
      </p:pic>
      <p:sp>
        <p:nvSpPr>
          <p:cNvPr id="9" name="椭圆 8"/>
          <p:cNvSpPr/>
          <p:nvPr/>
        </p:nvSpPr>
        <p:spPr>
          <a:xfrm>
            <a:off x="382778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99255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570730" y="2629535"/>
            <a:ext cx="165735" cy="165735"/>
          </a:xfrm>
          <a:prstGeom prst="ellipse">
            <a:avLst/>
          </a:prstGeom>
          <a:solidFill>
            <a:srgbClr val="61DA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 descr="网页代码,网页程序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400" y="1899920"/>
            <a:ext cx="1625600" cy="162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71035" y="2327275"/>
            <a:ext cx="396621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React </a:t>
            </a:r>
            <a:r>
              <a:rPr lang="en-US" altLang="zh-CN" sz="440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Comic Sans MS Regular" panose="030F0902030302020204" charset="0"/>
                <a:cs typeface="Comic Sans MS Regular" panose="030F0902030302020204" charset="0"/>
              </a:rPr>
              <a:t>Suspense</a:t>
            </a:r>
            <a:endParaRPr lang="en-US" altLang="zh-CN" sz="4400">
              <a:solidFill>
                <a:schemeClr val="bg1"/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pic>
        <p:nvPicPr>
          <p:cNvPr id="9" name="图片 8" descr="picture-SSR - tokenbucket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035" y="1964690"/>
            <a:ext cx="1435100" cy="1492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40755" y="2388870"/>
            <a:ext cx="2384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>
                <a:latin typeface="Comic Sans MS Regular" panose="030F0902030302020204" charset="0"/>
                <a:cs typeface="Comic Sans MS Regular" panose="030F0902030302020204" charset="0"/>
              </a:rPr>
              <a:t>Rate Limit</a:t>
            </a:r>
            <a:endParaRPr lang="en-US" altLang="zh-CN" sz="3600"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65425" y="1481455"/>
            <a:ext cx="5781040" cy="245999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 descr="Reac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295" y="1910080"/>
            <a:ext cx="1602740" cy="16027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370705" y="1802765"/>
            <a:ext cx="3806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Streaming Rrender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82440" y="2843530"/>
            <a:ext cx="39827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Comic Sans MS Regular" panose="030F0902030302020204" charset="0"/>
                <a:cs typeface="Comic Sans MS Regular" panose="030F0902030302020204" charset="0"/>
              </a:rPr>
              <a:t>Selection Hydration</a:t>
            </a:r>
            <a:endParaRPr lang="en-US" altLang="zh-CN" sz="3200">
              <a:solidFill>
                <a:schemeClr val="bg1"/>
              </a:solidFill>
              <a:latin typeface="Comic Sans MS Regular" panose="030F0902030302020204" charset="0"/>
              <a:cs typeface="Comic Sans MS Regular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2780665" y="1481455"/>
            <a:ext cx="5781040" cy="2459990"/>
          </a:xfrm>
          <a:prstGeom prst="rect">
            <a:avLst/>
          </a:prstGeom>
          <a:gradFill>
            <a:gsLst>
              <a:gs pos="14000">
                <a:srgbClr val="FEB692"/>
              </a:gs>
              <a:gs pos="87000">
                <a:srgbClr val="EA5455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21100" y="2327275"/>
            <a:ext cx="390017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rPr>
              <a:t>WebAssembly</a:t>
            </a:r>
            <a:endParaRPr lang="en-US" altLang="zh-CN" sz="4400" b="1">
              <a:solidFill>
                <a:schemeClr val="bg1"/>
              </a:solidFill>
              <a:latin typeface="Comic Sans MS Bold" panose="030F0902030302020204" charset="0"/>
              <a:cs typeface="Comic Sans MS Bold" panose="030F09020303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896" y="3037"/>
              <a:ext cx="8022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Node.js Advance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7308" y="4601"/>
              <a:ext cx="319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cluster</a:t>
              </a:r>
              <a:endParaRPr lang="en-US" altLang="zh-CN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" name="组合 3"/>
          <p:cNvGrpSpPr/>
          <p:nvPr/>
        </p:nvGrpSpPr>
        <p:grpSpPr>
          <a:xfrm>
            <a:off x="2765425" y="1481455"/>
            <a:ext cx="5781040" cy="2459990"/>
            <a:chOff x="4355" y="2333"/>
            <a:chExt cx="9104" cy="3874"/>
          </a:xfrm>
        </p:grpSpPr>
        <p:sp>
          <p:nvSpPr>
            <p:cNvPr id="3" name="矩形 2"/>
            <p:cNvSpPr/>
            <p:nvPr/>
          </p:nvSpPr>
          <p:spPr>
            <a:xfrm>
              <a:off x="4355" y="2333"/>
              <a:ext cx="9104" cy="3874"/>
            </a:xfrm>
            <a:prstGeom prst="rect">
              <a:avLst/>
            </a:prstGeom>
            <a:gradFill>
              <a:gsLst>
                <a:gs pos="14000">
                  <a:srgbClr val="77EFD8"/>
                </a:gs>
                <a:gs pos="87000">
                  <a:srgbClr val="45BAF2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5625" y="3024"/>
              <a:ext cx="6564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Design </a:t>
              </a:r>
              <a:r>
                <a:rPr lang="en-US" altLang="zh-CN" sz="4400" b="1">
                  <a:solidFill>
                    <a:schemeClr val="bg1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Pattern</a:t>
              </a:r>
              <a:endParaRPr lang="en-US" altLang="zh-CN" sz="4400" b="1">
                <a:solidFill>
                  <a:schemeClr val="bg1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6715" y="4617"/>
              <a:ext cx="4385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4400" b="1">
                  <a:solidFill>
                    <a:srgbClr val="FEB692"/>
                  </a:solidFill>
                  <a:latin typeface="Comic Sans MS Bold" panose="030F0902030302020204" charset="0"/>
                  <a:cs typeface="Comic Sans MS Bold" panose="030F0902030302020204" charset="0"/>
                </a:rPr>
                <a:t>Prototype</a:t>
              </a:r>
              <a:endParaRPr lang="en-US" altLang="zh-CN" sz="4400" b="1">
                <a:solidFill>
                  <a:srgbClr val="FEB692"/>
                </a:solidFill>
                <a:latin typeface="Comic Sans MS Bold" panose="030F0902030302020204" charset="0"/>
                <a:cs typeface="Comic Sans MS Bold" panose="030F090203030202020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0">
        <p:random/>
      </p:transition>
    </mc:Choice>
    <mc:Fallback>
      <p:transition spd="slow" advClick="0" advTm="0">
        <p:random/>
      </p:transition>
    </mc:Fallback>
  </mc:AlternateContent>
</p:sld>
</file>

<file path=ppt/tags/tag1.xml><?xml version="1.0" encoding="utf-8"?>
<p:tagLst xmlns:p="http://schemas.openxmlformats.org/presentationml/2006/main">
  <p:tag name="commondata" val="eyJoZGlkIjoiNDE4MDNlNDFmYzE5YTcxMDYzOTUyOTkxYTk4MGQ2Y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表格</Application>
  <PresentationFormat>自定义</PresentationFormat>
  <Paragraphs>70</Paragraphs>
  <Slides>24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4" baseType="lpstr">
      <vt:lpstr>Arial</vt:lpstr>
      <vt:lpstr>宋体</vt:lpstr>
      <vt:lpstr>Wingdings</vt:lpstr>
      <vt:lpstr>雅痞-简</vt:lpstr>
      <vt:lpstr>HanziPen SC Regular</vt:lpstr>
      <vt:lpstr>Comic Sans MS Regular</vt:lpstr>
      <vt:lpstr>Comic Sans MS Bold</vt:lpstr>
      <vt:lpstr>微软雅黑</vt:lpstr>
      <vt:lpstr>汉仪旗黑</vt:lpstr>
      <vt:lpstr>宋体</vt:lpstr>
      <vt:lpstr>Arial Unicode MS</vt:lpstr>
      <vt:lpstr>等线 Light</vt:lpstr>
      <vt:lpstr>苹方-简</vt:lpstr>
      <vt:lpstr>等线</vt:lpstr>
      <vt:lpstr>Calibri</vt:lpstr>
      <vt:lpstr>Helvetica Neue</vt:lpstr>
      <vt:lpstr>宋体-简</vt:lpstr>
      <vt:lpstr>PingFang SC Regular</vt:lpstr>
      <vt:lpstr>PingFang SC Semibold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专属你的PPT</dc:creator>
  <cp:keywords>www.51pptmoban.com</cp:keywords>
  <cp:lastModifiedBy>youxingzhi</cp:lastModifiedBy>
  <cp:revision>57</cp:revision>
  <dcterms:created xsi:type="dcterms:W3CDTF">2025-04-18T10:51:12Z</dcterms:created>
  <dcterms:modified xsi:type="dcterms:W3CDTF">2025-04-18T10:51:12Z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2052-6.12.2.8699</vt:lpwstr>
  </property>
  <property fmtid="{D5CDD505-2E9C-101B-9397-08002B2CF9AE}" pid="3" name="ICV">
    <vt:lpwstr>F0B2F1A2E97C3C3EC680A463CAF2BE26</vt:lpwstr>
  </property>
</Properties>
</file>