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721" r:id="rId3"/>
    <p:sldMasterId id="2147483709" r:id="rId4"/>
    <p:sldMasterId id="2147483734" r:id="rId5"/>
  </p:sldMasterIdLst>
  <p:notesMasterIdLst>
    <p:notesMasterId r:id="rId17"/>
  </p:notesMasterIdLst>
  <p:sldIdLst>
    <p:sldId id="256" r:id="rId6"/>
    <p:sldId id="260" r:id="rId7"/>
    <p:sldId id="261" r:id="rId8"/>
    <p:sldId id="268" r:id="rId9"/>
    <p:sldId id="269" r:id="rId10"/>
    <p:sldId id="267" r:id="rId11"/>
    <p:sldId id="262" r:id="rId12"/>
    <p:sldId id="258" r:id="rId13"/>
    <p:sldId id="259" r:id="rId14"/>
    <p:sldId id="264" r:id="rId15"/>
    <p:sldId id="257" r:id="rId16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39393"/>
    <a:srgbClr val="FC0D1B"/>
    <a:srgbClr val="9966CC"/>
    <a:srgbClr val="007CCC"/>
    <a:srgbClr val="BECB2B"/>
    <a:srgbClr val="FFAA00"/>
    <a:srgbClr val="FF66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977" autoAdjust="0"/>
  </p:normalViewPr>
  <p:slideViewPr>
    <p:cSldViewPr snapToGrid="0" showGuides="1">
      <p:cViewPr varScale="1">
        <p:scale>
          <a:sx n="60" d="100"/>
          <a:sy n="60" d="100"/>
        </p:scale>
        <p:origin x="72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se kohatäid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A5DDA-101F-47B9-BB86-50927C88677E}" type="datetimeFigureOut">
              <a:rPr lang="et-EE" smtClean="0"/>
              <a:t>07.05.2017</a:t>
            </a:fld>
            <a:endParaRPr lang="et-EE"/>
          </a:p>
        </p:txBody>
      </p:sp>
      <p:sp>
        <p:nvSpPr>
          <p:cNvPr id="4" name="Slaidi pildi kohatä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Märkmete kohatäid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7F44B-DE7D-44AB-B7CC-38DABBE12E7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1757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Mõned</a:t>
            </a:r>
            <a:r>
              <a:rPr lang="et-EE" baseline="0" dirty="0"/>
              <a:t> olulisemad asjad enda kohta, kui koolituse alguses end tutvustad.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9778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92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4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1737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726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06794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Hetkel slaidil meie nö vaikimisi päevaplaan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17093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Põgusalt</a:t>
            </a:r>
            <a:r>
              <a:rPr lang="et-EE" baseline="0" dirty="0"/>
              <a:t> koolituse teemad, mida koolitusel käsitletakse.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8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607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Lõunasüsteem on nii, et sekretär annab igal päeval talongid </a:t>
            </a:r>
            <a:r>
              <a:rPr lang="et-EE" dirty="0" err="1"/>
              <a:t>Sina+õppijate</a:t>
            </a:r>
            <a:r>
              <a:rPr lang="et-EE" dirty="0"/>
              <a:t> arv, talongi väärtus 6 </a:t>
            </a:r>
            <a:r>
              <a:rPr lang="et-EE" dirty="0" err="1"/>
              <a:t>eur</a:t>
            </a:r>
            <a:r>
              <a:rPr lang="et-EE" dirty="0"/>
              <a:t> ja kehtib lähedalasuvates söögikohtades.</a:t>
            </a:r>
          </a:p>
          <a:p>
            <a:r>
              <a:rPr lang="et-EE" dirty="0"/>
              <a:t>Suitsetamise koht on väljas maja nurgas, sees kusagil suitsu teha ei saa.</a:t>
            </a:r>
          </a:p>
          <a:p>
            <a:r>
              <a:rPr lang="et-EE" dirty="0"/>
              <a:t>Kohvi ja snäkke võib kööginurgast igal ajal julgelt võtta palju kulub ja </a:t>
            </a:r>
            <a:r>
              <a:rPr lang="et-EE" dirty="0" err="1"/>
              <a:t>ok</a:t>
            </a:r>
            <a:r>
              <a:rPr lang="et-EE" dirty="0"/>
              <a:t> on klassi kaasa võtta.</a:t>
            </a:r>
          </a:p>
          <a:p>
            <a:r>
              <a:rPr lang="et-EE" dirty="0"/>
              <a:t>Parklas EP90 on parkimine tasuta, aga tuleb iga päev autonumber meie juures terminali sisestada.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9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64257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10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0512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59595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/>
              <a:t>Klõpsake laadi muutmiseks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88" y="5721602"/>
            <a:ext cx="3559514" cy="7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3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396475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3100736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änamise 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005782"/>
            <a:ext cx="10515600" cy="1022554"/>
          </a:xfrm>
        </p:spPr>
        <p:txBody>
          <a:bodyPr>
            <a:noAutofit/>
          </a:bodyPr>
          <a:lstStyle>
            <a:lvl1pPr algn="ctr">
              <a:defRPr sz="6000" baseline="0">
                <a:solidFill>
                  <a:srgbClr val="FC0D1B"/>
                </a:solidFill>
              </a:defRPr>
            </a:lvl1pPr>
          </a:lstStyle>
          <a:p>
            <a:r>
              <a:rPr lang="et-EE" dirty="0"/>
              <a:t>Tänan!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38201" y="381491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t-E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info@koolitus.ee</a:t>
            </a:r>
            <a:br>
              <a:rPr lang="et-E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t-E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+372 6 181 720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88" y="5721602"/>
            <a:ext cx="3559514" cy="7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2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73" y="6332787"/>
            <a:ext cx="1607847" cy="3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0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11288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891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34931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84814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25328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89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2633536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4091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575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51243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33889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3" y="6210509"/>
            <a:ext cx="1967670" cy="4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27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751175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2407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02185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08412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8577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Muutke teksti laade</a:t>
            </a:r>
          </a:p>
        </p:txBody>
      </p:sp>
    </p:spTree>
    <p:extLst>
      <p:ext uri="{BB962C8B-B14F-4D97-AF65-F5344CB8AC3E}">
        <p14:creationId xmlns:p14="http://schemas.microsoft.com/office/powerpoint/2010/main" val="48688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0479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8015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735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87199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561081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3" y="6210509"/>
            <a:ext cx="1967670" cy="40686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0101938" y="6455374"/>
            <a:ext cx="1945754" cy="39537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t-EE" sz="180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Teeme</a:t>
            </a:r>
            <a:r>
              <a:rPr lang="et-EE" sz="1800" spc="-3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t-EE" sz="180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Sinust</a:t>
            </a:r>
            <a:r>
              <a:rPr lang="et-EE" sz="1800" spc="-3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t-EE" sz="180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tegija!</a:t>
            </a:r>
            <a:endParaRPr lang="et-EE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135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835589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K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79" y="206478"/>
            <a:ext cx="11417595" cy="609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331379" y="963561"/>
            <a:ext cx="11417595" cy="4916539"/>
          </a:xfrm>
        </p:spPr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191002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K_smart_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79" y="206478"/>
            <a:ext cx="11417595" cy="609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1"/>
          </p:nvPr>
        </p:nvSpPr>
        <p:spPr>
          <a:xfrm>
            <a:off x="331379" y="1061884"/>
            <a:ext cx="11417595" cy="4847303"/>
          </a:xfrm>
        </p:spPr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954975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719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18021832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653660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593719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206727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5973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4480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7D6C5-ACA4-494E-BD08-94F30F55595F}" type="datetimeFigureOut">
              <a:rPr lang="et-EE" smtClean="0"/>
              <a:t>07.05.2017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C868D3-A563-45E9-81E2-345AA9A09AA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079059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966489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4799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0D1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Muutke teksti 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0D1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Muutke teksti 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291769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05" y="365125"/>
            <a:ext cx="11442032" cy="1325563"/>
          </a:xfrm>
        </p:spPr>
        <p:txBody>
          <a:bodyPr/>
          <a:lstStyle/>
          <a:p>
            <a:r>
              <a:rPr lang="et-EE"/>
              <a:t>Muutke pealkirja laadi</a:t>
            </a:r>
          </a:p>
        </p:txBody>
      </p:sp>
    </p:spTree>
    <p:extLst>
      <p:ext uri="{BB962C8B-B14F-4D97-AF65-F5344CB8AC3E}">
        <p14:creationId xmlns:p14="http://schemas.microsoft.com/office/powerpoint/2010/main" val="357933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87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Muutke teksti laade</a:t>
            </a:r>
          </a:p>
        </p:txBody>
      </p:sp>
    </p:spTree>
    <p:extLst>
      <p:ext uri="{BB962C8B-B14F-4D97-AF65-F5344CB8AC3E}">
        <p14:creationId xmlns:p14="http://schemas.microsoft.com/office/powerpoint/2010/main" val="409194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Muutke teksti laade</a:t>
            </a:r>
          </a:p>
        </p:txBody>
      </p:sp>
    </p:spTree>
    <p:extLst>
      <p:ext uri="{BB962C8B-B14F-4D97-AF65-F5344CB8AC3E}">
        <p14:creationId xmlns:p14="http://schemas.microsoft.com/office/powerpoint/2010/main" val="168181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0" y="170530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37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72351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3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79780" y="183765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1267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264" y="1825625"/>
            <a:ext cx="11267712" cy="337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064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1905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79780" y="183765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547" y="365125"/>
            <a:ext cx="111594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48" y="1825625"/>
            <a:ext cx="11159428" cy="414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064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524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0" y="183765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1379" y="617795"/>
            <a:ext cx="114175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380" y="2141621"/>
            <a:ext cx="11417595" cy="363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077188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5152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36" r:id="rId3"/>
    <p:sldLayoutId id="2147483737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0" y="1837657"/>
            <a:ext cx="7937384" cy="502034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2077188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6" y="6344386"/>
            <a:ext cx="1607847" cy="3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6161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/>
              <a:t>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14.12.2016</a:t>
            </a:r>
          </a:p>
          <a:p>
            <a:r>
              <a:rPr lang="et-EE" dirty="0"/>
              <a:t>Roman Gorislavski</a:t>
            </a:r>
          </a:p>
          <a:p>
            <a:r>
              <a:rPr lang="et-EE" dirty="0" err="1"/>
              <a:t>roman.goris</a:t>
            </a:r>
            <a:r>
              <a:rPr lang="et-EE" dirty="0"/>
              <a:t>@</a:t>
            </a:r>
            <a:r>
              <a:rPr lang="en-US" dirty="0"/>
              <a:t>h</a:t>
            </a:r>
            <a:r>
              <a:rPr lang="et-EE" dirty="0" err="1"/>
              <a:t>otmail.com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26759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47" y="365125"/>
            <a:ext cx="11159429" cy="776923"/>
          </a:xfrm>
        </p:spPr>
        <p:txBody>
          <a:bodyPr>
            <a:normAutofit/>
          </a:bodyPr>
          <a:lstStyle/>
          <a:p>
            <a:r>
              <a:rPr lang="et-EE" sz="3600" dirty="0"/>
              <a:t>Lõuna restoranis Viktoria või Dvigatel või </a:t>
            </a:r>
            <a:r>
              <a:rPr lang="et-EE" sz="3600" dirty="0" err="1"/>
              <a:t>Sketch</a:t>
            </a:r>
            <a:r>
              <a:rPr lang="et-EE" sz="3600" dirty="0"/>
              <a:t> </a:t>
            </a:r>
            <a:r>
              <a:rPr lang="et-EE" sz="3600" dirty="0" err="1"/>
              <a:t>House</a:t>
            </a:r>
            <a:endParaRPr lang="et-EE" sz="3600" dirty="0"/>
          </a:p>
        </p:txBody>
      </p:sp>
      <p:pic>
        <p:nvPicPr>
          <p:cNvPr id="3" name="Pilt 2" descr="Delfi kaart -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0" t="24667" r="9018" b="11111"/>
          <a:stretch/>
        </p:blipFill>
        <p:spPr>
          <a:xfrm>
            <a:off x="1279865" y="1309468"/>
            <a:ext cx="9521485" cy="4777273"/>
          </a:xfrm>
          <a:prstGeom prst="rect">
            <a:avLst/>
          </a:prstGeom>
        </p:spPr>
      </p:pic>
      <p:sp>
        <p:nvSpPr>
          <p:cNvPr id="4" name="Ovaalne viiktekst 4"/>
          <p:cNvSpPr/>
          <p:nvPr/>
        </p:nvSpPr>
        <p:spPr>
          <a:xfrm>
            <a:off x="6159736" y="3406320"/>
            <a:ext cx="1131570" cy="54864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Viktoria</a:t>
            </a:r>
          </a:p>
        </p:txBody>
      </p:sp>
      <p:sp>
        <p:nvSpPr>
          <p:cNvPr id="5" name="Ovaalne viiktekst 3"/>
          <p:cNvSpPr/>
          <p:nvPr/>
        </p:nvSpPr>
        <p:spPr>
          <a:xfrm>
            <a:off x="6886575" y="4414613"/>
            <a:ext cx="1131570" cy="54864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IT Koolitus</a:t>
            </a:r>
          </a:p>
        </p:txBody>
      </p:sp>
      <p:sp>
        <p:nvSpPr>
          <p:cNvPr id="6" name="Ovaal 5"/>
          <p:cNvSpPr/>
          <p:nvPr/>
        </p:nvSpPr>
        <p:spPr>
          <a:xfrm>
            <a:off x="2211705" y="3343455"/>
            <a:ext cx="1291590" cy="6743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Ülemiste keskus</a:t>
            </a:r>
          </a:p>
        </p:txBody>
      </p:sp>
      <p:sp>
        <p:nvSpPr>
          <p:cNvPr id="7" name="Ovaalne viiktekst 4"/>
          <p:cNvSpPr/>
          <p:nvPr/>
        </p:nvSpPr>
        <p:spPr>
          <a:xfrm>
            <a:off x="7808595" y="3518988"/>
            <a:ext cx="1131570" cy="54864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Dvigatel</a:t>
            </a:r>
          </a:p>
        </p:txBody>
      </p:sp>
      <p:sp>
        <p:nvSpPr>
          <p:cNvPr id="8" name="Ovaalne viiktekst 4"/>
          <p:cNvSpPr/>
          <p:nvPr/>
        </p:nvSpPr>
        <p:spPr>
          <a:xfrm>
            <a:off x="7105106" y="2121180"/>
            <a:ext cx="1131570" cy="548640"/>
          </a:xfrm>
          <a:prstGeom prst="wedgeEllipseCallout">
            <a:avLst>
              <a:gd name="adj1" fmla="val -63930"/>
              <a:gd name="adj2" fmla="val -4687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 err="1"/>
              <a:t>Scetch</a:t>
            </a:r>
            <a:r>
              <a:rPr lang="et-EE" sz="1350" dirty="0"/>
              <a:t> </a:t>
            </a:r>
            <a:r>
              <a:rPr lang="et-EE" sz="1350" dirty="0" err="1"/>
              <a:t>House</a:t>
            </a:r>
            <a:endParaRPr lang="et-EE" sz="1350" dirty="0"/>
          </a:p>
        </p:txBody>
      </p:sp>
    </p:spTree>
    <p:extLst>
      <p:ext uri="{BB962C8B-B14F-4D97-AF65-F5344CB8AC3E}">
        <p14:creationId xmlns:p14="http://schemas.microsoft.com/office/powerpoint/2010/main" val="378300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Tänan!</a:t>
            </a:r>
          </a:p>
        </p:txBody>
      </p:sp>
    </p:spTree>
    <p:extLst>
      <p:ext uri="{BB962C8B-B14F-4D97-AF65-F5344CB8AC3E}">
        <p14:creationId xmlns:p14="http://schemas.microsoft.com/office/powerpoint/2010/main" val="166749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HTML miinimum struktuur</a:t>
            </a:r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481264" y="1443789"/>
            <a:ext cx="11267712" cy="47324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t-EE" dirty="0">
                <a:latin typeface="Consolas" panose="020B0609020204030204" pitchFamily="49" charset="0"/>
              </a:rPr>
              <a:t>&lt;!DOCTYPE </a:t>
            </a:r>
            <a:r>
              <a:rPr lang="et-EE" dirty="0" err="1">
                <a:latin typeface="Consolas" panose="020B0609020204030204" pitchFamily="49" charset="0"/>
              </a:rPr>
              <a:t>html</a:t>
            </a:r>
            <a:r>
              <a:rPr lang="et-EE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t-EE" dirty="0">
                <a:latin typeface="Consolas" panose="020B0609020204030204" pitchFamily="49" charset="0"/>
              </a:rPr>
              <a:t>&lt;</a:t>
            </a:r>
            <a:r>
              <a:rPr lang="et-EE" dirty="0" err="1">
                <a:latin typeface="Consolas" panose="020B0609020204030204" pitchFamily="49" charset="0"/>
              </a:rPr>
              <a:t>html</a:t>
            </a:r>
            <a:r>
              <a:rPr lang="et-EE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t-EE" dirty="0">
                <a:latin typeface="Consolas" panose="020B0609020204030204" pitchFamily="49" charset="0"/>
              </a:rPr>
              <a:t>	&lt;head&gt;</a:t>
            </a:r>
          </a:p>
          <a:p>
            <a:pPr marL="0" indent="0">
              <a:buNone/>
            </a:pPr>
            <a:r>
              <a:rPr lang="et-EE" dirty="0">
                <a:latin typeface="Consolas" panose="020B0609020204030204" pitchFamily="49" charset="0"/>
              </a:rPr>
              <a:t>		&lt;!-- Päis (head) ei ilmu otseselt visuaalselt 			ekraanil </a:t>
            </a:r>
            <a:r>
              <a:rPr lang="et-EE" dirty="0">
                <a:latin typeface="Consolas" panose="020B0609020204030204" pitchFamily="49" charset="0"/>
                <a:sym typeface="Wingdings" panose="05000000000000000000" pitchFamily="2" charset="2"/>
              </a:rPr>
              <a:t>--&gt;</a:t>
            </a:r>
          </a:p>
          <a:p>
            <a:pPr marL="0" indent="0">
              <a:buNone/>
            </a:pPr>
            <a:r>
              <a:rPr lang="et-EE" dirty="0">
                <a:latin typeface="Consolas" panose="020B0609020204030204" pitchFamily="49" charset="0"/>
              </a:rPr>
              <a:t>		&lt;</a:t>
            </a:r>
            <a:r>
              <a:rPr lang="et-EE" dirty="0" err="1">
                <a:latin typeface="Consolas" panose="020B0609020204030204" pitchFamily="49" charset="0"/>
              </a:rPr>
              <a:t>meta</a:t>
            </a:r>
            <a:r>
              <a:rPr lang="et-EE" dirty="0">
                <a:latin typeface="Consolas" panose="020B0609020204030204" pitchFamily="49" charset="0"/>
              </a:rPr>
              <a:t> </a:t>
            </a:r>
            <a:r>
              <a:rPr lang="et-EE" dirty="0" err="1">
                <a:latin typeface="Consolas" panose="020B0609020204030204" pitchFamily="49" charset="0"/>
              </a:rPr>
              <a:t>charset</a:t>
            </a:r>
            <a:r>
              <a:rPr lang="et-EE" dirty="0">
                <a:latin typeface="Consolas" panose="020B0609020204030204" pitchFamily="49" charset="0"/>
              </a:rPr>
              <a:t>=„utf-8“&gt;</a:t>
            </a:r>
          </a:p>
          <a:p>
            <a:pPr marL="0" indent="0">
              <a:buNone/>
            </a:pPr>
            <a:r>
              <a:rPr lang="et-EE" dirty="0">
                <a:latin typeface="Consolas" panose="020B0609020204030204" pitchFamily="49" charset="0"/>
              </a:rPr>
              <a:t>		&lt;</a:t>
            </a:r>
            <a:r>
              <a:rPr lang="et-EE" dirty="0" err="1">
                <a:latin typeface="Consolas" panose="020B0609020204030204" pitchFamily="49" charset="0"/>
              </a:rPr>
              <a:t>title</a:t>
            </a:r>
            <a:r>
              <a:rPr lang="et-EE" dirty="0">
                <a:latin typeface="Consolas" panose="020B0609020204030204" pitchFamily="49" charset="0"/>
              </a:rPr>
              <a:t>&gt;Ilmub </a:t>
            </a:r>
            <a:r>
              <a:rPr lang="et-EE" dirty="0" err="1">
                <a:latin typeface="Consolas" panose="020B0609020204030204" pitchFamily="49" charset="0"/>
              </a:rPr>
              <a:t>veebilehitseja</a:t>
            </a:r>
            <a:r>
              <a:rPr lang="et-EE" dirty="0">
                <a:latin typeface="Consolas" panose="020B0609020204030204" pitchFamily="49" charset="0"/>
              </a:rPr>
              <a:t> ribal&lt;/</a:t>
            </a:r>
            <a:r>
              <a:rPr lang="et-EE" dirty="0" err="1">
                <a:latin typeface="Consolas" panose="020B0609020204030204" pitchFamily="49" charset="0"/>
              </a:rPr>
              <a:t>title</a:t>
            </a:r>
            <a:r>
              <a:rPr lang="et-EE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t-EE" dirty="0">
                <a:latin typeface="Consolas" panose="020B0609020204030204" pitchFamily="49" charset="0"/>
              </a:rPr>
              <a:t>	&lt;/head&gt;</a:t>
            </a:r>
          </a:p>
          <a:p>
            <a:pPr marL="0" indent="0">
              <a:buNone/>
            </a:pPr>
            <a:r>
              <a:rPr lang="et-EE" dirty="0">
                <a:latin typeface="Consolas" panose="020B0609020204030204" pitchFamily="49" charset="0"/>
              </a:rPr>
              <a:t>	&lt;</a:t>
            </a:r>
            <a:r>
              <a:rPr lang="et-EE" dirty="0" err="1">
                <a:latin typeface="Consolas" panose="020B0609020204030204" pitchFamily="49" charset="0"/>
              </a:rPr>
              <a:t>body</a:t>
            </a:r>
            <a:r>
              <a:rPr lang="et-EE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t-EE" dirty="0">
                <a:latin typeface="Consolas" panose="020B0609020204030204" pitchFamily="49" charset="0"/>
              </a:rPr>
              <a:t>		&lt;!-- Keha (</a:t>
            </a:r>
            <a:r>
              <a:rPr lang="et-EE" dirty="0" err="1">
                <a:latin typeface="Consolas" panose="020B0609020204030204" pitchFamily="49" charset="0"/>
              </a:rPr>
              <a:t>body</a:t>
            </a:r>
            <a:r>
              <a:rPr lang="et-EE" dirty="0">
                <a:latin typeface="Consolas" panose="020B0609020204030204" pitchFamily="49" charset="0"/>
              </a:rPr>
              <a:t>) ilmub </a:t>
            </a:r>
            <a:r>
              <a:rPr lang="et-EE" dirty="0" err="1">
                <a:latin typeface="Consolas" panose="020B0609020204030204" pitchFamily="49" charset="0"/>
              </a:rPr>
              <a:t>veebilehitsejas</a:t>
            </a:r>
            <a:r>
              <a:rPr lang="et-EE" dirty="0">
                <a:latin typeface="Consolas" panose="020B0609020204030204" pitchFamily="49" charset="0"/>
              </a:rPr>
              <a:t> ekraanil </a:t>
            </a:r>
            <a:r>
              <a:rPr lang="et-EE" dirty="0">
                <a:latin typeface="Consolas" panose="020B0609020204030204" pitchFamily="49" charset="0"/>
                <a:sym typeface="Wingdings" panose="05000000000000000000" pitchFamily="2" charset="2"/>
              </a:rPr>
              <a:t>--&gt;</a:t>
            </a:r>
          </a:p>
          <a:p>
            <a:pPr marL="0" indent="0">
              <a:buNone/>
            </a:pPr>
            <a:r>
              <a:rPr lang="et-EE" dirty="0">
                <a:latin typeface="Consolas" panose="020B0609020204030204" pitchFamily="49" charset="0"/>
              </a:rPr>
              <a:t>		&lt;!– Sisu </a:t>
            </a:r>
            <a:r>
              <a:rPr lang="et-EE">
                <a:latin typeface="Consolas" panose="020B0609020204030204" pitchFamily="49" charset="0"/>
              </a:rPr>
              <a:t>tuleb siia … </a:t>
            </a:r>
            <a:r>
              <a:rPr lang="et-EE">
                <a:latin typeface="Consolas" panose="020B0609020204030204" pitchFamily="49" charset="0"/>
                <a:sym typeface="Wingdings" panose="05000000000000000000" pitchFamily="2" charset="2"/>
              </a:rPr>
              <a:t>--&gt;</a:t>
            </a:r>
            <a:endParaRPr lang="et-E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t-EE" dirty="0">
                <a:latin typeface="Consolas" panose="020B0609020204030204" pitchFamily="49" charset="0"/>
              </a:rPr>
              <a:t>	&lt;/</a:t>
            </a:r>
            <a:r>
              <a:rPr lang="et-EE" dirty="0" err="1">
                <a:latin typeface="Consolas" panose="020B0609020204030204" pitchFamily="49" charset="0"/>
              </a:rPr>
              <a:t>body</a:t>
            </a:r>
            <a:r>
              <a:rPr lang="et-EE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t-EE" dirty="0">
                <a:latin typeface="Consolas" panose="020B0609020204030204" pitchFamily="49" charset="0"/>
              </a:rPr>
              <a:t>&lt;/</a:t>
            </a:r>
            <a:r>
              <a:rPr lang="et-EE" dirty="0" err="1">
                <a:latin typeface="Consolas" panose="020B0609020204030204" pitchFamily="49" charset="0"/>
              </a:rPr>
              <a:t>html</a:t>
            </a:r>
            <a:r>
              <a:rPr lang="et-EE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t-E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6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HTML (tühjad) elemendid on vormis &lt;element&gt;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t-EE" sz="8000" dirty="0" err="1"/>
              <a:t>area</a:t>
            </a:r>
            <a:r>
              <a:rPr lang="et-EE" sz="8000" dirty="0"/>
              <a:t>, </a:t>
            </a:r>
            <a:r>
              <a:rPr lang="et-EE" sz="8000" dirty="0" err="1"/>
              <a:t>base</a:t>
            </a:r>
            <a:r>
              <a:rPr lang="et-EE" sz="8000" dirty="0"/>
              <a:t>, </a:t>
            </a:r>
            <a:r>
              <a:rPr lang="et-EE" sz="8000" dirty="0" err="1"/>
              <a:t>br</a:t>
            </a:r>
            <a:r>
              <a:rPr lang="et-EE" sz="8000" dirty="0"/>
              <a:t>, </a:t>
            </a:r>
            <a:r>
              <a:rPr lang="et-EE" sz="8000" dirty="0" err="1"/>
              <a:t>col</a:t>
            </a:r>
            <a:r>
              <a:rPr lang="et-EE" sz="8000" dirty="0"/>
              <a:t>, </a:t>
            </a:r>
            <a:r>
              <a:rPr lang="et-EE" sz="8000" dirty="0" err="1"/>
              <a:t>embed</a:t>
            </a:r>
            <a:r>
              <a:rPr lang="et-EE" sz="8000" dirty="0"/>
              <a:t>, hr, </a:t>
            </a:r>
            <a:r>
              <a:rPr lang="et-EE" sz="8000" dirty="0" err="1"/>
              <a:t>img</a:t>
            </a:r>
            <a:r>
              <a:rPr lang="et-EE" sz="8000" dirty="0"/>
              <a:t>, </a:t>
            </a:r>
            <a:r>
              <a:rPr lang="et-EE" sz="8000" dirty="0" err="1"/>
              <a:t>keygen</a:t>
            </a:r>
            <a:r>
              <a:rPr lang="et-EE" sz="8000" dirty="0"/>
              <a:t>, link, </a:t>
            </a:r>
            <a:r>
              <a:rPr lang="et-EE" sz="8000" dirty="0" err="1"/>
              <a:t>meta</a:t>
            </a:r>
            <a:r>
              <a:rPr lang="et-EE" sz="8000" dirty="0"/>
              <a:t>, </a:t>
            </a:r>
            <a:r>
              <a:rPr lang="et-EE" sz="8000" dirty="0" err="1"/>
              <a:t>param</a:t>
            </a:r>
            <a:r>
              <a:rPr lang="et-EE" sz="8000" dirty="0"/>
              <a:t>, </a:t>
            </a:r>
            <a:r>
              <a:rPr lang="et-EE" sz="8000" dirty="0" err="1"/>
              <a:t>source</a:t>
            </a:r>
            <a:r>
              <a:rPr lang="et-EE" sz="8000" dirty="0"/>
              <a:t>, </a:t>
            </a:r>
            <a:r>
              <a:rPr lang="et-EE" sz="8000" dirty="0" err="1"/>
              <a:t>track</a:t>
            </a:r>
            <a:r>
              <a:rPr lang="et-EE" sz="8000" dirty="0"/>
              <a:t>, </a:t>
            </a:r>
            <a:r>
              <a:rPr lang="et-EE" sz="8000" dirty="0" err="1"/>
              <a:t>wbr</a:t>
            </a:r>
            <a:endParaRPr lang="et-EE" sz="8000" dirty="0"/>
          </a:p>
        </p:txBody>
      </p:sp>
    </p:spTree>
    <p:extLst>
      <p:ext uri="{BB962C8B-B14F-4D97-AF65-F5344CB8AC3E}">
        <p14:creationId xmlns:p14="http://schemas.microsoft.com/office/powerpoint/2010/main" val="386189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HTML (ülejäänud) elemendid kasutavad vormi &lt;element&gt; … &lt;/element&gt;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sz="4400" dirty="0"/>
              <a:t>Erandiks on SVG ja </a:t>
            </a:r>
            <a:r>
              <a:rPr lang="et-EE" sz="4400" dirty="0" err="1"/>
              <a:t>MathML</a:t>
            </a:r>
            <a:r>
              <a:rPr lang="et-EE" sz="4400" dirty="0"/>
              <a:t>, kus reeglid on natuke erinevad </a:t>
            </a:r>
            <a:r>
              <a:rPr lang="et-EE" sz="4400" dirty="0" err="1"/>
              <a:t>htmli</a:t>
            </a:r>
            <a:r>
              <a:rPr lang="et-EE" sz="4400" dirty="0"/>
              <a:t> omast.</a:t>
            </a:r>
          </a:p>
        </p:txBody>
      </p:sp>
    </p:spTree>
    <p:extLst>
      <p:ext uri="{BB962C8B-B14F-4D97-AF65-F5344CB8AC3E}">
        <p14:creationId xmlns:p14="http://schemas.microsoft.com/office/powerpoint/2010/main" val="396827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Nimi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365838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Nimi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13161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Päevaplaan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4" y="1825624"/>
            <a:ext cx="11267712" cy="3889375"/>
          </a:xfrm>
        </p:spPr>
        <p:txBody>
          <a:bodyPr/>
          <a:lstStyle/>
          <a:p>
            <a:r>
              <a:rPr lang="et-EE" dirty="0"/>
              <a:t>9:00 – 10:30 Koolitus</a:t>
            </a:r>
          </a:p>
          <a:p>
            <a:pPr lvl="1"/>
            <a:r>
              <a:rPr lang="et-EE" dirty="0"/>
              <a:t>10:30 – 10:45 Paus</a:t>
            </a:r>
          </a:p>
          <a:p>
            <a:r>
              <a:rPr lang="et-EE" dirty="0"/>
              <a:t>10:45 – 12:15 Koolitus</a:t>
            </a:r>
          </a:p>
          <a:p>
            <a:pPr lvl="1"/>
            <a:r>
              <a:rPr lang="et-EE" dirty="0"/>
              <a:t>12:15 </a:t>
            </a:r>
            <a:r>
              <a:rPr lang="et-EE"/>
              <a:t>– 13:00 </a:t>
            </a:r>
            <a:r>
              <a:rPr lang="et-EE" dirty="0"/>
              <a:t>Lõuna</a:t>
            </a:r>
          </a:p>
          <a:p>
            <a:r>
              <a:rPr lang="et-EE" dirty="0"/>
              <a:t>13:00 – 14:30 Koolitus</a:t>
            </a:r>
          </a:p>
        </p:txBody>
      </p:sp>
    </p:spTree>
    <p:extLst>
      <p:ext uri="{BB962C8B-B14F-4D97-AF65-F5344CB8AC3E}">
        <p14:creationId xmlns:p14="http://schemas.microsoft.com/office/powerpoint/2010/main" val="33786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Koolituse teemad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t-EE" dirty="0"/>
              <a:t>Kodulehe struktuur, selle mõju </a:t>
            </a:r>
            <a:r>
              <a:rPr lang="et-EE" dirty="0" err="1"/>
              <a:t>SEO-le</a:t>
            </a:r>
            <a:r>
              <a:rPr lang="et-EE" dirty="0"/>
              <a:t> ja koodi haldamine.</a:t>
            </a:r>
          </a:p>
          <a:p>
            <a:r>
              <a:rPr lang="et-EE" dirty="0"/>
              <a:t>Kodulehe kujundamine, animeerimine ja </a:t>
            </a:r>
            <a:r>
              <a:rPr lang="et-EE" dirty="0" err="1"/>
              <a:t>responsive</a:t>
            </a:r>
            <a:r>
              <a:rPr lang="et-EE" dirty="0"/>
              <a:t> </a:t>
            </a:r>
            <a:r>
              <a:rPr lang="et-EE" dirty="0" err="1"/>
              <a:t>design</a:t>
            </a:r>
            <a:r>
              <a:rPr lang="et-EE" dirty="0"/>
              <a:t>.</a:t>
            </a:r>
          </a:p>
          <a:p>
            <a:r>
              <a:rPr lang="et-EE" dirty="0" err="1"/>
              <a:t>Programeerimine</a:t>
            </a:r>
            <a:r>
              <a:rPr lang="et-EE" dirty="0"/>
              <a:t> </a:t>
            </a:r>
            <a:r>
              <a:rPr lang="et-EE" dirty="0" err="1"/>
              <a:t>Javascriptis</a:t>
            </a:r>
            <a:r>
              <a:rPr lang="et-EE" dirty="0"/>
              <a:t> ja kodulehe dünaamiliseks loomine.</a:t>
            </a:r>
          </a:p>
          <a:p>
            <a:r>
              <a:rPr lang="et-EE" dirty="0" err="1"/>
              <a:t>Web</a:t>
            </a:r>
            <a:r>
              <a:rPr lang="et-EE" dirty="0"/>
              <a:t> APId, nende kasutusvõimalused ja muud veebi tehnoloogiad.</a:t>
            </a:r>
          </a:p>
          <a:p>
            <a:r>
              <a:rPr lang="et-EE" dirty="0"/>
              <a:t>Tööriistad veebiarenduses ja lokaalse serveri ülesseadmine.</a:t>
            </a:r>
          </a:p>
          <a:p>
            <a:r>
              <a:rPr lang="et-EE" dirty="0"/>
              <a:t>Kaasaaegne front-end arendus ja testimine.</a:t>
            </a:r>
          </a:p>
          <a:p>
            <a:r>
              <a:rPr lang="et-EE" dirty="0"/>
              <a:t>Veebi- ja tarkvaraarenduse metoodikad ja IT ettevõtete struktuurid.</a:t>
            </a:r>
          </a:p>
          <a:p>
            <a:pPr marL="0" indent="0">
              <a:buNone/>
            </a:pPr>
            <a:r>
              <a:rPr lang="et-EE" dirty="0"/>
              <a:t>Märge: 3 ja 6 on 2-3 korda mahukamad kui teised.</a:t>
            </a:r>
          </a:p>
        </p:txBody>
      </p:sp>
    </p:spTree>
    <p:extLst>
      <p:ext uri="{BB962C8B-B14F-4D97-AF65-F5344CB8AC3E}">
        <p14:creationId xmlns:p14="http://schemas.microsoft.com/office/powerpoint/2010/main" val="295821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Kodukord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Joogid ja näksimist</a:t>
            </a:r>
          </a:p>
          <a:p>
            <a:r>
              <a:rPr lang="et-EE" dirty="0"/>
              <a:t>Tualetid</a:t>
            </a:r>
          </a:p>
          <a:p>
            <a:r>
              <a:rPr lang="et-EE" dirty="0"/>
              <a:t>Suitsetamine</a:t>
            </a:r>
          </a:p>
          <a:p>
            <a:r>
              <a:rPr lang="et-EE" dirty="0"/>
              <a:t>Mobiiltelefonid</a:t>
            </a:r>
          </a:p>
          <a:p>
            <a:r>
              <a:rPr lang="et-EE" dirty="0"/>
              <a:t>Küsimused</a:t>
            </a:r>
          </a:p>
          <a:p>
            <a:r>
              <a:rPr lang="et-EE" dirty="0"/>
              <a:t>Lõuna</a:t>
            </a:r>
          </a:p>
          <a:p>
            <a:endParaRPr lang="et-EE" dirty="0"/>
          </a:p>
          <a:p>
            <a:r>
              <a:rPr lang="et-EE" dirty="0"/>
              <a:t>NB! Autoga tulijad – kas </a:t>
            </a:r>
            <a:r>
              <a:rPr lang="et-EE" dirty="0" err="1"/>
              <a:t>autonr</a:t>
            </a:r>
            <a:r>
              <a:rPr lang="et-EE" dirty="0"/>
              <a:t> sai parkimissüsteemi sisestatud?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867320996"/>
      </p:ext>
    </p:extLst>
  </p:cSld>
  <p:clrMapOvr>
    <a:masterClrMapping/>
  </p:clrMapOvr>
</p:sld>
</file>

<file path=ppt/theme/theme1.xml><?xml version="1.0" encoding="utf-8"?>
<a:theme xmlns:a="http://schemas.openxmlformats.org/drawingml/2006/main" name="ITK_suur_logo">
  <a:themeElements>
    <a:clrScheme name="ITK">
      <a:dk1>
        <a:srgbClr val="595959"/>
      </a:dk1>
      <a:lt1>
        <a:sysClr val="window" lastClr="FFFFFF"/>
      </a:lt1>
      <a:dk2>
        <a:srgbClr val="AEABAB"/>
      </a:dk2>
      <a:lt2>
        <a:srgbClr val="FFFFFF"/>
      </a:lt2>
      <a:accent1>
        <a:srgbClr val="007CCC"/>
      </a:accent1>
      <a:accent2>
        <a:srgbClr val="9966CC"/>
      </a:accent2>
      <a:accent3>
        <a:srgbClr val="FFAA00"/>
      </a:accent3>
      <a:accent4>
        <a:srgbClr val="FF6600"/>
      </a:accent4>
      <a:accent5>
        <a:srgbClr val="66CCFF"/>
      </a:accent5>
      <a:accent6>
        <a:srgbClr val="BECB2B"/>
      </a:accent6>
      <a:hlink>
        <a:srgbClr val="FC0D1B"/>
      </a:hlink>
      <a:folHlink>
        <a:srgbClr val="BA020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F4D74A28-1B4F-4F6E-923C-117DCA69FD40}"/>
    </a:ext>
  </a:extLst>
</a:theme>
</file>

<file path=ppt/theme/theme2.xml><?xml version="1.0" encoding="utf-8"?>
<a:theme xmlns:a="http://schemas.openxmlformats.org/drawingml/2006/main" name="ITK_logo_all_pare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D5BA4099-E924-4C3B-83B3-F2ACB917AFB6}"/>
    </a:ext>
  </a:extLst>
</a:theme>
</file>

<file path=ppt/theme/theme3.xml><?xml version="1.0" encoding="utf-8"?>
<a:theme xmlns:a="http://schemas.openxmlformats.org/drawingml/2006/main" name="ITK_logo_all_vasaku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1AB6E11D-D2D8-4B39-BE57-EA32A3AC543D}"/>
    </a:ext>
  </a:extLst>
</a:theme>
</file>

<file path=ppt/theme/theme4.xml><?xml version="1.0" encoding="utf-8"?>
<a:theme xmlns:a="http://schemas.openxmlformats.org/drawingml/2006/main" name="ITK_teeme_sinust_tegij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E5DDCE43-30F4-4AC4-9DDD-FAD5AD3379EE}"/>
    </a:ext>
  </a:extLst>
</a:theme>
</file>

<file path=ppt/theme/theme5.xml><?xml version="1.0" encoding="utf-8"?>
<a:theme xmlns:a="http://schemas.openxmlformats.org/drawingml/2006/main" name="ITK_logo_vasakul_triip_pare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0958C0ED-BE28-4AE5-B1B4-15F83ED07578}"/>
    </a:ext>
  </a:extLst>
</a:theme>
</file>

<file path=ppt/theme/theme6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ITK p6hi</Template>
  <TotalTime>1367</TotalTime>
  <Words>392</Words>
  <Application>Microsoft Office PowerPoint</Application>
  <PresentationFormat>Laiekraan</PresentationFormat>
  <Paragraphs>82</Paragraphs>
  <Slides>11</Slides>
  <Notes>9</Notes>
  <HiddenSlides>0</HiddenSlides>
  <MMClips>0</MMClips>
  <ScaleCrop>false</ScaleCrop>
  <HeadingPairs>
    <vt:vector size="6" baseType="variant">
      <vt:variant>
        <vt:lpstr>Kasutatud fondid</vt:lpstr>
      </vt:variant>
      <vt:variant>
        <vt:i4>5</vt:i4>
      </vt:variant>
      <vt:variant>
        <vt:lpstr>Kujundus</vt:lpstr>
      </vt:variant>
      <vt:variant>
        <vt:i4>5</vt:i4>
      </vt:variant>
      <vt:variant>
        <vt:lpstr>Slaidipealkirjad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Wingdings</vt:lpstr>
      <vt:lpstr>ITK_suur_logo</vt:lpstr>
      <vt:lpstr>ITK_logo_all_paremal</vt:lpstr>
      <vt:lpstr>ITK_logo_all_vasakul</vt:lpstr>
      <vt:lpstr>ITK_teeme_sinust_tegija</vt:lpstr>
      <vt:lpstr>ITK_logo_vasakul_triip_paremal</vt:lpstr>
      <vt:lpstr>HTML</vt:lpstr>
      <vt:lpstr>HTML miinimum struktuur</vt:lpstr>
      <vt:lpstr>HTML (tühjad) elemendid on vormis &lt;element&gt;</vt:lpstr>
      <vt:lpstr>HTML (ülejäänud) elemendid kasutavad vormi &lt;element&gt; … &lt;/element&gt;</vt:lpstr>
      <vt:lpstr>Saame tuttavaks</vt:lpstr>
      <vt:lpstr>Saame tuttavaks</vt:lpstr>
      <vt:lpstr>Päevaplaan</vt:lpstr>
      <vt:lpstr>Koolituse teemad</vt:lpstr>
      <vt:lpstr>Kodukord</vt:lpstr>
      <vt:lpstr>Lõuna restoranis Viktoria või Dvigatel või Sketch House</vt:lpstr>
      <vt:lpstr>Tänan!</vt:lpstr>
    </vt:vector>
  </TitlesOfParts>
  <Company>IT Koolitus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Koolituse nimi</dc:title>
  <dc:creator>Margit Savisaar</dc:creator>
  <cp:lastModifiedBy>Roman Gorislavski</cp:lastModifiedBy>
  <cp:revision>24</cp:revision>
  <dcterms:created xsi:type="dcterms:W3CDTF">2015-11-25T13:10:32Z</dcterms:created>
  <dcterms:modified xsi:type="dcterms:W3CDTF">2017-05-08T13:16:04Z</dcterms:modified>
</cp:coreProperties>
</file>