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5" r:id="rId14"/>
    <p:sldId id="268" r:id="rId15"/>
    <p:sldId id="269" r:id="rId16"/>
    <p:sldId id="270" r:id="rId17"/>
    <p:sldId id="271" r:id="rId18"/>
    <p:sldId id="272" r:id="rId19"/>
    <p:sldId id="276"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5" d="100"/>
          <a:sy n="75"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EA943-4448-48B6-BAD6-62C5DA05CD58}" type="datetimeFigureOut">
              <a:rPr lang="en-US" smtClean="0"/>
              <a:t>9/1/2023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9BCC29-37C7-4EBF-886F-2E011C98979C}" type="slidenum">
              <a:rPr lang="en-US" smtClean="0"/>
              <a:t>‹#›</a:t>
            </a:fld>
            <a:endParaRPr lang="en-US"/>
          </a:p>
        </p:txBody>
      </p:sp>
    </p:spTree>
    <p:extLst>
      <p:ext uri="{BB962C8B-B14F-4D97-AF65-F5344CB8AC3E}">
        <p14:creationId xmlns:p14="http://schemas.microsoft.com/office/powerpoint/2010/main" val="1676869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 Gender :Gender refers to the biological sex of the individual, which can have an impact on their susceptibility to diabetes.</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Age: Age is an important factor as diabetes is more commonly diagnosed in older adults. Age ranges from 0-80 in our dataset.</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Hypertension: hypertension is a medical condition in which the blood pressure in the arteries is persistently elevated. It has values a 0 or 1 where 0 indicates they don’t have hypertension and for 1 it means they have hypertension.</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Heart disease: heart disease is another medical condition that is associated with an increased risk of developing diabetes. It has values a 0 or 1 where 0 indicates they don’t have heart disease and for 1 it means they have heart disease.</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Smoking history is also considered a risk factor for diabetes and can exacerbate the complications associated with diabetes. In our dataset we have 5 categories </a:t>
            </a:r>
            <a:r>
              <a:rPr lang="en-GB" sz="1200" kern="1200" dirty="0" err="1" smtClean="0">
                <a:solidFill>
                  <a:schemeClr val="tx1"/>
                </a:solidFill>
                <a:effectLst/>
                <a:latin typeface="+mn-lt"/>
                <a:ea typeface="+mn-ea"/>
                <a:cs typeface="+mn-cs"/>
              </a:rPr>
              <a:t>i.e</a:t>
            </a:r>
            <a:r>
              <a:rPr lang="en-GB" sz="1200" kern="1200" dirty="0" smtClean="0">
                <a:solidFill>
                  <a:schemeClr val="tx1"/>
                </a:solidFill>
                <a:effectLst/>
                <a:latin typeface="+mn-lt"/>
                <a:ea typeface="+mn-ea"/>
                <a:cs typeface="+mn-cs"/>
              </a:rPr>
              <a:t> not </a:t>
            </a:r>
            <a:r>
              <a:rPr lang="en-GB" sz="1200" kern="1200" dirty="0" err="1" smtClean="0">
                <a:solidFill>
                  <a:schemeClr val="tx1"/>
                </a:solidFill>
                <a:effectLst/>
                <a:latin typeface="+mn-lt"/>
                <a:ea typeface="+mn-ea"/>
                <a:cs typeface="+mn-cs"/>
              </a:rPr>
              <a:t>current,former,No</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Info,current,never</a:t>
            </a:r>
            <a:r>
              <a:rPr lang="en-GB" sz="1200" kern="1200" dirty="0" smtClean="0">
                <a:solidFill>
                  <a:schemeClr val="tx1"/>
                </a:solidFill>
                <a:effectLst/>
                <a:latin typeface="+mn-lt"/>
                <a:ea typeface="+mn-ea"/>
                <a:cs typeface="+mn-cs"/>
              </a:rPr>
              <a:t> and ever.</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BMI(Body Mass Index) is a measure of body fat based on weight and height. Higher BMI values are linked to a higher risk of diabetes. The range of BMI in the dataset is from 10.16 to 71.55. BMI less than 18.5 is underweight, 18.5-24.9 is normal, 25-29.9 is overweight, and 30 or more is obese.</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HbA1c _level: HbA1c(</a:t>
            </a:r>
            <a:r>
              <a:rPr lang="en-GB" sz="1200" kern="1200" dirty="0" err="1" smtClean="0">
                <a:solidFill>
                  <a:schemeClr val="tx1"/>
                </a:solidFill>
                <a:effectLst/>
                <a:latin typeface="+mn-lt"/>
                <a:ea typeface="+mn-ea"/>
                <a:cs typeface="+mn-cs"/>
              </a:rPr>
              <a:t>Hemoglobin</a:t>
            </a:r>
            <a:r>
              <a:rPr lang="en-GB" sz="1200" kern="1200" dirty="0" smtClean="0">
                <a:solidFill>
                  <a:schemeClr val="tx1"/>
                </a:solidFill>
                <a:effectLst/>
                <a:latin typeface="+mn-lt"/>
                <a:ea typeface="+mn-ea"/>
                <a:cs typeface="+mn-cs"/>
              </a:rPr>
              <a:t> A1c) level is a measure of a person's average blood sugar level over the past 2-3 months. Higher levels indicate a greater risk of developing diabetes. Mostly more than 6.5% of HbA1c Level indicates diabetes</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Blood glucose level refers to the amount of glucose in the bloodstream at a given time. High blood glucose levels are a key indicator of diabetes.</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Diabetes is the target variable being predicted, with values of 1 indicating the presence of diabetes and 0 indicating the absence of diabetes.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D9BCC29-37C7-4EBF-886F-2E011C98979C}" type="slidenum">
              <a:rPr lang="en-US" smtClean="0"/>
              <a:t>3</a:t>
            </a:fld>
            <a:endParaRPr lang="en-US"/>
          </a:p>
        </p:txBody>
      </p:sp>
    </p:spTree>
    <p:extLst>
      <p:ext uri="{BB962C8B-B14F-4D97-AF65-F5344CB8AC3E}">
        <p14:creationId xmlns:p14="http://schemas.microsoft.com/office/powerpoint/2010/main" val="977938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 with diabetes</a:t>
            </a:r>
          </a:p>
          <a:p>
            <a:r>
              <a:rPr lang="en-US" dirty="0" smtClean="0"/>
              <a:t>Blue: without</a:t>
            </a:r>
          </a:p>
          <a:p>
            <a:r>
              <a:rPr lang="en-US" dirty="0" smtClean="0"/>
              <a:t>More</a:t>
            </a:r>
            <a:r>
              <a:rPr lang="en-US" baseline="0" dirty="0" smtClean="0"/>
              <a:t> without than with, proportion of men with is more than females with diabetes. </a:t>
            </a:r>
          </a:p>
          <a:p>
            <a:r>
              <a:rPr lang="en-US" baseline="0" dirty="0" smtClean="0"/>
              <a:t>A lot of those with high glucose level have diabetes. Most of those with low glucose level do  not have.</a:t>
            </a:r>
            <a:endParaRPr lang="en-US" dirty="0"/>
          </a:p>
        </p:txBody>
      </p:sp>
      <p:sp>
        <p:nvSpPr>
          <p:cNvPr id="4" name="Slide Number Placeholder 3"/>
          <p:cNvSpPr>
            <a:spLocks noGrp="1"/>
          </p:cNvSpPr>
          <p:nvPr>
            <p:ph type="sldNum" sz="quarter" idx="10"/>
          </p:nvPr>
        </p:nvSpPr>
        <p:spPr/>
        <p:txBody>
          <a:bodyPr/>
          <a:lstStyle/>
          <a:p>
            <a:fld id="{BD9BCC29-37C7-4EBF-886F-2E011C98979C}" type="slidenum">
              <a:rPr lang="en-US" smtClean="0"/>
              <a:t>6</a:t>
            </a:fld>
            <a:endParaRPr lang="en-US"/>
          </a:p>
        </p:txBody>
      </p:sp>
    </p:spTree>
    <p:extLst>
      <p:ext uri="{BB962C8B-B14F-4D97-AF65-F5344CB8AC3E}">
        <p14:creationId xmlns:p14="http://schemas.microsoft.com/office/powerpoint/2010/main" val="3590548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9/1/2023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9/1/2023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9/1/2023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DIABETES PREDICTION</a:t>
            </a:r>
            <a:endParaRPr lang="en-US" dirty="0"/>
          </a:p>
        </p:txBody>
      </p:sp>
      <p:sp>
        <p:nvSpPr>
          <p:cNvPr id="3" name="Subtitle 2"/>
          <p:cNvSpPr>
            <a:spLocks noGrp="1"/>
          </p:cNvSpPr>
          <p:nvPr>
            <p:ph type="subTitle" idx="1"/>
          </p:nvPr>
        </p:nvSpPr>
        <p:spPr/>
        <p:txBody>
          <a:bodyPr>
            <a:noAutofit/>
          </a:bodyPr>
          <a:lstStyle/>
          <a:p>
            <a:r>
              <a:rPr lang="en-US" sz="2400" b="1" dirty="0" smtClean="0"/>
              <a:t>GROUP 2:   Paradise Nxumalo, </a:t>
            </a:r>
            <a:r>
              <a:rPr lang="en-US" sz="2400" b="1" dirty="0" err="1" smtClean="0"/>
              <a:t>Gugulethu</a:t>
            </a:r>
            <a:r>
              <a:rPr lang="en-US" sz="2400" b="1" dirty="0" smtClean="0"/>
              <a:t> </a:t>
            </a:r>
            <a:r>
              <a:rPr lang="en-US" sz="2400" b="1" dirty="0" err="1" smtClean="0"/>
              <a:t>Mabuza</a:t>
            </a:r>
            <a:r>
              <a:rPr lang="en-US" sz="2400" b="1" dirty="0" smtClean="0"/>
              <a:t>, </a:t>
            </a:r>
            <a:r>
              <a:rPr lang="en-US" sz="2400" b="1" dirty="0" err="1" smtClean="0"/>
              <a:t>Thabile</a:t>
            </a:r>
            <a:r>
              <a:rPr lang="en-US" sz="2400" b="1" dirty="0" smtClean="0"/>
              <a:t> </a:t>
            </a:r>
            <a:r>
              <a:rPr lang="en-US" sz="2400" b="1" dirty="0" err="1" smtClean="0"/>
              <a:t>Maphanga</a:t>
            </a:r>
            <a:endParaRPr lang="en-US" sz="2400" b="1" dirty="0"/>
          </a:p>
        </p:txBody>
      </p:sp>
    </p:spTree>
    <p:extLst>
      <p:ext uri="{BB962C8B-B14F-4D97-AF65-F5344CB8AC3E}">
        <p14:creationId xmlns:p14="http://schemas.microsoft.com/office/powerpoint/2010/main" val="3219033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logistic model</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25641" r="59049"/>
          <a:stretch/>
        </p:blipFill>
        <p:spPr>
          <a:xfrm>
            <a:off x="91386" y="1129128"/>
            <a:ext cx="5039414" cy="5144672"/>
          </a:xfrm>
        </p:spPr>
      </p:pic>
      <p:sp>
        <p:nvSpPr>
          <p:cNvPr id="3" name="TextBox 2"/>
          <p:cNvSpPr txBox="1"/>
          <p:nvPr/>
        </p:nvSpPr>
        <p:spPr>
          <a:xfrm>
            <a:off x="5219700" y="2184400"/>
            <a:ext cx="6286500" cy="3046988"/>
          </a:xfrm>
          <a:prstGeom prst="rect">
            <a:avLst/>
          </a:prstGeom>
          <a:noFill/>
        </p:spPr>
        <p:txBody>
          <a:bodyPr wrap="square" rtlCol="0">
            <a:spAutoFit/>
          </a:bodyPr>
          <a:lstStyle/>
          <a:p>
            <a:r>
              <a:rPr lang="en-US" sz="2400" dirty="0" smtClean="0"/>
              <a:t>From our model, we learn that indeed most of the regressors are significant in influencing whether or not an individual develops diabetes. The most significant factor clearly being the blood glucose level with an estimated coefficient of 5.42. Least significant factor is the smoking history</a:t>
            </a:r>
            <a:endParaRPr lang="en-US" sz="2400" dirty="0"/>
          </a:p>
        </p:txBody>
      </p:sp>
    </p:spTree>
    <p:extLst>
      <p:ext uri="{BB962C8B-B14F-4D97-AF65-F5344CB8AC3E}">
        <p14:creationId xmlns:p14="http://schemas.microsoft.com/office/powerpoint/2010/main" val="3357959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logistic equation</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88737" r="34209" b="4230"/>
          <a:stretch/>
        </p:blipFill>
        <p:spPr>
          <a:xfrm>
            <a:off x="189469" y="1841501"/>
            <a:ext cx="11832850" cy="711200"/>
          </a:xfrm>
        </p:spPr>
      </p:pic>
      <p:sp>
        <p:nvSpPr>
          <p:cNvPr id="3" name="TextBox 2"/>
          <p:cNvSpPr txBox="1"/>
          <p:nvPr/>
        </p:nvSpPr>
        <p:spPr>
          <a:xfrm>
            <a:off x="497787" y="2870200"/>
            <a:ext cx="11008413" cy="3046988"/>
          </a:xfrm>
          <a:prstGeom prst="rect">
            <a:avLst/>
          </a:prstGeom>
          <a:noFill/>
        </p:spPr>
        <p:txBody>
          <a:bodyPr wrap="square" rtlCol="0">
            <a:spAutoFit/>
          </a:bodyPr>
          <a:lstStyle/>
          <a:p>
            <a:r>
              <a:rPr lang="en-US" sz="2400" dirty="0" smtClean="0"/>
              <a:t>Our model tells us that we should expect to see the age increase by 0.0477 per unit </a:t>
            </a:r>
            <a:r>
              <a:rPr lang="en-US" sz="2400" dirty="0"/>
              <a:t>when all the others </a:t>
            </a:r>
            <a:r>
              <a:rPr lang="en-US" sz="2400" dirty="0" smtClean="0"/>
              <a:t>repressors </a:t>
            </a:r>
            <a:r>
              <a:rPr lang="en-US" sz="2400" dirty="0"/>
              <a:t>are kept </a:t>
            </a:r>
            <a:r>
              <a:rPr lang="en-US" sz="2400" dirty="0" smtClean="0"/>
              <a:t>constant. The HbA1c level will increase by 2.29 per unit </a:t>
            </a:r>
            <a:r>
              <a:rPr lang="en-US" sz="2400" dirty="0"/>
              <a:t>when all the others regressors are kept </a:t>
            </a:r>
            <a:r>
              <a:rPr lang="en-US" sz="2400" dirty="0" smtClean="0"/>
              <a:t>constant. The </a:t>
            </a:r>
            <a:r>
              <a:rPr lang="en-US" sz="2400" dirty="0" err="1" smtClean="0"/>
              <a:t>log.bmi</a:t>
            </a:r>
            <a:r>
              <a:rPr lang="en-US" sz="2400" dirty="0" smtClean="0"/>
              <a:t> will also increase by 2.96 per unit </a:t>
            </a:r>
            <a:r>
              <a:rPr lang="en-US" sz="2400" dirty="0"/>
              <a:t>when all the others regressors are kept </a:t>
            </a:r>
            <a:r>
              <a:rPr lang="en-US" sz="2400" dirty="0" smtClean="0"/>
              <a:t>constant and the </a:t>
            </a:r>
            <a:r>
              <a:rPr lang="en-US" sz="2400" dirty="0" err="1" smtClean="0"/>
              <a:t>log.bgl</a:t>
            </a:r>
            <a:r>
              <a:rPr lang="en-US" sz="2400" dirty="0" smtClean="0"/>
              <a:t> will rise by 5.42 per unit </a:t>
            </a:r>
            <a:r>
              <a:rPr lang="en-US" sz="2400" dirty="0"/>
              <a:t>when all the others regressors are kept </a:t>
            </a:r>
            <a:r>
              <a:rPr lang="en-US" sz="2400" dirty="0" smtClean="0"/>
              <a:t>constant. The smoking</a:t>
            </a:r>
          </a:p>
          <a:p>
            <a:r>
              <a:rPr lang="en-US" sz="2400" dirty="0" smtClean="0"/>
              <a:t>-</a:t>
            </a:r>
            <a:r>
              <a:rPr lang="en-US" sz="2400" dirty="0" err="1" smtClean="0"/>
              <a:t>history_former</a:t>
            </a:r>
            <a:r>
              <a:rPr lang="en-US" sz="2400" dirty="0" smtClean="0"/>
              <a:t> decrease by 0.178 per unit </a:t>
            </a:r>
            <a:r>
              <a:rPr lang="en-US" sz="2400" dirty="0"/>
              <a:t>when all the others regressors are kept </a:t>
            </a:r>
            <a:r>
              <a:rPr lang="en-US" sz="2400" dirty="0" smtClean="0"/>
              <a:t>constant…</a:t>
            </a:r>
          </a:p>
        </p:txBody>
      </p:sp>
    </p:spTree>
    <p:extLst>
      <p:ext uri="{BB962C8B-B14F-4D97-AF65-F5344CB8AC3E}">
        <p14:creationId xmlns:p14="http://schemas.microsoft.com/office/powerpoint/2010/main" val="61999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interactive model</a:t>
            </a:r>
            <a:endParaRPr lang="en-US" dirty="0"/>
          </a:p>
        </p:txBody>
      </p:sp>
      <p:pic>
        <p:nvPicPr>
          <p:cNvPr id="5" name="Content Placeholder 3"/>
          <p:cNvPicPr>
            <a:picLocks noChangeAspect="1"/>
          </p:cNvPicPr>
          <p:nvPr/>
        </p:nvPicPr>
        <p:blipFill rotWithShape="1">
          <a:blip r:embed="rId2">
            <a:extLst>
              <a:ext uri="{28A0092B-C50C-407E-A947-70E740481C1C}">
                <a14:useLocalDpi xmlns:a14="http://schemas.microsoft.com/office/drawing/2010/main" val="0"/>
              </a:ext>
            </a:extLst>
          </a:blip>
          <a:srcRect t="16173" r="61178" b="43993"/>
          <a:stretch/>
        </p:blipFill>
        <p:spPr>
          <a:xfrm>
            <a:off x="139699" y="1668445"/>
            <a:ext cx="6618297" cy="4275156"/>
          </a:xfrm>
          <a:prstGeom prst="rect">
            <a:avLst/>
          </a:prstGeom>
        </p:spPr>
      </p:pic>
      <p:sp>
        <p:nvSpPr>
          <p:cNvPr id="3" name="Content Placeholder 2"/>
          <p:cNvSpPr>
            <a:spLocks noGrp="1"/>
          </p:cNvSpPr>
          <p:nvPr>
            <p:ph idx="1"/>
          </p:nvPr>
        </p:nvSpPr>
        <p:spPr>
          <a:xfrm>
            <a:off x="6890548" y="1668445"/>
            <a:ext cx="4483100" cy="4897455"/>
          </a:xfrm>
        </p:spPr>
        <p:txBody>
          <a:bodyPr>
            <a:normAutofit fontScale="92500" lnSpcReduction="10000"/>
          </a:bodyPr>
          <a:lstStyle/>
          <a:p>
            <a:pPr marL="0" lvl="0" indent="0" defTabSz="1815358">
              <a:lnSpc>
                <a:spcPct val="100000"/>
              </a:lnSpc>
              <a:spcBef>
                <a:spcPts val="0"/>
              </a:spcBef>
              <a:spcAft>
                <a:spcPts val="1191"/>
              </a:spcAft>
              <a:buNone/>
              <a:defRPr/>
            </a:pPr>
            <a:r>
              <a:rPr lang="en-US" sz="2600" dirty="0" smtClean="0">
                <a:solidFill>
                  <a:prstClr val="black"/>
                </a:solidFill>
                <a:latin typeface="Century Gothic (Body)"/>
              </a:rPr>
              <a:t>age:HbA1c_level is </a:t>
            </a:r>
            <a:r>
              <a:rPr lang="en-US" sz="2600" dirty="0">
                <a:solidFill>
                  <a:prstClr val="black"/>
                </a:solidFill>
                <a:latin typeface="Century Gothic (Body)"/>
              </a:rPr>
              <a:t>significant (</a:t>
            </a:r>
            <a:r>
              <a:rPr lang="en-US" sz="2600" dirty="0" smtClean="0">
                <a:solidFill>
                  <a:prstClr val="black"/>
                </a:solidFill>
                <a:latin typeface="Century Gothic (Body)"/>
              </a:rPr>
              <a:t>P-value is 2.9^-05) .Significant difference between </a:t>
            </a:r>
            <a:r>
              <a:rPr lang="en-US" sz="2600" dirty="0">
                <a:solidFill>
                  <a:prstClr val="black"/>
                </a:solidFill>
                <a:latin typeface="Century Gothic (Body)"/>
              </a:rPr>
              <a:t>the slopes of the lines for </a:t>
            </a:r>
            <a:r>
              <a:rPr lang="en-US" sz="2600" dirty="0" smtClean="0">
                <a:solidFill>
                  <a:prstClr val="black"/>
                </a:solidFill>
                <a:latin typeface="Century Gothic (Body)"/>
              </a:rPr>
              <a:t>HbA1c_ level at different ages &amp; whether or not they have diabetes.</a:t>
            </a:r>
          </a:p>
          <a:p>
            <a:pPr marL="0" lvl="0" indent="0" defTabSz="1815358">
              <a:lnSpc>
                <a:spcPct val="100000"/>
              </a:lnSpc>
              <a:spcBef>
                <a:spcPts val="0"/>
              </a:spcBef>
              <a:spcAft>
                <a:spcPts val="1191"/>
              </a:spcAft>
              <a:buNone/>
              <a:defRPr/>
            </a:pPr>
            <a:r>
              <a:rPr lang="en-US" sz="2600" dirty="0" err="1" smtClean="0">
                <a:solidFill>
                  <a:prstClr val="black"/>
                </a:solidFill>
                <a:latin typeface="Century Gothic (Body)"/>
              </a:rPr>
              <a:t>age:smoking_history_never</a:t>
            </a:r>
            <a:r>
              <a:rPr lang="en-US" sz="2600" dirty="0" smtClean="0">
                <a:solidFill>
                  <a:prstClr val="black"/>
                </a:solidFill>
                <a:latin typeface="Century Gothic (Body)"/>
              </a:rPr>
              <a:t> is not significant(p-value is 0.3002). There is no significant difference between the slopes of lines for never smoked at different ages and whether or not they have diabetes.</a:t>
            </a:r>
            <a:endParaRPr lang="en-US" sz="2600" dirty="0">
              <a:solidFill>
                <a:prstClr val="black"/>
              </a:solidFill>
              <a:latin typeface="Century Gothic (Body)"/>
            </a:endParaRPr>
          </a:p>
          <a:p>
            <a:pPr marL="800100" lvl="1" indent="-342900" defTabSz="1815358">
              <a:spcAft>
                <a:spcPts val="1191"/>
              </a:spcAft>
              <a:buFont typeface="Wingdings" panose="05000000000000000000" pitchFamily="2" charset="2"/>
              <a:buChar char="ü"/>
              <a:defRPr/>
            </a:pPr>
            <a:endParaRPr lang="en-US" sz="2500" dirty="0">
              <a:solidFill>
                <a:prstClr val="black"/>
              </a:solidFill>
              <a:latin typeface="Calibri" panose="020F0502020204030204"/>
            </a:endParaRPr>
          </a:p>
          <a:p>
            <a:pPr marL="0" indent="0">
              <a:buNone/>
            </a:pPr>
            <a:endParaRPr lang="en-US" dirty="0"/>
          </a:p>
        </p:txBody>
      </p:sp>
    </p:spTree>
    <p:extLst>
      <p:ext uri="{BB962C8B-B14F-4D97-AF65-F5344CB8AC3E}">
        <p14:creationId xmlns:p14="http://schemas.microsoft.com/office/powerpoint/2010/main" val="3044101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interactive </a:t>
            </a:r>
            <a:r>
              <a:rPr lang="en-US" dirty="0" smtClean="0"/>
              <a:t>model cont..</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53373" r="61178" b="-874"/>
          <a:stretch/>
        </p:blipFill>
        <p:spPr>
          <a:xfrm>
            <a:off x="49498" y="1651001"/>
            <a:ext cx="6627698" cy="4559299"/>
          </a:xfrm>
        </p:spPr>
      </p:pic>
      <p:sp>
        <p:nvSpPr>
          <p:cNvPr id="5" name="TextBox 4"/>
          <p:cNvSpPr txBox="1"/>
          <p:nvPr/>
        </p:nvSpPr>
        <p:spPr>
          <a:xfrm>
            <a:off x="6680200" y="1651001"/>
            <a:ext cx="5295900" cy="4093428"/>
          </a:xfrm>
          <a:prstGeom prst="rect">
            <a:avLst/>
          </a:prstGeom>
          <a:noFill/>
        </p:spPr>
        <p:txBody>
          <a:bodyPr wrap="square" rtlCol="0">
            <a:spAutoFit/>
          </a:bodyPr>
          <a:lstStyle/>
          <a:p>
            <a:r>
              <a:rPr lang="en-US" sz="2000" dirty="0"/>
              <a:t>log.bmi:hypertension1 is certainly significant (p-value is 9.43^-05). Significant difference between the slopes of the lines for </a:t>
            </a:r>
            <a:r>
              <a:rPr lang="en-US" sz="2000" dirty="0" smtClean="0"/>
              <a:t>a person with hypertension </a:t>
            </a:r>
            <a:r>
              <a:rPr lang="en-US" sz="2000" dirty="0"/>
              <a:t>at different </a:t>
            </a:r>
            <a:r>
              <a:rPr lang="en-US" sz="2000" dirty="0" smtClean="0"/>
              <a:t>measures of the body mass index &amp; </a:t>
            </a:r>
            <a:r>
              <a:rPr lang="en-US" sz="2000" dirty="0"/>
              <a:t>whether or not they have diabetes</a:t>
            </a:r>
            <a:r>
              <a:rPr lang="en-US" sz="2000" dirty="0" smtClean="0"/>
              <a:t>.</a:t>
            </a:r>
          </a:p>
          <a:p>
            <a:r>
              <a:rPr lang="en-US" sz="2000" dirty="0" err="1" smtClean="0"/>
              <a:t>smoking_history_former:gender_Male</a:t>
            </a:r>
            <a:r>
              <a:rPr lang="en-US" sz="2000" dirty="0" smtClean="0"/>
              <a:t> is not significant(p-value is 0.58). There is no significant difference between the lines for a male at different measures of their smoking history and whether or not they have diabetes.</a:t>
            </a:r>
            <a:endParaRPr lang="en-US" sz="2000" dirty="0"/>
          </a:p>
        </p:txBody>
      </p:sp>
    </p:spTree>
    <p:extLst>
      <p:ext uri="{BB962C8B-B14F-4D97-AF65-F5344CB8AC3E}">
        <p14:creationId xmlns:p14="http://schemas.microsoft.com/office/powerpoint/2010/main" val="2025178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 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224899"/>
            <a:ext cx="4572000" cy="5443426"/>
          </a:xfrm>
        </p:spPr>
      </p:pic>
      <p:sp>
        <p:nvSpPr>
          <p:cNvPr id="5" name="TextBox 4"/>
          <p:cNvSpPr txBox="1"/>
          <p:nvPr/>
        </p:nvSpPr>
        <p:spPr>
          <a:xfrm>
            <a:off x="5245100" y="1778000"/>
            <a:ext cx="6400800" cy="3785652"/>
          </a:xfrm>
          <a:prstGeom prst="rect">
            <a:avLst/>
          </a:prstGeom>
          <a:noFill/>
        </p:spPr>
        <p:txBody>
          <a:bodyPr wrap="square" rtlCol="0">
            <a:spAutoFit/>
          </a:bodyPr>
          <a:lstStyle/>
          <a:p>
            <a:r>
              <a:rPr lang="en-US" sz="2400" dirty="0" smtClean="0"/>
              <a:t>Our outliers analysis shows that we have a </a:t>
            </a:r>
            <a:r>
              <a:rPr lang="en-US" sz="2400" dirty="0"/>
              <a:t>l</a:t>
            </a:r>
            <a:r>
              <a:rPr lang="en-US" sz="2400" dirty="0" smtClean="0"/>
              <a:t>ot of leverage points but they do not disturb the study so much. We have very few outliers. Looking at the influential points, </a:t>
            </a:r>
            <a:r>
              <a:rPr lang="en-US" sz="2400" dirty="0" err="1" smtClean="0"/>
              <a:t>infl_cooks</a:t>
            </a:r>
            <a:r>
              <a:rPr lang="en-US" sz="2400" dirty="0" smtClean="0"/>
              <a:t> has an proportionally average number of influential points and not too many making it the best one to remove from our data. Hopefully, removing these will improve our model without making the data inaccurate.</a:t>
            </a:r>
            <a:endParaRPr lang="en-US" sz="2400" dirty="0"/>
          </a:p>
        </p:txBody>
      </p:sp>
    </p:spTree>
    <p:extLst>
      <p:ext uri="{BB962C8B-B14F-4D97-AF65-F5344CB8AC3E}">
        <p14:creationId xmlns:p14="http://schemas.microsoft.com/office/powerpoint/2010/main" val="2324193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without outliers</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26588" r="57984"/>
          <a:stretch/>
        </p:blipFill>
        <p:spPr>
          <a:xfrm>
            <a:off x="294586" y="1651000"/>
            <a:ext cx="5001313" cy="4913048"/>
          </a:xfrm>
        </p:spPr>
      </p:pic>
      <p:sp>
        <p:nvSpPr>
          <p:cNvPr id="3" name="TextBox 2"/>
          <p:cNvSpPr txBox="1"/>
          <p:nvPr/>
        </p:nvSpPr>
        <p:spPr>
          <a:xfrm>
            <a:off x="5295900" y="1879600"/>
            <a:ext cx="6210300" cy="4154984"/>
          </a:xfrm>
          <a:prstGeom prst="rect">
            <a:avLst/>
          </a:prstGeom>
          <a:noFill/>
        </p:spPr>
        <p:txBody>
          <a:bodyPr wrap="square" rtlCol="0">
            <a:spAutoFit/>
          </a:bodyPr>
          <a:lstStyle/>
          <a:p>
            <a:r>
              <a:rPr lang="en-US" sz="2400" dirty="0" smtClean="0"/>
              <a:t>Building a model without the outliers persists with asserting that the smoking history along with having heart disease are not significant in determining whether a person develops diabetes. On the other hand, the age plays a role is the prevalence of diabetes, the HbA1c_level as well as the </a:t>
            </a:r>
            <a:r>
              <a:rPr lang="en-US" sz="2400" dirty="0" err="1" smtClean="0"/>
              <a:t>bmi</a:t>
            </a:r>
            <a:r>
              <a:rPr lang="en-US" sz="2400" dirty="0" smtClean="0"/>
              <a:t> along with the blood glucose level, the male gender and having hypertension are all significant.</a:t>
            </a:r>
            <a:endParaRPr lang="en-US" sz="2400" dirty="0"/>
          </a:p>
        </p:txBody>
      </p:sp>
    </p:spTree>
    <p:extLst>
      <p:ext uri="{BB962C8B-B14F-4D97-AF65-F5344CB8AC3E}">
        <p14:creationId xmlns:p14="http://schemas.microsoft.com/office/powerpoint/2010/main" val="3174195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a:t>
            </a:r>
            <a:r>
              <a:rPr lang="en-US" dirty="0" err="1" smtClean="0"/>
              <a:t>glm</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32268" r="54081"/>
          <a:stretch/>
        </p:blipFill>
        <p:spPr>
          <a:xfrm>
            <a:off x="307286" y="1524000"/>
            <a:ext cx="5451859" cy="4521199"/>
          </a:xfrm>
        </p:spPr>
      </p:pic>
      <p:sp>
        <p:nvSpPr>
          <p:cNvPr id="3" name="TextBox 2"/>
          <p:cNvSpPr txBox="1"/>
          <p:nvPr/>
        </p:nvSpPr>
        <p:spPr>
          <a:xfrm>
            <a:off x="5969000" y="1739900"/>
            <a:ext cx="5537200" cy="3785652"/>
          </a:xfrm>
          <a:prstGeom prst="rect">
            <a:avLst/>
          </a:prstGeom>
          <a:noFill/>
        </p:spPr>
        <p:txBody>
          <a:bodyPr wrap="square" rtlCol="0">
            <a:spAutoFit/>
          </a:bodyPr>
          <a:lstStyle/>
          <a:p>
            <a:r>
              <a:rPr lang="en-US" sz="2000" dirty="0" smtClean="0"/>
              <a:t>The </a:t>
            </a:r>
            <a:r>
              <a:rPr lang="en-US" sz="2000" dirty="0" err="1" smtClean="0"/>
              <a:t>bestglm</a:t>
            </a:r>
            <a:r>
              <a:rPr lang="en-US" sz="2000" dirty="0" smtClean="0"/>
              <a:t>  model has successfully removed the insignificant </a:t>
            </a:r>
            <a:r>
              <a:rPr lang="en-US" sz="2000" dirty="0" err="1" smtClean="0"/>
              <a:t>regressors</a:t>
            </a:r>
            <a:r>
              <a:rPr lang="en-US" sz="2000" dirty="0" smtClean="0"/>
              <a:t>. This leaves behind only the age,HbA1c_level,bmi,blood glucose </a:t>
            </a:r>
            <a:r>
              <a:rPr lang="en-US" sz="2000" dirty="0" err="1" smtClean="0"/>
              <a:t>level,gender_Male</a:t>
            </a:r>
            <a:r>
              <a:rPr lang="en-US" sz="2000" dirty="0" smtClean="0"/>
              <a:t> and </a:t>
            </a:r>
            <a:r>
              <a:rPr lang="en-US" sz="2000" dirty="0" err="1" smtClean="0"/>
              <a:t>hypertention</a:t>
            </a:r>
            <a:r>
              <a:rPr lang="en-US" sz="2000" dirty="0" smtClean="0"/>
              <a:t>. The most significant </a:t>
            </a:r>
            <a:r>
              <a:rPr lang="en-US" sz="2000" dirty="0" err="1" smtClean="0"/>
              <a:t>regressor</a:t>
            </a:r>
            <a:r>
              <a:rPr lang="en-US" sz="2000" dirty="0" smtClean="0"/>
              <a:t> is definitely the blood glucose level with an estimated coefficient of 63.85. the 2</a:t>
            </a:r>
            <a:r>
              <a:rPr lang="en-US" sz="2000" baseline="30000" dirty="0" smtClean="0"/>
              <a:t>nd</a:t>
            </a:r>
            <a:r>
              <a:rPr lang="en-US" sz="2000" dirty="0" smtClean="0"/>
              <a:t> most significant is the body mass index with a coefficient of 36.42. even though age is a significant </a:t>
            </a:r>
            <a:r>
              <a:rPr lang="en-US" sz="2000" dirty="0" err="1" smtClean="0"/>
              <a:t>regressor</a:t>
            </a:r>
            <a:r>
              <a:rPr lang="en-US" sz="2000" dirty="0" smtClean="0"/>
              <a:t> as well, it is the least significant among these with a coefficient of 0.55</a:t>
            </a:r>
            <a:endParaRPr lang="en-US" sz="2000" dirty="0"/>
          </a:p>
        </p:txBody>
      </p:sp>
    </p:spTree>
    <p:extLst>
      <p:ext uri="{BB962C8B-B14F-4D97-AF65-F5344CB8AC3E}">
        <p14:creationId xmlns:p14="http://schemas.microsoft.com/office/powerpoint/2010/main" val="41111910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9299" y="2057400"/>
            <a:ext cx="9905995" cy="2031999"/>
          </a:xfrm>
        </p:spPr>
      </p:pic>
      <p:sp>
        <p:nvSpPr>
          <p:cNvPr id="3" name="TextBox 2"/>
          <p:cNvSpPr txBox="1"/>
          <p:nvPr/>
        </p:nvSpPr>
        <p:spPr>
          <a:xfrm>
            <a:off x="838200" y="4368800"/>
            <a:ext cx="11099800" cy="1938992"/>
          </a:xfrm>
          <a:prstGeom prst="rect">
            <a:avLst/>
          </a:prstGeom>
          <a:noFill/>
        </p:spPr>
        <p:txBody>
          <a:bodyPr wrap="square" rtlCol="0">
            <a:spAutoFit/>
          </a:bodyPr>
          <a:lstStyle/>
          <a:p>
            <a:r>
              <a:rPr lang="en-US" sz="2400" dirty="0" smtClean="0"/>
              <a:t>The best model is clearly the </a:t>
            </a:r>
            <a:r>
              <a:rPr lang="en-US" sz="2400" dirty="0" err="1" smtClean="0"/>
              <a:t>logistic.bestglm</a:t>
            </a:r>
            <a:r>
              <a:rPr lang="en-US" sz="2400" dirty="0" smtClean="0"/>
              <a:t>. It has the best combination is evaluation measures with its accuracy at 99.8%,kappa at  98.5%. Our F-statistic, Sensitivity and Precision is at 99.9%,Specificity is at 98.4.Surprisingly its AUC is at a disappointing 29.3 %.the ROC is at a perfect 100% with the </a:t>
            </a:r>
            <a:r>
              <a:rPr lang="en-US" sz="2400" dirty="0" err="1" smtClean="0"/>
              <a:t>logLoss</a:t>
            </a:r>
            <a:r>
              <a:rPr lang="en-US" sz="2400" dirty="0" smtClean="0"/>
              <a:t> at 0.005.</a:t>
            </a:r>
            <a:endParaRPr lang="en-US" sz="2400" dirty="0"/>
          </a:p>
        </p:txBody>
      </p:sp>
    </p:spTree>
    <p:extLst>
      <p:ext uri="{BB962C8B-B14F-4D97-AF65-F5344CB8AC3E}">
        <p14:creationId xmlns:p14="http://schemas.microsoft.com/office/powerpoint/2010/main" val="2933771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with outlier</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 t="33469" r="89869" b="39434"/>
          <a:stretch/>
        </p:blipFill>
        <p:spPr>
          <a:xfrm>
            <a:off x="453447" y="2882900"/>
            <a:ext cx="1435895" cy="2159000"/>
          </a:xfrm>
        </p:spPr>
      </p:pic>
      <p:pic>
        <p:nvPicPr>
          <p:cNvPr id="5" name="Content Placeholder 3"/>
          <p:cNvPicPr>
            <a:picLocks noChangeAspect="1"/>
          </p:cNvPicPr>
          <p:nvPr/>
        </p:nvPicPr>
        <p:blipFill rotWithShape="1">
          <a:blip r:embed="rId2">
            <a:extLst>
              <a:ext uri="{28A0092B-C50C-407E-A947-70E740481C1C}">
                <a14:useLocalDpi xmlns:a14="http://schemas.microsoft.com/office/drawing/2010/main" val="0"/>
              </a:ext>
            </a:extLst>
          </a:blip>
          <a:srcRect t="23116" r="40774" b="65742"/>
          <a:stretch/>
        </p:blipFill>
        <p:spPr>
          <a:xfrm>
            <a:off x="453447" y="1727200"/>
            <a:ext cx="11052753" cy="1155700"/>
          </a:xfrm>
          <a:prstGeom prst="rect">
            <a:avLst/>
          </a:prstGeom>
        </p:spPr>
      </p:pic>
      <p:sp>
        <p:nvSpPr>
          <p:cNvPr id="8" name="TextBox 7"/>
          <p:cNvSpPr txBox="1"/>
          <p:nvPr/>
        </p:nvSpPr>
        <p:spPr>
          <a:xfrm>
            <a:off x="2235200" y="3111500"/>
            <a:ext cx="8966200" cy="3046988"/>
          </a:xfrm>
          <a:prstGeom prst="rect">
            <a:avLst/>
          </a:prstGeom>
          <a:noFill/>
        </p:spPr>
        <p:txBody>
          <a:bodyPr wrap="square" rtlCol="0">
            <a:spAutoFit/>
          </a:bodyPr>
          <a:lstStyle/>
          <a:p>
            <a:r>
              <a:rPr lang="en-US" sz="2400" dirty="0" smtClean="0"/>
              <a:t>Here we have an individual that is 75 years old, has a hemoglobin level of 5.7 which is close to 6.5 after which diabetes is more likely. This person has </a:t>
            </a:r>
            <a:r>
              <a:rPr lang="en-US" sz="2400" dirty="0" err="1" smtClean="0"/>
              <a:t>bmi</a:t>
            </a:r>
            <a:r>
              <a:rPr lang="en-US" sz="2400" dirty="0" smtClean="0"/>
              <a:t> of 29 which is overweight, currently smoking, a female with no hypertension nor heart disease. With  so many risk factors we would expect this lady to stand higher chances of having diabetes but our model predict they do not have diabetes.</a:t>
            </a:r>
            <a:endParaRPr lang="en-US" sz="2400" dirty="0"/>
          </a:p>
        </p:txBody>
      </p:sp>
    </p:spTree>
    <p:extLst>
      <p:ext uri="{BB962C8B-B14F-4D97-AF65-F5344CB8AC3E}">
        <p14:creationId xmlns:p14="http://schemas.microsoft.com/office/powerpoint/2010/main" val="32211476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the odds ratio</a:t>
            </a:r>
            <a:endParaRPr lang="en-US" dirty="0"/>
          </a:p>
        </p:txBody>
      </p:sp>
      <p:sp>
        <p:nvSpPr>
          <p:cNvPr id="3" name="Content Placeholder 2"/>
          <p:cNvSpPr>
            <a:spLocks noGrp="1"/>
          </p:cNvSpPr>
          <p:nvPr>
            <p:ph idx="1"/>
          </p:nvPr>
        </p:nvSpPr>
        <p:spPr>
          <a:xfrm>
            <a:off x="685800" y="1572260"/>
            <a:ext cx="10820400" cy="5285740"/>
          </a:xfrm>
        </p:spPr>
        <p:txBody>
          <a:bodyPr>
            <a:normAutofit/>
          </a:bodyPr>
          <a:lstStyle/>
          <a:p>
            <a:pPr marL="0" indent="0">
              <a:buNone/>
            </a:pPr>
            <a:r>
              <a:rPr lang="en-US" sz="3200" dirty="0"/>
              <a:t>*</a:t>
            </a:r>
            <a:r>
              <a:rPr lang="en-US" sz="2400" dirty="0"/>
              <a:t>For every unit increase in </a:t>
            </a:r>
            <a:r>
              <a:rPr lang="en-US" sz="2400" i="1" dirty="0"/>
              <a:t>age </a:t>
            </a:r>
            <a:r>
              <a:rPr lang="en-US" sz="2400" dirty="0"/>
              <a:t>the odds of getting diabetes </a:t>
            </a:r>
            <a:r>
              <a:rPr lang="en-US" sz="2400" b="1" dirty="0"/>
              <a:t>increases</a:t>
            </a:r>
            <a:r>
              <a:rPr lang="en-US" sz="2400" dirty="0"/>
              <a:t> multiplicatively by  1.331226 times when the other predictors remain constant</a:t>
            </a:r>
          </a:p>
          <a:p>
            <a:pPr marL="0" indent="0">
              <a:buNone/>
            </a:pPr>
            <a:r>
              <a:rPr lang="en-US" sz="2800" dirty="0"/>
              <a:t>*</a:t>
            </a:r>
            <a:r>
              <a:rPr lang="en-US" sz="2400" dirty="0"/>
              <a:t>For every unit increase in HbA1c_level </a:t>
            </a:r>
            <a:r>
              <a:rPr lang="en-US" sz="2400" i="1" dirty="0"/>
              <a:t> </a:t>
            </a:r>
            <a:r>
              <a:rPr lang="en-US" sz="2400" dirty="0"/>
              <a:t>the odds of getting diabetes </a:t>
            </a:r>
            <a:r>
              <a:rPr lang="en-US" sz="2400" b="1" dirty="0"/>
              <a:t>increases</a:t>
            </a:r>
            <a:r>
              <a:rPr lang="en-US" sz="2400" dirty="0"/>
              <a:t> multiplicatively by  1338861 times when the other predictors remain constant</a:t>
            </a:r>
          </a:p>
          <a:p>
            <a:pPr marL="0" indent="0">
              <a:buNone/>
            </a:pPr>
            <a:r>
              <a:rPr lang="en-US" sz="2400" dirty="0"/>
              <a:t>*For every unit increase </a:t>
            </a:r>
            <a:r>
              <a:rPr lang="en-US" sz="2400" dirty="0" err="1"/>
              <a:t>bmi</a:t>
            </a:r>
            <a:r>
              <a:rPr lang="en-US" sz="2400" dirty="0"/>
              <a:t> </a:t>
            </a:r>
            <a:r>
              <a:rPr lang="en-US" sz="2400" i="1" dirty="0"/>
              <a:t> </a:t>
            </a:r>
            <a:r>
              <a:rPr lang="en-US" sz="2400" dirty="0"/>
              <a:t>the odds of getting diabetes </a:t>
            </a:r>
            <a:r>
              <a:rPr lang="en-US" sz="2400" b="1" dirty="0"/>
              <a:t>increases</a:t>
            </a:r>
            <a:r>
              <a:rPr lang="en-US" sz="2400" dirty="0"/>
              <a:t> multiplicatively by   103231025 times when the other predictors remain constant</a:t>
            </a:r>
          </a:p>
          <a:p>
            <a:pPr marL="0" indent="0">
              <a:buNone/>
            </a:pPr>
            <a:r>
              <a:rPr lang="en-US" sz="2400" dirty="0"/>
              <a:t>*For every unit increase in blood glucose level </a:t>
            </a:r>
            <a:r>
              <a:rPr lang="en-US" sz="2400" i="1" dirty="0"/>
              <a:t> </a:t>
            </a:r>
            <a:r>
              <a:rPr lang="en-US" sz="2400" dirty="0"/>
              <a:t>the odds of getting diabetes </a:t>
            </a:r>
            <a:r>
              <a:rPr lang="en-US" sz="2400" b="1" dirty="0"/>
              <a:t>increases</a:t>
            </a:r>
            <a:r>
              <a:rPr lang="en-US" sz="2400" dirty="0"/>
              <a:t> multiplicatively by  2.119836e+14 times when the other predictors remain constant</a:t>
            </a:r>
          </a:p>
          <a:p>
            <a:pPr marL="0" indent="0">
              <a:buNone/>
            </a:pPr>
            <a:endParaRPr lang="en-US" sz="1800" dirty="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26639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Research question</a:t>
            </a:r>
            <a:endParaRPr lang="en-US" sz="4400" b="1" dirty="0"/>
          </a:p>
        </p:txBody>
      </p:sp>
      <p:sp>
        <p:nvSpPr>
          <p:cNvPr id="3" name="Content Placeholder 2"/>
          <p:cNvSpPr>
            <a:spLocks noGrp="1"/>
          </p:cNvSpPr>
          <p:nvPr>
            <p:ph idx="1"/>
          </p:nvPr>
        </p:nvSpPr>
        <p:spPr/>
        <p:txBody>
          <a:bodyPr/>
          <a:lstStyle/>
          <a:p>
            <a:pPr marL="0" indent="0">
              <a:buNone/>
            </a:pPr>
            <a:r>
              <a:rPr lang="en-GB" sz="2800" b="1" dirty="0">
                <a:effectLst>
                  <a:outerShdw blurRad="38100" dist="38100" dir="2700000" algn="tl">
                    <a:srgbClr val="000000">
                      <a:alpha val="43137"/>
                    </a:srgbClr>
                  </a:outerShdw>
                </a:effectLst>
              </a:rPr>
              <a:t>What is the relationship between various medical and demographic factors in relation to the likelihood of developing diabetes?</a:t>
            </a:r>
            <a:endParaRPr lang="en-US" sz="2800" b="1" dirty="0">
              <a:effectLst>
                <a:outerShdw blurRad="38100" dist="38100" dir="2700000" algn="tl">
                  <a:srgbClr val="000000">
                    <a:alpha val="43137"/>
                  </a:srgbClr>
                </a:outerShdw>
              </a:effectLst>
            </a:endParaRPr>
          </a:p>
          <a:p>
            <a:pPr marL="0" indent="0">
              <a:buNone/>
            </a:pPr>
            <a:endParaRPr lang="en-US" dirty="0"/>
          </a:p>
        </p:txBody>
      </p:sp>
    </p:spTree>
    <p:extLst>
      <p:ext uri="{BB962C8B-B14F-4D97-AF65-F5344CB8AC3E}">
        <p14:creationId xmlns:p14="http://schemas.microsoft.com/office/powerpoint/2010/main" val="333949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with normal entry</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76869" r="90859"/>
          <a:stretch/>
        </p:blipFill>
        <p:spPr>
          <a:xfrm>
            <a:off x="840425" y="3022599"/>
            <a:ext cx="1189349" cy="1692079"/>
          </a:xfrm>
          <a:prstGeom prst="rect">
            <a:avLst/>
          </a:prstGeom>
        </p:spPr>
      </p:pic>
      <p:pic>
        <p:nvPicPr>
          <p:cNvPr id="5" name="Content Placeholder 3"/>
          <p:cNvPicPr>
            <a:picLocks noChangeAspect="1"/>
          </p:cNvPicPr>
          <p:nvPr/>
        </p:nvPicPr>
        <p:blipFill rotWithShape="1">
          <a:blip r:embed="rId2">
            <a:extLst>
              <a:ext uri="{28A0092B-C50C-407E-A947-70E740481C1C}">
                <a14:useLocalDpi xmlns:a14="http://schemas.microsoft.com/office/drawing/2010/main" val="0"/>
              </a:ext>
            </a:extLst>
          </a:blip>
          <a:srcRect t="66603" r="40774" b="23427"/>
          <a:stretch/>
        </p:blipFill>
        <p:spPr>
          <a:xfrm>
            <a:off x="840425" y="2057401"/>
            <a:ext cx="10198220" cy="965198"/>
          </a:xfrm>
          <a:prstGeom prst="rect">
            <a:avLst/>
          </a:prstGeom>
        </p:spPr>
      </p:pic>
      <p:sp>
        <p:nvSpPr>
          <p:cNvPr id="6" name="TextBox 5"/>
          <p:cNvSpPr txBox="1"/>
          <p:nvPr/>
        </p:nvSpPr>
        <p:spPr>
          <a:xfrm>
            <a:off x="2235200" y="3149598"/>
            <a:ext cx="8509000" cy="3416320"/>
          </a:xfrm>
          <a:prstGeom prst="rect">
            <a:avLst/>
          </a:prstGeom>
          <a:noFill/>
        </p:spPr>
        <p:txBody>
          <a:bodyPr wrap="square" rtlCol="0">
            <a:spAutoFit/>
          </a:bodyPr>
          <a:lstStyle/>
          <a:p>
            <a:r>
              <a:rPr lang="en-US" sz="2400" dirty="0" smtClean="0"/>
              <a:t>This time we </a:t>
            </a:r>
            <a:r>
              <a:rPr lang="en-US" sz="2400" dirty="0"/>
              <a:t>have an individual that is </a:t>
            </a:r>
            <a:r>
              <a:rPr lang="en-US" sz="2400" dirty="0" smtClean="0"/>
              <a:t>20 </a:t>
            </a:r>
            <a:r>
              <a:rPr lang="en-US" sz="2400" dirty="0"/>
              <a:t>years old</a:t>
            </a:r>
            <a:r>
              <a:rPr lang="en-US" sz="2400" dirty="0" smtClean="0"/>
              <a:t>, has </a:t>
            </a:r>
            <a:r>
              <a:rPr lang="en-US" sz="2400" dirty="0"/>
              <a:t>a </a:t>
            </a:r>
            <a:r>
              <a:rPr lang="en-US" sz="2400" dirty="0" smtClean="0"/>
              <a:t>hemoglobin </a:t>
            </a:r>
            <a:r>
              <a:rPr lang="en-US" sz="2400" dirty="0"/>
              <a:t>level of </a:t>
            </a:r>
            <a:r>
              <a:rPr lang="en-US" sz="2400" dirty="0" smtClean="0"/>
              <a:t>3.5 which is quite safe. </a:t>
            </a:r>
            <a:r>
              <a:rPr lang="en-US" sz="2400" dirty="0"/>
              <a:t>This person has </a:t>
            </a:r>
            <a:r>
              <a:rPr lang="en-US" sz="2400" dirty="0" err="1"/>
              <a:t>bmi</a:t>
            </a:r>
            <a:r>
              <a:rPr lang="en-US" sz="2400" dirty="0"/>
              <a:t> of </a:t>
            </a:r>
            <a:r>
              <a:rPr lang="en-US" sz="2400" dirty="0" smtClean="0"/>
              <a:t>40 </a:t>
            </a:r>
            <a:r>
              <a:rPr lang="en-US" sz="2400" dirty="0"/>
              <a:t>which is </a:t>
            </a:r>
            <a:r>
              <a:rPr lang="en-US" sz="2400" dirty="0" smtClean="0"/>
              <a:t>obese</a:t>
            </a:r>
            <a:r>
              <a:rPr lang="en-US" sz="2400" dirty="0" smtClean="0"/>
              <a:t>, they </a:t>
            </a:r>
            <a:r>
              <a:rPr lang="en-US" sz="2400" dirty="0" smtClean="0"/>
              <a:t>have never smoked. They have a blood glucose level of 100 and this is </a:t>
            </a:r>
            <a:r>
              <a:rPr lang="en-US" sz="2400" dirty="0"/>
              <a:t>a female with no </a:t>
            </a:r>
            <a:r>
              <a:rPr lang="en-US" sz="2400" dirty="0" smtClean="0"/>
              <a:t>hypertension </a:t>
            </a:r>
            <a:r>
              <a:rPr lang="en-US" sz="2400" dirty="0"/>
              <a:t>nor heart disease</a:t>
            </a:r>
            <a:r>
              <a:rPr lang="en-US" sz="2400" dirty="0" smtClean="0"/>
              <a:t>. Even though this young lady is obese, she is still looking safe in most of the risk factors and we would expect her to not currently have diabetes and our model correctly predicts so.</a:t>
            </a:r>
            <a:endParaRPr lang="en-US" sz="2400" dirty="0"/>
          </a:p>
        </p:txBody>
      </p:sp>
    </p:spTree>
    <p:extLst>
      <p:ext uri="{BB962C8B-B14F-4D97-AF65-F5344CB8AC3E}">
        <p14:creationId xmlns:p14="http://schemas.microsoft.com/office/powerpoint/2010/main" val="23430452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Looking at the given factors, the blood glucose level has the most significant effect on the prevalence of diabetes with age as the least significant factor. It is remarkable to learn that the smoking history of an individual has no influence on whether on not they develop diabetes. In summation, as a person grows older, the more chances they stand of developing diabetes and more males are diabetic than females</a:t>
            </a:r>
            <a:endParaRPr lang="en-US" sz="2800" dirty="0"/>
          </a:p>
        </p:txBody>
      </p:sp>
    </p:spTree>
    <p:extLst>
      <p:ext uri="{BB962C8B-B14F-4D97-AF65-F5344CB8AC3E}">
        <p14:creationId xmlns:p14="http://schemas.microsoft.com/office/powerpoint/2010/main" val="4049756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379" y="403423"/>
            <a:ext cx="8610600" cy="1293028"/>
          </a:xfrm>
        </p:spPr>
        <p:txBody>
          <a:bodyPr/>
          <a:lstStyle/>
          <a:p>
            <a:pPr algn="l"/>
            <a:r>
              <a:rPr lang="en-US" dirty="0" smtClean="0"/>
              <a:t>The data</a:t>
            </a:r>
            <a:br>
              <a:rPr lang="en-US" dirty="0" smtClean="0"/>
            </a:b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15442" r="32127" b="56155"/>
          <a:stretch/>
        </p:blipFill>
        <p:spPr>
          <a:xfrm>
            <a:off x="690293" y="1049937"/>
            <a:ext cx="9563122" cy="2249907"/>
          </a:xfrm>
        </p:spPr>
      </p:pic>
      <p:sp>
        <p:nvSpPr>
          <p:cNvPr id="5" name="TextBox 4"/>
          <p:cNvSpPr txBox="1"/>
          <p:nvPr/>
        </p:nvSpPr>
        <p:spPr>
          <a:xfrm>
            <a:off x="707348" y="3321902"/>
            <a:ext cx="9529011" cy="3570208"/>
          </a:xfrm>
          <a:prstGeom prst="rect">
            <a:avLst/>
          </a:prstGeom>
          <a:noFill/>
        </p:spPr>
        <p:txBody>
          <a:bodyPr wrap="square" rtlCol="0">
            <a:spAutoFit/>
          </a:bodyPr>
          <a:lstStyle/>
          <a:p>
            <a:r>
              <a:rPr lang="en-US" sz="2000" dirty="0" smtClean="0"/>
              <a:t>Note: </a:t>
            </a:r>
          </a:p>
          <a:p>
            <a:r>
              <a:rPr lang="en-GB" sz="2000" dirty="0"/>
              <a:t> </a:t>
            </a:r>
            <a:r>
              <a:rPr lang="en-GB" sz="2000" b="1" dirty="0" err="1" smtClean="0"/>
              <a:t>bmi</a:t>
            </a:r>
            <a:r>
              <a:rPr lang="en-GB" sz="2000" dirty="0" smtClean="0"/>
              <a:t>(Body </a:t>
            </a:r>
            <a:r>
              <a:rPr lang="en-GB" sz="2000" dirty="0"/>
              <a:t>Mass </a:t>
            </a:r>
            <a:r>
              <a:rPr lang="en-GB" sz="2000" dirty="0" smtClean="0"/>
              <a:t>Index)- </a:t>
            </a:r>
            <a:r>
              <a:rPr lang="en-GB" sz="2000" dirty="0"/>
              <a:t>a measure of body fat based on weight and height. Higher BMI values are linked to a higher risk of diabetes. The range of BMI in the dataset is from 10.16 to 71.55. BMI less than 18.5 is underweight, 18.5-24.9 is normal, 25-29.9 is overweight, and 30 or more is obese.</a:t>
            </a:r>
            <a:endParaRPr lang="en-US" sz="2000" dirty="0"/>
          </a:p>
          <a:p>
            <a:r>
              <a:rPr lang="en-GB" sz="2000" b="1" dirty="0" smtClean="0"/>
              <a:t>HbA1c </a:t>
            </a:r>
            <a:r>
              <a:rPr lang="en-GB" sz="2000" b="1" dirty="0"/>
              <a:t>_</a:t>
            </a:r>
            <a:r>
              <a:rPr lang="en-GB" sz="2000" b="1" dirty="0" smtClean="0"/>
              <a:t>level</a:t>
            </a:r>
            <a:r>
              <a:rPr lang="en-GB" sz="2000" dirty="0" smtClean="0"/>
              <a:t>(</a:t>
            </a:r>
            <a:r>
              <a:rPr lang="en-GB" sz="2000" dirty="0" err="1" smtClean="0"/>
              <a:t>Hemoglobin</a:t>
            </a:r>
            <a:r>
              <a:rPr lang="en-GB" sz="2000" dirty="0" smtClean="0"/>
              <a:t> </a:t>
            </a:r>
            <a:r>
              <a:rPr lang="en-GB" sz="2000" dirty="0"/>
              <a:t>A1c) </a:t>
            </a:r>
            <a:r>
              <a:rPr lang="en-GB" sz="2000" dirty="0" smtClean="0"/>
              <a:t>level -a </a:t>
            </a:r>
            <a:r>
              <a:rPr lang="en-GB" sz="2000" dirty="0"/>
              <a:t>measure of a person's average blood sugar level over the past 2-3 months. Higher levels indicate a greater risk of developing diabetes. Mostly more than 6.5% of HbA1c Level indicates diabetes</a:t>
            </a:r>
            <a:endParaRPr lang="en-US" sz="2000" dirty="0"/>
          </a:p>
          <a:p>
            <a:endParaRPr lang="en-US" sz="1400" dirty="0" smtClean="0"/>
          </a:p>
          <a:p>
            <a:r>
              <a:rPr lang="en-US" sz="1400" dirty="0" smtClean="0"/>
              <a:t>Data source: </a:t>
            </a:r>
            <a:r>
              <a:rPr lang="en-GB" sz="1400" dirty="0"/>
              <a:t>https://www.kaggle.com/datasets/iammustafatz/diabetes-prediction-dataset</a:t>
            </a:r>
            <a:endParaRPr lang="en-US" sz="1400" dirty="0"/>
          </a:p>
          <a:p>
            <a:endParaRPr lang="en-US" dirty="0"/>
          </a:p>
        </p:txBody>
      </p:sp>
    </p:spTree>
    <p:extLst>
      <p:ext uri="{BB962C8B-B14F-4D97-AF65-F5344CB8AC3E}">
        <p14:creationId xmlns:p14="http://schemas.microsoft.com/office/powerpoint/2010/main" val="697918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079" t="68062" r="71291" b="2567"/>
          <a:stretch/>
        </p:blipFill>
        <p:spPr>
          <a:xfrm>
            <a:off x="173789" y="1537887"/>
            <a:ext cx="5156200" cy="3197416"/>
          </a:xfrm>
        </p:spPr>
      </p:pic>
      <p:sp>
        <p:nvSpPr>
          <p:cNvPr id="6" name="TextBox 5"/>
          <p:cNvSpPr txBox="1"/>
          <p:nvPr/>
        </p:nvSpPr>
        <p:spPr>
          <a:xfrm>
            <a:off x="5329989" y="2099884"/>
            <a:ext cx="6031832" cy="2308324"/>
          </a:xfrm>
          <a:prstGeom prst="rect">
            <a:avLst/>
          </a:prstGeom>
          <a:noFill/>
        </p:spPr>
        <p:txBody>
          <a:bodyPr wrap="square" rtlCol="0">
            <a:spAutoFit/>
          </a:bodyPr>
          <a:lstStyle/>
          <a:p>
            <a:r>
              <a:rPr lang="en-US" sz="2400" dirty="0" smtClean="0"/>
              <a:t>Stripping the data allows us to see that the gender and smoking history columns are characters, which may beg the question, how many levels are there?</a:t>
            </a:r>
          </a:p>
          <a:p>
            <a:r>
              <a:rPr lang="en-US" sz="2400" dirty="0" smtClean="0"/>
              <a:t>Do we need to do some cleaning?</a:t>
            </a:r>
            <a:endParaRPr lang="en-US" sz="2400" dirty="0"/>
          </a:p>
        </p:txBody>
      </p:sp>
    </p:spTree>
    <p:extLst>
      <p:ext uri="{BB962C8B-B14F-4D97-AF65-F5344CB8AC3E}">
        <p14:creationId xmlns:p14="http://schemas.microsoft.com/office/powerpoint/2010/main" val="2297435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the data</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45937" r="46414" b="3549"/>
          <a:stretch/>
        </p:blipFill>
        <p:spPr>
          <a:xfrm>
            <a:off x="0" y="1852863"/>
            <a:ext cx="6520291" cy="3455737"/>
          </a:xfrm>
        </p:spPr>
      </p:pic>
      <p:sp>
        <p:nvSpPr>
          <p:cNvPr id="5" name="TextBox 4"/>
          <p:cNvSpPr txBox="1"/>
          <p:nvPr/>
        </p:nvSpPr>
        <p:spPr>
          <a:xfrm>
            <a:off x="6520291" y="1586163"/>
            <a:ext cx="5438274" cy="5539978"/>
          </a:xfrm>
          <a:prstGeom prst="rect">
            <a:avLst/>
          </a:prstGeom>
          <a:noFill/>
        </p:spPr>
        <p:txBody>
          <a:bodyPr wrap="square" rtlCol="0">
            <a:spAutoFit/>
          </a:bodyPr>
          <a:lstStyle/>
          <a:p>
            <a:r>
              <a:rPr lang="en-US" sz="2400" dirty="0" smtClean="0"/>
              <a:t>Smoking history: we have ‘No Info’ which is a null entry and “former” alongside “not current” pretty much mean the same thing so we may one to combine those</a:t>
            </a:r>
          </a:p>
          <a:p>
            <a:r>
              <a:rPr lang="en-US" sz="2400" dirty="0" smtClean="0"/>
              <a:t>Gender: Some entries identify as other.</a:t>
            </a:r>
          </a:p>
          <a:p>
            <a:r>
              <a:rPr lang="en-US" sz="2400" dirty="0" smtClean="0"/>
              <a:t>Result: the final look of our data contains only the two common genders. We removed “other”, it had only 12/100 000 entries thus not very significant. We removed the “No Info” entries resulting in 35 816 less </a:t>
            </a:r>
            <a:r>
              <a:rPr lang="en-US" sz="2400" dirty="0"/>
              <a:t>e</a:t>
            </a:r>
            <a:r>
              <a:rPr lang="en-US" sz="2400" dirty="0" smtClean="0"/>
              <a:t>ntries</a:t>
            </a:r>
          </a:p>
          <a:p>
            <a:endParaRPr lang="en-US" dirty="0"/>
          </a:p>
        </p:txBody>
      </p:sp>
    </p:spTree>
    <p:extLst>
      <p:ext uri="{BB962C8B-B14F-4D97-AF65-F5344CB8AC3E}">
        <p14:creationId xmlns:p14="http://schemas.microsoft.com/office/powerpoint/2010/main" val="2945924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2882" r="-13"/>
          <a:stretch/>
        </p:blipFill>
        <p:spPr>
          <a:xfrm>
            <a:off x="264695" y="1739900"/>
            <a:ext cx="8980905" cy="4903114"/>
          </a:xfrm>
        </p:spPr>
      </p:pic>
    </p:spTree>
    <p:extLst>
      <p:ext uri="{BB962C8B-B14F-4D97-AF65-F5344CB8AC3E}">
        <p14:creationId xmlns:p14="http://schemas.microsoft.com/office/powerpoint/2010/main" val="3807002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431325"/>
            <a:ext cx="8610600" cy="1293028"/>
          </a:xfrm>
        </p:spPr>
        <p:txBody>
          <a:bodyPr/>
          <a:lstStyle/>
          <a:p>
            <a:r>
              <a:rPr lang="en-US" dirty="0" smtClean="0"/>
              <a:t>Glucose sugar level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828" y="1410887"/>
            <a:ext cx="3853611" cy="3745313"/>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5141" r="7904" b="4907"/>
          <a:stretch/>
        </p:blipFill>
        <p:spPr>
          <a:xfrm>
            <a:off x="4266837" y="1696043"/>
            <a:ext cx="3111863" cy="31750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8631" y="1487509"/>
            <a:ext cx="3667637" cy="3953427"/>
          </a:xfrm>
          <a:prstGeom prst="rect">
            <a:avLst/>
          </a:prstGeom>
        </p:spPr>
      </p:pic>
      <p:sp>
        <p:nvSpPr>
          <p:cNvPr id="11" name="TextBox 10"/>
          <p:cNvSpPr txBox="1"/>
          <p:nvPr/>
        </p:nvSpPr>
        <p:spPr>
          <a:xfrm>
            <a:off x="188628" y="5231327"/>
            <a:ext cx="10655300" cy="1569660"/>
          </a:xfrm>
          <a:prstGeom prst="rect">
            <a:avLst/>
          </a:prstGeom>
          <a:noFill/>
        </p:spPr>
        <p:txBody>
          <a:bodyPr wrap="square" rtlCol="0">
            <a:spAutoFit/>
          </a:bodyPr>
          <a:lstStyle/>
          <a:p>
            <a:r>
              <a:rPr lang="en-US" sz="2400" dirty="0" smtClean="0"/>
              <a:t>The raw display an abnormal distribution looking somewhat right skew making it impossible to work with. Its box-cox transformation suggests a log re-expression. The new histogram is not perfect but it has improved from its raw distribution.</a:t>
            </a:r>
            <a:endParaRPr lang="en-US" sz="2400" dirty="0"/>
          </a:p>
        </p:txBody>
      </p:sp>
    </p:spTree>
    <p:extLst>
      <p:ext uri="{BB962C8B-B14F-4D97-AF65-F5344CB8AC3E}">
        <p14:creationId xmlns:p14="http://schemas.microsoft.com/office/powerpoint/2010/main" val="240543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HbA1c _</a:t>
            </a:r>
            <a:r>
              <a:rPr lang="en-GB" b="1" dirty="0" smtClean="0"/>
              <a:t>level</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5555"/>
          <a:stretch/>
        </p:blipFill>
        <p:spPr>
          <a:xfrm>
            <a:off x="769681" y="1574801"/>
            <a:ext cx="3667637" cy="3733801"/>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4021" r="6603" b="4062"/>
          <a:stretch/>
        </p:blipFill>
        <p:spPr>
          <a:xfrm>
            <a:off x="5034614" y="1587501"/>
            <a:ext cx="3799172" cy="3238500"/>
          </a:xfrm>
          <a:prstGeom prst="rect">
            <a:avLst/>
          </a:prstGeom>
        </p:spPr>
      </p:pic>
      <p:sp>
        <p:nvSpPr>
          <p:cNvPr id="7" name="TextBox 6"/>
          <p:cNvSpPr txBox="1"/>
          <p:nvPr/>
        </p:nvSpPr>
        <p:spPr>
          <a:xfrm>
            <a:off x="5034614" y="5134779"/>
            <a:ext cx="6154086" cy="1200329"/>
          </a:xfrm>
          <a:prstGeom prst="rect">
            <a:avLst/>
          </a:prstGeom>
          <a:noFill/>
        </p:spPr>
        <p:txBody>
          <a:bodyPr wrap="square" rtlCol="0">
            <a:spAutoFit/>
          </a:bodyPr>
          <a:lstStyle/>
          <a:p>
            <a:r>
              <a:rPr lang="en-US" sz="2400" dirty="0" smtClean="0"/>
              <a:t>According to the box-cox transformation, the HBA1C_Level has a perfect distribution.</a:t>
            </a:r>
            <a:endParaRPr lang="en-US" sz="2400" dirty="0"/>
          </a:p>
        </p:txBody>
      </p:sp>
    </p:spTree>
    <p:extLst>
      <p:ext uri="{BB962C8B-B14F-4D97-AF65-F5344CB8AC3E}">
        <p14:creationId xmlns:p14="http://schemas.microsoft.com/office/powerpoint/2010/main" val="3477138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Body mass index(</a:t>
            </a:r>
            <a:r>
              <a:rPr lang="en-US" dirty="0" err="1" smtClean="0"/>
              <a:t>bmi</a:t>
            </a:r>
            <a:r>
              <a:rPr lang="en-US" dirty="0" smtClean="0"/>
              <a:t>)</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5400" r="6400" b="3048"/>
          <a:stretch/>
        </p:blipFill>
        <p:spPr>
          <a:xfrm>
            <a:off x="4330337" y="1803400"/>
            <a:ext cx="3162663" cy="3238500"/>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6633" r="1375"/>
          <a:stretch/>
        </p:blipFill>
        <p:spPr>
          <a:xfrm>
            <a:off x="459501" y="1710394"/>
            <a:ext cx="3617200" cy="369121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2199" y="1565471"/>
            <a:ext cx="3667637" cy="3953427"/>
          </a:xfrm>
          <a:prstGeom prst="rect">
            <a:avLst/>
          </a:prstGeom>
        </p:spPr>
      </p:pic>
      <p:sp>
        <p:nvSpPr>
          <p:cNvPr id="7" name="TextBox 6"/>
          <p:cNvSpPr txBox="1"/>
          <p:nvPr/>
        </p:nvSpPr>
        <p:spPr>
          <a:xfrm>
            <a:off x="329837" y="5419207"/>
            <a:ext cx="11544663" cy="1323439"/>
          </a:xfrm>
          <a:prstGeom prst="rect">
            <a:avLst/>
          </a:prstGeom>
          <a:noFill/>
        </p:spPr>
        <p:txBody>
          <a:bodyPr wrap="square" rtlCol="0">
            <a:spAutoFit/>
          </a:bodyPr>
          <a:lstStyle/>
          <a:p>
            <a:r>
              <a:rPr lang="en-US" sz="2000" dirty="0" smtClean="0"/>
              <a:t>The </a:t>
            </a:r>
            <a:r>
              <a:rPr lang="en-US" sz="2000" dirty="0" err="1" smtClean="0"/>
              <a:t>bmi’s</a:t>
            </a:r>
            <a:r>
              <a:rPr lang="en-US" sz="2000" dirty="0" smtClean="0"/>
              <a:t> distribution could clearly do with some improvement. Looking at its box-cox transformation, a log re-expression best. Looking at its transformed histogram, there is a visible improvement. It certainly looks more normal even though the middle appears too tall, possibly due to some outlying points</a:t>
            </a:r>
            <a:endParaRPr lang="en-US" sz="2000" dirty="0"/>
          </a:p>
        </p:txBody>
      </p:sp>
    </p:spTree>
    <p:extLst>
      <p:ext uri="{BB962C8B-B14F-4D97-AF65-F5344CB8AC3E}">
        <p14:creationId xmlns:p14="http://schemas.microsoft.com/office/powerpoint/2010/main" val="4000548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526</TotalTime>
  <Words>1359</Words>
  <Application>Microsoft Office PowerPoint</Application>
  <PresentationFormat>Widescreen</PresentationFormat>
  <Paragraphs>74</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Century Gothic (Body)</vt:lpstr>
      <vt:lpstr>Wingdings</vt:lpstr>
      <vt:lpstr>Vapor Trail</vt:lpstr>
      <vt:lpstr>DIABETES PREDICTION</vt:lpstr>
      <vt:lpstr>Research question</vt:lpstr>
      <vt:lpstr>The data </vt:lpstr>
      <vt:lpstr>The data</vt:lpstr>
      <vt:lpstr>Cleaning the data</vt:lpstr>
      <vt:lpstr>visualization</vt:lpstr>
      <vt:lpstr>Glucose sugar level</vt:lpstr>
      <vt:lpstr>HbA1c _level</vt:lpstr>
      <vt:lpstr>Body mass index(bmi)</vt:lpstr>
      <vt:lpstr>Full logistic model</vt:lpstr>
      <vt:lpstr>Full logistic equation</vt:lpstr>
      <vt:lpstr>Full interactive model</vt:lpstr>
      <vt:lpstr>Full interactive model cont..</vt:lpstr>
      <vt:lpstr>Outlier analysis</vt:lpstr>
      <vt:lpstr>Logistic without outliers</vt:lpstr>
      <vt:lpstr>Best glm</vt:lpstr>
      <vt:lpstr>Model evaluation</vt:lpstr>
      <vt:lpstr>Prediction with outlier</vt:lpstr>
      <vt:lpstr>Interpreting the odds ratio</vt:lpstr>
      <vt:lpstr>Prediction with normal entry</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dc:title>
  <dc:creator>Windows User</dc:creator>
  <cp:lastModifiedBy>Windows User</cp:lastModifiedBy>
  <cp:revision>38</cp:revision>
  <dcterms:created xsi:type="dcterms:W3CDTF">2023-08-26T21:48:30Z</dcterms:created>
  <dcterms:modified xsi:type="dcterms:W3CDTF">2023-09-01T07:25:41Z</dcterms:modified>
</cp:coreProperties>
</file>