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D9F9A5-3736-46D0-8B8A-45D402F7F6E2}">
  <a:tblStyle styleId="{51D9F9A5-3736-46D0-8B8A-45D402F7F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2cc507e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2cc507e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2cc507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2cc507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cc507e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2cc507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2cc507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2cc507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2cc507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2cc507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2cc507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2cc507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2cc507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2cc507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2cc507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2cc507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63aa0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63aa0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63aa0e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63aa0e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836af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836af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63aa0e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63aa0e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63aa0e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63aa0e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63aa0e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63aa0e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836af8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836af8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836af8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836af8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People with basic computer skills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People looking to add a new tool to their belt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People looking to automate tasks.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People looking for an introduction to programming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836af8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836af8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756740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75674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836af8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836af8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2cc50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2cc50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2cc507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2cc507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" TargetMode="External"/><Relationship Id="rId4" Type="http://schemas.openxmlformats.org/officeDocument/2006/relationships/hyperlink" Target="https://docs.python.org/3/" TargetMode="External"/><Relationship Id="rId10" Type="http://schemas.openxmlformats.org/officeDocument/2006/relationships/hyperlink" Target="https://stackoverflow.com/" TargetMode="External"/><Relationship Id="rId9" Type="http://schemas.openxmlformats.org/officeDocument/2006/relationships/hyperlink" Target="https://atom.io/" TargetMode="External"/><Relationship Id="rId5" Type="http://schemas.openxmlformats.org/officeDocument/2006/relationships/hyperlink" Target="https://www.codecademy.com/learn/learn-python" TargetMode="External"/><Relationship Id="rId6" Type="http://schemas.openxmlformats.org/officeDocument/2006/relationships/hyperlink" Target="https://www.w3schools.com/python/" TargetMode="External"/><Relationship Id="rId7" Type="http://schemas.openxmlformats.org/officeDocument/2006/relationships/hyperlink" Target="https://codecombat.com/" TargetMode="External"/><Relationship Id="rId8" Type="http://schemas.openxmlformats.org/officeDocument/2006/relationships/hyperlink" Target="https://checkio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Python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570" y="1248624"/>
            <a:ext cx="3894875" cy="38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Common Arithmetic </a:t>
            </a:r>
            <a:r>
              <a:rPr lang="en"/>
              <a:t>Operators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5059175" y="5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{51D9F9A5-3736-46D0-8B8A-45D402F7F6E2}</a:tableStyleId>
              </a:tblPr>
              <a:tblGrid>
                <a:gridCol w="382850"/>
                <a:gridCol w="1212950"/>
                <a:gridCol w="16723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3 + 3, x = 6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5 - 1, x =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2 * 5, x =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15 / 3, x 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8 % 3, x =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4341825" y="3384025"/>
            <a:ext cx="48021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basic program to output the equation and answer of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times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33 divide by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modulus 5 (can you guess what this will be?)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Common Assignment Operators</a:t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4428600" y="139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{51D9F9A5-3736-46D0-8B8A-45D402F7F6E2}</a:tableStyleId>
              </a:tblPr>
              <a:tblGrid>
                <a:gridCol w="675200"/>
                <a:gridCol w="1988975"/>
                <a:gridCol w="2051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3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Plus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+= 3 (x = x + 3)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-= 3 (x = x - 3)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*= 3 (x = x *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/= 3 (x = x / 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Types - Common Comparison and Logical Operators</a:t>
            </a:r>
            <a:endParaRPr sz="2400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5192700" y="500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{51D9F9A5-3736-46D0-8B8A-45D402F7F6E2}</a:tableStyleId>
              </a:tblPr>
              <a:tblGrid>
                <a:gridCol w="489525"/>
                <a:gridCol w="1279500"/>
                <a:gridCol w="9368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</a:t>
                      </a:r>
                      <a:r>
                        <a:rPr lang="en"/>
                        <a:t>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== 3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!=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&gt;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Google Shape;142;p24"/>
          <p:cNvGraphicFramePr/>
          <p:nvPr/>
        </p:nvGraphicFramePr>
        <p:xfrm>
          <a:off x="4430050" y="319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{51D9F9A5-3736-46D0-8B8A-45D402F7F6E2}</a:tableStyleId>
              </a:tblPr>
              <a:tblGrid>
                <a:gridCol w="532650"/>
                <a:gridCol w="1948425"/>
                <a:gridCol w="2092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of True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True if both are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&gt; 3 and x &lt;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if one is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 3 or x &gt;10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Inverse of and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not(x &gt; 3 and x &lt; 10)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Lists, Tuples, Sets &amp; Dictionaries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List</a:t>
            </a:r>
            <a:r>
              <a:rPr lang="en" sz="1100">
                <a:solidFill>
                  <a:schemeClr val="dk1"/>
                </a:solidFill>
              </a:rPr>
              <a:t> is a collection which is ordered and changeable. Allows duplicate members. uses [ ]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Tuple</a:t>
            </a:r>
            <a:r>
              <a:rPr lang="en" sz="1100">
                <a:solidFill>
                  <a:schemeClr val="dk1"/>
                </a:solidFill>
              </a:rPr>
              <a:t> is a collection which is ordered and unchangeable. Allows duplicate members. Uses (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Set</a:t>
            </a:r>
            <a:r>
              <a:rPr lang="en" sz="1100">
                <a:solidFill>
                  <a:schemeClr val="dk1"/>
                </a:solidFill>
              </a:rPr>
              <a:t> is a collection which is unordered and unindexed. No duplicate members. Uses { }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Dictionary</a:t>
            </a:r>
            <a:r>
              <a:rPr lang="en" sz="1100">
                <a:solidFill>
                  <a:schemeClr val="dk1"/>
                </a:solidFill>
              </a:rPr>
              <a:t> is a collection which is unordered, changeable and indexed. No duplicate members. Uses { }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911" r="0" t="0"/>
          <a:stretch/>
        </p:blipFill>
        <p:spPr>
          <a:xfrm>
            <a:off x="4375434" y="2500800"/>
            <a:ext cx="4704891" cy="5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348925" y="3315525"/>
            <a:ext cx="47952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List of 5 fruit and display only the 3rd 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dictionary of months and birthdays. 1 month to 1 birthday and display any birthday.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&amp; Loops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5830975" y="407550"/>
            <a:ext cx="1863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If… Else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28815" l="0" r="0" t="0"/>
          <a:stretch/>
        </p:blipFill>
        <p:spPr>
          <a:xfrm>
            <a:off x="6559510" y="2038350"/>
            <a:ext cx="254806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025" y="2082492"/>
            <a:ext cx="1496250" cy="79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850" y="2038350"/>
            <a:ext cx="6286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8025" y="2972877"/>
            <a:ext cx="3334150" cy="68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3125" y="2972875"/>
            <a:ext cx="13144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4334725" y="3581400"/>
            <a:ext cx="480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the previous list. Create a for loop that iterates and prints each item.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Bonus. Use an if to filter out 1 of the list members.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5377175" y="343700"/>
            <a:ext cx="2937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block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Runs only when called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return a result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63" y="2502125"/>
            <a:ext cx="18954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4739100" y="1452925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Name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6874550" y="1587675"/>
            <a:ext cx="1149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cxnSp>
        <p:nvCxnSpPr>
          <p:cNvPr id="172" name="Google Shape;172;p27"/>
          <p:cNvCxnSpPr/>
          <p:nvPr/>
        </p:nvCxnSpPr>
        <p:spPr>
          <a:xfrm flipH="1">
            <a:off x="6541225" y="1932125"/>
            <a:ext cx="737700" cy="5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/>
          <p:nvPr/>
        </p:nvCxnSpPr>
        <p:spPr>
          <a:xfrm>
            <a:off x="5299550" y="1797350"/>
            <a:ext cx="4044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4320550" y="3717500"/>
            <a:ext cx="48234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function that does multiplication of two numbers and returns the result.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print the returned value.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script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17" y="4"/>
            <a:ext cx="390548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4" y="1704274"/>
            <a:ext cx="4553075" cy="19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845075" y="500925"/>
            <a:ext cx="4023000" cy="19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Aim: build a simple CLI calculator which can do the basic add, minus, multiply and divide.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calculator should have a menu that asks the users what they want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then ask for the two numbers and perform the calculation selected.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180" y="2365200"/>
            <a:ext cx="1816795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427100" y="4874100"/>
            <a:ext cx="1716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https://www.asciiart.eu/electronics/calculators</a:t>
            </a:r>
            <a:endParaRPr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OOP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 Oriented Programming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Use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Instantiation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Topics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Python?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is this course for and final outcomes?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can Python do for me?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Lets Get Started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Resources &amp;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basics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Logic &amp;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(Graphical Users Interfaces)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Many others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Class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214" y="0"/>
            <a:ext cx="50447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Todo List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To create a simple todo list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Must have at least 2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Must have a Menu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Menu must allow you to add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Menu must allow you to delete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Menu must allow you to view tasks.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Interpreted High Level Programming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Appeared around 1990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by Guido van Rossum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Oriented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700" y="2744750"/>
            <a:ext cx="2482150" cy="19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707238" y="45996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Picture from https://www.google.com/url?sa=i&amp;rct=j&amp;q=&amp;esrc=s&amp;source=images&amp;cd=&amp;cad=rja&amp;uact=8&amp;ved=2ahUKEwjivZjKpJ7cAhVIf7wKHU_KBIEQjRx6BAgBEAU&amp;url=https%3A%2F%2Fwww.quora.com%2FBetween-Java-and-Python-which-one-is-better-to-learn-first-and-why&amp;psig=AOvVaw1KcbHBiul1tfja8S4wUWS2&amp;ust=1531647193775909</a:t>
            </a:r>
            <a:endParaRPr sz="600"/>
          </a:p>
        </p:txBody>
      </p:sp>
      <p:sp>
        <p:nvSpPr>
          <p:cNvPr id="80" name="Google Shape;80;p15"/>
          <p:cNvSpPr txBox="1"/>
          <p:nvPr/>
        </p:nvSpPr>
        <p:spPr>
          <a:xfrm>
            <a:off x="255425" y="4703614"/>
            <a:ext cx="3000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http://cssimplified.com/wp-content/uploads/2013/10/Asm_program_Hello_World.jpg</a:t>
            </a:r>
            <a:endParaRPr sz="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4200"/>
            <a:ext cx="2062925" cy="11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this course for?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75" y="923925"/>
            <a:ext cx="32956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0" y="4878900"/>
            <a:ext cx="3758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Picture from https://eezeeenglishzone.wordpress.com/2017/02/23/confused-about-confusing-language/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Python do for me?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40025" y="863550"/>
            <a:ext cx="43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Think &amp; Work Logically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Manipulation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Programming (Developing Applications)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IoT &amp; Electronics (Raspberry Pi)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 (Artificial Intelligence)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Much more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12421" r="35101" t="0"/>
          <a:stretch/>
        </p:blipFill>
        <p:spPr>
          <a:xfrm>
            <a:off x="1079962" y="1669825"/>
            <a:ext cx="2170025" cy="25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868200" y="4835400"/>
            <a:ext cx="22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http://mediashift.org/wp-content/uploads/2014/06/python.png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get Started - Resources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384400" y="500925"/>
            <a:ext cx="4547700" cy="4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running Linux, Windows, Mac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3.x preferred (Current version 3.7.0)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https://docs.python.org/3/</a:t>
            </a:r>
            <a:r>
              <a:rPr lang="en"/>
              <a:t> -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https://www.codecademy.com/learn/learn-python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https://www.w3schools.com/python/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https://codecombat.com/</a:t>
            </a:r>
            <a:r>
              <a:rPr lang="en"/>
              <a:t> - game on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https://checkio.org/</a:t>
            </a:r>
            <a:r>
              <a:rPr lang="en"/>
              <a:t> </a:t>
            </a:r>
            <a:r>
              <a:rPr lang="en"/>
              <a:t>- game on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https://atom.io/</a:t>
            </a:r>
            <a:r>
              <a:rPr lang="en"/>
              <a:t> (optional)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https://stackoverflow.com/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 - The Basics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25825" y="500925"/>
            <a:ext cx="3888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I access Python?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I write Python code?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Idle &amp; other IDE’s e.g. Atom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Terminology and Syntax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525825" y="2518500"/>
            <a:ext cx="45267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basic program to output “Hello World!”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70275" y="500925"/>
            <a:ext cx="4278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Variables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306350" y="698425"/>
            <a:ext cx="47250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 Variable?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 Naming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variable name must start with a letter or the underscore character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variable name cannot start with a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variable name can only contain alpha-numeric characters and underscores (A-z, 0-9, and _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 names are case-sensitive (age, Age and AGE are three different variables)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306350" y="3142800"/>
            <a:ext cx="48378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basic program to which outputs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“Hello &lt;name&gt;”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“Today, I am learning &lt;language&gt;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&lt;name&gt; must be a variable with your name assigned.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&lt;language&gt; must be a variable with the name of the language assigned to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Numbers &amp; Strings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 or Integer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