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59" y="1120461"/>
            <a:ext cx="10186950" cy="3600076"/>
          </a:xfrm>
        </p:spPr>
        <p:txBody>
          <a:bodyPr/>
          <a:lstStyle/>
          <a:p>
            <a:pPr algn="ctr"/>
            <a:r>
              <a:rPr lang="en-US" b="1" dirty="0"/>
              <a:t>Lightweight RFID Protocol for Medical Privacy Protection in </a:t>
            </a:r>
            <a:r>
              <a:rPr lang="en-US" b="1" dirty="0" smtClean="0"/>
              <a:t>IOT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6552" y="4610637"/>
            <a:ext cx="484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		By: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Osman C. Dsilva</a:t>
            </a:r>
          </a:p>
          <a:p>
            <a:pPr algn="r"/>
            <a:r>
              <a:rPr lang="en-US" dirty="0"/>
              <a:t>	</a:t>
            </a:r>
            <a:r>
              <a:rPr lang="en-US" dirty="0" smtClean="0"/>
              <a:t>1DS16CS074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4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>
            <a:normAutofit/>
          </a:bodyPr>
          <a:lstStyle/>
          <a:p>
            <a:r>
              <a:rPr lang="en-US" dirty="0" smtClean="0"/>
              <a:t>Tag anonymity – The tag ID is transmitted in cipher text format because it is only used for authentication. This ID is stored locally in the tag</a:t>
            </a:r>
          </a:p>
          <a:p>
            <a:r>
              <a:rPr lang="en-US" dirty="0" smtClean="0"/>
              <a:t>Synchronization – The ‘Mark’ flag helps in synchronization by indicating the status of the session</a:t>
            </a:r>
          </a:p>
          <a:p>
            <a:r>
              <a:rPr lang="en-US" dirty="0" smtClean="0"/>
              <a:t>Replay attack resistance -  </a:t>
            </a:r>
            <a:r>
              <a:rPr lang="en-US" dirty="0"/>
              <a:t>Random numbers are generated for the tag, reader and server for every new </a:t>
            </a:r>
            <a:r>
              <a:rPr lang="en-US" dirty="0" smtClean="0"/>
              <a:t>session and hence future session cannot be attacked from previous session keys</a:t>
            </a:r>
          </a:p>
          <a:p>
            <a:r>
              <a:rPr lang="en-US" dirty="0" smtClean="0"/>
              <a:t>Forward Secrecy – Attacker cannot get previous session information based on current session due to the generated of fresh random numbers every session</a:t>
            </a:r>
          </a:p>
          <a:p>
            <a:r>
              <a:rPr lang="en-US" dirty="0" smtClean="0"/>
              <a:t>Mutual Authentication – Authentication is obtained between the tag, reader and the server</a:t>
            </a:r>
          </a:p>
          <a:p>
            <a:r>
              <a:rPr lang="en-US" dirty="0" smtClean="0"/>
              <a:t>Anti-</a:t>
            </a:r>
            <a:r>
              <a:rPr lang="en-US" dirty="0" err="1" smtClean="0"/>
              <a:t>DoS</a:t>
            </a:r>
            <a:r>
              <a:rPr lang="en-US" dirty="0" smtClean="0"/>
              <a:t> attacks – Due to the IDT data storage format key-value pair matching is done and this greatly reduces the chances of the Dos attacks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4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Computation Cost and Communication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computation </a:t>
            </a:r>
            <a:r>
              <a:rPr lang="en-US" dirty="0"/>
              <a:t>cost is very low when considering a FPGA to run the protocol and hence we call it lightweight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bit cross operation used in this protocol is consumes less computational resources in an FPGA system.</a:t>
            </a:r>
          </a:p>
          <a:p>
            <a:r>
              <a:rPr lang="en-US" dirty="0"/>
              <a:t>The communication costs for the new protocol when compared to other protocols results in the new scheme spending 5 times </a:t>
            </a:r>
            <a:r>
              <a:rPr lang="en-US" dirty="0" smtClean="0"/>
              <a:t>(which </a:t>
            </a:r>
            <a:r>
              <a:rPr lang="en-US" dirty="0"/>
              <a:t>represents the communication </a:t>
            </a:r>
            <a:r>
              <a:rPr lang="en-US" dirty="0" smtClean="0"/>
              <a:t>times).</a:t>
            </a:r>
          </a:p>
          <a:p>
            <a:r>
              <a:rPr lang="en-US" dirty="0" smtClean="0"/>
              <a:t>In this regard the new protocol is not very efficient in reducing the communication consumption.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protocol can </a:t>
            </a:r>
            <a:r>
              <a:rPr lang="en-US" dirty="0"/>
              <a:t>resist against the typical </a:t>
            </a:r>
            <a:r>
              <a:rPr lang="en-US" dirty="0" smtClean="0"/>
              <a:t>attacks.</a:t>
            </a:r>
          </a:p>
          <a:p>
            <a:r>
              <a:rPr lang="en-US" dirty="0" smtClean="0"/>
              <a:t>The authentication of the RFID communication is guaranteed.</a:t>
            </a:r>
          </a:p>
          <a:p>
            <a:r>
              <a:rPr lang="en-US" dirty="0" smtClean="0"/>
              <a:t>This is also verified using BAN logic rules.</a:t>
            </a:r>
          </a:p>
          <a:p>
            <a:r>
              <a:rPr lang="en-US" dirty="0" smtClean="0"/>
              <a:t>It has less computation costs.</a:t>
            </a:r>
          </a:p>
          <a:p>
            <a:r>
              <a:rPr lang="en-US" dirty="0" smtClean="0"/>
              <a:t>It uses index grouping to carry out storage of authenticated data.</a:t>
            </a:r>
          </a:p>
          <a:p>
            <a:r>
              <a:rPr lang="en-US" dirty="0" smtClean="0"/>
              <a:t>Future enhancement can be made to improve the communication cost of the protocol and making it even more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49" y="274749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26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Privacy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Privacy</a:t>
            </a:r>
            <a:r>
              <a:rPr lang="en-IN" sz="2400" dirty="0"/>
              <a:t> is the ability of an individual or group to seclude themselves or information about themselves, and thereby express themselves selectively. When something is private to a person, it usually means that something is inherently special or sensitive to them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In the case of medical field, important data such as blood type, diagnosis data etc. are vulnerable and have a high risk of being exploited by external agents and hackers.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15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Authentication is the act of proving an assertion, such as the identity of a computer system user. In contrast with identification, the act of indicating a person or thing's identity, authentication is the process of verifying that identity</a:t>
            </a:r>
            <a:r>
              <a:rPr lang="en-IN" sz="28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9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 (Radio Frequency Identification)</a:t>
            </a:r>
            <a:endParaRPr lang="en-US" dirty="0"/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88" y="1640380"/>
            <a:ext cx="6808160" cy="440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27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RFIDs in Medical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RFID communication consists of three main components:</a:t>
            </a:r>
          </a:p>
          <a:p>
            <a:pPr lvl="1"/>
            <a:r>
              <a:rPr lang="en-US" dirty="0" smtClean="0"/>
              <a:t>RFID Tag</a:t>
            </a:r>
          </a:p>
          <a:p>
            <a:pPr lvl="2"/>
            <a:r>
              <a:rPr lang="en-US" dirty="0" smtClean="0"/>
              <a:t>Contain details about the diagnosis, medicinal requirements for the patient, information about last checkups.</a:t>
            </a:r>
          </a:p>
          <a:p>
            <a:pPr lvl="1"/>
            <a:r>
              <a:rPr lang="en-US" dirty="0" smtClean="0"/>
              <a:t>RFID Reader</a:t>
            </a:r>
          </a:p>
          <a:p>
            <a:pPr lvl="2"/>
            <a:r>
              <a:rPr lang="en-US" dirty="0" smtClean="0"/>
              <a:t>Mobile device capable of reading an RFID tag with 10cm-20cm range.</a:t>
            </a:r>
          </a:p>
          <a:p>
            <a:pPr lvl="2"/>
            <a:r>
              <a:rPr lang="en-US" dirty="0" smtClean="0"/>
              <a:t>Reader directs radio frequencies at the tag and the tag gets activated due to this frequency and communicates with the reader. </a:t>
            </a:r>
          </a:p>
          <a:p>
            <a:pPr lvl="1"/>
            <a:r>
              <a:rPr lang="en-US" dirty="0" smtClean="0"/>
              <a:t>Server </a:t>
            </a:r>
          </a:p>
          <a:p>
            <a:pPr lvl="2"/>
            <a:r>
              <a:rPr lang="en-US" dirty="0" smtClean="0"/>
              <a:t>Back-end database</a:t>
            </a:r>
          </a:p>
          <a:p>
            <a:pPr lvl="2"/>
            <a:r>
              <a:rPr lang="en-US" dirty="0" smtClean="0"/>
              <a:t>Used for storage and processing</a:t>
            </a:r>
          </a:p>
          <a:p>
            <a:pPr lvl="2"/>
            <a:r>
              <a:rPr lang="en-US" dirty="0" smtClean="0"/>
              <a:t>Authentication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1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 in Medical Field</a:t>
            </a:r>
            <a:endParaRPr lang="en-US" dirty="0"/>
          </a:p>
        </p:txBody>
      </p:sp>
      <p:pic>
        <p:nvPicPr>
          <p:cNvPr id="2050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30" y="2129777"/>
            <a:ext cx="59340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6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2160589"/>
            <a:ext cx="11359166" cy="3880773"/>
          </a:xfrm>
        </p:spPr>
        <p:txBody>
          <a:bodyPr>
            <a:noAutofit/>
          </a:bodyPr>
          <a:lstStyle/>
          <a:p>
            <a:pPr lvl="0"/>
            <a:r>
              <a:rPr lang="en-IN" sz="2200" dirty="0" smtClean="0"/>
              <a:t>Anonymity – Keeping the user’s identity a secret</a:t>
            </a:r>
            <a:endParaRPr lang="en-US" sz="2200" dirty="0"/>
          </a:p>
          <a:p>
            <a:pPr lvl="0"/>
            <a:r>
              <a:rPr lang="en-IN" sz="2200" dirty="0"/>
              <a:t>Replay attack </a:t>
            </a:r>
            <a:r>
              <a:rPr lang="en-IN" sz="2200" dirty="0" smtClean="0"/>
              <a:t>resistance – Preventing </a:t>
            </a:r>
            <a:r>
              <a:rPr lang="en-US" sz="2200" dirty="0" smtClean="0"/>
              <a:t>data transmission repetition </a:t>
            </a:r>
            <a:endParaRPr lang="en-US" sz="2200" dirty="0"/>
          </a:p>
          <a:p>
            <a:pPr lvl="0"/>
            <a:r>
              <a:rPr lang="en-IN" sz="2200" dirty="0" smtClean="0"/>
              <a:t>Synchronization – Making sure the tag, reader and the server are in sync</a:t>
            </a:r>
            <a:endParaRPr lang="en-US" sz="2200" dirty="0"/>
          </a:p>
          <a:p>
            <a:pPr lvl="0"/>
            <a:r>
              <a:rPr lang="en-IN" sz="2200" dirty="0"/>
              <a:t>Forward </a:t>
            </a:r>
            <a:r>
              <a:rPr lang="en-IN" sz="2200" dirty="0" smtClean="0"/>
              <a:t>security – Protecting past sessions by protecting the session key</a:t>
            </a:r>
            <a:endParaRPr lang="en-US" sz="2200" dirty="0"/>
          </a:p>
          <a:p>
            <a:pPr lvl="0"/>
            <a:r>
              <a:rPr lang="en-IN" sz="2200" dirty="0"/>
              <a:t>Mutual </a:t>
            </a:r>
            <a:r>
              <a:rPr lang="en-IN" sz="2200" dirty="0" smtClean="0"/>
              <a:t>authentication – Enabling authentication between the tag , reader and server</a:t>
            </a:r>
            <a:endParaRPr lang="en-US" sz="2200" dirty="0"/>
          </a:p>
          <a:p>
            <a:pPr lvl="0"/>
            <a:r>
              <a:rPr lang="en-IN" sz="2200" dirty="0"/>
              <a:t>Non-denial of service</a:t>
            </a:r>
            <a:r>
              <a:rPr lang="en-IN" sz="2200" dirty="0" smtClean="0"/>
              <a:t>. – Prevent DoS attacks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723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roposed protocol for authentication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consists of a IDT (Index Data Table) which consists of index value and index content</a:t>
            </a:r>
          </a:p>
          <a:p>
            <a:r>
              <a:rPr lang="en-US" dirty="0" smtClean="0"/>
              <a:t>It is similar to key-value pairs and these key value pairs are stored in the form of cipher text rather than plain text.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33" y="3509004"/>
            <a:ext cx="937390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9" y="210355"/>
            <a:ext cx="8596668" cy="5494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Protocol workflow</a:t>
            </a:r>
            <a:endParaRPr lang="en-US" dirty="0"/>
          </a:p>
        </p:txBody>
      </p:sp>
      <p:pic>
        <p:nvPicPr>
          <p:cNvPr id="3074" name="Picture 2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33" y="1125226"/>
            <a:ext cx="8354839" cy="55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0212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549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Lightweight RFID Protocol for Medical Privacy Protection in IOT</vt:lpstr>
      <vt:lpstr>Privacy</vt:lpstr>
      <vt:lpstr>Authentication</vt:lpstr>
      <vt:lpstr>RFID (Radio Frequency Identification)</vt:lpstr>
      <vt:lpstr>Working of RFIDs in Medical Field</vt:lpstr>
      <vt:lpstr>RFID in Medical Field</vt:lpstr>
      <vt:lpstr>Security requirements</vt:lpstr>
      <vt:lpstr>Proposed protocol for authentication</vt:lpstr>
      <vt:lpstr>Protocol workflow</vt:lpstr>
      <vt:lpstr>Result Analysis</vt:lpstr>
      <vt:lpstr>Computation Cost and Communication Cost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RFID Protocol for Medical Privacy Protection in IOT</dc:title>
  <dc:creator>Osman Dsilva</dc:creator>
  <cp:lastModifiedBy>Osman Dsilva</cp:lastModifiedBy>
  <cp:revision>10</cp:revision>
  <dcterms:created xsi:type="dcterms:W3CDTF">2020-02-26T04:25:17Z</dcterms:created>
  <dcterms:modified xsi:type="dcterms:W3CDTF">2020-02-26T05:43:43Z</dcterms:modified>
</cp:coreProperties>
</file>