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80" r:id="rId10"/>
    <p:sldMasterId id="2147483792" r:id="rId11"/>
    <p:sldMasterId id="2147483804" r:id="rId12"/>
  </p:sldMasterIdLst>
  <p:notesMasterIdLst>
    <p:notesMasterId r:id="rId26"/>
  </p:notesMasterIdLst>
  <p:handoutMasterIdLst>
    <p:handoutMasterId r:id="rId27"/>
  </p:handoutMasterIdLst>
  <p:sldIdLst>
    <p:sldId id="257" r:id="rId13"/>
    <p:sldId id="259" r:id="rId14"/>
    <p:sldId id="260" r:id="rId15"/>
    <p:sldId id="265" r:id="rId16"/>
    <p:sldId id="264" r:id="rId17"/>
    <p:sldId id="263" r:id="rId18"/>
    <p:sldId id="262" r:id="rId19"/>
    <p:sldId id="266" r:id="rId20"/>
    <p:sldId id="270" r:id="rId21"/>
    <p:sldId id="269" r:id="rId22"/>
    <p:sldId id="268" r:id="rId23"/>
    <p:sldId id="261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87385-F9E5-421C-83DA-FDF2719553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A50D-0277-4567-B0B6-03B70182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2094-4C7B-48FF-BDA1-F41FB7E49832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30A1-4F26-462C-A312-6C8BE943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163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68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271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7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04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94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99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44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74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87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20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91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10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6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3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55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9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2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5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9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35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54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0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8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6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7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2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0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88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5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8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7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5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62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7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8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3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81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9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36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5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1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5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96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5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2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4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5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7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5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1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68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5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4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1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2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9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4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6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ECC091-C39D-45D4-BFED-DA66D59F75A5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3/2/2020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19C24F-67E8-408C-A069-D8D69BEEDDA3}" type="slidenum">
              <a:rPr lang="en-I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445" y="855005"/>
            <a:ext cx="1024597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/>
              <a:t>Lightweight RFID Protocol for Medical Privacy Protection in </a:t>
            </a:r>
            <a:r>
              <a:rPr lang="en-US" sz="5400" b="1" dirty="0" smtClean="0"/>
              <a:t>IOT</a:t>
            </a:r>
          </a:p>
          <a:p>
            <a:pPr algn="ctr"/>
            <a:r>
              <a:rPr lang="en-US" sz="1600" dirty="0"/>
              <a:t>Kai Fan, Member, IEEE, Wei Jiang, </a:t>
            </a:r>
            <a:r>
              <a:rPr lang="en-US" sz="1600" dirty="0" err="1"/>
              <a:t>Hui</a:t>
            </a:r>
            <a:r>
              <a:rPr lang="en-US" sz="1600" dirty="0"/>
              <a:t> Li, Member, IEEE, and </a:t>
            </a:r>
            <a:r>
              <a:rPr lang="en-US" sz="1600" dirty="0" smtClean="0"/>
              <a:t> </a:t>
            </a:r>
            <a:r>
              <a:rPr lang="en-US" sz="1600" dirty="0" err="1" smtClean="0"/>
              <a:t>Yintang</a:t>
            </a:r>
            <a:r>
              <a:rPr lang="en-US" sz="1600" dirty="0" smtClean="0"/>
              <a:t> </a:t>
            </a:r>
            <a:r>
              <a:rPr lang="en-US" sz="1600" dirty="0"/>
              <a:t>Yang, Member, IEEE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834459" y="3719682"/>
            <a:ext cx="558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		By: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Osman C. Dsilva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1DS16CS074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79304" y="328246"/>
            <a:ext cx="8596668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79304" y="1199717"/>
            <a:ext cx="10412696" cy="4560292"/>
          </a:xfrm>
          <a:prstGeom prst="rect">
            <a:avLst/>
          </a:prstGeom>
        </p:spPr>
        <p:txBody>
          <a:bodyPr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anonymity – The tag ID is transmitted in cipher text format because it is only used for authentication. This ID is stored locally in the tag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– The ‘Mark’ flag helps in synchronization by indicating the status of the session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Replay attack resistance -  Random numbers are generated for the tag, reader and server for every new session and hence future session cannot be attacked from previous session keys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Secrecy – Attacker cannot get previous session information based on current session due to the generated of fresh random numbers every session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Authentication – Authentication is obtained between the tag, reader and the server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– Due to the IDT data storage format key-value pair matching is done and this greatly reduces the chances of the Dos attacks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2134" y="46892"/>
            <a:ext cx="11209866" cy="138727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Cost and Communication Cost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2134" y="1434167"/>
            <a:ext cx="11209866" cy="4239802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 cost is very 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XOR,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Rot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lightweight.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bit cross operation used in this protocol is consumes less computational resources in an FPGA system.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costs for the new protocol when compared to other protocols results in the new scheme spending 5 times (which represents the communication times).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regard the new protocol is not very efficient in reducing the communication consumption.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80719" y="0"/>
            <a:ext cx="11209866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80719" y="1550989"/>
            <a:ext cx="11209866" cy="3880773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 protocol can resist against the typical attacks.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authentication of the RFID communication is guaranteed.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verified using BAN logic rules.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less computation costs.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index grouping to carry out storage of authenticated data.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can be made to improve the communication cost of the protocol and making it even more efficient.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2572" y="2325462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201334" y="1574436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ability of an individual or group to seclude themselves or information about themselves, and thereby express themselves selectively. When something is private to a person, it usually means that something is inherently special or sensitive to them.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medical field, important data such as blood type, diagnosis data etc. are vulnerable and have a high risk of being exploited by external agents and hackers.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01334" y="253636"/>
            <a:ext cx="8596668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6196" y="609600"/>
            <a:ext cx="8596668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26196" y="2160589"/>
            <a:ext cx="8596668" cy="3880773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is the act of proving an assertion, such as the identity of a computer system user. In contrast with identification, the act of indicating a person or thing's identity, authentication is the process of verifying that identity.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62130" y="211015"/>
            <a:ext cx="9746887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(Radio Frequency Identification)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34" y="1531815"/>
            <a:ext cx="6808160" cy="440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62762" y="254605"/>
            <a:ext cx="9229752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RFIDs in Medical Field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43189" y="1007104"/>
            <a:ext cx="11148811" cy="3880773"/>
          </a:xfrm>
          <a:prstGeom prst="rect">
            <a:avLst/>
          </a:prstGeom>
        </p:spPr>
        <p:txBody>
          <a:bodyPr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communication consists of three main components: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Tag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details about the diagnosis, medicinal requirements for the patient, information about last checkups.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Reader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 capable of reading an RFID tag with 10cm-20cm range.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Reader directs radio frequencies at the tag and the tag gets activated due to this frequency and communicates with the reader.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database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storage and processing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marL="457200" lvl="1" indent="0">
              <a:buFont typeface="Wingding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7211" y="328246"/>
            <a:ext cx="8596668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in Medical Field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07" y="1848423"/>
            <a:ext cx="59340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84103" y="609600"/>
            <a:ext cx="8596668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38589" y="2160589"/>
            <a:ext cx="11359166" cy="3880773"/>
          </a:xfrm>
          <a:prstGeom prst="rect">
            <a:avLst/>
          </a:prstGeom>
        </p:spPr>
        <p:txBody>
          <a:bodyPr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Anonymity – Keeping the user’s identity a secret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Replay attack resistance – Preventing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repetition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– Making sure the tag, reader and the server are in sync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security – Protecting past sessions by protecting the session key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Mutual authentication – Enabling authentication between the tag , reader and server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Non-denial of service. – Prevent DoS attacks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62072" y="0"/>
            <a:ext cx="8596668" cy="1320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protocol for authentication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662072" y="1550989"/>
            <a:ext cx="10134976" cy="3880773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a IDT (Index Data Table) which consists of index value and index content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key-value pairs and these key value pairs are stored in the form of cipher text rather than plain text.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72" y="3002057"/>
            <a:ext cx="937390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896" y="0"/>
            <a:ext cx="8596668" cy="54949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workflow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1" y="914871"/>
            <a:ext cx="7717328" cy="514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3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573</Words>
  <Application>Microsoft Office PowerPoint</Application>
  <PresentationFormat>Widescreen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1_Module</vt:lpstr>
      <vt:lpstr>2_Module</vt:lpstr>
      <vt:lpstr>3_Module</vt:lpstr>
      <vt:lpstr>4_Module</vt:lpstr>
      <vt:lpstr>5_Module</vt:lpstr>
      <vt:lpstr>6_Module</vt:lpstr>
      <vt:lpstr>7_Module</vt:lpstr>
      <vt:lpstr>8_Module</vt:lpstr>
      <vt:lpstr>10_Module</vt:lpstr>
      <vt:lpstr>11_Module</vt:lpstr>
      <vt:lpstr>12_Module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 Dsilva</dc:creator>
  <cp:lastModifiedBy>Osman Dsilva</cp:lastModifiedBy>
  <cp:revision>7</cp:revision>
  <dcterms:created xsi:type="dcterms:W3CDTF">2020-02-27T04:55:29Z</dcterms:created>
  <dcterms:modified xsi:type="dcterms:W3CDTF">2020-03-02T02:34:53Z</dcterms:modified>
</cp:coreProperties>
</file>