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46" autoAdjust="0"/>
    <p:restoredTop sz="94660"/>
  </p:normalViewPr>
  <p:slideViewPr>
    <p:cSldViewPr>
      <p:cViewPr varScale="1">
        <p:scale>
          <a:sx n="81" d="100"/>
          <a:sy n="81" d="100"/>
        </p:scale>
        <p:origin x="1838"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3E89D1-A86C-4F69-93B0-4D2EAF065D20}" type="datetimeFigureOut">
              <a:rPr lang="en-US" smtClean="0"/>
              <a:pPr/>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3E89D1-A86C-4F69-93B0-4D2EAF065D20}" type="datetimeFigureOut">
              <a:rPr lang="en-US" smtClean="0"/>
              <a:pPr/>
              <a:t>02-Mar-20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3E89D1-A86C-4F69-93B0-4D2EAF065D20}" type="datetimeFigureOut">
              <a:rPr lang="en-US" smtClean="0"/>
              <a:pPr/>
              <a:t>02-Mar-20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3E89D1-A86C-4F69-93B0-4D2EAF065D20}" type="datetimeFigureOut">
              <a:rPr lang="en-US" smtClean="0"/>
              <a:pPr/>
              <a:t>02-Mar-20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E89D1-A86C-4F69-93B0-4D2EAF065D20}" type="datetimeFigureOut">
              <a:rPr lang="en-US" smtClean="0"/>
              <a:pPr/>
              <a:t>02-Mar-20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02-Mar-20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02-Mar-20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E89D1-A86C-4F69-93B0-4D2EAF065D20}" type="datetimeFigureOut">
              <a:rPr lang="en-US" smtClean="0"/>
              <a:pPr/>
              <a:t>02-Mar-20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57C97-B46C-4A57-8520-F5BBDB84AE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3" name="TextBox 2"/>
          <p:cNvSpPr txBox="1"/>
          <p:nvPr/>
        </p:nvSpPr>
        <p:spPr>
          <a:xfrm>
            <a:off x="914400" y="1905000"/>
            <a:ext cx="8229600"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RFID Backscattering in Long-Range Scenarios</a:t>
            </a:r>
          </a:p>
        </p:txBody>
      </p:sp>
      <p:sp>
        <p:nvSpPr>
          <p:cNvPr id="5" name="TextBox 4"/>
          <p:cNvSpPr txBox="1"/>
          <p:nvPr/>
        </p:nvSpPr>
        <p:spPr>
          <a:xfrm>
            <a:off x="5486400" y="5334000"/>
            <a:ext cx="3810000" cy="584775"/>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Ruthwik H Param</a:t>
            </a:r>
          </a:p>
          <a:p>
            <a:r>
              <a:rPr lang="en-US" sz="1600" dirty="0" smtClean="0">
                <a:latin typeface="Times New Roman" panose="02020603050405020304" pitchFamily="18" charset="0"/>
                <a:cs typeface="Times New Roman" panose="02020603050405020304" pitchFamily="18" charset="0"/>
              </a:rPr>
              <a:t>1DS16CS125</a:t>
            </a:r>
            <a:endParaRPr lang="en-US" sz="1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828800" y="2743200"/>
            <a:ext cx="64770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Francesco Amato, </a:t>
            </a:r>
            <a:r>
              <a:rPr lang="en-US" i="1" dirty="0">
                <a:latin typeface="Times New Roman" panose="02020603050405020304" pitchFamily="18" charset="0"/>
                <a:cs typeface="Times New Roman" panose="02020603050405020304" pitchFamily="18" charset="0"/>
              </a:rPr>
              <a:t>Member, IEEE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Hakki</a:t>
            </a:r>
            <a:r>
              <a:rPr lang="en-US" dirty="0">
                <a:latin typeface="Times New Roman" panose="02020603050405020304" pitchFamily="18" charset="0"/>
                <a:cs typeface="Times New Roman" panose="02020603050405020304" pitchFamily="18" charset="0"/>
              </a:rPr>
              <a:t> M. Torun, </a:t>
            </a:r>
            <a:r>
              <a:rPr lang="en-US" i="1" dirty="0">
                <a:latin typeface="Times New Roman" panose="02020603050405020304" pitchFamily="18" charset="0"/>
                <a:cs typeface="Times New Roman" panose="02020603050405020304" pitchFamily="18" charset="0"/>
              </a:rPr>
              <a:t>Student Member, IEEE</a:t>
            </a:r>
            <a:r>
              <a:rPr lang="en-US" dirty="0">
                <a:latin typeface="Times New Roman" panose="02020603050405020304" pitchFamily="18" charset="0"/>
                <a:cs typeface="Times New Roman" panose="02020603050405020304" pitchFamily="18" charset="0"/>
              </a:rPr>
              <a:t>, and Gregory D. </a:t>
            </a:r>
            <a:r>
              <a:rPr lang="en-US" dirty="0" err="1">
                <a:latin typeface="Times New Roman" panose="02020603050405020304" pitchFamily="18" charset="0"/>
                <a:cs typeface="Times New Roman" panose="02020603050405020304" pitchFamily="18" charset="0"/>
              </a:rPr>
              <a:t>Durgin</a:t>
            </a:r>
            <a:r>
              <a:rPr lang="en-US" i="1" dirty="0">
                <a:latin typeface="Times New Roman" panose="02020603050405020304" pitchFamily="18" charset="0"/>
                <a:cs typeface="Times New Roman" panose="02020603050405020304" pitchFamily="18" charset="0"/>
              </a:rPr>
              <a:t>, Member</a:t>
            </a:r>
            <a:r>
              <a:rPr lang="en-US" i="1" dirty="0" smtClean="0">
                <a:latin typeface="Times New Roman" panose="02020603050405020304" pitchFamily="18" charset="0"/>
                <a:cs typeface="Times New Roman" panose="02020603050405020304" pitchFamily="18" charset="0"/>
              </a:rPr>
              <a:t>, IEEE</a:t>
            </a:r>
            <a:r>
              <a:rPr lang="en-US"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90133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5" name="Picture 4"/>
          <p:cNvPicPr>
            <a:picLocks noChangeAspect="1"/>
          </p:cNvPicPr>
          <p:nvPr/>
        </p:nvPicPr>
        <p:blipFill>
          <a:blip r:embed="rId3"/>
          <a:stretch>
            <a:fillRect/>
          </a:stretch>
        </p:blipFill>
        <p:spPr>
          <a:xfrm>
            <a:off x="2362200" y="71870"/>
            <a:ext cx="5143873" cy="6054293"/>
          </a:xfrm>
          <a:prstGeom prst="rect">
            <a:avLst/>
          </a:prstGeom>
        </p:spPr>
      </p:pic>
    </p:spTree>
    <p:extLst>
      <p:ext uri="{BB962C8B-B14F-4D97-AF65-F5344CB8AC3E}">
        <p14:creationId xmlns:p14="http://schemas.microsoft.com/office/powerpoint/2010/main" val="1916063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TextBox 4"/>
          <p:cNvSpPr txBox="1"/>
          <p:nvPr/>
        </p:nvSpPr>
        <p:spPr>
          <a:xfrm>
            <a:off x="1143000" y="228600"/>
            <a:ext cx="7772400" cy="553998"/>
          </a:xfrm>
          <a:prstGeom prst="rect">
            <a:avLst/>
          </a:prstGeom>
          <a:noFill/>
        </p:spPr>
        <p:txBody>
          <a:bodyPr wrap="square" rtlCol="0">
            <a:spAutoFit/>
          </a:bodyPr>
          <a:lstStyle/>
          <a:p>
            <a:r>
              <a:rPr lang="en-US" sz="3000" dirty="0" smtClean="0">
                <a:latin typeface="Times New Roman" panose="02020603050405020304" pitchFamily="18" charset="0"/>
                <a:cs typeface="Times New Roman" panose="02020603050405020304" pitchFamily="18" charset="0"/>
              </a:rPr>
              <a:t>Achieved Ranges and Gains of the Tunneling </a:t>
            </a:r>
            <a:r>
              <a:rPr lang="en-US" sz="3000" dirty="0">
                <a:latin typeface="Times New Roman" panose="02020603050405020304" pitchFamily="18" charset="0"/>
                <a:cs typeface="Times New Roman" panose="02020603050405020304" pitchFamily="18" charset="0"/>
              </a:rPr>
              <a:t>T</a:t>
            </a:r>
            <a:r>
              <a:rPr lang="en-US" sz="3000" dirty="0" smtClean="0">
                <a:latin typeface="Times New Roman" panose="02020603050405020304" pitchFamily="18" charset="0"/>
                <a:cs typeface="Times New Roman" panose="02020603050405020304" pitchFamily="18" charset="0"/>
              </a:rPr>
              <a:t>ag</a:t>
            </a:r>
            <a:endParaRPr lang="en-US" sz="3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143000" y="868363"/>
            <a:ext cx="762000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measurement campaign aimed to experimentally </a:t>
            </a:r>
            <a:r>
              <a:rPr lang="en-US" dirty="0" smtClean="0">
                <a:latin typeface="Times New Roman" panose="02020603050405020304" pitchFamily="18" charset="0"/>
                <a:cs typeface="Times New Roman" panose="02020603050405020304" pitchFamily="18" charset="0"/>
              </a:rPr>
              <a:t>verify the </a:t>
            </a:r>
            <a:r>
              <a:rPr lang="en-US" dirty="0">
                <a:latin typeface="Times New Roman" panose="02020603050405020304" pitchFamily="18" charset="0"/>
                <a:cs typeface="Times New Roman" panose="02020603050405020304" pitchFamily="18" charset="0"/>
              </a:rPr>
              <a:t>capabilities of a Tunneling Tag in terms of </a:t>
            </a:r>
            <a:r>
              <a:rPr lang="en-US" dirty="0" smtClean="0">
                <a:latin typeface="Times New Roman" panose="02020603050405020304" pitchFamily="18" charset="0"/>
                <a:cs typeface="Times New Roman" panose="02020603050405020304" pitchFamily="18" charset="0"/>
              </a:rPr>
              <a:t>achievable ranges </a:t>
            </a:r>
            <a:r>
              <a:rPr lang="en-US" dirty="0">
                <a:latin typeface="Times New Roman" panose="02020603050405020304" pitchFamily="18" charset="0"/>
                <a:cs typeface="Times New Roman" panose="02020603050405020304" pitchFamily="18" charset="0"/>
              </a:rPr>
              <a:t>and gains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Table II show and </a:t>
            </a:r>
            <a:r>
              <a:rPr lang="en-US" dirty="0" smtClean="0">
                <a:latin typeface="Times New Roman" panose="02020603050405020304" pitchFamily="18" charset="0"/>
                <a:cs typeface="Times New Roman" panose="02020603050405020304" pitchFamily="18" charset="0"/>
              </a:rPr>
              <a:t>summarize the </a:t>
            </a:r>
            <a:r>
              <a:rPr lang="en-US" dirty="0">
                <a:latin typeface="Times New Roman" panose="02020603050405020304" pitchFamily="18" charset="0"/>
                <a:cs typeface="Times New Roman" panose="02020603050405020304" pitchFamily="18" charset="0"/>
              </a:rPr>
              <a:t>measurements done for this work.</a:t>
            </a:r>
          </a:p>
        </p:txBody>
      </p:sp>
      <p:pic>
        <p:nvPicPr>
          <p:cNvPr id="8" name="Picture 7"/>
          <p:cNvPicPr>
            <a:picLocks noChangeAspect="1"/>
          </p:cNvPicPr>
          <p:nvPr/>
        </p:nvPicPr>
        <p:blipFill>
          <a:blip r:embed="rId3"/>
          <a:stretch>
            <a:fillRect/>
          </a:stretch>
        </p:blipFill>
        <p:spPr>
          <a:xfrm>
            <a:off x="1122680" y="1897778"/>
            <a:ext cx="7744856" cy="2443008"/>
          </a:xfrm>
          <a:prstGeom prst="rect">
            <a:avLst/>
          </a:prstGeom>
        </p:spPr>
      </p:pic>
    </p:spTree>
    <p:extLst>
      <p:ext uri="{BB962C8B-B14F-4D97-AF65-F5344CB8AC3E}">
        <p14:creationId xmlns:p14="http://schemas.microsoft.com/office/powerpoint/2010/main" val="3159575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5" name="Picture 4"/>
          <p:cNvPicPr>
            <a:picLocks noChangeAspect="1"/>
          </p:cNvPicPr>
          <p:nvPr/>
        </p:nvPicPr>
        <p:blipFill rotWithShape="1">
          <a:blip r:embed="rId3"/>
          <a:srcRect r="22841"/>
          <a:stretch/>
        </p:blipFill>
        <p:spPr>
          <a:xfrm>
            <a:off x="1295400" y="304800"/>
            <a:ext cx="3733800" cy="3040643"/>
          </a:xfrm>
          <a:prstGeom prst="rect">
            <a:avLst/>
          </a:prstGeom>
        </p:spPr>
      </p:pic>
      <p:pic>
        <p:nvPicPr>
          <p:cNvPr id="6" name="Picture 5"/>
          <p:cNvPicPr>
            <a:picLocks noChangeAspect="1"/>
          </p:cNvPicPr>
          <p:nvPr/>
        </p:nvPicPr>
        <p:blipFill>
          <a:blip r:embed="rId4"/>
          <a:stretch>
            <a:fillRect/>
          </a:stretch>
        </p:blipFill>
        <p:spPr>
          <a:xfrm>
            <a:off x="5262720" y="2895600"/>
            <a:ext cx="3688400" cy="2968247"/>
          </a:xfrm>
          <a:prstGeom prst="rect">
            <a:avLst/>
          </a:prstGeom>
        </p:spPr>
      </p:pic>
    </p:spTree>
    <p:extLst>
      <p:ext uri="{BB962C8B-B14F-4D97-AF65-F5344CB8AC3E}">
        <p14:creationId xmlns:p14="http://schemas.microsoft.com/office/powerpoint/2010/main" val="2247058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TextBox 4"/>
          <p:cNvSpPr txBox="1"/>
          <p:nvPr/>
        </p:nvSpPr>
        <p:spPr>
          <a:xfrm>
            <a:off x="1143000" y="228600"/>
            <a:ext cx="7772400" cy="553998"/>
          </a:xfrm>
          <a:prstGeom prst="rect">
            <a:avLst/>
          </a:prstGeom>
          <a:noFill/>
        </p:spPr>
        <p:txBody>
          <a:bodyPr wrap="square" rtlCol="0">
            <a:spAutoFit/>
          </a:bodyPr>
          <a:lstStyle/>
          <a:p>
            <a:pPr algn="ctr"/>
            <a:r>
              <a:rPr lang="en-US" sz="3000" dirty="0" smtClean="0">
                <a:latin typeface="Times New Roman" panose="02020603050405020304" pitchFamily="18" charset="0"/>
                <a:cs typeface="Times New Roman" panose="02020603050405020304" pitchFamily="18" charset="0"/>
              </a:rPr>
              <a:t>Gain Model Validation and Modulation Errors</a:t>
            </a:r>
            <a:endParaRPr lang="en-US" sz="3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143000" y="914400"/>
            <a:ext cx="7772400" cy="1754326"/>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data used in this section has been procured from the paper that is being referred to.)</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To test the accuracy of the mathematical model (Eq. 9) in predicting the TR gains G</a:t>
            </a:r>
            <a:r>
              <a:rPr lang="en-US" i="1" baseline="-25000" dirty="0" smtClean="0">
                <a:latin typeface="Times New Roman" panose="02020603050405020304" pitchFamily="18" charset="0"/>
                <a:cs typeface="Times New Roman" panose="02020603050405020304" pitchFamily="18" charset="0"/>
              </a:rPr>
              <a:t>TR</a:t>
            </a:r>
            <a:r>
              <a:rPr lang="en-US" dirty="0" smtClean="0">
                <a:latin typeface="Times New Roman" panose="02020603050405020304" pitchFamily="18" charset="0"/>
                <a:cs typeface="Times New Roman" panose="02020603050405020304" pitchFamily="18" charset="0"/>
              </a:rPr>
              <a:t>, backscattering tests were held with the Tunneling Tag placed at 650 m and 1.2 km away from the reader. A summary of the results in shown in Table IV.</a:t>
            </a:r>
            <a:endParaRPr lang="en-US"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2546985" y="2851288"/>
            <a:ext cx="4050030" cy="2034540"/>
          </a:xfrm>
          <a:prstGeom prst="rect">
            <a:avLst/>
          </a:prstGeom>
        </p:spPr>
      </p:pic>
    </p:spTree>
    <p:extLst>
      <p:ext uri="{BB962C8B-B14F-4D97-AF65-F5344CB8AC3E}">
        <p14:creationId xmlns:p14="http://schemas.microsoft.com/office/powerpoint/2010/main" val="2839092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TextBox 4"/>
          <p:cNvSpPr txBox="1"/>
          <p:nvPr/>
        </p:nvSpPr>
        <p:spPr>
          <a:xfrm>
            <a:off x="1143000" y="228600"/>
            <a:ext cx="7772400" cy="553998"/>
          </a:xfrm>
          <a:prstGeom prst="rect">
            <a:avLst/>
          </a:prstGeom>
          <a:noFill/>
        </p:spPr>
        <p:txBody>
          <a:bodyPr wrap="square" rtlCol="0">
            <a:spAutoFit/>
          </a:bodyPr>
          <a:lstStyle/>
          <a:p>
            <a:pPr algn="ctr"/>
            <a:r>
              <a:rPr lang="en-US" sz="3000" dirty="0" smtClean="0">
                <a:latin typeface="Times New Roman" panose="02020603050405020304" pitchFamily="18" charset="0"/>
                <a:cs typeface="Times New Roman" panose="02020603050405020304" pitchFamily="18" charset="0"/>
              </a:rPr>
              <a:t>Link Budget Designer Tool</a:t>
            </a:r>
            <a:endParaRPr lang="en-US" sz="3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524000" y="1417638"/>
            <a:ext cx="670560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Testing Scenarios </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Long Range Backscattering</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990058" y="2677299"/>
            <a:ext cx="8078283" cy="2286000"/>
          </a:xfrm>
          <a:prstGeom prst="rect">
            <a:avLst/>
          </a:prstGeom>
        </p:spPr>
      </p:pic>
    </p:spTree>
    <p:extLst>
      <p:ext uri="{BB962C8B-B14F-4D97-AF65-F5344CB8AC3E}">
        <p14:creationId xmlns:p14="http://schemas.microsoft.com/office/powerpoint/2010/main" val="954454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TextBox 4"/>
          <p:cNvSpPr txBox="1"/>
          <p:nvPr/>
        </p:nvSpPr>
        <p:spPr>
          <a:xfrm>
            <a:off x="1143000" y="228600"/>
            <a:ext cx="7772400" cy="553998"/>
          </a:xfrm>
          <a:prstGeom prst="rect">
            <a:avLst/>
          </a:prstGeom>
          <a:noFill/>
        </p:spPr>
        <p:txBody>
          <a:bodyPr wrap="square" rtlCol="0">
            <a:spAutoFit/>
          </a:bodyPr>
          <a:lstStyle/>
          <a:p>
            <a:pPr algn="ctr"/>
            <a:r>
              <a:rPr lang="en-US" sz="3000" dirty="0" smtClean="0">
                <a:latin typeface="Times New Roman" panose="02020603050405020304" pitchFamily="18" charset="0"/>
                <a:cs typeface="Times New Roman" panose="02020603050405020304" pitchFamily="18" charset="0"/>
              </a:rPr>
              <a:t>Considerations on Power Consumption</a:t>
            </a:r>
            <a:endParaRPr lang="en-US" sz="3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219200" y="914400"/>
            <a:ext cx="74676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Tunneling Tag that was showcased here has a requirement of a certain biasing power to work in the manner it is supposed to</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requirement does not allow to identify the prototype as a passive transponder; nevertheless the consumed power is extremely low when compared to any other state-of-the-art RF wireless devices</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amount of biasing power, although very low, is enough to amplify very weak impinging RF signals whose amplitude is below -40 dBm.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Thanks to the high sensitivity of the device, low impinging RF powers are enough to obtain backscattering modulation and amplification. The low powers required by the Tunneling Tag prototype contribute, from both an economically and environmentally point of view, to a future with billions of wireless devices.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0379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TextBox 4"/>
          <p:cNvSpPr txBox="1"/>
          <p:nvPr/>
        </p:nvSpPr>
        <p:spPr>
          <a:xfrm>
            <a:off x="1143000" y="228600"/>
            <a:ext cx="7772400" cy="553998"/>
          </a:xfrm>
          <a:prstGeom prst="rect">
            <a:avLst/>
          </a:prstGeom>
          <a:noFill/>
        </p:spPr>
        <p:txBody>
          <a:bodyPr wrap="square" rtlCol="0">
            <a:spAutoFit/>
          </a:bodyPr>
          <a:lstStyle/>
          <a:p>
            <a:pPr algn="ctr"/>
            <a:r>
              <a:rPr lang="en-US" sz="3000" dirty="0" smtClean="0">
                <a:latin typeface="Times New Roman" panose="02020603050405020304" pitchFamily="18" charset="0"/>
                <a:cs typeface="Times New Roman" panose="02020603050405020304" pitchFamily="18" charset="0"/>
              </a:rPr>
              <a:t>Conclusion</a:t>
            </a:r>
            <a:endParaRPr lang="en-US" sz="3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295400" y="914400"/>
            <a:ext cx="7239000" cy="480131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authors have constructed a system in which a reader, and a low powered Tunneling Tag which is capable of communicating at a very long range using backscattering communications at 5.8 GHz.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Using </a:t>
            </a:r>
            <a:r>
              <a:rPr lang="en-US" dirty="0" smtClean="0">
                <a:latin typeface="Times New Roman" panose="02020603050405020304" pitchFamily="18" charset="0"/>
                <a:cs typeface="Times New Roman" panose="02020603050405020304" pitchFamily="18" charset="0"/>
              </a:rPr>
              <a:t>the designed </a:t>
            </a:r>
            <a:r>
              <a:rPr lang="en-US" dirty="0">
                <a:latin typeface="Times New Roman" panose="02020603050405020304" pitchFamily="18" charset="0"/>
                <a:cs typeface="Times New Roman" panose="02020603050405020304" pitchFamily="18" charset="0"/>
              </a:rPr>
              <a:t>tool, the future generation will be able to further advance in this field and will be able to create better solutions to existing problems as well be able to create more efficient solutions</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understanding the results, we can see that by reducing power requirements while granting considerable communication distances, and we can understand that the Tunneling Tag will help provide a bright future for wireless IoT devices and backscattering applications.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Tunneling Tags with the use of backscattering communication will allow for RFID tags in general as well as become more efficient towards energy consumption which in turn will allow for greater utilization and yield better results in the long run as well as for immediate use.</a:t>
            </a:r>
          </a:p>
        </p:txBody>
      </p:sp>
    </p:spTree>
    <p:extLst>
      <p:ext uri="{BB962C8B-B14F-4D97-AF65-F5344CB8AC3E}">
        <p14:creationId xmlns:p14="http://schemas.microsoft.com/office/powerpoint/2010/main" val="2853736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TextBox 4"/>
          <p:cNvSpPr txBox="1"/>
          <p:nvPr/>
        </p:nvSpPr>
        <p:spPr>
          <a:xfrm>
            <a:off x="1143000" y="228600"/>
            <a:ext cx="7772400" cy="553998"/>
          </a:xfrm>
          <a:prstGeom prst="rect">
            <a:avLst/>
          </a:prstGeom>
          <a:noFill/>
        </p:spPr>
        <p:txBody>
          <a:bodyPr wrap="square" rtlCol="0">
            <a:spAutoFit/>
          </a:bodyPr>
          <a:lstStyle/>
          <a:p>
            <a:pPr algn="ctr"/>
            <a:r>
              <a:rPr lang="en-US" sz="3000" dirty="0" smtClean="0">
                <a:latin typeface="Times New Roman" panose="02020603050405020304" pitchFamily="18" charset="0"/>
                <a:cs typeface="Times New Roman" panose="02020603050405020304" pitchFamily="18" charset="0"/>
              </a:rPr>
              <a:t>References</a:t>
            </a:r>
            <a:endParaRPr lang="en-US" sz="3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295400" y="828636"/>
            <a:ext cx="7162800" cy="5078313"/>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r>
              <a:rPr lang="en-US" sz="1200" baseline="30000" dirty="0">
                <a:latin typeface="Times New Roman" panose="02020603050405020304" pitchFamily="18" charset="0"/>
                <a:cs typeface="Times New Roman" panose="02020603050405020304" pitchFamily="18" charset="0"/>
              </a:rPr>
              <a:t>[1] </a:t>
            </a:r>
            <a:r>
              <a:rPr lang="en-US" sz="1200" dirty="0">
                <a:latin typeface="Times New Roman" panose="02020603050405020304" pitchFamily="18" charset="0"/>
                <a:cs typeface="Times New Roman" panose="02020603050405020304" pitchFamily="18" charset="0"/>
              </a:rPr>
              <a:t>Shao, </a:t>
            </a:r>
            <a:r>
              <a:rPr lang="en-US" sz="1200" dirty="0" err="1">
                <a:latin typeface="Times New Roman" panose="02020603050405020304" pitchFamily="18" charset="0"/>
                <a:cs typeface="Times New Roman" panose="02020603050405020304" pitchFamily="18" charset="0"/>
              </a:rPr>
              <a:t>Shuai</a:t>
            </a:r>
            <a:r>
              <a:rPr lang="en-US" sz="1200" dirty="0">
                <a:latin typeface="Times New Roman" panose="02020603050405020304" pitchFamily="18" charset="0"/>
                <a:cs typeface="Times New Roman" panose="02020603050405020304" pitchFamily="18" charset="0"/>
              </a:rPr>
              <a:t>, et al. “Broadband Textile-Based Passive UHF RFID Tag Antenna for Elastic Material.” </a:t>
            </a:r>
            <a:r>
              <a:rPr lang="en-US" sz="1200" i="1" dirty="0">
                <a:latin typeface="Times New Roman" panose="02020603050405020304" pitchFamily="18" charset="0"/>
                <a:cs typeface="Times New Roman" panose="02020603050405020304" pitchFamily="18" charset="0"/>
              </a:rPr>
              <a:t>IEEE Antennas and Wireless Propagation Letters</a:t>
            </a:r>
            <a:r>
              <a:rPr lang="en-US" sz="1200" dirty="0">
                <a:latin typeface="Times New Roman" panose="02020603050405020304" pitchFamily="18" charset="0"/>
                <a:cs typeface="Times New Roman" panose="02020603050405020304" pitchFamily="18" charset="0"/>
              </a:rPr>
              <a:t>, vol. 14, 2015.</a:t>
            </a:r>
          </a:p>
          <a:p>
            <a:r>
              <a:rPr lang="en-US" sz="1200" dirty="0">
                <a:latin typeface="Times New Roman" panose="02020603050405020304" pitchFamily="18" charset="0"/>
                <a:cs typeface="Times New Roman" panose="02020603050405020304" pitchFamily="18" charset="0"/>
              </a:rPr>
              <a:t> </a:t>
            </a:r>
          </a:p>
          <a:p>
            <a:r>
              <a:rPr lang="en-US" sz="1200" baseline="30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Scherhaufl</a:t>
            </a:r>
            <a:r>
              <a:rPr lang="en-US" sz="1200" dirty="0">
                <a:latin typeface="Times New Roman" panose="02020603050405020304" pitchFamily="18" charset="0"/>
                <a:cs typeface="Times New Roman" panose="02020603050405020304" pitchFamily="18" charset="0"/>
              </a:rPr>
              <a:t>, Martin, et al. “UHF RFID Localization Based on Evaluation of Backscattered Tag Signals.” </a:t>
            </a:r>
            <a:r>
              <a:rPr lang="en-US" sz="1200" i="1" dirty="0">
                <a:latin typeface="Times New Roman" panose="02020603050405020304" pitchFamily="18" charset="0"/>
                <a:cs typeface="Times New Roman" panose="02020603050405020304" pitchFamily="18" charset="0"/>
              </a:rPr>
              <a:t>IEEE Transactions on Instrumentation and Measurement</a:t>
            </a:r>
            <a:r>
              <a:rPr lang="en-US" sz="1200" dirty="0">
                <a:latin typeface="Times New Roman" panose="02020603050405020304" pitchFamily="18" charset="0"/>
                <a:cs typeface="Times New Roman" panose="02020603050405020304" pitchFamily="18" charset="0"/>
              </a:rPr>
              <a:t>, vol. 64, no. 11, 2015. </a:t>
            </a:r>
          </a:p>
          <a:p>
            <a:r>
              <a:rPr lang="en-US" sz="1200" dirty="0">
                <a:latin typeface="Times New Roman" panose="02020603050405020304" pitchFamily="18" charset="0"/>
                <a:cs typeface="Times New Roman" panose="02020603050405020304" pitchFamily="18" charset="0"/>
              </a:rPr>
              <a:t> </a:t>
            </a:r>
          </a:p>
          <a:p>
            <a:r>
              <a:rPr lang="en-US" sz="1200" baseline="30000" dirty="0">
                <a:latin typeface="Times New Roman" panose="02020603050405020304" pitchFamily="18" charset="0"/>
                <a:cs typeface="Times New Roman" panose="02020603050405020304" pitchFamily="18" charset="0"/>
              </a:rPr>
              <a:t>[3]</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Scherhaufl</a:t>
            </a:r>
            <a:r>
              <a:rPr lang="en-US" sz="1200" dirty="0">
                <a:latin typeface="Times New Roman" panose="02020603050405020304" pitchFamily="18" charset="0"/>
                <a:cs typeface="Times New Roman" panose="02020603050405020304" pitchFamily="18" charset="0"/>
              </a:rPr>
              <a:t>, Martin, et al. “Robust Localization of Passive UHF RFID Tag Arrays Based on Phase-Difference-of-Arrival Evaluation.” </a:t>
            </a:r>
            <a:r>
              <a:rPr lang="en-US" sz="1200" i="1" dirty="0">
                <a:latin typeface="Times New Roman" panose="02020603050405020304" pitchFamily="18" charset="0"/>
                <a:cs typeface="Times New Roman" panose="02020603050405020304" pitchFamily="18" charset="0"/>
              </a:rPr>
              <a:t>2015 IEEE Topical Conference on Wireless Sensors and Sensor Networks (</a:t>
            </a:r>
            <a:r>
              <a:rPr lang="en-US" sz="1200" i="1" dirty="0" err="1">
                <a:latin typeface="Times New Roman" panose="02020603050405020304" pitchFamily="18" charset="0"/>
                <a:cs typeface="Times New Roman" panose="02020603050405020304" pitchFamily="18" charset="0"/>
              </a:rPr>
              <a:t>WiSNet</a:t>
            </a:r>
            <a:r>
              <a:rPr lang="en-US" sz="1200" i="1"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 2015.</a:t>
            </a:r>
          </a:p>
          <a:p>
            <a:r>
              <a:rPr lang="en-US" sz="1200" dirty="0">
                <a:latin typeface="Times New Roman" panose="02020603050405020304" pitchFamily="18" charset="0"/>
                <a:cs typeface="Times New Roman" panose="02020603050405020304" pitchFamily="18" charset="0"/>
              </a:rPr>
              <a:t> </a:t>
            </a:r>
          </a:p>
          <a:p>
            <a:r>
              <a:rPr lang="en-US" sz="1200" baseline="30000" dirty="0">
                <a:latin typeface="Times New Roman" panose="02020603050405020304" pitchFamily="18" charset="0"/>
                <a:cs typeface="Times New Roman" panose="02020603050405020304" pitchFamily="18" charset="0"/>
              </a:rPr>
              <a:t>[4]</a:t>
            </a:r>
            <a:r>
              <a:rPr lang="en-US" sz="1200" dirty="0">
                <a:latin typeface="Times New Roman" panose="02020603050405020304" pitchFamily="18" charset="0"/>
                <a:cs typeface="Times New Roman" panose="02020603050405020304" pitchFamily="18" charset="0"/>
              </a:rPr>
              <a:t> ATMEL. (Accessed Jan. 2018) Samb11. [Online]. Available: http: //www.atmel.com/Images/Atmel-42426-SmartConnect-SAMB11-SOC Datasheet.pdf</a:t>
            </a:r>
          </a:p>
          <a:p>
            <a:r>
              <a:rPr lang="en-US" sz="1200" dirty="0">
                <a:latin typeface="Times New Roman" panose="02020603050405020304" pitchFamily="18" charset="0"/>
                <a:cs typeface="Times New Roman" panose="02020603050405020304" pitchFamily="18" charset="0"/>
              </a:rPr>
              <a:t> </a:t>
            </a:r>
          </a:p>
          <a:p>
            <a:r>
              <a:rPr lang="en-US" sz="1200" baseline="30000" dirty="0">
                <a:latin typeface="Times New Roman" panose="02020603050405020304" pitchFamily="18" charset="0"/>
                <a:cs typeface="Times New Roman" panose="02020603050405020304" pitchFamily="18" charset="0"/>
              </a:rPr>
              <a:t>[5] </a:t>
            </a:r>
            <a:r>
              <a:rPr lang="en-US" sz="1200" dirty="0">
                <a:latin typeface="Times New Roman" panose="02020603050405020304" pitchFamily="18" charset="0"/>
                <a:cs typeface="Times New Roman" panose="02020603050405020304" pitchFamily="18" charset="0"/>
              </a:rPr>
              <a:t>Empire State Realty Trust, “Empire State building fact sheet,” Accessed Jan., 2018. [Online]. Available: http://www.esbnyc.com/sites/default/files/esb fact sheet 4 9 14 4.pdf </a:t>
            </a:r>
          </a:p>
          <a:p>
            <a:r>
              <a:rPr lang="en-US" sz="1200" dirty="0">
                <a:latin typeface="Times New Roman" panose="02020603050405020304" pitchFamily="18" charset="0"/>
                <a:cs typeface="Times New Roman" panose="02020603050405020304" pitchFamily="18" charset="0"/>
              </a:rPr>
              <a:t> </a:t>
            </a:r>
          </a:p>
          <a:p>
            <a:r>
              <a:rPr lang="en-US" sz="1200" baseline="30000" dirty="0">
                <a:latin typeface="Times New Roman" panose="02020603050405020304" pitchFamily="18" charset="0"/>
                <a:cs typeface="Times New Roman" panose="02020603050405020304" pitchFamily="18" charset="0"/>
              </a:rPr>
              <a:t>[6]</a:t>
            </a:r>
            <a:r>
              <a:rPr lang="en-US" sz="1200" dirty="0">
                <a:latin typeface="Times New Roman" panose="02020603050405020304" pitchFamily="18" charset="0"/>
                <a:cs typeface="Times New Roman" panose="02020603050405020304" pitchFamily="18" charset="0"/>
              </a:rPr>
              <a:t> C. He, Z. J. Wang, C. Miao, and V. C. M. Leung, “Block-level unitary query: Enabling orthogonal-like space-time code with query diversity for MIMO backscatter RFID,” IEEE Transactions on Wireless Communications, vol. 15, no. 3, pp. 1937–1949, March 2016.</a:t>
            </a:r>
          </a:p>
          <a:p>
            <a:r>
              <a:rPr lang="en-US" sz="1200" dirty="0">
                <a:latin typeface="Times New Roman" panose="02020603050405020304" pitchFamily="18" charset="0"/>
                <a:cs typeface="Times New Roman" panose="02020603050405020304" pitchFamily="18" charset="0"/>
              </a:rPr>
              <a:t> </a:t>
            </a:r>
          </a:p>
          <a:p>
            <a:r>
              <a:rPr lang="en-US" sz="1200" baseline="30000" dirty="0">
                <a:latin typeface="Times New Roman" panose="02020603050405020304" pitchFamily="18" charset="0"/>
                <a:cs typeface="Times New Roman" panose="02020603050405020304" pitchFamily="18" charset="0"/>
              </a:rPr>
              <a:t>[7]</a:t>
            </a:r>
            <a:r>
              <a:rPr lang="en-US" sz="1200" dirty="0">
                <a:latin typeface="Times New Roman" panose="02020603050405020304" pitchFamily="18" charset="0"/>
                <a:cs typeface="Times New Roman" panose="02020603050405020304" pitchFamily="18" charset="0"/>
              </a:rPr>
              <a:t> C. Boyer and S. Roy, “Invited paper - backscatter communication and RFID: Coding, energy, and MIMO analysis,” IEEE Transactions on Communications, vol. 62, no. 3, pp. 770–785, March 2014.</a:t>
            </a:r>
          </a:p>
          <a:p>
            <a:r>
              <a:rPr lang="en-US" sz="1200" dirty="0">
                <a:latin typeface="Times New Roman" panose="02020603050405020304" pitchFamily="18" charset="0"/>
                <a:cs typeface="Times New Roman" panose="02020603050405020304" pitchFamily="18" charset="0"/>
              </a:rPr>
              <a:t> </a:t>
            </a:r>
          </a:p>
          <a:p>
            <a:r>
              <a:rPr lang="en-US" sz="1200" baseline="30000" dirty="0">
                <a:latin typeface="Times New Roman" panose="02020603050405020304" pitchFamily="18" charset="0"/>
                <a:cs typeface="Times New Roman" panose="02020603050405020304" pitchFamily="18" charset="0"/>
              </a:rPr>
              <a:t>[8] </a:t>
            </a:r>
            <a:r>
              <a:rPr lang="en-US" sz="1200" dirty="0">
                <a:latin typeface="Times New Roman" panose="02020603050405020304" pitchFamily="18" charset="0"/>
                <a:cs typeface="Times New Roman" panose="02020603050405020304" pitchFamily="18" charset="0"/>
              </a:rPr>
              <a:t>S. </a:t>
            </a:r>
            <a:r>
              <a:rPr lang="en-US" sz="1200" dirty="0" err="1">
                <a:latin typeface="Times New Roman" panose="02020603050405020304" pitchFamily="18" charset="0"/>
                <a:cs typeface="Times New Roman" panose="02020603050405020304" pitchFamily="18" charset="0"/>
              </a:rPr>
              <a:t>Grebien</a:t>
            </a:r>
            <a:r>
              <a:rPr lang="en-US" sz="1200" dirty="0">
                <a:latin typeface="Times New Roman" panose="02020603050405020304" pitchFamily="18" charset="0"/>
                <a:cs typeface="Times New Roman" panose="02020603050405020304" pitchFamily="18" charset="0"/>
              </a:rPr>
              <a:t>, J. </a:t>
            </a:r>
            <a:r>
              <a:rPr lang="en-US" sz="1200" dirty="0" err="1">
                <a:latin typeface="Times New Roman" panose="02020603050405020304" pitchFamily="18" charset="0"/>
                <a:cs typeface="Times New Roman" panose="02020603050405020304" pitchFamily="18" charset="0"/>
              </a:rPr>
              <a:t>Kulmer</a:t>
            </a:r>
            <a:r>
              <a:rPr lang="en-US" sz="1200" dirty="0">
                <a:latin typeface="Times New Roman" panose="02020603050405020304" pitchFamily="18" charset="0"/>
                <a:cs typeface="Times New Roman" panose="02020603050405020304" pitchFamily="18" charset="0"/>
              </a:rPr>
              <a:t>, F. </a:t>
            </a:r>
            <a:r>
              <a:rPr lang="en-US" sz="1200" dirty="0" err="1">
                <a:latin typeface="Times New Roman" panose="02020603050405020304" pitchFamily="18" charset="0"/>
                <a:cs typeface="Times New Roman" panose="02020603050405020304" pitchFamily="18" charset="0"/>
              </a:rPr>
              <a:t>Galler</a:t>
            </a:r>
            <a:r>
              <a:rPr lang="en-US" sz="1200" dirty="0">
                <a:latin typeface="Times New Roman" panose="02020603050405020304" pitchFamily="18" charset="0"/>
                <a:cs typeface="Times New Roman" panose="02020603050405020304" pitchFamily="18" charset="0"/>
              </a:rPr>
              <a:t>, M. </a:t>
            </a:r>
            <a:r>
              <a:rPr lang="en-US" sz="1200" dirty="0" err="1">
                <a:latin typeface="Times New Roman" panose="02020603050405020304" pitchFamily="18" charset="0"/>
                <a:cs typeface="Times New Roman" panose="02020603050405020304" pitchFamily="18" charset="0"/>
              </a:rPr>
              <a:t>Goller</a:t>
            </a:r>
            <a:r>
              <a:rPr lang="en-US" sz="1200" dirty="0">
                <a:latin typeface="Times New Roman" panose="02020603050405020304" pitchFamily="18" charset="0"/>
                <a:cs typeface="Times New Roman" panose="02020603050405020304" pitchFamily="18" charset="0"/>
              </a:rPr>
              <a:t>, E. </a:t>
            </a:r>
            <a:r>
              <a:rPr lang="en-US" sz="1200" dirty="0" err="1">
                <a:latin typeface="Times New Roman" panose="02020603050405020304" pitchFamily="18" charset="0"/>
                <a:cs typeface="Times New Roman" panose="02020603050405020304" pitchFamily="18" charset="0"/>
              </a:rPr>
              <a:t>Leitinger</a:t>
            </a:r>
            <a:r>
              <a:rPr lang="en-US" sz="1200" dirty="0">
                <a:latin typeface="Times New Roman" panose="02020603050405020304" pitchFamily="18" charset="0"/>
                <a:cs typeface="Times New Roman" panose="02020603050405020304" pitchFamily="18" charset="0"/>
              </a:rPr>
              <a:t>, H. </a:t>
            </a:r>
            <a:r>
              <a:rPr lang="en-US" sz="1200" dirty="0" err="1">
                <a:latin typeface="Times New Roman" panose="02020603050405020304" pitchFamily="18" charset="0"/>
                <a:cs typeface="Times New Roman" panose="02020603050405020304" pitchFamily="18" charset="0"/>
              </a:rPr>
              <a:t>Arthaber</a:t>
            </a:r>
            <a:r>
              <a:rPr lang="en-US" sz="1200" dirty="0">
                <a:latin typeface="Times New Roman" panose="02020603050405020304" pitchFamily="18" charset="0"/>
                <a:cs typeface="Times New Roman" panose="02020603050405020304" pitchFamily="18" charset="0"/>
              </a:rPr>
              <a:t>, and K. </a:t>
            </a:r>
            <a:r>
              <a:rPr lang="en-US" sz="1200" dirty="0" err="1">
                <a:latin typeface="Times New Roman" panose="02020603050405020304" pitchFamily="18" charset="0"/>
                <a:cs typeface="Times New Roman" panose="02020603050405020304" pitchFamily="18" charset="0"/>
              </a:rPr>
              <a:t>Witrisal</a:t>
            </a:r>
            <a:r>
              <a:rPr lang="en-US" sz="1200" dirty="0">
                <a:latin typeface="Times New Roman" panose="02020603050405020304" pitchFamily="18" charset="0"/>
                <a:cs typeface="Times New Roman" panose="02020603050405020304" pitchFamily="18" charset="0"/>
              </a:rPr>
              <a:t>, “Range estimation and performance limits for UHF-RFID backscatter channels,” IEEE Journal of Radio Frequency Identification, vol. PP, no. 99, pp. 1–1, 2017.</a:t>
            </a: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5874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15240"/>
            <a:ext cx="9144000" cy="6858000"/>
          </a:xfrm>
          <a:prstGeom prst="rect">
            <a:avLst/>
          </a:prstGeom>
          <a:noFill/>
        </p:spPr>
      </p:pic>
      <p:pic>
        <p:nvPicPr>
          <p:cNvPr id="5" name="Picture 4"/>
          <p:cNvPicPr>
            <a:picLocks noChangeAspect="1"/>
          </p:cNvPicPr>
          <p:nvPr/>
        </p:nvPicPr>
        <p:blipFill>
          <a:blip r:embed="rId3"/>
          <a:stretch>
            <a:fillRect/>
          </a:stretch>
        </p:blipFill>
        <p:spPr>
          <a:xfrm>
            <a:off x="2971800" y="741958"/>
            <a:ext cx="3817951" cy="3505504"/>
          </a:xfrm>
          <a:prstGeom prst="rect">
            <a:avLst/>
          </a:prstGeom>
        </p:spPr>
      </p:pic>
      <p:sp>
        <p:nvSpPr>
          <p:cNvPr id="6" name="TextBox 5"/>
          <p:cNvSpPr txBox="1"/>
          <p:nvPr/>
        </p:nvSpPr>
        <p:spPr>
          <a:xfrm>
            <a:off x="2133600" y="152400"/>
            <a:ext cx="5638800" cy="553998"/>
          </a:xfrm>
          <a:prstGeom prst="rect">
            <a:avLst/>
          </a:prstGeom>
          <a:noFill/>
        </p:spPr>
        <p:txBody>
          <a:bodyPr wrap="square" rtlCol="0">
            <a:spAutoFit/>
          </a:bodyPr>
          <a:lstStyle/>
          <a:p>
            <a:pPr algn="ctr"/>
            <a:r>
              <a:rPr lang="en-US" sz="3000" dirty="0" smtClean="0">
                <a:latin typeface="Times New Roman" panose="02020603050405020304" pitchFamily="18" charset="0"/>
                <a:cs typeface="Times New Roman" panose="02020603050405020304" pitchFamily="18" charset="0"/>
              </a:rPr>
              <a:t>Introduction</a:t>
            </a:r>
            <a:endParaRPr lang="en-US" sz="3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990600" y="4296924"/>
            <a:ext cx="8077200"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RFID is an acronym for radio-frequency identification and refers to a technology whereby digital data encoded in RFID tags or smart labels are captured by a reader via radio waves.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Backscattering </a:t>
            </a:r>
            <a:r>
              <a:rPr lang="en-US" sz="1600" dirty="0">
                <a:latin typeface="Times New Roman" panose="02020603050405020304" pitchFamily="18" charset="0"/>
                <a:cs typeface="Times New Roman" panose="02020603050405020304" pitchFamily="18" charset="0"/>
              </a:rPr>
              <a:t>(or backscatter) is the reflection of waves, particles, or signals back to the direction they came from. Backscattering is defined also as the phenomenon that occurs when radiation or particles are scattered at angles to the original direction of motion of greater than 90°.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1021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TextBox 4"/>
          <p:cNvSpPr txBox="1"/>
          <p:nvPr/>
        </p:nvSpPr>
        <p:spPr>
          <a:xfrm>
            <a:off x="1219200" y="1143000"/>
            <a:ext cx="7391400"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Internet of things (IoT) is a system of interrelated computing devices, mechanical and digital machines are provided with unique identifiers and the ability to transfer data over a network without requiring human-to-human or human-to-computer interaction. </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the end of 2020, it is speculated that 210 billion of connected Internet-of-Things devices will be connected that will utilize wireless technology to be able to communicate with each other and to human users as well</a:t>
            </a:r>
            <a:r>
              <a:rPr lang="en-US"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One </a:t>
            </a:r>
            <a:r>
              <a:rPr lang="en-US" dirty="0">
                <a:latin typeface="Times New Roman" panose="02020603050405020304" pitchFamily="18" charset="0"/>
                <a:cs typeface="Times New Roman" panose="02020603050405020304" pitchFamily="18" charset="0"/>
              </a:rPr>
              <a:t>of the main concerns of the IoT devices connected across the world is energy consumption and the demand for constant battery replacement which are the major drawbacks of using IoT devices. </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120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76200" y="0"/>
            <a:ext cx="9144000" cy="6858000"/>
          </a:xfrm>
          <a:prstGeom prst="rect">
            <a:avLst/>
          </a:prstGeom>
          <a:noFill/>
        </p:spPr>
      </p:pic>
      <p:sp>
        <p:nvSpPr>
          <p:cNvPr id="5" name="TextBox 4"/>
          <p:cNvSpPr txBox="1"/>
          <p:nvPr/>
        </p:nvSpPr>
        <p:spPr>
          <a:xfrm>
            <a:off x="1600200" y="292736"/>
            <a:ext cx="6629400" cy="553998"/>
          </a:xfrm>
          <a:prstGeom prst="rect">
            <a:avLst/>
          </a:prstGeom>
          <a:noFill/>
        </p:spPr>
        <p:txBody>
          <a:bodyPr wrap="square" rtlCol="0">
            <a:spAutoFit/>
          </a:bodyPr>
          <a:lstStyle/>
          <a:p>
            <a:pPr algn="ctr"/>
            <a:r>
              <a:rPr lang="en-US" sz="3000" dirty="0" smtClean="0">
                <a:latin typeface="Times New Roman" panose="02020603050405020304" pitchFamily="18" charset="0"/>
                <a:cs typeface="Times New Roman" panose="02020603050405020304" pitchFamily="18" charset="0"/>
              </a:rPr>
              <a:t>Literature Survey</a:t>
            </a:r>
            <a:endParaRPr lang="en-US" sz="3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066800" y="1363682"/>
            <a:ext cx="7772400"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Shao, </a:t>
            </a:r>
            <a:r>
              <a:rPr lang="en-US" dirty="0" err="1">
                <a:latin typeface="Times New Roman" panose="02020603050405020304" pitchFamily="18" charset="0"/>
                <a:cs typeface="Times New Roman" panose="02020603050405020304" pitchFamily="18" charset="0"/>
              </a:rPr>
              <a:t>Shuai</a:t>
            </a:r>
            <a:r>
              <a:rPr lang="en-US" dirty="0">
                <a:latin typeface="Times New Roman" panose="02020603050405020304" pitchFamily="18" charset="0"/>
                <a:cs typeface="Times New Roman" panose="02020603050405020304" pitchFamily="18" charset="0"/>
              </a:rPr>
              <a:t>, et al. “Broadband Textile-Based Passive UHF RFID Tag Antenna for Elastic Material.” </a:t>
            </a:r>
            <a:r>
              <a:rPr lang="en-US" i="1" dirty="0">
                <a:latin typeface="Times New Roman" panose="02020603050405020304" pitchFamily="18" charset="0"/>
                <a:cs typeface="Times New Roman" panose="02020603050405020304" pitchFamily="18" charset="0"/>
              </a:rPr>
              <a:t>IEEE Antennas and Wireless Propagation Letters</a:t>
            </a:r>
            <a:r>
              <a:rPr lang="en-US" dirty="0">
                <a:latin typeface="Times New Roman" panose="02020603050405020304" pitchFamily="18" charset="0"/>
                <a:cs typeface="Times New Roman" panose="02020603050405020304" pitchFamily="18" charset="0"/>
              </a:rPr>
              <a:t>, vol. 14, 2015</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Scherhaufl</a:t>
            </a:r>
            <a:r>
              <a:rPr lang="en-US" dirty="0">
                <a:latin typeface="Times New Roman" panose="02020603050405020304" pitchFamily="18" charset="0"/>
                <a:cs typeface="Times New Roman" panose="02020603050405020304" pitchFamily="18" charset="0"/>
              </a:rPr>
              <a:t>, Martin, et al. “UHF RFID Localization Based on Evaluation of Backscattered Tag Signals.” </a:t>
            </a:r>
            <a:r>
              <a:rPr lang="en-US" i="1" dirty="0">
                <a:latin typeface="Times New Roman" panose="02020603050405020304" pitchFamily="18" charset="0"/>
                <a:cs typeface="Times New Roman" panose="02020603050405020304" pitchFamily="18" charset="0"/>
              </a:rPr>
              <a:t>IEEE Transactions on Instrumentation and Measurement</a:t>
            </a:r>
            <a:r>
              <a:rPr lang="en-US" dirty="0">
                <a:latin typeface="Times New Roman" panose="02020603050405020304" pitchFamily="18" charset="0"/>
                <a:cs typeface="Times New Roman" panose="02020603050405020304" pitchFamily="18" charset="0"/>
              </a:rPr>
              <a:t>, vol. 64, no. 11, 2015. </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Scherhaufl</a:t>
            </a:r>
            <a:r>
              <a:rPr lang="en-US" dirty="0">
                <a:latin typeface="Times New Roman" panose="02020603050405020304" pitchFamily="18" charset="0"/>
                <a:cs typeface="Times New Roman" panose="02020603050405020304" pitchFamily="18" charset="0"/>
              </a:rPr>
              <a:t>, Martin, et al. “Robust Localization of Passive UHF RFID Tag Arrays Based on Phase-Difference-of-Arrival Evaluation.” </a:t>
            </a:r>
            <a:r>
              <a:rPr lang="en-US" i="1" dirty="0">
                <a:latin typeface="Times New Roman" panose="02020603050405020304" pitchFamily="18" charset="0"/>
                <a:cs typeface="Times New Roman" panose="02020603050405020304" pitchFamily="18" charset="0"/>
              </a:rPr>
              <a:t>2015 IEEE Topical Conference on Wireless Sensors and Sensor Networks (</a:t>
            </a:r>
            <a:r>
              <a:rPr lang="en-US" i="1" dirty="0" err="1">
                <a:latin typeface="Times New Roman" panose="02020603050405020304" pitchFamily="18" charset="0"/>
                <a:cs typeface="Times New Roman" panose="02020603050405020304" pitchFamily="18" charset="0"/>
              </a:rPr>
              <a:t>WiSNet</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2015.</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126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TextBox 4"/>
          <p:cNvSpPr txBox="1"/>
          <p:nvPr/>
        </p:nvSpPr>
        <p:spPr>
          <a:xfrm>
            <a:off x="1371600" y="274638"/>
            <a:ext cx="7239000" cy="553998"/>
          </a:xfrm>
          <a:prstGeom prst="rect">
            <a:avLst/>
          </a:prstGeom>
          <a:noFill/>
        </p:spPr>
        <p:txBody>
          <a:bodyPr wrap="square" rtlCol="0">
            <a:spAutoFit/>
          </a:bodyPr>
          <a:lstStyle/>
          <a:p>
            <a:pPr algn="ctr"/>
            <a:r>
              <a:rPr lang="en-US" sz="3000" dirty="0" smtClean="0">
                <a:latin typeface="Times New Roman" panose="02020603050405020304" pitchFamily="18" charset="0"/>
                <a:cs typeface="Times New Roman" panose="02020603050405020304" pitchFamily="18" charset="0"/>
              </a:rPr>
              <a:t>Rationale</a:t>
            </a:r>
            <a:endParaRPr lang="en-US" sz="3000" dirty="0">
              <a:latin typeface="Times New Roman" panose="02020603050405020304" pitchFamily="18" charset="0"/>
              <a:cs typeface="Times New Roman" panose="02020603050405020304" pitchFamily="18" charset="0"/>
            </a:endParaRPr>
          </a:p>
        </p:txBody>
      </p:sp>
      <p:pic>
        <p:nvPicPr>
          <p:cNvPr id="6" name="Picture 5" descr="C:\Users\Ruthwik H P\Desktop\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1918" y="1417638"/>
            <a:ext cx="4173855" cy="1437958"/>
          </a:xfrm>
          <a:prstGeom prst="rect">
            <a:avLst/>
          </a:prstGeom>
          <a:noFill/>
          <a:ln>
            <a:noFill/>
          </a:ln>
        </p:spPr>
      </p:pic>
      <p:pic>
        <p:nvPicPr>
          <p:cNvPr id="7" name="Picture 6" descr="C:\Users\Ruthwik H P\Desktop\2.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1600" y="3394354"/>
            <a:ext cx="5688330" cy="820420"/>
          </a:xfrm>
          <a:prstGeom prst="rect">
            <a:avLst/>
          </a:prstGeom>
          <a:noFill/>
          <a:ln>
            <a:noFill/>
          </a:ln>
        </p:spPr>
      </p:pic>
      <p:pic>
        <p:nvPicPr>
          <p:cNvPr id="8" name="Picture 7" descr="C:\Users\Ruthwik H P\Desktop\3.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200" y="4495800"/>
            <a:ext cx="3897630" cy="551180"/>
          </a:xfrm>
          <a:prstGeom prst="rect">
            <a:avLst/>
          </a:prstGeom>
          <a:noFill/>
          <a:ln>
            <a:noFill/>
          </a:ln>
        </p:spPr>
      </p:pic>
    </p:spTree>
    <p:extLst>
      <p:ext uri="{BB962C8B-B14F-4D97-AF65-F5344CB8AC3E}">
        <p14:creationId xmlns:p14="http://schemas.microsoft.com/office/powerpoint/2010/main" val="186665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TextBox 4"/>
          <p:cNvSpPr txBox="1"/>
          <p:nvPr/>
        </p:nvSpPr>
        <p:spPr>
          <a:xfrm>
            <a:off x="1371600" y="274638"/>
            <a:ext cx="7239000" cy="553998"/>
          </a:xfrm>
          <a:prstGeom prst="rect">
            <a:avLst/>
          </a:prstGeom>
          <a:noFill/>
        </p:spPr>
        <p:txBody>
          <a:bodyPr wrap="square" rtlCol="0">
            <a:spAutoFit/>
          </a:bodyPr>
          <a:lstStyle/>
          <a:p>
            <a:pPr algn="ctr"/>
            <a:r>
              <a:rPr lang="en-US" sz="3000" dirty="0" smtClean="0">
                <a:latin typeface="Times New Roman" panose="02020603050405020304" pitchFamily="18" charset="0"/>
                <a:cs typeface="Times New Roman" panose="02020603050405020304" pitchFamily="18" charset="0"/>
              </a:rPr>
              <a:t>Rationale (continued)</a:t>
            </a:r>
            <a:endParaRPr lang="en-US" sz="3000" dirty="0">
              <a:latin typeface="Times New Roman" panose="02020603050405020304" pitchFamily="18" charset="0"/>
              <a:cs typeface="Times New Roman" panose="02020603050405020304" pitchFamily="18" charset="0"/>
            </a:endParaRPr>
          </a:p>
        </p:txBody>
      </p:sp>
      <p:pic>
        <p:nvPicPr>
          <p:cNvPr id="6" name="Picture 5" descr="C:\Users\Ruthwik H P\Desktop\4.png"/>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143000"/>
            <a:ext cx="6705600" cy="3733800"/>
          </a:xfrm>
          <a:prstGeom prst="rect">
            <a:avLst/>
          </a:prstGeom>
          <a:noFill/>
          <a:ln>
            <a:noFill/>
          </a:ln>
        </p:spPr>
      </p:pic>
    </p:spTree>
    <p:extLst>
      <p:ext uri="{BB962C8B-B14F-4D97-AF65-F5344CB8AC3E}">
        <p14:creationId xmlns:p14="http://schemas.microsoft.com/office/powerpoint/2010/main" val="179401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TextBox 4"/>
          <p:cNvSpPr txBox="1"/>
          <p:nvPr/>
        </p:nvSpPr>
        <p:spPr>
          <a:xfrm>
            <a:off x="1371600" y="274638"/>
            <a:ext cx="7239000" cy="553998"/>
          </a:xfrm>
          <a:prstGeom prst="rect">
            <a:avLst/>
          </a:prstGeom>
          <a:noFill/>
        </p:spPr>
        <p:txBody>
          <a:bodyPr wrap="square" rtlCol="0">
            <a:spAutoFit/>
          </a:bodyPr>
          <a:lstStyle/>
          <a:p>
            <a:pPr algn="ctr"/>
            <a:r>
              <a:rPr lang="en-US" sz="3000" dirty="0" smtClean="0">
                <a:latin typeface="Times New Roman" panose="02020603050405020304" pitchFamily="18" charset="0"/>
                <a:cs typeface="Times New Roman" panose="02020603050405020304" pitchFamily="18" charset="0"/>
              </a:rPr>
              <a:t>The Experiment Setup</a:t>
            </a:r>
            <a:endParaRPr lang="en-US" sz="3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143000" y="914400"/>
            <a:ext cx="7696200"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data used in this section has been procured from the paper that is being referred to.)</a:t>
            </a:r>
          </a:p>
          <a:p>
            <a:pPr algn="just"/>
            <a:r>
              <a:rPr lang="en-US" dirty="0">
                <a:latin typeface="Times New Roman" panose="02020603050405020304" pitchFamily="18" charset="0"/>
                <a:cs typeface="Times New Roman" panose="02020603050405020304" pitchFamily="18" charset="0"/>
              </a:rPr>
              <a:t>The researchers of this paper have divided the experiment into four sections. The Microwave Reader, the Tunneling Tag, Instrument Calibration, and the Field Test Campaign.</a:t>
            </a:r>
          </a:p>
        </p:txBody>
      </p:sp>
      <p:sp>
        <p:nvSpPr>
          <p:cNvPr id="7" name="TextBox 6"/>
          <p:cNvSpPr txBox="1"/>
          <p:nvPr/>
        </p:nvSpPr>
        <p:spPr>
          <a:xfrm>
            <a:off x="1219200" y="2514600"/>
            <a:ext cx="7772400" cy="2862322"/>
          </a:xfrm>
          <a:prstGeom prst="rect">
            <a:avLst/>
          </a:prstGeom>
          <a:noFill/>
        </p:spPr>
        <p:txBody>
          <a:bodyPr wrap="square" rtlCol="0">
            <a:spAutoFit/>
          </a:bodyPr>
          <a:lstStyle/>
          <a:p>
            <a:pPr marL="342900" indent="-342900">
              <a:buAutoNum type="arabicPeriod"/>
            </a:pPr>
            <a:r>
              <a:rPr lang="en-US" dirty="0" smtClean="0">
                <a:latin typeface="Times New Roman" panose="02020603050405020304" pitchFamily="18" charset="0"/>
                <a:cs typeface="Times New Roman" panose="02020603050405020304" pitchFamily="18" charset="0"/>
              </a:rPr>
              <a:t>The Microwave Reader</a:t>
            </a:r>
          </a:p>
          <a:p>
            <a:pPr algn="just"/>
            <a:r>
              <a:rPr lang="en-US" dirty="0">
                <a:latin typeface="Times New Roman" panose="02020603050405020304" pitchFamily="18" charset="0"/>
                <a:cs typeface="Times New Roman" panose="02020603050405020304" pitchFamily="18" charset="0"/>
              </a:rPr>
              <a:t>Its transmitting section generates a 5.8 GHz CW of power P</a:t>
            </a:r>
            <a:r>
              <a:rPr lang="en-US" baseline="-25000"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and it is connected to an output antenna with gain G</a:t>
            </a:r>
            <a:r>
              <a:rPr lang="en-US" baseline="-25000" dirty="0">
                <a:latin typeface="Times New Roman" panose="02020603050405020304" pitchFamily="18" charset="0"/>
                <a:cs typeface="Times New Roman" panose="02020603050405020304" pitchFamily="18" charset="0"/>
              </a:rPr>
              <a:t>tx</a:t>
            </a:r>
            <a:r>
              <a:rPr lang="en-US" dirty="0">
                <a:latin typeface="Times New Roman" panose="02020603050405020304" pitchFamily="18" charset="0"/>
                <a:cs typeface="Times New Roman" panose="02020603050405020304" pitchFamily="18" charset="0"/>
              </a:rPr>
              <a:t>. Its receiving section has a high-pass cut-off frequency of 20 kHz and a low-pass cutoff of 2 MHz. </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   The Tunneling Tag</a:t>
            </a:r>
          </a:p>
          <a:p>
            <a:pPr algn="just"/>
            <a:r>
              <a:rPr lang="en-US" dirty="0">
                <a:latin typeface="Times New Roman" panose="02020603050405020304" pitchFamily="18" charset="0"/>
                <a:cs typeface="Times New Roman" panose="02020603050405020304" pitchFamily="18" charset="0"/>
              </a:rPr>
              <a:t>The 5.8 GHz Tunneling Tag consists of a TR connected to a tag antenna of gain G</a:t>
            </a:r>
            <a:r>
              <a:rPr lang="en-US" baseline="-25000"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and a waveform generator that modulates, amplifies and backscatters the impinging CW through a biasing square wave of tunable voltage amplitude </a:t>
            </a:r>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pp</a:t>
            </a:r>
            <a:r>
              <a:rPr lang="en-US" dirty="0">
                <a:latin typeface="Times New Roman" panose="02020603050405020304" pitchFamily="18" charset="0"/>
                <a:cs typeface="Times New Roman" panose="02020603050405020304" pitchFamily="18" charset="0"/>
              </a:rPr>
              <a:t> and frequency f</a:t>
            </a:r>
            <a:r>
              <a:rPr lang="en-US" baseline="-25000"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29562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TextBox 4"/>
          <p:cNvSpPr txBox="1"/>
          <p:nvPr/>
        </p:nvSpPr>
        <p:spPr>
          <a:xfrm>
            <a:off x="1371600" y="274638"/>
            <a:ext cx="7239000" cy="553998"/>
          </a:xfrm>
          <a:prstGeom prst="rect">
            <a:avLst/>
          </a:prstGeom>
          <a:noFill/>
        </p:spPr>
        <p:txBody>
          <a:bodyPr wrap="square" rtlCol="0">
            <a:spAutoFit/>
          </a:bodyPr>
          <a:lstStyle/>
          <a:p>
            <a:pPr algn="ctr"/>
            <a:r>
              <a:rPr lang="en-US" sz="3000" dirty="0" smtClean="0">
                <a:latin typeface="Times New Roman" panose="02020603050405020304" pitchFamily="18" charset="0"/>
                <a:cs typeface="Times New Roman" panose="02020603050405020304" pitchFamily="18" charset="0"/>
              </a:rPr>
              <a:t>The Experiment Setup</a:t>
            </a:r>
            <a:endParaRPr lang="en-US" sz="3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109980" y="980718"/>
            <a:ext cx="7772400" cy="1477328"/>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3.  Instrument Calibration</a:t>
            </a:r>
          </a:p>
          <a:p>
            <a:pPr algn="just"/>
            <a:r>
              <a:rPr lang="en-US" dirty="0" smtClean="0">
                <a:latin typeface="Times New Roman" panose="02020603050405020304" pitchFamily="18" charset="0"/>
                <a:cs typeface="Times New Roman" panose="02020603050405020304" pitchFamily="18" charset="0"/>
              </a:rPr>
              <a:t>Since </a:t>
            </a:r>
            <a:r>
              <a:rPr lang="en-US" dirty="0">
                <a:latin typeface="Times New Roman" panose="02020603050405020304" pitchFamily="18" charset="0"/>
                <a:cs typeface="Times New Roman" panose="02020603050405020304" pitchFamily="18" charset="0"/>
              </a:rPr>
              <a:t>V = V</a:t>
            </a:r>
            <a:r>
              <a:rPr lang="en-US" i="1"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j</a:t>
            </a:r>
            <a:r>
              <a:rPr lang="en-US" dirty="0" err="1">
                <a:latin typeface="Times New Roman" panose="02020603050405020304" pitchFamily="18" charset="0"/>
                <a:cs typeface="Times New Roman" panose="02020603050405020304" pitchFamily="18" charset="0"/>
              </a:rPr>
              <a:t>V</a:t>
            </a:r>
            <a:r>
              <a:rPr lang="en-US" i="1" baseline="-25000" dirty="0" err="1">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 corresponds to the average voltage measured at the I and Q output ports of the microwave reader, a calibration procedure was necessary to identify the offset correction G (in dB) that needs to be taken out for measuring the correct amount of power P</a:t>
            </a:r>
            <a:r>
              <a:rPr lang="en-US" baseline="-25000"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at the receiving antenna terminals:</a:t>
            </a:r>
          </a:p>
        </p:txBody>
      </p:sp>
      <p:pic>
        <p:nvPicPr>
          <p:cNvPr id="7" name="Picture 6" descr="C:\Users\Ruthwik H P\Desktop\5.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476986"/>
            <a:ext cx="4419600" cy="584220"/>
          </a:xfrm>
          <a:prstGeom prst="rect">
            <a:avLst/>
          </a:prstGeom>
          <a:noFill/>
          <a:ln>
            <a:noFill/>
          </a:ln>
        </p:spPr>
      </p:pic>
      <p:pic>
        <p:nvPicPr>
          <p:cNvPr id="8" name="Picture 7" descr="C:\Users\Ruthwik H P\Desktop\6.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9980" y="3172966"/>
            <a:ext cx="4376420" cy="802640"/>
          </a:xfrm>
          <a:prstGeom prst="rect">
            <a:avLst/>
          </a:prstGeom>
          <a:noFill/>
          <a:ln>
            <a:noFill/>
          </a:ln>
        </p:spPr>
      </p:pic>
      <p:sp>
        <p:nvSpPr>
          <p:cNvPr id="9" name="TextBox 8"/>
          <p:cNvSpPr txBox="1"/>
          <p:nvPr/>
        </p:nvSpPr>
        <p:spPr>
          <a:xfrm>
            <a:off x="1109980" y="4191000"/>
            <a:ext cx="7772400" cy="1477328"/>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4.  The Field Test Campaign </a:t>
            </a:r>
          </a:p>
          <a:p>
            <a:pPr algn="just"/>
            <a:r>
              <a:rPr lang="en-US" dirty="0" smtClean="0">
                <a:latin typeface="Times New Roman" panose="02020603050405020304" pitchFamily="18" charset="0"/>
                <a:cs typeface="Times New Roman" panose="02020603050405020304" pitchFamily="18" charset="0"/>
              </a:rPr>
              <a:t>Tests </a:t>
            </a:r>
            <a:r>
              <a:rPr lang="en-US" dirty="0">
                <a:latin typeface="Times New Roman" panose="02020603050405020304" pitchFamily="18" charset="0"/>
                <a:cs typeface="Times New Roman" panose="02020603050405020304" pitchFamily="18" charset="0"/>
              </a:rPr>
              <a:t>were conducted by varying the distances </a:t>
            </a:r>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between the reader and the Tunneling Tag. For each distance, different bias voltages </a:t>
            </a:r>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pp</a:t>
            </a:r>
            <a:r>
              <a:rPr lang="en-US" dirty="0">
                <a:latin typeface="Times New Roman" panose="02020603050405020304" pitchFamily="18" charset="0"/>
                <a:cs typeface="Times New Roman" panose="02020603050405020304" pitchFamily="18" charset="0"/>
              </a:rPr>
              <a:t> were applied for two or more modulation speeds fm. </a:t>
            </a:r>
          </a:p>
          <a:p>
            <a:endParaRPr lang="en-US" dirty="0">
              <a:latin typeface="Times New Roman" panose="02020603050405020304" pitchFamily="18" charset="0"/>
              <a:cs typeface="Times New Roman" panose="02020603050405020304" pitchFamily="18" charset="0"/>
            </a:endParaRPr>
          </a:p>
        </p:txBody>
      </p:sp>
      <p:pic>
        <p:nvPicPr>
          <p:cNvPr id="10" name="Picture 9" descr="C:\Users\Ruthwik H P\Desktop\7.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91635" y="5258436"/>
            <a:ext cx="4665345" cy="601980"/>
          </a:xfrm>
          <a:prstGeom prst="rect">
            <a:avLst/>
          </a:prstGeom>
          <a:noFill/>
          <a:ln>
            <a:noFill/>
          </a:ln>
        </p:spPr>
      </p:pic>
    </p:spTree>
    <p:extLst>
      <p:ext uri="{BB962C8B-B14F-4D97-AF65-F5344CB8AC3E}">
        <p14:creationId xmlns:p14="http://schemas.microsoft.com/office/powerpoint/2010/main" val="1300655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5" name="Picture 4" descr="C:\Users\Ruthwik H P\Desktop\8.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762000"/>
            <a:ext cx="7924800" cy="2209800"/>
          </a:xfrm>
          <a:prstGeom prst="rect">
            <a:avLst/>
          </a:prstGeom>
          <a:noFill/>
          <a:ln>
            <a:noFill/>
          </a:ln>
        </p:spPr>
      </p:pic>
      <p:sp>
        <p:nvSpPr>
          <p:cNvPr id="6" name="TextBox 5"/>
          <p:cNvSpPr txBox="1"/>
          <p:nvPr/>
        </p:nvSpPr>
        <p:spPr>
          <a:xfrm>
            <a:off x="1181100" y="3348652"/>
            <a:ext cx="7620000"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table above shows a part of the end results that the authors of the paper have procured through the field tests and measurement test campaign. It depicts for two of the chosen locations, Van Leer, roof top, and Tech Green, with the various distances used as a controlling agent in the experiment.</a:t>
            </a:r>
          </a:p>
        </p:txBody>
      </p:sp>
    </p:spTree>
    <p:extLst>
      <p:ext uri="{BB962C8B-B14F-4D97-AF65-F5344CB8AC3E}">
        <p14:creationId xmlns:p14="http://schemas.microsoft.com/office/powerpoint/2010/main" val="2281333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TotalTime>
  <Words>1088</Words>
  <Application>Microsoft Office PowerPoint</Application>
  <PresentationFormat>On-screen Show (4:3)</PresentationFormat>
  <Paragraphs>82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DSCE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Ruthwik H P</cp:lastModifiedBy>
  <cp:revision>74</cp:revision>
  <dcterms:created xsi:type="dcterms:W3CDTF">2013-03-22T06:20:01Z</dcterms:created>
  <dcterms:modified xsi:type="dcterms:W3CDTF">2020-03-02T04:10:14Z</dcterms:modified>
</cp:coreProperties>
</file>