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88" r:id="rId4"/>
    <p:sldId id="289" r:id="rId5"/>
    <p:sldId id="293" r:id="rId6"/>
    <p:sldId id="292" r:id="rId7"/>
    <p:sldId id="291" r:id="rId8"/>
    <p:sldId id="294" r:id="rId9"/>
    <p:sldId id="295" r:id="rId10"/>
    <p:sldId id="290" r:id="rId11"/>
    <p:sldId id="296" r:id="rId12"/>
    <p:sldId id="297" r:id="rId13"/>
    <p:sldId id="298" r:id="rId14"/>
    <p:sldId id="299" r:id="rId15"/>
    <p:sldId id="300" r:id="rId16"/>
    <p:sldId id="301" r:id="rId17"/>
    <p:sldId id="302" r:id="rId18"/>
    <p:sldId id="30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46" autoAdjust="0"/>
    <p:restoredTop sz="94660"/>
  </p:normalViewPr>
  <p:slideViewPr>
    <p:cSldViewPr>
      <p:cViewPr varScale="1">
        <p:scale>
          <a:sx n="85" d="100"/>
          <a:sy n="85" d="100"/>
        </p:scale>
        <p:origin x="19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02-Mar-20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02-Mar-20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02-Mar-20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02-Mar-20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3" name="TextBox 2"/>
          <p:cNvSpPr txBox="1"/>
          <p:nvPr/>
        </p:nvSpPr>
        <p:spPr>
          <a:xfrm>
            <a:off x="914400" y="1905000"/>
            <a:ext cx="82296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Ranging RFID tags with ultrasound </a:t>
            </a:r>
          </a:p>
        </p:txBody>
      </p:sp>
      <p:sp>
        <p:nvSpPr>
          <p:cNvPr id="5" name="TextBox 4"/>
          <p:cNvSpPr txBox="1"/>
          <p:nvPr/>
        </p:nvSpPr>
        <p:spPr>
          <a:xfrm>
            <a:off x="5486400" y="5334000"/>
            <a:ext cx="381000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Samarth S Kulkarni</a:t>
            </a:r>
          </a:p>
          <a:p>
            <a:r>
              <a:rPr lang="en-US" sz="1600" dirty="0">
                <a:latin typeface="Times New Roman" panose="02020603050405020304" pitchFamily="18" charset="0"/>
                <a:cs typeface="Times New Roman" panose="02020603050405020304" pitchFamily="18" charset="0"/>
              </a:rPr>
              <a:t>1DS16CS096</a:t>
            </a:r>
          </a:p>
        </p:txBody>
      </p:sp>
      <p:sp>
        <p:nvSpPr>
          <p:cNvPr id="7" name="TextBox 6"/>
          <p:cNvSpPr txBox="1"/>
          <p:nvPr/>
        </p:nvSpPr>
        <p:spPr>
          <a:xfrm>
            <a:off x="1828800" y="2743200"/>
            <a:ext cx="6477000"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Riccardo Carotenuto, </a:t>
            </a:r>
            <a:r>
              <a:rPr lang="it-IT" i="1" dirty="0">
                <a:latin typeface="Times New Roman" panose="02020603050405020304" pitchFamily="18" charset="0"/>
                <a:cs typeface="Times New Roman" panose="02020603050405020304" pitchFamily="18" charset="0"/>
              </a:rPr>
              <a:t>Member, IEEE</a:t>
            </a:r>
            <a:r>
              <a:rPr lang="it-IT" dirty="0">
                <a:latin typeface="Times New Roman" panose="02020603050405020304" pitchFamily="18" charset="0"/>
                <a:cs typeface="Times New Roman" panose="02020603050405020304" pitchFamily="18" charset="0"/>
              </a:rPr>
              <a:t>, Massimo Merenda, Demetrio Iero and Francesco G. Della Corte</a:t>
            </a:r>
            <a:r>
              <a:rPr lang="it-IT" i="1" dirty="0">
                <a:latin typeface="Times New Roman" panose="02020603050405020304" pitchFamily="18" charset="0"/>
                <a:cs typeface="Times New Roman" panose="02020603050405020304" pitchFamily="18" charset="0"/>
              </a:rPr>
              <a:t>, Senior Member, IEEE</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13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Ranging Technique and System Architecture</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934998"/>
            <a:ext cx="77724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System Architecture</a:t>
            </a: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B573002-5C0C-41D2-A72F-125158A89749}"/>
              </a:ext>
            </a:extLst>
          </p:cNvPr>
          <p:cNvPicPr/>
          <p:nvPr/>
        </p:nvPicPr>
        <p:blipFill>
          <a:blip r:embed="rId3">
            <a:extLst>
              <a:ext uri="{28A0092B-C50C-407E-A947-70E740481C1C}">
                <a14:useLocalDpi xmlns:a14="http://schemas.microsoft.com/office/drawing/2010/main" val="0"/>
              </a:ext>
            </a:extLst>
          </a:blip>
          <a:stretch>
            <a:fillRect/>
          </a:stretch>
        </p:blipFill>
        <p:spPr>
          <a:xfrm>
            <a:off x="1981200" y="1486892"/>
            <a:ext cx="5943600" cy="4499610"/>
          </a:xfrm>
          <a:prstGeom prst="rect">
            <a:avLst/>
          </a:prstGeom>
        </p:spPr>
      </p:pic>
    </p:spTree>
    <p:extLst>
      <p:ext uri="{BB962C8B-B14F-4D97-AF65-F5344CB8AC3E}">
        <p14:creationId xmlns:p14="http://schemas.microsoft.com/office/powerpoint/2010/main" val="378647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System Realization</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076871"/>
            <a:ext cx="7772400" cy="4524315"/>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Central Processing Unit</a:t>
            </a:r>
          </a:p>
          <a:p>
            <a:r>
              <a:rPr lang="en-US" sz="1600" dirty="0">
                <a:latin typeface="Times New Roman" panose="02020603050405020304" pitchFamily="18" charset="0"/>
                <a:cs typeface="Times New Roman" panose="02020603050405020304" pitchFamily="18" charset="0"/>
              </a:rPr>
              <a:t>	A dedicated processor or FPGA can also be used, but we are utilizing a PC here. 	The algorithms are written in MATLAB and they are executed to generate the 	signals and to store and analyze the data.</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Ultrasound and RF beacon</a:t>
            </a:r>
          </a:p>
          <a:p>
            <a:pPr lvl="1"/>
            <a:r>
              <a:rPr lang="en-US" sz="1600" dirty="0">
                <a:latin typeface="Times New Roman" panose="02020603050405020304" pitchFamily="18" charset="0"/>
                <a:cs typeface="Times New Roman" panose="02020603050405020304" pitchFamily="18" charset="0"/>
              </a:rPr>
              <a:t>	The ultrasound emitter employed is an HT 259, driven by a custom Class AB 	MOSFET power amplifier. Preliminary tests have shown that this specific model 	is able to emit sufficiently accurate chirp signals in the desired acoustic band. </a:t>
            </a:r>
          </a:p>
          <a:p>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RFID-based remote sensor</a:t>
            </a:r>
          </a:p>
          <a:p>
            <a:r>
              <a:rPr lang="en-US" sz="1600" dirty="0">
                <a:latin typeface="Times New Roman" panose="02020603050405020304" pitchFamily="18" charset="0"/>
                <a:cs typeface="Times New Roman" panose="02020603050405020304" pitchFamily="18" charset="0"/>
              </a:rPr>
              <a:t>	The ultrasound circuit includes a miniature microphone FG6163, which is a 	micromachined condenser microphone in a cylindrical shape package, length and 	diameter 2.6 mm, weight 80 mg, and acoustical receiving window diameter 0.79 	mm. The receiving acoustical window is small compared to the used wavelength 	range (about 8.6-22.9 mm in the 15-40 kHz range, with sound speed in air 343 	m/s), ensuring a good approximation of a point-like omnidirectional receiver.</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54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Experimental Results</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934998"/>
            <a:ext cx="7772400"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Cross-correlation</a:t>
            </a:r>
          </a:p>
          <a:p>
            <a:pPr algn="ct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DCE630-3A4B-4594-A925-3EB62F762058}"/>
              </a:ext>
            </a:extLst>
          </p:cNvPr>
          <p:cNvPicPr/>
          <p:nvPr/>
        </p:nvPicPr>
        <p:blipFill>
          <a:blip r:embed="rId3">
            <a:extLst>
              <a:ext uri="{28A0092B-C50C-407E-A947-70E740481C1C}">
                <a14:useLocalDpi xmlns:a14="http://schemas.microsoft.com/office/drawing/2010/main" val="0"/>
              </a:ext>
            </a:extLst>
          </a:blip>
          <a:stretch>
            <a:fillRect/>
          </a:stretch>
        </p:blipFill>
        <p:spPr>
          <a:xfrm>
            <a:off x="1828800" y="1265236"/>
            <a:ext cx="6324600" cy="4525963"/>
          </a:xfrm>
          <a:prstGeom prst="rect">
            <a:avLst/>
          </a:prstGeom>
        </p:spPr>
      </p:pic>
    </p:spTree>
    <p:extLst>
      <p:ext uri="{BB962C8B-B14F-4D97-AF65-F5344CB8AC3E}">
        <p14:creationId xmlns:p14="http://schemas.microsoft.com/office/powerpoint/2010/main" val="191593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Experimental Results</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353870"/>
            <a:ext cx="7772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for the accuracy and reliability, the lower bound for the time accuracy detection of the time delay is given by Cramer-Rao formula</a:t>
            </a:r>
          </a:p>
        </p:txBody>
      </p:sp>
      <p:pic>
        <p:nvPicPr>
          <p:cNvPr id="13" name="Picture 12">
            <a:extLst>
              <a:ext uri="{FF2B5EF4-FFF2-40B4-BE49-F238E27FC236}">
                <a16:creationId xmlns:a16="http://schemas.microsoft.com/office/drawing/2014/main" id="{C1B645B9-FEDD-4C46-965B-2F2F4ACA0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998" y="1980830"/>
            <a:ext cx="2172003" cy="666843"/>
          </a:xfrm>
          <a:prstGeom prst="rect">
            <a:avLst/>
          </a:prstGeom>
        </p:spPr>
      </p:pic>
      <p:sp>
        <p:nvSpPr>
          <p:cNvPr id="14" name="TextBox 13">
            <a:extLst>
              <a:ext uri="{FF2B5EF4-FFF2-40B4-BE49-F238E27FC236}">
                <a16:creationId xmlns:a16="http://schemas.microsoft.com/office/drawing/2014/main" id="{6952E08D-96C8-46B2-AAD5-E88CCC374C6D}"/>
              </a:ext>
            </a:extLst>
          </p:cNvPr>
          <p:cNvSpPr txBox="1"/>
          <p:nvPr/>
        </p:nvSpPr>
        <p:spPr>
          <a:xfrm>
            <a:off x="1066800" y="2895600"/>
            <a:ext cx="7620000" cy="2031325"/>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rPr>
              <a:t>BT is time-bandwidth product</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f</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is the center frequency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SNR is the signal-to-noise ratio (SNR high enough to have no ambiguity in the peak detection)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57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Experimental Results</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353870"/>
            <a:ext cx="7772400" cy="646331"/>
          </a:xfrm>
          <a:prstGeom prst="rect">
            <a:avLst/>
          </a:prstGeom>
          <a:noFill/>
        </p:spPr>
        <p:txBody>
          <a:bodyPr wrap="square" rtlCol="0">
            <a:spAutoFit/>
          </a:bodyPr>
          <a:lstStyle/>
          <a:p>
            <a:r>
              <a:rPr lang="en-US" dirty="0"/>
              <a:t>The experimental ranging results and the errors when the remote sensor is moved along a straight line is shown below</a:t>
            </a:r>
          </a:p>
        </p:txBody>
      </p:sp>
      <p:sp>
        <p:nvSpPr>
          <p:cNvPr id="14" name="TextBox 13">
            <a:extLst>
              <a:ext uri="{FF2B5EF4-FFF2-40B4-BE49-F238E27FC236}">
                <a16:creationId xmlns:a16="http://schemas.microsoft.com/office/drawing/2014/main" id="{6952E08D-96C8-46B2-AAD5-E88CCC374C6D}"/>
              </a:ext>
            </a:extLst>
          </p:cNvPr>
          <p:cNvSpPr txBox="1"/>
          <p:nvPr/>
        </p:nvSpPr>
        <p:spPr>
          <a:xfrm>
            <a:off x="1066800" y="2895600"/>
            <a:ext cx="76200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AFD4F96-03D8-43E4-A655-55DD391F8A8A}"/>
              </a:ext>
            </a:extLst>
          </p:cNvPr>
          <p:cNvPicPr/>
          <p:nvPr/>
        </p:nvPicPr>
        <p:blipFill>
          <a:blip r:embed="rId3">
            <a:extLst>
              <a:ext uri="{28A0092B-C50C-407E-A947-70E740481C1C}">
                <a14:useLocalDpi xmlns:a14="http://schemas.microsoft.com/office/drawing/2010/main" val="0"/>
              </a:ext>
            </a:extLst>
          </a:blip>
          <a:stretch>
            <a:fillRect/>
          </a:stretch>
        </p:blipFill>
        <p:spPr>
          <a:xfrm>
            <a:off x="2105025" y="2035541"/>
            <a:ext cx="5543550" cy="3883418"/>
          </a:xfrm>
          <a:prstGeom prst="rect">
            <a:avLst/>
          </a:prstGeom>
        </p:spPr>
      </p:pic>
    </p:spTree>
    <p:extLst>
      <p:ext uri="{BB962C8B-B14F-4D97-AF65-F5344CB8AC3E}">
        <p14:creationId xmlns:p14="http://schemas.microsoft.com/office/powerpoint/2010/main" val="70259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Experimental Results</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353870"/>
            <a:ext cx="77724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Multiple ranging at 2.14m is shown below</a:t>
            </a:r>
          </a:p>
        </p:txBody>
      </p:sp>
      <p:pic>
        <p:nvPicPr>
          <p:cNvPr id="9" name="Picture 8">
            <a:extLst>
              <a:ext uri="{FF2B5EF4-FFF2-40B4-BE49-F238E27FC236}">
                <a16:creationId xmlns:a16="http://schemas.microsoft.com/office/drawing/2014/main" id="{F7D93333-E915-4484-8E0C-5155AB224A13}"/>
              </a:ext>
            </a:extLst>
          </p:cNvPr>
          <p:cNvPicPr/>
          <p:nvPr/>
        </p:nvPicPr>
        <p:blipFill>
          <a:blip r:embed="rId3">
            <a:extLst>
              <a:ext uri="{28A0092B-C50C-407E-A947-70E740481C1C}">
                <a14:useLocalDpi xmlns:a14="http://schemas.microsoft.com/office/drawing/2010/main" val="0"/>
              </a:ext>
            </a:extLst>
          </a:blip>
          <a:stretch>
            <a:fillRect/>
          </a:stretch>
        </p:blipFill>
        <p:spPr>
          <a:xfrm>
            <a:off x="1981200" y="1923056"/>
            <a:ext cx="6324600" cy="4103343"/>
          </a:xfrm>
          <a:prstGeom prst="rect">
            <a:avLst/>
          </a:prstGeom>
        </p:spPr>
      </p:pic>
    </p:spTree>
    <p:extLst>
      <p:ext uri="{BB962C8B-B14F-4D97-AF65-F5344CB8AC3E}">
        <p14:creationId xmlns:p14="http://schemas.microsoft.com/office/powerpoint/2010/main" val="303255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70BE66E-C195-4E5D-B1FA-F55CA3EC55D0}"/>
              </a:ext>
            </a:extLst>
          </p:cNvPr>
          <p:cNvSpPr txBox="1"/>
          <p:nvPr/>
        </p:nvSpPr>
        <p:spPr>
          <a:xfrm>
            <a:off x="1143000" y="1145270"/>
            <a:ext cx="7620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The technique presented aimed to provide measurements for ranging of a RFID tag using cross-correlation technique with minimal computation and power to the processing unit. At the same time, it also aimed to provide ranging accuracy in the order of millimeters, which is much smaller than the employed ultrasound wavelength.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Experimental results show a ranging accuracy of about ±1.2 mm within a range of 2.30m.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Reasonably low ultrasound frequencies have been used, in order to use commercial and low-cost ultrasound components, still obtaining millimeters ranging accuracy.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The applications of this method can be seen in various fields like IoT smart devices, gestural interfaces, real time tracking of human movements and gaming consoles.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18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219200" y="152400"/>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70BE66E-C195-4E5D-B1FA-F55CA3EC55D0}"/>
              </a:ext>
            </a:extLst>
          </p:cNvPr>
          <p:cNvSpPr txBox="1"/>
          <p:nvPr/>
        </p:nvSpPr>
        <p:spPr>
          <a:xfrm>
            <a:off x="1143000" y="1145270"/>
            <a:ext cx="7620000" cy="461664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L. M. Ni, Y. Liu, Y. C. Lau, and A. P. Patil, “LANDMARC: Indoor Location Sensing Using Active RFID,” Springer </a:t>
            </a:r>
            <a:r>
              <a:rPr lang="en-US" sz="1400" dirty="0" err="1">
                <a:latin typeface="Times New Roman" panose="02020603050405020304" pitchFamily="18" charset="0"/>
                <a:cs typeface="Times New Roman" panose="02020603050405020304" pitchFamily="18" charset="0"/>
              </a:rPr>
              <a:t>Wirel</a:t>
            </a:r>
            <a:r>
              <a:rPr lang="en-US" sz="1400" dirty="0">
                <a:latin typeface="Times New Roman" panose="02020603050405020304" pitchFamily="18" charset="0"/>
                <a:cs typeface="Times New Roman" panose="02020603050405020304" pitchFamily="18" charset="0"/>
              </a:rPr>
              <a:t>. Networks, vol. 10, no. 6, pp. 701–710, 2004. </a:t>
            </a:r>
          </a:p>
          <a:p>
            <a:r>
              <a:rPr lang="en-US" sz="1400" dirty="0">
                <a:latin typeface="Times New Roman" panose="02020603050405020304" pitchFamily="18" charset="0"/>
                <a:cs typeface="Times New Roman" panose="02020603050405020304" pitchFamily="18" charset="0"/>
              </a:rPr>
              <a:t>[2] N. B. Priyantha, A. Chakraborty, and H. Balakrishnan, “The Cricket location-support system,” in Proceedings of the 6th annual international conference on Mobile computing and networking - </a:t>
            </a:r>
            <a:r>
              <a:rPr lang="en-US" sz="1400" dirty="0" err="1">
                <a:latin typeface="Times New Roman" panose="02020603050405020304" pitchFamily="18" charset="0"/>
                <a:cs typeface="Times New Roman" panose="02020603050405020304" pitchFamily="18" charset="0"/>
              </a:rPr>
              <a:t>MobiCom</a:t>
            </a:r>
            <a:r>
              <a:rPr lang="en-US" sz="1400" dirty="0">
                <a:latin typeface="Times New Roman" panose="02020603050405020304" pitchFamily="18" charset="0"/>
                <a:cs typeface="Times New Roman" panose="02020603050405020304" pitchFamily="18" charset="0"/>
              </a:rPr>
              <a:t> ’00, 2000, pp. 32–43. </a:t>
            </a:r>
          </a:p>
          <a:p>
            <a:r>
              <a:rPr lang="en-US" sz="1400" dirty="0">
                <a:latin typeface="Times New Roman" panose="02020603050405020304" pitchFamily="18" charset="0"/>
                <a:cs typeface="Times New Roman" panose="02020603050405020304" pitchFamily="18" charset="0"/>
              </a:rPr>
              <a:t>[3] F. Ionescu, R. </a:t>
            </a:r>
            <a:r>
              <a:rPr lang="en-US" sz="1400" dirty="0" err="1">
                <a:latin typeface="Times New Roman" panose="02020603050405020304" pitchFamily="18" charset="0"/>
                <a:cs typeface="Times New Roman" panose="02020603050405020304" pitchFamily="18" charset="0"/>
              </a:rPr>
              <a:t>Carotenuto</a:t>
            </a:r>
            <a:r>
              <a:rPr lang="en-US" sz="1400" dirty="0">
                <a:latin typeface="Times New Roman" panose="02020603050405020304" pitchFamily="18" charset="0"/>
                <a:cs typeface="Times New Roman" panose="02020603050405020304" pitchFamily="18" charset="0"/>
              </a:rPr>
              <a:t>, and R. </a:t>
            </a:r>
            <a:r>
              <a:rPr lang="en-US" sz="1400" dirty="0" err="1">
                <a:latin typeface="Times New Roman" panose="02020603050405020304" pitchFamily="18" charset="0"/>
                <a:cs typeface="Times New Roman" panose="02020603050405020304" pitchFamily="18" charset="0"/>
              </a:rPr>
              <a:t>Urbani</a:t>
            </a:r>
            <a:r>
              <a:rPr lang="en-US" sz="1400" dirty="0">
                <a:latin typeface="Times New Roman" panose="02020603050405020304" pitchFamily="18" charset="0"/>
                <a:cs typeface="Times New Roman" panose="02020603050405020304" pitchFamily="18" charset="0"/>
              </a:rPr>
              <a:t>, “3D Localization and Tracking of Objects Using Miniature Microphones,” </a:t>
            </a:r>
            <a:r>
              <a:rPr lang="en-US" sz="1400" dirty="0" err="1">
                <a:latin typeface="Times New Roman" panose="02020603050405020304" pitchFamily="18" charset="0"/>
                <a:cs typeface="Times New Roman" panose="02020603050405020304" pitchFamily="18" charset="0"/>
              </a:rPr>
              <a:t>Wirel</a:t>
            </a:r>
            <a:r>
              <a:rPr lang="en-US" sz="1400" dirty="0">
                <a:latin typeface="Times New Roman" panose="02020603050405020304" pitchFamily="18" charset="0"/>
                <a:cs typeface="Times New Roman" panose="02020603050405020304" pitchFamily="18" charset="0"/>
              </a:rPr>
              <a:t>. Sens. </a:t>
            </a:r>
            <a:r>
              <a:rPr lang="en-US" sz="1400" dirty="0" err="1">
                <a:latin typeface="Times New Roman" panose="02020603050405020304" pitchFamily="18" charset="0"/>
                <a:cs typeface="Times New Roman" panose="02020603050405020304" pitchFamily="18" charset="0"/>
              </a:rPr>
              <a:t>Netw</a:t>
            </a:r>
            <a:r>
              <a:rPr lang="en-US" sz="1400" dirty="0">
                <a:latin typeface="Times New Roman" panose="02020603050405020304" pitchFamily="18" charset="0"/>
                <a:cs typeface="Times New Roman" panose="02020603050405020304" pitchFamily="18" charset="0"/>
              </a:rPr>
              <a:t>., vol. 3, no. 5, pp. 147–157, 2011. </a:t>
            </a:r>
          </a:p>
          <a:p>
            <a:r>
              <a:rPr lang="en-US" sz="1400" dirty="0">
                <a:latin typeface="Times New Roman" panose="02020603050405020304" pitchFamily="18" charset="0"/>
                <a:cs typeface="Times New Roman" panose="02020603050405020304" pitchFamily="18" charset="0"/>
              </a:rPr>
              <a:t>[4] D. D. Arumugam, J. D. Griffin, and D. D. Stancil, “Experimental demonstration of complex image theory and application to position measurement,” IEEE Antennas </a:t>
            </a:r>
            <a:r>
              <a:rPr lang="en-US" sz="1400" dirty="0" err="1">
                <a:latin typeface="Times New Roman" panose="02020603050405020304" pitchFamily="18" charset="0"/>
                <a:cs typeface="Times New Roman" panose="02020603050405020304" pitchFamily="18" charset="0"/>
              </a:rPr>
              <a:t>Wirel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Propag</a:t>
            </a:r>
            <a:r>
              <a:rPr lang="en-US" sz="1400" dirty="0">
                <a:latin typeface="Times New Roman" panose="02020603050405020304" pitchFamily="18" charset="0"/>
                <a:cs typeface="Times New Roman" panose="02020603050405020304" pitchFamily="18" charset="0"/>
              </a:rPr>
              <a:t>. Lett., vol. 10, pp. 282–285, 2011. </a:t>
            </a:r>
          </a:p>
          <a:p>
            <a:r>
              <a:rPr lang="en-US" sz="1400" dirty="0">
                <a:latin typeface="Times New Roman" panose="02020603050405020304" pitchFamily="18" charset="0"/>
                <a:cs typeface="Times New Roman" panose="02020603050405020304" pitchFamily="18" charset="0"/>
              </a:rPr>
              <a:t>[5] A. P. Sample, C. </a:t>
            </a:r>
            <a:r>
              <a:rPr lang="en-US" sz="1400" dirty="0" err="1">
                <a:latin typeface="Times New Roman" panose="02020603050405020304" pitchFamily="18" charset="0"/>
                <a:cs typeface="Times New Roman" panose="02020603050405020304" pitchFamily="18" charset="0"/>
              </a:rPr>
              <a:t>MacOmber</a:t>
            </a:r>
            <a:r>
              <a:rPr lang="en-US" sz="1400" dirty="0">
                <a:latin typeface="Times New Roman" panose="02020603050405020304" pitchFamily="18" charset="0"/>
                <a:cs typeface="Times New Roman" panose="02020603050405020304" pitchFamily="18" charset="0"/>
              </a:rPr>
              <a:t>, L. T. Jiang, and J. R. Smith, “Optical localization of passive UHF RFID tags with integrated LEDs,” 2012 IEEE Int. Conf. RFID, RFID 2012, pp. 116–123, 2012.</a:t>
            </a:r>
          </a:p>
          <a:p>
            <a:r>
              <a:rPr lang="en-US" sz="1400" dirty="0">
                <a:latin typeface="Times New Roman" panose="02020603050405020304" pitchFamily="18" charset="0"/>
                <a:cs typeface="Times New Roman" panose="02020603050405020304" pitchFamily="18" charset="0"/>
              </a:rPr>
              <a:t>[6] J. Torres-</a:t>
            </a:r>
            <a:r>
              <a:rPr lang="en-US" sz="1400" dirty="0" err="1">
                <a:latin typeface="Times New Roman" panose="02020603050405020304" pitchFamily="18" charset="0"/>
                <a:cs typeface="Times New Roman" panose="02020603050405020304" pitchFamily="18" charset="0"/>
              </a:rPr>
              <a:t>solis</a:t>
            </a:r>
            <a:r>
              <a:rPr lang="en-US" sz="1400" dirty="0">
                <a:latin typeface="Times New Roman" panose="02020603050405020304" pitchFamily="18" charset="0"/>
                <a:cs typeface="Times New Roman" panose="02020603050405020304" pitchFamily="18" charset="0"/>
              </a:rPr>
              <a:t>, T. H. Falk, and T. Chau, “A review of indoor localization technologies: towards navigational assistance for topographical disorientation,” Ambient </a:t>
            </a:r>
            <a:r>
              <a:rPr lang="en-US" sz="1400" dirty="0" err="1">
                <a:latin typeface="Times New Roman" panose="02020603050405020304" pitchFamily="18" charset="0"/>
                <a:cs typeface="Times New Roman" panose="02020603050405020304" pitchFamily="18" charset="0"/>
              </a:rPr>
              <a:t>Intell</a:t>
            </a:r>
            <a:r>
              <a:rPr lang="en-US" sz="1400" dirty="0">
                <a:latin typeface="Times New Roman" panose="02020603050405020304" pitchFamily="18" charset="0"/>
                <a:cs typeface="Times New Roman" panose="02020603050405020304" pitchFamily="18" charset="0"/>
              </a:rPr>
              <a:t>., pp. 51–84, 2010.</a:t>
            </a:r>
          </a:p>
          <a:p>
            <a:r>
              <a:rPr lang="en-US" sz="1400" dirty="0">
                <a:latin typeface="Times New Roman" panose="02020603050405020304" pitchFamily="18" charset="0"/>
                <a:cs typeface="Times New Roman" panose="02020603050405020304" pitchFamily="18" charset="0"/>
              </a:rPr>
              <a:t>[7] M. Saad, C. J. </a:t>
            </a:r>
            <a:r>
              <a:rPr lang="en-US" sz="1400" dirty="0" err="1">
                <a:latin typeface="Times New Roman" panose="02020603050405020304" pitchFamily="18" charset="0"/>
                <a:cs typeface="Times New Roman" panose="02020603050405020304" pitchFamily="18" charset="0"/>
              </a:rPr>
              <a:t>Bleakley</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Ballal</a:t>
            </a:r>
            <a:r>
              <a:rPr lang="en-US" sz="1400" dirty="0">
                <a:latin typeface="Times New Roman" panose="02020603050405020304" pitchFamily="18" charset="0"/>
                <a:cs typeface="Times New Roman" panose="02020603050405020304" pitchFamily="18" charset="0"/>
              </a:rPr>
              <a:t>, and S. Dobson, “High Accuracy Reference-free Ultrasonic Location Estimation,” IEEE Trans. </a:t>
            </a:r>
            <a:r>
              <a:rPr lang="en-US" sz="1400" dirty="0" err="1">
                <a:latin typeface="Times New Roman" panose="02020603050405020304" pitchFamily="18" charset="0"/>
                <a:cs typeface="Times New Roman" panose="02020603050405020304" pitchFamily="18" charset="0"/>
              </a:rPr>
              <a:t>Instrum</a:t>
            </a:r>
            <a:r>
              <a:rPr lang="en-US" sz="1400" dirty="0">
                <a:latin typeface="Times New Roman" panose="02020603050405020304" pitchFamily="18" charset="0"/>
                <a:cs typeface="Times New Roman" panose="02020603050405020304" pitchFamily="18" charset="0"/>
              </a:rPr>
              <a:t>. Meas., vol. 61, no. 6, pp. 1561–1570, 2012.</a:t>
            </a:r>
          </a:p>
          <a:p>
            <a:r>
              <a:rPr lang="en-US" sz="1400" dirty="0">
                <a:latin typeface="Times New Roman" panose="02020603050405020304" pitchFamily="18" charset="0"/>
                <a:cs typeface="Times New Roman" panose="02020603050405020304" pitchFamily="18" charset="0"/>
              </a:rPr>
              <a:t>[8] R. </a:t>
            </a:r>
            <a:r>
              <a:rPr lang="en-US" sz="1400" dirty="0" err="1">
                <a:latin typeface="Times New Roman" panose="02020603050405020304" pitchFamily="18" charset="0"/>
                <a:cs typeface="Times New Roman" panose="02020603050405020304" pitchFamily="18" charset="0"/>
              </a:rPr>
              <a:t>Carotenuto</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Tripodi</a:t>
            </a:r>
            <a:r>
              <a:rPr lang="en-US" sz="1400" dirty="0">
                <a:latin typeface="Times New Roman" panose="02020603050405020304" pitchFamily="18" charset="0"/>
                <a:cs typeface="Times New Roman" panose="02020603050405020304" pitchFamily="18" charset="0"/>
              </a:rPr>
              <a:t>, “Touchless 3D gestural interface using coded ultrasounds,” in IEEE International </a:t>
            </a:r>
            <a:r>
              <a:rPr lang="en-US" sz="1400" dirty="0" err="1">
                <a:latin typeface="Times New Roman" panose="02020603050405020304" pitchFamily="18" charset="0"/>
                <a:cs typeface="Times New Roman" panose="02020603050405020304" pitchFamily="18" charset="0"/>
              </a:rPr>
              <a:t>Ultrasonics</a:t>
            </a:r>
            <a:r>
              <a:rPr lang="en-US" sz="1400" dirty="0">
                <a:latin typeface="Times New Roman" panose="02020603050405020304" pitchFamily="18" charset="0"/>
                <a:cs typeface="Times New Roman" panose="02020603050405020304" pitchFamily="18" charset="0"/>
              </a:rPr>
              <a:t> Symposium, IUS, 2012, pp. 146–149. </a:t>
            </a:r>
          </a:p>
          <a:p>
            <a:r>
              <a:rPr lang="en-US" sz="1400" dirty="0">
                <a:latin typeface="Times New Roman" panose="02020603050405020304" pitchFamily="18" charset="0"/>
                <a:cs typeface="Times New Roman" panose="02020603050405020304" pitchFamily="18" charset="0"/>
              </a:rPr>
              <a:t>[9] R. </a:t>
            </a:r>
            <a:r>
              <a:rPr lang="en-US" sz="1400" dirty="0" err="1">
                <a:latin typeface="Times New Roman" panose="02020603050405020304" pitchFamily="18" charset="0"/>
                <a:cs typeface="Times New Roman" panose="02020603050405020304" pitchFamily="18" charset="0"/>
              </a:rPr>
              <a:t>Carotenuto</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Caliano</a:t>
            </a:r>
            <a:r>
              <a:rPr lang="en-US" sz="1400" dirty="0">
                <a:latin typeface="Times New Roman" panose="02020603050405020304" pitchFamily="18" charset="0"/>
                <a:cs typeface="Times New Roman" panose="02020603050405020304" pitchFamily="18" charset="0"/>
              </a:rPr>
              <a:t>, and A. S. </a:t>
            </a:r>
            <a:r>
              <a:rPr lang="en-US" sz="1400" dirty="0" err="1">
                <a:latin typeface="Times New Roman" panose="02020603050405020304" pitchFamily="18" charset="0"/>
                <a:cs typeface="Times New Roman" panose="02020603050405020304" pitchFamily="18" charset="0"/>
              </a:rPr>
              <a:t>Savoia</a:t>
            </a:r>
            <a:r>
              <a:rPr lang="en-US" sz="1400" dirty="0">
                <a:latin typeface="Times New Roman" panose="02020603050405020304" pitchFamily="18" charset="0"/>
                <a:cs typeface="Times New Roman" panose="02020603050405020304" pitchFamily="18" charset="0"/>
              </a:rPr>
              <a:t>, “3D locating system for Augmented Reality glasses using coded ultrasound,” in IEEE International </a:t>
            </a:r>
            <a:r>
              <a:rPr lang="en-US" sz="1400" dirty="0" err="1">
                <a:latin typeface="Times New Roman" panose="02020603050405020304" pitchFamily="18" charset="0"/>
                <a:cs typeface="Times New Roman" panose="02020603050405020304" pitchFamily="18" charset="0"/>
              </a:rPr>
              <a:t>Ultrasonics</a:t>
            </a:r>
            <a:r>
              <a:rPr lang="en-US" sz="1400" dirty="0">
                <a:latin typeface="Times New Roman" panose="02020603050405020304" pitchFamily="18" charset="0"/>
                <a:cs typeface="Times New Roman" panose="02020603050405020304" pitchFamily="18" charset="0"/>
              </a:rPr>
              <a:t> Symposium, IUS, 2013, pp. 441–444.</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73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838200" y="2875002"/>
            <a:ext cx="7467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7898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417638"/>
            <a:ext cx="7772400" cy="3416320"/>
          </a:xfrm>
          <a:prstGeom prst="rect">
            <a:avLst/>
          </a:prstGeom>
          <a:noFill/>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t>
            </a:r>
          </a:p>
          <a:p>
            <a:pPr algn="ctr"/>
            <a:endParaRPr lang="en-US"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of localization capability to RFID tags.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Determine the possible solutions to achieve the implementation.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the main limitations and ways to bypass these limitations.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Making the system compatible with the existing RFID systems.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the possibility of 3D localization and reading fine movements.</a:t>
            </a:r>
          </a:p>
        </p:txBody>
      </p:sp>
    </p:spTree>
    <p:extLst>
      <p:ext uri="{BB962C8B-B14F-4D97-AF65-F5344CB8AC3E}">
        <p14:creationId xmlns:p14="http://schemas.microsoft.com/office/powerpoint/2010/main" val="269102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DB863848-373D-4FB4-B399-CF7967625E85}"/>
              </a:ext>
            </a:extLst>
          </p:cNvPr>
          <p:cNvSpPr txBox="1"/>
          <p:nvPr/>
        </p:nvSpPr>
        <p:spPr>
          <a:xfrm>
            <a:off x="1295400" y="1043583"/>
            <a:ext cx="73152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method to determine location of a RFID tag is to measure the distance between the tag, reference points and the sensor.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3D localization, at least 3 or more reference data is required.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Location of RFID tags can be determined by RF signals, sound waves, magnetic fields or optical signals.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Various techniques can be used to achieve this, one of the methods is based on the Received Signal Strength Indicator but it is not efficient and accurate as it is only accurate in order of meters.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Ultrasonic waves are more commonly used and has a much higher accuracy. </a:t>
            </a:r>
            <a:r>
              <a:rPr lang="en-US" dirty="0">
                <a:latin typeface="Times New Roman" panose="02020603050405020304" pitchFamily="18" charset="0"/>
                <a:ea typeface="Calibri" panose="020F0502020204030204" pitchFamily="34" charset="0"/>
              </a:rPr>
              <a:t>The acoustic systems can use Time of Arrival (</a:t>
            </a:r>
            <a:r>
              <a:rPr lang="en-US" dirty="0" err="1">
                <a:latin typeface="Times New Roman" panose="02020603050405020304" pitchFamily="18" charset="0"/>
                <a:ea typeface="Calibri" panose="020F0502020204030204" pitchFamily="34" charset="0"/>
              </a:rPr>
              <a:t>ToA</a:t>
            </a:r>
            <a:r>
              <a:rPr lang="en-US" dirty="0">
                <a:latin typeface="Times New Roman" panose="02020603050405020304" pitchFamily="18" charset="0"/>
                <a:ea typeface="Calibri" panose="020F0502020204030204" pitchFamily="34" charset="0"/>
              </a:rPr>
              <a:t>), Time Difference of Arrival (</a:t>
            </a:r>
            <a:r>
              <a:rPr lang="en-US" dirty="0" err="1">
                <a:latin typeface="Times New Roman" panose="02020603050405020304" pitchFamily="18" charset="0"/>
                <a:ea typeface="Calibri" panose="020F0502020204030204" pitchFamily="34" charset="0"/>
              </a:rPr>
              <a:t>TDoA</a:t>
            </a:r>
            <a:r>
              <a:rPr lang="en-US" dirty="0">
                <a:latin typeface="Times New Roman" panose="02020603050405020304" pitchFamily="18" charset="0"/>
                <a:ea typeface="Calibri" panose="020F0502020204030204" pitchFamily="34" charset="0"/>
              </a:rPr>
              <a:t>) or Angle of Arrival (</a:t>
            </a:r>
            <a:r>
              <a:rPr lang="en-US" dirty="0" err="1">
                <a:latin typeface="Times New Roman" panose="02020603050405020304" pitchFamily="18" charset="0"/>
                <a:ea typeface="Calibri" panose="020F0502020204030204" pitchFamily="34" charset="0"/>
              </a:rPr>
              <a:t>AoA</a:t>
            </a:r>
            <a:r>
              <a:rPr lang="en-US" dirty="0">
                <a:latin typeface="Times New Roman" panose="02020603050405020304" pitchFamily="18" charset="0"/>
                <a:ea typeface="Calibri" panose="020F0502020204030204" pitchFamily="34" charset="0"/>
              </a:rPr>
              <a:t>) to locate the tag in order of centimeters. The only drawback is that it is a very power intensive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12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2274838"/>
            <a:ext cx="7772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Wireless Identification Sensing Platform (WISP) uses custom passive tag with acoustic tone detector to bypass the power limitation.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system uses cross-correlation algorithm for superior accuracy level. The downside being that the algorithm is inefficient with power.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offloading the computation to an external CPU we can get the best of both techniques.</a:t>
            </a:r>
          </a:p>
        </p:txBody>
      </p:sp>
    </p:spTree>
    <p:extLst>
      <p:ext uri="{BB962C8B-B14F-4D97-AF65-F5344CB8AC3E}">
        <p14:creationId xmlns:p14="http://schemas.microsoft.com/office/powerpoint/2010/main" val="60489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9160EEA-08CC-4112-AB43-B4B1A60FD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06" y="3286838"/>
            <a:ext cx="5277587" cy="1152686"/>
          </a:xfrm>
        </p:spPr>
      </p:pic>
      <p:pic>
        <p:nvPicPr>
          <p:cNvPr id="4" name="Picture 2" descr="C:\Documents and Settings\ADMIN\Desktop\Courses Offered.jpg"/>
          <p:cNvPicPr>
            <a:picLocks noChangeAspect="1" noChangeArrowheads="1"/>
          </p:cNvPicPr>
          <p:nvPr/>
        </p:nvPicPr>
        <p:blipFill>
          <a:blip r:embed="rId3"/>
          <a:srcRect/>
          <a:stretch>
            <a:fillRect/>
          </a:stretch>
        </p:blipFill>
        <p:spPr bwMode="auto">
          <a:xfrm>
            <a:off x="0" y="15240"/>
            <a:ext cx="9144000" cy="6858000"/>
          </a:xfrm>
          <a:prstGeom prst="rect">
            <a:avLst/>
          </a:prstGeom>
          <a:noFill/>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Motivation</a:t>
            </a:r>
          </a:p>
        </p:txBody>
      </p:sp>
      <p:sp>
        <p:nvSpPr>
          <p:cNvPr id="8" name="TextBox 7">
            <a:extLst>
              <a:ext uri="{FF2B5EF4-FFF2-40B4-BE49-F238E27FC236}">
                <a16:creationId xmlns:a16="http://schemas.microsoft.com/office/drawing/2014/main" id="{C38143BB-DC54-41BF-81F3-00278143BBBC}"/>
              </a:ext>
            </a:extLst>
          </p:cNvPr>
          <p:cNvSpPr txBox="1"/>
          <p:nvPr/>
        </p:nvSpPr>
        <p:spPr>
          <a:xfrm>
            <a:off x="1066800" y="1417638"/>
            <a:ext cx="77724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F0B4D5C-6045-4F29-8828-B784D2AAF419}"/>
              </a:ext>
            </a:extLst>
          </p:cNvPr>
          <p:cNvSpPr txBox="1"/>
          <p:nvPr/>
        </p:nvSpPr>
        <p:spPr>
          <a:xfrm>
            <a:off x="1219200" y="791638"/>
            <a:ext cx="7467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Cross-correlation has superior accuracy and also good acoustical noise immunity.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signals are sampled and converted from analog to digital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Cross-correlation array is given by </a:t>
            </a:r>
          </a:p>
        </p:txBody>
      </p:sp>
      <p:pic>
        <p:nvPicPr>
          <p:cNvPr id="11" name="Picture 10">
            <a:extLst>
              <a:ext uri="{FF2B5EF4-FFF2-40B4-BE49-F238E27FC236}">
                <a16:creationId xmlns:a16="http://schemas.microsoft.com/office/drawing/2014/main" id="{E5660F18-31FC-4317-A340-EC8895CE4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504" y="2503688"/>
            <a:ext cx="4415662" cy="964432"/>
          </a:xfrm>
          <a:prstGeom prst="rect">
            <a:avLst/>
          </a:prstGeom>
        </p:spPr>
      </p:pic>
      <p:sp>
        <p:nvSpPr>
          <p:cNvPr id="12" name="TextBox 11">
            <a:extLst>
              <a:ext uri="{FF2B5EF4-FFF2-40B4-BE49-F238E27FC236}">
                <a16:creationId xmlns:a16="http://schemas.microsoft.com/office/drawing/2014/main" id="{6D87E7DE-8C97-4DCD-B868-4D8593A0324F}"/>
              </a:ext>
            </a:extLst>
          </p:cNvPr>
          <p:cNvSpPr txBox="1"/>
          <p:nvPr/>
        </p:nvSpPr>
        <p:spPr>
          <a:xfrm>
            <a:off x="1219200" y="3483006"/>
            <a:ext cx="7620000" cy="2410916"/>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rPr>
              <a:t>m = (1, 2… N</a:t>
            </a:r>
            <a:r>
              <a:rPr lang="en-US" baseline="-25000" dirty="0">
                <a:latin typeface="Times New Roman" panose="02020603050405020304" pitchFamily="18" charset="0"/>
                <a:ea typeface="Calibri" panose="020F0502020204030204" pitchFamily="34" charset="0"/>
              </a:rPr>
              <a:t>R</a:t>
            </a:r>
            <a:r>
              <a:rPr lang="en-US" dirty="0">
                <a:latin typeface="Times New Roman" panose="02020603050405020304" pitchFamily="18" charset="0"/>
                <a:ea typeface="Calibri" panose="020F0502020204030204" pitchFamily="34" charset="0"/>
              </a:rPr>
              <a:t>+N</a:t>
            </a:r>
            <a:r>
              <a:rPr lang="en-US" baseline="-25000" dirty="0">
                <a:latin typeface="Times New Roman" panose="02020603050405020304" pitchFamily="18" charset="0"/>
                <a:ea typeface="Calibri" panose="020F0502020204030204" pitchFamily="34" charset="0"/>
              </a:rPr>
              <a:t>s</a:t>
            </a:r>
            <a:r>
              <a:rPr lang="en-US" dirty="0">
                <a:latin typeface="Times New Roman" panose="02020603050405020304" pitchFamily="18" charset="0"/>
                <a:ea typeface="Calibri" panose="020F0502020204030204" pitchFamily="34" charset="0"/>
              </a:rPr>
              <a:t>-1) is the displacement or lag.</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 is the zero padded R, which means that N</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s</a:t>
            </a:r>
            <a:r>
              <a:rPr lang="en-US" dirty="0">
                <a:latin typeface="Times New Roman" panose="02020603050405020304" pitchFamily="18" charset="0"/>
                <a:ea typeface="Calibri" panose="020F0502020204030204" pitchFamily="34" charset="0"/>
                <a:cs typeface="Times New Roman" panose="02020603050405020304" pitchFamily="18" charset="0"/>
              </a:rPr>
              <a:t>-1 zeros were added at the beginning and the end of R before cross-correlating.</a:t>
            </a:r>
          </a:p>
          <a:p>
            <a:pPr marL="285750" indent="-28575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The cross-correlation peak lag is proportional to the Time-of-Flight (</a:t>
            </a:r>
            <a:r>
              <a:rPr lang="en-US" dirty="0" err="1">
                <a:latin typeface="Times New Roman" panose="02020603050405020304" pitchFamily="18" charset="0"/>
                <a:ea typeface="Calibri" panose="020F0502020204030204" pitchFamily="34" charset="0"/>
              </a:rPr>
              <a:t>ToF</a:t>
            </a:r>
            <a:r>
              <a:rPr lang="en-US" dirty="0">
                <a:latin typeface="Times New Roman" panose="02020603050405020304" pitchFamily="18" charset="0"/>
                <a:ea typeface="Calibri" panose="020F0502020204030204" pitchFamily="34" charset="0"/>
              </a:rPr>
              <a:t>) and to the distance between ultrasound emitter and receiver by assuming the known sound of speed.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066800" y="152400"/>
            <a:ext cx="77724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Ranging Technique and System Architecture</a:t>
            </a:r>
          </a:p>
        </p:txBody>
      </p:sp>
      <p:sp>
        <p:nvSpPr>
          <p:cNvPr id="8" name="TextBox 7">
            <a:extLst>
              <a:ext uri="{FF2B5EF4-FFF2-40B4-BE49-F238E27FC236}">
                <a16:creationId xmlns:a16="http://schemas.microsoft.com/office/drawing/2014/main" id="{C38143BB-DC54-41BF-81F3-00278143BBBC}"/>
              </a:ext>
            </a:extLst>
          </p:cNvPr>
          <p:cNvSpPr txBox="1"/>
          <p:nvPr/>
        </p:nvSpPr>
        <p:spPr>
          <a:xfrm>
            <a:off x="1143000" y="1539876"/>
            <a:ext cx="7772400" cy="3416320"/>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Fixed receiving time windows are allocated.</a:t>
            </a:r>
          </a:p>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RFID reader at any given instant can interrogate any one of the available sensors. </a:t>
            </a:r>
          </a:p>
          <a:p>
            <a:pPr algn="ctr"/>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dirty="0">
                <a:latin typeface="Times New Roman" panose="02020603050405020304" pitchFamily="18" charset="0"/>
                <a:ea typeface="Calibri" panose="020F0502020204030204" pitchFamily="34" charset="0"/>
              </a:rPr>
              <a:t>The sensors send the sampled chirp along with the EPC (identity) to the reader. This is sent to the external CPU which reconstructs the captured chirp and cross-correlates it to the existing chirp which gives us the delay and thus the range is calculated.</a:t>
            </a:r>
          </a:p>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dirty="0">
                <a:latin typeface="Times New Roman" panose="02020603050405020304" pitchFamily="18" charset="0"/>
                <a:ea typeface="Calibri" panose="020F0502020204030204" pitchFamily="34" charset="0"/>
              </a:rPr>
              <a:t>The RFID protocol allows the reader to interrogate the RFID tags in its neighborhood only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99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066800" y="152400"/>
            <a:ext cx="7848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Ranging Technique and System Architecture</a:t>
            </a:r>
          </a:p>
        </p:txBody>
      </p:sp>
      <p:pic>
        <p:nvPicPr>
          <p:cNvPr id="7" name="Picture 6">
            <a:extLst>
              <a:ext uri="{FF2B5EF4-FFF2-40B4-BE49-F238E27FC236}">
                <a16:creationId xmlns:a16="http://schemas.microsoft.com/office/drawing/2014/main" id="{9900A563-6FE7-4380-9875-E0AA1DBADE48}"/>
              </a:ext>
            </a:extLst>
          </p:cNvPr>
          <p:cNvPicPr/>
          <p:nvPr/>
        </p:nvPicPr>
        <p:blipFill>
          <a:blip r:embed="rId3">
            <a:extLst>
              <a:ext uri="{28A0092B-C50C-407E-A947-70E740481C1C}">
                <a14:useLocalDpi xmlns:a14="http://schemas.microsoft.com/office/drawing/2010/main" val="0"/>
              </a:ext>
            </a:extLst>
          </a:blip>
          <a:stretch>
            <a:fillRect/>
          </a:stretch>
        </p:blipFill>
        <p:spPr>
          <a:xfrm>
            <a:off x="1600200" y="965796"/>
            <a:ext cx="6172199" cy="4673003"/>
          </a:xfrm>
          <a:prstGeom prst="rect">
            <a:avLst/>
          </a:prstGeom>
        </p:spPr>
      </p:pic>
    </p:spTree>
    <p:extLst>
      <p:ext uri="{BB962C8B-B14F-4D97-AF65-F5344CB8AC3E}">
        <p14:creationId xmlns:p14="http://schemas.microsoft.com/office/powerpoint/2010/main" val="396328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066800" y="152400"/>
            <a:ext cx="7848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Ranging Technique and System Architecture</a:t>
            </a:r>
          </a:p>
        </p:txBody>
      </p:sp>
      <p:pic>
        <p:nvPicPr>
          <p:cNvPr id="8" name="Picture 7">
            <a:extLst>
              <a:ext uri="{FF2B5EF4-FFF2-40B4-BE49-F238E27FC236}">
                <a16:creationId xmlns:a16="http://schemas.microsoft.com/office/drawing/2014/main" id="{11EB7439-E960-4F0A-AA3D-B8D76208E6CA}"/>
              </a:ext>
            </a:extLst>
          </p:cNvPr>
          <p:cNvPicPr/>
          <p:nvPr/>
        </p:nvPicPr>
        <p:blipFill>
          <a:blip r:embed="rId3">
            <a:extLst>
              <a:ext uri="{28A0092B-C50C-407E-A947-70E740481C1C}">
                <a14:useLocalDpi xmlns:a14="http://schemas.microsoft.com/office/drawing/2010/main" val="0"/>
              </a:ext>
            </a:extLst>
          </a:blip>
          <a:stretch>
            <a:fillRect/>
          </a:stretch>
        </p:blipFill>
        <p:spPr>
          <a:xfrm>
            <a:off x="2019300" y="946150"/>
            <a:ext cx="5943600" cy="4965700"/>
          </a:xfrm>
          <a:prstGeom prst="rect">
            <a:avLst/>
          </a:prstGeom>
        </p:spPr>
      </p:pic>
    </p:spTree>
    <p:extLst>
      <p:ext uri="{BB962C8B-B14F-4D97-AF65-F5344CB8AC3E}">
        <p14:creationId xmlns:p14="http://schemas.microsoft.com/office/powerpoint/2010/main" val="31541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1066800" y="152400"/>
            <a:ext cx="78486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Ranging Technique and System Architecture</a:t>
            </a:r>
          </a:p>
        </p:txBody>
      </p:sp>
      <p:sp>
        <p:nvSpPr>
          <p:cNvPr id="7" name="TextBox 6">
            <a:extLst>
              <a:ext uri="{FF2B5EF4-FFF2-40B4-BE49-F238E27FC236}">
                <a16:creationId xmlns:a16="http://schemas.microsoft.com/office/drawing/2014/main" id="{A9668613-5243-40FF-BE6A-D73038C123D1}"/>
              </a:ext>
            </a:extLst>
          </p:cNvPr>
          <p:cNvSpPr txBox="1"/>
          <p:nvPr/>
        </p:nvSpPr>
        <p:spPr>
          <a:xfrm>
            <a:off x="1066800" y="1313842"/>
            <a:ext cx="7620000" cy="3782061"/>
          </a:xfrm>
          <a:prstGeom prst="rect">
            <a:avLst/>
          </a:prstGeom>
          <a:noFill/>
        </p:spPr>
        <p:txBody>
          <a:bodyPr wrap="square" rtlCol="0">
            <a:spAutoFit/>
          </a:bodyPr>
          <a:lstStyle/>
          <a:p>
            <a:pPr marL="685800">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 brief, the ultrasound travels from the emitter to the sensor’s microphone where a suitable onboard circuit amplifies, filters and digitally squares the impinging ultrasonic signal. As a result, at the end of this chain, the impinging ultrasonic signal is converted into a sort of binary PWM signal, the modified binary signal (MBS), which saves bandwidth and energy when transmitted. A code running in the processing unit “restores” the PWM-like binary signal from the sequences of transition times received, and computes the cross-correlation with a previously stored copy of the emitted chirp.</a:t>
            </a:r>
          </a:p>
        </p:txBody>
      </p:sp>
    </p:spTree>
    <p:extLst>
      <p:ext uri="{BB962C8B-B14F-4D97-AF65-F5344CB8AC3E}">
        <p14:creationId xmlns:p14="http://schemas.microsoft.com/office/powerpoint/2010/main" val="155088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1458</Words>
  <Application>Microsoft Office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Samarth Kulkarni</cp:lastModifiedBy>
  <cp:revision>90</cp:revision>
  <dcterms:created xsi:type="dcterms:W3CDTF">2013-03-22T06:20:01Z</dcterms:created>
  <dcterms:modified xsi:type="dcterms:W3CDTF">2020-03-02T04:26:29Z</dcterms:modified>
</cp:coreProperties>
</file>