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448" r:id="rId5"/>
    <p:sldId id="2462" r:id="rId6"/>
    <p:sldId id="259" r:id="rId7"/>
    <p:sldId id="2451" r:id="rId8"/>
    <p:sldId id="2432" r:id="rId9"/>
    <p:sldId id="2433" r:id="rId10"/>
    <p:sldId id="2450" r:id="rId11"/>
    <p:sldId id="260" r:id="rId12"/>
    <p:sldId id="2457" r:id="rId13"/>
    <p:sldId id="2453" r:id="rId14"/>
    <p:sldId id="262" r:id="rId15"/>
    <p:sldId id="2454" r:id="rId16"/>
    <p:sldId id="2456" r:id="rId17"/>
    <p:sldId id="243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4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023B"/>
    <a:srgbClr val="898989"/>
    <a:srgbClr val="2F3342"/>
    <a:srgbClr val="A53F52"/>
    <a:srgbClr val="2C2153"/>
    <a:srgbClr val="E997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5033" autoAdjust="0"/>
  </p:normalViewPr>
  <p:slideViewPr>
    <p:cSldViewPr snapToGrid="0">
      <p:cViewPr varScale="1">
        <p:scale>
          <a:sx n="89" d="100"/>
          <a:sy n="89" d="100"/>
        </p:scale>
        <p:origin x="114" y="576"/>
      </p:cViewPr>
      <p:guideLst>
        <p:guide orient="horz" pos="1992"/>
        <p:guide pos="3840"/>
        <p:guide orient="horz" pos="1416"/>
      </p:guideLst>
    </p:cSldViewPr>
  </p:slideViewPr>
  <p:outlineViewPr>
    <p:cViewPr>
      <p:scale>
        <a:sx n="33" d="100"/>
        <a:sy n="33" d="100"/>
      </p:scale>
      <p:origin x="0" y="-51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30" d="100"/>
        <a:sy n="130" d="100"/>
      </p:scale>
      <p:origin x="0" y="-8722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786294291338582"/>
          <c:y val="9.5207404635570744E-2"/>
          <c:w val="0.78510057634217656"/>
          <c:h val="0.68571017685364222"/>
        </c:manualLayout>
      </c:layout>
      <c:barChart>
        <c:barDir val="bar"/>
        <c:grouping val="clustered"/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Sector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3A2-4DE0-8664-F0E576FF22DB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3A2-4DE0-8664-F0E576FF22DB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3A2-4DE0-8664-F0E576FF22DB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3A2-4DE0-8664-F0E576FF22DB}"/>
              </c:ext>
            </c:extLst>
          </c:dPt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8-A3A2-4DE0-8664-F0E576FF22D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Sector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9-81E4-4B7A-B54D-B343FC3DBA4F}"/>
            </c:ext>
          </c:extLst>
        </c:ser>
        <c:ser>
          <c:idx val="2"/>
          <c:order val="2"/>
          <c:tx>
            <c:strRef>
              <c:f>Лист1!$D$1</c:f>
              <c:strCache>
                <c:ptCount val="1"/>
                <c:pt idx="0">
                  <c:v>Sector 3</c:v>
                </c:pt>
              </c:strCache>
            </c:strRef>
          </c:tx>
          <c:spPr>
            <a:solidFill>
              <a:schemeClr val="tx2"/>
            </a:solidFill>
            <a:ln>
              <a:noFill/>
            </a:ln>
            <a:effectLst/>
          </c:spPr>
          <c:invertIfNegative val="0"/>
          <c:cat>
            <c:strRef>
              <c:f>Лист1!$A$2:$A$5</c: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f>Лист1!$D$2:$D$5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81E4-4B7A-B54D-B343FC3DBA4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1443196480"/>
        <c:axId val="1443187744"/>
      </c:barChart>
      <c:catAx>
        <c:axId val="14431964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87744"/>
        <c:crosses val="autoZero"/>
        <c:auto val="1"/>
        <c:lblAlgn val="ctr"/>
        <c:lblOffset val="100"/>
        <c:noMultiLvlLbl val="0"/>
      </c:catAx>
      <c:valAx>
        <c:axId val="14431877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300" b="0" i="0" u="none" strike="noStrike" kern="1200" baseline="0">
                <a:solidFill>
                  <a:schemeClr val="bg1">
                    <a:lumMod val="6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Open Sans Light" panose="020B0306030504020204" pitchFamily="34" charset="0"/>
              </a:defRPr>
            </a:pPr>
            <a:endParaRPr lang="en-US"/>
          </a:p>
        </c:txPr>
        <c:crossAx val="1443196480"/>
        <c:crosses val="autoZero"/>
        <c:crossBetween val="between"/>
      </c:valAx>
      <c:spPr>
        <a:noFill/>
        <a:ln w="25400">
          <a:noFill/>
        </a:ln>
        <a:effectLst/>
      </c:spPr>
    </c:plotArea>
    <c:legend>
      <c:legendPos val="b"/>
      <c:layout>
        <c:manualLayout>
          <c:xMode val="edge"/>
          <c:yMode val="edge"/>
          <c:x val="0"/>
          <c:y val="0.89976744317449631"/>
          <c:w val="1"/>
          <c:h val="3.796952464275298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Roboto" panose="02000000000000000000" pitchFamily="2" charset="0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500">
          <a:latin typeface="Roboto" panose="02000000000000000000" pitchFamily="2" charset="0"/>
          <a:ea typeface="Roboto" panose="02000000000000000000" pitchFamily="2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97DFCF-F890-A143-9133-C8B65C9B01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E2C281-2434-D94F-B4BD-BA3CD4DB84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D5B4E-BF3E-3B45-A4BA-D6C3B92870D7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7CBFA-633D-5540-AFAA-BE1F495EC62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6B5631-D714-AD41-853B-A883ADC344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AE8BC-2AB3-9E4C-9797-2A6F8A74C7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870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A8621B-8C8E-49BA-8772-41D0FE75A082}" type="datetimeFigureOut">
              <a:rPr lang="en-US" smtClean="0"/>
              <a:t>3/10/2025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B34ED-4CDD-41C9-90F7-D768D5559A6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970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010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B34ED-4CDD-41C9-90F7-D768D5559A6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29491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12343" y="5922140"/>
            <a:ext cx="5167313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58235C5-25B1-4243-9762-4AAD3C08E8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038600" y="3608511"/>
            <a:ext cx="4114800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cap="all" baseline="0"/>
            </a:lvl1pPr>
          </a:lstStyle>
          <a:p>
            <a:r>
              <a:rPr lang="en-US" spc="300" dirty="0"/>
              <a:t>ANNUAL REVIEW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8B2C6E-DB6F-4476-8E95-9F6EC79392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0836" y="2445633"/>
            <a:ext cx="11490325" cy="823913"/>
          </a:xfrm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1000"/>
              </a:spcBef>
              <a:defRPr sz="4000" cap="all" spc="300" baseline="0"/>
            </a:lvl1pPr>
          </a:lstStyle>
          <a:p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23031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58000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1661160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6CDEBF2-B5C9-4887-B717-81C3D1A73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6A7FA3-8C13-4E5A-88C4-4357C8ACD7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07044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19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9074D0F-754F-4F2C-A410-F222D2D234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Autofit/>
          </a:bodyPr>
          <a:lstStyle/>
          <a:p>
            <a:r>
              <a:rPr lang="en-US" sz="4000" spc="300"/>
              <a:t>Click to edit Master title style</a:t>
            </a:r>
            <a:endParaRPr lang="en-US" sz="4000" spc="300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F80209DF-C4D9-43B8-AA05-F536191530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512343" y="5137992"/>
            <a:ext cx="5167313" cy="51879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1D89734B-03E0-4ADE-8F62-C819F3E976D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194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Text Placeholder 13">
            <a:extLst>
              <a:ext uri="{FF2B5EF4-FFF2-40B4-BE49-F238E27FC236}">
                <a16:creationId xmlns:a16="http://schemas.microsoft.com/office/drawing/2014/main" id="{85971F4D-8B59-4B3E-9169-64E0EF1BA85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63664" y="3893330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3" name="Text Placeholder 13">
            <a:extLst>
              <a:ext uri="{FF2B5EF4-FFF2-40B4-BE49-F238E27FC236}">
                <a16:creationId xmlns:a16="http://schemas.microsoft.com/office/drawing/2014/main" id="{90B19777-E2ED-419C-B486-857117FD08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39138" y="3903126"/>
            <a:ext cx="3064668" cy="518795"/>
          </a:xfrm>
        </p:spPr>
        <p:txBody>
          <a:bodyPr>
            <a:noAutofit/>
          </a:bodyPr>
          <a:lstStyle>
            <a:lvl1pPr marL="0" indent="0" algn="ctr">
              <a:buNone/>
              <a:defRPr sz="1800" spc="30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4" name="Online Image Placeholder 33">
            <a:extLst>
              <a:ext uri="{FF2B5EF4-FFF2-40B4-BE49-F238E27FC236}">
                <a16:creationId xmlns:a16="http://schemas.microsoft.com/office/drawing/2014/main" id="{1A58EB44-F532-4998-B316-61C738C37BF5}"/>
              </a:ext>
            </a:extLst>
          </p:cNvPr>
          <p:cNvSpPr>
            <a:spLocks noGrp="1"/>
          </p:cNvSpPr>
          <p:nvPr>
            <p:ph type="clipArt" sz="quarter" idx="19" hasCustomPrompt="1"/>
          </p:nvPr>
        </p:nvSpPr>
        <p:spPr>
          <a:xfrm>
            <a:off x="1754768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5" name="Online Image Placeholder 33">
            <a:extLst>
              <a:ext uri="{FF2B5EF4-FFF2-40B4-BE49-F238E27FC236}">
                <a16:creationId xmlns:a16="http://schemas.microsoft.com/office/drawing/2014/main" id="{33763C3C-3545-40BD-9B2C-DC4C0E4CE819}"/>
              </a:ext>
            </a:extLst>
          </p:cNvPr>
          <p:cNvSpPr>
            <a:spLocks noGrp="1"/>
          </p:cNvSpPr>
          <p:nvPr>
            <p:ph type="clipArt" sz="quarter" idx="20" hasCustomPrompt="1"/>
          </p:nvPr>
        </p:nvSpPr>
        <p:spPr>
          <a:xfrm>
            <a:off x="5730240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6" name="Online Image Placeholder 33">
            <a:extLst>
              <a:ext uri="{FF2B5EF4-FFF2-40B4-BE49-F238E27FC236}">
                <a16:creationId xmlns:a16="http://schemas.microsoft.com/office/drawing/2014/main" id="{1C5D3777-17F3-4225-8C52-2EF1DB4FD54A}"/>
              </a:ext>
            </a:extLst>
          </p:cNvPr>
          <p:cNvSpPr>
            <a:spLocks noGrp="1"/>
          </p:cNvSpPr>
          <p:nvPr>
            <p:ph type="clipArt" sz="quarter" idx="21" hasCustomPrompt="1"/>
          </p:nvPr>
        </p:nvSpPr>
        <p:spPr>
          <a:xfrm>
            <a:off x="9705712" y="3098985"/>
            <a:ext cx="731520" cy="731520"/>
          </a:xfr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3173740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58000"/>
          </a:xfrm>
          <a:prstGeom prst="parallelogram">
            <a:avLst/>
          </a:pr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83D428-B974-43F4-9246-0A2EECA11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8819" y="642927"/>
            <a:ext cx="4846320" cy="1435947"/>
          </a:xfrm>
        </p:spPr>
        <p:txBody>
          <a:bodyPr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540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9D00A38D-CFE8-4333-B9D2-D3E7EACA4F0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068820" y="2078875"/>
            <a:ext cx="4114800" cy="3798888"/>
          </a:xfrm>
        </p:spPr>
        <p:txBody>
          <a:bodyPr>
            <a:noAutofit/>
          </a:bodyPr>
          <a:lstStyle>
            <a:lvl1pPr marL="0" indent="0">
              <a:buNone/>
              <a:defRPr sz="1800" spc="3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A8588E-221D-4931-A290-C5C418443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8820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9115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5539E44-E270-49B4-8B0A-07870325AA9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25539" y="1546138"/>
            <a:ext cx="4023360" cy="464871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sz="1400" spc="300" baseline="0" dirty="0">
                <a:solidFill>
                  <a:schemeClr val="lt1"/>
                </a:solidFill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86FE9B2-6286-484B-8943-95EE0B6B026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5416550" cy="6846932"/>
          </a:xfr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D4E8708-8565-4A5B-9D9E-1D4F40EAF9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42436126-0370-4532-A8AD-D20897982A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2799617"/>
            <a:ext cx="4646246" cy="2218585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Click to edit master text style.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7" name="Slide Number Placeholder 70">
            <a:extLst>
              <a:ext uri="{FF2B5EF4-FFF2-40B4-BE49-F238E27FC236}">
                <a16:creationId xmlns:a16="http://schemas.microsoft.com/office/drawing/2014/main" id="{AEC105AD-E933-4969-B038-0ABD6F013167}"/>
              </a:ext>
            </a:extLst>
          </p:cNvPr>
          <p:cNvSpPr txBox="1">
            <a:spLocks/>
          </p:cNvSpPr>
          <p:nvPr userDrawn="1"/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B0E4A3-5566-43FE-A59F-2C4F4FE7F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612037"/>
            <a:ext cx="5897218" cy="884238"/>
          </a:xfrm>
        </p:spPr>
        <p:txBody>
          <a:bodyPr lIns="91440" rIns="91440" anchor="t">
            <a:noAutofit/>
          </a:bodyPr>
          <a:lstStyle>
            <a:lvl1pPr algn="l">
              <a:lnSpc>
                <a:spcPct val="150000"/>
              </a:lnSpc>
              <a:spcBef>
                <a:spcPts val="1000"/>
              </a:spcBef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832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12AA41C-A030-4521-8130-6A8E4543F27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96000" cy="6867922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4242487 w 6096000"/>
              <a:gd name="connsiteY2" fmla="*/ 6833286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67922"/>
              <a:gd name="connsiteX1" fmla="*/ 6096000 w 6096000"/>
              <a:gd name="connsiteY1" fmla="*/ 0 h 6867922"/>
              <a:gd name="connsiteX2" fmla="*/ 4228633 w 6096000"/>
              <a:gd name="connsiteY2" fmla="*/ 6867922 h 6867922"/>
              <a:gd name="connsiteX3" fmla="*/ 0 w 6096000"/>
              <a:gd name="connsiteY3" fmla="*/ 6858000 h 6867922"/>
              <a:gd name="connsiteX4" fmla="*/ 0 w 6096000"/>
              <a:gd name="connsiteY4" fmla="*/ 0 h 68679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67922">
                <a:moveTo>
                  <a:pt x="0" y="0"/>
                </a:moveTo>
                <a:lnTo>
                  <a:pt x="6096000" y="0"/>
                </a:lnTo>
                <a:lnTo>
                  <a:pt x="4228633" y="686792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ABA725B-4BCB-1D48-9C5D-46706B1871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2262871"/>
            <a:ext cx="5251450" cy="1661297"/>
          </a:xfrm>
        </p:spPr>
        <p:txBody>
          <a:bodyPr anchor="b"/>
          <a:lstStyle>
            <a:lvl1pPr algn="l">
              <a:defRPr sz="6000" spc="3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C356F-E483-4AFD-856C-13BB8E8A560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4378134"/>
            <a:ext cx="5251450" cy="365125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400" cap="all" spc="6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9732E-D749-40DD-8365-050285187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5E23-C4CC-4E9B-80F4-C4BEA6E2D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0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2279" y="365125"/>
            <a:ext cx="4018722" cy="573989"/>
          </a:xfrm>
        </p:spPr>
        <p:txBody>
          <a:bodyPr lIns="0" rIns="0">
            <a:noAutofit/>
          </a:bodyPr>
          <a:lstStyle>
            <a:lvl1pPr algn="l">
              <a:defRPr sz="3200" spc="300"/>
            </a:lvl1pPr>
          </a:lstStyle>
          <a:p>
            <a:r>
              <a:rPr lang="en-US" dirty="0"/>
              <a:t>SLIDE TITLE 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2279" y="1263841"/>
            <a:ext cx="4018722" cy="4636392"/>
          </a:xfrm>
        </p:spPr>
        <p:txBody>
          <a:bodyPr lIns="0" rIns="0">
            <a:noAutofit/>
          </a:bodyPr>
          <a:lstStyle>
            <a:lvl1pPr>
              <a:lnSpc>
                <a:spcPct val="150000"/>
              </a:lnSpc>
              <a:spcBef>
                <a:spcPts val="500"/>
              </a:spcBef>
              <a:defRPr sz="1600"/>
            </a:lvl1pPr>
            <a:lvl2pPr>
              <a:lnSpc>
                <a:spcPct val="150000"/>
              </a:lnSpc>
              <a:spcBef>
                <a:spcPts val="500"/>
              </a:spcBef>
              <a:defRPr sz="1400"/>
            </a:lvl2pPr>
            <a:lvl3pPr>
              <a:lnSpc>
                <a:spcPct val="150000"/>
              </a:lnSpc>
              <a:spcBef>
                <a:spcPts val="500"/>
              </a:spcBef>
              <a:defRPr sz="1400"/>
            </a:lvl3pPr>
            <a:lvl4pPr>
              <a:lnSpc>
                <a:spcPct val="150000"/>
              </a:lnSpc>
              <a:spcBef>
                <a:spcPts val="500"/>
              </a:spcBef>
              <a:defRPr sz="1200"/>
            </a:lvl4pPr>
            <a:lvl5pPr>
              <a:lnSpc>
                <a:spcPct val="150000"/>
              </a:lnSpc>
              <a:spcBef>
                <a:spcPts val="500"/>
              </a:spcBef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Slide Number Placeholder 5">
            <a:extLst>
              <a:ext uri="{FF2B5EF4-FFF2-40B4-BE49-F238E27FC236}">
                <a16:creationId xmlns:a16="http://schemas.microsoft.com/office/drawing/2014/main" id="{3DEB48E0-328C-45EE-A8BD-90E6AB261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D7CA175D-816E-4F70-96CC-8A1FD0EB16C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66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323519C8-24DE-471D-85A9-7A8AFACEC4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051300" y="3651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4">
            <a:extLst>
              <a:ext uri="{FF2B5EF4-FFF2-40B4-BE49-F238E27FC236}">
                <a16:creationId xmlns:a16="http://schemas.microsoft.com/office/drawing/2014/main" id="{547F0F1E-7AF5-4B76-928C-7B28010C4F9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366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4">
            <a:extLst>
              <a:ext uri="{FF2B5EF4-FFF2-40B4-BE49-F238E27FC236}">
                <a16:creationId xmlns:a16="http://schemas.microsoft.com/office/drawing/2014/main" id="{063D0E8E-9491-4AF0-918D-A0B782C5FD68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051300" y="24225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4">
            <a:extLst>
              <a:ext uri="{FF2B5EF4-FFF2-40B4-BE49-F238E27FC236}">
                <a16:creationId xmlns:a16="http://schemas.microsoft.com/office/drawing/2014/main" id="{042F54CB-9200-4D74-968A-0A3E5871D9E5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66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Picture Placeholder 4">
            <a:extLst>
              <a:ext uri="{FF2B5EF4-FFF2-40B4-BE49-F238E27FC236}">
                <a16:creationId xmlns:a16="http://schemas.microsoft.com/office/drawing/2014/main" id="{1D925119-27E3-496E-86BC-23416F94FB6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051300" y="4479925"/>
            <a:ext cx="2997200" cy="1781979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DF93AF7-D4DC-42B5-8A4F-B5F3ABBB03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781678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9680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D17-D652-4766-B11C-2E8D8390D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767791"/>
            <a:ext cx="11002962" cy="823913"/>
          </a:xfrm>
        </p:spPr>
        <p:txBody>
          <a:bodyPr>
            <a:noAutofit/>
          </a:bodyPr>
          <a:lstStyle>
            <a:lvl1pPr>
              <a:defRPr sz="48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7A58C-70BA-43E5-BD90-83ADB63B0C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A60B7-2499-42C6-8A74-ACDAE24574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63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35FD8-712D-4EE2-A5B6-3DD8DE9C25E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9BAC-E989-4203-B9B4-662803654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4607137"/>
            <a:ext cx="4114800" cy="4214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</p:spPr>
        <p:txBody>
          <a:bodyPr>
            <a:noAutofit/>
          </a:bodyPr>
          <a:lstStyle>
            <a:lvl1pPr>
              <a:defRPr sz="1400" spc="300" baseline="0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0CCC81E-A013-4315-AD13-97BA3AA955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8756" y="1569719"/>
            <a:ext cx="9234488" cy="2651443"/>
          </a:xfrm>
        </p:spPr>
        <p:txBody>
          <a:bodyPr>
            <a:noAutofit/>
          </a:bodyPr>
          <a:lstStyle>
            <a:lvl1pPr marL="0" indent="0" algn="ctr">
              <a:buNone/>
              <a:defRPr sz="3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95553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2">
            <a:extLst>
              <a:ext uri="{FF2B5EF4-FFF2-40B4-BE49-F238E27FC236}">
                <a16:creationId xmlns:a16="http://schemas.microsoft.com/office/drawing/2014/main" id="{0EF11611-8537-47CC-87AC-2E25428B7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1A63A52-1E65-414B-BBC3-D31F515791A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578601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ED7E0E1A-1E64-4A9A-9C8B-69486BD112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69900" y="1638300"/>
            <a:ext cx="5156200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E462965-19D7-4A65-B394-9AE76A5B4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9107" y="3864355"/>
            <a:ext cx="5157787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1" name="Content Placeholder 4">
            <a:extLst>
              <a:ext uri="{FF2B5EF4-FFF2-40B4-BE49-F238E27FC236}">
                <a16:creationId xmlns:a16="http://schemas.microsoft.com/office/drawing/2014/main" id="{FAEC14D1-0BEA-4D9A-9D96-A56B6A9B07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9107" y="4531139"/>
            <a:ext cx="5157787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1507BB47-1AB4-42F2-99FF-453A0622B8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107" y="3864355"/>
            <a:ext cx="5183188" cy="494506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 spc="3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438D6EEA-A0DB-4B5F-8F41-A9C1F2C09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107" y="4531139"/>
            <a:ext cx="5183188" cy="2039144"/>
          </a:xfrm>
        </p:spPr>
        <p:txBody>
          <a:bodyPr>
            <a:noAutofit/>
          </a:bodyPr>
          <a:lstStyle/>
          <a:p>
            <a:pPr lvl="0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>
                <a:solidFill>
                  <a:schemeClr val="tx1"/>
                </a:solidFill>
              </a:rPr>
              <a:t>Click to edit Master text styles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4909F59-7529-454A-A1EF-3CC1EADE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834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">
            <a:extLst>
              <a:ext uri="{FF2B5EF4-FFF2-40B4-BE49-F238E27FC236}">
                <a16:creationId xmlns:a16="http://schemas.microsoft.com/office/drawing/2014/main" id="{6186F91B-547E-43BC-9BCE-04619DAAF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1"/>
            <a:ext cx="11002962" cy="1623218"/>
          </a:xfrm>
        </p:spPr>
        <p:txBody>
          <a:bodyPr anchor="ctr">
            <a:noAutofit/>
          </a:bodyPr>
          <a:lstStyle/>
          <a:p>
            <a:pPr algn="ctr"/>
            <a:r>
              <a:rPr lang="en-US" sz="4800"/>
              <a:t>Click to edit Master title style</a:t>
            </a:r>
            <a:endParaRPr lang="en-US" sz="4800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D635DFA1-45D2-4EFE-8BB2-BE96634669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0121" y="3669506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2F2918FE-A84E-4303-AEF3-4FD66CDD733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60438" y="1624013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E2401025-9BC9-4BDD-97DA-CA763CF846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42155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B7C4AAB6-897A-4ABD-AD50-2D86B197E91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22920" y="1623219"/>
            <a:ext cx="3108325" cy="1892300"/>
          </a:xfrm>
        </p:spPr>
        <p:txBody>
          <a:bodyPr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27">
            <a:extLst>
              <a:ext uri="{FF2B5EF4-FFF2-40B4-BE49-F238E27FC236}">
                <a16:creationId xmlns:a16="http://schemas.microsoft.com/office/drawing/2014/main" id="{790D65EC-6EB4-4594-91E9-5C3DE7C3BA8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1837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7">
            <a:extLst>
              <a:ext uri="{FF2B5EF4-FFF2-40B4-BE49-F238E27FC236}">
                <a16:creationId xmlns:a16="http://schemas.microsoft.com/office/drawing/2014/main" id="{611CF730-D055-47C2-A626-299F429D41B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122919" y="3681412"/>
            <a:ext cx="3108326" cy="2566988"/>
          </a:xfrm>
        </p:spPr>
        <p:txBody>
          <a:bodyPr>
            <a:noAutofit/>
          </a:bodyPr>
          <a:lstStyle>
            <a:lvl1pPr marL="0" indent="0">
              <a:buFont typeface="Wingdings" panose="05000000000000000000" pitchFamily="2" charset="2"/>
              <a:buNone/>
              <a:defRPr sz="2400" spc="300"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09E06A6-BFDD-42BD-BA69-2CD3BEF0F73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549269" y="6468303"/>
            <a:ext cx="443948" cy="365125"/>
          </a:xfrm>
        </p:spPr>
        <p:txBody>
          <a:bodyPr>
            <a:noAutofit/>
          </a:bodyPr>
          <a:lstStyle/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592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05F96C-D634-4A69-95EC-3D002BD68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519" y="365125"/>
            <a:ext cx="11002962" cy="823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57E98-D0FB-43E3-98BC-711F6A2F5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519" y="1365813"/>
            <a:ext cx="10989920" cy="48111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65B72-2E86-4BA3-94F2-3ADFA40B7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C1F3FD-3DB9-46B7-85E1-E8B8878A4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68303"/>
            <a:ext cx="4439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2E478F-E849-4A8C-AF1F-CBCC78A7CB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1" r:id="rId3"/>
    <p:sldLayoutId id="2147483651" r:id="rId4"/>
    <p:sldLayoutId id="2147483660" r:id="rId5"/>
    <p:sldLayoutId id="2147483677" r:id="rId6"/>
    <p:sldLayoutId id="2147483666" r:id="rId7"/>
    <p:sldLayoutId id="2147483679" r:id="rId8"/>
    <p:sldLayoutId id="2147483653" r:id="rId9"/>
    <p:sldLayoutId id="2147483678" r:id="rId10"/>
    <p:sldLayoutId id="2147483680" r:id="rId11"/>
  </p:sldLayoutIdLst>
  <p:hf hdr="0" ftr="0" dt="0"/>
  <p:txStyles>
    <p:titleStyle>
      <a:lvl1pPr algn="ctr" defTabSz="914400" rtl="0" eaLnBrk="1" latinLnBrk="0" hangingPunct="1">
        <a:lnSpc>
          <a:spcPct val="10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Relationship Id="rId5" Type="http://schemas.microsoft.com/office/2007/relationships/hdphoto" Target="../media/hdphoto12.wdp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7" Type="http://schemas.microsoft.com/office/2007/relationships/hdphoto" Target="../media/hdphoto15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6.png"/><Relationship Id="rId5" Type="http://schemas.microsoft.com/office/2007/relationships/hdphoto" Target="../media/hdphoto14.wdp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microsoft.com/office/2007/relationships/hdphoto" Target="../media/hdphoto16.wdp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1.wdp"/><Relationship Id="rId7" Type="http://schemas.openxmlformats.org/officeDocument/2006/relationships/image" Target="../media/image21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microsoft.com/office/2007/relationships/hdphoto" Target="../media/hdphoto9.wdp"/><Relationship Id="rId3" Type="http://schemas.openxmlformats.org/officeDocument/2006/relationships/image" Target="../media/image5.png"/><Relationship Id="rId7" Type="http://schemas.openxmlformats.org/officeDocument/2006/relationships/image" Target="../media/image7.jpe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microsoft.com/office/2007/relationships/hdphoto" Target="../media/hdphoto6.wdp"/><Relationship Id="rId11" Type="http://schemas.microsoft.com/office/2007/relationships/hdphoto" Target="../media/hdphoto8.wdp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microsoft.com/office/2007/relationships/hdphoto" Target="../media/hdphoto5.wdp"/><Relationship Id="rId9" Type="http://schemas.microsoft.com/office/2007/relationships/hdphoto" Target="../media/hdphoto7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abstract image">
            <a:extLst>
              <a:ext uri="{FF2B5EF4-FFF2-40B4-BE49-F238E27FC236}">
                <a16:creationId xmlns:a16="http://schemas.microsoft.com/office/drawing/2014/main" id="{9AB29DBC-55D3-49D9-BB44-4936739C4B5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79DC1498-E692-42BA-B69F-6D37E6CF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Fabrikam Technology Inc.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E828D-1E63-455F-949D-0C5454A7FE8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9.24.XX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D865526-EC39-4780-A2A8-274A80A5C1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Annual Review</a:t>
            </a:r>
          </a:p>
        </p:txBody>
      </p:sp>
    </p:spTree>
    <p:extLst>
      <p:ext uri="{BB962C8B-B14F-4D97-AF65-F5344CB8AC3E}">
        <p14:creationId xmlns:p14="http://schemas.microsoft.com/office/powerpoint/2010/main" val="3927832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A457865-6CE4-48F7-9DE8-065695261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3725" y="241761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8000"/>
                  <a:lumOff val="2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6300B5C-7AD0-42EE-A289-DB61F2490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spc="300" dirty="0"/>
              <a:t>quarterly</a:t>
            </a:r>
            <a:r>
              <a:rPr lang="en-US" sz="4800" dirty="0"/>
              <a:t> timeline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B1897641-C811-4117-B9B9-5EE41B5A32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6177953"/>
              </p:ext>
            </p:extLst>
          </p:nvPr>
        </p:nvGraphicFramePr>
        <p:xfrm>
          <a:off x="681249" y="2400407"/>
          <a:ext cx="10827912" cy="28712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2326">
                  <a:extLst>
                    <a:ext uri="{9D8B030D-6E8A-4147-A177-3AD203B41FA5}">
                      <a16:colId xmlns:a16="http://schemas.microsoft.com/office/drawing/2014/main" val="71143974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789717619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6078397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76914425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537907298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920672763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1714869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247395267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231269635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587985154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3023193756"/>
                    </a:ext>
                  </a:extLst>
                </a:gridCol>
                <a:gridCol w="902326">
                  <a:extLst>
                    <a:ext uri="{9D8B030D-6E8A-4147-A177-3AD203B41FA5}">
                      <a16:colId xmlns:a16="http://schemas.microsoft.com/office/drawing/2014/main" val="1420336204"/>
                    </a:ext>
                  </a:extLst>
                </a:gridCol>
              </a:tblGrid>
              <a:tr h="585216"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Q4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29144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JUL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AUG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SEP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OCT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NOV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DEC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JAN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FEB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MAR</a:t>
                      </a: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APR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MAY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spc="300" dirty="0">
                          <a:solidFill>
                            <a:schemeClr val="tx1"/>
                          </a:solidFill>
                        </a:rPr>
                        <a:t>JUN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9761096"/>
                  </a:ext>
                </a:extLst>
              </a:tr>
              <a:tr h="1645920"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600" spc="300" dirty="0">
                          <a:solidFill>
                            <a:schemeClr val="tx1"/>
                          </a:solidFill>
                          <a:cs typeface="Biome Light" panose="020B0303030204020804" pitchFamily="34" charset="0"/>
                        </a:rPr>
                        <a:t>PRODUCT LAUNCH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cs typeface="Biome Light" panose="020B0303030204020804" pitchFamily="34" charset="0"/>
                        </a:rPr>
                        <a:t>Lorem ipsum dolor sit amet, consectetur adipiscing elit. Mauris vitae lorem id leo accumsan.</a:t>
                      </a:r>
                      <a:endParaRPr lang="en-US" sz="1400" dirty="0">
                        <a:solidFill>
                          <a:schemeClr val="tx1"/>
                        </a:solidFill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37206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8FB-51EF-473B-89E5-AB8206BF498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083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93863800-85E5-44A7-96E9-521CE8826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</a:t>
            </a:r>
          </a:p>
        </p:txBody>
      </p:sp>
      <p:pic>
        <p:nvPicPr>
          <p:cNvPr id="15" name="Picture Placeholder 14" descr="group professional photo">
            <a:extLst>
              <a:ext uri="{FF2B5EF4-FFF2-40B4-BE49-F238E27FC236}">
                <a16:creationId xmlns:a16="http://schemas.microsoft.com/office/drawing/2014/main" id="{4B696E0D-78B0-41A4-A40D-7A4F6E88FEB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22475" b="22475"/>
          <a:stretch>
            <a:fillRect/>
          </a:stretch>
        </p:blipFill>
        <p:spPr/>
      </p:pic>
      <p:pic>
        <p:nvPicPr>
          <p:cNvPr id="10" name="Picture Placeholder 9" descr="close up of computer boards">
            <a:extLst>
              <a:ext uri="{FF2B5EF4-FFF2-40B4-BE49-F238E27FC236}">
                <a16:creationId xmlns:a16="http://schemas.microsoft.com/office/drawing/2014/main" id="{AD4E0449-1F68-4DB7-BBE6-7BC3B0E3069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15074" b="15074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409A73-2FDB-4725-9558-77B4ACF929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EMPLOYEE OPPORTUNITIES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BB0776-0624-4A97-8BD3-03CF60228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pc="300" dirty="0">
                <a:solidFill>
                  <a:schemeClr val="tx1"/>
                </a:solidFill>
              </a:rPr>
              <a:t>BUSINESS PRIORITIES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D0F54D-A602-4D35-8BE1-6B9BE807898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End of fiscal celebration on July 15th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day of learning on August 14th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Employee Yoga on September 3rd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Seminar series begins September 10th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FBC808-1837-4C36-BFF0-135B8C1042A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Increase customer satisfaction by 2%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Maintain growth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</a:rPr>
              <a:t>Initiative partnership with 3rd party organizations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E69FE38-B9E0-4441-8A00-92DDB88DF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26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534194-745D-4888-BF16-6C09F65EA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sz="4800" spc="300" dirty="0"/>
              <a:t>Goals for q2 </a:t>
            </a:r>
          </a:p>
        </p:txBody>
      </p:sp>
      <p:pic>
        <p:nvPicPr>
          <p:cNvPr id="14" name="Picture Placeholder 13" descr="person staring at blueprints on a wall">
            <a:extLst>
              <a:ext uri="{FF2B5EF4-FFF2-40B4-BE49-F238E27FC236}">
                <a16:creationId xmlns:a16="http://schemas.microsoft.com/office/drawing/2014/main" id="{0FFF32E4-AD91-40FC-9DF7-A3354578229E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6" name="Picture Placeholder 15" descr="sticky notes on a clear dry erase board">
            <a:extLst>
              <a:ext uri="{FF2B5EF4-FFF2-40B4-BE49-F238E27FC236}">
                <a16:creationId xmlns:a16="http://schemas.microsoft.com/office/drawing/2014/main" id="{50D4325D-C08E-44CB-8E25-A519866BD2D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pic>
        <p:nvPicPr>
          <p:cNvPr id="19" name="Picture Placeholder 18" descr="group of people at a conference table">
            <a:extLst>
              <a:ext uri="{FF2B5EF4-FFF2-40B4-BE49-F238E27FC236}">
                <a16:creationId xmlns:a16="http://schemas.microsoft.com/office/drawing/2014/main" id="{FB89929D-9F1B-48CA-B694-B0344FFC9F6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4341" b="4341"/>
          <a:stretch>
            <a:fillRect/>
          </a:stretch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4A248D7-680E-4181-9558-ED00D7CEAD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pc="300" dirty="0"/>
              <a:t>BUSINESS </a:t>
            </a:r>
            <a:br>
              <a:rPr lang="en-US" spc="300" dirty="0"/>
            </a:br>
            <a:r>
              <a:rPr lang="en-US" spc="300" dirty="0"/>
              <a:t>PRIORITIES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Increase customer satisfaction by 2%</a:t>
            </a:r>
          </a:p>
          <a:p>
            <a:pPr marL="228600" indent="-228600"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spc="0" dirty="0"/>
              <a:t>Maintain growth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endParaRPr lang="en-US" spc="300" dirty="0"/>
          </a:p>
          <a:p>
            <a:endParaRPr lang="en-US" dirty="0"/>
          </a:p>
        </p:txBody>
      </p:sp>
      <p:sp>
        <p:nvSpPr>
          <p:cNvPr id="12" name="Content Placeholder 24">
            <a:extLst>
              <a:ext uri="{FF2B5EF4-FFF2-40B4-BE49-F238E27FC236}">
                <a16:creationId xmlns:a16="http://schemas.microsoft.com/office/drawing/2014/main" id="{3DD3B9ED-231E-423D-B8D7-6DE1C249CA4E}"/>
              </a:ext>
            </a:extLst>
          </p:cNvPr>
          <p:cNvSpPr txBox="1">
            <a:spLocks/>
          </p:cNvSpPr>
          <p:nvPr/>
        </p:nvSpPr>
        <p:spPr>
          <a:xfrm>
            <a:off x="4541520" y="3670301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en-US" sz="2400" spc="300" dirty="0"/>
              <a:t>ADDED </a:t>
            </a:r>
            <a:br>
              <a:rPr lang="en-US" sz="2400" spc="300" dirty="0"/>
            </a:br>
            <a:r>
              <a:rPr lang="en-US" sz="2400" spc="300" dirty="0"/>
              <a:t>PRIORITIES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Improve social media presence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Ensure the cost of development stays below budget</a:t>
            </a:r>
          </a:p>
          <a:p>
            <a:endParaRPr lang="en-US" dirty="0"/>
          </a:p>
        </p:txBody>
      </p:sp>
      <p:sp>
        <p:nvSpPr>
          <p:cNvPr id="13" name="Content Placeholder 25">
            <a:extLst>
              <a:ext uri="{FF2B5EF4-FFF2-40B4-BE49-F238E27FC236}">
                <a16:creationId xmlns:a16="http://schemas.microsoft.com/office/drawing/2014/main" id="{184497C2-C5BB-4C07-AF14-B5D10275FC68}"/>
              </a:ext>
            </a:extLst>
          </p:cNvPr>
          <p:cNvSpPr txBox="1">
            <a:spLocks/>
          </p:cNvSpPr>
          <p:nvPr/>
        </p:nvSpPr>
        <p:spPr>
          <a:xfrm>
            <a:off x="8122920" y="3670302"/>
            <a:ext cx="3108960" cy="2755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Tx/>
              <a:buNone/>
              <a:defRPr/>
            </a:pPr>
            <a:r>
              <a:rPr lang="en-US" sz="2400" spc="300" dirty="0"/>
              <a:t>EMPLOYEE OPPORTUNITIES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Interns begin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Indoor rec leagues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Chess tournaments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  <a:defRPr/>
            </a:pPr>
            <a:r>
              <a:rPr lang="en-US" sz="1400" dirty="0"/>
              <a:t>Big Game watching party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27B9B9E1-D2EC-4B8B-BC3C-67231FDDCC7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4960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C3376-5069-4C7B-BE6B-A3776D1B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6" name="Picture Placeholder 5" descr="person staring at blueprints on a brick wall">
            <a:extLst>
              <a:ext uri="{FF2B5EF4-FFF2-40B4-BE49-F238E27FC236}">
                <a16:creationId xmlns:a16="http://schemas.microsoft.com/office/drawing/2014/main" id="{C07C315A-7CD1-432C-92FA-6B62159B56C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3552" t="1" r="23880" b="327"/>
          <a:stretch/>
        </p:blipFill>
        <p:spPr>
          <a:xfrm>
            <a:off x="0" y="0"/>
            <a:ext cx="5416550" cy="6858000"/>
          </a:xfrm>
        </p:spPr>
      </p:pic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79248A72-A597-48DF-A270-3389F5D20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660945"/>
            <a:ext cx="5669280" cy="4208346"/>
          </a:xfrm>
        </p:spPr>
        <p:txBody>
          <a:bodyPr>
            <a:normAutofit fontScale="92500"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BUSINESS IS GOOD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Profits are up in the last quarter by 3%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GETTING OUR WORK DONE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finished the consolidation project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WE’RE DELIVERING FOR OUR CUSTOMERS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Customer satisfaction increased from 70 to 80%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Biome Light" panose="020B03030302040208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30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OUR CUSTOMERS KEEP COMING 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Biome Light" panose="020B0303030204020804" pitchFamily="34" charset="0"/>
              </a:rPr>
              <a:t>We increased customer retention by 4%</a:t>
            </a:r>
          </a:p>
          <a:p>
            <a:endParaRPr lang="en-US" b="1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FA57D11-A25F-4772-8E50-DDB68BE8CB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8917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Placeholder 7" descr="abstract image">
            <a:extLst>
              <a:ext uri="{FF2B5EF4-FFF2-40B4-BE49-F238E27FC236}">
                <a16:creationId xmlns:a16="http://schemas.microsoft.com/office/drawing/2014/main" id="{D5C5EA1B-F06D-4AD1-B526-89C2DF7722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2717" r="45642"/>
          <a:stretch/>
        </p:blipFill>
        <p:spPr>
          <a:xfrm rot="16200000">
            <a:off x="2667001" y="-2666999"/>
            <a:ext cx="6858000" cy="12192000"/>
          </a:xfrm>
          <a:prstGeom prst="rect">
            <a:avLst/>
          </a:prstGeom>
          <a:noFill/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4F7706BE-EF2E-459C-8778-01DDD354C6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02365" y="1660810"/>
            <a:ext cx="10787270" cy="830649"/>
          </a:xfrm>
        </p:spPr>
        <p:txBody>
          <a:bodyPr>
            <a:normAutofit/>
          </a:bodyPr>
          <a:lstStyle/>
          <a:p>
            <a:r>
              <a:rPr lang="en-US" sz="4000" spc="300" dirty="0"/>
              <a:t>THANK YOU</a:t>
            </a:r>
          </a:p>
        </p:txBody>
      </p:sp>
      <p:pic>
        <p:nvPicPr>
          <p:cNvPr id="24" name="Online Image Placeholder 23" descr="User">
            <a:extLst>
              <a:ext uri="{FF2B5EF4-FFF2-40B4-BE49-F238E27FC236}">
                <a16:creationId xmlns:a16="http://schemas.microsoft.com/office/drawing/2014/main" id="{E896B487-8C07-495F-95BF-B8F4960E1E8D}"/>
              </a:ext>
            </a:extLst>
          </p:cNvPr>
          <p:cNvPicPr>
            <a:picLocks noGrp="1" noChangeAspect="1"/>
          </p:cNvPicPr>
          <p:nvPr>
            <p:ph type="clipArt" sz="quarter" idx="19"/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/>
      </p:pic>
      <p:pic>
        <p:nvPicPr>
          <p:cNvPr id="12" name="Online Image Placeholder 11" descr="Smart Phone">
            <a:extLst>
              <a:ext uri="{FF2B5EF4-FFF2-40B4-BE49-F238E27FC236}">
                <a16:creationId xmlns:a16="http://schemas.microsoft.com/office/drawing/2014/main" id="{4E709B75-16EA-4581-AED9-567DEF45A6B2}"/>
              </a:ext>
            </a:extLst>
          </p:cNvPr>
          <p:cNvPicPr>
            <a:picLocks noGrp="1" noChangeAspect="1"/>
          </p:cNvPicPr>
          <p:nvPr>
            <p:ph type="clipArt" sz="quarter" idx="20"/>
          </p:nvPr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730873" y="3118670"/>
            <a:ext cx="730250" cy="730250"/>
          </a:xfrm>
        </p:spPr>
      </p:pic>
      <p:pic>
        <p:nvPicPr>
          <p:cNvPr id="28" name="Online Image Placeholder 27" descr="Envelope">
            <a:extLst>
              <a:ext uri="{FF2B5EF4-FFF2-40B4-BE49-F238E27FC236}">
                <a16:creationId xmlns:a16="http://schemas.microsoft.com/office/drawing/2014/main" id="{D4D09222-33EB-4F99-9A89-51E2E1E97584}"/>
              </a:ext>
            </a:extLst>
          </p:cNvPr>
          <p:cNvPicPr>
            <a:picLocks noGrp="1" noChangeAspect="1"/>
          </p:cNvPicPr>
          <p:nvPr>
            <p:ph type="clipArt" sz="quarter" idx="21"/>
          </p:nvPr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/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B070B25-2BBC-49AC-9CFA-1CD7195DF2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VICTORIA LINDQVIST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9E2524A0-105C-4170-BB48-CD0756FB3DF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+1 (589) 555-0199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E57A531-5B0F-485D-A015-BC78AD089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victoria@fabrikam.com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7C414-85D9-40D6-9BB3-5AF68A84F4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WWW.FABRIKAM.COM</a:t>
            </a:r>
          </a:p>
        </p:txBody>
      </p:sp>
    </p:spTree>
    <p:extLst>
      <p:ext uri="{BB962C8B-B14F-4D97-AF65-F5344CB8AC3E}">
        <p14:creationId xmlns:p14="http://schemas.microsoft.com/office/powerpoint/2010/main" val="927727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A87B3-0A27-4EE9-979E-B69581E47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8" name="Picture Placeholder 7" descr="group of people at a conference table">
            <a:extLst>
              <a:ext uri="{FF2B5EF4-FFF2-40B4-BE49-F238E27FC236}">
                <a16:creationId xmlns:a16="http://schemas.microsoft.com/office/drawing/2014/main" id="{BB76F5AB-0940-46E1-85F9-6A870D7D04C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3C89A40-EEAA-43AB-9A3A-B2CFDE450F1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RESULTS FROM LAST YEAR</a:t>
            </a:r>
          </a:p>
          <a:p>
            <a:r>
              <a:rPr lang="en-US" dirty="0"/>
              <a:t>TEAM</a:t>
            </a:r>
          </a:p>
          <a:p>
            <a:r>
              <a:rPr lang="en-US" dirty="0"/>
              <a:t>WHAT’S NEXT</a:t>
            </a:r>
          </a:p>
          <a:p>
            <a:r>
              <a:rPr lang="en-US" dirty="0"/>
              <a:t>CLOSING</a:t>
            </a:r>
          </a:p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F8048-1E86-48F4-B246-D2F8C54B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098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03950CF-5BF2-4FB0-A36C-48C194F39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pic>
        <p:nvPicPr>
          <p:cNvPr id="5" name="Picture Placeholder 4" descr="table with various people working on their laptops">
            <a:extLst>
              <a:ext uri="{FF2B5EF4-FFF2-40B4-BE49-F238E27FC236}">
                <a16:creationId xmlns:a16="http://schemas.microsoft.com/office/drawing/2014/main" id="{A0280051-D7F1-4438-B815-F0FF4906D14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3617" r="23617"/>
          <a:stretch/>
        </p:blipFill>
        <p:spPr>
          <a:noFill/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55FA470-23EB-4512-8FFB-28DDAB08B0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25539" y="1546138"/>
            <a:ext cx="3017520" cy="464871"/>
          </a:xfrm>
        </p:spPr>
        <p:txBody>
          <a:bodyPr/>
          <a:lstStyle/>
          <a:p>
            <a:r>
              <a:rPr lang="en-US" dirty="0"/>
              <a:t>HOW WE DID LAST YEAR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56319DF-036A-473B-95D3-C5F6FF849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Profits are up, and losses are down! We are very proud of the progress our team has made.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>
                <a:cs typeface="Biome Light" panose="020B0303030204020804" pitchFamily="34" charset="0"/>
              </a:rPr>
              <a:t>Today we’ll review our wins and losses from last year and give you an overview of what you can expect for next year.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ADA18-8F0E-4249-A144-6CB8259BA6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373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 from last year</a:t>
            </a:r>
          </a:p>
        </p:txBody>
      </p:sp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A596BF19-CC58-4709-B5D6-3FC378FDC7B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370" r="20370"/>
          <a:stretch/>
        </p:blipFill>
        <p:spPr/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56CAF1-214F-4566-9B0D-DACA1063E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02680" y="4393374"/>
            <a:ext cx="2834640" cy="365125"/>
          </a:xfrm>
        </p:spPr>
        <p:txBody>
          <a:bodyPr/>
          <a:lstStyle/>
          <a:p>
            <a:r>
              <a:rPr lang="en-US" dirty="0"/>
              <a:t>Let’s Dive 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A5C12-E784-444E-B868-DE2AE857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76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A247-2F35-4FB8-903D-FB32D7B85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Growth by sector</a:t>
            </a:r>
          </a:p>
        </p:txBody>
      </p:sp>
      <p:graphicFrame>
        <p:nvGraphicFramePr>
          <p:cNvPr id="6" name="Chart" descr="Chart goes here">
            <a:extLst>
              <a:ext uri="{FF2B5EF4-FFF2-40B4-BE49-F238E27FC236}">
                <a16:creationId xmlns:a16="http://schemas.microsoft.com/office/drawing/2014/main" id="{6573B952-4CEE-4757-91AB-02A6F22E1CF3}"/>
              </a:ext>
            </a:extLst>
          </p:cNvPr>
          <p:cNvGraphicFramePr>
            <a:graphicFrameLocks noGrp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2201656"/>
              </p:ext>
            </p:extLst>
          </p:nvPr>
        </p:nvGraphicFramePr>
        <p:xfrm>
          <a:off x="0" y="1371600"/>
          <a:ext cx="12192000" cy="548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DE7135-9153-4AEB-AC1F-4B951B7A76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470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97EF4CE-E0F9-4353-9C7D-5294DDF36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4520" y="2418985"/>
            <a:ext cx="11002961" cy="557784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FAAB2787-6A77-4A87-993D-DDAF92418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Growth by sector </a:t>
            </a:r>
          </a:p>
        </p:txBody>
      </p:sp>
      <p:graphicFrame>
        <p:nvGraphicFramePr>
          <p:cNvPr id="6" name="Table 2" descr="Table Goes Here">
            <a:extLst>
              <a:ext uri="{FF2B5EF4-FFF2-40B4-BE49-F238E27FC236}">
                <a16:creationId xmlns:a16="http://schemas.microsoft.com/office/drawing/2014/main" id="{0E9A2E70-9C73-45A4-9B0C-E2433CF2A835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996309014"/>
              </p:ext>
            </p:extLst>
          </p:nvPr>
        </p:nvGraphicFramePr>
        <p:xfrm>
          <a:off x="595313" y="2406285"/>
          <a:ext cx="11001375" cy="277599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2200275">
                  <a:extLst>
                    <a:ext uri="{9D8B030D-6E8A-4147-A177-3AD203B41FA5}">
                      <a16:colId xmlns:a16="http://schemas.microsoft.com/office/drawing/2014/main" val="2481577866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836427615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31009386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023951014"/>
                    </a:ext>
                  </a:extLst>
                </a:gridCol>
                <a:gridCol w="2200275">
                  <a:extLst>
                    <a:ext uri="{9D8B030D-6E8A-4147-A177-3AD203B41FA5}">
                      <a16:colId xmlns:a16="http://schemas.microsoft.com/office/drawing/2014/main" val="2906063091"/>
                    </a:ext>
                  </a:extLst>
                </a:gridCol>
              </a:tblGrid>
              <a:tr h="581433"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Biome Light" panose="020B03030302040208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Q1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Q2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Q3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dirty="0">
                          <a:latin typeface="+mn-lt"/>
                          <a:cs typeface="Biome Light" panose="020B0303030204020804" pitchFamily="34" charset="0"/>
                        </a:rPr>
                        <a:t>Q4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3420419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1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324629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2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4.4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1.8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2.8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607855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 algn="l"/>
                      <a:r>
                        <a:rPr lang="en-US" sz="1600" spc="3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SERIES 3</a:t>
                      </a:r>
                    </a:p>
                  </a:txBody>
                  <a:tcPr marL="18288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2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3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  <a:latin typeface="+mn-lt"/>
                          <a:cs typeface="Biome Light" panose="020B0303030204020804" pitchFamily="34" charset="0"/>
                        </a:rPr>
                        <a:t>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2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125802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C2F439-9B68-4159-977F-8EC563FB15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close up of computer code">
            <a:extLst>
              <a:ext uri="{FF2B5EF4-FFF2-40B4-BE49-F238E27FC236}">
                <a16:creationId xmlns:a16="http://schemas.microsoft.com/office/drawing/2014/main" id="{1D5DB266-C804-437C-AED7-3D057820D24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t="7813" b="7813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4AB6F96-E5E8-4B40-A18C-2D078D1C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SATISFIED CUTOMER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F72BBC-FC90-4B63-96CA-ABED853DBAD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FABRIKAM WAS GREAT TO WORK WITH. LARISSA WAS MY REPRESENTATIVE AND SHE ANTICIPATED MY NEEDS AND WORKED DILIGENTLY TO FIX MY ISSUE.</a:t>
            </a:r>
          </a:p>
        </p:txBody>
      </p:sp>
    </p:spTree>
    <p:extLst>
      <p:ext uri="{BB962C8B-B14F-4D97-AF65-F5344CB8AC3E}">
        <p14:creationId xmlns:p14="http://schemas.microsoft.com/office/powerpoint/2010/main" val="83977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50AEA731-C7D0-4A0E-B871-4F369D8B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 the team</a:t>
            </a:r>
          </a:p>
        </p:txBody>
      </p:sp>
      <p:pic>
        <p:nvPicPr>
          <p:cNvPr id="11" name="Picture Placeholder 10" descr="portrait">
            <a:extLst>
              <a:ext uri="{FF2B5EF4-FFF2-40B4-BE49-F238E27FC236}">
                <a16:creationId xmlns:a16="http://schemas.microsoft.com/office/drawing/2014/main" id="{011BDE68-0A80-4D82-92C3-76544DD8F07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16" name="Picture Placeholder 15" descr="portrait">
            <a:extLst>
              <a:ext uri="{FF2B5EF4-FFF2-40B4-BE49-F238E27FC236}">
                <a16:creationId xmlns:a16="http://schemas.microsoft.com/office/drawing/2014/main" id="{740533F4-86F2-4B1E-96A3-2FA4F436D3A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33885" t="18388" r="16167" b="36404"/>
          <a:stretch/>
        </p:blipFill>
        <p:spPr>
          <a:xfrm>
            <a:off x="4051300" y="365125"/>
            <a:ext cx="2997200" cy="1781979"/>
          </a:xfrm>
        </p:spPr>
      </p:pic>
      <p:pic>
        <p:nvPicPr>
          <p:cNvPr id="18" name="Picture Placeholder 17" descr="portrait">
            <a:extLst>
              <a:ext uri="{FF2B5EF4-FFF2-40B4-BE49-F238E27FC236}">
                <a16:creationId xmlns:a16="http://schemas.microsoft.com/office/drawing/2014/main" id="{18BC2A5A-7F05-4444-8281-26D53119418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7" cstate="email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2" name="Picture Placeholder 21" descr="portrait">
            <a:extLst>
              <a:ext uri="{FF2B5EF4-FFF2-40B4-BE49-F238E27FC236}">
                <a16:creationId xmlns:a16="http://schemas.microsoft.com/office/drawing/2014/main" id="{AF3616EE-41A1-44FC-B25A-038F0C3213D4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 rotWithShape="1"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4" name="Picture Placeholder 23" descr="portrait">
            <a:extLst>
              <a:ext uri="{FF2B5EF4-FFF2-40B4-BE49-F238E27FC236}">
                <a16:creationId xmlns:a16="http://schemas.microsoft.com/office/drawing/2014/main" id="{2708FFA5-E81C-4FD0-970D-C71D36C8D365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10" cstate="email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t="5389" b="5389"/>
          <a:stretch/>
        </p:blipFill>
        <p:spPr/>
      </p:pic>
      <p:pic>
        <p:nvPicPr>
          <p:cNvPr id="20" name="Picture Placeholder 19" descr="portrait">
            <a:extLst>
              <a:ext uri="{FF2B5EF4-FFF2-40B4-BE49-F238E27FC236}">
                <a16:creationId xmlns:a16="http://schemas.microsoft.com/office/drawing/2014/main" id="{5AFBBF42-7056-4477-896E-1E8073CB472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12" cstate="email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8985" t="7844" r="6193" b="16511"/>
          <a:stretch/>
        </p:blipFill>
        <p:spPr>
          <a:xfrm>
            <a:off x="4051300" y="4479925"/>
            <a:ext cx="2997200" cy="1781979"/>
          </a:xfr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A4E49AC7-7A73-4B51-BDF6-EABA3162F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spc="300" dirty="0"/>
              <a:t>ANA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CEO</a:t>
            </a:r>
          </a:p>
          <a:p>
            <a:pPr marL="0" indent="0">
              <a:buNone/>
            </a:pPr>
            <a:r>
              <a:rPr lang="en-US" sz="1800" spc="300" dirty="0"/>
              <a:t>LARISSA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CFO</a:t>
            </a:r>
          </a:p>
          <a:p>
            <a:pPr marL="0" indent="0">
              <a:buNone/>
            </a:pPr>
            <a:r>
              <a:rPr lang="en-US" sz="1800" spc="300" dirty="0"/>
              <a:t>ROMAN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CTO</a:t>
            </a:r>
          </a:p>
          <a:p>
            <a:pPr marL="0" indent="0">
              <a:buNone/>
            </a:pPr>
            <a:r>
              <a:rPr lang="en-US" sz="1800" spc="300" dirty="0"/>
              <a:t>FEDERICO</a:t>
            </a:r>
            <a:r>
              <a:rPr lang="en-US" sz="18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CPO</a:t>
            </a:r>
          </a:p>
          <a:p>
            <a:pPr marL="0" indent="0">
              <a:buNone/>
            </a:pPr>
            <a:r>
              <a:rPr lang="en-US" sz="1800" spc="300" dirty="0"/>
              <a:t>ALEJANDRA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CMO</a:t>
            </a:r>
          </a:p>
          <a:p>
            <a:pPr marL="0" indent="0">
              <a:buNone/>
            </a:pPr>
            <a:r>
              <a:rPr lang="en-US" sz="1800" spc="300" dirty="0"/>
              <a:t>JIM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dirty="0"/>
              <a:t>COO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F2A82-A1C3-4571-9ED3-A0EC079893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361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D24B42B-925B-494C-A986-BD85E8117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What’s next</a:t>
            </a:r>
          </a:p>
        </p:txBody>
      </p:sp>
      <p:pic>
        <p:nvPicPr>
          <p:cNvPr id="13" name="Picture Placeholder 12" descr="close up of computer on top of table against a brick wall">
            <a:extLst>
              <a:ext uri="{FF2B5EF4-FFF2-40B4-BE49-F238E27FC236}">
                <a16:creationId xmlns:a16="http://schemas.microsoft.com/office/drawing/2014/main" id="{90BB9493-60B4-4B89-89CE-E1F8BF6C4D1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0370" r="20370"/>
          <a:stretch/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B872F-6332-408E-9135-B871F0C90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378134"/>
            <a:ext cx="2377440" cy="365125"/>
          </a:xfrm>
        </p:spPr>
        <p:txBody>
          <a:bodyPr/>
          <a:lstStyle/>
          <a:p>
            <a:r>
              <a:rPr lang="en-US" spc="300" dirty="0"/>
              <a:t>LOOKING AHEAD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48DD8A0-BD53-4DBF-949B-0D64D12D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405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A53F52"/>
      </a:accent1>
      <a:accent2>
        <a:srgbClr val="E99757"/>
      </a:accent2>
      <a:accent3>
        <a:srgbClr val="2F3342"/>
      </a:accent3>
      <a:accent4>
        <a:srgbClr val="2C2153"/>
      </a:accent4>
      <a:accent5>
        <a:srgbClr val="01023B"/>
      </a:accent5>
      <a:accent6>
        <a:srgbClr val="7F7F7F"/>
      </a:accent6>
      <a:hlink>
        <a:srgbClr val="3A3838"/>
      </a:hlink>
      <a:folHlink>
        <a:srgbClr val="D0CEC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ch presentation_Win32_LW_v2.potx" id="{3AEEB70B-72AA-432B-B699-7833EBF4B1FE}" vid="{14A49A59-25D4-4203-BE02-DE6939C7C5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B7E2D32-4FDD-4266-880C-17595B8014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9F223-918A-45AF-9B53-56AB9E5E21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55BB9993-D5F9-46FA-B2E5-80E3632E98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1</TotalTime>
  <Words>416</Words>
  <Application>Microsoft Office PowerPoint</Application>
  <PresentationFormat>Widescreen</PresentationFormat>
  <Paragraphs>131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Biome Light</vt:lpstr>
      <vt:lpstr>Calibri</vt:lpstr>
      <vt:lpstr>Calibri Light</vt:lpstr>
      <vt:lpstr>Wingdings</vt:lpstr>
      <vt:lpstr>Office Theme</vt:lpstr>
      <vt:lpstr>Fabrikam Technology Inc.</vt:lpstr>
      <vt:lpstr>Agenda</vt:lpstr>
      <vt:lpstr>INTRODUCTION</vt:lpstr>
      <vt:lpstr>Results from last year</vt:lpstr>
      <vt:lpstr>Growth by sector</vt:lpstr>
      <vt:lpstr>Growth by sector </vt:lpstr>
      <vt:lpstr>A SATISFIED CUTOMER</vt:lpstr>
      <vt:lpstr>Meet the team</vt:lpstr>
      <vt:lpstr>What’s next</vt:lpstr>
      <vt:lpstr>quarterly timeline</vt:lpstr>
      <vt:lpstr>Goals for q2</vt:lpstr>
      <vt:lpstr>Goals for q2 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DAS</dc:creator>
  <cp:lastModifiedBy>PRIYANSHU DAS</cp:lastModifiedBy>
  <cp:revision>1</cp:revision>
  <dcterms:created xsi:type="dcterms:W3CDTF">2025-03-10T07:06:27Z</dcterms:created>
  <dcterms:modified xsi:type="dcterms:W3CDTF">2025-03-10T07:07:42Z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