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3" r:id="rId2"/>
    <p:sldId id="286" r:id="rId3"/>
    <p:sldId id="264" r:id="rId4"/>
    <p:sldId id="265" r:id="rId5"/>
    <p:sldId id="266" r:id="rId6"/>
    <p:sldId id="271" r:id="rId7"/>
    <p:sldId id="270" r:id="rId8"/>
    <p:sldId id="272" r:id="rId9"/>
    <p:sldId id="269" r:id="rId10"/>
    <p:sldId id="28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50" autoAdjust="0"/>
    <p:restoredTop sz="94660"/>
  </p:normalViewPr>
  <p:slideViewPr>
    <p:cSldViewPr snapToGrid="0">
      <p:cViewPr varScale="1">
        <p:scale>
          <a:sx n="72" d="100"/>
          <a:sy n="72" d="100"/>
        </p:scale>
        <p:origin x="606" y="162"/>
      </p:cViewPr>
      <p:guideLst>
        <p:guide orient="horz" pos="2160"/>
        <p:guide pos="3840"/>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240EC-1764-4E06-8574-00E545FDFCE5}" type="datetimeFigureOut">
              <a:rPr lang="en-AU" smtClean="0"/>
              <a:t>5/04/2020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1B3577-5CC8-4AE5-B92A-DBDD6D4AB473}" type="slidenum">
              <a:rPr lang="en-AU" smtClean="0"/>
              <a:t>‹Nº›</a:t>
            </a:fld>
            <a:endParaRPr lang="en-AU"/>
          </a:p>
        </p:txBody>
      </p:sp>
    </p:spTree>
    <p:extLst>
      <p:ext uri="{BB962C8B-B14F-4D97-AF65-F5344CB8AC3E}">
        <p14:creationId xmlns:p14="http://schemas.microsoft.com/office/powerpoint/2010/main" val="3173693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B1B3577-5CC8-4AE5-B92A-DBDD6D4AB473}" type="slidenum">
              <a:rPr lang="en-AU" smtClean="0"/>
              <a:t>1</a:t>
            </a:fld>
            <a:endParaRPr lang="en-AU"/>
          </a:p>
        </p:txBody>
      </p:sp>
    </p:spTree>
    <p:extLst>
      <p:ext uri="{BB962C8B-B14F-4D97-AF65-F5344CB8AC3E}">
        <p14:creationId xmlns:p14="http://schemas.microsoft.com/office/powerpoint/2010/main" val="3796856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9B1B3577-5CC8-4AE5-B92A-DBDD6D4AB473}" type="slidenum">
              <a:rPr lang="en-AU" smtClean="0"/>
              <a:t>3</a:t>
            </a:fld>
            <a:endParaRPr lang="en-AU"/>
          </a:p>
        </p:txBody>
      </p:sp>
    </p:spTree>
    <p:extLst>
      <p:ext uri="{BB962C8B-B14F-4D97-AF65-F5344CB8AC3E}">
        <p14:creationId xmlns:p14="http://schemas.microsoft.com/office/powerpoint/2010/main" val="656221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9B1B3577-5CC8-4AE5-B92A-DBDD6D4AB473}" type="slidenum">
              <a:rPr lang="en-AU" smtClean="0"/>
              <a:t>4</a:t>
            </a:fld>
            <a:endParaRPr lang="en-AU"/>
          </a:p>
        </p:txBody>
      </p:sp>
    </p:spTree>
    <p:extLst>
      <p:ext uri="{BB962C8B-B14F-4D97-AF65-F5344CB8AC3E}">
        <p14:creationId xmlns:p14="http://schemas.microsoft.com/office/powerpoint/2010/main" val="2203964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9B1B3577-5CC8-4AE5-B92A-DBDD6D4AB473}" type="slidenum">
              <a:rPr lang="en-AU" smtClean="0"/>
              <a:t>5</a:t>
            </a:fld>
            <a:endParaRPr lang="en-AU"/>
          </a:p>
        </p:txBody>
      </p:sp>
    </p:spTree>
    <p:extLst>
      <p:ext uri="{BB962C8B-B14F-4D97-AF65-F5344CB8AC3E}">
        <p14:creationId xmlns:p14="http://schemas.microsoft.com/office/powerpoint/2010/main" val="2862938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9B1B3577-5CC8-4AE5-B92A-DBDD6D4AB473}" type="slidenum">
              <a:rPr lang="en-AU" smtClean="0"/>
              <a:t>6</a:t>
            </a:fld>
            <a:endParaRPr lang="en-AU"/>
          </a:p>
        </p:txBody>
      </p:sp>
    </p:spTree>
    <p:extLst>
      <p:ext uri="{BB962C8B-B14F-4D97-AF65-F5344CB8AC3E}">
        <p14:creationId xmlns:p14="http://schemas.microsoft.com/office/powerpoint/2010/main" val="652214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9B1B3577-5CC8-4AE5-B92A-DBDD6D4AB473}" type="slidenum">
              <a:rPr lang="en-AU" smtClean="0"/>
              <a:t>7</a:t>
            </a:fld>
            <a:endParaRPr lang="en-AU"/>
          </a:p>
        </p:txBody>
      </p:sp>
    </p:spTree>
    <p:extLst>
      <p:ext uri="{BB962C8B-B14F-4D97-AF65-F5344CB8AC3E}">
        <p14:creationId xmlns:p14="http://schemas.microsoft.com/office/powerpoint/2010/main" val="1722578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9B1B3577-5CC8-4AE5-B92A-DBDD6D4AB473}" type="slidenum">
              <a:rPr lang="en-AU" smtClean="0"/>
              <a:t>8</a:t>
            </a:fld>
            <a:endParaRPr lang="en-AU"/>
          </a:p>
        </p:txBody>
      </p:sp>
    </p:spTree>
    <p:extLst>
      <p:ext uri="{BB962C8B-B14F-4D97-AF65-F5344CB8AC3E}">
        <p14:creationId xmlns:p14="http://schemas.microsoft.com/office/powerpoint/2010/main" val="1198173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9B1B3577-5CC8-4AE5-B92A-DBDD6D4AB473}" type="slidenum">
              <a:rPr lang="en-AU" smtClean="0"/>
              <a:t>9</a:t>
            </a:fld>
            <a:endParaRPr lang="en-AU"/>
          </a:p>
        </p:txBody>
      </p:sp>
    </p:spTree>
    <p:extLst>
      <p:ext uri="{BB962C8B-B14F-4D97-AF65-F5344CB8AC3E}">
        <p14:creationId xmlns:p14="http://schemas.microsoft.com/office/powerpoint/2010/main" val="1470339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541E475F-C450-4472-9029-55191D112334}" type="datetimeFigureOut">
              <a:rPr lang="en-AU" smtClean="0"/>
              <a:t>5/04/2020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E0A5850-CAE4-4DEE-9305-F74EFE00A7E1}" type="slidenum">
              <a:rPr lang="en-AU" smtClean="0"/>
              <a:t>‹Nº›</a:t>
            </a:fld>
            <a:endParaRPr lang="en-AU"/>
          </a:p>
        </p:txBody>
      </p:sp>
    </p:spTree>
    <p:extLst>
      <p:ext uri="{BB962C8B-B14F-4D97-AF65-F5344CB8AC3E}">
        <p14:creationId xmlns:p14="http://schemas.microsoft.com/office/powerpoint/2010/main" val="2285780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541E475F-C450-4472-9029-55191D112334}" type="datetimeFigureOut">
              <a:rPr lang="en-AU" smtClean="0"/>
              <a:t>5/04/2020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E0A5850-CAE4-4DEE-9305-F74EFE00A7E1}" type="slidenum">
              <a:rPr lang="en-AU" smtClean="0"/>
              <a:t>‹Nº›</a:t>
            </a:fld>
            <a:endParaRPr lang="en-AU"/>
          </a:p>
        </p:txBody>
      </p:sp>
    </p:spTree>
    <p:extLst>
      <p:ext uri="{BB962C8B-B14F-4D97-AF65-F5344CB8AC3E}">
        <p14:creationId xmlns:p14="http://schemas.microsoft.com/office/powerpoint/2010/main" val="1969576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541E475F-C450-4472-9029-55191D112334}" type="datetimeFigureOut">
              <a:rPr lang="en-AU" smtClean="0"/>
              <a:t>5/04/2020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E0A5850-CAE4-4DEE-9305-F74EFE00A7E1}" type="slidenum">
              <a:rPr lang="en-AU" smtClean="0"/>
              <a:t>‹Nº›</a:t>
            </a:fld>
            <a:endParaRPr lang="en-AU"/>
          </a:p>
        </p:txBody>
      </p:sp>
    </p:spTree>
    <p:extLst>
      <p:ext uri="{BB962C8B-B14F-4D97-AF65-F5344CB8AC3E}">
        <p14:creationId xmlns:p14="http://schemas.microsoft.com/office/powerpoint/2010/main" val="380055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541E475F-C450-4472-9029-55191D112334}" type="datetimeFigureOut">
              <a:rPr lang="en-AU" smtClean="0"/>
              <a:t>5/04/2020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E0A5850-CAE4-4DEE-9305-F74EFE00A7E1}" type="slidenum">
              <a:rPr lang="en-AU" smtClean="0"/>
              <a:t>‹Nº›</a:t>
            </a:fld>
            <a:endParaRPr lang="en-AU"/>
          </a:p>
        </p:txBody>
      </p:sp>
    </p:spTree>
    <p:extLst>
      <p:ext uri="{BB962C8B-B14F-4D97-AF65-F5344CB8AC3E}">
        <p14:creationId xmlns:p14="http://schemas.microsoft.com/office/powerpoint/2010/main" val="391168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1E475F-C450-4472-9029-55191D112334}" type="datetimeFigureOut">
              <a:rPr lang="en-AU" smtClean="0"/>
              <a:t>5/04/2020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E0A5850-CAE4-4DEE-9305-F74EFE00A7E1}" type="slidenum">
              <a:rPr lang="en-AU" smtClean="0"/>
              <a:t>‹Nº›</a:t>
            </a:fld>
            <a:endParaRPr lang="en-AU"/>
          </a:p>
        </p:txBody>
      </p:sp>
    </p:spTree>
    <p:extLst>
      <p:ext uri="{BB962C8B-B14F-4D97-AF65-F5344CB8AC3E}">
        <p14:creationId xmlns:p14="http://schemas.microsoft.com/office/powerpoint/2010/main" val="1836723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541E475F-C450-4472-9029-55191D112334}" type="datetimeFigureOut">
              <a:rPr lang="en-AU" smtClean="0"/>
              <a:t>5/04/2020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E0A5850-CAE4-4DEE-9305-F74EFE00A7E1}" type="slidenum">
              <a:rPr lang="en-AU" smtClean="0"/>
              <a:t>‹Nº›</a:t>
            </a:fld>
            <a:endParaRPr lang="en-AU"/>
          </a:p>
        </p:txBody>
      </p:sp>
    </p:spTree>
    <p:extLst>
      <p:ext uri="{BB962C8B-B14F-4D97-AF65-F5344CB8AC3E}">
        <p14:creationId xmlns:p14="http://schemas.microsoft.com/office/powerpoint/2010/main" val="3790788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541E475F-C450-4472-9029-55191D112334}" type="datetimeFigureOut">
              <a:rPr lang="en-AU" smtClean="0"/>
              <a:t>5/04/2020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E0A5850-CAE4-4DEE-9305-F74EFE00A7E1}" type="slidenum">
              <a:rPr lang="en-AU" smtClean="0"/>
              <a:t>‹Nº›</a:t>
            </a:fld>
            <a:endParaRPr lang="en-AU"/>
          </a:p>
        </p:txBody>
      </p:sp>
    </p:spTree>
    <p:extLst>
      <p:ext uri="{BB962C8B-B14F-4D97-AF65-F5344CB8AC3E}">
        <p14:creationId xmlns:p14="http://schemas.microsoft.com/office/powerpoint/2010/main" val="126290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541E475F-C450-4472-9029-55191D112334}" type="datetimeFigureOut">
              <a:rPr lang="en-AU" smtClean="0"/>
              <a:t>5/04/2020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E0A5850-CAE4-4DEE-9305-F74EFE00A7E1}" type="slidenum">
              <a:rPr lang="en-AU" smtClean="0"/>
              <a:t>‹Nº›</a:t>
            </a:fld>
            <a:endParaRPr lang="en-AU"/>
          </a:p>
        </p:txBody>
      </p:sp>
    </p:spTree>
    <p:extLst>
      <p:ext uri="{BB962C8B-B14F-4D97-AF65-F5344CB8AC3E}">
        <p14:creationId xmlns:p14="http://schemas.microsoft.com/office/powerpoint/2010/main" val="3188874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1E475F-C450-4472-9029-55191D112334}" type="datetimeFigureOut">
              <a:rPr lang="en-AU" smtClean="0"/>
              <a:t>5/04/2020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E0A5850-CAE4-4DEE-9305-F74EFE00A7E1}" type="slidenum">
              <a:rPr lang="en-AU" smtClean="0"/>
              <a:t>‹Nº›</a:t>
            </a:fld>
            <a:endParaRPr lang="en-AU"/>
          </a:p>
        </p:txBody>
      </p:sp>
    </p:spTree>
    <p:extLst>
      <p:ext uri="{BB962C8B-B14F-4D97-AF65-F5344CB8AC3E}">
        <p14:creationId xmlns:p14="http://schemas.microsoft.com/office/powerpoint/2010/main" val="572086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1E475F-C450-4472-9029-55191D112334}" type="datetimeFigureOut">
              <a:rPr lang="en-AU" smtClean="0"/>
              <a:t>5/04/2020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E0A5850-CAE4-4DEE-9305-F74EFE00A7E1}" type="slidenum">
              <a:rPr lang="en-AU" smtClean="0"/>
              <a:t>‹Nº›</a:t>
            </a:fld>
            <a:endParaRPr lang="en-AU"/>
          </a:p>
        </p:txBody>
      </p:sp>
    </p:spTree>
    <p:extLst>
      <p:ext uri="{BB962C8B-B14F-4D97-AF65-F5344CB8AC3E}">
        <p14:creationId xmlns:p14="http://schemas.microsoft.com/office/powerpoint/2010/main" val="3133301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1E475F-C450-4472-9029-55191D112334}" type="datetimeFigureOut">
              <a:rPr lang="en-AU" smtClean="0"/>
              <a:t>5/04/2020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E0A5850-CAE4-4DEE-9305-F74EFE00A7E1}" type="slidenum">
              <a:rPr lang="en-AU" smtClean="0"/>
              <a:t>‹Nº›</a:t>
            </a:fld>
            <a:endParaRPr lang="en-AU"/>
          </a:p>
        </p:txBody>
      </p:sp>
    </p:spTree>
    <p:extLst>
      <p:ext uri="{BB962C8B-B14F-4D97-AF65-F5344CB8AC3E}">
        <p14:creationId xmlns:p14="http://schemas.microsoft.com/office/powerpoint/2010/main" val="2483000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1E475F-C450-4472-9029-55191D112334}" type="datetimeFigureOut">
              <a:rPr lang="en-AU" smtClean="0"/>
              <a:t>5/04/2020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A5850-CAE4-4DEE-9305-F74EFE00A7E1}" type="slidenum">
              <a:rPr lang="en-AU" smtClean="0"/>
              <a:t>‹Nº›</a:t>
            </a:fld>
            <a:endParaRPr lang="en-AU"/>
          </a:p>
        </p:txBody>
      </p:sp>
    </p:spTree>
    <p:extLst>
      <p:ext uri="{BB962C8B-B14F-4D97-AF65-F5344CB8AC3E}">
        <p14:creationId xmlns:p14="http://schemas.microsoft.com/office/powerpoint/2010/main" val="211058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2422" y="2160104"/>
            <a:ext cx="11068878" cy="3737109"/>
          </a:xfrm>
        </p:spPr>
        <p:txBody>
          <a:bodyPr>
            <a:noAutofit/>
          </a:bodyPr>
          <a:lstStyle/>
          <a:p>
            <a:pPr marL="0" indent="0">
              <a:buNone/>
            </a:pPr>
            <a:endParaRPr lang="en-AU" b="1" dirty="0"/>
          </a:p>
          <a:p>
            <a:pPr marL="457200" lvl="1" indent="0">
              <a:buNone/>
            </a:pPr>
            <a:r>
              <a:rPr lang="en-US" sz="5400" b="1" dirty="0">
                <a:solidFill>
                  <a:schemeClr val="accent6">
                    <a:lumMod val="75000"/>
                  </a:schemeClr>
                </a:solidFill>
              </a:rPr>
              <a:t>How the Global Carbon Cycle Works </a:t>
            </a:r>
            <a:endParaRPr lang="en-AU" sz="5400" b="1" dirty="0">
              <a:solidFill>
                <a:schemeClr val="accent6">
                  <a:lumMod val="75000"/>
                </a:schemeClr>
              </a:solidFill>
            </a:endParaRP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t>Adaptation from - SLE740 Climate Change Adaptation and Mitigation</a:t>
            </a:r>
          </a:p>
        </p:txBody>
      </p:sp>
      <p:sp>
        <p:nvSpPr>
          <p:cNvPr id="5" name="Título 4">
            <a:extLst>
              <a:ext uri="{FF2B5EF4-FFF2-40B4-BE49-F238E27FC236}">
                <a16:creationId xmlns:a16="http://schemas.microsoft.com/office/drawing/2014/main" id="{3567E365-24C6-4BBF-A9BC-2971344DE517}"/>
              </a:ext>
            </a:extLst>
          </p:cNvPr>
          <p:cNvSpPr>
            <a:spLocks noGrp="1"/>
          </p:cNvSpPr>
          <p:nvPr>
            <p:ph type="title"/>
          </p:nvPr>
        </p:nvSpPr>
        <p:spPr>
          <a:xfrm>
            <a:off x="602422" y="365125"/>
            <a:ext cx="10751378" cy="1794979"/>
          </a:xfrm>
        </p:spPr>
        <p:txBody>
          <a:bodyPr/>
          <a:lstStyle/>
          <a:p>
            <a:r>
              <a:rPr lang="es-MX" b="1" dirty="0" err="1"/>
              <a:t>Carbon</a:t>
            </a:r>
            <a:r>
              <a:rPr lang="es-MX" b="1" dirty="0"/>
              <a:t> </a:t>
            </a:r>
            <a:r>
              <a:rPr lang="es-MX" b="1" dirty="0" err="1"/>
              <a:t>Tenement</a:t>
            </a:r>
            <a:r>
              <a:rPr lang="es-MX" b="1" dirty="0"/>
              <a:t> </a:t>
            </a:r>
            <a:r>
              <a:rPr lang="es-MX" b="1" dirty="0" err="1"/>
              <a:t>Squad</a:t>
            </a:r>
            <a:br>
              <a:rPr lang="es-MX" dirty="0"/>
            </a:br>
            <a:endParaRPr lang="es-MX" dirty="0"/>
          </a:p>
        </p:txBody>
      </p:sp>
    </p:spTree>
    <p:extLst>
      <p:ext uri="{BB962C8B-B14F-4D97-AF65-F5344CB8AC3E}">
        <p14:creationId xmlns:p14="http://schemas.microsoft.com/office/powerpoint/2010/main" val="3701795651"/>
      </p:ext>
    </p:extLst>
  </p:cSld>
  <p:clrMapOvr>
    <a:masterClrMapping/>
  </p:clrMapOvr>
  <mc:AlternateContent xmlns:mc="http://schemas.openxmlformats.org/markup-compatibility/2006" xmlns:p14="http://schemas.microsoft.com/office/powerpoint/2010/main">
    <mc:Choice Requires="p14">
      <p:transition spd="slow" p14:dur="2000" advTm="160469"/>
    </mc:Choice>
    <mc:Fallback xmlns="">
      <p:transition spd="slow" advTm="16046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176D2D-AA83-472B-BE6A-7E0AEF85D0E2}"/>
              </a:ext>
            </a:extLst>
          </p:cNvPr>
          <p:cNvSpPr>
            <a:spLocks noGrp="1"/>
          </p:cNvSpPr>
          <p:nvPr>
            <p:ph type="title"/>
          </p:nvPr>
        </p:nvSpPr>
        <p:spPr/>
        <p:txBody>
          <a:bodyPr/>
          <a:lstStyle/>
          <a:p>
            <a:r>
              <a:rPr lang="es-MX" b="1" dirty="0" err="1">
                <a:solidFill>
                  <a:schemeClr val="accent6">
                    <a:lumMod val="75000"/>
                  </a:schemeClr>
                </a:solidFill>
              </a:rPr>
              <a:t>Another</a:t>
            </a:r>
            <a:r>
              <a:rPr lang="es-MX" b="1" dirty="0">
                <a:solidFill>
                  <a:schemeClr val="accent6">
                    <a:lumMod val="75000"/>
                  </a:schemeClr>
                </a:solidFill>
              </a:rPr>
              <a:t> link </a:t>
            </a:r>
            <a:r>
              <a:rPr lang="es-MX" b="1" dirty="0" err="1">
                <a:solidFill>
                  <a:schemeClr val="accent6">
                    <a:lumMod val="75000"/>
                  </a:schemeClr>
                </a:solidFill>
              </a:rPr>
              <a:t>to</a:t>
            </a:r>
            <a:r>
              <a:rPr lang="es-MX" b="1">
                <a:solidFill>
                  <a:schemeClr val="accent6">
                    <a:lumMod val="75000"/>
                  </a:schemeClr>
                </a:solidFill>
              </a:rPr>
              <a:t> explore</a:t>
            </a:r>
            <a:endParaRPr lang="es-MX" b="1" dirty="0">
              <a:solidFill>
                <a:schemeClr val="accent6">
                  <a:lumMod val="75000"/>
                </a:schemeClr>
              </a:solidFill>
            </a:endParaRPr>
          </a:p>
        </p:txBody>
      </p:sp>
      <p:sp>
        <p:nvSpPr>
          <p:cNvPr id="3" name="Marcador de contenido 2">
            <a:extLst>
              <a:ext uri="{FF2B5EF4-FFF2-40B4-BE49-F238E27FC236}">
                <a16:creationId xmlns:a16="http://schemas.microsoft.com/office/drawing/2014/main" id="{DC599E99-D60A-4D8F-836C-523726C87734}"/>
              </a:ext>
            </a:extLst>
          </p:cNvPr>
          <p:cNvSpPr>
            <a:spLocks noGrp="1"/>
          </p:cNvSpPr>
          <p:nvPr>
            <p:ph idx="1"/>
          </p:nvPr>
        </p:nvSpPr>
        <p:spPr/>
        <p:txBody>
          <a:bodyPr/>
          <a:lstStyle/>
          <a:p>
            <a:r>
              <a:rPr lang="es-MX" dirty="0"/>
              <a:t>https://www.youtube.com/watch?v=GreUNz693mM</a:t>
            </a:r>
          </a:p>
        </p:txBody>
      </p:sp>
      <p:pic>
        <p:nvPicPr>
          <p:cNvPr id="4" name="Imagen 3">
            <a:extLst>
              <a:ext uri="{FF2B5EF4-FFF2-40B4-BE49-F238E27FC236}">
                <a16:creationId xmlns:a16="http://schemas.microsoft.com/office/drawing/2014/main" id="{974C62B6-1F39-45E6-B6D3-8E8DE05ABFFD}"/>
              </a:ext>
            </a:extLst>
          </p:cNvPr>
          <p:cNvPicPr>
            <a:picLocks noChangeAspect="1"/>
          </p:cNvPicPr>
          <p:nvPr/>
        </p:nvPicPr>
        <p:blipFill>
          <a:blip r:embed="rId2"/>
          <a:stretch>
            <a:fillRect/>
          </a:stretch>
        </p:blipFill>
        <p:spPr>
          <a:xfrm>
            <a:off x="1789457" y="2190750"/>
            <a:ext cx="7791450" cy="4667250"/>
          </a:xfrm>
          <a:prstGeom prst="rect">
            <a:avLst/>
          </a:prstGeom>
        </p:spPr>
      </p:pic>
    </p:spTree>
    <p:extLst>
      <p:ext uri="{BB962C8B-B14F-4D97-AF65-F5344CB8AC3E}">
        <p14:creationId xmlns:p14="http://schemas.microsoft.com/office/powerpoint/2010/main" val="1495683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4602B2-0C55-494A-A6B3-8D20FD1368F5}"/>
              </a:ext>
            </a:extLst>
          </p:cNvPr>
          <p:cNvSpPr>
            <a:spLocks noGrp="1"/>
          </p:cNvSpPr>
          <p:nvPr>
            <p:ph type="title"/>
          </p:nvPr>
        </p:nvSpPr>
        <p:spPr>
          <a:xfrm>
            <a:off x="838200" y="619331"/>
            <a:ext cx="10515600" cy="1325563"/>
          </a:xfrm>
        </p:spPr>
        <p:txBody>
          <a:bodyPr>
            <a:normAutofit fontScale="90000"/>
          </a:bodyPr>
          <a:lstStyle/>
          <a:p>
            <a:r>
              <a:rPr lang="en-US" dirty="0"/>
              <a:t>Useful link to understand how the global carbon cycle works: </a:t>
            </a:r>
            <a:br>
              <a:rPr lang="en-US" dirty="0"/>
            </a:br>
            <a:endParaRPr lang="es-MX" dirty="0"/>
          </a:p>
        </p:txBody>
      </p:sp>
      <p:sp>
        <p:nvSpPr>
          <p:cNvPr id="3" name="Marcador de contenido 2">
            <a:extLst>
              <a:ext uri="{FF2B5EF4-FFF2-40B4-BE49-F238E27FC236}">
                <a16:creationId xmlns:a16="http://schemas.microsoft.com/office/drawing/2014/main" id="{C958A65B-C69C-4F39-9459-CC48C39BDF74}"/>
              </a:ext>
            </a:extLst>
          </p:cNvPr>
          <p:cNvSpPr>
            <a:spLocks noGrp="1"/>
          </p:cNvSpPr>
          <p:nvPr>
            <p:ph idx="1"/>
          </p:nvPr>
        </p:nvSpPr>
        <p:spPr>
          <a:xfrm>
            <a:off x="1196009" y="1944894"/>
            <a:ext cx="10515600" cy="4351338"/>
          </a:xfrm>
        </p:spPr>
        <p:txBody>
          <a:bodyPr/>
          <a:lstStyle/>
          <a:p>
            <a:pPr lvl="1"/>
            <a:r>
              <a:rPr lang="en-US" dirty="0"/>
              <a:t>https://www.youtube.com/watch?v=aLuSi_6Ol8M</a:t>
            </a:r>
          </a:p>
          <a:p>
            <a:endParaRPr lang="es-MX" dirty="0"/>
          </a:p>
        </p:txBody>
      </p:sp>
      <p:pic>
        <p:nvPicPr>
          <p:cNvPr id="4" name="Imagen 3">
            <a:extLst>
              <a:ext uri="{FF2B5EF4-FFF2-40B4-BE49-F238E27FC236}">
                <a16:creationId xmlns:a16="http://schemas.microsoft.com/office/drawing/2014/main" id="{220D1C20-174C-4850-8347-E0122D1A4F7B}"/>
              </a:ext>
            </a:extLst>
          </p:cNvPr>
          <p:cNvPicPr>
            <a:picLocks noChangeAspect="1"/>
          </p:cNvPicPr>
          <p:nvPr/>
        </p:nvPicPr>
        <p:blipFill>
          <a:blip r:embed="rId2"/>
          <a:stretch>
            <a:fillRect/>
          </a:stretch>
        </p:blipFill>
        <p:spPr>
          <a:xfrm>
            <a:off x="1824037" y="2447097"/>
            <a:ext cx="7324725" cy="4057650"/>
          </a:xfrm>
          <a:prstGeom prst="rect">
            <a:avLst/>
          </a:prstGeom>
        </p:spPr>
      </p:pic>
    </p:spTree>
    <p:extLst>
      <p:ext uri="{BB962C8B-B14F-4D97-AF65-F5344CB8AC3E}">
        <p14:creationId xmlns:p14="http://schemas.microsoft.com/office/powerpoint/2010/main" val="2861893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chemeClr val="accent6">
                    <a:lumMod val="75000"/>
                  </a:schemeClr>
                </a:solidFill>
              </a:rPr>
              <a:t>Carbon cycle</a:t>
            </a:r>
          </a:p>
        </p:txBody>
      </p:sp>
      <p:sp>
        <p:nvSpPr>
          <p:cNvPr id="3" name="Content Placeholder 2"/>
          <p:cNvSpPr>
            <a:spLocks noGrp="1"/>
          </p:cNvSpPr>
          <p:nvPr>
            <p:ph idx="1"/>
          </p:nvPr>
        </p:nvSpPr>
        <p:spPr/>
        <p:txBody>
          <a:bodyPr/>
          <a:lstStyle/>
          <a:p>
            <a:r>
              <a:rPr lang="en-AU" dirty="0"/>
              <a:t>Approximate composition of the dry atmosphere (excluding water vapour) is:</a:t>
            </a:r>
          </a:p>
          <a:p>
            <a:pPr lvl="1"/>
            <a:r>
              <a:rPr lang="en-AU" dirty="0"/>
              <a:t>78% N</a:t>
            </a:r>
            <a:r>
              <a:rPr lang="en-AU" baseline="-25000" dirty="0"/>
              <a:t>2</a:t>
            </a:r>
          </a:p>
          <a:p>
            <a:pPr lvl="1"/>
            <a:r>
              <a:rPr lang="en-AU" dirty="0"/>
              <a:t>21% O</a:t>
            </a:r>
            <a:r>
              <a:rPr lang="en-AU" baseline="-25000" dirty="0"/>
              <a:t>2</a:t>
            </a:r>
          </a:p>
          <a:p>
            <a:pPr lvl="1"/>
            <a:r>
              <a:rPr lang="en-AU" dirty="0"/>
              <a:t>1% </a:t>
            </a:r>
            <a:r>
              <a:rPr lang="en-AU" dirty="0" err="1"/>
              <a:t>Ar</a:t>
            </a:r>
            <a:endParaRPr lang="en-AU" dirty="0"/>
          </a:p>
          <a:p>
            <a:pPr lvl="1"/>
            <a:r>
              <a:rPr lang="en-AU" dirty="0"/>
              <a:t>None of these components absorb infrared radiation (i.e. they are not greenhouse gases and therefore do not warm the surface of the planet).</a:t>
            </a:r>
          </a:p>
          <a:p>
            <a:pPr lvl="1"/>
            <a:endParaRPr lang="en-AU" dirty="0"/>
          </a:p>
          <a:p>
            <a:pPr lvl="1"/>
            <a:r>
              <a:rPr lang="en-AU" dirty="0"/>
              <a:t>Next largest component is water vapour, whose abundance varies with location. Up to 4% in the tropics, 0.2% in polar regions and 0.0005% in the stratosphere.</a:t>
            </a:r>
          </a:p>
          <a:p>
            <a:endParaRPr lang="en-AU" dirty="0"/>
          </a:p>
        </p:txBody>
      </p:sp>
    </p:spTree>
    <p:extLst>
      <p:ext uri="{BB962C8B-B14F-4D97-AF65-F5344CB8AC3E}">
        <p14:creationId xmlns:p14="http://schemas.microsoft.com/office/powerpoint/2010/main" val="547915870"/>
      </p:ext>
    </p:extLst>
  </p:cSld>
  <p:clrMapOvr>
    <a:masterClrMapping/>
  </p:clrMapOvr>
  <mc:AlternateContent xmlns:mc="http://schemas.openxmlformats.org/markup-compatibility/2006" xmlns:p14="http://schemas.microsoft.com/office/powerpoint/2010/main">
    <mc:Choice Requires="p14">
      <p:transition spd="slow" p14:dur="2000" advTm="95198"/>
    </mc:Choice>
    <mc:Fallback xmlns="">
      <p:transition spd="slow" advTm="9519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chemeClr val="accent6">
                    <a:lumMod val="75000"/>
                  </a:schemeClr>
                </a:solidFill>
              </a:rPr>
              <a:t>Carbon cycle</a:t>
            </a:r>
          </a:p>
        </p:txBody>
      </p:sp>
      <p:sp>
        <p:nvSpPr>
          <p:cNvPr id="3" name="Content Placeholder 2"/>
          <p:cNvSpPr>
            <a:spLocks noGrp="1"/>
          </p:cNvSpPr>
          <p:nvPr>
            <p:ph idx="1"/>
          </p:nvPr>
        </p:nvSpPr>
        <p:spPr>
          <a:xfrm>
            <a:off x="838199" y="1825625"/>
            <a:ext cx="10869891" cy="4351338"/>
          </a:xfrm>
        </p:spPr>
        <p:txBody>
          <a:bodyPr/>
          <a:lstStyle/>
          <a:p>
            <a:r>
              <a:rPr lang="en-AU" dirty="0"/>
              <a:t>Water vapour is the most abundant greenhouse gas in the atmosphere. </a:t>
            </a:r>
          </a:p>
          <a:p>
            <a:r>
              <a:rPr lang="en-AU" dirty="0"/>
              <a:t>Main source is evaporating oceans.</a:t>
            </a:r>
          </a:p>
          <a:p>
            <a:r>
              <a:rPr lang="en-AU" dirty="0"/>
              <a:t>Removed when raindrops form and fall back to Earth.</a:t>
            </a:r>
          </a:p>
          <a:p>
            <a:r>
              <a:rPr lang="en-AU" dirty="0"/>
              <a:t>Human emissions of water vapour contribute virtually nothing to its atmospheric abundance.</a:t>
            </a:r>
          </a:p>
          <a:p>
            <a:endParaRPr lang="en-AU" dirty="0"/>
          </a:p>
          <a:p>
            <a:r>
              <a:rPr lang="en-AU" dirty="0"/>
              <a:t>So that means N</a:t>
            </a:r>
            <a:r>
              <a:rPr lang="en-AU" baseline="-25000" dirty="0"/>
              <a:t>2</a:t>
            </a:r>
            <a:r>
              <a:rPr lang="en-AU" dirty="0"/>
              <a:t>, O</a:t>
            </a:r>
            <a:r>
              <a:rPr lang="en-AU" baseline="-25000" dirty="0"/>
              <a:t>2</a:t>
            </a:r>
            <a:r>
              <a:rPr lang="en-AU" dirty="0"/>
              <a:t>, </a:t>
            </a:r>
            <a:r>
              <a:rPr lang="en-AU" dirty="0" err="1"/>
              <a:t>Ar</a:t>
            </a:r>
            <a:r>
              <a:rPr lang="en-AU" dirty="0"/>
              <a:t> and H</a:t>
            </a:r>
            <a:r>
              <a:rPr lang="en-AU" baseline="-25000" dirty="0"/>
              <a:t>2</a:t>
            </a:r>
            <a:r>
              <a:rPr lang="en-AU" dirty="0"/>
              <a:t>O make up 99.95% of the atmosphere.</a:t>
            </a:r>
          </a:p>
        </p:txBody>
      </p:sp>
    </p:spTree>
    <p:extLst>
      <p:ext uri="{BB962C8B-B14F-4D97-AF65-F5344CB8AC3E}">
        <p14:creationId xmlns:p14="http://schemas.microsoft.com/office/powerpoint/2010/main" val="2535910099"/>
      </p:ext>
    </p:extLst>
  </p:cSld>
  <p:clrMapOvr>
    <a:masterClrMapping/>
  </p:clrMapOvr>
  <mc:AlternateContent xmlns:mc="http://schemas.openxmlformats.org/markup-compatibility/2006" xmlns:p14="http://schemas.microsoft.com/office/powerpoint/2010/main">
    <mc:Choice Requires="p14">
      <p:transition spd="slow" p14:dur="2000" advTm="61749"/>
    </mc:Choice>
    <mc:Fallback xmlns="">
      <p:transition spd="slow" advTm="6174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chemeClr val="accent6">
                    <a:lumMod val="75000"/>
                  </a:schemeClr>
                </a:solidFill>
              </a:rPr>
              <a:t>Carbon cycle</a:t>
            </a:r>
          </a:p>
        </p:txBody>
      </p:sp>
      <p:sp>
        <p:nvSpPr>
          <p:cNvPr id="3" name="Content Placeholder 2"/>
          <p:cNvSpPr>
            <a:spLocks noGrp="1"/>
          </p:cNvSpPr>
          <p:nvPr>
            <p:ph idx="1"/>
          </p:nvPr>
        </p:nvSpPr>
        <p:spPr/>
        <p:txBody>
          <a:bodyPr/>
          <a:lstStyle/>
          <a:p>
            <a:r>
              <a:rPr lang="en-AU" dirty="0"/>
              <a:t>The largest component of the remaining 0.05% is CO2, which (currently) constitutes 0.04% of the atmosphere.</a:t>
            </a:r>
          </a:p>
          <a:p>
            <a:r>
              <a:rPr lang="en-AU" dirty="0"/>
              <a:t>Because 0.04% is such a small figure, scientists commonly use parts per million; 400 parts per million (400 molecules of CO2 in every million molecules of atmosphere).</a:t>
            </a:r>
          </a:p>
          <a:p>
            <a:endParaRPr lang="en-AU" dirty="0"/>
          </a:p>
          <a:p>
            <a:r>
              <a:rPr lang="en-AU" dirty="0"/>
              <a:t>Methane is next at 1.83 PPM.</a:t>
            </a:r>
          </a:p>
          <a:p>
            <a:r>
              <a:rPr lang="en-AU" dirty="0"/>
              <a:t>Ozone at 10-40 PPB</a:t>
            </a:r>
          </a:p>
          <a:p>
            <a:r>
              <a:rPr lang="en-AU" dirty="0"/>
              <a:t>Halocarbons at 3 PPM</a:t>
            </a:r>
          </a:p>
          <a:p>
            <a:endParaRPr lang="en-AU" dirty="0"/>
          </a:p>
        </p:txBody>
      </p:sp>
    </p:spTree>
    <p:extLst>
      <p:ext uri="{BB962C8B-B14F-4D97-AF65-F5344CB8AC3E}">
        <p14:creationId xmlns:p14="http://schemas.microsoft.com/office/powerpoint/2010/main" val="3123209323"/>
      </p:ext>
    </p:extLst>
  </p:cSld>
  <p:clrMapOvr>
    <a:masterClrMapping/>
  </p:clrMapOvr>
  <mc:AlternateContent xmlns:mc="http://schemas.openxmlformats.org/markup-compatibility/2006" xmlns:p14="http://schemas.microsoft.com/office/powerpoint/2010/main">
    <mc:Choice Requires="p14">
      <p:transition spd="slow" p14:dur="2000" advTm="65186"/>
    </mc:Choice>
    <mc:Fallback xmlns="">
      <p:transition spd="slow" advTm="6518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chemeClr val="accent6">
                    <a:lumMod val="75000"/>
                  </a:schemeClr>
                </a:solidFill>
              </a:rPr>
              <a:t>Carbon cycle</a:t>
            </a:r>
          </a:p>
        </p:txBody>
      </p:sp>
      <p:sp>
        <p:nvSpPr>
          <p:cNvPr id="6" name="Rectangle 5"/>
          <p:cNvSpPr/>
          <p:nvPr/>
        </p:nvSpPr>
        <p:spPr>
          <a:xfrm>
            <a:off x="176462" y="5999979"/>
            <a:ext cx="4485775" cy="507831"/>
          </a:xfrm>
          <a:prstGeom prst="rect">
            <a:avLst/>
          </a:prstGeom>
        </p:spPr>
        <p:txBody>
          <a:bodyPr wrap="square">
            <a:spAutoFit/>
          </a:bodyPr>
          <a:lstStyle/>
          <a:p>
            <a:r>
              <a:rPr lang="en-AU" sz="900" dirty="0"/>
              <a:t>Diagram adapted from U.S. DOE, Biological and Environmental Research Information System. - http://earthobservatory.nasa.gov/Features/CarbonCycle/, Public Domain, https://commons.wikimedia.org/w/index.php?curid=19434238</a:t>
            </a:r>
          </a:p>
        </p:txBody>
      </p:sp>
      <p:pic>
        <p:nvPicPr>
          <p:cNvPr id="2050" name="Picture 2" descr="https://upload.wikimedia.org/wikipedia/commons/thumb/d/d5/Carbon_cycle.jpg/1920px-Carbon_cycl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8659" y="455271"/>
            <a:ext cx="7183688" cy="6052539"/>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p:cNvSpPr txBox="1"/>
          <p:nvPr/>
        </p:nvSpPr>
        <p:spPr>
          <a:xfrm>
            <a:off x="457200" y="1708484"/>
            <a:ext cx="3765884" cy="3308598"/>
          </a:xfrm>
          <a:prstGeom prst="rect">
            <a:avLst/>
          </a:prstGeom>
          <a:noFill/>
        </p:spPr>
        <p:txBody>
          <a:bodyPr wrap="square" rtlCol="0">
            <a:spAutoFit/>
          </a:bodyPr>
          <a:lstStyle/>
          <a:p>
            <a:r>
              <a:rPr lang="en-AU" dirty="0"/>
              <a:t>This diagram shows the combined atmosphere-land-ocean movement of carbon in </a:t>
            </a:r>
            <a:r>
              <a:rPr lang="en-AU" dirty="0" err="1"/>
              <a:t>GtC</a:t>
            </a:r>
            <a:r>
              <a:rPr lang="en-AU" dirty="0"/>
              <a:t> per year. </a:t>
            </a:r>
          </a:p>
          <a:p>
            <a:endParaRPr lang="en-AU" dirty="0"/>
          </a:p>
          <a:p>
            <a:pPr marL="285750" indent="-285750">
              <a:buFont typeface="Arial" panose="020B0604020202020204" pitchFamily="34" charset="0"/>
              <a:buChar char="•"/>
            </a:pPr>
            <a:r>
              <a:rPr lang="en-AU" dirty="0">
                <a:highlight>
                  <a:srgbClr val="FFFF00"/>
                </a:highlight>
              </a:rPr>
              <a:t>Yellow</a:t>
            </a:r>
            <a:r>
              <a:rPr lang="en-AU" dirty="0"/>
              <a:t> numbers are natural fluxes</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highlight>
                  <a:srgbClr val="FF0000"/>
                </a:highlight>
              </a:rPr>
              <a:t>Red</a:t>
            </a:r>
            <a:r>
              <a:rPr lang="en-AU" dirty="0"/>
              <a:t> are human contributions</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highlight>
                  <a:srgbClr val="C0C0C0"/>
                </a:highlight>
              </a:rPr>
              <a:t>White</a:t>
            </a:r>
            <a:r>
              <a:rPr lang="en-AU" dirty="0"/>
              <a:t> numbers indicate stored carbon</a:t>
            </a:r>
          </a:p>
          <a:p>
            <a:pPr marL="285750" indent="-285750">
              <a:buFont typeface="Arial" panose="020B0604020202020204" pitchFamily="34" charset="0"/>
              <a:buChar char="•"/>
            </a:pPr>
            <a:endParaRPr lang="en-AU" dirty="0"/>
          </a:p>
          <a:p>
            <a:r>
              <a:rPr lang="en-AU" sz="1100" dirty="0"/>
              <a:t>.</a:t>
            </a:r>
          </a:p>
        </p:txBody>
      </p:sp>
    </p:spTree>
    <p:extLst>
      <p:ext uri="{BB962C8B-B14F-4D97-AF65-F5344CB8AC3E}">
        <p14:creationId xmlns:p14="http://schemas.microsoft.com/office/powerpoint/2010/main" val="2149619902"/>
      </p:ext>
    </p:extLst>
  </p:cSld>
  <p:clrMapOvr>
    <a:masterClrMapping/>
  </p:clrMapOvr>
  <mc:AlternateContent xmlns:mc="http://schemas.openxmlformats.org/markup-compatibility/2006" xmlns:p14="http://schemas.microsoft.com/office/powerpoint/2010/main">
    <mc:Choice Requires="p14">
      <p:transition spd="slow" p14:dur="2000" advTm="142853"/>
    </mc:Choice>
    <mc:Fallback xmlns="">
      <p:transition spd="slow" advTm="14285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chemeClr val="accent6">
                    <a:lumMod val="75000"/>
                  </a:schemeClr>
                </a:solidFill>
              </a:rPr>
              <a:t>Carbon cycle</a:t>
            </a:r>
          </a:p>
        </p:txBody>
      </p:sp>
      <p:sp>
        <p:nvSpPr>
          <p:cNvPr id="3" name="Content Placeholder 2"/>
          <p:cNvSpPr>
            <a:spLocks noGrp="1"/>
          </p:cNvSpPr>
          <p:nvPr>
            <p:ph idx="1"/>
          </p:nvPr>
        </p:nvSpPr>
        <p:spPr>
          <a:xfrm>
            <a:off x="838200" y="1825625"/>
            <a:ext cx="5634789" cy="4351338"/>
          </a:xfrm>
        </p:spPr>
        <p:txBody>
          <a:bodyPr/>
          <a:lstStyle/>
          <a:p>
            <a:r>
              <a:rPr lang="en-AU" dirty="0"/>
              <a:t>Atmosphere-land exchange</a:t>
            </a:r>
          </a:p>
          <a:p>
            <a:endParaRPr lang="en-AU" dirty="0"/>
          </a:p>
        </p:txBody>
      </p:sp>
      <p:pic>
        <p:nvPicPr>
          <p:cNvPr id="1030" name="Picture 6" descr="CO2 Weekly Values for Mauna Lo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058" y="2645811"/>
            <a:ext cx="4987925" cy="3666089"/>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431759" y="6311900"/>
            <a:ext cx="3146258" cy="246221"/>
          </a:xfrm>
          <a:prstGeom prst="rect">
            <a:avLst/>
          </a:prstGeom>
          <a:noFill/>
        </p:spPr>
        <p:txBody>
          <a:bodyPr wrap="square" rtlCol="0">
            <a:spAutoFit/>
          </a:bodyPr>
          <a:lstStyle/>
          <a:p>
            <a:r>
              <a:rPr lang="en-AU" sz="1000" dirty="0"/>
              <a:t>http://www.esrl.noaa.gov/gmd/ccgg/trends/weekly.html</a:t>
            </a:r>
          </a:p>
        </p:txBody>
      </p:sp>
      <p:sp>
        <p:nvSpPr>
          <p:cNvPr id="5" name="TextBox 4"/>
          <p:cNvSpPr txBox="1"/>
          <p:nvPr/>
        </p:nvSpPr>
        <p:spPr>
          <a:xfrm>
            <a:off x="5826125" y="523419"/>
            <a:ext cx="5751095" cy="5447645"/>
          </a:xfrm>
          <a:prstGeom prst="rect">
            <a:avLst/>
          </a:prstGeom>
          <a:noFill/>
        </p:spPr>
        <p:txBody>
          <a:bodyPr wrap="square" rtlCol="0">
            <a:spAutoFit/>
          </a:bodyPr>
          <a:lstStyle/>
          <a:p>
            <a:pPr marL="285750" indent="-285750">
              <a:buFontTx/>
              <a:buChar char="-"/>
            </a:pPr>
            <a:r>
              <a:rPr lang="en-AU" sz="1600" dirty="0"/>
              <a:t>This annual cycle of CO</a:t>
            </a:r>
            <a:r>
              <a:rPr lang="en-AU" sz="1600" baseline="-25000" dirty="0"/>
              <a:t>2</a:t>
            </a:r>
            <a:r>
              <a:rPr lang="en-AU" sz="1600" dirty="0"/>
              <a:t> reflects the annual cycle of plant growth and decay.</a:t>
            </a:r>
          </a:p>
          <a:p>
            <a:endParaRPr lang="en-AU" sz="1600" dirty="0"/>
          </a:p>
          <a:p>
            <a:pPr marL="285750" indent="-285750">
              <a:buFontTx/>
              <a:buChar char="-"/>
            </a:pPr>
            <a:r>
              <a:rPr lang="en-AU" sz="1600" dirty="0"/>
              <a:t>In 2014, the atmosphere contained about 850 </a:t>
            </a:r>
            <a:r>
              <a:rPr lang="en-AU" sz="1600" dirty="0" err="1"/>
              <a:t>GtC</a:t>
            </a:r>
            <a:r>
              <a:rPr lang="en-AU" sz="1600" dirty="0"/>
              <a:t>* (sometimes expressed as GtCO</a:t>
            </a:r>
            <a:r>
              <a:rPr lang="en-AU" sz="1600" baseline="-25000" dirty="0"/>
              <a:t>2</a:t>
            </a:r>
            <a:r>
              <a:rPr lang="en-AU" sz="1600" dirty="0"/>
              <a:t>).</a:t>
            </a:r>
            <a:r>
              <a:rPr lang="en-US" sz="1600" dirty="0"/>
              <a:t> </a:t>
            </a:r>
            <a:endParaRPr lang="en-AU" sz="1600" dirty="0"/>
          </a:p>
          <a:p>
            <a:pPr marL="285750" indent="-285750">
              <a:buFontTx/>
              <a:buChar char="-"/>
            </a:pPr>
            <a:endParaRPr lang="en-AU" sz="1600" dirty="0"/>
          </a:p>
          <a:p>
            <a:pPr marL="285750" indent="-285750">
              <a:buFontTx/>
              <a:buChar char="-"/>
            </a:pPr>
            <a:r>
              <a:rPr lang="en-AU" sz="1600" dirty="0"/>
              <a:t>Land biosphere contains about 2500 </a:t>
            </a:r>
            <a:r>
              <a:rPr lang="en-AU" sz="1600" dirty="0" err="1"/>
              <a:t>GtC</a:t>
            </a:r>
            <a:r>
              <a:rPr lang="en-AU" sz="1600" dirty="0"/>
              <a:t>, stored in living plants and animals, and organic carbon in soils (decaying leaves </a:t>
            </a:r>
            <a:r>
              <a:rPr lang="en-AU" sz="1600" dirty="0" err="1"/>
              <a:t>etc</a:t>
            </a:r>
            <a:r>
              <a:rPr lang="en-AU" sz="1600" dirty="0"/>
              <a:t>).</a:t>
            </a:r>
          </a:p>
          <a:p>
            <a:pPr marL="285750" indent="-285750">
              <a:buFontTx/>
              <a:buChar char="-"/>
            </a:pPr>
            <a:endParaRPr lang="en-AU" sz="1600" dirty="0"/>
          </a:p>
          <a:p>
            <a:pPr marL="285750" indent="-285750">
              <a:buFontTx/>
              <a:buChar char="-"/>
            </a:pPr>
            <a:r>
              <a:rPr lang="en-AU" sz="1600" dirty="0"/>
              <a:t>During a typical year, photosynthesis removes 120 </a:t>
            </a:r>
            <a:r>
              <a:rPr lang="en-AU" sz="1600" dirty="0" err="1"/>
              <a:t>GtC</a:t>
            </a:r>
            <a:r>
              <a:rPr lang="en-AU" sz="1600" dirty="0"/>
              <a:t> from the atmosphere. Respiration roughly balances this.</a:t>
            </a:r>
          </a:p>
          <a:p>
            <a:pPr marL="285750" indent="-285750">
              <a:buFontTx/>
              <a:buChar char="-"/>
            </a:pPr>
            <a:endParaRPr lang="en-AU" sz="1600" dirty="0"/>
          </a:p>
          <a:p>
            <a:pPr marL="285750" indent="-285750">
              <a:buFontTx/>
              <a:buChar char="-"/>
            </a:pPr>
            <a:r>
              <a:rPr lang="en-AU" sz="1600" dirty="0"/>
              <a:t>Northern hemisphere contains most of the planets land mass, and therefore most of the plants. Thus the observed monthly variation.</a:t>
            </a:r>
          </a:p>
          <a:p>
            <a:pPr marL="285750" indent="-285750">
              <a:buFontTx/>
              <a:buChar char="-"/>
            </a:pPr>
            <a:endParaRPr lang="en-AU" sz="1600" dirty="0"/>
          </a:p>
          <a:p>
            <a:pPr marL="285750" indent="-285750">
              <a:buFontTx/>
              <a:buChar char="-"/>
            </a:pPr>
            <a:r>
              <a:rPr lang="en-AU" sz="1600" dirty="0"/>
              <a:t>Large amount of carbon (1700 </a:t>
            </a:r>
            <a:r>
              <a:rPr lang="en-AU" sz="1600" dirty="0" err="1"/>
              <a:t>GtC</a:t>
            </a:r>
            <a:r>
              <a:rPr lang="en-AU" sz="1600" dirty="0"/>
              <a:t>) also stored in permafrost.</a:t>
            </a:r>
          </a:p>
          <a:p>
            <a:pPr marL="285750" indent="-285750">
              <a:buFontTx/>
              <a:buChar char="-"/>
            </a:pPr>
            <a:endParaRPr lang="en-AU" sz="1600" dirty="0"/>
          </a:p>
          <a:p>
            <a:r>
              <a:rPr lang="en-US" sz="1600" dirty="0"/>
              <a:t>* </a:t>
            </a:r>
            <a:r>
              <a:rPr lang="en-US" sz="1600" dirty="0" err="1"/>
              <a:t>GtC</a:t>
            </a:r>
            <a:r>
              <a:rPr lang="en-US" sz="1600" dirty="0"/>
              <a:t>=gigatons of carbon.  A gigaton is equivalent to a billion metric tons; the number means “850 million gigatons or 850 million billion metric tons" of carbon.</a:t>
            </a:r>
            <a:endParaRPr lang="en-AU" sz="1600" dirty="0"/>
          </a:p>
          <a:p>
            <a:pPr marL="285750" indent="-285750">
              <a:buFontTx/>
              <a:buChar char="-"/>
            </a:pPr>
            <a:endParaRPr lang="en-AU" baseline="-25000" dirty="0"/>
          </a:p>
        </p:txBody>
      </p:sp>
    </p:spTree>
    <p:custDataLst>
      <p:tags r:id="rId1"/>
    </p:custDataLst>
    <p:extLst>
      <p:ext uri="{BB962C8B-B14F-4D97-AF65-F5344CB8AC3E}">
        <p14:creationId xmlns:p14="http://schemas.microsoft.com/office/powerpoint/2010/main" val="2452951531"/>
      </p:ext>
    </p:extLst>
  </p:cSld>
  <p:clrMapOvr>
    <a:masterClrMapping/>
  </p:clrMapOvr>
  <mc:AlternateContent xmlns:mc="http://schemas.openxmlformats.org/markup-compatibility/2006" xmlns:p14="http://schemas.microsoft.com/office/powerpoint/2010/main">
    <mc:Choice Requires="p14">
      <p:transition spd="slow" p14:dur="2000" advTm="177500"/>
    </mc:Choice>
    <mc:Fallback xmlns="">
      <p:transition spd="slow" advTm="1775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chemeClr val="accent6">
                    <a:lumMod val="75000"/>
                  </a:schemeClr>
                </a:solidFill>
              </a:rPr>
              <a:t>Carbon cycle</a:t>
            </a:r>
          </a:p>
        </p:txBody>
      </p:sp>
      <p:sp>
        <p:nvSpPr>
          <p:cNvPr id="3" name="Content Placeholder 2"/>
          <p:cNvSpPr>
            <a:spLocks noGrp="1"/>
          </p:cNvSpPr>
          <p:nvPr>
            <p:ph idx="1"/>
          </p:nvPr>
        </p:nvSpPr>
        <p:spPr>
          <a:xfrm>
            <a:off x="850900" y="1690688"/>
            <a:ext cx="10515600" cy="4351338"/>
          </a:xfrm>
        </p:spPr>
        <p:txBody>
          <a:bodyPr>
            <a:normAutofit lnSpcReduction="10000"/>
          </a:bodyPr>
          <a:lstStyle/>
          <a:p>
            <a:r>
              <a:rPr lang="en-AU" sz="2000" dirty="0"/>
              <a:t>What do the numbers mean? Need to understand the concept of ‘turnover times’.</a:t>
            </a:r>
          </a:p>
          <a:p>
            <a:endParaRPr lang="en-AU" sz="2000" dirty="0"/>
          </a:p>
          <a:p>
            <a:r>
              <a:rPr lang="en-AU" sz="2000" dirty="0"/>
              <a:t>Turnover time for the atmosphere is the length of time a carbon atom stays in the atmosphere before being transferred to land or ocean.</a:t>
            </a:r>
          </a:p>
          <a:p>
            <a:endParaRPr lang="en-AU" sz="2000" dirty="0"/>
          </a:p>
          <a:p>
            <a:r>
              <a:rPr lang="en-AU" sz="2000" dirty="0"/>
              <a:t>Can roughly estimate this according to size of the carbon reservoir (i.e. atmosphere, land or ocean). So, atmospheric reservoir (850 </a:t>
            </a:r>
            <a:r>
              <a:rPr lang="en-AU" sz="2000" dirty="0" err="1"/>
              <a:t>GtC</a:t>
            </a:r>
            <a:r>
              <a:rPr lang="en-AU" sz="2000" dirty="0"/>
              <a:t>) divided by total flux out (200 </a:t>
            </a:r>
            <a:r>
              <a:rPr lang="en-AU" sz="2000" dirty="0" err="1"/>
              <a:t>GtC</a:t>
            </a:r>
            <a:r>
              <a:rPr lang="en-AU" sz="2000" dirty="0"/>
              <a:t>, or 120 to land and 80 to mixed layer ocean), equals roughly four (years). Can also be referred to as ‘lifetime’ or ‘residence life’.</a:t>
            </a:r>
          </a:p>
          <a:p>
            <a:endParaRPr lang="en-AU" sz="2000" dirty="0"/>
          </a:p>
          <a:p>
            <a:r>
              <a:rPr lang="en-AU" sz="2000" dirty="0"/>
              <a:t>This means that a carbon atom, on average, resides in the atmosphere for four years before being transferred to land or ocean reservoirs. Since carbon is exchanged between the two, you can think of this as ‘four years to replace all of the carbon in the atmosphere with carbon from the land and ocean.</a:t>
            </a:r>
          </a:p>
        </p:txBody>
      </p:sp>
    </p:spTree>
    <p:extLst>
      <p:ext uri="{BB962C8B-B14F-4D97-AF65-F5344CB8AC3E}">
        <p14:creationId xmlns:p14="http://schemas.microsoft.com/office/powerpoint/2010/main" val="381765321"/>
      </p:ext>
    </p:extLst>
  </p:cSld>
  <p:clrMapOvr>
    <a:masterClrMapping/>
  </p:clrMapOvr>
  <mc:AlternateContent xmlns:mc="http://schemas.openxmlformats.org/markup-compatibility/2006" xmlns:p14="http://schemas.microsoft.com/office/powerpoint/2010/main">
    <mc:Choice Requires="p14">
      <p:transition spd="slow" p14:dur="2000" advTm="91247"/>
    </mc:Choice>
    <mc:Fallback xmlns="">
      <p:transition spd="slow" advTm="9124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chemeClr val="accent6">
                    <a:lumMod val="75000"/>
                  </a:schemeClr>
                </a:solidFill>
              </a:rPr>
              <a:t>Carbon cycle</a:t>
            </a:r>
          </a:p>
        </p:txBody>
      </p:sp>
      <p:sp>
        <p:nvSpPr>
          <p:cNvPr id="3" name="Content Placeholder 2"/>
          <p:cNvSpPr>
            <a:spLocks noGrp="1"/>
          </p:cNvSpPr>
          <p:nvPr>
            <p:ph idx="1"/>
          </p:nvPr>
        </p:nvSpPr>
        <p:spPr>
          <a:xfrm>
            <a:off x="838200" y="1825624"/>
            <a:ext cx="10515600" cy="4855261"/>
          </a:xfrm>
        </p:spPr>
        <p:txBody>
          <a:bodyPr>
            <a:normAutofit/>
          </a:bodyPr>
          <a:lstStyle/>
          <a:p>
            <a:r>
              <a:rPr lang="en-AU" sz="2400" dirty="0"/>
              <a:t>Turnover times for the ocean reservoirs (mixed layer and deep layer):</a:t>
            </a:r>
          </a:p>
          <a:p>
            <a:pPr lvl="1"/>
            <a:endParaRPr lang="en-AU" dirty="0"/>
          </a:p>
          <a:p>
            <a:pPr lvl="1"/>
            <a:r>
              <a:rPr lang="en-AU" dirty="0"/>
              <a:t>Total flux out of the mixed layer is 180 </a:t>
            </a:r>
            <a:r>
              <a:rPr lang="en-AU" dirty="0" err="1"/>
              <a:t>GtC</a:t>
            </a:r>
            <a:r>
              <a:rPr lang="en-AU" dirty="0"/>
              <a:t> (80 </a:t>
            </a:r>
            <a:r>
              <a:rPr lang="en-AU" dirty="0" err="1"/>
              <a:t>GtC</a:t>
            </a:r>
            <a:r>
              <a:rPr lang="en-AU" dirty="0"/>
              <a:t> exchanged with the atmosphere and 100 </a:t>
            </a:r>
            <a:r>
              <a:rPr lang="en-AU" dirty="0" err="1"/>
              <a:t>GtC</a:t>
            </a:r>
            <a:r>
              <a:rPr lang="en-AU" dirty="0"/>
              <a:t> with the deep layer), so 900 </a:t>
            </a:r>
            <a:r>
              <a:rPr lang="en-AU" dirty="0" err="1"/>
              <a:t>GtC</a:t>
            </a:r>
            <a:r>
              <a:rPr lang="en-AU" dirty="0"/>
              <a:t> total in the mixed layer divided by 180 </a:t>
            </a:r>
            <a:r>
              <a:rPr lang="en-AU" dirty="0" err="1"/>
              <a:t>GtC</a:t>
            </a:r>
            <a:r>
              <a:rPr lang="en-AU" dirty="0"/>
              <a:t> flux, equals roughly five years.</a:t>
            </a:r>
          </a:p>
          <a:p>
            <a:pPr lvl="1"/>
            <a:endParaRPr lang="en-AU" dirty="0"/>
          </a:p>
          <a:p>
            <a:pPr lvl="1"/>
            <a:r>
              <a:rPr lang="en-AU" dirty="0"/>
              <a:t>Turnover times for the deep layer is much longer; 40,000 </a:t>
            </a:r>
            <a:r>
              <a:rPr lang="en-AU" dirty="0" err="1"/>
              <a:t>GtC</a:t>
            </a:r>
            <a:r>
              <a:rPr lang="en-AU" dirty="0"/>
              <a:t> total divided by flux of 100 </a:t>
            </a:r>
            <a:r>
              <a:rPr lang="en-AU" dirty="0" err="1"/>
              <a:t>GtC</a:t>
            </a:r>
            <a:r>
              <a:rPr lang="en-AU" dirty="0"/>
              <a:t> (with mixed layer) equals about 400 years.</a:t>
            </a:r>
          </a:p>
          <a:p>
            <a:pPr lvl="1"/>
            <a:endParaRPr lang="en-AU" dirty="0"/>
          </a:p>
          <a:p>
            <a:pPr lvl="1"/>
            <a:r>
              <a:rPr lang="en-AU" dirty="0"/>
              <a:t>So, the atmosphere exchanges carbon with the land and mixed layer reservoirs relatively quickly and much more slowly with the deep ocean layer.</a:t>
            </a:r>
          </a:p>
          <a:p>
            <a:pPr lvl="1"/>
            <a:endParaRPr lang="en-AU" sz="1600" dirty="0"/>
          </a:p>
          <a:p>
            <a:pPr marL="457200" lvl="1" indent="0">
              <a:buNone/>
            </a:pPr>
            <a:endParaRPr lang="en-AU" sz="1600" dirty="0"/>
          </a:p>
        </p:txBody>
      </p:sp>
    </p:spTree>
    <p:extLst>
      <p:ext uri="{BB962C8B-B14F-4D97-AF65-F5344CB8AC3E}">
        <p14:creationId xmlns:p14="http://schemas.microsoft.com/office/powerpoint/2010/main" val="2548874381"/>
      </p:ext>
    </p:extLst>
  </p:cSld>
  <p:clrMapOvr>
    <a:masterClrMapping/>
  </p:clrMapOvr>
  <mc:AlternateContent xmlns:mc="http://schemas.openxmlformats.org/markup-compatibility/2006" xmlns:p14="http://schemas.microsoft.com/office/powerpoint/2010/main">
    <mc:Choice Requires="p14">
      <p:transition spd="slow" p14:dur="2000" advTm="57945"/>
    </mc:Choice>
    <mc:Fallback xmlns="">
      <p:transition spd="slow" advTm="57945"/>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1.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4740</TotalTime>
  <Words>818</Words>
  <Application>Microsoft Office PowerPoint</Application>
  <PresentationFormat>Panorámica</PresentationFormat>
  <Paragraphs>85</Paragraphs>
  <Slides>10</Slides>
  <Notes>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Office Theme</vt:lpstr>
      <vt:lpstr>Carbon Tenement Squad </vt:lpstr>
      <vt:lpstr>Useful link to understand how the global carbon cycle works:  </vt:lpstr>
      <vt:lpstr>Carbon cycle</vt:lpstr>
      <vt:lpstr>Carbon cycle</vt:lpstr>
      <vt:lpstr>Carbon cycle</vt:lpstr>
      <vt:lpstr>Carbon cycle</vt:lpstr>
      <vt:lpstr>Carbon cycle</vt:lpstr>
      <vt:lpstr>Carbon cycle</vt:lpstr>
      <vt:lpstr>Carbon cycle</vt:lpstr>
      <vt:lpstr>Another link to explore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Important conclusions from IPCC 5th Assessment report</dc:title>
  <dc:creator>Robert</dc:creator>
  <cp:lastModifiedBy>FEDERICO WEINSTEIN FUENTES</cp:lastModifiedBy>
  <cp:revision>116</cp:revision>
  <dcterms:created xsi:type="dcterms:W3CDTF">2016-03-05T10:21:32Z</dcterms:created>
  <dcterms:modified xsi:type="dcterms:W3CDTF">2020-04-05T15:45:56Z</dcterms:modified>
</cp:coreProperties>
</file>