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9"/>
  </p:notesMasterIdLst>
  <p:sldIdLst>
    <p:sldId id="256" r:id="rId2"/>
    <p:sldId id="260" r:id="rId3"/>
    <p:sldId id="258" r:id="rId4"/>
    <p:sldId id="265" r:id="rId5"/>
    <p:sldId id="261" r:id="rId6"/>
    <p:sldId id="257" r:id="rId7"/>
    <p:sldId id="296" r:id="rId8"/>
    <p:sldId id="297" r:id="rId9"/>
    <p:sldId id="299" r:id="rId10"/>
    <p:sldId id="298" r:id="rId11"/>
    <p:sldId id="262" r:id="rId12"/>
    <p:sldId id="307" r:id="rId13"/>
    <p:sldId id="308" r:id="rId14"/>
    <p:sldId id="309" r:id="rId15"/>
    <p:sldId id="300" r:id="rId16"/>
    <p:sldId id="263" r:id="rId17"/>
    <p:sldId id="301" r:id="rId18"/>
    <p:sldId id="302" r:id="rId19"/>
    <p:sldId id="303" r:id="rId20"/>
    <p:sldId id="304" r:id="rId21"/>
    <p:sldId id="305" r:id="rId22"/>
    <p:sldId id="306" r:id="rId23"/>
    <p:sldId id="311" r:id="rId24"/>
    <p:sldId id="310" r:id="rId25"/>
    <p:sldId id="264" r:id="rId26"/>
    <p:sldId id="312" r:id="rId27"/>
    <p:sldId id="313" r:id="rId28"/>
  </p:sldIdLst>
  <p:sldSz cx="9144000" cy="5143500" type="screen16x9"/>
  <p:notesSz cx="6858000" cy="9144000"/>
  <p:embeddedFontLst>
    <p:embeddedFont>
      <p:font typeface="Orbitron" panose="020B0604020202020204" charset="0"/>
      <p:regular r:id="rId30"/>
      <p:bold r:id="rId31"/>
    </p:embeddedFont>
    <p:embeddedFont>
      <p:font typeface="Raleway" panose="020B0604020202020204" charset="0"/>
      <p:regular r:id="rId32"/>
      <p:bold r:id="rId33"/>
      <p:italic r:id="rId34"/>
      <p:boldItalic r:id="rId35"/>
    </p:embeddedFont>
    <p:embeddedFont>
      <p:font typeface="Copperplate Gothic Bold" panose="020E0705020206020404" pitchFamily="34" charset="0"/>
      <p:regular r:id="rId36"/>
    </p:embeddedFont>
    <p:embeddedFont>
      <p:font typeface="Kanit" panose="020B0604020202020204" charset="-34"/>
      <p:regular r:id="rId37"/>
      <p:bold r:id="rId38"/>
      <p:italic r:id="rId39"/>
      <p:boldItalic r:id="rId40"/>
    </p:embeddedFont>
    <p:embeddedFont>
      <p:font typeface="Kanit Light" panose="020B0604020202020204" charset="-34"/>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0D8B3F-9AD1-4003-8A11-50FC4F86412B}">
  <a:tblStyle styleId="{F50D8B3F-9AD1-4003-8A11-50FC4F8641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A6A9E22-78B0-4E4C-97D2-4CDAD0DAF83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09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115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184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998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8956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532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184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361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709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676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727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11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5465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875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84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6328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5116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7207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60000"/>
          </a:blip>
          <a:stretch>
            <a:fillRect/>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a:off x="1654450" y="1307025"/>
            <a:ext cx="5682300" cy="19938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8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654575" y="3450425"/>
            <a:ext cx="5682300" cy="4095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2" name="Google Shape;12;p2"/>
          <p:cNvPicPr preferRelativeResize="0"/>
          <p:nvPr/>
        </p:nvPicPr>
        <p:blipFill>
          <a:blip r:embed="rId3">
            <a:alphaModFix/>
          </a:blip>
          <a:stretch>
            <a:fillRect/>
          </a:stretch>
        </p:blipFill>
        <p:spPr>
          <a:xfrm>
            <a:off x="-330675" y="-145538"/>
            <a:ext cx="9557898" cy="5376326"/>
          </a:xfrm>
          <a:prstGeom prst="rect">
            <a:avLst/>
          </a:prstGeom>
          <a:noFill/>
          <a:ln>
            <a:noFill/>
          </a:ln>
        </p:spPr>
      </p:pic>
      <p:grpSp>
        <p:nvGrpSpPr>
          <p:cNvPr id="13" name="Google Shape;13;p2"/>
          <p:cNvGrpSpPr/>
          <p:nvPr/>
        </p:nvGrpSpPr>
        <p:grpSpPr>
          <a:xfrm>
            <a:off x="8657175" y="772575"/>
            <a:ext cx="74100" cy="1788450"/>
            <a:chOff x="8657175" y="772575"/>
            <a:chExt cx="74100" cy="1788450"/>
          </a:xfrm>
        </p:grpSpPr>
        <p:sp>
          <p:nvSpPr>
            <p:cNvPr id="14" name="Google Shape;14;p2"/>
            <p:cNvSpPr/>
            <p:nvPr/>
          </p:nvSpPr>
          <p:spPr>
            <a:xfrm>
              <a:off x="8657175" y="772575"/>
              <a:ext cx="74100" cy="1428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15" name="Google Shape;15;p2"/>
            <p:cNvSpPr/>
            <p:nvPr/>
          </p:nvSpPr>
          <p:spPr>
            <a:xfrm>
              <a:off x="8657175" y="2304150"/>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16" name="Google Shape;16;p2"/>
            <p:cNvSpPr/>
            <p:nvPr/>
          </p:nvSpPr>
          <p:spPr>
            <a:xfrm>
              <a:off x="8657175" y="2483925"/>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sp>
        <p:nvSpPr>
          <p:cNvPr id="17" name="Google Shape;17;p2"/>
          <p:cNvSpPr/>
          <p:nvPr/>
        </p:nvSpPr>
        <p:spPr>
          <a:xfrm>
            <a:off x="8809575" y="448502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8" name="Google Shape;18;p2"/>
          <p:cNvSpPr/>
          <p:nvPr/>
        </p:nvSpPr>
        <p:spPr>
          <a:xfrm>
            <a:off x="8657175" y="46374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9" name="Google Shape;19;p2"/>
          <p:cNvSpPr/>
          <p:nvPr/>
        </p:nvSpPr>
        <p:spPr>
          <a:xfrm>
            <a:off x="8809575" y="47898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nvGrpSpPr>
          <p:cNvPr id="20" name="Google Shape;20;p2"/>
          <p:cNvGrpSpPr/>
          <p:nvPr/>
        </p:nvGrpSpPr>
        <p:grpSpPr>
          <a:xfrm>
            <a:off x="205650" y="308475"/>
            <a:ext cx="150300" cy="378950"/>
            <a:chOff x="205650" y="308475"/>
            <a:chExt cx="150300" cy="378950"/>
          </a:xfrm>
        </p:grpSpPr>
        <p:sp>
          <p:nvSpPr>
            <p:cNvPr id="21" name="Google Shape;21;p2"/>
            <p:cNvSpPr/>
            <p:nvPr/>
          </p:nvSpPr>
          <p:spPr>
            <a:xfrm>
              <a:off x="205650" y="30847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2" name="Google Shape;22;p2"/>
            <p:cNvSpPr/>
            <p:nvPr/>
          </p:nvSpPr>
          <p:spPr>
            <a:xfrm>
              <a:off x="281850" y="460900"/>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3" name="Google Shape;23;p2"/>
            <p:cNvSpPr/>
            <p:nvPr/>
          </p:nvSpPr>
          <p:spPr>
            <a:xfrm>
              <a:off x="205650" y="61332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24" name="Google Shape;24;p2"/>
          <p:cNvGrpSpPr/>
          <p:nvPr/>
        </p:nvGrpSpPr>
        <p:grpSpPr>
          <a:xfrm>
            <a:off x="1085475" y="4711575"/>
            <a:ext cx="536998" cy="134100"/>
            <a:chOff x="1085475" y="4711575"/>
            <a:chExt cx="536998" cy="134100"/>
          </a:xfrm>
        </p:grpSpPr>
        <p:sp>
          <p:nvSpPr>
            <p:cNvPr id="25" name="Google Shape;25;p2"/>
            <p:cNvSpPr/>
            <p:nvPr/>
          </p:nvSpPr>
          <p:spPr>
            <a:xfrm>
              <a:off x="1085475"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 name="Google Shape;26;p2"/>
            <p:cNvSpPr/>
            <p:nvPr/>
          </p:nvSpPr>
          <p:spPr>
            <a:xfrm>
              <a:off x="1219774"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7" name="Google Shape;27;p2"/>
            <p:cNvSpPr/>
            <p:nvPr/>
          </p:nvSpPr>
          <p:spPr>
            <a:xfrm>
              <a:off x="1354074"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8" name="Google Shape;28;p2"/>
            <p:cNvSpPr/>
            <p:nvPr/>
          </p:nvSpPr>
          <p:spPr>
            <a:xfrm>
              <a:off x="1488373"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6" name="Google Shape;126;p16"/>
          <p:cNvSpPr txBox="1">
            <a:spLocks noGrp="1"/>
          </p:cNvSpPr>
          <p:nvPr>
            <p:ph type="subTitle" idx="1"/>
          </p:nvPr>
        </p:nvSpPr>
        <p:spPr>
          <a:xfrm>
            <a:off x="680137" y="1660725"/>
            <a:ext cx="2526900" cy="693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27" name="Google Shape;127;p16"/>
          <p:cNvSpPr txBox="1">
            <a:spLocks noGrp="1"/>
          </p:cNvSpPr>
          <p:nvPr>
            <p:ph type="subTitle" idx="2"/>
          </p:nvPr>
        </p:nvSpPr>
        <p:spPr>
          <a:xfrm>
            <a:off x="680137" y="2511900"/>
            <a:ext cx="2526900" cy="167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16"/>
          <p:cNvSpPr txBox="1">
            <a:spLocks noGrp="1"/>
          </p:cNvSpPr>
          <p:nvPr>
            <p:ph type="subTitle" idx="3"/>
          </p:nvPr>
        </p:nvSpPr>
        <p:spPr>
          <a:xfrm>
            <a:off x="3306163" y="2511900"/>
            <a:ext cx="2526900" cy="167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9" name="Google Shape;129;p16"/>
          <p:cNvSpPr txBox="1">
            <a:spLocks noGrp="1"/>
          </p:cNvSpPr>
          <p:nvPr>
            <p:ph type="subTitle" idx="4"/>
          </p:nvPr>
        </p:nvSpPr>
        <p:spPr>
          <a:xfrm>
            <a:off x="5936963" y="2511900"/>
            <a:ext cx="2526900" cy="167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6"/>
          <p:cNvSpPr txBox="1">
            <a:spLocks noGrp="1"/>
          </p:cNvSpPr>
          <p:nvPr>
            <p:ph type="subTitle" idx="5"/>
          </p:nvPr>
        </p:nvSpPr>
        <p:spPr>
          <a:xfrm>
            <a:off x="3306162" y="1660725"/>
            <a:ext cx="2526900" cy="693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31" name="Google Shape;131;p16"/>
          <p:cNvSpPr txBox="1">
            <a:spLocks noGrp="1"/>
          </p:cNvSpPr>
          <p:nvPr>
            <p:ph type="subTitle" idx="6"/>
          </p:nvPr>
        </p:nvSpPr>
        <p:spPr>
          <a:xfrm>
            <a:off x="5936963" y="1660725"/>
            <a:ext cx="2526900" cy="693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pic>
        <p:nvPicPr>
          <p:cNvPr id="132" name="Google Shape;132;p16"/>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33" name="Google Shape;133;p16"/>
          <p:cNvPicPr preferRelativeResize="0"/>
          <p:nvPr/>
        </p:nvPicPr>
        <p:blipFill rotWithShape="1">
          <a:blip r:embed="rId3">
            <a:alphaModFix amt="60000"/>
          </a:blip>
          <a:srcRect l="38540" t="43939"/>
          <a:stretch/>
        </p:blipFill>
        <p:spPr>
          <a:xfrm flipH="1">
            <a:off x="0" y="2807025"/>
            <a:ext cx="4553876" cy="2336475"/>
          </a:xfrm>
          <a:prstGeom prst="rect">
            <a:avLst/>
          </a:prstGeom>
          <a:noFill/>
          <a:ln>
            <a:noFill/>
          </a:ln>
        </p:spPr>
      </p:pic>
      <p:sp>
        <p:nvSpPr>
          <p:cNvPr id="134" name="Google Shape;134;p16"/>
          <p:cNvSpPr/>
          <p:nvPr/>
        </p:nvSpPr>
        <p:spPr>
          <a:xfrm>
            <a:off x="8058350" y="46085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35" name="Google Shape;135;p16"/>
          <p:cNvSpPr/>
          <p:nvPr/>
        </p:nvSpPr>
        <p:spPr>
          <a:xfrm>
            <a:off x="8192649" y="46085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36" name="Google Shape;136;p16"/>
          <p:cNvSpPr/>
          <p:nvPr/>
        </p:nvSpPr>
        <p:spPr>
          <a:xfrm>
            <a:off x="8326949" y="46085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37" name="Google Shape;137;p16"/>
          <p:cNvSpPr/>
          <p:nvPr/>
        </p:nvSpPr>
        <p:spPr>
          <a:xfrm>
            <a:off x="8461248" y="46085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0" name="Google Shape;150;p18"/>
          <p:cNvSpPr txBox="1">
            <a:spLocks noGrp="1"/>
          </p:cNvSpPr>
          <p:nvPr>
            <p:ph type="subTitle" idx="1"/>
          </p:nvPr>
        </p:nvSpPr>
        <p:spPr>
          <a:xfrm>
            <a:off x="1055850" y="1306475"/>
            <a:ext cx="30483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51" name="Google Shape;151;p18"/>
          <p:cNvSpPr txBox="1">
            <a:spLocks noGrp="1"/>
          </p:cNvSpPr>
          <p:nvPr>
            <p:ph type="subTitle" idx="2"/>
          </p:nvPr>
        </p:nvSpPr>
        <p:spPr>
          <a:xfrm>
            <a:off x="1055850" y="1832375"/>
            <a:ext cx="30483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2" name="Google Shape;152;p18"/>
          <p:cNvSpPr txBox="1">
            <a:spLocks noGrp="1"/>
          </p:cNvSpPr>
          <p:nvPr>
            <p:ph type="subTitle" idx="3"/>
          </p:nvPr>
        </p:nvSpPr>
        <p:spPr>
          <a:xfrm>
            <a:off x="5039850" y="1832375"/>
            <a:ext cx="30483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3" name="Google Shape;153;p18"/>
          <p:cNvSpPr txBox="1">
            <a:spLocks noGrp="1"/>
          </p:cNvSpPr>
          <p:nvPr>
            <p:ph type="subTitle" idx="4"/>
          </p:nvPr>
        </p:nvSpPr>
        <p:spPr>
          <a:xfrm>
            <a:off x="1055850" y="3580700"/>
            <a:ext cx="30483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4" name="Google Shape;154;p18"/>
          <p:cNvSpPr txBox="1">
            <a:spLocks noGrp="1"/>
          </p:cNvSpPr>
          <p:nvPr>
            <p:ph type="subTitle" idx="5"/>
          </p:nvPr>
        </p:nvSpPr>
        <p:spPr>
          <a:xfrm>
            <a:off x="5039850" y="3580700"/>
            <a:ext cx="30483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18"/>
          <p:cNvSpPr txBox="1">
            <a:spLocks noGrp="1"/>
          </p:cNvSpPr>
          <p:nvPr>
            <p:ph type="subTitle" idx="6"/>
          </p:nvPr>
        </p:nvSpPr>
        <p:spPr>
          <a:xfrm>
            <a:off x="1055850" y="3054800"/>
            <a:ext cx="30483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56" name="Google Shape;156;p18"/>
          <p:cNvSpPr txBox="1">
            <a:spLocks noGrp="1"/>
          </p:cNvSpPr>
          <p:nvPr>
            <p:ph type="subTitle" idx="7"/>
          </p:nvPr>
        </p:nvSpPr>
        <p:spPr>
          <a:xfrm>
            <a:off x="5039850" y="1306475"/>
            <a:ext cx="30483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57" name="Google Shape;157;p18"/>
          <p:cNvSpPr txBox="1">
            <a:spLocks noGrp="1"/>
          </p:cNvSpPr>
          <p:nvPr>
            <p:ph type="subTitle" idx="8"/>
          </p:nvPr>
        </p:nvSpPr>
        <p:spPr>
          <a:xfrm>
            <a:off x="5039850" y="3054800"/>
            <a:ext cx="30483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pic>
        <p:nvPicPr>
          <p:cNvPr id="158" name="Google Shape;158;p18"/>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59" name="Google Shape;159;p18"/>
          <p:cNvPicPr preferRelativeResize="0"/>
          <p:nvPr/>
        </p:nvPicPr>
        <p:blipFill rotWithShape="1">
          <a:blip r:embed="rId3">
            <a:alphaModFix amt="70000"/>
          </a:blip>
          <a:srcRect r="46170" b="42243"/>
          <a:stretch/>
        </p:blipFill>
        <p:spPr>
          <a:xfrm flipH="1">
            <a:off x="5856008" y="0"/>
            <a:ext cx="3287992" cy="198447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 name="Google Shape;162;p19"/>
          <p:cNvSpPr txBox="1">
            <a:spLocks noGrp="1"/>
          </p:cNvSpPr>
          <p:nvPr>
            <p:ph type="subTitle" idx="1"/>
          </p:nvPr>
        </p:nvSpPr>
        <p:spPr>
          <a:xfrm>
            <a:off x="725143" y="1811513"/>
            <a:ext cx="24591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19"/>
          <p:cNvSpPr txBox="1">
            <a:spLocks noGrp="1"/>
          </p:cNvSpPr>
          <p:nvPr>
            <p:ph type="subTitle" idx="2"/>
          </p:nvPr>
        </p:nvSpPr>
        <p:spPr>
          <a:xfrm>
            <a:off x="3342150" y="1811525"/>
            <a:ext cx="24597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9"/>
          <p:cNvSpPr txBox="1">
            <a:spLocks noGrp="1"/>
          </p:cNvSpPr>
          <p:nvPr>
            <p:ph type="subTitle" idx="3"/>
          </p:nvPr>
        </p:nvSpPr>
        <p:spPr>
          <a:xfrm>
            <a:off x="5959741" y="1811525"/>
            <a:ext cx="24597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5" name="Google Shape;165;p19"/>
          <p:cNvSpPr txBox="1">
            <a:spLocks noGrp="1"/>
          </p:cNvSpPr>
          <p:nvPr>
            <p:ph type="subTitle" idx="4"/>
          </p:nvPr>
        </p:nvSpPr>
        <p:spPr>
          <a:xfrm>
            <a:off x="725143" y="3433100"/>
            <a:ext cx="24591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6" name="Google Shape;166;p19"/>
          <p:cNvSpPr txBox="1">
            <a:spLocks noGrp="1"/>
          </p:cNvSpPr>
          <p:nvPr>
            <p:ph type="subTitle" idx="5"/>
          </p:nvPr>
        </p:nvSpPr>
        <p:spPr>
          <a:xfrm>
            <a:off x="3342450" y="3433100"/>
            <a:ext cx="24591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9"/>
          <p:cNvSpPr txBox="1">
            <a:spLocks noGrp="1"/>
          </p:cNvSpPr>
          <p:nvPr>
            <p:ph type="subTitle" idx="6"/>
          </p:nvPr>
        </p:nvSpPr>
        <p:spPr>
          <a:xfrm>
            <a:off x="5962591" y="3433100"/>
            <a:ext cx="24540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9"/>
          <p:cNvSpPr txBox="1">
            <a:spLocks noGrp="1"/>
          </p:cNvSpPr>
          <p:nvPr>
            <p:ph type="subTitle" idx="7"/>
          </p:nvPr>
        </p:nvSpPr>
        <p:spPr>
          <a:xfrm>
            <a:off x="720000" y="12766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69" name="Google Shape;169;p19"/>
          <p:cNvSpPr txBox="1">
            <a:spLocks noGrp="1"/>
          </p:cNvSpPr>
          <p:nvPr>
            <p:ph type="subTitle" idx="8"/>
          </p:nvPr>
        </p:nvSpPr>
        <p:spPr>
          <a:xfrm>
            <a:off x="3342450" y="12766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70" name="Google Shape;170;p19"/>
          <p:cNvSpPr txBox="1">
            <a:spLocks noGrp="1"/>
          </p:cNvSpPr>
          <p:nvPr>
            <p:ph type="subTitle" idx="9"/>
          </p:nvPr>
        </p:nvSpPr>
        <p:spPr>
          <a:xfrm>
            <a:off x="5959741" y="1276675"/>
            <a:ext cx="24597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71" name="Google Shape;171;p19"/>
          <p:cNvSpPr txBox="1">
            <a:spLocks noGrp="1"/>
          </p:cNvSpPr>
          <p:nvPr>
            <p:ph type="subTitle" idx="13"/>
          </p:nvPr>
        </p:nvSpPr>
        <p:spPr>
          <a:xfrm>
            <a:off x="720344" y="2893750"/>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72" name="Google Shape;172;p19"/>
          <p:cNvSpPr txBox="1">
            <a:spLocks noGrp="1"/>
          </p:cNvSpPr>
          <p:nvPr>
            <p:ph type="subTitle" idx="14"/>
          </p:nvPr>
        </p:nvSpPr>
        <p:spPr>
          <a:xfrm>
            <a:off x="3342450" y="2893750"/>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73" name="Google Shape;173;p19"/>
          <p:cNvSpPr txBox="1">
            <a:spLocks noGrp="1"/>
          </p:cNvSpPr>
          <p:nvPr>
            <p:ph type="subTitle" idx="15"/>
          </p:nvPr>
        </p:nvSpPr>
        <p:spPr>
          <a:xfrm>
            <a:off x="5960041" y="2893750"/>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pic>
        <p:nvPicPr>
          <p:cNvPr id="174" name="Google Shape;174;p19"/>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75" name="Google Shape;175;p19"/>
          <p:cNvPicPr preferRelativeResize="0"/>
          <p:nvPr/>
        </p:nvPicPr>
        <p:blipFill rotWithShape="1">
          <a:blip r:embed="rId3">
            <a:alphaModFix amt="60000"/>
          </a:blip>
          <a:srcRect l="38540" t="43939"/>
          <a:stretch/>
        </p:blipFill>
        <p:spPr>
          <a:xfrm flipH="1">
            <a:off x="0" y="2807025"/>
            <a:ext cx="4553876" cy="2336475"/>
          </a:xfrm>
          <a:prstGeom prst="rect">
            <a:avLst/>
          </a:prstGeom>
          <a:noFill/>
          <a:ln>
            <a:noFill/>
          </a:ln>
        </p:spPr>
      </p:pic>
      <p:pic>
        <p:nvPicPr>
          <p:cNvPr id="176" name="Google Shape;176;p19"/>
          <p:cNvPicPr preferRelativeResize="0"/>
          <p:nvPr/>
        </p:nvPicPr>
        <p:blipFill>
          <a:blip r:embed="rId2">
            <a:alphaModFix/>
          </a:blip>
          <a:stretch>
            <a:fillRect/>
          </a:stretch>
        </p:blipFill>
        <p:spPr>
          <a:xfrm>
            <a:off x="-224639" y="-126362"/>
            <a:ext cx="9593277" cy="539622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3"/>
        <p:cNvGrpSpPr/>
        <p:nvPr/>
      </p:nvGrpSpPr>
      <p:grpSpPr>
        <a:xfrm>
          <a:off x="0" y="0"/>
          <a:ext cx="0" cy="0"/>
          <a:chOff x="0" y="0"/>
          <a:chExt cx="0" cy="0"/>
        </a:xfrm>
      </p:grpSpPr>
      <p:pic>
        <p:nvPicPr>
          <p:cNvPr id="184" name="Google Shape;184;p21"/>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185" name="Google Shape;185;p21"/>
          <p:cNvPicPr preferRelativeResize="0"/>
          <p:nvPr/>
        </p:nvPicPr>
        <p:blipFill>
          <a:blip r:embed="rId3">
            <a:alphaModFix/>
          </a:blip>
          <a:stretch>
            <a:fillRect/>
          </a:stretch>
        </p:blipFill>
        <p:spPr>
          <a:xfrm>
            <a:off x="-330675" y="-145538"/>
            <a:ext cx="9557898" cy="537632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6"/>
        <p:cNvGrpSpPr/>
        <p:nvPr/>
      </p:nvGrpSpPr>
      <p:grpSpPr>
        <a:xfrm>
          <a:off x="0" y="0"/>
          <a:ext cx="0" cy="0"/>
          <a:chOff x="0" y="0"/>
          <a:chExt cx="0" cy="0"/>
        </a:xfrm>
      </p:grpSpPr>
      <p:pic>
        <p:nvPicPr>
          <p:cNvPr id="187" name="Google Shape;187;p22"/>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88" name="Google Shape;188;p22"/>
          <p:cNvPicPr preferRelativeResize="0"/>
          <p:nvPr/>
        </p:nvPicPr>
        <p:blipFill rotWithShape="1">
          <a:blip r:embed="rId3">
            <a:alphaModFix amt="70000"/>
          </a:blip>
          <a:srcRect r="46170" b="42243"/>
          <a:stretch/>
        </p:blipFill>
        <p:spPr>
          <a:xfrm flipH="1">
            <a:off x="5856008" y="0"/>
            <a:ext cx="3287992" cy="19844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5" name="Google Shape;45;p4"/>
          <p:cNvSpPr txBox="1">
            <a:spLocks noGrp="1"/>
          </p:cNvSpPr>
          <p:nvPr>
            <p:ph type="body" idx="1"/>
          </p:nvPr>
        </p:nvSpPr>
        <p:spPr>
          <a:xfrm>
            <a:off x="720000" y="1152475"/>
            <a:ext cx="7704000" cy="403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pic>
        <p:nvPicPr>
          <p:cNvPr id="46" name="Google Shape;46;p4"/>
          <p:cNvPicPr preferRelativeResize="0"/>
          <p:nvPr/>
        </p:nvPicPr>
        <p:blipFill>
          <a:blip r:embed="rId2">
            <a:alphaModFix/>
          </a:blip>
          <a:stretch>
            <a:fillRect/>
          </a:stretch>
        </p:blipFill>
        <p:spPr>
          <a:xfrm>
            <a:off x="-224639" y="-126362"/>
            <a:ext cx="9593277" cy="53962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sp>
        <p:nvSpPr>
          <p:cNvPr id="48" name="Google Shape;48;p5"/>
          <p:cNvSpPr txBox="1">
            <a:spLocks noGrp="1"/>
          </p:cNvSpPr>
          <p:nvPr>
            <p:ph type="subTitle" idx="1"/>
          </p:nvPr>
        </p:nvSpPr>
        <p:spPr>
          <a:xfrm>
            <a:off x="1013450" y="1817100"/>
            <a:ext cx="32880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9" name="Google Shape;49;p5"/>
          <p:cNvSpPr txBox="1">
            <a:spLocks noGrp="1"/>
          </p:cNvSpPr>
          <p:nvPr>
            <p:ph type="subTitle" idx="2"/>
          </p:nvPr>
        </p:nvSpPr>
        <p:spPr>
          <a:xfrm>
            <a:off x="4683250" y="1817100"/>
            <a:ext cx="34473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50" name="Google Shape;50;p5"/>
          <p:cNvSpPr txBox="1">
            <a:spLocks noGrp="1"/>
          </p:cNvSpPr>
          <p:nvPr>
            <p:ph type="subTitle" idx="3"/>
          </p:nvPr>
        </p:nvSpPr>
        <p:spPr>
          <a:xfrm>
            <a:off x="1013450" y="2686775"/>
            <a:ext cx="3288000" cy="12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5"/>
          <p:cNvSpPr txBox="1">
            <a:spLocks noGrp="1"/>
          </p:cNvSpPr>
          <p:nvPr>
            <p:ph type="subTitle" idx="4"/>
          </p:nvPr>
        </p:nvSpPr>
        <p:spPr>
          <a:xfrm>
            <a:off x="4683250" y="2686775"/>
            <a:ext cx="3447300" cy="12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 name="Google Shape;5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53" name="Google Shape;53;p5"/>
          <p:cNvPicPr preferRelativeResize="0"/>
          <p:nvPr/>
        </p:nvPicPr>
        <p:blipFill>
          <a:blip r:embed="rId2">
            <a:alphaModFix/>
          </a:blip>
          <a:stretch>
            <a:fillRect/>
          </a:stretch>
        </p:blipFill>
        <p:spPr>
          <a:xfrm>
            <a:off x="-224639" y="-126362"/>
            <a:ext cx="9593277" cy="5396224"/>
          </a:xfrm>
          <a:prstGeom prst="rect">
            <a:avLst/>
          </a:prstGeom>
          <a:noFill/>
          <a:ln>
            <a:noFill/>
          </a:ln>
        </p:spPr>
      </p:pic>
      <p:sp>
        <p:nvSpPr>
          <p:cNvPr id="54" name="Google Shape;54;p5"/>
          <p:cNvSpPr/>
          <p:nvPr/>
        </p:nvSpPr>
        <p:spPr>
          <a:xfrm>
            <a:off x="8504775" y="410402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55" name="Google Shape;55;p5"/>
          <p:cNvSpPr/>
          <p:nvPr/>
        </p:nvSpPr>
        <p:spPr>
          <a:xfrm>
            <a:off x="8352375" y="4256450"/>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56" name="Google Shape;56;p5"/>
          <p:cNvSpPr/>
          <p:nvPr/>
        </p:nvSpPr>
        <p:spPr>
          <a:xfrm>
            <a:off x="8504775" y="440887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57" name="Google Shape;57;p5"/>
          <p:cNvPicPr preferRelativeResize="0"/>
          <p:nvPr/>
        </p:nvPicPr>
        <p:blipFill rotWithShape="1">
          <a:blip r:embed="rId3">
            <a:alphaModFix amt="70000"/>
          </a:blip>
          <a:srcRect r="46170" b="42243"/>
          <a:stretch/>
        </p:blipFill>
        <p:spPr>
          <a:xfrm flipH="1">
            <a:off x="5856008" y="0"/>
            <a:ext cx="3287992" cy="198447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64" name="Google Shape;64;p7"/>
          <p:cNvSpPr txBox="1">
            <a:spLocks noGrp="1"/>
          </p:cNvSpPr>
          <p:nvPr>
            <p:ph type="body" idx="1"/>
          </p:nvPr>
        </p:nvSpPr>
        <p:spPr>
          <a:xfrm>
            <a:off x="720000" y="1547575"/>
            <a:ext cx="4549500" cy="2664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Open Sans Light"/>
              <a:buChar char="●"/>
              <a:defRPr/>
            </a:lvl1pPr>
            <a:lvl2pPr marL="914400" lvl="1" indent="-304800" rtl="0">
              <a:lnSpc>
                <a:spcPct val="100000"/>
              </a:lnSpc>
              <a:spcBef>
                <a:spcPts val="0"/>
              </a:spcBef>
              <a:spcAft>
                <a:spcPts val="0"/>
              </a:spcAft>
              <a:buClr>
                <a:srgbClr val="E76A28"/>
              </a:buClr>
              <a:buSzPts val="1200"/>
              <a:buFont typeface="Open Sans Light"/>
              <a:buChar char="○"/>
              <a:defRPr/>
            </a:lvl2pPr>
            <a:lvl3pPr marL="1371600" lvl="2" indent="-304800" rtl="0">
              <a:lnSpc>
                <a:spcPct val="100000"/>
              </a:lnSpc>
              <a:spcBef>
                <a:spcPts val="0"/>
              </a:spcBef>
              <a:spcAft>
                <a:spcPts val="0"/>
              </a:spcAft>
              <a:buClr>
                <a:srgbClr val="E76A28"/>
              </a:buClr>
              <a:buSzPts val="1200"/>
              <a:buFont typeface="Open Sans Light"/>
              <a:buChar char="■"/>
              <a:defRPr/>
            </a:lvl3pPr>
            <a:lvl4pPr marL="1828800" lvl="3" indent="-304800" rtl="0">
              <a:lnSpc>
                <a:spcPct val="100000"/>
              </a:lnSpc>
              <a:spcBef>
                <a:spcPts val="0"/>
              </a:spcBef>
              <a:spcAft>
                <a:spcPts val="0"/>
              </a:spcAft>
              <a:buClr>
                <a:srgbClr val="E76A28"/>
              </a:buClr>
              <a:buSzPts val="1200"/>
              <a:buFont typeface="Open Sans Light"/>
              <a:buChar char="●"/>
              <a:defRPr/>
            </a:lvl4pPr>
            <a:lvl5pPr marL="2286000" lvl="4" indent="-304800" rtl="0">
              <a:lnSpc>
                <a:spcPct val="100000"/>
              </a:lnSpc>
              <a:spcBef>
                <a:spcPts val="0"/>
              </a:spcBef>
              <a:spcAft>
                <a:spcPts val="0"/>
              </a:spcAft>
              <a:buClr>
                <a:srgbClr val="E76A28"/>
              </a:buClr>
              <a:buSzPts val="1200"/>
              <a:buFont typeface="Open Sans Light"/>
              <a:buChar char="○"/>
              <a:defRPr/>
            </a:lvl5pPr>
            <a:lvl6pPr marL="2743200" lvl="5" indent="-304800" rtl="0">
              <a:lnSpc>
                <a:spcPct val="100000"/>
              </a:lnSpc>
              <a:spcBef>
                <a:spcPts val="0"/>
              </a:spcBef>
              <a:spcAft>
                <a:spcPts val="0"/>
              </a:spcAft>
              <a:buClr>
                <a:srgbClr val="999999"/>
              </a:buClr>
              <a:buSzPts val="1200"/>
              <a:buFont typeface="Open Sans Light"/>
              <a:buChar char="■"/>
              <a:defRPr/>
            </a:lvl6pPr>
            <a:lvl7pPr marL="3200400" lvl="6" indent="-304800" rtl="0">
              <a:lnSpc>
                <a:spcPct val="100000"/>
              </a:lnSpc>
              <a:spcBef>
                <a:spcPts val="0"/>
              </a:spcBef>
              <a:spcAft>
                <a:spcPts val="0"/>
              </a:spcAft>
              <a:buClr>
                <a:srgbClr val="999999"/>
              </a:buClr>
              <a:buSzPts val="1200"/>
              <a:buFont typeface="Open Sans Light"/>
              <a:buChar char="●"/>
              <a:defRPr/>
            </a:lvl7pPr>
            <a:lvl8pPr marL="3657600" lvl="7" indent="-304800" rtl="0">
              <a:lnSpc>
                <a:spcPct val="100000"/>
              </a:lnSpc>
              <a:spcBef>
                <a:spcPts val="0"/>
              </a:spcBef>
              <a:spcAft>
                <a:spcPts val="0"/>
              </a:spcAft>
              <a:buClr>
                <a:srgbClr val="999999"/>
              </a:buClr>
              <a:buSzPts val="1200"/>
              <a:buFont typeface="Open Sans Light"/>
              <a:buChar char="○"/>
              <a:defRPr/>
            </a:lvl8pPr>
            <a:lvl9pPr marL="4114800" lvl="8" indent="-304800" rtl="0">
              <a:lnSpc>
                <a:spcPct val="100000"/>
              </a:lnSpc>
              <a:spcBef>
                <a:spcPts val="0"/>
              </a:spcBef>
              <a:spcAft>
                <a:spcPts val="0"/>
              </a:spcAft>
              <a:buClr>
                <a:srgbClr val="999999"/>
              </a:buClr>
              <a:buSzPts val="1200"/>
              <a:buFont typeface="Open Sans Light"/>
              <a:buChar char="■"/>
              <a:defRPr/>
            </a:lvl9pPr>
          </a:lstStyle>
          <a:p>
            <a:endParaRPr/>
          </a:p>
        </p:txBody>
      </p:sp>
      <p:sp>
        <p:nvSpPr>
          <p:cNvPr id="65" name="Google Shape;65;p7"/>
          <p:cNvSpPr>
            <a:spLocks noGrp="1"/>
          </p:cNvSpPr>
          <p:nvPr>
            <p:ph type="pic" idx="2"/>
          </p:nvPr>
        </p:nvSpPr>
        <p:spPr>
          <a:xfrm>
            <a:off x="5831400" y="756200"/>
            <a:ext cx="2526600" cy="3699600"/>
          </a:xfrm>
          <a:prstGeom prst="snip1Rect">
            <a:avLst>
              <a:gd name="adj" fmla="val 16667"/>
            </a:avLst>
          </a:prstGeom>
          <a:noFill/>
          <a:ln w="9525" cap="flat" cmpd="sng">
            <a:solidFill>
              <a:schemeClr val="lt2"/>
            </a:solidFill>
            <a:prstDash val="solid"/>
            <a:round/>
            <a:headEnd type="none" w="sm" len="sm"/>
            <a:tailEnd type="none" w="sm" len="sm"/>
          </a:ln>
        </p:spPr>
      </p:sp>
      <p:pic>
        <p:nvPicPr>
          <p:cNvPr id="66" name="Google Shape;66;p7"/>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67" name="Google Shape;67;p7"/>
          <p:cNvPicPr preferRelativeResize="0"/>
          <p:nvPr/>
        </p:nvPicPr>
        <p:blipFill rotWithShape="1">
          <a:blip r:embed="rId3">
            <a:alphaModFix amt="60000"/>
          </a:blip>
          <a:srcRect l="38540" t="43939"/>
          <a:stretch/>
        </p:blipFill>
        <p:spPr>
          <a:xfrm flipH="1">
            <a:off x="0" y="2807025"/>
            <a:ext cx="4553876" cy="23364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pic>
        <p:nvPicPr>
          <p:cNvPr id="69" name="Google Shape;69;p8"/>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70" name="Google Shape;70;p8"/>
          <p:cNvPicPr preferRelativeResize="0"/>
          <p:nvPr/>
        </p:nvPicPr>
        <p:blipFill>
          <a:blip r:embed="rId3">
            <a:alphaModFix/>
          </a:blip>
          <a:stretch>
            <a:fillRect/>
          </a:stretch>
        </p:blipFill>
        <p:spPr>
          <a:xfrm>
            <a:off x="-330675" y="-145538"/>
            <a:ext cx="9557898" cy="5376326"/>
          </a:xfrm>
          <a:prstGeom prst="rect">
            <a:avLst/>
          </a:prstGeom>
          <a:noFill/>
          <a:ln>
            <a:noFill/>
          </a:ln>
        </p:spPr>
      </p:pic>
      <p:sp>
        <p:nvSpPr>
          <p:cNvPr id="71" name="Google Shape;7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pic>
        <p:nvPicPr>
          <p:cNvPr id="73" name="Google Shape;73;p9"/>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74" name="Google Shape;74;p9"/>
          <p:cNvPicPr preferRelativeResize="0"/>
          <p:nvPr/>
        </p:nvPicPr>
        <p:blipFill>
          <a:blip r:embed="rId3">
            <a:alphaModFix/>
          </a:blip>
          <a:stretch>
            <a:fillRect/>
          </a:stretch>
        </p:blipFill>
        <p:spPr>
          <a:xfrm>
            <a:off x="-330675" y="-145538"/>
            <a:ext cx="9557898" cy="5376326"/>
          </a:xfrm>
          <a:prstGeom prst="rect">
            <a:avLst/>
          </a:prstGeom>
          <a:noFill/>
          <a:ln>
            <a:noFill/>
          </a:ln>
        </p:spPr>
      </p:pic>
      <p:sp>
        <p:nvSpPr>
          <p:cNvPr id="75" name="Google Shape;75;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 name="Google Shape;76;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0"/>
        <p:cNvGrpSpPr/>
        <p:nvPr/>
      </p:nvGrpSpPr>
      <p:grpSpPr>
        <a:xfrm>
          <a:off x="0" y="0"/>
          <a:ext cx="0" cy="0"/>
          <a:chOff x="0" y="0"/>
          <a:chExt cx="0" cy="0"/>
        </a:xfrm>
      </p:grpSpPr>
      <p:pic>
        <p:nvPicPr>
          <p:cNvPr id="81" name="Google Shape;81;p11"/>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82" name="Google Shape;82;p11"/>
          <p:cNvPicPr preferRelativeResize="0"/>
          <p:nvPr/>
        </p:nvPicPr>
        <p:blipFill>
          <a:blip r:embed="rId3">
            <a:alphaModFix/>
          </a:blip>
          <a:stretch>
            <a:fillRect/>
          </a:stretch>
        </p:blipFill>
        <p:spPr>
          <a:xfrm>
            <a:off x="-330675" y="-145538"/>
            <a:ext cx="9557898" cy="5376326"/>
          </a:xfrm>
          <a:prstGeom prst="rect">
            <a:avLst/>
          </a:prstGeom>
          <a:noFill/>
          <a:ln>
            <a:noFill/>
          </a:ln>
        </p:spPr>
      </p:pic>
      <p:sp>
        <p:nvSpPr>
          <p:cNvPr id="83" name="Google Shape;83;p11"/>
          <p:cNvSpPr txBox="1">
            <a:spLocks noGrp="1"/>
          </p:cNvSpPr>
          <p:nvPr>
            <p:ph type="title" hasCustomPrompt="1"/>
          </p:nvPr>
        </p:nvSpPr>
        <p:spPr>
          <a:xfrm>
            <a:off x="1572500" y="1125725"/>
            <a:ext cx="61068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4" name="Google Shape;84;p11"/>
          <p:cNvSpPr txBox="1">
            <a:spLocks noGrp="1"/>
          </p:cNvSpPr>
          <p:nvPr>
            <p:ph type="subTitle" idx="1"/>
          </p:nvPr>
        </p:nvSpPr>
        <p:spPr>
          <a:xfrm>
            <a:off x="1572500" y="2823154"/>
            <a:ext cx="6106800" cy="713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5" name="Google Shape;85;p11"/>
          <p:cNvGrpSpPr/>
          <p:nvPr/>
        </p:nvGrpSpPr>
        <p:grpSpPr>
          <a:xfrm>
            <a:off x="8776650" y="3054575"/>
            <a:ext cx="74100" cy="1788450"/>
            <a:chOff x="8657175" y="772575"/>
            <a:chExt cx="74100" cy="1788450"/>
          </a:xfrm>
        </p:grpSpPr>
        <p:sp>
          <p:nvSpPr>
            <p:cNvPr id="86" name="Google Shape;86;p11"/>
            <p:cNvSpPr/>
            <p:nvPr/>
          </p:nvSpPr>
          <p:spPr>
            <a:xfrm>
              <a:off x="8657175" y="772575"/>
              <a:ext cx="74100" cy="1428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87" name="Google Shape;87;p11"/>
            <p:cNvSpPr/>
            <p:nvPr/>
          </p:nvSpPr>
          <p:spPr>
            <a:xfrm>
              <a:off x="8657175" y="2304150"/>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88" name="Google Shape;88;p11"/>
            <p:cNvSpPr/>
            <p:nvPr/>
          </p:nvSpPr>
          <p:spPr>
            <a:xfrm>
              <a:off x="8657175" y="2483925"/>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grpSp>
        <p:nvGrpSpPr>
          <p:cNvPr id="89" name="Google Shape;89;p11"/>
          <p:cNvGrpSpPr/>
          <p:nvPr/>
        </p:nvGrpSpPr>
        <p:grpSpPr>
          <a:xfrm>
            <a:off x="205650" y="308475"/>
            <a:ext cx="150300" cy="378950"/>
            <a:chOff x="205650" y="308475"/>
            <a:chExt cx="150300" cy="378950"/>
          </a:xfrm>
        </p:grpSpPr>
        <p:sp>
          <p:nvSpPr>
            <p:cNvPr id="90" name="Google Shape;90;p11"/>
            <p:cNvSpPr/>
            <p:nvPr/>
          </p:nvSpPr>
          <p:spPr>
            <a:xfrm>
              <a:off x="205650" y="30847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91" name="Google Shape;91;p11"/>
            <p:cNvSpPr/>
            <p:nvPr/>
          </p:nvSpPr>
          <p:spPr>
            <a:xfrm>
              <a:off x="281850" y="460900"/>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92" name="Google Shape;92;p11"/>
            <p:cNvSpPr/>
            <p:nvPr/>
          </p:nvSpPr>
          <p:spPr>
            <a:xfrm>
              <a:off x="205650" y="61332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 name="Google Shape;96;p13"/>
          <p:cNvSpPr txBox="1">
            <a:spLocks noGrp="1"/>
          </p:cNvSpPr>
          <p:nvPr>
            <p:ph type="title" idx="2" hasCustomPrompt="1"/>
          </p:nvPr>
        </p:nvSpPr>
        <p:spPr>
          <a:xfrm>
            <a:off x="862325"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3" hasCustomPrompt="1"/>
          </p:nvPr>
        </p:nvSpPr>
        <p:spPr>
          <a:xfrm>
            <a:off x="862325"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4" hasCustomPrompt="1"/>
          </p:nvPr>
        </p:nvSpPr>
        <p:spPr>
          <a:xfrm>
            <a:off x="3554100"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5" hasCustomPrompt="1"/>
          </p:nvPr>
        </p:nvSpPr>
        <p:spPr>
          <a:xfrm>
            <a:off x="3554100"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6260875"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6260875"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1"/>
          </p:nvPr>
        </p:nvSpPr>
        <p:spPr>
          <a:xfrm>
            <a:off x="862325" y="1984475"/>
            <a:ext cx="20358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3" name="Google Shape;103;p13"/>
          <p:cNvSpPr txBox="1">
            <a:spLocks noGrp="1"/>
          </p:cNvSpPr>
          <p:nvPr>
            <p:ph type="subTitle" idx="8"/>
          </p:nvPr>
        </p:nvSpPr>
        <p:spPr>
          <a:xfrm>
            <a:off x="3554100" y="1984475"/>
            <a:ext cx="20358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4" name="Google Shape;104;p13"/>
          <p:cNvSpPr txBox="1">
            <a:spLocks noGrp="1"/>
          </p:cNvSpPr>
          <p:nvPr>
            <p:ph type="subTitle" idx="9"/>
          </p:nvPr>
        </p:nvSpPr>
        <p:spPr>
          <a:xfrm>
            <a:off x="6260875" y="1984475"/>
            <a:ext cx="20208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5" name="Google Shape;105;p13"/>
          <p:cNvSpPr txBox="1">
            <a:spLocks noGrp="1"/>
          </p:cNvSpPr>
          <p:nvPr>
            <p:ph type="subTitle" idx="13"/>
          </p:nvPr>
        </p:nvSpPr>
        <p:spPr>
          <a:xfrm>
            <a:off x="862325" y="3417950"/>
            <a:ext cx="20358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6" name="Google Shape;106;p13"/>
          <p:cNvSpPr txBox="1">
            <a:spLocks noGrp="1"/>
          </p:cNvSpPr>
          <p:nvPr>
            <p:ph type="subTitle" idx="14"/>
          </p:nvPr>
        </p:nvSpPr>
        <p:spPr>
          <a:xfrm>
            <a:off x="3554100" y="3417950"/>
            <a:ext cx="20172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7" name="Google Shape;107;p13"/>
          <p:cNvSpPr txBox="1">
            <a:spLocks noGrp="1"/>
          </p:cNvSpPr>
          <p:nvPr>
            <p:ph type="subTitle" idx="15"/>
          </p:nvPr>
        </p:nvSpPr>
        <p:spPr>
          <a:xfrm>
            <a:off x="6260875" y="3417950"/>
            <a:ext cx="20208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pic>
        <p:nvPicPr>
          <p:cNvPr id="108" name="Google Shape;108;p13"/>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09" name="Google Shape;109;p13"/>
          <p:cNvPicPr preferRelativeResize="0"/>
          <p:nvPr/>
        </p:nvPicPr>
        <p:blipFill rotWithShape="1">
          <a:blip r:embed="rId3">
            <a:alphaModFix amt="70000"/>
          </a:blip>
          <a:srcRect r="46170" b="42243"/>
          <a:stretch/>
        </p:blipFill>
        <p:spPr>
          <a:xfrm flipH="1">
            <a:off x="5856008" y="0"/>
            <a:ext cx="3287992" cy="1984476"/>
          </a:xfrm>
          <a:prstGeom prst="rect">
            <a:avLst/>
          </a:prstGeom>
          <a:noFill/>
          <a:ln>
            <a:noFill/>
          </a:ln>
        </p:spPr>
      </p:pic>
      <p:sp>
        <p:nvSpPr>
          <p:cNvPr id="110" name="Google Shape;110;p13"/>
          <p:cNvSpPr/>
          <p:nvPr/>
        </p:nvSpPr>
        <p:spPr>
          <a:xfrm>
            <a:off x="8504775" y="418022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11" name="Google Shape;111;p13"/>
          <p:cNvSpPr/>
          <p:nvPr/>
        </p:nvSpPr>
        <p:spPr>
          <a:xfrm>
            <a:off x="8352375" y="4332650"/>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12" name="Google Shape;112;p13"/>
          <p:cNvSpPr/>
          <p:nvPr/>
        </p:nvSpPr>
        <p:spPr>
          <a:xfrm>
            <a:off x="8504775" y="448507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rbitron"/>
              <a:buNone/>
              <a:defRPr sz="3000">
                <a:solidFill>
                  <a:schemeClr val="dk1"/>
                </a:solidFill>
                <a:latin typeface="Orbitron"/>
                <a:ea typeface="Orbitron"/>
                <a:cs typeface="Orbitron"/>
                <a:sym typeface="Orbitron"/>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1pPr>
            <a:lvl2pPr marL="914400" lvl="1"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2pPr>
            <a:lvl3pPr marL="1371600" lvl="2"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3pPr>
            <a:lvl4pPr marL="1828800" lvl="3"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4pPr>
            <a:lvl5pPr marL="2286000" lvl="4"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5pPr>
            <a:lvl6pPr marL="2743200" lvl="5"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6pPr>
            <a:lvl7pPr marL="3200400" lvl="6"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7pPr>
            <a:lvl8pPr marL="3657600" lvl="7"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8pPr>
            <a:lvl9pPr marL="4114800" lvl="8"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7" r:id="rId7"/>
    <p:sldLayoutId id="2147483658" r:id="rId8"/>
    <p:sldLayoutId id="2147483659" r:id="rId9"/>
    <p:sldLayoutId id="2147483662" r:id="rId10"/>
    <p:sldLayoutId id="2147483664" r:id="rId11"/>
    <p:sldLayoutId id="2147483665" r:id="rId12"/>
    <p:sldLayoutId id="2147483667" r:id="rId13"/>
    <p:sldLayoutId id="2147483668"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ctrTitle"/>
          </p:nvPr>
        </p:nvSpPr>
        <p:spPr>
          <a:xfrm>
            <a:off x="1462555" y="1386047"/>
            <a:ext cx="6304218" cy="2181243"/>
          </a:xfrm>
          <a:prstGeom prst="rect">
            <a:avLst/>
          </a:prstGeom>
        </p:spPr>
        <p:txBody>
          <a:bodyPr spcFirstLastPara="1" wrap="square" lIns="91425" tIns="91425" rIns="91425" bIns="91425" anchor="t" anchorCtr="0">
            <a:noAutofit/>
          </a:bodyPr>
          <a:lstStyle/>
          <a:p>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pperplate Gothic Bold" panose="020E0705020206020404" pitchFamily="34" charset="0"/>
              </a:rPr>
              <a:t>Web 3.0 - Powered Gaming: Our Vision</a:t>
            </a:r>
            <a:b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pperplate Gothic Bold" panose="020E0705020206020404" pitchFamily="34" charset="0"/>
              </a:rPr>
            </a:br>
            <a:endParaRPr sz="4800" dirty="0"/>
          </a:p>
        </p:txBody>
      </p:sp>
      <p:grpSp>
        <p:nvGrpSpPr>
          <p:cNvPr id="201" name="Google Shape;201;p26"/>
          <p:cNvGrpSpPr/>
          <p:nvPr/>
        </p:nvGrpSpPr>
        <p:grpSpPr>
          <a:xfrm>
            <a:off x="7229775" y="947625"/>
            <a:ext cx="536998" cy="134100"/>
            <a:chOff x="7229775" y="947625"/>
            <a:chExt cx="536998" cy="134100"/>
          </a:xfrm>
        </p:grpSpPr>
        <p:sp>
          <p:nvSpPr>
            <p:cNvPr id="202" name="Google Shape;202;p26"/>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03" name="Google Shape;203;p26"/>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04" name="Google Shape;204;p26"/>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05" name="Google Shape;205;p26"/>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19" name="Google Shape;268;p31"/>
          <p:cNvSpPr txBox="1">
            <a:spLocks noGrp="1"/>
          </p:cNvSpPr>
          <p:nvPr>
            <p:ph type="body" idx="1"/>
          </p:nvPr>
        </p:nvSpPr>
        <p:spPr>
          <a:xfrm>
            <a:off x="598311" y="541867"/>
            <a:ext cx="8071556" cy="4063999"/>
          </a:xfrm>
          <a:prstGeom prst="rect">
            <a:avLst/>
          </a:prstGeom>
        </p:spPr>
        <p:txBody>
          <a:bodyPr spcFirstLastPara="1" wrap="square" lIns="91425" tIns="91425" rIns="91425" bIns="91425" anchor="t" anchorCtr="0">
            <a:noAutofit/>
          </a:bodyPr>
          <a:lstStyle/>
          <a:p>
            <a:pPr marL="152400" indent="0">
              <a:buNone/>
            </a:pPr>
            <a:r>
              <a:rPr lang="en-US" sz="1400" b="1" dirty="0" smtClean="0"/>
              <a:t>Overview</a:t>
            </a:r>
            <a:endParaRPr lang="en-US" sz="1400" b="1" dirty="0"/>
          </a:p>
          <a:p>
            <a:pPr marL="152400" indent="0">
              <a:buNone/>
            </a:pPr>
            <a:r>
              <a:rPr lang="en-US" sz="1400" dirty="0"/>
              <a:t>The gaming market in the Web 2.0 realm has experienced significant growth over the past decade. With advancements in technology and the increasing popularity of online gaming, the market has become more accessible and diverse.</a:t>
            </a:r>
          </a:p>
          <a:p>
            <a:pPr marL="152400" indent="0">
              <a:buNone/>
            </a:pPr>
            <a:endParaRPr lang="en-US" sz="1400" b="1" dirty="0" smtClean="0"/>
          </a:p>
          <a:p>
            <a:pPr marL="152400" indent="0">
              <a:buNone/>
            </a:pPr>
            <a:r>
              <a:rPr lang="en-US" sz="1400" b="1" dirty="0" smtClean="0"/>
              <a:t>Demographics</a:t>
            </a:r>
            <a:endParaRPr lang="en-US" sz="1400" b="1" dirty="0"/>
          </a:p>
          <a:p>
            <a:pPr marL="152400" indent="0">
              <a:buNone/>
            </a:pPr>
            <a:r>
              <a:rPr lang="en-US" sz="1400" dirty="0"/>
              <a:t>Web 2.0 gaming appeals to a wide range of demographics, including both casual and hardcore gamers. The accessibility of online gaming platforms has attracted players of all ages, genders, and backgrounds.</a:t>
            </a:r>
          </a:p>
          <a:p>
            <a:pPr marL="152400" indent="0">
              <a:buNone/>
            </a:pPr>
            <a:endParaRPr lang="en-US" sz="1400" b="1" dirty="0" smtClean="0"/>
          </a:p>
          <a:p>
            <a:pPr marL="152400" indent="0">
              <a:buNone/>
            </a:pPr>
            <a:r>
              <a:rPr lang="en-US" sz="1400" b="1" dirty="0" smtClean="0"/>
              <a:t>Popular </a:t>
            </a:r>
            <a:r>
              <a:rPr lang="en-US" sz="1400" b="1" dirty="0"/>
              <a:t>Genres</a:t>
            </a:r>
          </a:p>
          <a:p>
            <a:pPr marL="152400" indent="0">
              <a:buNone/>
            </a:pPr>
            <a:r>
              <a:rPr lang="en-US" sz="1400" dirty="0"/>
              <a:t>Web 2.0 gaming offers a diverse range of genres to cater to different player preferences. Some of the most popular genres in the market include:</a:t>
            </a:r>
          </a:p>
          <a:p>
            <a:r>
              <a:rPr lang="en-US" sz="1400" dirty="0"/>
              <a:t>Action/Adventure</a:t>
            </a:r>
          </a:p>
          <a:p>
            <a:r>
              <a:rPr lang="en-US" sz="1400" dirty="0"/>
              <a:t>Role-Playing Games (RPGs)</a:t>
            </a:r>
          </a:p>
          <a:p>
            <a:r>
              <a:rPr lang="en-US" sz="1400" dirty="0"/>
              <a:t>First-Person Shooters (FPS)</a:t>
            </a:r>
          </a:p>
          <a:p>
            <a:r>
              <a:rPr lang="en-US" sz="1400" dirty="0"/>
              <a:t>Strategy Games</a:t>
            </a:r>
          </a:p>
          <a:p>
            <a:pPr marL="0" lvl="0" indent="0" algn="l"/>
            <a:endParaRPr lang="en-US" sz="1400" dirty="0"/>
          </a:p>
          <a:p>
            <a:pPr marL="0" lvl="0" indent="0" algn="l"/>
            <a:endParaRPr sz="1400" dirty="0"/>
          </a:p>
        </p:txBody>
      </p:sp>
    </p:spTree>
    <p:extLst>
      <p:ext uri="{BB962C8B-B14F-4D97-AF65-F5344CB8AC3E}">
        <p14:creationId xmlns:p14="http://schemas.microsoft.com/office/powerpoint/2010/main" val="1446899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4" name="Google Shape;284;p32"/>
          <p:cNvSpPr txBox="1">
            <a:spLocks noGrp="1"/>
          </p:cNvSpPr>
          <p:nvPr>
            <p:ph type="subTitle" idx="2"/>
          </p:nvPr>
        </p:nvSpPr>
        <p:spPr>
          <a:xfrm>
            <a:off x="571466" y="2981801"/>
            <a:ext cx="7413996" cy="1732722"/>
          </a:xfrm>
          <a:prstGeom prst="rect">
            <a:avLst/>
          </a:prstGeom>
        </p:spPr>
        <p:txBody>
          <a:bodyPr spcFirstLastPara="1" wrap="square" lIns="91425" tIns="91425" rIns="91425" bIns="91425" anchor="t" anchorCtr="0">
            <a:noAutofit/>
          </a:bodyPr>
          <a:lstStyle/>
          <a:p>
            <a:pPr algn="l"/>
            <a:r>
              <a:rPr lang="en-US" sz="1600" b="1" dirty="0"/>
              <a:t>Insights</a:t>
            </a:r>
          </a:p>
          <a:p>
            <a:pPr algn="l">
              <a:buFont typeface="Arial" panose="020B0604020202020204" pitchFamily="34" charset="0"/>
              <a:buChar char="•"/>
            </a:pPr>
            <a:r>
              <a:rPr lang="en-US" sz="1600" dirty="0"/>
              <a:t>The gaming market in Web 2.0 has experienced consistent growth in revenue over the years.</a:t>
            </a:r>
          </a:p>
          <a:p>
            <a:pPr algn="l">
              <a:buFont typeface="Arial" panose="020B0604020202020204" pitchFamily="34" charset="0"/>
              <a:buChar char="•"/>
            </a:pPr>
            <a:r>
              <a:rPr lang="en-US" sz="1600" dirty="0"/>
              <a:t>Revenue increased from $91.5 billion in 2015 to $159.3 billion in 2020.</a:t>
            </a:r>
          </a:p>
          <a:p>
            <a:pPr marL="0" lvl="0" indent="0" algn="l" rtl="0">
              <a:spcBef>
                <a:spcPts val="0"/>
              </a:spcBef>
              <a:spcAft>
                <a:spcPts val="0"/>
              </a:spcAft>
              <a:buNone/>
            </a:pPr>
            <a:endParaRPr sz="1600" dirty="0"/>
          </a:p>
        </p:txBody>
      </p:sp>
      <p:pic>
        <p:nvPicPr>
          <p:cNvPr id="9" name="Picture 8"/>
          <p:cNvPicPr>
            <a:picLocks noChangeAspect="1"/>
          </p:cNvPicPr>
          <p:nvPr/>
        </p:nvPicPr>
        <p:blipFill>
          <a:blip r:embed="rId3"/>
          <a:stretch>
            <a:fillRect/>
          </a:stretch>
        </p:blipFill>
        <p:spPr>
          <a:xfrm>
            <a:off x="571466" y="686221"/>
            <a:ext cx="8068801" cy="2152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5"/>
          <p:cNvSpPr txBox="1">
            <a:spLocks noGrp="1"/>
          </p:cNvSpPr>
          <p:nvPr>
            <p:ph type="title"/>
          </p:nvPr>
        </p:nvSpPr>
        <p:spPr>
          <a:xfrm>
            <a:off x="861300" y="1418292"/>
            <a:ext cx="7458612" cy="21550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t/>
            </a:r>
            <a:br>
              <a:rPr lang="en" sz="5400" dirty="0" smtClean="0"/>
            </a:br>
            <a:r>
              <a:rPr lang="en" sz="5400" dirty="0" smtClean="0"/>
              <a:t>Market Analysis- Web 3.0 Gaming</a:t>
            </a:r>
            <a:endParaRPr sz="5400" dirty="0"/>
          </a:p>
        </p:txBody>
      </p:sp>
      <p:grpSp>
        <p:nvGrpSpPr>
          <p:cNvPr id="332" name="Google Shape;332;p35"/>
          <p:cNvGrpSpPr/>
          <p:nvPr/>
        </p:nvGrpSpPr>
        <p:grpSpPr>
          <a:xfrm>
            <a:off x="7229775" y="947625"/>
            <a:ext cx="536998" cy="134100"/>
            <a:chOff x="7229775" y="947625"/>
            <a:chExt cx="536998" cy="134100"/>
          </a:xfrm>
        </p:grpSpPr>
        <p:sp>
          <p:nvSpPr>
            <p:cNvPr id="333" name="Google Shape;333;p35"/>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4" name="Google Shape;334;p35"/>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5" name="Google Shape;335;p35"/>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6" name="Google Shape;336;p35"/>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337" name="Google Shape;337;p35"/>
          <p:cNvGrpSpPr/>
          <p:nvPr/>
        </p:nvGrpSpPr>
        <p:grpSpPr>
          <a:xfrm>
            <a:off x="1061450" y="3804075"/>
            <a:ext cx="226500" cy="378950"/>
            <a:chOff x="7894100" y="3762250"/>
            <a:chExt cx="226500" cy="378950"/>
          </a:xfrm>
        </p:grpSpPr>
        <p:sp>
          <p:nvSpPr>
            <p:cNvPr id="338" name="Google Shape;338;p35"/>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9" name="Google Shape;339;p35"/>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40" name="Google Shape;340;p35"/>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extLst>
      <p:ext uri="{BB962C8B-B14F-4D97-AF65-F5344CB8AC3E}">
        <p14:creationId xmlns:p14="http://schemas.microsoft.com/office/powerpoint/2010/main" val="1109220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19" name="Google Shape;268;p31"/>
          <p:cNvSpPr txBox="1">
            <a:spLocks noGrp="1"/>
          </p:cNvSpPr>
          <p:nvPr>
            <p:ph type="body" idx="1"/>
          </p:nvPr>
        </p:nvSpPr>
        <p:spPr>
          <a:xfrm>
            <a:off x="598311" y="541867"/>
            <a:ext cx="8071556" cy="4063999"/>
          </a:xfrm>
          <a:prstGeom prst="rect">
            <a:avLst/>
          </a:prstGeom>
        </p:spPr>
        <p:txBody>
          <a:bodyPr spcFirstLastPara="1" wrap="square" lIns="91425" tIns="91425" rIns="91425" bIns="91425" anchor="t" anchorCtr="0">
            <a:noAutofit/>
          </a:bodyPr>
          <a:lstStyle/>
          <a:p>
            <a:pPr marL="152400" indent="0">
              <a:buNone/>
            </a:pPr>
            <a:r>
              <a:rPr lang="en-US" sz="1400" b="1" dirty="0" smtClean="0"/>
              <a:t>Overview</a:t>
            </a:r>
            <a:endParaRPr lang="en-US" sz="1400" b="1" dirty="0"/>
          </a:p>
          <a:p>
            <a:pPr marL="152400" indent="0">
              <a:buNone/>
            </a:pPr>
            <a:r>
              <a:rPr lang="en-US" sz="1400" dirty="0"/>
              <a:t>With the emergence of Web 3.0 technologies, the gaming market has undergone a significant transformation. Web 3.0, also known as the decentralized web, enables gamers to have true ownership of their in-game assets and the ability to trade them freely.</a:t>
            </a:r>
          </a:p>
          <a:p>
            <a:pPr marL="152400" indent="0">
              <a:buNone/>
            </a:pPr>
            <a:endParaRPr lang="en-US" sz="1400" b="1" dirty="0" smtClean="0"/>
          </a:p>
          <a:p>
            <a:pPr marL="152400" indent="0">
              <a:buNone/>
            </a:pPr>
            <a:r>
              <a:rPr lang="en-US" sz="1400" b="1" dirty="0" smtClean="0"/>
              <a:t>Benefits </a:t>
            </a:r>
            <a:r>
              <a:rPr lang="en-US" sz="1400" b="1" dirty="0"/>
              <a:t>of Web 3.0 Gaming</a:t>
            </a:r>
          </a:p>
          <a:p>
            <a:r>
              <a:rPr lang="en-US" sz="1400" u="sng" dirty="0"/>
              <a:t>True Ownership</a:t>
            </a:r>
            <a:r>
              <a:rPr lang="en-US" sz="1400" dirty="0"/>
              <a:t>: Players have full control and ownership of their in-game assets, which can be traded or sold on decentralized marketplaces.</a:t>
            </a:r>
          </a:p>
          <a:p>
            <a:r>
              <a:rPr lang="en-US" sz="1400" u="sng" dirty="0"/>
              <a:t>Interoperability</a:t>
            </a:r>
            <a:r>
              <a:rPr lang="en-US" sz="1400" dirty="0"/>
              <a:t>: Web 3.0 allows for seamless integration of different games and platforms, enabling cross-game interactions and collaborations.</a:t>
            </a:r>
          </a:p>
          <a:p>
            <a:r>
              <a:rPr lang="en-US" sz="1400" u="sng" dirty="0"/>
              <a:t>Transparency</a:t>
            </a:r>
            <a:r>
              <a:rPr lang="en-US" sz="1400" dirty="0"/>
              <a:t>: The use of </a:t>
            </a:r>
            <a:r>
              <a:rPr lang="en-US" sz="1400" dirty="0" err="1"/>
              <a:t>blockchain</a:t>
            </a:r>
            <a:r>
              <a:rPr lang="en-US" sz="1400" dirty="0"/>
              <a:t> technology ensures transparency in transactions and prevents fraud or manipulation of in-game assets.</a:t>
            </a:r>
          </a:p>
          <a:p>
            <a:endParaRPr lang="en-US" sz="1400" b="1" dirty="0" smtClean="0"/>
          </a:p>
          <a:p>
            <a:pPr marL="152400" indent="0">
              <a:buNone/>
            </a:pPr>
            <a:r>
              <a:rPr lang="en-US" sz="1400" b="1" dirty="0" smtClean="0"/>
              <a:t>Market </a:t>
            </a:r>
            <a:r>
              <a:rPr lang="en-US" sz="1400" b="1" dirty="0"/>
              <a:t>Growth and Opportunities</a:t>
            </a:r>
          </a:p>
          <a:p>
            <a:pPr marL="152400" indent="0">
              <a:buNone/>
            </a:pPr>
            <a:r>
              <a:rPr lang="en-US" sz="1400" dirty="0"/>
              <a:t>The gaming market in Web 3.0 is experiencing rapid growth, driven by the increasing popularity of </a:t>
            </a:r>
            <a:r>
              <a:rPr lang="en-US" sz="1400" dirty="0" err="1"/>
              <a:t>blockchain</a:t>
            </a:r>
            <a:r>
              <a:rPr lang="en-US" sz="1400" dirty="0"/>
              <a:t>-based games and the demand for decentralized gaming experiences. This presents numerous opportunities for gaming studios to innovate and create unique gaming experiences that leverage the benefits of Web 3.0 technologies.</a:t>
            </a:r>
          </a:p>
          <a:p>
            <a:pPr marL="0" lvl="0" indent="0" algn="l"/>
            <a:endParaRPr lang="en-US" sz="1400" dirty="0"/>
          </a:p>
          <a:p>
            <a:pPr marL="0" lvl="0" indent="0" algn="l"/>
            <a:endParaRPr sz="1400" dirty="0"/>
          </a:p>
        </p:txBody>
      </p:sp>
    </p:spTree>
    <p:extLst>
      <p:ext uri="{BB962C8B-B14F-4D97-AF65-F5344CB8AC3E}">
        <p14:creationId xmlns:p14="http://schemas.microsoft.com/office/powerpoint/2010/main" val="451245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4" name="Google Shape;284;p32"/>
          <p:cNvSpPr txBox="1">
            <a:spLocks noGrp="1"/>
          </p:cNvSpPr>
          <p:nvPr>
            <p:ph type="subTitle" idx="2"/>
          </p:nvPr>
        </p:nvSpPr>
        <p:spPr>
          <a:xfrm>
            <a:off x="339813" y="2891490"/>
            <a:ext cx="8617843" cy="1364421"/>
          </a:xfrm>
          <a:prstGeom prst="rect">
            <a:avLst/>
          </a:prstGeom>
        </p:spPr>
        <p:txBody>
          <a:bodyPr spcFirstLastPara="1" wrap="square" lIns="91425" tIns="91425" rIns="91425" bIns="91425" anchor="t" anchorCtr="0">
            <a:noAutofit/>
          </a:bodyPr>
          <a:lstStyle/>
          <a:p>
            <a:pPr algn="l"/>
            <a:r>
              <a:rPr lang="en-US" sz="1400" b="1" dirty="0"/>
              <a:t>Insights</a:t>
            </a:r>
          </a:p>
          <a:p>
            <a:pPr algn="l">
              <a:buFont typeface="Arial" panose="020B0604020202020204" pitchFamily="34" charset="0"/>
              <a:buChar char="•"/>
            </a:pPr>
            <a:r>
              <a:rPr lang="en-US" sz="1400" dirty="0"/>
              <a:t>The market potential of Web 3.0 gaming is rapidly growing, with revenue projected to reach $150 billion by 2023.</a:t>
            </a:r>
          </a:p>
          <a:p>
            <a:pPr algn="l">
              <a:buFont typeface="Arial" panose="020B0604020202020204" pitchFamily="34" charset="0"/>
              <a:buChar char="•"/>
            </a:pPr>
            <a:r>
              <a:rPr lang="en-US" sz="1400" dirty="0"/>
              <a:t>Web 3.0 technologies, such as </a:t>
            </a:r>
            <a:r>
              <a:rPr lang="en-US" sz="1400" dirty="0" err="1"/>
              <a:t>blockchain</a:t>
            </a:r>
            <a:r>
              <a:rPr lang="en-US" sz="1400" dirty="0"/>
              <a:t> and decentralized finance (</a:t>
            </a:r>
            <a:r>
              <a:rPr lang="en-US" sz="1400" dirty="0" err="1"/>
              <a:t>DeFi</a:t>
            </a:r>
            <a:r>
              <a:rPr lang="en-US" sz="1400" dirty="0"/>
              <a:t>), are revolutionizing the gaming industry by enabling true ownership of in-game assets and creating new revenue streams.</a:t>
            </a:r>
          </a:p>
          <a:p>
            <a:pPr algn="l">
              <a:buFont typeface="Arial" panose="020B0604020202020204" pitchFamily="34" charset="0"/>
              <a:buChar char="•"/>
            </a:pPr>
            <a:r>
              <a:rPr lang="en-US" sz="1400" dirty="0"/>
              <a:t>The rise of play-to-earn models and non-fungible tokens (NFTs) in Web 3.0 gaming is attracting a larger audience and driving user engagement.</a:t>
            </a:r>
          </a:p>
          <a:p>
            <a:pPr algn="l"/>
            <a:endParaRPr lang="en-US" sz="1400" dirty="0"/>
          </a:p>
          <a:p>
            <a:pPr marL="0" lvl="0" indent="0" algn="l" rtl="0">
              <a:spcBef>
                <a:spcPts val="0"/>
              </a:spcBef>
              <a:spcAft>
                <a:spcPts val="0"/>
              </a:spcAft>
              <a:buNone/>
            </a:pPr>
            <a:endParaRPr sz="1400" dirty="0"/>
          </a:p>
        </p:txBody>
      </p:sp>
      <p:pic>
        <p:nvPicPr>
          <p:cNvPr id="2" name="Picture 1"/>
          <p:cNvPicPr>
            <a:picLocks noChangeAspect="1"/>
          </p:cNvPicPr>
          <p:nvPr/>
        </p:nvPicPr>
        <p:blipFill>
          <a:blip r:embed="rId3"/>
          <a:stretch>
            <a:fillRect/>
          </a:stretch>
        </p:blipFill>
        <p:spPr>
          <a:xfrm>
            <a:off x="571466" y="706289"/>
            <a:ext cx="8154538" cy="2105319"/>
          </a:xfrm>
          <a:prstGeom prst="rect">
            <a:avLst/>
          </a:prstGeom>
        </p:spPr>
      </p:pic>
    </p:spTree>
    <p:extLst>
      <p:ext uri="{BB962C8B-B14F-4D97-AF65-F5344CB8AC3E}">
        <p14:creationId xmlns:p14="http://schemas.microsoft.com/office/powerpoint/2010/main" val="75130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5"/>
          <p:cNvSpPr txBox="1">
            <a:spLocks noGrp="1"/>
          </p:cNvSpPr>
          <p:nvPr>
            <p:ph type="title"/>
          </p:nvPr>
        </p:nvSpPr>
        <p:spPr>
          <a:xfrm>
            <a:off x="756356" y="1418292"/>
            <a:ext cx="7563556" cy="21550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
            </a:r>
            <a:br>
              <a:rPr lang="en" sz="4800" dirty="0" smtClean="0"/>
            </a:br>
            <a:r>
              <a:rPr lang="en" sz="4800" dirty="0" smtClean="0"/>
              <a:t>Competitive Analysis- Web 2.0 Gaming</a:t>
            </a:r>
            <a:endParaRPr sz="4800" dirty="0"/>
          </a:p>
        </p:txBody>
      </p:sp>
      <p:grpSp>
        <p:nvGrpSpPr>
          <p:cNvPr id="332" name="Google Shape;332;p35"/>
          <p:cNvGrpSpPr/>
          <p:nvPr/>
        </p:nvGrpSpPr>
        <p:grpSpPr>
          <a:xfrm>
            <a:off x="7229775" y="947625"/>
            <a:ext cx="536998" cy="134100"/>
            <a:chOff x="7229775" y="947625"/>
            <a:chExt cx="536998" cy="134100"/>
          </a:xfrm>
        </p:grpSpPr>
        <p:sp>
          <p:nvSpPr>
            <p:cNvPr id="333" name="Google Shape;333;p35"/>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4" name="Google Shape;334;p35"/>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5" name="Google Shape;335;p35"/>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6" name="Google Shape;336;p35"/>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337" name="Google Shape;337;p35"/>
          <p:cNvGrpSpPr/>
          <p:nvPr/>
        </p:nvGrpSpPr>
        <p:grpSpPr>
          <a:xfrm>
            <a:off x="1061450" y="3804075"/>
            <a:ext cx="226500" cy="378950"/>
            <a:chOff x="7894100" y="3762250"/>
            <a:chExt cx="226500" cy="378950"/>
          </a:xfrm>
        </p:grpSpPr>
        <p:sp>
          <p:nvSpPr>
            <p:cNvPr id="338" name="Google Shape;338;p35"/>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9" name="Google Shape;339;p35"/>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40" name="Google Shape;340;p35"/>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extLst>
      <p:ext uri="{BB962C8B-B14F-4D97-AF65-F5344CB8AC3E}">
        <p14:creationId xmlns:p14="http://schemas.microsoft.com/office/powerpoint/2010/main" val="3148725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3"/>
          <p:cNvSpPr txBox="1">
            <a:spLocks noGrp="1"/>
          </p:cNvSpPr>
          <p:nvPr>
            <p:ph type="subTitle" idx="2"/>
          </p:nvPr>
        </p:nvSpPr>
        <p:spPr>
          <a:xfrm>
            <a:off x="316089" y="529458"/>
            <a:ext cx="8111411" cy="486542"/>
          </a:xfrm>
          <a:prstGeom prst="rect">
            <a:avLst/>
          </a:prstGeom>
        </p:spPr>
        <p:txBody>
          <a:bodyPr spcFirstLastPara="1" wrap="square" lIns="91425" tIns="91425" rIns="91425" bIns="91425" anchor="t" anchorCtr="0">
            <a:noAutofit/>
          </a:bodyPr>
          <a:lstStyle/>
          <a:p>
            <a:pPr algn="l"/>
            <a:r>
              <a:rPr lang="en-US" sz="1400" dirty="0"/>
              <a:t>In the realm of Web 2.0 gaming, several major gaming studios have established themselves </a:t>
            </a:r>
            <a:r>
              <a:rPr lang="en-US" sz="1400" dirty="0" smtClean="0"/>
              <a:t>as dominant </a:t>
            </a:r>
            <a:r>
              <a:rPr lang="en-US" sz="1400" dirty="0"/>
              <a:t>forces. Here's a breakdown of a few key players and their strengths and weaknesses:</a:t>
            </a:r>
          </a:p>
          <a:p>
            <a:pPr marL="0" lvl="0" indent="0" algn="l" rtl="0">
              <a:spcBef>
                <a:spcPts val="0"/>
              </a:spcBef>
              <a:spcAft>
                <a:spcPts val="0"/>
              </a:spcAft>
              <a:buNone/>
            </a:pPr>
            <a:endParaRPr sz="1400" dirty="0"/>
          </a:p>
        </p:txBody>
      </p:sp>
      <p:grpSp>
        <p:nvGrpSpPr>
          <p:cNvPr id="300" name="Google Shape;300;p33"/>
          <p:cNvGrpSpPr/>
          <p:nvPr/>
        </p:nvGrpSpPr>
        <p:grpSpPr>
          <a:xfrm>
            <a:off x="8275100" y="1095250"/>
            <a:ext cx="226500" cy="378950"/>
            <a:chOff x="7894100" y="3762250"/>
            <a:chExt cx="226500" cy="378950"/>
          </a:xfrm>
        </p:grpSpPr>
        <p:sp>
          <p:nvSpPr>
            <p:cNvPr id="301" name="Google Shape;301;p33"/>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02" name="Google Shape;302;p33"/>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03" name="Google Shape;303;p33"/>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
        <p:nvSpPr>
          <p:cNvPr id="11" name="TextBox 10"/>
          <p:cNvSpPr txBox="1"/>
          <p:nvPr/>
        </p:nvSpPr>
        <p:spPr>
          <a:xfrm>
            <a:off x="541867" y="1106311"/>
            <a:ext cx="7242505" cy="360246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tx1"/>
                </a:solidFill>
              </a:rPr>
              <a:t>1. Activision Blizzard</a:t>
            </a:r>
          </a:p>
          <a:p>
            <a:pPr marL="285750" indent="-285750">
              <a:buFont typeface="Arial" panose="020B0604020202020204" pitchFamily="34" charset="0"/>
              <a:buChar char="•"/>
            </a:pPr>
            <a:endParaRPr lang="en-US" dirty="0">
              <a:solidFill>
                <a:schemeClr val="tx1"/>
              </a:solidFill>
            </a:endParaRPr>
          </a:p>
          <a:p>
            <a:r>
              <a:rPr lang="en-US" i="1" dirty="0">
                <a:solidFill>
                  <a:schemeClr val="tx1"/>
                </a:solidFill>
              </a:rPr>
              <a:t>Strengths:</a:t>
            </a:r>
            <a:endParaRPr lang="en-US" dirty="0">
              <a:solidFill>
                <a:schemeClr val="tx1"/>
              </a:solidFill>
            </a:endParaRPr>
          </a:p>
          <a:p>
            <a:pPr marL="285750" indent="-285750">
              <a:buFont typeface="Arial" panose="020B0604020202020204" pitchFamily="34" charset="0"/>
              <a:buChar char="•"/>
            </a:pPr>
            <a:r>
              <a:rPr lang="en-US" b="1" u="sng" dirty="0">
                <a:solidFill>
                  <a:schemeClr val="tx1"/>
                </a:solidFill>
              </a:rPr>
              <a:t>Franchise Powerhouses:</a:t>
            </a:r>
            <a:r>
              <a:rPr lang="en-US" u="sng" dirty="0">
                <a:solidFill>
                  <a:schemeClr val="tx1"/>
                </a:solidFill>
              </a:rPr>
              <a:t> </a:t>
            </a:r>
            <a:r>
              <a:rPr lang="en-US" dirty="0">
                <a:solidFill>
                  <a:schemeClr val="tx1"/>
                </a:solidFill>
              </a:rPr>
              <a:t>Owns some of the most popular gaming franchises like Call of Duty, World of Warcraft, and </a:t>
            </a:r>
            <a:r>
              <a:rPr lang="en-US" dirty="0" err="1">
                <a:solidFill>
                  <a:schemeClr val="tx1"/>
                </a:solidFill>
              </a:rPr>
              <a:t>Overwatch</a:t>
            </a:r>
            <a:r>
              <a:rPr lang="en-US" dirty="0">
                <a:solidFill>
                  <a:schemeClr val="tx1"/>
                </a:solidFill>
              </a:rPr>
              <a:t>, ensuring a consistent player base.</a:t>
            </a:r>
          </a:p>
          <a:p>
            <a:pPr marL="285750" indent="-285750">
              <a:buFont typeface="Arial" panose="020B0604020202020204" pitchFamily="34" charset="0"/>
              <a:buChar char="•"/>
            </a:pPr>
            <a:r>
              <a:rPr lang="en-US" b="1" u="sng" dirty="0">
                <a:solidFill>
                  <a:schemeClr val="tx1"/>
                </a:solidFill>
              </a:rPr>
              <a:t>Strong Development Teams</a:t>
            </a:r>
            <a:r>
              <a:rPr lang="en-US" b="1" dirty="0">
                <a:solidFill>
                  <a:schemeClr val="tx1"/>
                </a:solidFill>
              </a:rPr>
              <a:t>:</a:t>
            </a:r>
            <a:r>
              <a:rPr lang="en-US" dirty="0">
                <a:solidFill>
                  <a:schemeClr val="tx1"/>
                </a:solidFill>
              </a:rPr>
              <a:t> Known for high-quality game development and storytelling.</a:t>
            </a:r>
          </a:p>
          <a:p>
            <a:pPr marL="285750" indent="-285750">
              <a:buFont typeface="Arial" panose="020B0604020202020204" pitchFamily="34" charset="0"/>
              <a:buChar char="•"/>
            </a:pPr>
            <a:r>
              <a:rPr lang="en-US" b="1" u="sng" dirty="0">
                <a:solidFill>
                  <a:schemeClr val="tx1"/>
                </a:solidFill>
              </a:rPr>
              <a:t>E-sports Presence</a:t>
            </a:r>
            <a:r>
              <a:rPr lang="en-US" b="1" dirty="0">
                <a:solidFill>
                  <a:schemeClr val="tx1"/>
                </a:solidFill>
              </a:rPr>
              <a:t>:</a:t>
            </a:r>
            <a:r>
              <a:rPr lang="en-US" dirty="0">
                <a:solidFill>
                  <a:schemeClr val="tx1"/>
                </a:solidFill>
              </a:rPr>
              <a:t> Invested in e-sports leagues like </a:t>
            </a:r>
            <a:r>
              <a:rPr lang="en-US" dirty="0" err="1">
                <a:solidFill>
                  <a:schemeClr val="tx1"/>
                </a:solidFill>
              </a:rPr>
              <a:t>Overwatch</a:t>
            </a:r>
            <a:r>
              <a:rPr lang="en-US" dirty="0">
                <a:solidFill>
                  <a:schemeClr val="tx1"/>
                </a:solidFill>
              </a:rPr>
              <a:t> League and Call of Duty League, fostering competitive gaming communities</a:t>
            </a:r>
            <a:r>
              <a:rPr lang="en-US" dirty="0" smtClean="0">
                <a:solidFill>
                  <a:schemeClr val="tx1"/>
                </a:solidFill>
              </a:rPr>
              <a:t>.</a:t>
            </a:r>
          </a:p>
          <a:p>
            <a:pPr marL="285750" indent="-285750">
              <a:buFont typeface="Arial" panose="020B0604020202020204" pitchFamily="34" charset="0"/>
              <a:buChar char="•"/>
            </a:pPr>
            <a:endParaRPr lang="en-US" dirty="0">
              <a:solidFill>
                <a:schemeClr val="tx1"/>
              </a:solidFill>
            </a:endParaRPr>
          </a:p>
          <a:p>
            <a:r>
              <a:rPr lang="en-US" i="1" dirty="0">
                <a:solidFill>
                  <a:schemeClr val="tx1"/>
                </a:solidFill>
              </a:rPr>
              <a:t>Weaknesses:</a:t>
            </a:r>
            <a:endParaRPr lang="en-US" dirty="0">
              <a:solidFill>
                <a:schemeClr val="tx1"/>
              </a:solidFill>
            </a:endParaRPr>
          </a:p>
          <a:p>
            <a:pPr marL="285750" indent="-285750">
              <a:buFont typeface="Arial" panose="020B0604020202020204" pitchFamily="34" charset="0"/>
              <a:buChar char="•"/>
            </a:pPr>
            <a:r>
              <a:rPr lang="en-US" b="1" u="sng" dirty="0">
                <a:solidFill>
                  <a:schemeClr val="tx1"/>
                </a:solidFill>
              </a:rPr>
              <a:t>Controversies</a:t>
            </a:r>
            <a:r>
              <a:rPr lang="en-US" b="1" dirty="0">
                <a:solidFill>
                  <a:schemeClr val="tx1"/>
                </a:solidFill>
              </a:rPr>
              <a:t>:</a:t>
            </a:r>
            <a:r>
              <a:rPr lang="en-US" dirty="0">
                <a:solidFill>
                  <a:schemeClr val="tx1"/>
                </a:solidFill>
              </a:rPr>
              <a:t> Faced criticism over workplace culture and issues related to diversity and inclusion.</a:t>
            </a:r>
          </a:p>
          <a:p>
            <a:pPr marL="285750" indent="-285750">
              <a:buFont typeface="Arial" panose="020B0604020202020204" pitchFamily="34" charset="0"/>
              <a:buChar char="•"/>
            </a:pPr>
            <a:r>
              <a:rPr lang="en-US" b="1" u="sng" dirty="0">
                <a:solidFill>
                  <a:schemeClr val="tx1"/>
                </a:solidFill>
              </a:rPr>
              <a:t>Heavy Dependence on Franchises</a:t>
            </a:r>
            <a:r>
              <a:rPr lang="en-US" b="1" dirty="0">
                <a:solidFill>
                  <a:schemeClr val="tx1"/>
                </a:solidFill>
              </a:rPr>
              <a:t>:</a:t>
            </a:r>
            <a:r>
              <a:rPr lang="en-US" dirty="0">
                <a:solidFill>
                  <a:schemeClr val="tx1"/>
                </a:solidFill>
              </a:rPr>
              <a:t> Reliance on existing franchises might limit innovation and risk-taking in new game development.</a:t>
            </a:r>
          </a:p>
          <a:p>
            <a:pPr marL="285750" indent="-285750">
              <a:buFont typeface="Arial" panose="020B0604020202020204" pitchFamily="34" charset="0"/>
              <a:buChar char="•"/>
            </a:pPr>
            <a:endParaRPr lang="en-US" dirty="0">
              <a:solidFill>
                <a:schemeClr val="tx1"/>
              </a:solidFill>
            </a:endParaRPr>
          </a:p>
        </p:txBody>
      </p:sp>
      <p:pic>
        <p:nvPicPr>
          <p:cNvPr id="13" name="Picture 12"/>
          <p:cNvPicPr>
            <a:picLocks noChangeAspect="1"/>
          </p:cNvPicPr>
          <p:nvPr/>
        </p:nvPicPr>
        <p:blipFill>
          <a:blip r:embed="rId3"/>
          <a:stretch>
            <a:fillRect/>
          </a:stretch>
        </p:blipFill>
        <p:spPr>
          <a:xfrm>
            <a:off x="3143863" y="1106589"/>
            <a:ext cx="2455862" cy="587022"/>
          </a:xfrm>
          <a:prstGeom prst="rect">
            <a:avLst/>
          </a:prstGeom>
          <a:solidFill>
            <a:schemeClr val="accent1"/>
          </a:solidFill>
          <a:ln>
            <a:solidFill>
              <a:schemeClr val="accent2"/>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300" name="Google Shape;300;p33"/>
          <p:cNvGrpSpPr/>
          <p:nvPr/>
        </p:nvGrpSpPr>
        <p:grpSpPr>
          <a:xfrm>
            <a:off x="8275100" y="1095250"/>
            <a:ext cx="226500" cy="378950"/>
            <a:chOff x="7894100" y="3762250"/>
            <a:chExt cx="226500" cy="378950"/>
          </a:xfrm>
        </p:grpSpPr>
        <p:sp>
          <p:nvSpPr>
            <p:cNvPr id="301" name="Google Shape;301;p33"/>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02" name="Google Shape;302;p33"/>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03" name="Google Shape;303;p33"/>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
        <p:nvSpPr>
          <p:cNvPr id="11" name="TextBox 10"/>
          <p:cNvSpPr txBox="1"/>
          <p:nvPr/>
        </p:nvSpPr>
        <p:spPr>
          <a:xfrm>
            <a:off x="645930" y="991540"/>
            <a:ext cx="7242505" cy="3539430"/>
          </a:xfrm>
          <a:prstGeom prst="rect">
            <a:avLst/>
          </a:prstGeom>
          <a:noFill/>
        </p:spPr>
        <p:txBody>
          <a:bodyPr wrap="square" rtlCol="0">
            <a:spAutoFit/>
          </a:bodyPr>
          <a:lstStyle/>
          <a:p>
            <a:r>
              <a:rPr lang="en-US" b="1" dirty="0">
                <a:solidFill>
                  <a:schemeClr val="tx1"/>
                </a:solidFill>
              </a:rPr>
              <a:t>2. Electronic Arts (EA</a:t>
            </a:r>
            <a:r>
              <a:rPr lang="en-US" b="1" dirty="0" smtClean="0">
                <a:solidFill>
                  <a:schemeClr val="tx1"/>
                </a:solidFill>
              </a:rPr>
              <a:t>)</a:t>
            </a:r>
          </a:p>
          <a:p>
            <a:endParaRPr lang="en-US" dirty="0">
              <a:solidFill>
                <a:schemeClr val="tx1"/>
              </a:solidFill>
            </a:endParaRPr>
          </a:p>
          <a:p>
            <a:r>
              <a:rPr lang="en-US" i="1" dirty="0">
                <a:solidFill>
                  <a:schemeClr val="tx1"/>
                </a:solidFill>
              </a:rPr>
              <a:t>Strengths:</a:t>
            </a:r>
            <a:endParaRPr lang="en-US" dirty="0">
              <a:solidFill>
                <a:schemeClr val="tx1"/>
              </a:solidFill>
            </a:endParaRPr>
          </a:p>
          <a:p>
            <a:pPr marL="285750" indent="-285750">
              <a:buFont typeface="Arial" panose="020B0604020202020204" pitchFamily="34" charset="0"/>
              <a:buChar char="•"/>
            </a:pPr>
            <a:r>
              <a:rPr lang="en-US" b="1" u="sng" dirty="0">
                <a:solidFill>
                  <a:schemeClr val="tx1"/>
                </a:solidFill>
              </a:rPr>
              <a:t>Sports Franchises</a:t>
            </a:r>
            <a:r>
              <a:rPr lang="en-US" b="1" dirty="0">
                <a:solidFill>
                  <a:schemeClr val="tx1"/>
                </a:solidFill>
              </a:rPr>
              <a:t>:</a:t>
            </a:r>
            <a:r>
              <a:rPr lang="en-US" dirty="0">
                <a:solidFill>
                  <a:schemeClr val="tx1"/>
                </a:solidFill>
              </a:rPr>
              <a:t> Dominates sports gaming with titles like FIFA, Madden NFL, and NBA Live.</a:t>
            </a:r>
          </a:p>
          <a:p>
            <a:pPr marL="285750" indent="-285750">
              <a:buFont typeface="Arial" panose="020B0604020202020204" pitchFamily="34" charset="0"/>
              <a:buChar char="•"/>
            </a:pPr>
            <a:r>
              <a:rPr lang="en-US" b="1" u="sng" dirty="0">
                <a:solidFill>
                  <a:schemeClr val="tx1"/>
                </a:solidFill>
              </a:rPr>
              <a:t>Strong IPs</a:t>
            </a:r>
            <a:r>
              <a:rPr lang="en-US" b="1" dirty="0">
                <a:solidFill>
                  <a:schemeClr val="tx1"/>
                </a:solidFill>
              </a:rPr>
              <a:t>:</a:t>
            </a:r>
            <a:r>
              <a:rPr lang="en-US" dirty="0">
                <a:solidFill>
                  <a:schemeClr val="tx1"/>
                </a:solidFill>
              </a:rPr>
              <a:t> Owns popular IPs such as Battlefield and The Sims, ensuring a diverse portfolio.</a:t>
            </a:r>
          </a:p>
          <a:p>
            <a:pPr marL="285750" indent="-285750">
              <a:buFont typeface="Arial" panose="020B0604020202020204" pitchFamily="34" charset="0"/>
              <a:buChar char="•"/>
            </a:pPr>
            <a:r>
              <a:rPr lang="en-US" b="1" u="sng" dirty="0">
                <a:solidFill>
                  <a:schemeClr val="tx1"/>
                </a:solidFill>
              </a:rPr>
              <a:t>Acquisition Strategy</a:t>
            </a:r>
            <a:r>
              <a:rPr lang="en-US" b="1" dirty="0">
                <a:solidFill>
                  <a:schemeClr val="tx1"/>
                </a:solidFill>
              </a:rPr>
              <a:t>:</a:t>
            </a:r>
            <a:r>
              <a:rPr lang="en-US" dirty="0">
                <a:solidFill>
                  <a:schemeClr val="tx1"/>
                </a:solidFill>
              </a:rPr>
              <a:t> Acquires successful studios like Respawn Entertainment (creators of Apex Legends) to expand their game offerings.</a:t>
            </a:r>
          </a:p>
          <a:p>
            <a:endParaRPr lang="en-US" i="1" dirty="0" smtClean="0">
              <a:solidFill>
                <a:schemeClr val="tx1"/>
              </a:solidFill>
            </a:endParaRPr>
          </a:p>
          <a:p>
            <a:r>
              <a:rPr lang="en-US" i="1" dirty="0" smtClean="0">
                <a:solidFill>
                  <a:schemeClr val="tx1"/>
                </a:solidFill>
              </a:rPr>
              <a:t>Weaknesses</a:t>
            </a:r>
            <a:r>
              <a:rPr lang="en-US" i="1" dirty="0">
                <a:solidFill>
                  <a:schemeClr val="tx1"/>
                </a:solidFill>
              </a:rPr>
              <a:t>:</a:t>
            </a:r>
            <a:endParaRPr lang="en-US" dirty="0">
              <a:solidFill>
                <a:schemeClr val="tx1"/>
              </a:solidFill>
            </a:endParaRPr>
          </a:p>
          <a:p>
            <a:pPr marL="285750" indent="-285750">
              <a:buFont typeface="Arial" panose="020B0604020202020204" pitchFamily="34" charset="0"/>
              <a:buChar char="•"/>
            </a:pPr>
            <a:r>
              <a:rPr lang="en-US" b="1" u="sng" dirty="0">
                <a:solidFill>
                  <a:schemeClr val="tx1"/>
                </a:solidFill>
              </a:rPr>
              <a:t>Monetization Concerns</a:t>
            </a:r>
            <a:r>
              <a:rPr lang="en-US" b="1" dirty="0">
                <a:solidFill>
                  <a:schemeClr val="tx1"/>
                </a:solidFill>
              </a:rPr>
              <a:t>:</a:t>
            </a:r>
            <a:r>
              <a:rPr lang="en-US" dirty="0">
                <a:solidFill>
                  <a:schemeClr val="tx1"/>
                </a:solidFill>
              </a:rPr>
              <a:t> Infamous for </a:t>
            </a:r>
            <a:r>
              <a:rPr lang="en-US" dirty="0" err="1">
                <a:solidFill>
                  <a:schemeClr val="tx1"/>
                </a:solidFill>
              </a:rPr>
              <a:t>microtransactions</a:t>
            </a:r>
            <a:r>
              <a:rPr lang="en-US" dirty="0">
                <a:solidFill>
                  <a:schemeClr val="tx1"/>
                </a:solidFill>
              </a:rPr>
              <a:t> and monetization strategies that face backlash from players.</a:t>
            </a:r>
          </a:p>
          <a:p>
            <a:pPr marL="285750" indent="-285750">
              <a:buFont typeface="Arial" panose="020B0604020202020204" pitchFamily="34" charset="0"/>
              <a:buChar char="•"/>
            </a:pPr>
            <a:r>
              <a:rPr lang="en-US" b="1" u="sng" dirty="0">
                <a:solidFill>
                  <a:schemeClr val="tx1"/>
                </a:solidFill>
              </a:rPr>
              <a:t>Creativity Challenges</a:t>
            </a:r>
            <a:r>
              <a:rPr lang="en-US" b="1" dirty="0">
                <a:solidFill>
                  <a:schemeClr val="tx1"/>
                </a:solidFill>
              </a:rPr>
              <a:t>:</a:t>
            </a:r>
            <a:r>
              <a:rPr lang="en-US" dirty="0">
                <a:solidFill>
                  <a:schemeClr val="tx1"/>
                </a:solidFill>
              </a:rPr>
              <a:t> Criticized for a lack of innovation in some of their game franchises</a:t>
            </a:r>
            <a:r>
              <a:rPr lang="en-US" dirty="0" smtClean="0">
                <a:solidFill>
                  <a:schemeClr val="tx1"/>
                </a:solidFill>
              </a:rPr>
              <a:t>.</a:t>
            </a: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6862113" y="623131"/>
            <a:ext cx="813103" cy="846003"/>
          </a:xfrm>
          <a:prstGeom prst="rect">
            <a:avLst/>
          </a:prstGeom>
        </p:spPr>
      </p:pic>
    </p:spTree>
    <p:extLst>
      <p:ext uri="{BB962C8B-B14F-4D97-AF65-F5344CB8AC3E}">
        <p14:creationId xmlns:p14="http://schemas.microsoft.com/office/powerpoint/2010/main" val="176332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300" name="Google Shape;300;p33"/>
          <p:cNvGrpSpPr/>
          <p:nvPr/>
        </p:nvGrpSpPr>
        <p:grpSpPr>
          <a:xfrm>
            <a:off x="8275100" y="1095250"/>
            <a:ext cx="226500" cy="378950"/>
            <a:chOff x="7894100" y="3762250"/>
            <a:chExt cx="226500" cy="378950"/>
          </a:xfrm>
        </p:grpSpPr>
        <p:sp>
          <p:nvSpPr>
            <p:cNvPr id="301" name="Google Shape;301;p33"/>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02" name="Google Shape;302;p33"/>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03" name="Google Shape;303;p33"/>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
        <p:nvSpPr>
          <p:cNvPr id="11" name="TextBox 10"/>
          <p:cNvSpPr txBox="1"/>
          <p:nvPr/>
        </p:nvSpPr>
        <p:spPr>
          <a:xfrm>
            <a:off x="677334" y="915375"/>
            <a:ext cx="7242505" cy="3539430"/>
          </a:xfrm>
          <a:prstGeom prst="rect">
            <a:avLst/>
          </a:prstGeom>
          <a:noFill/>
        </p:spPr>
        <p:txBody>
          <a:bodyPr wrap="square" rtlCol="0">
            <a:spAutoFit/>
          </a:bodyPr>
          <a:lstStyle/>
          <a:p>
            <a:r>
              <a:rPr lang="en-US" b="1" dirty="0">
                <a:solidFill>
                  <a:schemeClr val="tx1"/>
                </a:solidFill>
              </a:rPr>
              <a:t>3. </a:t>
            </a:r>
            <a:r>
              <a:rPr lang="en-US" b="1" dirty="0" err="1" smtClean="0">
                <a:solidFill>
                  <a:schemeClr val="tx1"/>
                </a:solidFill>
              </a:rPr>
              <a:t>Ubisoft</a:t>
            </a:r>
            <a:endParaRPr lang="en-US" b="1" dirty="0" smtClean="0">
              <a:solidFill>
                <a:schemeClr val="tx1"/>
              </a:solidFill>
            </a:endParaRPr>
          </a:p>
          <a:p>
            <a:endParaRPr lang="en-US" dirty="0">
              <a:solidFill>
                <a:schemeClr val="tx1"/>
              </a:solidFill>
            </a:endParaRPr>
          </a:p>
          <a:p>
            <a:r>
              <a:rPr lang="en-US" i="1" dirty="0">
                <a:solidFill>
                  <a:schemeClr val="tx1"/>
                </a:solidFill>
              </a:rPr>
              <a:t>Strengths:</a:t>
            </a:r>
            <a:endParaRPr lang="en-US" dirty="0">
              <a:solidFill>
                <a:schemeClr val="tx1"/>
              </a:solidFill>
            </a:endParaRPr>
          </a:p>
          <a:p>
            <a:pPr marL="285750" indent="-285750">
              <a:buFont typeface="Arial" panose="020B0604020202020204" pitchFamily="34" charset="0"/>
              <a:buChar char="•"/>
            </a:pPr>
            <a:r>
              <a:rPr lang="en-US" b="1" u="sng" dirty="0">
                <a:solidFill>
                  <a:schemeClr val="tx1"/>
                </a:solidFill>
              </a:rPr>
              <a:t>Diverse Game Portfolio</a:t>
            </a:r>
            <a:r>
              <a:rPr lang="en-US" b="1" dirty="0">
                <a:solidFill>
                  <a:schemeClr val="tx1"/>
                </a:solidFill>
              </a:rPr>
              <a:t>:</a:t>
            </a:r>
            <a:r>
              <a:rPr lang="en-US" dirty="0">
                <a:solidFill>
                  <a:schemeClr val="tx1"/>
                </a:solidFill>
              </a:rPr>
              <a:t> Offers a wide range of gaming experiences, from Assassin's Creed to Just Dance, appealing to different player preferences.</a:t>
            </a:r>
          </a:p>
          <a:p>
            <a:pPr marL="285750" indent="-285750">
              <a:buFont typeface="Arial" panose="020B0604020202020204" pitchFamily="34" charset="0"/>
              <a:buChar char="•"/>
            </a:pPr>
            <a:r>
              <a:rPr lang="en-US" b="1" u="sng" dirty="0">
                <a:solidFill>
                  <a:schemeClr val="tx1"/>
                </a:solidFill>
              </a:rPr>
              <a:t>Open-World Expertise</a:t>
            </a:r>
            <a:r>
              <a:rPr lang="en-US" b="1" dirty="0">
                <a:solidFill>
                  <a:schemeClr val="tx1"/>
                </a:solidFill>
              </a:rPr>
              <a:t>:</a:t>
            </a:r>
            <a:r>
              <a:rPr lang="en-US" dirty="0">
                <a:solidFill>
                  <a:schemeClr val="tx1"/>
                </a:solidFill>
              </a:rPr>
              <a:t> Known for crafting detailed and immersive open-world games.</a:t>
            </a:r>
          </a:p>
          <a:p>
            <a:pPr marL="285750" indent="-285750">
              <a:buFont typeface="Arial" panose="020B0604020202020204" pitchFamily="34" charset="0"/>
              <a:buChar char="•"/>
            </a:pPr>
            <a:r>
              <a:rPr lang="en-US" b="1" u="sng" dirty="0">
                <a:solidFill>
                  <a:schemeClr val="tx1"/>
                </a:solidFill>
              </a:rPr>
              <a:t>Global Studios</a:t>
            </a:r>
            <a:r>
              <a:rPr lang="en-US" b="1" dirty="0">
                <a:solidFill>
                  <a:schemeClr val="tx1"/>
                </a:solidFill>
              </a:rPr>
              <a:t>:</a:t>
            </a:r>
            <a:r>
              <a:rPr lang="en-US" dirty="0">
                <a:solidFill>
                  <a:schemeClr val="tx1"/>
                </a:solidFill>
              </a:rPr>
              <a:t> Has a global network of development studios contributing to game development.</a:t>
            </a:r>
          </a:p>
          <a:p>
            <a:endParaRPr lang="en-US" i="1" dirty="0" smtClean="0">
              <a:solidFill>
                <a:schemeClr val="tx1"/>
              </a:solidFill>
            </a:endParaRPr>
          </a:p>
          <a:p>
            <a:r>
              <a:rPr lang="en-US" i="1" dirty="0" smtClean="0">
                <a:solidFill>
                  <a:schemeClr val="tx1"/>
                </a:solidFill>
              </a:rPr>
              <a:t>Weaknesses</a:t>
            </a:r>
            <a:r>
              <a:rPr lang="en-US" i="1" dirty="0">
                <a:solidFill>
                  <a:schemeClr val="tx1"/>
                </a:solidFill>
              </a:rPr>
              <a:t>:</a:t>
            </a:r>
            <a:endParaRPr lang="en-US" dirty="0">
              <a:solidFill>
                <a:schemeClr val="tx1"/>
              </a:solidFill>
            </a:endParaRPr>
          </a:p>
          <a:p>
            <a:pPr marL="285750" indent="-285750">
              <a:buFont typeface="Arial" panose="020B0604020202020204" pitchFamily="34" charset="0"/>
              <a:buChar char="•"/>
            </a:pPr>
            <a:r>
              <a:rPr lang="en-US" b="1" u="sng" dirty="0">
                <a:solidFill>
                  <a:schemeClr val="tx1"/>
                </a:solidFill>
              </a:rPr>
              <a:t>Repetitive Formulas</a:t>
            </a:r>
            <a:r>
              <a:rPr lang="en-US" b="1" dirty="0">
                <a:solidFill>
                  <a:schemeClr val="tx1"/>
                </a:solidFill>
              </a:rPr>
              <a:t>:</a:t>
            </a:r>
            <a:r>
              <a:rPr lang="en-US" dirty="0">
                <a:solidFill>
                  <a:schemeClr val="tx1"/>
                </a:solidFill>
              </a:rPr>
              <a:t> Some criticism for repetition and similarities in game mechanics across franchises.</a:t>
            </a:r>
          </a:p>
          <a:p>
            <a:pPr marL="285750" indent="-285750">
              <a:buFont typeface="Arial" panose="020B0604020202020204" pitchFamily="34" charset="0"/>
              <a:buChar char="•"/>
            </a:pPr>
            <a:r>
              <a:rPr lang="en-US" b="1" u="sng" dirty="0">
                <a:solidFill>
                  <a:schemeClr val="tx1"/>
                </a:solidFill>
              </a:rPr>
              <a:t>Quality Control Issues</a:t>
            </a:r>
            <a:r>
              <a:rPr lang="en-US" b="1" dirty="0">
                <a:solidFill>
                  <a:schemeClr val="tx1"/>
                </a:solidFill>
              </a:rPr>
              <a:t>:</a:t>
            </a:r>
            <a:r>
              <a:rPr lang="en-US" dirty="0">
                <a:solidFill>
                  <a:schemeClr val="tx1"/>
                </a:solidFill>
              </a:rPr>
              <a:t> Past games have faced technical issues and bugs at launch, impacting player experiences.</a:t>
            </a:r>
          </a:p>
          <a:p>
            <a:pPr marL="285750" indent="-285750">
              <a:buFont typeface="Arial" panose="020B0604020202020204" pitchFamily="34" charset="0"/>
              <a:buChar char="•"/>
            </a:pPr>
            <a:endParaRPr lang="en-US" dirty="0">
              <a:solidFill>
                <a:schemeClr val="tx1"/>
              </a:solidFill>
            </a:endParaRPr>
          </a:p>
        </p:txBody>
      </p:sp>
      <p:pic>
        <p:nvPicPr>
          <p:cNvPr id="2" name="Picture 1"/>
          <p:cNvPicPr>
            <a:picLocks noChangeAspect="1"/>
          </p:cNvPicPr>
          <p:nvPr/>
        </p:nvPicPr>
        <p:blipFill>
          <a:blip r:embed="rId3"/>
          <a:stretch>
            <a:fillRect/>
          </a:stretch>
        </p:blipFill>
        <p:spPr>
          <a:xfrm>
            <a:off x="6485456" y="530856"/>
            <a:ext cx="1342500" cy="869244"/>
          </a:xfrm>
          <a:prstGeom prst="rect">
            <a:avLst/>
          </a:prstGeom>
        </p:spPr>
      </p:pic>
    </p:spTree>
    <p:extLst>
      <p:ext uri="{BB962C8B-B14F-4D97-AF65-F5344CB8AC3E}">
        <p14:creationId xmlns:p14="http://schemas.microsoft.com/office/powerpoint/2010/main" val="1957723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300" name="Google Shape;300;p33"/>
          <p:cNvGrpSpPr/>
          <p:nvPr/>
        </p:nvGrpSpPr>
        <p:grpSpPr>
          <a:xfrm>
            <a:off x="8275100" y="1095250"/>
            <a:ext cx="226500" cy="378950"/>
            <a:chOff x="7894100" y="3762250"/>
            <a:chExt cx="226500" cy="378950"/>
          </a:xfrm>
        </p:grpSpPr>
        <p:sp>
          <p:nvSpPr>
            <p:cNvPr id="301" name="Google Shape;301;p33"/>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02" name="Google Shape;302;p33"/>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03" name="Google Shape;303;p33"/>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
        <p:nvSpPr>
          <p:cNvPr id="11" name="TextBox 10"/>
          <p:cNvSpPr txBox="1"/>
          <p:nvPr/>
        </p:nvSpPr>
        <p:spPr>
          <a:xfrm>
            <a:off x="677334" y="1284725"/>
            <a:ext cx="7242505" cy="2893100"/>
          </a:xfrm>
          <a:prstGeom prst="rect">
            <a:avLst/>
          </a:prstGeom>
          <a:noFill/>
        </p:spPr>
        <p:txBody>
          <a:bodyPr wrap="square" rtlCol="0">
            <a:spAutoFit/>
          </a:bodyPr>
          <a:lstStyle/>
          <a:p>
            <a:r>
              <a:rPr lang="en-US" b="1" dirty="0">
                <a:solidFill>
                  <a:schemeClr val="tx1"/>
                </a:solidFill>
              </a:rPr>
              <a:t>4. Take-Two </a:t>
            </a:r>
            <a:r>
              <a:rPr lang="en-US" b="1" dirty="0" smtClean="0">
                <a:solidFill>
                  <a:schemeClr val="tx1"/>
                </a:solidFill>
              </a:rPr>
              <a:t>Interactive</a:t>
            </a:r>
          </a:p>
          <a:p>
            <a:endParaRPr lang="en-US" dirty="0">
              <a:solidFill>
                <a:schemeClr val="tx1"/>
              </a:solidFill>
            </a:endParaRPr>
          </a:p>
          <a:p>
            <a:r>
              <a:rPr lang="en-US" i="1" dirty="0">
                <a:solidFill>
                  <a:schemeClr val="tx1"/>
                </a:solidFill>
              </a:rPr>
              <a:t>Strengths:</a:t>
            </a:r>
            <a:endParaRPr lang="en-US" dirty="0">
              <a:solidFill>
                <a:schemeClr val="tx1"/>
              </a:solidFill>
            </a:endParaRPr>
          </a:p>
          <a:p>
            <a:pPr marL="285750" indent="-285750">
              <a:buFont typeface="Arial" panose="020B0604020202020204" pitchFamily="34" charset="0"/>
              <a:buChar char="•"/>
            </a:pPr>
            <a:r>
              <a:rPr lang="en-US" b="1" u="sng" dirty="0" err="1">
                <a:solidFill>
                  <a:schemeClr val="tx1"/>
                </a:solidFill>
              </a:rPr>
              <a:t>Rockstar</a:t>
            </a:r>
            <a:r>
              <a:rPr lang="en-US" b="1" u="sng" dirty="0">
                <a:solidFill>
                  <a:schemeClr val="tx1"/>
                </a:solidFill>
              </a:rPr>
              <a:t> Games:</a:t>
            </a:r>
            <a:r>
              <a:rPr lang="en-US" dirty="0">
                <a:solidFill>
                  <a:schemeClr val="tx1"/>
                </a:solidFill>
              </a:rPr>
              <a:t> Owns </a:t>
            </a:r>
            <a:r>
              <a:rPr lang="en-US" dirty="0" err="1">
                <a:solidFill>
                  <a:schemeClr val="tx1"/>
                </a:solidFill>
              </a:rPr>
              <a:t>Rockstar</a:t>
            </a:r>
            <a:r>
              <a:rPr lang="en-US" dirty="0">
                <a:solidFill>
                  <a:schemeClr val="tx1"/>
                </a:solidFill>
              </a:rPr>
              <a:t> Games, responsible for the Grand Theft Auto and Red Dead Redemption series, known for high-quality and immensely popular titles.</a:t>
            </a:r>
          </a:p>
          <a:p>
            <a:pPr marL="285750" indent="-285750">
              <a:buFont typeface="Arial" panose="020B0604020202020204" pitchFamily="34" charset="0"/>
              <a:buChar char="•"/>
            </a:pPr>
            <a:r>
              <a:rPr lang="en-US" b="1" u="sng" dirty="0">
                <a:solidFill>
                  <a:schemeClr val="tx1"/>
                </a:solidFill>
              </a:rPr>
              <a:t>2K Games</a:t>
            </a:r>
            <a:r>
              <a:rPr lang="en-US" b="1" dirty="0">
                <a:solidFill>
                  <a:schemeClr val="tx1"/>
                </a:solidFill>
              </a:rPr>
              <a:t>:</a:t>
            </a:r>
            <a:r>
              <a:rPr lang="en-US" dirty="0">
                <a:solidFill>
                  <a:schemeClr val="tx1"/>
                </a:solidFill>
              </a:rPr>
              <a:t> Publishes successful sports titles like NBA 2K and WWE 2K.</a:t>
            </a:r>
          </a:p>
          <a:p>
            <a:endParaRPr lang="en-US" i="1" dirty="0" smtClean="0">
              <a:solidFill>
                <a:schemeClr val="tx1"/>
              </a:solidFill>
            </a:endParaRPr>
          </a:p>
          <a:p>
            <a:r>
              <a:rPr lang="en-US" i="1" dirty="0" smtClean="0">
                <a:solidFill>
                  <a:schemeClr val="tx1"/>
                </a:solidFill>
              </a:rPr>
              <a:t>Weaknesses</a:t>
            </a:r>
            <a:r>
              <a:rPr lang="en-US" i="1" dirty="0">
                <a:solidFill>
                  <a:schemeClr val="tx1"/>
                </a:solidFill>
              </a:rPr>
              <a:t>:</a:t>
            </a:r>
            <a:endParaRPr lang="en-US" dirty="0">
              <a:solidFill>
                <a:schemeClr val="tx1"/>
              </a:solidFill>
            </a:endParaRPr>
          </a:p>
          <a:p>
            <a:pPr marL="285750" indent="-285750">
              <a:buFont typeface="Arial" panose="020B0604020202020204" pitchFamily="34" charset="0"/>
              <a:buChar char="•"/>
            </a:pPr>
            <a:r>
              <a:rPr lang="en-US" b="1" u="sng" dirty="0">
                <a:solidFill>
                  <a:schemeClr val="tx1"/>
                </a:solidFill>
              </a:rPr>
              <a:t>Dependency on Key Franchises</a:t>
            </a:r>
            <a:r>
              <a:rPr lang="en-US" b="1" dirty="0">
                <a:solidFill>
                  <a:schemeClr val="tx1"/>
                </a:solidFill>
              </a:rPr>
              <a:t>:</a:t>
            </a:r>
            <a:r>
              <a:rPr lang="en-US" dirty="0">
                <a:solidFill>
                  <a:schemeClr val="tx1"/>
                </a:solidFill>
              </a:rPr>
              <a:t> Heavy reliance on blockbuster franchises could limit diversity in their gaming portfolio.</a:t>
            </a:r>
          </a:p>
          <a:p>
            <a:pPr marL="285750" indent="-285750">
              <a:buFont typeface="Arial" panose="020B0604020202020204" pitchFamily="34" charset="0"/>
              <a:buChar char="•"/>
            </a:pPr>
            <a:r>
              <a:rPr lang="en-US" b="1" u="sng" dirty="0">
                <a:solidFill>
                  <a:schemeClr val="tx1"/>
                </a:solidFill>
              </a:rPr>
              <a:t>Development Timelines</a:t>
            </a:r>
            <a:r>
              <a:rPr lang="en-US" b="1" dirty="0">
                <a:solidFill>
                  <a:schemeClr val="tx1"/>
                </a:solidFill>
              </a:rPr>
              <a:t>:</a:t>
            </a:r>
            <a:r>
              <a:rPr lang="en-US" dirty="0">
                <a:solidFill>
                  <a:schemeClr val="tx1"/>
                </a:solidFill>
              </a:rPr>
              <a:t> Long gaps between major releases, leading to prolonged waits for new content.</a:t>
            </a:r>
          </a:p>
          <a:p>
            <a:pPr marL="285750" indent="-285750">
              <a:buFont typeface="Arial" panose="020B0604020202020204" pitchFamily="34" charset="0"/>
              <a:buChar char="•"/>
            </a:pP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6369245" y="455756"/>
            <a:ext cx="1101350" cy="1278987"/>
          </a:xfrm>
          <a:prstGeom prst="rect">
            <a:avLst/>
          </a:prstGeom>
        </p:spPr>
      </p:pic>
    </p:spTree>
    <p:extLst>
      <p:ext uri="{BB962C8B-B14F-4D97-AF65-F5344CB8AC3E}">
        <p14:creationId xmlns:p14="http://schemas.microsoft.com/office/powerpoint/2010/main" val="178419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30"/>
          <p:cNvSpPr txBox="1">
            <a:spLocks noGrp="1"/>
          </p:cNvSpPr>
          <p:nvPr>
            <p:ph type="body" idx="1"/>
          </p:nvPr>
        </p:nvSpPr>
        <p:spPr>
          <a:xfrm>
            <a:off x="496711" y="756200"/>
            <a:ext cx="5245426" cy="3749435"/>
          </a:xfrm>
          <a:prstGeom prst="rect">
            <a:avLst/>
          </a:prstGeom>
        </p:spPr>
        <p:txBody>
          <a:bodyPr spcFirstLastPara="1" wrap="square" lIns="91425" tIns="91425" rIns="91425" bIns="91425" anchor="t" anchorCtr="0">
            <a:noAutofit/>
          </a:bodyPr>
          <a:lstStyle/>
          <a:p>
            <a:pPr marL="0" indent="0">
              <a:buNone/>
            </a:pPr>
            <a:r>
              <a:rPr lang="en-US" sz="1600" dirty="0"/>
              <a:t>Welcome to the pitch deck for our gaming studio, which is at the forefront of embracing Web 3.0 technologies</a:t>
            </a:r>
            <a:r>
              <a:rPr lang="en-US" sz="1600" dirty="0" smtClean="0"/>
              <a:t>.</a:t>
            </a:r>
          </a:p>
          <a:p>
            <a:pPr marL="0" indent="0">
              <a:buNone/>
            </a:pPr>
            <a:endParaRPr lang="en-US" sz="1600" dirty="0"/>
          </a:p>
          <a:p>
            <a:pPr marL="0" indent="0">
              <a:buNone/>
            </a:pPr>
            <a:r>
              <a:rPr lang="en-US" sz="1600" dirty="0"/>
              <a:t>In this presentation, we will compare Web 3.0 with Web </a:t>
            </a:r>
            <a:r>
              <a:rPr lang="en-US" sz="1600" dirty="0" smtClean="0"/>
              <a:t>2.0</a:t>
            </a:r>
          </a:p>
          <a:p>
            <a:pPr marL="0" indent="0">
              <a:buNone/>
            </a:pPr>
            <a:endParaRPr lang="en-US" sz="1600" dirty="0"/>
          </a:p>
          <a:p>
            <a:pPr marL="0" indent="0">
              <a:buNone/>
            </a:pPr>
            <a:r>
              <a:rPr lang="en-US" sz="1600" dirty="0"/>
              <a:t>We believe that Web 3.0 represents the future of gaming, offering unprecedented opportunities for innovation, player engagement, and monetization</a:t>
            </a:r>
            <a:r>
              <a:rPr lang="en-US" sz="1600" dirty="0" smtClean="0"/>
              <a:t>.</a:t>
            </a:r>
          </a:p>
          <a:p>
            <a:pPr marL="0" indent="0">
              <a:buNone/>
            </a:pPr>
            <a:endParaRPr lang="en-US" sz="1600" dirty="0"/>
          </a:p>
          <a:p>
            <a:pPr marL="0" indent="0">
              <a:buNone/>
            </a:pPr>
            <a:r>
              <a:rPr lang="en-US" sz="1600" dirty="0"/>
              <a:t>Let's dive in and explore the exciting world of Web 3.0 gaming!</a:t>
            </a:r>
          </a:p>
          <a:p>
            <a:pPr marL="0" lvl="0" indent="0" algn="l" rtl="0">
              <a:spcBef>
                <a:spcPts val="0"/>
              </a:spcBef>
              <a:spcAft>
                <a:spcPts val="0"/>
              </a:spcAft>
              <a:buNone/>
            </a:pPr>
            <a:endParaRPr sz="1600" dirty="0"/>
          </a:p>
        </p:txBody>
      </p:sp>
      <p:pic>
        <p:nvPicPr>
          <p:cNvPr id="258" name="Google Shape;258;p30"/>
          <p:cNvPicPr preferRelativeResize="0">
            <a:picLocks noGrp="1"/>
          </p:cNvPicPr>
          <p:nvPr>
            <p:ph type="pic" idx="2"/>
          </p:nvPr>
        </p:nvPicPr>
        <p:blipFill rotWithShape="1">
          <a:blip r:embed="rId3">
            <a:alphaModFix/>
          </a:blip>
          <a:srcRect l="27242" r="27238"/>
          <a:stretch/>
        </p:blipFill>
        <p:spPr>
          <a:xfrm>
            <a:off x="5831400" y="756200"/>
            <a:ext cx="2526600" cy="3699600"/>
          </a:xfrm>
          <a:prstGeom prst="snip1Rect">
            <a:avLst>
              <a:gd name="adj" fmla="val 16667"/>
            </a:avLst>
          </a:prstGeom>
        </p:spPr>
      </p:pic>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5"/>
          <p:cNvSpPr txBox="1">
            <a:spLocks noGrp="1"/>
          </p:cNvSpPr>
          <p:nvPr>
            <p:ph type="title"/>
          </p:nvPr>
        </p:nvSpPr>
        <p:spPr>
          <a:xfrm>
            <a:off x="756356" y="1418292"/>
            <a:ext cx="7563556" cy="21550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
            </a:r>
            <a:br>
              <a:rPr lang="en" sz="4800" dirty="0" smtClean="0"/>
            </a:br>
            <a:r>
              <a:rPr lang="en" sz="4800" dirty="0" smtClean="0"/>
              <a:t>Competitive Analysis- Web 3.0 Gaming</a:t>
            </a:r>
            <a:endParaRPr sz="4800" dirty="0"/>
          </a:p>
        </p:txBody>
      </p:sp>
      <p:grpSp>
        <p:nvGrpSpPr>
          <p:cNvPr id="332" name="Google Shape;332;p35"/>
          <p:cNvGrpSpPr/>
          <p:nvPr/>
        </p:nvGrpSpPr>
        <p:grpSpPr>
          <a:xfrm>
            <a:off x="7229775" y="947625"/>
            <a:ext cx="536998" cy="134100"/>
            <a:chOff x="7229775" y="947625"/>
            <a:chExt cx="536998" cy="134100"/>
          </a:xfrm>
        </p:grpSpPr>
        <p:sp>
          <p:nvSpPr>
            <p:cNvPr id="333" name="Google Shape;333;p35"/>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4" name="Google Shape;334;p35"/>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5" name="Google Shape;335;p35"/>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6" name="Google Shape;336;p35"/>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337" name="Google Shape;337;p35"/>
          <p:cNvGrpSpPr/>
          <p:nvPr/>
        </p:nvGrpSpPr>
        <p:grpSpPr>
          <a:xfrm>
            <a:off x="1061450" y="3804075"/>
            <a:ext cx="226500" cy="378950"/>
            <a:chOff x="7894100" y="3762250"/>
            <a:chExt cx="226500" cy="378950"/>
          </a:xfrm>
        </p:grpSpPr>
        <p:sp>
          <p:nvSpPr>
            <p:cNvPr id="338" name="Google Shape;338;p35"/>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9" name="Google Shape;339;p35"/>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40" name="Google Shape;340;p35"/>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extLst>
      <p:ext uri="{BB962C8B-B14F-4D97-AF65-F5344CB8AC3E}">
        <p14:creationId xmlns:p14="http://schemas.microsoft.com/office/powerpoint/2010/main" val="2724913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300" name="Google Shape;300;p33"/>
          <p:cNvGrpSpPr/>
          <p:nvPr/>
        </p:nvGrpSpPr>
        <p:grpSpPr>
          <a:xfrm>
            <a:off x="8275100" y="1095250"/>
            <a:ext cx="226500" cy="378950"/>
            <a:chOff x="7894100" y="3762250"/>
            <a:chExt cx="226500" cy="378950"/>
          </a:xfrm>
        </p:grpSpPr>
        <p:sp>
          <p:nvSpPr>
            <p:cNvPr id="301" name="Google Shape;301;p33"/>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02" name="Google Shape;302;p33"/>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03" name="Google Shape;303;p33"/>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
        <p:nvSpPr>
          <p:cNvPr id="11" name="TextBox 10"/>
          <p:cNvSpPr txBox="1"/>
          <p:nvPr/>
        </p:nvSpPr>
        <p:spPr>
          <a:xfrm>
            <a:off x="620889" y="1113133"/>
            <a:ext cx="7728311" cy="3539430"/>
          </a:xfrm>
          <a:prstGeom prst="rect">
            <a:avLst/>
          </a:prstGeom>
          <a:noFill/>
        </p:spPr>
        <p:txBody>
          <a:bodyPr wrap="square" rtlCol="0">
            <a:spAutoFit/>
          </a:bodyPr>
          <a:lstStyle/>
          <a:p>
            <a:r>
              <a:rPr lang="en-US" b="1" dirty="0" err="1">
                <a:solidFill>
                  <a:schemeClr val="tx1"/>
                </a:solidFill>
              </a:rPr>
              <a:t>Axie</a:t>
            </a:r>
            <a:r>
              <a:rPr lang="en-US" b="1" dirty="0">
                <a:solidFill>
                  <a:schemeClr val="tx1"/>
                </a:solidFill>
              </a:rPr>
              <a:t> Infinity</a:t>
            </a:r>
            <a:endParaRPr lang="en-US" dirty="0">
              <a:solidFill>
                <a:schemeClr val="tx1"/>
              </a:solidFill>
            </a:endParaRPr>
          </a:p>
          <a:p>
            <a:pPr lvl="1"/>
            <a:r>
              <a:rPr lang="en-US" i="1" u="sng" dirty="0">
                <a:solidFill>
                  <a:schemeClr val="tx1"/>
                </a:solidFill>
              </a:rPr>
              <a:t>Strengths</a:t>
            </a:r>
            <a:r>
              <a:rPr lang="en-US" dirty="0">
                <a:solidFill>
                  <a:schemeClr val="tx1"/>
                </a:solidFill>
              </a:rPr>
              <a:t>: Pioneered the play-to-earn model, creating an economy around breeding, battling, and trading NFT-based creatures. Strong community engagement and a thriving secondary marketplace for in-game assets.</a:t>
            </a:r>
          </a:p>
          <a:p>
            <a:pPr lvl="1"/>
            <a:r>
              <a:rPr lang="en-US" i="1" u="sng" dirty="0">
                <a:solidFill>
                  <a:schemeClr val="tx1"/>
                </a:solidFill>
              </a:rPr>
              <a:t>Weaknesses</a:t>
            </a:r>
            <a:r>
              <a:rPr lang="en-US" dirty="0">
                <a:solidFill>
                  <a:schemeClr val="tx1"/>
                </a:solidFill>
              </a:rPr>
              <a:t>: Scalability concerns due to high gas fees on </a:t>
            </a:r>
            <a:r>
              <a:rPr lang="en-US" dirty="0" err="1">
                <a:solidFill>
                  <a:schemeClr val="tx1"/>
                </a:solidFill>
              </a:rPr>
              <a:t>Ethereum</a:t>
            </a:r>
            <a:r>
              <a:rPr lang="en-US" dirty="0">
                <a:solidFill>
                  <a:schemeClr val="tx1"/>
                </a:solidFill>
              </a:rPr>
              <a:t>. Faces challenges in onboarding new users unfamiliar with crypto</a:t>
            </a:r>
            <a:r>
              <a:rPr lang="en-US" dirty="0" smtClean="0">
                <a:solidFill>
                  <a:schemeClr val="tx1"/>
                </a:solidFill>
              </a:rPr>
              <a:t>.</a:t>
            </a:r>
          </a:p>
          <a:p>
            <a:pPr lvl="1"/>
            <a:endParaRPr lang="en-US" dirty="0" smtClean="0">
              <a:solidFill>
                <a:schemeClr val="tx1"/>
              </a:solidFill>
            </a:endParaRPr>
          </a:p>
          <a:p>
            <a:pPr lvl="1"/>
            <a:endParaRPr lang="en-US" dirty="0">
              <a:solidFill>
                <a:schemeClr val="tx1"/>
              </a:solidFill>
            </a:endParaRPr>
          </a:p>
          <a:p>
            <a:pPr lvl="1"/>
            <a:endParaRPr lang="en-US" dirty="0">
              <a:solidFill>
                <a:schemeClr val="tx1"/>
              </a:solidFill>
            </a:endParaRPr>
          </a:p>
          <a:p>
            <a:r>
              <a:rPr lang="en-US" b="1" dirty="0">
                <a:solidFill>
                  <a:schemeClr val="tx1"/>
                </a:solidFill>
              </a:rPr>
              <a:t>The Sandbox</a:t>
            </a:r>
            <a:endParaRPr lang="en-US" dirty="0">
              <a:solidFill>
                <a:schemeClr val="tx1"/>
              </a:solidFill>
            </a:endParaRPr>
          </a:p>
          <a:p>
            <a:pPr lvl="1"/>
            <a:r>
              <a:rPr lang="en-US" i="1" u="sng" dirty="0">
                <a:solidFill>
                  <a:schemeClr val="tx1"/>
                </a:solidFill>
              </a:rPr>
              <a:t>Strengths</a:t>
            </a:r>
            <a:r>
              <a:rPr lang="en-US" dirty="0">
                <a:solidFill>
                  <a:schemeClr val="tx1"/>
                </a:solidFill>
              </a:rPr>
              <a:t>: Building a decentralized gaming </a:t>
            </a:r>
            <a:r>
              <a:rPr lang="en-US" dirty="0" err="1">
                <a:solidFill>
                  <a:schemeClr val="tx1"/>
                </a:solidFill>
              </a:rPr>
              <a:t>metaverse</a:t>
            </a:r>
            <a:r>
              <a:rPr lang="en-US" dirty="0">
                <a:solidFill>
                  <a:schemeClr val="tx1"/>
                </a:solidFill>
              </a:rPr>
              <a:t> where users can create, own, and monetize voxel assets using NFTs. Emphasizes user-generated content and virtual land ownership.</a:t>
            </a:r>
          </a:p>
          <a:p>
            <a:pPr lvl="1"/>
            <a:r>
              <a:rPr lang="en-US" i="1" u="sng" dirty="0">
                <a:solidFill>
                  <a:schemeClr val="tx1"/>
                </a:solidFill>
              </a:rPr>
              <a:t>Weaknesses</a:t>
            </a:r>
            <a:r>
              <a:rPr lang="en-US" dirty="0">
                <a:solidFill>
                  <a:schemeClr val="tx1"/>
                </a:solidFill>
              </a:rPr>
              <a:t>: Development and scalability challenges in creating a seamless, interactive </a:t>
            </a:r>
            <a:r>
              <a:rPr lang="en-US" dirty="0" err="1">
                <a:solidFill>
                  <a:schemeClr val="tx1"/>
                </a:solidFill>
              </a:rPr>
              <a:t>metaverse</a:t>
            </a:r>
            <a:r>
              <a:rPr lang="en-US" dirty="0">
                <a:solidFill>
                  <a:schemeClr val="tx1"/>
                </a:solidFill>
              </a:rPr>
              <a:t> experience.</a:t>
            </a:r>
          </a:p>
          <a:p>
            <a:endParaRPr lang="en-US" dirty="0">
              <a:solidFill>
                <a:schemeClr val="tx1"/>
              </a:solidFill>
            </a:endParaRPr>
          </a:p>
        </p:txBody>
      </p:sp>
      <p:pic>
        <p:nvPicPr>
          <p:cNvPr id="9" name="Picture 8"/>
          <p:cNvPicPr>
            <a:picLocks noChangeAspect="1"/>
          </p:cNvPicPr>
          <p:nvPr/>
        </p:nvPicPr>
        <p:blipFill>
          <a:blip r:embed="rId3"/>
          <a:stretch>
            <a:fillRect/>
          </a:stretch>
        </p:blipFill>
        <p:spPr>
          <a:xfrm>
            <a:off x="6502398" y="401714"/>
            <a:ext cx="1538111" cy="845961"/>
          </a:xfrm>
          <a:prstGeom prst="rect">
            <a:avLst/>
          </a:prstGeom>
        </p:spPr>
      </p:pic>
      <p:pic>
        <p:nvPicPr>
          <p:cNvPr id="10" name="Picture 9"/>
          <p:cNvPicPr>
            <a:picLocks noChangeAspect="1"/>
          </p:cNvPicPr>
          <p:nvPr/>
        </p:nvPicPr>
        <p:blipFill>
          <a:blip r:embed="rId4"/>
          <a:stretch>
            <a:fillRect/>
          </a:stretch>
        </p:blipFill>
        <p:spPr>
          <a:xfrm>
            <a:off x="5825066" y="2418717"/>
            <a:ext cx="2320933" cy="703767"/>
          </a:xfrm>
          <a:prstGeom prst="rect">
            <a:avLst/>
          </a:prstGeom>
        </p:spPr>
      </p:pic>
    </p:spTree>
    <p:extLst>
      <p:ext uri="{BB962C8B-B14F-4D97-AF65-F5344CB8AC3E}">
        <p14:creationId xmlns:p14="http://schemas.microsoft.com/office/powerpoint/2010/main" val="2313555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300" name="Google Shape;300;p33"/>
          <p:cNvGrpSpPr/>
          <p:nvPr/>
        </p:nvGrpSpPr>
        <p:grpSpPr>
          <a:xfrm>
            <a:off x="8275100" y="1095250"/>
            <a:ext cx="226500" cy="378950"/>
            <a:chOff x="7894100" y="3762250"/>
            <a:chExt cx="226500" cy="378950"/>
          </a:xfrm>
        </p:grpSpPr>
        <p:sp>
          <p:nvSpPr>
            <p:cNvPr id="301" name="Google Shape;301;p33"/>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02" name="Google Shape;302;p33"/>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03" name="Google Shape;303;p33"/>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
        <p:nvSpPr>
          <p:cNvPr id="11" name="TextBox 10"/>
          <p:cNvSpPr txBox="1"/>
          <p:nvPr/>
        </p:nvSpPr>
        <p:spPr>
          <a:xfrm>
            <a:off x="620889" y="1113133"/>
            <a:ext cx="7728311" cy="3539430"/>
          </a:xfrm>
          <a:prstGeom prst="rect">
            <a:avLst/>
          </a:prstGeom>
          <a:noFill/>
        </p:spPr>
        <p:txBody>
          <a:bodyPr wrap="square" rtlCol="0">
            <a:spAutoFit/>
          </a:bodyPr>
          <a:lstStyle/>
          <a:p>
            <a:r>
              <a:rPr lang="en-US" b="1" dirty="0" err="1">
                <a:solidFill>
                  <a:schemeClr val="tx1"/>
                </a:solidFill>
              </a:rPr>
              <a:t>Decentraland</a:t>
            </a:r>
            <a:endParaRPr lang="en-US" dirty="0">
              <a:solidFill>
                <a:schemeClr val="tx1"/>
              </a:solidFill>
            </a:endParaRPr>
          </a:p>
          <a:p>
            <a:pPr lvl="1"/>
            <a:r>
              <a:rPr lang="en-US" i="1" u="sng" dirty="0">
                <a:solidFill>
                  <a:schemeClr val="tx1"/>
                </a:solidFill>
              </a:rPr>
              <a:t>Strengths</a:t>
            </a:r>
            <a:r>
              <a:rPr lang="en-US" dirty="0">
                <a:solidFill>
                  <a:schemeClr val="tx1"/>
                </a:solidFill>
              </a:rPr>
              <a:t>: One of the earliest </a:t>
            </a:r>
            <a:r>
              <a:rPr lang="en-US" dirty="0" err="1">
                <a:solidFill>
                  <a:schemeClr val="tx1"/>
                </a:solidFill>
              </a:rPr>
              <a:t>blockchain</a:t>
            </a:r>
            <a:r>
              <a:rPr lang="en-US" dirty="0">
                <a:solidFill>
                  <a:schemeClr val="tx1"/>
                </a:solidFill>
              </a:rPr>
              <a:t>-based virtual worlds allowing users to buy, sell, and develop virtual real estate. Strong focus on user ownership and community-driven governance.</a:t>
            </a:r>
          </a:p>
          <a:p>
            <a:pPr lvl="1"/>
            <a:r>
              <a:rPr lang="en-US" i="1" u="sng" dirty="0">
                <a:solidFill>
                  <a:schemeClr val="tx1"/>
                </a:solidFill>
              </a:rPr>
              <a:t>Weaknesses</a:t>
            </a:r>
            <a:r>
              <a:rPr lang="en-US" dirty="0">
                <a:solidFill>
                  <a:schemeClr val="tx1"/>
                </a:solidFill>
              </a:rPr>
              <a:t>: Limited mainstream adoption due to the learning curve associated with crypto and limited content diversity</a:t>
            </a:r>
            <a:r>
              <a:rPr lang="en-US" dirty="0" smtClean="0">
                <a:solidFill>
                  <a:schemeClr val="tx1"/>
                </a:solidFill>
              </a:rPr>
              <a:t>.</a:t>
            </a:r>
          </a:p>
          <a:p>
            <a:pPr lvl="1"/>
            <a:endParaRPr lang="en-US" dirty="0">
              <a:solidFill>
                <a:schemeClr val="tx1"/>
              </a:solidFill>
            </a:endParaRPr>
          </a:p>
          <a:p>
            <a:pPr lvl="1"/>
            <a:endParaRPr lang="en-US" dirty="0" smtClean="0">
              <a:solidFill>
                <a:schemeClr val="tx1"/>
              </a:solidFill>
            </a:endParaRPr>
          </a:p>
          <a:p>
            <a:pPr lvl="1"/>
            <a:endParaRPr lang="en-US" dirty="0">
              <a:solidFill>
                <a:schemeClr val="tx1"/>
              </a:solidFill>
            </a:endParaRPr>
          </a:p>
          <a:p>
            <a:pPr lvl="1"/>
            <a:endParaRPr lang="en-US" dirty="0">
              <a:solidFill>
                <a:schemeClr val="tx1"/>
              </a:solidFill>
            </a:endParaRPr>
          </a:p>
          <a:p>
            <a:r>
              <a:rPr lang="en-US" b="1" dirty="0" err="1">
                <a:solidFill>
                  <a:schemeClr val="tx1"/>
                </a:solidFill>
              </a:rPr>
              <a:t>Enjin</a:t>
            </a:r>
            <a:endParaRPr lang="en-US" dirty="0">
              <a:solidFill>
                <a:schemeClr val="tx1"/>
              </a:solidFill>
            </a:endParaRPr>
          </a:p>
          <a:p>
            <a:pPr lvl="1"/>
            <a:r>
              <a:rPr lang="en-US" i="1" u="sng" dirty="0">
                <a:solidFill>
                  <a:schemeClr val="tx1"/>
                </a:solidFill>
              </a:rPr>
              <a:t>Strengths</a:t>
            </a:r>
            <a:r>
              <a:rPr lang="en-US" dirty="0">
                <a:solidFill>
                  <a:schemeClr val="tx1"/>
                </a:solidFill>
              </a:rPr>
              <a:t>: Building a gaming ecosystem with </a:t>
            </a:r>
            <a:r>
              <a:rPr lang="en-US" dirty="0" err="1">
                <a:solidFill>
                  <a:schemeClr val="tx1"/>
                </a:solidFill>
              </a:rPr>
              <a:t>blockchain</a:t>
            </a:r>
            <a:r>
              <a:rPr lang="en-US" dirty="0">
                <a:solidFill>
                  <a:schemeClr val="tx1"/>
                </a:solidFill>
              </a:rPr>
              <a:t>-based assets and tools for developers. Offers SDKs, gaming wallets, and a marketplace for NFTs, aiming to facilitate mainstream adoption.</a:t>
            </a:r>
          </a:p>
          <a:p>
            <a:pPr lvl="1"/>
            <a:r>
              <a:rPr lang="en-US" i="1" u="sng" dirty="0">
                <a:solidFill>
                  <a:schemeClr val="tx1"/>
                </a:solidFill>
              </a:rPr>
              <a:t>Weaknesses</a:t>
            </a:r>
            <a:r>
              <a:rPr lang="en-US" dirty="0">
                <a:solidFill>
                  <a:schemeClr val="tx1"/>
                </a:solidFill>
              </a:rPr>
              <a:t>: Faces competition in attracting developers to utilize their platform over others offering similar services.</a:t>
            </a:r>
          </a:p>
          <a:p>
            <a:endParaRPr lang="en-US" dirty="0">
              <a:solidFill>
                <a:schemeClr val="tx1"/>
              </a:solidFill>
            </a:endParaRPr>
          </a:p>
        </p:txBody>
      </p:sp>
      <p:pic>
        <p:nvPicPr>
          <p:cNvPr id="3" name="Picture 2"/>
          <p:cNvPicPr>
            <a:picLocks noChangeAspect="1"/>
          </p:cNvPicPr>
          <p:nvPr/>
        </p:nvPicPr>
        <p:blipFill>
          <a:blip r:embed="rId3"/>
          <a:stretch>
            <a:fillRect/>
          </a:stretch>
        </p:blipFill>
        <p:spPr>
          <a:xfrm>
            <a:off x="4650670" y="588325"/>
            <a:ext cx="3409950" cy="581025"/>
          </a:xfrm>
          <a:prstGeom prst="rect">
            <a:avLst/>
          </a:prstGeom>
        </p:spPr>
      </p:pic>
      <p:pic>
        <p:nvPicPr>
          <p:cNvPr id="4" name="Picture 3"/>
          <p:cNvPicPr>
            <a:picLocks noChangeAspect="1"/>
          </p:cNvPicPr>
          <p:nvPr/>
        </p:nvPicPr>
        <p:blipFill>
          <a:blip r:embed="rId4"/>
          <a:stretch>
            <a:fillRect/>
          </a:stretch>
        </p:blipFill>
        <p:spPr>
          <a:xfrm>
            <a:off x="5092700" y="2246841"/>
            <a:ext cx="2525889" cy="887068"/>
          </a:xfrm>
          <a:prstGeom prst="rect">
            <a:avLst/>
          </a:prstGeom>
        </p:spPr>
      </p:pic>
    </p:spTree>
    <p:extLst>
      <p:ext uri="{BB962C8B-B14F-4D97-AF65-F5344CB8AC3E}">
        <p14:creationId xmlns:p14="http://schemas.microsoft.com/office/powerpoint/2010/main" val="3394042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5"/>
          <p:cNvSpPr txBox="1">
            <a:spLocks noGrp="1"/>
          </p:cNvSpPr>
          <p:nvPr>
            <p:ph type="title"/>
          </p:nvPr>
        </p:nvSpPr>
        <p:spPr>
          <a:xfrm>
            <a:off x="824089" y="761001"/>
            <a:ext cx="7360355" cy="21550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
            </a:r>
            <a:br>
              <a:rPr lang="en" sz="4800" dirty="0" smtClean="0"/>
            </a:br>
            <a:r>
              <a:rPr lang="en" sz="4800" dirty="0" smtClean="0"/>
              <a:t>Research Findings</a:t>
            </a:r>
            <a:endParaRPr sz="4800" dirty="0"/>
          </a:p>
        </p:txBody>
      </p:sp>
      <p:grpSp>
        <p:nvGrpSpPr>
          <p:cNvPr id="332" name="Google Shape;332;p35"/>
          <p:cNvGrpSpPr/>
          <p:nvPr/>
        </p:nvGrpSpPr>
        <p:grpSpPr>
          <a:xfrm>
            <a:off x="7229775" y="947625"/>
            <a:ext cx="536998" cy="134100"/>
            <a:chOff x="7229775" y="947625"/>
            <a:chExt cx="536998" cy="134100"/>
          </a:xfrm>
        </p:grpSpPr>
        <p:sp>
          <p:nvSpPr>
            <p:cNvPr id="333" name="Google Shape;333;p35"/>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4" name="Google Shape;334;p35"/>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5" name="Google Shape;335;p35"/>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6" name="Google Shape;336;p35"/>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337" name="Google Shape;337;p35"/>
          <p:cNvGrpSpPr/>
          <p:nvPr/>
        </p:nvGrpSpPr>
        <p:grpSpPr>
          <a:xfrm>
            <a:off x="1061450" y="3804075"/>
            <a:ext cx="226500" cy="378950"/>
            <a:chOff x="7894100" y="3762250"/>
            <a:chExt cx="226500" cy="378950"/>
          </a:xfrm>
        </p:grpSpPr>
        <p:sp>
          <p:nvSpPr>
            <p:cNvPr id="338" name="Google Shape;338;p35"/>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9" name="Google Shape;339;p35"/>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40" name="Google Shape;340;p35"/>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extLst>
      <p:ext uri="{BB962C8B-B14F-4D97-AF65-F5344CB8AC3E}">
        <p14:creationId xmlns:p14="http://schemas.microsoft.com/office/powerpoint/2010/main" val="399210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41461341"/>
              </p:ext>
            </p:extLst>
          </p:nvPr>
        </p:nvGraphicFramePr>
        <p:xfrm>
          <a:off x="462845" y="485423"/>
          <a:ext cx="8229600" cy="4198337"/>
        </p:xfrm>
        <a:graphic>
          <a:graphicData uri="http://schemas.openxmlformats.org/drawingml/2006/table">
            <a:tbl>
              <a:tblPr firstRow="1" bandRow="1">
                <a:tableStyleId>{F50D8B3F-9AD1-4003-8A11-50FC4F86412B}</a:tableStyleId>
              </a:tblPr>
              <a:tblGrid>
                <a:gridCol w="1698355">
                  <a:extLst>
                    <a:ext uri="{9D8B030D-6E8A-4147-A177-3AD203B41FA5}">
                      <a16:colId xmlns:a16="http://schemas.microsoft.com/office/drawing/2014/main" val="2248397237"/>
                    </a:ext>
                  </a:extLst>
                </a:gridCol>
                <a:gridCol w="6531245">
                  <a:extLst>
                    <a:ext uri="{9D8B030D-6E8A-4147-A177-3AD203B41FA5}">
                      <a16:colId xmlns:a16="http://schemas.microsoft.com/office/drawing/2014/main" val="1379657524"/>
                    </a:ext>
                  </a:extLst>
                </a:gridCol>
              </a:tblGrid>
              <a:tr h="306448">
                <a:tc>
                  <a:txBody>
                    <a:bodyPr/>
                    <a:lstStyle/>
                    <a:p>
                      <a:pPr algn="ctr"/>
                      <a:r>
                        <a:rPr lang="en-US" dirty="0" smtClean="0">
                          <a:solidFill>
                            <a:schemeClr val="tx1"/>
                          </a:solidFill>
                        </a:rPr>
                        <a:t>Finding</a:t>
                      </a:r>
                      <a:endParaRPr lang="en-US" dirty="0">
                        <a:solidFill>
                          <a:schemeClr val="tx1"/>
                        </a:solidFill>
                      </a:endParaRPr>
                    </a:p>
                  </a:txBody>
                  <a:tcPr/>
                </a:tc>
                <a:tc>
                  <a:txBody>
                    <a:bodyPr/>
                    <a:lstStyle/>
                    <a:p>
                      <a:pPr algn="ctr"/>
                      <a:r>
                        <a:rPr lang="en-US" dirty="0" smtClean="0">
                          <a:solidFill>
                            <a:schemeClr val="tx1"/>
                          </a:solidFill>
                        </a:rPr>
                        <a:t>Description</a:t>
                      </a:r>
                      <a:endParaRPr lang="en-US" dirty="0">
                        <a:solidFill>
                          <a:schemeClr val="tx1"/>
                        </a:solidFill>
                      </a:endParaRPr>
                    </a:p>
                  </a:txBody>
                  <a:tcPr/>
                </a:tc>
                <a:extLst>
                  <a:ext uri="{0D108BD9-81ED-4DB2-BD59-A6C34878D82A}">
                    <a16:rowId xmlns:a16="http://schemas.microsoft.com/office/drawing/2014/main" val="433812045"/>
                  </a:ext>
                </a:extLst>
              </a:tr>
              <a:tr h="735475">
                <a:tc>
                  <a:txBody>
                    <a:bodyPr/>
                    <a:lstStyle/>
                    <a:p>
                      <a:pPr algn="l"/>
                      <a:r>
                        <a:rPr lang="en-US" dirty="0" smtClean="0">
                          <a:solidFill>
                            <a:schemeClr val="tx1"/>
                          </a:solidFill>
                        </a:rPr>
                        <a:t>Decentralization</a:t>
                      </a:r>
                      <a:endParaRPr lang="en-US" dirty="0">
                        <a:solidFill>
                          <a:schemeClr val="tx1"/>
                        </a:solidFill>
                      </a:endParaRPr>
                    </a:p>
                  </a:txBody>
                  <a:tcPr/>
                </a:tc>
                <a:tc>
                  <a:txBody>
                    <a:bodyPr/>
                    <a:lstStyle/>
                    <a:p>
                      <a:pPr algn="l"/>
                      <a:r>
                        <a:rPr lang="en-US" dirty="0" smtClean="0">
                          <a:solidFill>
                            <a:schemeClr val="tx1"/>
                          </a:solidFill>
                        </a:rPr>
                        <a:t>Web 3.0 gaming platforms leverage </a:t>
                      </a:r>
                      <a:r>
                        <a:rPr lang="en-US" dirty="0" err="1" smtClean="0">
                          <a:solidFill>
                            <a:schemeClr val="tx1"/>
                          </a:solidFill>
                        </a:rPr>
                        <a:t>blockchain</a:t>
                      </a:r>
                      <a:r>
                        <a:rPr lang="en-US" dirty="0" smtClean="0">
                          <a:solidFill>
                            <a:schemeClr val="tx1"/>
                          </a:solidFill>
                        </a:rPr>
                        <a:t> technology to enable decentralized ownership and control of in-game assets, providing players with true ownership and the ability to trade or sell assets.</a:t>
                      </a:r>
                      <a:endParaRPr lang="en-US" dirty="0">
                        <a:solidFill>
                          <a:schemeClr val="tx1"/>
                        </a:solidFill>
                      </a:endParaRPr>
                    </a:p>
                  </a:txBody>
                  <a:tcPr/>
                </a:tc>
                <a:extLst>
                  <a:ext uri="{0D108BD9-81ED-4DB2-BD59-A6C34878D82A}">
                    <a16:rowId xmlns:a16="http://schemas.microsoft.com/office/drawing/2014/main" val="2785779076"/>
                  </a:ext>
                </a:extLst>
              </a:tr>
              <a:tr h="735475">
                <a:tc>
                  <a:txBody>
                    <a:bodyPr/>
                    <a:lstStyle/>
                    <a:p>
                      <a:pPr algn="l"/>
                      <a:r>
                        <a:rPr lang="en-US" dirty="0" smtClean="0">
                          <a:solidFill>
                            <a:schemeClr val="tx1"/>
                          </a:solidFill>
                        </a:rPr>
                        <a:t>Interoperability</a:t>
                      </a:r>
                      <a:endParaRPr lang="en-US" dirty="0">
                        <a:solidFill>
                          <a:schemeClr val="tx1"/>
                        </a:solidFill>
                      </a:endParaRPr>
                    </a:p>
                  </a:txBody>
                  <a:tcPr/>
                </a:tc>
                <a:tc>
                  <a:txBody>
                    <a:bodyPr/>
                    <a:lstStyle/>
                    <a:p>
                      <a:pPr algn="l"/>
                      <a:r>
                        <a:rPr lang="en-US" dirty="0" smtClean="0">
                          <a:solidFill>
                            <a:schemeClr val="tx1"/>
                          </a:solidFill>
                        </a:rPr>
                        <a:t>Web 3.0 gaming allows for interoperability between different games and platforms, enabling seamless transfer of assets and data across multiple games and ecosystems.</a:t>
                      </a:r>
                      <a:endParaRPr lang="en-US" dirty="0">
                        <a:solidFill>
                          <a:schemeClr val="tx1"/>
                        </a:solidFill>
                      </a:endParaRPr>
                    </a:p>
                  </a:txBody>
                  <a:tcPr/>
                </a:tc>
                <a:extLst>
                  <a:ext uri="{0D108BD9-81ED-4DB2-BD59-A6C34878D82A}">
                    <a16:rowId xmlns:a16="http://schemas.microsoft.com/office/drawing/2014/main" val="2535398755"/>
                  </a:ext>
                </a:extLst>
              </a:tr>
              <a:tr h="735475">
                <a:tc>
                  <a:txBody>
                    <a:bodyPr/>
                    <a:lstStyle/>
                    <a:p>
                      <a:pPr algn="l"/>
                      <a:r>
                        <a:rPr lang="en-US" dirty="0" smtClean="0">
                          <a:solidFill>
                            <a:schemeClr val="tx1"/>
                          </a:solidFill>
                        </a:rPr>
                        <a:t>Play-to-Earn</a:t>
                      </a:r>
                      <a:endParaRPr lang="en-US" dirty="0">
                        <a:solidFill>
                          <a:schemeClr val="tx1"/>
                        </a:solidFill>
                      </a:endParaRPr>
                    </a:p>
                  </a:txBody>
                  <a:tcPr/>
                </a:tc>
                <a:tc>
                  <a:txBody>
                    <a:bodyPr/>
                    <a:lstStyle/>
                    <a:p>
                      <a:pPr algn="l"/>
                      <a:r>
                        <a:rPr lang="en-US" dirty="0" smtClean="0">
                          <a:solidFill>
                            <a:schemeClr val="tx1"/>
                          </a:solidFill>
                        </a:rPr>
                        <a:t>Web 3.0 gaming introduces the concept of play-to-earn, where players can earn real-world value by participating in and contributing to the game ecosystem, creating new opportunities for income generation.</a:t>
                      </a:r>
                      <a:endParaRPr lang="en-US" dirty="0">
                        <a:solidFill>
                          <a:schemeClr val="tx1"/>
                        </a:solidFill>
                      </a:endParaRPr>
                    </a:p>
                  </a:txBody>
                  <a:tcPr/>
                </a:tc>
                <a:extLst>
                  <a:ext uri="{0D108BD9-81ED-4DB2-BD59-A6C34878D82A}">
                    <a16:rowId xmlns:a16="http://schemas.microsoft.com/office/drawing/2014/main" val="2406666242"/>
                  </a:ext>
                </a:extLst>
              </a:tr>
              <a:tr h="735475">
                <a:tc>
                  <a:txBody>
                    <a:bodyPr/>
                    <a:lstStyle/>
                    <a:p>
                      <a:pPr algn="l"/>
                      <a:r>
                        <a:rPr lang="en-US" dirty="0" smtClean="0">
                          <a:solidFill>
                            <a:schemeClr val="tx1"/>
                          </a:solidFill>
                        </a:rPr>
                        <a:t>Community Governance</a:t>
                      </a:r>
                      <a:endParaRPr lang="en-US" dirty="0">
                        <a:solidFill>
                          <a:schemeClr val="tx1"/>
                        </a:solidFill>
                      </a:endParaRPr>
                    </a:p>
                  </a:txBody>
                  <a:tcPr/>
                </a:tc>
                <a:tc>
                  <a:txBody>
                    <a:bodyPr/>
                    <a:lstStyle/>
                    <a:p>
                      <a:pPr algn="l"/>
                      <a:r>
                        <a:rPr lang="en-US" dirty="0" smtClean="0">
                          <a:solidFill>
                            <a:schemeClr val="tx1"/>
                          </a:solidFill>
                        </a:rPr>
                        <a:t>Web 3.0 gaming platforms often adopt community governance models, where decisions regarding game development, updates, and governance are made collectively by the community, fostering a sense of ownership and inclusivity.</a:t>
                      </a:r>
                    </a:p>
                  </a:txBody>
                  <a:tcPr/>
                </a:tc>
                <a:extLst>
                  <a:ext uri="{0D108BD9-81ED-4DB2-BD59-A6C34878D82A}">
                    <a16:rowId xmlns:a16="http://schemas.microsoft.com/office/drawing/2014/main" val="3979600322"/>
                  </a:ext>
                </a:extLst>
              </a:tr>
              <a:tr h="949989">
                <a:tc>
                  <a:txBody>
                    <a:bodyPr/>
                    <a:lstStyle/>
                    <a:p>
                      <a:pPr algn="l"/>
                      <a:r>
                        <a:rPr lang="en-US" dirty="0" smtClean="0">
                          <a:solidFill>
                            <a:schemeClr val="tx1"/>
                          </a:solidFill>
                        </a:rPr>
                        <a:t>Scalability</a:t>
                      </a:r>
                      <a:endParaRPr lang="en-US" dirty="0">
                        <a:solidFill>
                          <a:schemeClr val="tx1"/>
                        </a:solidFill>
                      </a:endParaRPr>
                    </a:p>
                  </a:txBody>
                  <a:tcPr/>
                </a:tc>
                <a:tc>
                  <a:txBody>
                    <a:bodyPr/>
                    <a:lstStyle/>
                    <a:p>
                      <a:pPr algn="l"/>
                      <a:r>
                        <a:rPr lang="en-US" dirty="0" smtClean="0">
                          <a:solidFill>
                            <a:schemeClr val="tx1"/>
                          </a:solidFill>
                        </a:rPr>
                        <a:t>Scalability remains a challenge for Web 3.0 gaming, as current </a:t>
                      </a:r>
                      <a:r>
                        <a:rPr lang="en-US" dirty="0" err="1" smtClean="0">
                          <a:solidFill>
                            <a:schemeClr val="tx1"/>
                          </a:solidFill>
                        </a:rPr>
                        <a:t>blockchain</a:t>
                      </a:r>
                      <a:r>
                        <a:rPr lang="en-US" dirty="0" smtClean="0">
                          <a:solidFill>
                            <a:schemeClr val="tx1"/>
                          </a:solidFill>
                        </a:rPr>
                        <a:t> infrastructure may not be able to handle the high transaction volumes and real-time gameplay requirements of popular games. However, advancements in </a:t>
                      </a:r>
                      <a:r>
                        <a:rPr lang="en-US" dirty="0" err="1" smtClean="0">
                          <a:solidFill>
                            <a:schemeClr val="tx1"/>
                          </a:solidFill>
                        </a:rPr>
                        <a:t>blockchain</a:t>
                      </a:r>
                      <a:r>
                        <a:rPr lang="en-US" dirty="0" smtClean="0">
                          <a:solidFill>
                            <a:schemeClr val="tx1"/>
                          </a:solidFill>
                        </a:rPr>
                        <a:t> technology are being made to address these scalability issues.</a:t>
                      </a:r>
                    </a:p>
                  </a:txBody>
                  <a:tcPr/>
                </a:tc>
                <a:extLst>
                  <a:ext uri="{0D108BD9-81ED-4DB2-BD59-A6C34878D82A}">
                    <a16:rowId xmlns:a16="http://schemas.microsoft.com/office/drawing/2014/main" val="778785322"/>
                  </a:ext>
                </a:extLst>
              </a:tr>
            </a:tbl>
          </a:graphicData>
        </a:graphic>
      </p:graphicFrame>
    </p:spTree>
    <p:extLst>
      <p:ext uri="{BB962C8B-B14F-4D97-AF65-F5344CB8AC3E}">
        <p14:creationId xmlns:p14="http://schemas.microsoft.com/office/powerpoint/2010/main" val="2432228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11" name="Google Shape;311;p34"/>
          <p:cNvSpPr txBox="1">
            <a:spLocks noGrp="1"/>
          </p:cNvSpPr>
          <p:nvPr>
            <p:ph type="subTitle" idx="7"/>
          </p:nvPr>
        </p:nvSpPr>
        <p:spPr>
          <a:xfrm>
            <a:off x="720000" y="1634975"/>
            <a:ext cx="2459100" cy="537300"/>
          </a:xfrm>
          <a:prstGeom prst="rect">
            <a:avLst/>
          </a:prstGeom>
        </p:spPr>
        <p:txBody>
          <a:bodyPr spcFirstLastPara="1" wrap="square" lIns="91425" tIns="91425" rIns="91425" bIns="91425" anchor="b" anchorCtr="0">
            <a:noAutofit/>
          </a:bodyPr>
          <a:lstStyle/>
          <a:p>
            <a:pPr marL="0" indent="0"/>
            <a:r>
              <a:rPr lang="en-US" b="1" dirty="0"/>
              <a:t>Cutting-Edge Technology</a:t>
            </a:r>
          </a:p>
          <a:p>
            <a:pPr marL="0" lvl="0" indent="0" algn="ctr" rtl="0">
              <a:spcBef>
                <a:spcPts val="0"/>
              </a:spcBef>
              <a:spcAft>
                <a:spcPts val="0"/>
              </a:spcAft>
              <a:buNone/>
            </a:pPr>
            <a:endParaRPr dirty="0"/>
          </a:p>
        </p:txBody>
      </p:sp>
      <p:sp>
        <p:nvSpPr>
          <p:cNvPr id="312" name="Google Shape;312;p34"/>
          <p:cNvSpPr txBox="1">
            <a:spLocks noGrp="1"/>
          </p:cNvSpPr>
          <p:nvPr>
            <p:ph type="subTitle" idx="8"/>
          </p:nvPr>
        </p:nvSpPr>
        <p:spPr>
          <a:xfrm>
            <a:off x="3419266" y="1634975"/>
            <a:ext cx="2459100" cy="537300"/>
          </a:xfrm>
          <a:prstGeom prst="rect">
            <a:avLst/>
          </a:prstGeom>
        </p:spPr>
        <p:txBody>
          <a:bodyPr spcFirstLastPara="1" wrap="square" lIns="91425" tIns="91425" rIns="91425" bIns="91425" anchor="b" anchorCtr="0">
            <a:noAutofit/>
          </a:bodyPr>
          <a:lstStyle/>
          <a:p>
            <a:pPr marL="0" indent="0"/>
            <a:r>
              <a:rPr lang="en-US" b="1" dirty="0"/>
              <a:t>Immersive Gameplay</a:t>
            </a:r>
          </a:p>
          <a:p>
            <a:pPr marL="0" lvl="0" indent="0" algn="ctr" rtl="0">
              <a:spcBef>
                <a:spcPts val="0"/>
              </a:spcBef>
              <a:spcAft>
                <a:spcPts val="0"/>
              </a:spcAft>
              <a:buNone/>
            </a:pPr>
            <a:endParaRPr dirty="0"/>
          </a:p>
        </p:txBody>
      </p:sp>
      <p:sp>
        <p:nvSpPr>
          <p:cNvPr id="313" name="Google Shape;313;p34"/>
          <p:cNvSpPr txBox="1">
            <a:spLocks noGrp="1"/>
          </p:cNvSpPr>
          <p:nvPr>
            <p:ph type="subTitle" idx="9"/>
          </p:nvPr>
        </p:nvSpPr>
        <p:spPr>
          <a:xfrm>
            <a:off x="6117932" y="1664775"/>
            <a:ext cx="2459700" cy="537300"/>
          </a:xfrm>
          <a:prstGeom prst="rect">
            <a:avLst/>
          </a:prstGeom>
        </p:spPr>
        <p:txBody>
          <a:bodyPr spcFirstLastPara="1" wrap="square" lIns="91425" tIns="91425" rIns="91425" bIns="91425" anchor="b" anchorCtr="0">
            <a:noAutofit/>
          </a:bodyPr>
          <a:lstStyle/>
          <a:p>
            <a:pPr marL="0" indent="0"/>
            <a:r>
              <a:rPr lang="en-US" b="1" dirty="0"/>
              <a:t>Play-to-Earn Economy</a:t>
            </a:r>
          </a:p>
          <a:p>
            <a:pPr marL="0" lvl="0" indent="0" algn="ctr" rtl="0">
              <a:spcBef>
                <a:spcPts val="0"/>
              </a:spcBef>
              <a:spcAft>
                <a:spcPts val="0"/>
              </a:spcAft>
              <a:buNone/>
            </a:pPr>
            <a:endParaRPr dirty="0"/>
          </a:p>
        </p:txBody>
      </p:sp>
      <p:sp>
        <p:nvSpPr>
          <p:cNvPr id="314" name="Google Shape;314;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Unique Selling Points</a:t>
            </a:r>
            <a:endParaRPr dirty="0"/>
          </a:p>
        </p:txBody>
      </p:sp>
      <p:sp>
        <p:nvSpPr>
          <p:cNvPr id="315" name="Google Shape;315;p34"/>
          <p:cNvSpPr txBox="1">
            <a:spLocks noGrp="1"/>
          </p:cNvSpPr>
          <p:nvPr>
            <p:ph type="subTitle" idx="1"/>
          </p:nvPr>
        </p:nvSpPr>
        <p:spPr>
          <a:xfrm>
            <a:off x="720000" y="2106700"/>
            <a:ext cx="2459100" cy="1055700"/>
          </a:xfrm>
          <a:prstGeom prst="rect">
            <a:avLst/>
          </a:prstGeom>
        </p:spPr>
        <p:txBody>
          <a:bodyPr spcFirstLastPara="1" wrap="square" lIns="91425" tIns="91425" rIns="91425" bIns="91425" anchor="t" anchorCtr="0">
            <a:noAutofit/>
          </a:bodyPr>
          <a:lstStyle/>
          <a:p>
            <a:r>
              <a:rPr lang="en-US" dirty="0" smtClean="0"/>
              <a:t>Our </a:t>
            </a:r>
            <a:r>
              <a:rPr lang="en-US" dirty="0"/>
              <a:t>gaming studio is at the forefront of Web 3.0 technologies, leveraging the latest advancements in </a:t>
            </a:r>
            <a:r>
              <a:rPr lang="en-US" dirty="0" err="1"/>
              <a:t>blockchain</a:t>
            </a:r>
            <a:r>
              <a:rPr lang="en-US" dirty="0"/>
              <a:t>, decentralized finance, and non-fungible tokens (NFTs).</a:t>
            </a:r>
          </a:p>
          <a:p>
            <a:pPr marL="0" lvl="0" indent="0" algn="ctr" rtl="0">
              <a:spcBef>
                <a:spcPts val="0"/>
              </a:spcBef>
              <a:spcAft>
                <a:spcPts val="0"/>
              </a:spcAft>
              <a:buNone/>
            </a:pPr>
            <a:endParaRPr dirty="0"/>
          </a:p>
        </p:txBody>
      </p:sp>
      <p:sp>
        <p:nvSpPr>
          <p:cNvPr id="318" name="Google Shape;318;p34"/>
          <p:cNvSpPr txBox="1">
            <a:spLocks noGrp="1"/>
          </p:cNvSpPr>
          <p:nvPr>
            <p:ph type="subTitle" idx="2"/>
          </p:nvPr>
        </p:nvSpPr>
        <p:spPr>
          <a:xfrm>
            <a:off x="3418666" y="2182311"/>
            <a:ext cx="2459700" cy="1055700"/>
          </a:xfrm>
          <a:prstGeom prst="rect">
            <a:avLst/>
          </a:prstGeom>
        </p:spPr>
        <p:txBody>
          <a:bodyPr spcFirstLastPara="1" wrap="square" lIns="91425" tIns="91425" rIns="91425" bIns="91425" anchor="t" anchorCtr="0">
            <a:noAutofit/>
          </a:bodyPr>
          <a:lstStyle/>
          <a:p>
            <a:r>
              <a:rPr lang="en-US" dirty="0" smtClean="0"/>
              <a:t>We </a:t>
            </a:r>
            <a:r>
              <a:rPr lang="en-US" dirty="0"/>
              <a:t>create captivating and immersive gaming experiences that transport players into dynamic virtual worlds filled with stunning visuals and engaging narratives.</a:t>
            </a:r>
          </a:p>
          <a:p>
            <a:pPr marL="0" lvl="0" indent="0" algn="ctr" rtl="0">
              <a:spcBef>
                <a:spcPts val="0"/>
              </a:spcBef>
              <a:spcAft>
                <a:spcPts val="0"/>
              </a:spcAft>
              <a:buNone/>
            </a:pPr>
            <a:endParaRPr dirty="0"/>
          </a:p>
        </p:txBody>
      </p:sp>
      <p:sp>
        <p:nvSpPr>
          <p:cNvPr id="319" name="Google Shape;319;p34"/>
          <p:cNvSpPr txBox="1">
            <a:spLocks noGrp="1"/>
          </p:cNvSpPr>
          <p:nvPr>
            <p:ph type="subTitle" idx="3"/>
          </p:nvPr>
        </p:nvSpPr>
        <p:spPr>
          <a:xfrm>
            <a:off x="6117932" y="2172275"/>
            <a:ext cx="2459700" cy="1055700"/>
          </a:xfrm>
          <a:prstGeom prst="rect">
            <a:avLst/>
          </a:prstGeom>
        </p:spPr>
        <p:txBody>
          <a:bodyPr spcFirstLastPara="1" wrap="square" lIns="91425" tIns="91425" rIns="91425" bIns="91425" anchor="t" anchorCtr="0">
            <a:noAutofit/>
          </a:bodyPr>
          <a:lstStyle/>
          <a:p>
            <a:r>
              <a:rPr lang="en-US" dirty="0" smtClean="0"/>
              <a:t>Our </a:t>
            </a:r>
            <a:r>
              <a:rPr lang="en-US" dirty="0"/>
              <a:t>games embrace the concept of play-to-earn, allowing players to earn real-world value through in-game assets and virtual economies powered by </a:t>
            </a:r>
            <a:r>
              <a:rPr lang="en-US" dirty="0" err="1"/>
              <a:t>blockchain</a:t>
            </a:r>
            <a:r>
              <a:rPr lang="en-US" dirty="0"/>
              <a:t> technology.</a:t>
            </a:r>
          </a:p>
          <a:p>
            <a:pPr marL="0" lvl="0" indent="0" algn="ctr" rtl="0">
              <a:spcBef>
                <a:spcPts val="0"/>
              </a:spcBef>
              <a:spcAft>
                <a:spcPts val="0"/>
              </a:spcAft>
              <a:buNone/>
            </a:pPr>
            <a:endParaRPr dirty="0"/>
          </a:p>
        </p:txBody>
      </p:sp>
      <p:grpSp>
        <p:nvGrpSpPr>
          <p:cNvPr id="321" name="Google Shape;321;p34"/>
          <p:cNvGrpSpPr/>
          <p:nvPr/>
        </p:nvGrpSpPr>
        <p:grpSpPr>
          <a:xfrm>
            <a:off x="8000400" y="987850"/>
            <a:ext cx="536998" cy="134100"/>
            <a:chOff x="7229775" y="947625"/>
            <a:chExt cx="536998" cy="134100"/>
          </a:xfrm>
        </p:grpSpPr>
        <p:sp>
          <p:nvSpPr>
            <p:cNvPr id="322" name="Google Shape;322;p34"/>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23" name="Google Shape;323;p34"/>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24" name="Google Shape;324;p34"/>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25" name="Google Shape;325;p34"/>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30"/>
          <p:cNvSpPr txBox="1">
            <a:spLocks noGrp="1"/>
          </p:cNvSpPr>
          <p:nvPr>
            <p:ph type="body" idx="1"/>
          </p:nvPr>
        </p:nvSpPr>
        <p:spPr>
          <a:xfrm>
            <a:off x="496711" y="756200"/>
            <a:ext cx="5156163" cy="4041578"/>
          </a:xfrm>
          <a:prstGeom prst="rect">
            <a:avLst/>
          </a:prstGeom>
        </p:spPr>
        <p:txBody>
          <a:bodyPr spcFirstLastPara="1" wrap="square" lIns="91425" tIns="91425" rIns="91425" bIns="91425" anchor="t" anchorCtr="0">
            <a:noAutofit/>
          </a:bodyPr>
          <a:lstStyle/>
          <a:p>
            <a:pPr marL="152400" indent="0">
              <a:buNone/>
            </a:pPr>
            <a:r>
              <a:rPr lang="en-US" sz="1600" b="1" dirty="0"/>
              <a:t>Creative </a:t>
            </a:r>
            <a:r>
              <a:rPr lang="en-US" sz="1600" b="1" dirty="0" smtClean="0"/>
              <a:t>Concepts</a:t>
            </a:r>
          </a:p>
          <a:p>
            <a:pPr marL="152400" indent="0">
              <a:buNone/>
            </a:pPr>
            <a:endParaRPr lang="en-US" sz="1600" b="1" dirty="0"/>
          </a:p>
          <a:p>
            <a:r>
              <a:rPr lang="en-US" sz="1600" dirty="0"/>
              <a:t/>
            </a:r>
            <a:br>
              <a:rPr lang="en-US" sz="1600" dirty="0"/>
            </a:br>
            <a:r>
              <a:rPr lang="en-US" sz="1600" dirty="0" smtClean="0"/>
              <a:t>Immersive </a:t>
            </a:r>
            <a:r>
              <a:rPr lang="en-US" sz="1600" dirty="0"/>
              <a:t>Virtual Reality Worlds: Explore fully immersive and interactive virtual reality worlds that bring gaming to a whole new level.</a:t>
            </a:r>
          </a:p>
          <a:p>
            <a:r>
              <a:rPr lang="en-US" sz="1600" dirty="0"/>
              <a:t>Augmented Reality Integration: Seamlessly blend the real world with the virtual world through augmented reality technology, creating unique and engaging gaming experiences.</a:t>
            </a:r>
          </a:p>
          <a:p>
            <a:r>
              <a:rPr lang="en-US" sz="1600" dirty="0" err="1"/>
              <a:t>Blockchain</a:t>
            </a:r>
            <a:r>
              <a:rPr lang="en-US" sz="1600" dirty="0"/>
              <a:t>-based Gaming: Utilize </a:t>
            </a:r>
            <a:r>
              <a:rPr lang="en-US" sz="1600" dirty="0" err="1"/>
              <a:t>blockchain</a:t>
            </a:r>
            <a:r>
              <a:rPr lang="en-US" sz="1600" dirty="0"/>
              <a:t> technology to enable secure and transparent in-game transactions, ownership of virtual assets, and player-driven economies.</a:t>
            </a:r>
          </a:p>
          <a:p>
            <a:pPr marL="0" lvl="0" indent="0" algn="l" rtl="0">
              <a:spcBef>
                <a:spcPts val="0"/>
              </a:spcBef>
              <a:spcAft>
                <a:spcPts val="0"/>
              </a:spcAft>
              <a:buNone/>
            </a:pPr>
            <a:endParaRPr sz="1600" dirty="0"/>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3" name="Picture 2"/>
          <p:cNvPicPr>
            <a:picLocks noChangeAspect="1"/>
          </p:cNvPicPr>
          <p:nvPr/>
        </p:nvPicPr>
        <p:blipFill>
          <a:blip r:embed="rId3"/>
          <a:stretch>
            <a:fillRect/>
          </a:stretch>
        </p:blipFill>
        <p:spPr>
          <a:xfrm>
            <a:off x="5770915" y="1274554"/>
            <a:ext cx="2801301" cy="2644247"/>
          </a:xfrm>
          <a:prstGeom prst="rect">
            <a:avLst/>
          </a:prstGeom>
        </p:spPr>
      </p:pic>
    </p:spTree>
    <p:extLst>
      <p:ext uri="{BB962C8B-B14F-4D97-AF65-F5344CB8AC3E}">
        <p14:creationId xmlns:p14="http://schemas.microsoft.com/office/powerpoint/2010/main" val="232638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19" name="Google Shape;268;p31"/>
          <p:cNvSpPr txBox="1">
            <a:spLocks noGrp="1"/>
          </p:cNvSpPr>
          <p:nvPr>
            <p:ph type="subTitle" idx="3"/>
          </p:nvPr>
        </p:nvSpPr>
        <p:spPr>
          <a:xfrm>
            <a:off x="286246" y="294380"/>
            <a:ext cx="8635016" cy="455898"/>
          </a:xfrm>
          <a:prstGeom prst="rect">
            <a:avLst/>
          </a:prstGeom>
        </p:spPr>
        <p:txBody>
          <a:bodyPr spcFirstLastPara="1" wrap="square" lIns="91425" tIns="91425" rIns="91425" bIns="91425" anchor="t" anchorCtr="0">
            <a:noAutofit/>
          </a:bodyPr>
          <a:lstStyle/>
          <a:p>
            <a:pPr algn="l"/>
            <a:r>
              <a:rPr lang="en-US" sz="1800" b="1" dirty="0"/>
              <a:t>Conclusion</a:t>
            </a:r>
          </a:p>
          <a:p>
            <a:pPr algn="l"/>
            <a:r>
              <a:rPr lang="en-US" sz="1600" dirty="0"/>
              <a:t>﻿</a:t>
            </a:r>
            <a:endParaRPr lang="en-US" sz="1600" dirty="0" smtClean="0"/>
          </a:p>
          <a:p>
            <a:pPr algn="l"/>
            <a:r>
              <a:rPr lang="en-US" sz="1600" b="1" dirty="0" smtClean="0"/>
              <a:t>Key </a:t>
            </a:r>
            <a:r>
              <a:rPr lang="en-US" sz="1600" b="1" dirty="0"/>
              <a:t>Points</a:t>
            </a:r>
          </a:p>
          <a:p>
            <a:pPr algn="l">
              <a:buFont typeface="Arial" panose="020B0604020202020204" pitchFamily="34" charset="0"/>
              <a:buChar char="•"/>
            </a:pPr>
            <a:r>
              <a:rPr lang="en-US" sz="1600" dirty="0"/>
              <a:t>Web 3.0 technologies have the potential to revolutionize the gaming industry.</a:t>
            </a:r>
          </a:p>
          <a:p>
            <a:pPr algn="l">
              <a:buFont typeface="Arial" panose="020B0604020202020204" pitchFamily="34" charset="0"/>
              <a:buChar char="•"/>
            </a:pPr>
            <a:r>
              <a:rPr lang="en-US" sz="1600" dirty="0"/>
              <a:t>Decentralized gaming platforms enable true ownership and control of in-game assets.</a:t>
            </a:r>
          </a:p>
          <a:p>
            <a:pPr algn="l">
              <a:buFont typeface="Arial" panose="020B0604020202020204" pitchFamily="34" charset="0"/>
              <a:buChar char="•"/>
            </a:pPr>
            <a:r>
              <a:rPr lang="en-US" sz="1600" dirty="0" err="1"/>
              <a:t>Blockchain</a:t>
            </a:r>
            <a:r>
              <a:rPr lang="en-US" sz="1600" dirty="0"/>
              <a:t> technology ensures transparency, security, and fairness in gaming transactions.</a:t>
            </a:r>
          </a:p>
          <a:p>
            <a:pPr algn="l">
              <a:buFont typeface="Arial" panose="020B0604020202020204" pitchFamily="34" charset="0"/>
              <a:buChar char="•"/>
            </a:pPr>
            <a:r>
              <a:rPr lang="en-US" sz="1600" dirty="0"/>
              <a:t>NFTs provide new opportunities for monetization and value creation in the gaming ecosystem</a:t>
            </a:r>
            <a:r>
              <a:rPr lang="en-US" sz="1600" dirty="0" smtClean="0"/>
              <a:t>.</a:t>
            </a:r>
          </a:p>
          <a:p>
            <a:pPr algn="l"/>
            <a:endParaRPr lang="en-US" sz="1600" dirty="0"/>
          </a:p>
          <a:p>
            <a:pPr algn="l"/>
            <a:r>
              <a:rPr lang="en-US" sz="1600" b="1" dirty="0"/>
              <a:t>The Future of Gaming</a:t>
            </a:r>
          </a:p>
          <a:p>
            <a:pPr algn="l"/>
            <a:r>
              <a:rPr lang="en-US" sz="1600" dirty="0" smtClean="0"/>
              <a:t>Web </a:t>
            </a:r>
            <a:r>
              <a:rPr lang="en-US" sz="1600" dirty="0"/>
              <a:t>3.0 technologies are poised to reshape the gaming landscape, offering unprecedented possibilities for players, developers, and investors alike. By embracing decentralization, </a:t>
            </a:r>
            <a:r>
              <a:rPr lang="en-US" sz="1600" dirty="0" err="1"/>
              <a:t>blockchain</a:t>
            </a:r>
            <a:r>
              <a:rPr lang="en-US" sz="1600" dirty="0"/>
              <a:t>, and NFTs, the gaming industry can unlock new levels of creativity, ownership, and economic empowerment. The potential of Web 3.0 in gaming is limitless, and we are excited to be at the forefront of this revolution.</a:t>
            </a:r>
          </a:p>
          <a:p>
            <a:pPr marL="0" lvl="0" indent="0" algn="l"/>
            <a:endParaRPr lang="en-US" sz="1600" dirty="0"/>
          </a:p>
          <a:p>
            <a:pPr marL="0" lvl="0" indent="0" algn="l"/>
            <a:endParaRPr sz="1600" dirty="0"/>
          </a:p>
        </p:txBody>
      </p:sp>
    </p:spTree>
    <p:extLst>
      <p:ext uri="{BB962C8B-B14F-4D97-AF65-F5344CB8AC3E}">
        <p14:creationId xmlns:p14="http://schemas.microsoft.com/office/powerpoint/2010/main" val="186233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25" name="Google Shape;225;p28"/>
          <p:cNvSpPr txBox="1">
            <a:spLocks noGrp="1"/>
          </p:cNvSpPr>
          <p:nvPr>
            <p:ph type="title" idx="2"/>
          </p:nvPr>
        </p:nvSpPr>
        <p:spPr>
          <a:xfrm>
            <a:off x="862325"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26" name="Google Shape;226;p28"/>
          <p:cNvSpPr txBox="1">
            <a:spLocks noGrp="1"/>
          </p:cNvSpPr>
          <p:nvPr>
            <p:ph type="title" idx="3"/>
          </p:nvPr>
        </p:nvSpPr>
        <p:spPr>
          <a:xfrm>
            <a:off x="862325" y="29142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27" name="Google Shape;227;p28"/>
          <p:cNvSpPr txBox="1">
            <a:spLocks noGrp="1"/>
          </p:cNvSpPr>
          <p:nvPr>
            <p:ph type="title" idx="4"/>
          </p:nvPr>
        </p:nvSpPr>
        <p:spPr>
          <a:xfrm>
            <a:off x="3554100"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28" name="Google Shape;228;p28"/>
          <p:cNvSpPr txBox="1">
            <a:spLocks noGrp="1"/>
          </p:cNvSpPr>
          <p:nvPr>
            <p:ph type="title" idx="5"/>
          </p:nvPr>
        </p:nvSpPr>
        <p:spPr>
          <a:xfrm>
            <a:off x="3554100" y="29142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29" name="Google Shape;229;p28"/>
          <p:cNvSpPr txBox="1">
            <a:spLocks noGrp="1"/>
          </p:cNvSpPr>
          <p:nvPr>
            <p:ph type="title" idx="6"/>
          </p:nvPr>
        </p:nvSpPr>
        <p:spPr>
          <a:xfrm>
            <a:off x="6260875"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30" name="Google Shape;230;p28"/>
          <p:cNvSpPr txBox="1">
            <a:spLocks noGrp="1"/>
          </p:cNvSpPr>
          <p:nvPr>
            <p:ph type="title" idx="7"/>
          </p:nvPr>
        </p:nvSpPr>
        <p:spPr>
          <a:xfrm>
            <a:off x="6260875" y="29142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231" name="Google Shape;231;p28"/>
          <p:cNvSpPr txBox="1">
            <a:spLocks noGrp="1"/>
          </p:cNvSpPr>
          <p:nvPr>
            <p:ph type="subTitle" idx="1"/>
          </p:nvPr>
        </p:nvSpPr>
        <p:spPr>
          <a:xfrm>
            <a:off x="862325" y="1984475"/>
            <a:ext cx="20358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a:t>
            </a:r>
            <a:endParaRPr dirty="0"/>
          </a:p>
        </p:txBody>
      </p:sp>
      <p:sp>
        <p:nvSpPr>
          <p:cNvPr id="232" name="Google Shape;232;p28"/>
          <p:cNvSpPr txBox="1">
            <a:spLocks noGrp="1"/>
          </p:cNvSpPr>
          <p:nvPr>
            <p:ph type="subTitle" idx="8"/>
          </p:nvPr>
        </p:nvSpPr>
        <p:spPr>
          <a:xfrm>
            <a:off x="3554099" y="1984475"/>
            <a:ext cx="2146789"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Market Analysis- Web 2.0 Gaming</a:t>
            </a:r>
            <a:endParaRPr dirty="0"/>
          </a:p>
        </p:txBody>
      </p:sp>
      <p:sp>
        <p:nvSpPr>
          <p:cNvPr id="233" name="Google Shape;233;p28"/>
          <p:cNvSpPr txBox="1">
            <a:spLocks noGrp="1"/>
          </p:cNvSpPr>
          <p:nvPr>
            <p:ph type="subTitle" idx="9"/>
          </p:nvPr>
        </p:nvSpPr>
        <p:spPr>
          <a:xfrm>
            <a:off x="6260875" y="1984475"/>
            <a:ext cx="2020800" cy="678900"/>
          </a:xfrm>
          <a:prstGeom prst="rect">
            <a:avLst/>
          </a:prstGeom>
        </p:spPr>
        <p:txBody>
          <a:bodyPr spcFirstLastPara="1" wrap="square" lIns="91425" tIns="91425" rIns="91425" bIns="91425" anchor="t" anchorCtr="0">
            <a:noAutofit/>
          </a:bodyPr>
          <a:lstStyle/>
          <a:p>
            <a:pPr marL="0" indent="0"/>
            <a:r>
              <a:rPr lang="en-US" dirty="0"/>
              <a:t>Market Analysis- Web </a:t>
            </a:r>
            <a:r>
              <a:rPr lang="en-US" dirty="0" smtClean="0"/>
              <a:t>3.0 </a:t>
            </a:r>
            <a:r>
              <a:rPr lang="en-US" dirty="0"/>
              <a:t>Gaming</a:t>
            </a:r>
          </a:p>
          <a:p>
            <a:pPr marL="0" lvl="0" indent="0" algn="l" rtl="0">
              <a:spcBef>
                <a:spcPts val="0"/>
              </a:spcBef>
              <a:spcAft>
                <a:spcPts val="0"/>
              </a:spcAft>
              <a:buNone/>
            </a:pPr>
            <a:endParaRPr dirty="0"/>
          </a:p>
        </p:txBody>
      </p:sp>
      <p:sp>
        <p:nvSpPr>
          <p:cNvPr id="234" name="Google Shape;234;p28"/>
          <p:cNvSpPr txBox="1">
            <a:spLocks noGrp="1"/>
          </p:cNvSpPr>
          <p:nvPr>
            <p:ph type="subTitle" idx="13"/>
          </p:nvPr>
        </p:nvSpPr>
        <p:spPr>
          <a:xfrm>
            <a:off x="862325" y="3417950"/>
            <a:ext cx="20358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Competitive Analysis Web 2.0 Gaming</a:t>
            </a:r>
            <a:endParaRPr dirty="0"/>
          </a:p>
        </p:txBody>
      </p:sp>
      <p:sp>
        <p:nvSpPr>
          <p:cNvPr id="235" name="Google Shape;235;p28"/>
          <p:cNvSpPr txBox="1">
            <a:spLocks noGrp="1"/>
          </p:cNvSpPr>
          <p:nvPr>
            <p:ph type="subTitle" idx="14"/>
          </p:nvPr>
        </p:nvSpPr>
        <p:spPr>
          <a:xfrm>
            <a:off x="3554100" y="3417950"/>
            <a:ext cx="2017200" cy="678900"/>
          </a:xfrm>
          <a:prstGeom prst="rect">
            <a:avLst/>
          </a:prstGeom>
        </p:spPr>
        <p:txBody>
          <a:bodyPr spcFirstLastPara="1" wrap="square" lIns="91425" tIns="91425" rIns="91425" bIns="91425" anchor="t" anchorCtr="0">
            <a:noAutofit/>
          </a:bodyPr>
          <a:lstStyle/>
          <a:p>
            <a:pPr marL="0" indent="0"/>
            <a:r>
              <a:rPr lang="en-US" dirty="0"/>
              <a:t>Competitive Analysis Web </a:t>
            </a:r>
            <a:r>
              <a:rPr lang="en-US" dirty="0" smtClean="0"/>
              <a:t>3.0 </a:t>
            </a:r>
            <a:r>
              <a:rPr lang="en-US" dirty="0"/>
              <a:t>Gaming</a:t>
            </a:r>
          </a:p>
          <a:p>
            <a:pPr marL="0" lvl="0" indent="0" algn="l" rtl="0">
              <a:spcBef>
                <a:spcPts val="0"/>
              </a:spcBef>
              <a:spcAft>
                <a:spcPts val="0"/>
              </a:spcAft>
              <a:buNone/>
            </a:pPr>
            <a:endParaRPr dirty="0"/>
          </a:p>
        </p:txBody>
      </p:sp>
      <p:sp>
        <p:nvSpPr>
          <p:cNvPr id="236" name="Google Shape;236;p28"/>
          <p:cNvSpPr txBox="1">
            <a:spLocks noGrp="1"/>
          </p:cNvSpPr>
          <p:nvPr>
            <p:ph type="subTitle" idx="15"/>
          </p:nvPr>
        </p:nvSpPr>
        <p:spPr>
          <a:xfrm>
            <a:off x="6260875" y="3417950"/>
            <a:ext cx="20208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Findings and Conclusions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5"/>
          <p:cNvSpPr txBox="1">
            <a:spLocks noGrp="1"/>
          </p:cNvSpPr>
          <p:nvPr>
            <p:ph type="title"/>
          </p:nvPr>
        </p:nvSpPr>
        <p:spPr>
          <a:xfrm>
            <a:off x="1572500" y="1125725"/>
            <a:ext cx="6059974" cy="21367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r>
            <a:br>
              <a:rPr lang="en" dirty="0" smtClean="0"/>
            </a:br>
            <a:r>
              <a:rPr lang="en" dirty="0" smtClean="0"/>
              <a:t>Introduction</a:t>
            </a:r>
            <a:endParaRPr dirty="0"/>
          </a:p>
        </p:txBody>
      </p:sp>
      <p:grpSp>
        <p:nvGrpSpPr>
          <p:cNvPr id="332" name="Google Shape;332;p35"/>
          <p:cNvGrpSpPr/>
          <p:nvPr/>
        </p:nvGrpSpPr>
        <p:grpSpPr>
          <a:xfrm>
            <a:off x="7229775" y="947625"/>
            <a:ext cx="536998" cy="134100"/>
            <a:chOff x="7229775" y="947625"/>
            <a:chExt cx="536998" cy="134100"/>
          </a:xfrm>
        </p:grpSpPr>
        <p:sp>
          <p:nvSpPr>
            <p:cNvPr id="333" name="Google Shape;333;p35"/>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4" name="Google Shape;334;p35"/>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5" name="Google Shape;335;p35"/>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6" name="Google Shape;336;p35"/>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337" name="Google Shape;337;p35"/>
          <p:cNvGrpSpPr/>
          <p:nvPr/>
        </p:nvGrpSpPr>
        <p:grpSpPr>
          <a:xfrm>
            <a:off x="1061450" y="3804075"/>
            <a:ext cx="226500" cy="378950"/>
            <a:chOff x="7894100" y="3762250"/>
            <a:chExt cx="226500" cy="378950"/>
          </a:xfrm>
        </p:grpSpPr>
        <p:sp>
          <p:nvSpPr>
            <p:cNvPr id="338" name="Google Shape;338;p35"/>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9" name="Google Shape;339;p35"/>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40" name="Google Shape;340;p35"/>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19" name="Google Shape;268;p31"/>
          <p:cNvSpPr txBox="1">
            <a:spLocks noGrp="1"/>
          </p:cNvSpPr>
          <p:nvPr>
            <p:ph type="subTitle" idx="3"/>
          </p:nvPr>
        </p:nvSpPr>
        <p:spPr>
          <a:xfrm>
            <a:off x="720000" y="880533"/>
            <a:ext cx="6922639" cy="1497266"/>
          </a:xfrm>
          <a:prstGeom prst="rect">
            <a:avLst/>
          </a:prstGeom>
        </p:spPr>
        <p:txBody>
          <a:bodyPr spcFirstLastPara="1" wrap="square" lIns="91425" tIns="91425" rIns="91425" bIns="91425" anchor="t" anchorCtr="0">
            <a:noAutofit/>
          </a:bodyPr>
          <a:lstStyle/>
          <a:p>
            <a:pPr marL="0" lvl="0" indent="0" algn="l"/>
            <a:r>
              <a:rPr lang="en-US" sz="1600" dirty="0"/>
              <a:t>The evolution of the internet has been defined by distinct eras, each revolutionizing the way we interact with information and each other. Web 3.0 marks the next paradigm shift, a transformative </a:t>
            </a:r>
            <a:r>
              <a:rPr lang="en-US" sz="1800" dirty="0"/>
              <a:t>phase</a:t>
            </a:r>
            <a:r>
              <a:rPr lang="en-US" sz="1600" dirty="0"/>
              <a:t> that fundamentally changes how we perceive, engage, and transact online</a:t>
            </a:r>
            <a:r>
              <a:rPr lang="en-US" sz="1600" dirty="0" smtClean="0"/>
              <a:t>.</a:t>
            </a:r>
          </a:p>
          <a:p>
            <a:pPr marL="0" lvl="0" indent="0" algn="l"/>
            <a:endParaRPr lang="en-US" sz="1600" dirty="0"/>
          </a:p>
          <a:p>
            <a:pPr marL="0" lvl="0" indent="0" algn="l"/>
            <a:endParaRPr sz="1600" dirty="0"/>
          </a:p>
        </p:txBody>
      </p:sp>
      <p:sp>
        <p:nvSpPr>
          <p:cNvPr id="21" name="Google Shape;268;p31"/>
          <p:cNvSpPr txBox="1">
            <a:spLocks noGrp="1"/>
          </p:cNvSpPr>
          <p:nvPr>
            <p:ph type="subTitle" idx="3"/>
          </p:nvPr>
        </p:nvSpPr>
        <p:spPr>
          <a:xfrm>
            <a:off x="855467" y="2600603"/>
            <a:ext cx="6922639" cy="832708"/>
          </a:xfrm>
          <a:prstGeom prst="rect">
            <a:avLst/>
          </a:prstGeom>
        </p:spPr>
        <p:txBody>
          <a:bodyPr spcFirstLastPara="1" wrap="square" lIns="91425" tIns="91425" rIns="91425" bIns="91425" anchor="t" anchorCtr="0">
            <a:noAutofit/>
          </a:bodyPr>
          <a:lstStyle/>
          <a:p>
            <a:pPr marL="0" lvl="0" indent="0" algn="l"/>
            <a:endParaRPr lang="en-US" dirty="0"/>
          </a:p>
          <a:p>
            <a:pPr marL="0" lvl="0" indent="0" algn="l"/>
            <a:endParaRPr dirty="0"/>
          </a:p>
        </p:txBody>
      </p:sp>
      <p:sp>
        <p:nvSpPr>
          <p:cNvPr id="22" name="Google Shape;268;p31"/>
          <p:cNvSpPr txBox="1">
            <a:spLocks noGrp="1"/>
          </p:cNvSpPr>
          <p:nvPr>
            <p:ph type="subTitle" idx="3"/>
          </p:nvPr>
        </p:nvSpPr>
        <p:spPr>
          <a:xfrm>
            <a:off x="720000" y="2377799"/>
            <a:ext cx="7441867" cy="1865726"/>
          </a:xfrm>
          <a:prstGeom prst="rect">
            <a:avLst/>
          </a:prstGeom>
        </p:spPr>
        <p:txBody>
          <a:bodyPr spcFirstLastPara="1" wrap="square" lIns="91425" tIns="91425" rIns="91425" bIns="91425" anchor="t" anchorCtr="0">
            <a:noAutofit/>
          </a:bodyPr>
          <a:lstStyle/>
          <a:p>
            <a:pPr marL="0" lvl="0" indent="0" algn="l"/>
            <a:r>
              <a:rPr lang="en-US" sz="1600" dirty="0"/>
              <a:t>Web 2.0, the current phase, introduced social media, user-generated content, and interactive web experiences. However, it relied heavily on centralized platforms, where user data and control predominantly resided in the hands of a few corporations. In contrast, Web 3.0 heralds a decentralized internet, offering a more democratized and user-centric ecosystem</a:t>
            </a:r>
            <a:endParaRPr lang="en-US" sz="1600" dirty="0"/>
          </a:p>
          <a:p>
            <a:pPr marL="0" lvl="0" indent="0" algn="l"/>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Web 2.0 Vs Web 3.0</a:t>
            </a:r>
            <a:endParaRPr dirty="0"/>
          </a:p>
        </p:txBody>
      </p:sp>
      <p:graphicFrame>
        <p:nvGraphicFramePr>
          <p:cNvPr id="3" name="Table 2"/>
          <p:cNvGraphicFramePr>
            <a:graphicFrameLocks noGrp="1"/>
          </p:cNvGraphicFramePr>
          <p:nvPr>
            <p:extLst>
              <p:ext uri="{D42A27DB-BD31-4B8C-83A1-F6EECF244321}">
                <p14:modId xmlns:p14="http://schemas.microsoft.com/office/powerpoint/2010/main" val="3178534283"/>
              </p:ext>
            </p:extLst>
          </p:nvPr>
        </p:nvGraphicFramePr>
        <p:xfrm>
          <a:off x="462840" y="1017724"/>
          <a:ext cx="8274759" cy="3657600"/>
        </p:xfrm>
        <a:graphic>
          <a:graphicData uri="http://schemas.openxmlformats.org/drawingml/2006/table">
            <a:tbl>
              <a:tblPr firstRow="1" bandRow="1">
                <a:tableStyleId>{F50D8B3F-9AD1-4003-8A11-50FC4F86412B}</a:tableStyleId>
              </a:tblPr>
              <a:tblGrid>
                <a:gridCol w="2758253">
                  <a:extLst>
                    <a:ext uri="{9D8B030D-6E8A-4147-A177-3AD203B41FA5}">
                      <a16:colId xmlns:a16="http://schemas.microsoft.com/office/drawing/2014/main" val="2248397237"/>
                    </a:ext>
                  </a:extLst>
                </a:gridCol>
                <a:gridCol w="2758253">
                  <a:extLst>
                    <a:ext uri="{9D8B030D-6E8A-4147-A177-3AD203B41FA5}">
                      <a16:colId xmlns:a16="http://schemas.microsoft.com/office/drawing/2014/main" val="1379657524"/>
                    </a:ext>
                  </a:extLst>
                </a:gridCol>
                <a:gridCol w="2758253">
                  <a:extLst>
                    <a:ext uri="{9D8B030D-6E8A-4147-A177-3AD203B41FA5}">
                      <a16:colId xmlns:a16="http://schemas.microsoft.com/office/drawing/2014/main" val="1275242548"/>
                    </a:ext>
                  </a:extLst>
                </a:gridCol>
              </a:tblGrid>
              <a:tr h="302775">
                <a:tc>
                  <a:txBody>
                    <a:bodyPr/>
                    <a:lstStyle/>
                    <a:p>
                      <a:pPr algn="ctr"/>
                      <a:r>
                        <a:rPr lang="en-US" dirty="0" smtClean="0">
                          <a:solidFill>
                            <a:schemeClr val="accent1"/>
                          </a:solidFill>
                        </a:rPr>
                        <a:t>Features</a:t>
                      </a:r>
                      <a:endParaRPr lang="en-US" dirty="0">
                        <a:solidFill>
                          <a:schemeClr val="accent1"/>
                        </a:solidFill>
                      </a:endParaRPr>
                    </a:p>
                  </a:txBody>
                  <a:tcPr/>
                </a:tc>
                <a:tc>
                  <a:txBody>
                    <a:bodyPr/>
                    <a:lstStyle/>
                    <a:p>
                      <a:pPr algn="ctr"/>
                      <a:r>
                        <a:rPr lang="en-US" dirty="0" smtClean="0">
                          <a:solidFill>
                            <a:schemeClr val="accent1"/>
                          </a:solidFill>
                        </a:rPr>
                        <a:t>Web 2.0</a:t>
                      </a:r>
                      <a:endParaRPr lang="en-US" dirty="0">
                        <a:solidFill>
                          <a:schemeClr val="accent1"/>
                        </a:solidFill>
                      </a:endParaRPr>
                    </a:p>
                  </a:txBody>
                  <a:tcPr/>
                </a:tc>
                <a:tc>
                  <a:txBody>
                    <a:bodyPr/>
                    <a:lstStyle/>
                    <a:p>
                      <a:pPr algn="ctr"/>
                      <a:r>
                        <a:rPr lang="en-US" dirty="0" smtClean="0">
                          <a:solidFill>
                            <a:schemeClr val="accent1"/>
                          </a:solidFill>
                        </a:rPr>
                        <a:t>Web 3.0</a:t>
                      </a:r>
                      <a:endParaRPr lang="en-US" dirty="0">
                        <a:solidFill>
                          <a:schemeClr val="accent1"/>
                        </a:solidFill>
                      </a:endParaRPr>
                    </a:p>
                  </a:txBody>
                  <a:tcPr/>
                </a:tc>
                <a:extLst>
                  <a:ext uri="{0D108BD9-81ED-4DB2-BD59-A6C34878D82A}">
                    <a16:rowId xmlns:a16="http://schemas.microsoft.com/office/drawing/2014/main" val="433812045"/>
                  </a:ext>
                </a:extLst>
              </a:tr>
              <a:tr h="938602">
                <a:tc>
                  <a:txBody>
                    <a:bodyPr/>
                    <a:lstStyle/>
                    <a:p>
                      <a:pPr algn="l"/>
                      <a:r>
                        <a:rPr lang="en-US" dirty="0" smtClean="0">
                          <a:solidFill>
                            <a:schemeClr val="accent1"/>
                          </a:solidFill>
                        </a:rPr>
                        <a:t>Decentralization</a:t>
                      </a:r>
                      <a:endParaRPr lang="en-US" dirty="0">
                        <a:solidFill>
                          <a:schemeClr val="accent1"/>
                        </a:solidFill>
                      </a:endParaRPr>
                    </a:p>
                  </a:txBody>
                  <a:tcPr/>
                </a:tc>
                <a:tc>
                  <a:txBody>
                    <a:bodyPr/>
                    <a:lstStyle/>
                    <a:p>
                      <a:pPr algn="l"/>
                      <a:r>
                        <a:rPr lang="en-US" dirty="0" smtClean="0">
                          <a:solidFill>
                            <a:schemeClr val="accent1"/>
                          </a:solidFill>
                        </a:rPr>
                        <a:t>Centralized architecture with control in the hands of corporations and service providers.</a:t>
                      </a:r>
                      <a:endParaRPr lang="en-US" dirty="0">
                        <a:solidFill>
                          <a:schemeClr val="accent1"/>
                        </a:solidFill>
                      </a:endParaRPr>
                    </a:p>
                  </a:txBody>
                  <a:tcPr/>
                </a:tc>
                <a:tc>
                  <a:txBody>
                    <a:bodyPr/>
                    <a:lstStyle/>
                    <a:p>
                      <a:pPr algn="l"/>
                      <a:r>
                        <a:rPr lang="en-US" dirty="0" smtClean="0">
                          <a:solidFill>
                            <a:schemeClr val="accent1"/>
                          </a:solidFill>
                        </a:rPr>
                        <a:t>Decentralized architecture with control distributed among users and peer-to-peer networks.</a:t>
                      </a:r>
                      <a:endParaRPr lang="en-US" dirty="0">
                        <a:solidFill>
                          <a:schemeClr val="accent1"/>
                        </a:solidFill>
                      </a:endParaRPr>
                    </a:p>
                  </a:txBody>
                  <a:tcPr/>
                </a:tc>
                <a:extLst>
                  <a:ext uri="{0D108BD9-81ED-4DB2-BD59-A6C34878D82A}">
                    <a16:rowId xmlns:a16="http://schemas.microsoft.com/office/drawing/2014/main" val="2785779076"/>
                  </a:ext>
                </a:extLst>
              </a:tr>
              <a:tr h="726660">
                <a:tc>
                  <a:txBody>
                    <a:bodyPr/>
                    <a:lstStyle/>
                    <a:p>
                      <a:pPr algn="l"/>
                      <a:r>
                        <a:rPr lang="en-US" dirty="0" smtClean="0">
                          <a:solidFill>
                            <a:schemeClr val="accent1"/>
                          </a:solidFill>
                        </a:rPr>
                        <a:t>Data Ownership</a:t>
                      </a:r>
                      <a:endParaRPr lang="en-US" dirty="0">
                        <a:solidFill>
                          <a:schemeClr val="accent1"/>
                        </a:solidFill>
                      </a:endParaRPr>
                    </a:p>
                  </a:txBody>
                  <a:tcPr/>
                </a:tc>
                <a:tc>
                  <a:txBody>
                    <a:bodyPr/>
                    <a:lstStyle/>
                    <a:p>
                      <a:pPr algn="l"/>
                      <a:r>
                        <a:rPr lang="en-US" dirty="0" smtClean="0">
                          <a:solidFill>
                            <a:schemeClr val="accent1"/>
                          </a:solidFill>
                        </a:rPr>
                        <a:t>User data owned and controlled by corporations, leading to privacy concerns.</a:t>
                      </a:r>
                      <a:endParaRPr lang="en-US" dirty="0">
                        <a:solidFill>
                          <a:schemeClr val="accent1"/>
                        </a:solidFill>
                      </a:endParaRPr>
                    </a:p>
                  </a:txBody>
                  <a:tcPr/>
                </a:tc>
                <a:tc>
                  <a:txBody>
                    <a:bodyPr/>
                    <a:lstStyle/>
                    <a:p>
                      <a:pPr algn="l"/>
                      <a:r>
                        <a:rPr lang="en-US" dirty="0" smtClean="0">
                          <a:solidFill>
                            <a:schemeClr val="accent1"/>
                          </a:solidFill>
                        </a:rPr>
                        <a:t>User data owned and controlled by individuals, giving them more control over their privacy.</a:t>
                      </a:r>
                      <a:endParaRPr lang="en-US" dirty="0">
                        <a:solidFill>
                          <a:schemeClr val="accent1"/>
                        </a:solidFill>
                      </a:endParaRPr>
                    </a:p>
                  </a:txBody>
                  <a:tcPr/>
                </a:tc>
                <a:extLst>
                  <a:ext uri="{0D108BD9-81ED-4DB2-BD59-A6C34878D82A}">
                    <a16:rowId xmlns:a16="http://schemas.microsoft.com/office/drawing/2014/main" val="2535398755"/>
                  </a:ext>
                </a:extLst>
              </a:tr>
              <a:tr h="938602">
                <a:tc>
                  <a:txBody>
                    <a:bodyPr/>
                    <a:lstStyle/>
                    <a:p>
                      <a:pPr algn="l"/>
                      <a:r>
                        <a:rPr lang="en-US" dirty="0" smtClean="0">
                          <a:solidFill>
                            <a:schemeClr val="accent1"/>
                          </a:solidFill>
                        </a:rPr>
                        <a:t>Interoperability</a:t>
                      </a:r>
                      <a:endParaRPr lang="en-US" dirty="0">
                        <a:solidFill>
                          <a:schemeClr val="accent1"/>
                        </a:solidFill>
                      </a:endParaRPr>
                    </a:p>
                  </a:txBody>
                  <a:tcPr/>
                </a:tc>
                <a:tc>
                  <a:txBody>
                    <a:bodyPr/>
                    <a:lstStyle/>
                    <a:p>
                      <a:pPr algn="l"/>
                      <a:r>
                        <a:rPr lang="en-US" dirty="0" smtClean="0">
                          <a:solidFill>
                            <a:schemeClr val="accent1"/>
                          </a:solidFill>
                        </a:rPr>
                        <a:t>Limited interoperability between platforms and services.</a:t>
                      </a:r>
                      <a:endParaRPr lang="en-US" dirty="0">
                        <a:solidFill>
                          <a:schemeClr val="accent1"/>
                        </a:solidFill>
                      </a:endParaRPr>
                    </a:p>
                  </a:txBody>
                  <a:tcPr/>
                </a:tc>
                <a:tc>
                  <a:txBody>
                    <a:bodyPr/>
                    <a:lstStyle/>
                    <a:p>
                      <a:pPr algn="l"/>
                      <a:r>
                        <a:rPr lang="en-US" dirty="0" smtClean="0">
                          <a:solidFill>
                            <a:schemeClr val="accent1"/>
                          </a:solidFill>
                        </a:rPr>
                        <a:t>Enhanced interoperability between platforms and services, allowing for seamless data sharing and collaboration.</a:t>
                      </a:r>
                      <a:endParaRPr lang="en-US" dirty="0">
                        <a:solidFill>
                          <a:schemeClr val="accent1"/>
                        </a:solidFill>
                      </a:endParaRPr>
                    </a:p>
                  </a:txBody>
                  <a:tcPr/>
                </a:tc>
                <a:extLst>
                  <a:ext uri="{0D108BD9-81ED-4DB2-BD59-A6C34878D82A}">
                    <a16:rowId xmlns:a16="http://schemas.microsoft.com/office/drawing/2014/main" val="2406666242"/>
                  </a:ext>
                </a:extLst>
              </a:tr>
              <a:tr h="726660">
                <a:tc>
                  <a:txBody>
                    <a:bodyPr/>
                    <a:lstStyle/>
                    <a:p>
                      <a:pPr algn="l"/>
                      <a:r>
                        <a:rPr lang="en-US" dirty="0" smtClean="0">
                          <a:solidFill>
                            <a:schemeClr val="accent1"/>
                          </a:solidFill>
                        </a:rPr>
                        <a:t>Smart Contracts</a:t>
                      </a:r>
                      <a:endParaRPr lang="en-US" dirty="0">
                        <a:solidFill>
                          <a:schemeClr val="accent1"/>
                        </a:solidFill>
                      </a:endParaRPr>
                    </a:p>
                  </a:txBody>
                  <a:tcPr/>
                </a:tc>
                <a:tc>
                  <a:txBody>
                    <a:bodyPr/>
                    <a:lstStyle/>
                    <a:p>
                      <a:pPr algn="l"/>
                      <a:r>
                        <a:rPr lang="en-US" dirty="0" smtClean="0">
                          <a:solidFill>
                            <a:schemeClr val="accent1"/>
                          </a:solidFill>
                        </a:rPr>
                        <a:t>Not supported.</a:t>
                      </a:r>
                      <a:endParaRPr lang="en-US" dirty="0">
                        <a:solidFill>
                          <a:schemeClr val="accent1"/>
                        </a:solidFill>
                      </a:endParaRPr>
                    </a:p>
                  </a:txBody>
                  <a:tcPr/>
                </a:tc>
                <a:tc>
                  <a:txBody>
                    <a:bodyPr/>
                    <a:lstStyle/>
                    <a:p>
                      <a:pPr algn="l"/>
                      <a:r>
                        <a:rPr lang="en-US" dirty="0" smtClean="0">
                          <a:solidFill>
                            <a:schemeClr val="accent1"/>
                          </a:solidFill>
                        </a:rPr>
                        <a:t>Support for smart contracts, enabling programmable and self-executing agreements.</a:t>
                      </a:r>
                      <a:endParaRPr lang="en-US" dirty="0">
                        <a:solidFill>
                          <a:schemeClr val="accent1"/>
                        </a:solidFill>
                      </a:endParaRPr>
                    </a:p>
                  </a:txBody>
                  <a:tcPr/>
                </a:tc>
                <a:extLst>
                  <a:ext uri="{0D108BD9-81ED-4DB2-BD59-A6C34878D82A}">
                    <a16:rowId xmlns:a16="http://schemas.microsoft.com/office/drawing/2014/main" val="397960032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Web 2.0 Vs Web 3.0</a:t>
            </a:r>
            <a:endParaRPr dirty="0"/>
          </a:p>
        </p:txBody>
      </p:sp>
      <p:graphicFrame>
        <p:nvGraphicFramePr>
          <p:cNvPr id="3" name="Table 2"/>
          <p:cNvGraphicFramePr>
            <a:graphicFrameLocks noGrp="1"/>
          </p:cNvGraphicFramePr>
          <p:nvPr>
            <p:extLst>
              <p:ext uri="{D42A27DB-BD31-4B8C-83A1-F6EECF244321}">
                <p14:modId xmlns:p14="http://schemas.microsoft.com/office/powerpoint/2010/main" val="2714353011"/>
              </p:ext>
            </p:extLst>
          </p:nvPr>
        </p:nvGraphicFramePr>
        <p:xfrm>
          <a:off x="462843" y="1017724"/>
          <a:ext cx="8173158" cy="3139440"/>
        </p:xfrm>
        <a:graphic>
          <a:graphicData uri="http://schemas.openxmlformats.org/drawingml/2006/table">
            <a:tbl>
              <a:tblPr firstRow="1" bandRow="1">
                <a:tableStyleId>{F50D8B3F-9AD1-4003-8A11-50FC4F86412B}</a:tableStyleId>
              </a:tblPr>
              <a:tblGrid>
                <a:gridCol w="2724386">
                  <a:extLst>
                    <a:ext uri="{9D8B030D-6E8A-4147-A177-3AD203B41FA5}">
                      <a16:colId xmlns:a16="http://schemas.microsoft.com/office/drawing/2014/main" val="2248397237"/>
                    </a:ext>
                  </a:extLst>
                </a:gridCol>
                <a:gridCol w="2724386">
                  <a:extLst>
                    <a:ext uri="{9D8B030D-6E8A-4147-A177-3AD203B41FA5}">
                      <a16:colId xmlns:a16="http://schemas.microsoft.com/office/drawing/2014/main" val="1379657524"/>
                    </a:ext>
                  </a:extLst>
                </a:gridCol>
                <a:gridCol w="2724386">
                  <a:extLst>
                    <a:ext uri="{9D8B030D-6E8A-4147-A177-3AD203B41FA5}">
                      <a16:colId xmlns:a16="http://schemas.microsoft.com/office/drawing/2014/main" val="1275242548"/>
                    </a:ext>
                  </a:extLst>
                </a:gridCol>
              </a:tblGrid>
              <a:tr h="172167">
                <a:tc>
                  <a:txBody>
                    <a:bodyPr/>
                    <a:lstStyle/>
                    <a:p>
                      <a:pPr algn="ctr"/>
                      <a:r>
                        <a:rPr lang="en-US" dirty="0" smtClean="0">
                          <a:solidFill>
                            <a:schemeClr val="accent1"/>
                          </a:solidFill>
                        </a:rPr>
                        <a:t>Features</a:t>
                      </a:r>
                      <a:endParaRPr lang="en-US" dirty="0">
                        <a:solidFill>
                          <a:schemeClr val="accent1"/>
                        </a:solidFill>
                      </a:endParaRPr>
                    </a:p>
                  </a:txBody>
                  <a:tcPr/>
                </a:tc>
                <a:tc>
                  <a:txBody>
                    <a:bodyPr/>
                    <a:lstStyle/>
                    <a:p>
                      <a:pPr algn="ctr"/>
                      <a:r>
                        <a:rPr lang="en-US" dirty="0" smtClean="0">
                          <a:solidFill>
                            <a:schemeClr val="accent1"/>
                          </a:solidFill>
                        </a:rPr>
                        <a:t>Web 2.0</a:t>
                      </a:r>
                      <a:endParaRPr lang="en-US" dirty="0">
                        <a:solidFill>
                          <a:schemeClr val="accent1"/>
                        </a:solidFill>
                      </a:endParaRPr>
                    </a:p>
                  </a:txBody>
                  <a:tcPr/>
                </a:tc>
                <a:tc>
                  <a:txBody>
                    <a:bodyPr/>
                    <a:lstStyle/>
                    <a:p>
                      <a:pPr algn="ctr"/>
                      <a:r>
                        <a:rPr lang="en-US" dirty="0" smtClean="0">
                          <a:solidFill>
                            <a:schemeClr val="accent1"/>
                          </a:solidFill>
                        </a:rPr>
                        <a:t>Web 3.0</a:t>
                      </a:r>
                      <a:endParaRPr lang="en-US" dirty="0">
                        <a:solidFill>
                          <a:schemeClr val="accent1"/>
                        </a:solidFill>
                      </a:endParaRPr>
                    </a:p>
                  </a:txBody>
                  <a:tcPr/>
                </a:tc>
                <a:extLst>
                  <a:ext uri="{0D108BD9-81ED-4DB2-BD59-A6C34878D82A}">
                    <a16:rowId xmlns:a16="http://schemas.microsoft.com/office/drawing/2014/main" val="433812045"/>
                  </a:ext>
                </a:extLst>
              </a:tr>
              <a:tr h="533719">
                <a:tc>
                  <a:txBody>
                    <a:bodyPr/>
                    <a:lstStyle/>
                    <a:p>
                      <a:pPr algn="l"/>
                      <a:r>
                        <a:rPr lang="en-US" dirty="0" err="1" smtClean="0">
                          <a:solidFill>
                            <a:schemeClr val="accent1"/>
                          </a:solidFill>
                        </a:rPr>
                        <a:t>Blockchain</a:t>
                      </a:r>
                      <a:r>
                        <a:rPr lang="en-US" dirty="0" smtClean="0">
                          <a:solidFill>
                            <a:schemeClr val="accent1"/>
                          </a:solidFill>
                        </a:rPr>
                        <a:t> Technology</a:t>
                      </a:r>
                      <a:endParaRPr lang="en-US" dirty="0">
                        <a:solidFill>
                          <a:schemeClr val="accent1"/>
                        </a:solidFill>
                      </a:endParaRPr>
                    </a:p>
                  </a:txBody>
                  <a:tcPr/>
                </a:tc>
                <a:tc>
                  <a:txBody>
                    <a:bodyPr/>
                    <a:lstStyle/>
                    <a:p>
                      <a:pPr algn="l"/>
                      <a:r>
                        <a:rPr lang="en-US" dirty="0" smtClean="0">
                          <a:solidFill>
                            <a:schemeClr val="accent1"/>
                          </a:solidFill>
                        </a:rPr>
                        <a:t>Not utilized.</a:t>
                      </a:r>
                      <a:endParaRPr lang="en-US" dirty="0">
                        <a:solidFill>
                          <a:schemeClr val="accent1"/>
                        </a:solidFill>
                      </a:endParaRPr>
                    </a:p>
                  </a:txBody>
                  <a:tcPr/>
                </a:tc>
                <a:tc>
                  <a:txBody>
                    <a:bodyPr/>
                    <a:lstStyle/>
                    <a:p>
                      <a:pPr algn="l"/>
                      <a:r>
                        <a:rPr lang="en-US" dirty="0" smtClean="0">
                          <a:solidFill>
                            <a:schemeClr val="accent1"/>
                          </a:solidFill>
                        </a:rPr>
                        <a:t>Utilizes </a:t>
                      </a:r>
                      <a:r>
                        <a:rPr lang="en-US" dirty="0" err="1" smtClean="0">
                          <a:solidFill>
                            <a:schemeClr val="accent1"/>
                          </a:solidFill>
                        </a:rPr>
                        <a:t>blockchain</a:t>
                      </a:r>
                      <a:r>
                        <a:rPr lang="en-US" dirty="0" smtClean="0">
                          <a:solidFill>
                            <a:schemeClr val="accent1"/>
                          </a:solidFill>
                        </a:rPr>
                        <a:t> technology for transparency, security, and trust in transactions and data management.</a:t>
                      </a:r>
                      <a:endParaRPr lang="en-US" dirty="0">
                        <a:solidFill>
                          <a:schemeClr val="accent1"/>
                        </a:solidFill>
                      </a:endParaRPr>
                    </a:p>
                  </a:txBody>
                  <a:tcPr/>
                </a:tc>
                <a:extLst>
                  <a:ext uri="{0D108BD9-81ED-4DB2-BD59-A6C34878D82A}">
                    <a16:rowId xmlns:a16="http://schemas.microsoft.com/office/drawing/2014/main" val="1630844101"/>
                  </a:ext>
                </a:extLst>
              </a:tr>
              <a:tr h="533719">
                <a:tc>
                  <a:txBody>
                    <a:bodyPr/>
                    <a:lstStyle/>
                    <a:p>
                      <a:pPr algn="l"/>
                      <a:r>
                        <a:rPr lang="en-US" dirty="0" smtClean="0">
                          <a:solidFill>
                            <a:schemeClr val="accent1"/>
                          </a:solidFill>
                        </a:rPr>
                        <a:t>Virtual Reality (VR)</a:t>
                      </a:r>
                      <a:endParaRPr lang="en-US" dirty="0">
                        <a:solidFill>
                          <a:schemeClr val="accent1"/>
                        </a:solidFill>
                      </a:endParaRPr>
                    </a:p>
                  </a:txBody>
                  <a:tcPr/>
                </a:tc>
                <a:tc>
                  <a:txBody>
                    <a:bodyPr/>
                    <a:lstStyle/>
                    <a:p>
                      <a:pPr algn="l"/>
                      <a:r>
                        <a:rPr lang="en-US" dirty="0" smtClean="0">
                          <a:solidFill>
                            <a:schemeClr val="accent1"/>
                          </a:solidFill>
                        </a:rPr>
                        <a:t>Limited integration with VR technologies.</a:t>
                      </a:r>
                      <a:endParaRPr lang="en-US" dirty="0">
                        <a:solidFill>
                          <a:schemeClr val="accent1"/>
                        </a:solidFill>
                      </a:endParaRPr>
                    </a:p>
                  </a:txBody>
                  <a:tcPr/>
                </a:tc>
                <a:tc>
                  <a:txBody>
                    <a:bodyPr/>
                    <a:lstStyle/>
                    <a:p>
                      <a:pPr algn="l"/>
                      <a:r>
                        <a:rPr lang="en-US" dirty="0" smtClean="0">
                          <a:solidFill>
                            <a:schemeClr val="accent1"/>
                          </a:solidFill>
                        </a:rPr>
                        <a:t>Enhanced integration with VR technologies, enabling immersive and interactive experiences.</a:t>
                      </a:r>
                      <a:endParaRPr lang="en-US" dirty="0">
                        <a:solidFill>
                          <a:schemeClr val="accent1"/>
                        </a:solidFill>
                      </a:endParaRPr>
                    </a:p>
                  </a:txBody>
                  <a:tcPr/>
                </a:tc>
                <a:extLst>
                  <a:ext uri="{0D108BD9-81ED-4DB2-BD59-A6C34878D82A}">
                    <a16:rowId xmlns:a16="http://schemas.microsoft.com/office/drawing/2014/main" val="1403304316"/>
                  </a:ext>
                </a:extLst>
              </a:tr>
              <a:tr h="533719">
                <a:tc>
                  <a:txBody>
                    <a:bodyPr/>
                    <a:lstStyle/>
                    <a:p>
                      <a:pPr algn="l"/>
                      <a:r>
                        <a:rPr lang="en-US" dirty="0" smtClean="0">
                          <a:solidFill>
                            <a:schemeClr val="accent1"/>
                          </a:solidFill>
                        </a:rPr>
                        <a:t>Artificial Intelligence (AI)</a:t>
                      </a:r>
                      <a:endParaRPr lang="en-US" dirty="0">
                        <a:solidFill>
                          <a:schemeClr val="accent1"/>
                        </a:solidFill>
                      </a:endParaRPr>
                    </a:p>
                  </a:txBody>
                  <a:tcPr/>
                </a:tc>
                <a:tc>
                  <a:txBody>
                    <a:bodyPr/>
                    <a:lstStyle/>
                    <a:p>
                      <a:pPr algn="l"/>
                      <a:r>
                        <a:rPr lang="en-US" dirty="0" smtClean="0">
                          <a:solidFill>
                            <a:schemeClr val="accent1"/>
                          </a:solidFill>
                        </a:rPr>
                        <a:t>Limited integration with AI technologies.</a:t>
                      </a:r>
                      <a:endParaRPr lang="en-US" dirty="0">
                        <a:solidFill>
                          <a:schemeClr val="accent1"/>
                        </a:solidFill>
                      </a:endParaRPr>
                    </a:p>
                  </a:txBody>
                  <a:tcPr/>
                </a:tc>
                <a:tc>
                  <a:txBody>
                    <a:bodyPr/>
                    <a:lstStyle/>
                    <a:p>
                      <a:pPr algn="l"/>
                      <a:r>
                        <a:rPr lang="en-US" dirty="0" smtClean="0">
                          <a:solidFill>
                            <a:schemeClr val="accent1"/>
                          </a:solidFill>
                        </a:rPr>
                        <a:t>Enhanced integration with AI technologies, enabling intelligent automation and personalized experiences.</a:t>
                      </a:r>
                      <a:endParaRPr lang="en-US" dirty="0">
                        <a:solidFill>
                          <a:schemeClr val="accent1"/>
                        </a:solidFill>
                      </a:endParaRPr>
                    </a:p>
                  </a:txBody>
                  <a:tcPr/>
                </a:tc>
                <a:extLst>
                  <a:ext uri="{0D108BD9-81ED-4DB2-BD59-A6C34878D82A}">
                    <a16:rowId xmlns:a16="http://schemas.microsoft.com/office/drawing/2014/main" val="1272378824"/>
                  </a:ext>
                </a:extLst>
              </a:tr>
            </a:tbl>
          </a:graphicData>
        </a:graphic>
      </p:graphicFrame>
    </p:spTree>
    <p:extLst>
      <p:ext uri="{BB962C8B-B14F-4D97-AF65-F5344CB8AC3E}">
        <p14:creationId xmlns:p14="http://schemas.microsoft.com/office/powerpoint/2010/main" val="20811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 dirty="0" smtClean="0"/>
              <a:t>Features</a:t>
            </a:r>
            <a:endParaRPr dirty="0"/>
          </a:p>
        </p:txBody>
      </p:sp>
      <p:sp>
        <p:nvSpPr>
          <p:cNvPr id="19" name="Google Shape;268;p31"/>
          <p:cNvSpPr txBox="1">
            <a:spLocks noGrp="1"/>
          </p:cNvSpPr>
          <p:nvPr>
            <p:ph type="body" idx="1"/>
          </p:nvPr>
        </p:nvSpPr>
        <p:spPr>
          <a:xfrm>
            <a:off x="496711" y="1267024"/>
            <a:ext cx="5334689" cy="3188775"/>
          </a:xfrm>
          <a:prstGeom prst="rect">
            <a:avLst/>
          </a:prstGeom>
        </p:spPr>
        <p:txBody>
          <a:bodyPr spcFirstLastPara="1" wrap="square" lIns="91425" tIns="91425" rIns="91425" bIns="91425" anchor="t" anchorCtr="0">
            <a:noAutofit/>
          </a:bodyPr>
          <a:lstStyle/>
          <a:p>
            <a:r>
              <a:rPr lang="en-US" sz="1400" dirty="0" smtClean="0"/>
              <a:t>Decentralization</a:t>
            </a:r>
            <a:r>
              <a:rPr lang="en-US" sz="1400" dirty="0"/>
              <a:t>: Web 3.0 is built on decentralized networks, allowing for greater transparency, security, and control for gamers.</a:t>
            </a:r>
          </a:p>
          <a:p>
            <a:r>
              <a:rPr lang="en-US" sz="1400" dirty="0"/>
              <a:t>Smart Contracts: Web 3.0 utilizes smart contracts to enable trustless transactions and automate in-game processes, enhancing efficiency and reducing fraud.</a:t>
            </a:r>
          </a:p>
          <a:p>
            <a:r>
              <a:rPr lang="en-US" sz="1400" dirty="0"/>
              <a:t>Tokenization: Web 3.0 introduces the use of tokens, allowing for the creation of unique in-game assets, digital currencies, and provable scarcity.</a:t>
            </a:r>
          </a:p>
          <a:p>
            <a:r>
              <a:rPr lang="en-US" sz="1400" dirty="0"/>
              <a:t>Interoperability: Web 3.0 enables seamless interaction between different gaming platforms and ecosystems, promoting cross-game experiences and economies.</a:t>
            </a:r>
          </a:p>
          <a:p>
            <a:r>
              <a:rPr lang="en-US" sz="1400" dirty="0"/>
              <a:t>Community Governance: Web 3.0 empowers gamers by giving them a voice in the decision-making process through decentralized governance models.</a:t>
            </a:r>
          </a:p>
          <a:p>
            <a:pPr marL="0" lvl="0" indent="0" algn="l"/>
            <a:endParaRPr lang="en-US" sz="1400" dirty="0"/>
          </a:p>
          <a:p>
            <a:pPr marL="0" lvl="0" indent="0" algn="l"/>
            <a:endParaRPr sz="1400" dirty="0"/>
          </a:p>
        </p:txBody>
      </p:sp>
      <p:sp>
        <p:nvSpPr>
          <p:cNvPr id="21" name="Google Shape;268;p31"/>
          <p:cNvSpPr txBox="1">
            <a:spLocks noGrp="1"/>
          </p:cNvSpPr>
          <p:nvPr>
            <p:ph type="subTitle" idx="4294967295"/>
          </p:nvPr>
        </p:nvSpPr>
        <p:spPr>
          <a:xfrm>
            <a:off x="0" y="2600325"/>
            <a:ext cx="6923088" cy="833438"/>
          </a:xfrm>
          <a:prstGeom prst="rect">
            <a:avLst/>
          </a:prstGeom>
        </p:spPr>
        <p:txBody>
          <a:bodyPr spcFirstLastPara="1" wrap="square" lIns="91425" tIns="91425" rIns="91425" bIns="91425" anchor="t" anchorCtr="0">
            <a:noAutofit/>
          </a:bodyPr>
          <a:lstStyle/>
          <a:p>
            <a:pPr marL="0" lvl="0" indent="0" algn="l"/>
            <a:endParaRPr lang="en-US" dirty="0"/>
          </a:p>
          <a:p>
            <a:pPr marL="0" lvl="0" indent="0" algn="l"/>
            <a:endParaRPr dirty="0"/>
          </a:p>
        </p:txBody>
      </p:sp>
      <p:grpSp>
        <p:nvGrpSpPr>
          <p:cNvPr id="272" name="Google Shape;272;p31"/>
          <p:cNvGrpSpPr/>
          <p:nvPr/>
        </p:nvGrpSpPr>
        <p:grpSpPr>
          <a:xfrm rot="5400000">
            <a:off x="1712642" y="248150"/>
            <a:ext cx="74100" cy="1788450"/>
            <a:chOff x="8657175" y="772575"/>
            <a:chExt cx="74100" cy="1788450"/>
          </a:xfrm>
        </p:grpSpPr>
        <p:sp>
          <p:nvSpPr>
            <p:cNvPr id="273" name="Google Shape;273;p31"/>
            <p:cNvSpPr/>
            <p:nvPr/>
          </p:nvSpPr>
          <p:spPr>
            <a:xfrm>
              <a:off x="8657175" y="772575"/>
              <a:ext cx="74100" cy="1428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274" name="Google Shape;274;p31"/>
            <p:cNvSpPr/>
            <p:nvPr/>
          </p:nvSpPr>
          <p:spPr>
            <a:xfrm>
              <a:off x="8657175" y="2304150"/>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275" name="Google Shape;275;p31"/>
            <p:cNvSpPr/>
            <p:nvPr/>
          </p:nvSpPr>
          <p:spPr>
            <a:xfrm>
              <a:off x="8657175" y="2483925"/>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pic>
        <p:nvPicPr>
          <p:cNvPr id="5" name="Picture 4"/>
          <p:cNvPicPr>
            <a:picLocks noChangeAspect="1"/>
          </p:cNvPicPr>
          <p:nvPr/>
        </p:nvPicPr>
        <p:blipFill>
          <a:blip r:embed="rId3"/>
          <a:stretch>
            <a:fillRect/>
          </a:stretch>
        </p:blipFill>
        <p:spPr>
          <a:xfrm>
            <a:off x="5705407" y="688622"/>
            <a:ext cx="3006010" cy="3767177"/>
          </a:xfrm>
          <a:prstGeom prst="rect">
            <a:avLst/>
          </a:prstGeom>
        </p:spPr>
      </p:pic>
    </p:spTree>
    <p:extLst>
      <p:ext uri="{BB962C8B-B14F-4D97-AF65-F5344CB8AC3E}">
        <p14:creationId xmlns:p14="http://schemas.microsoft.com/office/powerpoint/2010/main" val="187248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5"/>
          <p:cNvSpPr txBox="1">
            <a:spLocks noGrp="1"/>
          </p:cNvSpPr>
          <p:nvPr>
            <p:ph type="title"/>
          </p:nvPr>
        </p:nvSpPr>
        <p:spPr>
          <a:xfrm>
            <a:off x="861300" y="1418292"/>
            <a:ext cx="7458612" cy="21550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t/>
            </a:r>
            <a:br>
              <a:rPr lang="en" sz="5400" dirty="0" smtClean="0"/>
            </a:br>
            <a:r>
              <a:rPr lang="en" sz="5400" dirty="0" smtClean="0"/>
              <a:t>Market Analysis- Web 2.0 Gaming</a:t>
            </a:r>
            <a:endParaRPr sz="5400" dirty="0"/>
          </a:p>
        </p:txBody>
      </p:sp>
      <p:grpSp>
        <p:nvGrpSpPr>
          <p:cNvPr id="332" name="Google Shape;332;p35"/>
          <p:cNvGrpSpPr/>
          <p:nvPr/>
        </p:nvGrpSpPr>
        <p:grpSpPr>
          <a:xfrm>
            <a:off x="7229775" y="947625"/>
            <a:ext cx="536998" cy="134100"/>
            <a:chOff x="7229775" y="947625"/>
            <a:chExt cx="536998" cy="134100"/>
          </a:xfrm>
        </p:grpSpPr>
        <p:sp>
          <p:nvSpPr>
            <p:cNvPr id="333" name="Google Shape;333;p35"/>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4" name="Google Shape;334;p35"/>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5" name="Google Shape;335;p35"/>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6" name="Google Shape;336;p35"/>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337" name="Google Shape;337;p35"/>
          <p:cNvGrpSpPr/>
          <p:nvPr/>
        </p:nvGrpSpPr>
        <p:grpSpPr>
          <a:xfrm>
            <a:off x="1061450" y="3804075"/>
            <a:ext cx="226500" cy="378950"/>
            <a:chOff x="7894100" y="3762250"/>
            <a:chExt cx="226500" cy="378950"/>
          </a:xfrm>
        </p:grpSpPr>
        <p:sp>
          <p:nvSpPr>
            <p:cNvPr id="338" name="Google Shape;338;p35"/>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39" name="Google Shape;339;p35"/>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40" name="Google Shape;340;p35"/>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extLst>
      <p:ext uri="{BB962C8B-B14F-4D97-AF65-F5344CB8AC3E}">
        <p14:creationId xmlns:p14="http://schemas.microsoft.com/office/powerpoint/2010/main" val="3613513645"/>
      </p:ext>
    </p:extLst>
  </p:cSld>
  <p:clrMapOvr>
    <a:masterClrMapping/>
  </p:clrMapOvr>
</p:sld>
</file>

<file path=ppt/theme/theme1.xml><?xml version="1.0" encoding="utf-8"?>
<a:theme xmlns:a="http://schemas.openxmlformats.org/drawingml/2006/main" name="Game Design Agency by Slidesgo">
  <a:themeElements>
    <a:clrScheme name="Simple Light">
      <a:dk1>
        <a:srgbClr val="FFFFFF"/>
      </a:dk1>
      <a:lt1>
        <a:srgbClr val="000000"/>
      </a:lt1>
      <a:dk2>
        <a:srgbClr val="DD3D6E"/>
      </a:dk2>
      <a:lt2>
        <a:srgbClr val="6ABFD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1794</Words>
  <Application>Microsoft Office PowerPoint</Application>
  <PresentationFormat>On-screen Show (16:9)</PresentationFormat>
  <Paragraphs>189</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Orbitron</vt:lpstr>
      <vt:lpstr>Raleway</vt:lpstr>
      <vt:lpstr>Copperplate Gothic Bold</vt:lpstr>
      <vt:lpstr>Kanit</vt:lpstr>
      <vt:lpstr>Kanit Light</vt:lpstr>
      <vt:lpstr>Open Sans Light</vt:lpstr>
      <vt:lpstr>Arial</vt:lpstr>
      <vt:lpstr>Game Design Agency by Slidesgo</vt:lpstr>
      <vt:lpstr>Web 3.0 - Powered Gaming: Our Vision </vt:lpstr>
      <vt:lpstr>PowerPoint Presentation</vt:lpstr>
      <vt:lpstr>Table of contents</vt:lpstr>
      <vt:lpstr> Introduction</vt:lpstr>
      <vt:lpstr>PowerPoint Presentation</vt:lpstr>
      <vt:lpstr>Web 2.0 Vs Web 3.0</vt:lpstr>
      <vt:lpstr>Web 2.0 Vs Web 3.0</vt:lpstr>
      <vt:lpstr>Features</vt:lpstr>
      <vt:lpstr> Market Analysis- Web 2.0 Gaming</vt:lpstr>
      <vt:lpstr>PowerPoint Presentation</vt:lpstr>
      <vt:lpstr>PowerPoint Presentation</vt:lpstr>
      <vt:lpstr> Market Analysis- Web 3.0 Gaming</vt:lpstr>
      <vt:lpstr>PowerPoint Presentation</vt:lpstr>
      <vt:lpstr>PowerPoint Presentation</vt:lpstr>
      <vt:lpstr> Competitive Analysis- Web 2.0 Gaming</vt:lpstr>
      <vt:lpstr>PowerPoint Presentation</vt:lpstr>
      <vt:lpstr>PowerPoint Presentation</vt:lpstr>
      <vt:lpstr>PowerPoint Presentation</vt:lpstr>
      <vt:lpstr>PowerPoint Presentation</vt:lpstr>
      <vt:lpstr> Competitive Analysis- Web 3.0 Gaming</vt:lpstr>
      <vt:lpstr>PowerPoint Presentation</vt:lpstr>
      <vt:lpstr>PowerPoint Presentation</vt:lpstr>
      <vt:lpstr> Research Findings</vt:lpstr>
      <vt:lpstr>PowerPoint Presentation</vt:lpstr>
      <vt:lpstr>Unique Selling Points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3.0 - Powered Gaming: Our Vision</dc:title>
  <dc:creator>Deodas Nimje</dc:creator>
  <cp:lastModifiedBy>Deodas Nimje</cp:lastModifiedBy>
  <cp:revision>18</cp:revision>
  <dcterms:modified xsi:type="dcterms:W3CDTF">2024-01-08T08:42:47Z</dcterms:modified>
</cp:coreProperties>
</file>