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0"/>
  </p:notesMasterIdLst>
  <p:sldIdLst>
    <p:sldId id="256" r:id="rId2"/>
    <p:sldId id="258" r:id="rId3"/>
    <p:sldId id="259" r:id="rId4"/>
    <p:sldId id="257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>
        <p:scale>
          <a:sx n="33" d="100"/>
          <a:sy n="33" d="100"/>
        </p:scale>
        <p:origin x="2438" y="12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C29E1-DEB7-4027-869B-C119040B2166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4D0A8-1781-4BB3-B21A-C95EA2AD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7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4D0A8-1781-4BB3-B21A-C95EA2ADE1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7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4D0A8-1781-4BB3-B21A-C95EA2ADE1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8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7D3-66BD-4DB8-915E-C2FF6DE276F7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411-FC78-4836-B95C-8DC90EECC50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82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7D3-66BD-4DB8-915E-C2FF6DE276F7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411-FC78-4836-B95C-8DC90EEC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9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7D3-66BD-4DB8-915E-C2FF6DE276F7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411-FC78-4836-B95C-8DC90EEC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81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7D3-66BD-4DB8-915E-C2FF6DE276F7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411-FC78-4836-B95C-8DC90EECC50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707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7D3-66BD-4DB8-915E-C2FF6DE276F7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411-FC78-4836-B95C-8DC90EEC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12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7D3-66BD-4DB8-915E-C2FF6DE276F7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411-FC78-4836-B95C-8DC90EECC50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153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7D3-66BD-4DB8-915E-C2FF6DE276F7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411-FC78-4836-B95C-8DC90EEC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20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7D3-66BD-4DB8-915E-C2FF6DE276F7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411-FC78-4836-B95C-8DC90EEC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96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7D3-66BD-4DB8-915E-C2FF6DE276F7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411-FC78-4836-B95C-8DC90EEC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6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7D3-66BD-4DB8-915E-C2FF6DE276F7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411-FC78-4836-B95C-8DC90EEC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1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7D3-66BD-4DB8-915E-C2FF6DE276F7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411-FC78-4836-B95C-8DC90EEC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7D3-66BD-4DB8-915E-C2FF6DE276F7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411-FC78-4836-B95C-8DC90EEC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4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7D3-66BD-4DB8-915E-C2FF6DE276F7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411-FC78-4836-B95C-8DC90EEC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9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7D3-66BD-4DB8-915E-C2FF6DE276F7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411-FC78-4836-B95C-8DC90EEC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2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7D3-66BD-4DB8-915E-C2FF6DE276F7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411-FC78-4836-B95C-8DC90EEC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5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7D3-66BD-4DB8-915E-C2FF6DE276F7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411-FC78-4836-B95C-8DC90EEC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6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BA7D3-66BD-4DB8-915E-C2FF6DE276F7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411-FC78-4836-B95C-8DC90EEC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8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46BA7D3-66BD-4DB8-915E-C2FF6DE276F7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7911411-FC78-4836-B95C-8DC90EECC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43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7955" y="323490"/>
            <a:ext cx="8001000" cy="29718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smtClean="0"/>
              <a:t>Sustainable Energy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i="1" dirty="0" smtClean="0"/>
              <a:t>Team# 3</a:t>
            </a:r>
            <a:br>
              <a:rPr lang="en-US" i="1" dirty="0" smtClean="0"/>
            </a:br>
            <a:r>
              <a:rPr lang="en-US" i="1" dirty="0" smtClean="0"/>
              <a:t>CSCN8010 – Foundation of Machine Learning</a:t>
            </a:r>
            <a:endParaRPr lang="en-US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algn="just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Team members: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Kapil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Bhardwaj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Parag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Shah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</a:rPr>
              <a:t>Preetpal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Singh</a:t>
            </a:r>
          </a:p>
          <a:p>
            <a:pPr marL="342900" indent="-342900">
              <a:buFontTx/>
              <a:buChar char="-"/>
            </a:pP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94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4574" y="0"/>
            <a:ext cx="5598543" cy="1107536"/>
          </a:xfrm>
        </p:spPr>
        <p:txBody>
          <a:bodyPr>
            <a:noAutofit/>
          </a:bodyPr>
          <a:lstStyle/>
          <a:p>
            <a:r>
              <a:rPr lang="en-US" sz="4000" b="1" u="sng" dirty="0" smtClean="0"/>
              <a:t>About our Project</a:t>
            </a:r>
            <a:endParaRPr lang="en-US" sz="4000" b="1" u="sng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3298" y="1841501"/>
            <a:ext cx="11073659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As AI models become more powerful, they also become more resource-hungry.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There is a growing need to measure, reduce, and report energy consumption related to AI model 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</a:rPr>
              <a:t>usage, especially 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large language models (LLMs).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2000" i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This project introduces a machine learning and NLP-powered solution for: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2000" i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Energy prediction of prompt executions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Prompt optimization to reduce compute requirements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Transparency and logging for green AI </a:t>
            </a:r>
            <a:r>
              <a:rPr lang="en-US" sz="2000" i="1" dirty="0" smtClean="0">
                <a:solidFill>
                  <a:schemeClr val="tx1"/>
                </a:solidFill>
                <a:latin typeface="Arial" panose="020B0604020202020204" pitchFamily="34" charset="0"/>
              </a:rPr>
              <a:t>reporting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“AI cannot be sustainable if we cannot measure its energy.”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i="1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0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9948" y="181157"/>
            <a:ext cx="8134710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🌎 Sustainability Challenges of AI at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🏢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Over 1,200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hyperscale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AI data centers deployed globally in 2025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⚡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Projected to surpass the national electricity demand of Poland by next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💦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 million liters/day: Water consumed by a single 100 MW data center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💰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Annual health and environmental costs could reach $9.2 billion</a:t>
            </a:r>
          </a:p>
          <a:p>
            <a:endParaRPr lang="en-US" sz="1400" b="1" u="sng" dirty="0" smtClean="0">
              <a:solidFill>
                <a:srgbClr val="C00000"/>
              </a:solidFill>
            </a:endParaRPr>
          </a:p>
          <a:p>
            <a:r>
              <a:rPr lang="en-US" b="1" u="sng" dirty="0" smtClean="0">
                <a:solidFill>
                  <a:srgbClr val="C00000"/>
                </a:solidFill>
              </a:rPr>
              <a:t>Global </a:t>
            </a:r>
            <a:r>
              <a:rPr lang="en-US" b="1" u="sng" dirty="0">
                <a:solidFill>
                  <a:srgbClr val="C00000"/>
                </a:solidFill>
              </a:rPr>
              <a:t>regulatory push: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California’s Zero-Carbon Mandates (SB 57, AB 222</a:t>
            </a:r>
            <a:r>
              <a:rPr lang="en-US" sz="1400" dirty="0" smtClean="0"/>
              <a:t>) – for tech companies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EU </a:t>
            </a:r>
            <a:r>
              <a:rPr lang="en-US" sz="1400" dirty="0"/>
              <a:t>AI Act: Mandatory energy disclosure by August 2026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India's </a:t>
            </a:r>
            <a:r>
              <a:rPr lang="en-US" sz="1400" dirty="0"/>
              <a:t>draft digital emissions guidelines (2025)</a:t>
            </a:r>
          </a:p>
          <a:p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5115466" y="3019241"/>
            <a:ext cx="70161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>
                <a:solidFill>
                  <a:srgbClr val="C00000"/>
                </a:solidFill>
              </a:rPr>
              <a:t>Why Our Project Matters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</a:t>
            </a:r>
            <a:r>
              <a:rPr lang="en-US" dirty="0"/>
              <a:t>real-time way to measure AI prompt energy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Developers &amp; researchers have zero feedback loop to improve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Climate regulators need transparent prediction tools</a:t>
            </a:r>
          </a:p>
          <a:p>
            <a:endParaRPr lang="en-US" b="1" u="sng" dirty="0" smtClean="0"/>
          </a:p>
          <a:p>
            <a:r>
              <a:rPr lang="en-US" b="1" u="sng" dirty="0" smtClean="0">
                <a:solidFill>
                  <a:srgbClr val="C00000"/>
                </a:solidFill>
              </a:rPr>
              <a:t>Our Impact</a:t>
            </a:r>
          </a:p>
          <a:p>
            <a:r>
              <a:rPr lang="en-US" dirty="0" smtClean="0"/>
              <a:t>We’re building a prediction engine + recommender system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Estimate </a:t>
            </a:r>
            <a:r>
              <a:rPr lang="en-US" dirty="0"/>
              <a:t>energy usage for any prompt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Flag </a:t>
            </a:r>
            <a:r>
              <a:rPr lang="en-US" dirty="0"/>
              <a:t>inefficient queries &amp; possible prompt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Suggest </a:t>
            </a:r>
            <a:r>
              <a:rPr lang="en-US" dirty="0"/>
              <a:t>greener alternatives with minimal accuracy loss</a:t>
            </a:r>
          </a:p>
        </p:txBody>
      </p:sp>
    </p:spTree>
    <p:extLst>
      <p:ext uri="{BB962C8B-B14F-4D97-AF65-F5344CB8AC3E}">
        <p14:creationId xmlns:p14="http://schemas.microsoft.com/office/powerpoint/2010/main" val="83826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 rot="19076316">
            <a:off x="267419" y="2993365"/>
            <a:ext cx="464963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/>
              <a:lightRig rig="threePt" dir="t"/>
            </a:scene3d>
            <a:sp3d extrusionH="57150">
              <a:bevelT h="25400" prst="softRound"/>
            </a:sp3d>
          </a:bodyPr>
          <a:lstStyle/>
          <a:p>
            <a:pPr algn="ctr"/>
            <a:r>
              <a:rPr lang="en-US" sz="3200" b="1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Architecture </a:t>
            </a:r>
            <a:r>
              <a:rPr lang="en-US" sz="3200" b="1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innerShdw blurRad="63500" dist="50800" dir="13500000">
                    <a:schemeClr val="accent4">
                      <a:lumMod val="75000"/>
                      <a:alpha val="50000"/>
                    </a:schemeClr>
                  </a:innerShdw>
                </a:effectLst>
              </a:rPr>
              <a:t>Diagram</a:t>
            </a:r>
            <a:endParaRPr lang="en-US" sz="3200" b="1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innerShdw blurRad="63500" dist="50800" dir="13500000">
                  <a:schemeClr val="accent4">
                    <a:lumMod val="75000"/>
                    <a:alpha val="50000"/>
                  </a:schemeClr>
                </a:inn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" t="9685" r="126" b="1510"/>
          <a:stretch/>
        </p:blipFill>
        <p:spPr>
          <a:xfrm>
            <a:off x="5055080" y="345055"/>
            <a:ext cx="6858000" cy="609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1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8346"/>
          <a:stretch/>
        </p:blipFill>
        <p:spPr>
          <a:xfrm>
            <a:off x="336972" y="266699"/>
            <a:ext cx="11321628" cy="58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8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88603" y="439757"/>
            <a:ext cx="826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 for predicted energy Consumption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6612"/>
          <a:stretch/>
        </p:blipFill>
        <p:spPr>
          <a:xfrm>
            <a:off x="1321645" y="1024532"/>
            <a:ext cx="9799320" cy="51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1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0369" y="485478"/>
            <a:ext cx="10315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 after Improve predicted energy Consumption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6628"/>
          <a:stretch/>
        </p:blipFill>
        <p:spPr>
          <a:xfrm>
            <a:off x="620835" y="1070253"/>
            <a:ext cx="10754712" cy="564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00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5960" y="2651760"/>
            <a:ext cx="88360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Any Suggestions?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19314872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151</TotalTime>
  <Words>215</Words>
  <Application>Microsoft Office PowerPoint</Application>
  <PresentationFormat>Widescreen</PresentationFormat>
  <Paragraphs>47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Slice</vt:lpstr>
      <vt:lpstr>Sustainable Energy Team# 3 CSCN8010 – Foundation of Machine Learning</vt:lpstr>
      <vt:lpstr>About our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Energy Team# 3</dc:title>
  <dc:creator>acer</dc:creator>
  <cp:lastModifiedBy>acer</cp:lastModifiedBy>
  <cp:revision>16</cp:revision>
  <dcterms:created xsi:type="dcterms:W3CDTF">2025-07-31T17:36:06Z</dcterms:created>
  <dcterms:modified xsi:type="dcterms:W3CDTF">2025-08-01T14:33:02Z</dcterms:modified>
</cp:coreProperties>
</file>