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DM Serif Display"/>
      <p:regular r:id="rId43"/>
      <p: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gagv0TFH+PJJXLOWC3pcxo1kmT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DMSerifDisplay-italic.fntdata"/><Relationship Id="rId21" Type="http://schemas.openxmlformats.org/officeDocument/2006/relationships/slide" Target="slides/slide16.xml"/><Relationship Id="rId43" Type="http://schemas.openxmlformats.org/officeDocument/2006/relationships/font" Target="fonts/DMSerifDisplay-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indent="-228600" lvl="1" marL="9144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2pPr>
            <a:lvl3pPr indent="-228600" lvl="2" marL="13716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3pPr>
            <a:lvl4pPr indent="-228600" lvl="3" marL="18288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4pPr>
            <a:lvl5pPr indent="-228600" lvl="4" marL="22860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venir"/>
                <a:ea typeface="Avenir"/>
                <a:cs typeface="Avenir"/>
                <a:sym typeface="Avenir"/>
              </a:rPr>
              <a:t>‹#›</a:t>
            </a:fld>
            <a:endParaRPr b="0" i="0" sz="1200" u="none" cap="none" strike="noStrike">
              <a:solidFill>
                <a:schemeClr val="dk1"/>
              </a:solidFill>
              <a:latin typeface="Avenir"/>
              <a:ea typeface="Avenir"/>
              <a:cs typeface="Avenir"/>
              <a:sym typeface="Aveni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15" name="Shape 15"/>
        <p:cNvGrpSpPr/>
        <p:nvPr/>
      </p:nvGrpSpPr>
      <p:grpSpPr>
        <a:xfrm>
          <a:off x="0" y="0"/>
          <a:ext cx="0" cy="0"/>
          <a:chOff x="0" y="0"/>
          <a:chExt cx="0" cy="0"/>
        </a:xfrm>
      </p:grpSpPr>
      <p:sp>
        <p:nvSpPr>
          <p:cNvPr id="16" name="Google Shape;16;p41"/>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17" name="Google Shape;17;p41"/>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18" name="Google Shape;18;p41"/>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19" name="Google Shape;19;p41"/>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20" name="Google Shape;20;p41"/>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21" name="Google Shape;21;p41"/>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89" name="Shape 89"/>
        <p:cNvGrpSpPr/>
        <p:nvPr/>
      </p:nvGrpSpPr>
      <p:grpSpPr>
        <a:xfrm>
          <a:off x="0" y="0"/>
          <a:ext cx="0" cy="0"/>
          <a:chOff x="0" y="0"/>
          <a:chExt cx="0" cy="0"/>
        </a:xfrm>
      </p:grpSpPr>
      <p:sp>
        <p:nvSpPr>
          <p:cNvPr id="90" name="Google Shape;9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49"/>
          <p:cNvSpPr txBox="1"/>
          <p:nvPr>
            <p:ph idx="1" type="body"/>
          </p:nvPr>
        </p:nvSpPr>
        <p:spPr>
          <a:xfrm>
            <a:off x="3963846" y="2671537"/>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9"/>
          <p:cNvSpPr/>
          <p:nvPr/>
        </p:nvSpPr>
        <p:spPr>
          <a:xfrm>
            <a:off x="838200" y="2671537"/>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5" name="Google Shape;95;p49"/>
          <p:cNvSpPr/>
          <p:nvPr/>
        </p:nvSpPr>
        <p:spPr>
          <a:xfrm>
            <a:off x="838200" y="3861674"/>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6" name="Google Shape;96;p49"/>
          <p:cNvSpPr/>
          <p:nvPr/>
        </p:nvSpPr>
        <p:spPr>
          <a:xfrm>
            <a:off x="838200" y="1481400"/>
            <a:ext cx="3081528"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7" name="Google Shape;97;p4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9"/>
          <p:cNvSpPr txBox="1"/>
          <p:nvPr>
            <p:ph idx="2" type="body"/>
          </p:nvPr>
        </p:nvSpPr>
        <p:spPr>
          <a:xfrm>
            <a:off x="3963845" y="1504889"/>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9"/>
          <p:cNvSpPr txBox="1"/>
          <p:nvPr>
            <p:ph idx="3" type="body"/>
          </p:nvPr>
        </p:nvSpPr>
        <p:spPr>
          <a:xfrm>
            <a:off x="3963845" y="3873104"/>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9"/>
          <p:cNvSpPr/>
          <p:nvPr/>
        </p:nvSpPr>
        <p:spPr>
          <a:xfrm>
            <a:off x="838200" y="5063241"/>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1" name="Google Shape;101;p49"/>
          <p:cNvSpPr txBox="1"/>
          <p:nvPr>
            <p:ph idx="4" type="body"/>
          </p:nvPr>
        </p:nvSpPr>
        <p:spPr>
          <a:xfrm>
            <a:off x="3963845" y="5074671"/>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2" name="Shape 102"/>
        <p:cNvGrpSpPr/>
        <p:nvPr/>
      </p:nvGrpSpPr>
      <p:grpSpPr>
        <a:xfrm>
          <a:off x="0" y="0"/>
          <a:ext cx="0" cy="0"/>
          <a:chOff x="0" y="0"/>
          <a:chExt cx="0" cy="0"/>
        </a:xfrm>
      </p:grpSpPr>
      <p:sp>
        <p:nvSpPr>
          <p:cNvPr id="103" name="Google Shape;10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50"/>
          <p:cNvSpPr/>
          <p:nvPr/>
        </p:nvSpPr>
        <p:spPr>
          <a:xfrm>
            <a:off x="0" y="0"/>
            <a:ext cx="12192000" cy="732644"/>
          </a:xfrm>
          <a:prstGeom prst="rect">
            <a:avLst/>
          </a:prstGeom>
          <a:solidFill>
            <a:srgbClr val="224C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venir"/>
              <a:ea typeface="Avenir"/>
              <a:cs typeface="Avenir"/>
              <a:sym typeface="Avenir"/>
            </a:endParaRPr>
          </a:p>
        </p:txBody>
      </p:sp>
      <p:pic>
        <p:nvPicPr>
          <p:cNvPr id="107" name="Google Shape;107;p50"/>
          <p:cNvPicPr preferRelativeResize="0"/>
          <p:nvPr/>
        </p:nvPicPr>
        <p:blipFill rotWithShape="1">
          <a:blip r:embed="rId2">
            <a:alphaModFix/>
          </a:blip>
          <a:srcRect b="0" l="0" r="0" t="0"/>
          <a:stretch/>
        </p:blipFill>
        <p:spPr>
          <a:xfrm>
            <a:off x="0" y="-130248"/>
            <a:ext cx="993140" cy="99314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2_Two Content">
    <p:spTree>
      <p:nvGrpSpPr>
        <p:cNvPr id="108" name="Shape 108"/>
        <p:cNvGrpSpPr/>
        <p:nvPr/>
      </p:nvGrpSpPr>
      <p:grpSpPr>
        <a:xfrm>
          <a:off x="0" y="0"/>
          <a:ext cx="0" cy="0"/>
          <a:chOff x="0" y="0"/>
          <a:chExt cx="0" cy="0"/>
        </a:xfrm>
      </p:grpSpPr>
      <p:sp>
        <p:nvSpPr>
          <p:cNvPr id="109" name="Google Shape;109;p51"/>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51"/>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2" name="Google Shape;11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3" name="Google Shape;11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1pPr>
            <a:lvl2pPr indent="0" lvl="1"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2pPr>
            <a:lvl3pPr indent="0" lvl="2"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3pPr>
            <a:lvl4pPr indent="0" lvl="3"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4pPr>
            <a:lvl5pPr indent="0" lvl="4"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5pPr>
            <a:lvl6pPr indent="0" lvl="5"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6pPr>
            <a:lvl7pPr indent="0" lvl="6"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7pPr>
            <a:lvl8pPr indent="0" lvl="7"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8pPr>
            <a:lvl9pPr indent="0" lvl="8"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5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sp>
        <p:nvSpPr>
          <p:cNvPr id="116" name="Google Shape;11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9" name="Google Shape;119;p52"/>
          <p:cNvPicPr preferRelativeResize="0"/>
          <p:nvPr/>
        </p:nvPicPr>
        <p:blipFill rotWithShape="1">
          <a:blip r:embed="rId2">
            <a:alphaModFix/>
          </a:blip>
          <a:srcRect b="0" l="0" r="68302" t="0"/>
          <a:stretch/>
        </p:blipFill>
        <p:spPr>
          <a:xfrm>
            <a:off x="11419337" y="190681"/>
            <a:ext cx="641046" cy="96758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1_Opening slide">
    <p:bg>
      <p:bgPr>
        <a:solidFill>
          <a:srgbClr val="244C6F"/>
        </a:solidFill>
      </p:bgPr>
    </p:bg>
    <p:spTree>
      <p:nvGrpSpPr>
        <p:cNvPr id="120" name="Shape 120"/>
        <p:cNvGrpSpPr/>
        <p:nvPr/>
      </p:nvGrpSpPr>
      <p:grpSpPr>
        <a:xfrm>
          <a:off x="0" y="0"/>
          <a:ext cx="0" cy="0"/>
          <a:chOff x="0" y="0"/>
          <a:chExt cx="0" cy="0"/>
        </a:xfrm>
      </p:grpSpPr>
      <p:sp>
        <p:nvSpPr>
          <p:cNvPr id="121" name="Google Shape;121;p53"/>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122" name="Google Shape;122;p53"/>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123" name="Google Shape;123;p53"/>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124" name="Google Shape;124;p53"/>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125" name="Google Shape;125;p53"/>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126" name="Google Shape;126;p53"/>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27" name="Shape 127"/>
        <p:cNvGrpSpPr/>
        <p:nvPr/>
      </p:nvGrpSpPr>
      <p:grpSpPr>
        <a:xfrm>
          <a:off x="0" y="0"/>
          <a:ext cx="0" cy="0"/>
          <a:chOff x="0" y="0"/>
          <a:chExt cx="0" cy="0"/>
        </a:xfrm>
      </p:grpSpPr>
      <p:sp>
        <p:nvSpPr>
          <p:cNvPr id="128" name="Google Shape;128;p54"/>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5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2">
    <p:spTree>
      <p:nvGrpSpPr>
        <p:cNvPr id="133" name="Shape 133"/>
        <p:cNvGrpSpPr/>
        <p:nvPr/>
      </p:nvGrpSpPr>
      <p:grpSpPr>
        <a:xfrm>
          <a:off x="0" y="0"/>
          <a:ext cx="0" cy="0"/>
          <a:chOff x="0" y="0"/>
          <a:chExt cx="0" cy="0"/>
        </a:xfrm>
      </p:grpSpPr>
      <p:sp>
        <p:nvSpPr>
          <p:cNvPr id="134" name="Google Shape;134;p55"/>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55"/>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5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spTree>
      <p:nvGrpSpPr>
        <p:cNvPr id="140" name="Shape 140"/>
        <p:cNvGrpSpPr/>
        <p:nvPr/>
      </p:nvGrpSpPr>
      <p:grpSpPr>
        <a:xfrm>
          <a:off x="0" y="0"/>
          <a:ext cx="0" cy="0"/>
          <a:chOff x="0" y="0"/>
          <a:chExt cx="0" cy="0"/>
        </a:xfrm>
      </p:grpSpPr>
      <p:sp>
        <p:nvSpPr>
          <p:cNvPr id="141" name="Google Shape;141;p56"/>
          <p:cNvSpPr txBox="1"/>
          <p:nvPr>
            <p:ph idx="1" type="body"/>
          </p:nvPr>
        </p:nvSpPr>
        <p:spPr>
          <a:xfrm>
            <a:off x="131617" y="2162995"/>
            <a:ext cx="5888183" cy="401396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56"/>
          <p:cNvSpPr txBox="1"/>
          <p:nvPr>
            <p:ph idx="2" type="body"/>
          </p:nvPr>
        </p:nvSpPr>
        <p:spPr>
          <a:xfrm>
            <a:off x="6172200" y="2162994"/>
            <a:ext cx="5881254" cy="401396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5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56"/>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148" name="Google Shape;148;p56"/>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49" name="Shape 149"/>
        <p:cNvGrpSpPr/>
        <p:nvPr/>
      </p:nvGrpSpPr>
      <p:grpSpPr>
        <a:xfrm>
          <a:off x="0" y="0"/>
          <a:ext cx="0" cy="0"/>
          <a:chOff x="0" y="0"/>
          <a:chExt cx="0" cy="0"/>
        </a:xfrm>
      </p:grpSpPr>
      <p:sp>
        <p:nvSpPr>
          <p:cNvPr id="150" name="Google Shape;150;p57"/>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1" name="Google Shape;151;p57"/>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57"/>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3" name="Google Shape;153;p57"/>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5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158" name="Shape 158"/>
        <p:cNvGrpSpPr/>
        <p:nvPr/>
      </p:nvGrpSpPr>
      <p:grpSpPr>
        <a:xfrm>
          <a:off x="0" y="0"/>
          <a:ext cx="0" cy="0"/>
          <a:chOff x="0" y="0"/>
          <a:chExt cx="0" cy="0"/>
        </a:xfrm>
      </p:grpSpPr>
      <p:sp>
        <p:nvSpPr>
          <p:cNvPr id="159" name="Google Shape;159;p58"/>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0" name="Google Shape;160;p58"/>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58"/>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2" name="Google Shape;162;p58"/>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5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58"/>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168" name="Google Shape;168;p58"/>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8" name="Shape 28"/>
        <p:cNvGrpSpPr/>
        <p:nvPr/>
      </p:nvGrpSpPr>
      <p:grpSpPr>
        <a:xfrm>
          <a:off x="0" y="0"/>
          <a:ext cx="0" cy="0"/>
          <a:chOff x="0" y="0"/>
          <a:chExt cx="0" cy="0"/>
        </a:xfrm>
      </p:grpSpPr>
      <p:sp>
        <p:nvSpPr>
          <p:cNvPr id="29" name="Google Shape;29;p42"/>
          <p:cNvSpPr txBox="1"/>
          <p:nvPr>
            <p:ph idx="1" type="body"/>
          </p:nvPr>
        </p:nvSpPr>
        <p:spPr>
          <a:xfrm>
            <a:off x="131617" y="2162995"/>
            <a:ext cx="5888183" cy="401396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2"/>
          <p:cNvSpPr txBox="1"/>
          <p:nvPr>
            <p:ph idx="2" type="body"/>
          </p:nvPr>
        </p:nvSpPr>
        <p:spPr>
          <a:xfrm>
            <a:off x="6172200" y="2162994"/>
            <a:ext cx="5881254" cy="401396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2"/>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36" name="Google Shape;36;p42"/>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69" name="Shape 169"/>
        <p:cNvGrpSpPr/>
        <p:nvPr/>
      </p:nvGrpSpPr>
      <p:grpSpPr>
        <a:xfrm>
          <a:off x="0" y="0"/>
          <a:ext cx="0" cy="0"/>
          <a:chOff x="0" y="0"/>
          <a:chExt cx="0" cy="0"/>
        </a:xfrm>
      </p:grpSpPr>
      <p:sp>
        <p:nvSpPr>
          <p:cNvPr id="170" name="Google Shape;170;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5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74" name="Shape 174"/>
        <p:cNvGrpSpPr/>
        <p:nvPr/>
      </p:nvGrpSpPr>
      <p:grpSpPr>
        <a:xfrm>
          <a:off x="0" y="0"/>
          <a:ext cx="0" cy="0"/>
          <a:chOff x="0" y="0"/>
          <a:chExt cx="0" cy="0"/>
        </a:xfrm>
      </p:grpSpPr>
      <p:sp>
        <p:nvSpPr>
          <p:cNvPr id="175" name="Google Shape;17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60"/>
          <p:cNvSpPr/>
          <p:nvPr/>
        </p:nvSpPr>
        <p:spPr>
          <a:xfrm>
            <a:off x="838200" y="2195543"/>
            <a:ext cx="10515600" cy="772794"/>
          </a:xfrm>
          <a:prstGeom prst="rect">
            <a:avLst/>
          </a:prstGeom>
          <a:solidFill>
            <a:srgbClr val="1F37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venir"/>
              <a:ea typeface="Avenir"/>
              <a:cs typeface="Avenir"/>
              <a:sym typeface="Avenir"/>
            </a:endParaRPr>
          </a:p>
        </p:txBody>
      </p:sp>
      <p:sp>
        <p:nvSpPr>
          <p:cNvPr id="179" name="Google Shape;179;p60"/>
          <p:cNvSpPr txBox="1"/>
          <p:nvPr>
            <p:ph type="ctrTitle"/>
          </p:nvPr>
        </p:nvSpPr>
        <p:spPr>
          <a:xfrm>
            <a:off x="1524000" y="258194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venir"/>
              <a:buNone/>
              <a:defRPr sz="6000">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sp>
        <p:nvSpPr>
          <p:cNvPr id="38" name="Google Shape;3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4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42" name="Shape 42"/>
        <p:cNvGrpSpPr/>
        <p:nvPr/>
      </p:nvGrpSpPr>
      <p:grpSpPr>
        <a:xfrm>
          <a:off x="0" y="0"/>
          <a:ext cx="0" cy="0"/>
          <a:chOff x="0" y="0"/>
          <a:chExt cx="0" cy="0"/>
        </a:xfrm>
      </p:grpSpPr>
      <p:sp>
        <p:nvSpPr>
          <p:cNvPr id="43" name="Google Shape;43;p44"/>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44"/>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4"/>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44"/>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4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52" name="Google Shape;52;p44"/>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4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5"/>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45"/>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0" name="Shape 60"/>
        <p:cNvGrpSpPr/>
        <p:nvPr/>
      </p:nvGrpSpPr>
      <p:grpSpPr>
        <a:xfrm>
          <a:off x="0" y="0"/>
          <a:ext cx="0" cy="0"/>
          <a:chOff x="0" y="0"/>
          <a:chExt cx="0" cy="0"/>
        </a:xfrm>
      </p:grpSpPr>
      <p:sp>
        <p:nvSpPr>
          <p:cNvPr id="61" name="Google Shape;61;p46"/>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4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66" name="Shape 66"/>
        <p:cNvGrpSpPr/>
        <p:nvPr/>
      </p:nvGrpSpPr>
      <p:grpSpPr>
        <a:xfrm>
          <a:off x="0" y="0"/>
          <a:ext cx="0" cy="0"/>
          <a:chOff x="0" y="0"/>
          <a:chExt cx="0" cy="0"/>
        </a:xfrm>
      </p:grpSpPr>
      <p:sp>
        <p:nvSpPr>
          <p:cNvPr id="67" name="Google Shape;67;p40"/>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68" name="Google Shape;68;p40"/>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69" name="Google Shape;69;p40"/>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70" name="Google Shape;70;p40"/>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71" name="Google Shape;71;p40"/>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72" name="Google Shape;72;p40"/>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3" name="Shape 73"/>
        <p:cNvGrpSpPr/>
        <p:nvPr/>
      </p:nvGrpSpPr>
      <p:grpSpPr>
        <a:xfrm>
          <a:off x="0" y="0"/>
          <a:ext cx="0" cy="0"/>
          <a:chOff x="0" y="0"/>
          <a:chExt cx="0" cy="0"/>
        </a:xfrm>
      </p:grpSpPr>
      <p:sp>
        <p:nvSpPr>
          <p:cNvPr id="74" name="Google Shape;74;p47"/>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7"/>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4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0" name="Shape 80"/>
        <p:cNvGrpSpPr/>
        <p:nvPr/>
      </p:nvGrpSpPr>
      <p:grpSpPr>
        <a:xfrm>
          <a:off x="0" y="0"/>
          <a:ext cx="0" cy="0"/>
          <a:chOff x="0" y="0"/>
          <a:chExt cx="0" cy="0"/>
        </a:xfrm>
      </p:grpSpPr>
      <p:sp>
        <p:nvSpPr>
          <p:cNvPr id="81" name="Google Shape;81;p48"/>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48"/>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8"/>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48"/>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4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1.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21" Type="http://schemas.openxmlformats.org/officeDocument/2006/relationships/theme" Target="../theme/theme3.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slideLayout" Target="../slideLayouts/slideLayout20.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5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5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a:solidFill>
                  <a:srgbClr val="888888"/>
                </a:solidFill>
                <a:latin typeface="Avenir"/>
                <a:ea typeface="Avenir"/>
                <a:cs typeface="Avenir"/>
                <a:sym typeface="Avenir"/>
              </a:defRPr>
            </a:lvl1pPr>
            <a:lvl2pPr indent="0" lvl="1" marL="0" marR="0" rtl="0" algn="r">
              <a:spcBef>
                <a:spcPts val="0"/>
              </a:spcBef>
              <a:buNone/>
              <a:defRPr b="0" i="0" sz="1200" u="none">
                <a:solidFill>
                  <a:srgbClr val="888888"/>
                </a:solidFill>
                <a:latin typeface="Avenir"/>
                <a:ea typeface="Avenir"/>
                <a:cs typeface="Avenir"/>
                <a:sym typeface="Avenir"/>
              </a:defRPr>
            </a:lvl2pPr>
            <a:lvl3pPr indent="0" lvl="2" marL="0" marR="0" rtl="0" algn="r">
              <a:spcBef>
                <a:spcPts val="0"/>
              </a:spcBef>
              <a:buNone/>
              <a:defRPr b="0" i="0" sz="1200" u="none">
                <a:solidFill>
                  <a:srgbClr val="888888"/>
                </a:solidFill>
                <a:latin typeface="Avenir"/>
                <a:ea typeface="Avenir"/>
                <a:cs typeface="Avenir"/>
                <a:sym typeface="Avenir"/>
              </a:defRPr>
            </a:lvl3pPr>
            <a:lvl4pPr indent="0" lvl="3" marL="0" marR="0" rtl="0" algn="r">
              <a:spcBef>
                <a:spcPts val="0"/>
              </a:spcBef>
              <a:buNone/>
              <a:defRPr b="0" i="0" sz="1200" u="none">
                <a:solidFill>
                  <a:srgbClr val="888888"/>
                </a:solidFill>
                <a:latin typeface="Avenir"/>
                <a:ea typeface="Avenir"/>
                <a:cs typeface="Avenir"/>
                <a:sym typeface="Avenir"/>
              </a:defRPr>
            </a:lvl4pPr>
            <a:lvl5pPr indent="0" lvl="4" marL="0" marR="0" rtl="0" algn="r">
              <a:spcBef>
                <a:spcPts val="0"/>
              </a:spcBef>
              <a:buNone/>
              <a:defRPr b="0" i="0" sz="1200" u="none">
                <a:solidFill>
                  <a:srgbClr val="888888"/>
                </a:solidFill>
                <a:latin typeface="Avenir"/>
                <a:ea typeface="Avenir"/>
                <a:cs typeface="Avenir"/>
                <a:sym typeface="Avenir"/>
              </a:defRPr>
            </a:lvl5pPr>
            <a:lvl6pPr indent="0" lvl="5" marL="0" marR="0" rtl="0" algn="r">
              <a:spcBef>
                <a:spcPts val="0"/>
              </a:spcBef>
              <a:buNone/>
              <a:defRPr b="0" i="0" sz="1200" u="none">
                <a:solidFill>
                  <a:srgbClr val="888888"/>
                </a:solidFill>
                <a:latin typeface="Avenir"/>
                <a:ea typeface="Avenir"/>
                <a:cs typeface="Avenir"/>
                <a:sym typeface="Avenir"/>
              </a:defRPr>
            </a:lvl6pPr>
            <a:lvl7pPr indent="0" lvl="6" marL="0" marR="0" rtl="0" algn="r">
              <a:spcBef>
                <a:spcPts val="0"/>
              </a:spcBef>
              <a:buNone/>
              <a:defRPr b="0" i="0" sz="1200" u="none">
                <a:solidFill>
                  <a:srgbClr val="888888"/>
                </a:solidFill>
                <a:latin typeface="Avenir"/>
                <a:ea typeface="Avenir"/>
                <a:cs typeface="Avenir"/>
                <a:sym typeface="Avenir"/>
              </a:defRPr>
            </a:lvl7pPr>
            <a:lvl8pPr indent="0" lvl="7" marL="0" marR="0" rtl="0" algn="r">
              <a:spcBef>
                <a:spcPts val="0"/>
              </a:spcBef>
              <a:buNone/>
              <a:defRPr b="0" i="0" sz="1200" u="none">
                <a:solidFill>
                  <a:srgbClr val="888888"/>
                </a:solidFill>
                <a:latin typeface="Avenir"/>
                <a:ea typeface="Avenir"/>
                <a:cs typeface="Avenir"/>
                <a:sym typeface="Avenir"/>
              </a:defRPr>
            </a:lvl8pPr>
            <a:lvl9pPr indent="0" lvl="8" marL="0" marR="0" rtl="0" algn="r">
              <a:spcBef>
                <a:spcPts val="0"/>
              </a:spcBef>
              <a:buNone/>
              <a:defRPr b="0" i="0" sz="1200" u="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
          <p:cNvSpPr txBox="1"/>
          <p:nvPr>
            <p:ph type="ctrTitle"/>
          </p:nvPr>
        </p:nvSpPr>
        <p:spPr>
          <a:xfrm>
            <a:off x="1557916" y="2968497"/>
            <a:ext cx="9076167" cy="1411968"/>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rgbClr val="CCCCCC"/>
              </a:buClr>
              <a:buSzPct val="83333"/>
              <a:buFont typeface="DM Serif Display"/>
              <a:buNone/>
            </a:pPr>
            <a:r>
              <a:rPr lang="en-US"/>
              <a:t>Discounted Cash Flow Models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type="title"/>
          </p:nvPr>
        </p:nvSpPr>
        <p:spPr>
          <a:xfrm>
            <a:off x="-211406" y="186224"/>
            <a:ext cx="1260788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venir"/>
              <a:buNone/>
            </a:pPr>
            <a:r>
              <a:rPr lang="en-US"/>
              <a:t>UFCF Steps 3-4: D&amp;A and Capital Expenditures</a:t>
            </a:r>
            <a:endParaRPr/>
          </a:p>
        </p:txBody>
      </p:sp>
      <p:sp>
        <p:nvSpPr>
          <p:cNvPr id="277" name="Google Shape;277;p10"/>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Arial"/>
              <a:buChar char="•"/>
            </a:pPr>
            <a:r>
              <a:rPr lang="en-US" sz="3000"/>
              <a:t>Found on the Cash Flow Statement</a:t>
            </a:r>
            <a:endParaRPr/>
          </a:p>
          <a:p>
            <a:pPr indent="-228631" lvl="1" marL="685800" rtl="0" algn="l">
              <a:lnSpc>
                <a:spcPct val="150000"/>
              </a:lnSpc>
              <a:spcBef>
                <a:spcPts val="500"/>
              </a:spcBef>
              <a:spcAft>
                <a:spcPts val="0"/>
              </a:spcAft>
              <a:buClr>
                <a:schemeClr val="dk1"/>
              </a:buClr>
              <a:buSzPct val="100000"/>
              <a:buChar char="•"/>
            </a:pPr>
            <a:r>
              <a:rPr lang="en-US" sz="2500"/>
              <a:t>D&amp;A –&gt; Cash Flow From Operations</a:t>
            </a:r>
            <a:endParaRPr/>
          </a:p>
          <a:p>
            <a:pPr indent="-228631" lvl="1" marL="685800" rtl="0" algn="l">
              <a:lnSpc>
                <a:spcPct val="150000"/>
              </a:lnSpc>
              <a:spcBef>
                <a:spcPts val="500"/>
              </a:spcBef>
              <a:spcAft>
                <a:spcPts val="0"/>
              </a:spcAft>
              <a:buClr>
                <a:schemeClr val="dk1"/>
              </a:buClr>
              <a:buSzPct val="100000"/>
              <a:buChar char="•"/>
            </a:pPr>
            <a:r>
              <a:rPr lang="en-US" sz="2500"/>
              <a:t>Capital Expenditures -&gt; Cash Flow From Investing</a:t>
            </a:r>
            <a:endParaRPr/>
          </a:p>
          <a:p>
            <a:pPr indent="-228600" lvl="0" marL="228600" rtl="0" algn="l">
              <a:lnSpc>
                <a:spcPct val="150000"/>
              </a:lnSpc>
              <a:spcBef>
                <a:spcPts val="1000"/>
              </a:spcBef>
              <a:spcAft>
                <a:spcPts val="0"/>
              </a:spcAft>
              <a:buClr>
                <a:schemeClr val="dk1"/>
              </a:buClr>
              <a:buSzPct val="112000"/>
              <a:buFont typeface="Arial"/>
              <a:buChar char="•"/>
            </a:pPr>
            <a:r>
              <a:rPr lang="en-US"/>
              <a:t>Capital Expenditures are a real use of cash</a:t>
            </a:r>
            <a:endParaRPr sz="2500"/>
          </a:p>
          <a:p>
            <a:pPr indent="-228600" lvl="0" marL="228600" rtl="0" algn="l">
              <a:lnSpc>
                <a:spcPct val="150000"/>
              </a:lnSpc>
              <a:spcBef>
                <a:spcPts val="1000"/>
              </a:spcBef>
              <a:spcAft>
                <a:spcPts val="0"/>
              </a:spcAft>
              <a:buClr>
                <a:schemeClr val="dk1"/>
              </a:buClr>
              <a:buSzPct val="100000"/>
              <a:buFont typeface="Arial"/>
              <a:buChar char="•"/>
            </a:pPr>
            <a:r>
              <a:rPr lang="en-US"/>
              <a:t>D&amp;A are non-cash expenses that are included in EBIT Value </a:t>
            </a:r>
            <a:endParaRPr/>
          </a:p>
          <a:p>
            <a:pPr indent="-228631" lvl="0" marL="228600" rtl="0" algn="l">
              <a:lnSpc>
                <a:spcPct val="150000"/>
              </a:lnSpc>
              <a:spcBef>
                <a:spcPts val="1000"/>
              </a:spcBef>
              <a:spcAft>
                <a:spcPts val="0"/>
              </a:spcAft>
              <a:buClr>
                <a:schemeClr val="dk1"/>
              </a:buClr>
              <a:buSzPct val="100000"/>
              <a:buFont typeface="Arial"/>
              <a:buChar char="•"/>
            </a:pPr>
            <a:r>
              <a:rPr lang="en-US" sz="2500"/>
              <a:t>(must add back)</a:t>
            </a:r>
            <a:endParaRPr/>
          </a:p>
        </p:txBody>
      </p:sp>
      <p:sp>
        <p:nvSpPr>
          <p:cNvPr id="278" name="Google Shape;278;p10"/>
          <p:cNvSpPr txBox="1"/>
          <p:nvPr/>
        </p:nvSpPr>
        <p:spPr>
          <a:xfrm>
            <a:off x="1013308" y="1511787"/>
            <a:ext cx="10158453" cy="461665"/>
          </a:xfrm>
          <a:prstGeom prst="rect">
            <a:avLst/>
          </a:prstGeom>
          <a:blipFill rotWithShape="1">
            <a:blip r:embed="rId3">
              <a:alphaModFix/>
            </a:blip>
            <a:stretch>
              <a:fillRect b="-18917"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Change in Net Working Capital</a:t>
            </a:r>
            <a:endParaRPr/>
          </a:p>
        </p:txBody>
      </p:sp>
      <p:sp>
        <p:nvSpPr>
          <p:cNvPr id="284" name="Google Shape;284;p11"/>
          <p:cNvSpPr txBox="1"/>
          <p:nvPr>
            <p:ph idx="1" type="body"/>
          </p:nvPr>
        </p:nvSpPr>
        <p:spPr>
          <a:xfrm>
            <a:off x="131617" y="2200138"/>
            <a:ext cx="11921837" cy="3976826"/>
          </a:xfrm>
          <a:prstGeom prst="rect">
            <a:avLst/>
          </a:prstGeom>
          <a:blipFill rotWithShape="1">
            <a:blip r:embed="rId3">
              <a:alphaModFix/>
            </a:blip>
            <a:stretch>
              <a:fillRect b="0" l="-425" r="0" t="0"/>
            </a:stretch>
          </a:blip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Font typeface="Arial"/>
              <a:buChar char="•"/>
            </a:pPr>
            <a:r>
              <a:rPr lang="en-US"/>
              <a:t> </a:t>
            </a:r>
            <a:endParaRPr/>
          </a:p>
        </p:txBody>
      </p:sp>
      <p:sp>
        <p:nvSpPr>
          <p:cNvPr id="285" name="Google Shape;285;p11"/>
          <p:cNvSpPr txBox="1"/>
          <p:nvPr/>
        </p:nvSpPr>
        <p:spPr>
          <a:xfrm>
            <a:off x="1016772" y="1559207"/>
            <a:ext cx="10158453" cy="400110"/>
          </a:xfrm>
          <a:prstGeom prst="rect">
            <a:avLst/>
          </a:prstGeom>
          <a:blipFill rotWithShape="1">
            <a:blip r:embed="rId4">
              <a:alphaModFix/>
            </a:blip>
            <a:stretch>
              <a:fillRect b="-1211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More on Changes in Networking Capital</a:t>
            </a:r>
            <a:endParaRPr/>
          </a:p>
        </p:txBody>
      </p:sp>
      <p:sp>
        <p:nvSpPr>
          <p:cNvPr id="291" name="Google Shape;291;p12"/>
          <p:cNvSpPr txBox="1"/>
          <p:nvPr>
            <p:ph idx="1" type="body"/>
          </p:nvPr>
        </p:nvSpPr>
        <p:spPr>
          <a:xfrm>
            <a:off x="131617" y="2200138"/>
            <a:ext cx="11921837" cy="3976826"/>
          </a:xfrm>
          <a:prstGeom prst="rect">
            <a:avLst/>
          </a:prstGeom>
          <a:blipFill rotWithShape="1">
            <a:blip r:embed="rId3">
              <a:alphaModFix/>
            </a:blip>
            <a:stretch>
              <a:fillRect b="0" l="-851" r="0" t="0"/>
            </a:stretch>
          </a:blip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Font typeface="Arial"/>
              <a:buChar char="•"/>
            </a:pPr>
            <a:r>
              <a:rPr lang="en-US"/>
              <a:t> </a:t>
            </a:r>
            <a:endParaRPr/>
          </a:p>
        </p:txBody>
      </p:sp>
      <p:sp>
        <p:nvSpPr>
          <p:cNvPr id="292" name="Google Shape;292;p12"/>
          <p:cNvSpPr txBox="1"/>
          <p:nvPr/>
        </p:nvSpPr>
        <p:spPr>
          <a:xfrm>
            <a:off x="131616" y="1511787"/>
            <a:ext cx="1192183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How to think about Changes in Networking Capital and how they affect Cash Flows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3"/>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p>
            <a:pPr indent="0" lvl="0" marL="0" rtl="0" algn="l">
              <a:lnSpc>
                <a:spcPct val="150000"/>
              </a:lnSpc>
              <a:spcBef>
                <a:spcPts val="0"/>
              </a:spcBef>
              <a:spcAft>
                <a:spcPts val="0"/>
              </a:spcAft>
              <a:buClr>
                <a:schemeClr val="dk1"/>
              </a:buClr>
              <a:buSzPts val="2400"/>
              <a:buNone/>
            </a:pPr>
            <a:r>
              <a:rPr lang="en-US"/>
              <a:t>Advantages of UFCF</a:t>
            </a:r>
            <a:endParaRPr/>
          </a:p>
        </p:txBody>
      </p:sp>
      <p:sp>
        <p:nvSpPr>
          <p:cNvPr id="298" name="Google Shape;298;p13"/>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t>Good baseline metric that is hard to be manipulated </a:t>
            </a:r>
            <a:endParaRPr/>
          </a:p>
          <a:p>
            <a:pPr indent="-228600" lvl="2" marL="1143000" rtl="0" algn="l">
              <a:lnSpc>
                <a:spcPct val="150000"/>
              </a:lnSpc>
              <a:spcBef>
                <a:spcPts val="500"/>
              </a:spcBef>
              <a:spcAft>
                <a:spcPts val="0"/>
              </a:spcAft>
              <a:buClr>
                <a:schemeClr val="dk1"/>
              </a:buClr>
              <a:buSzPct val="100000"/>
              <a:buChar char="•"/>
            </a:pPr>
            <a:r>
              <a:rPr lang="en-US"/>
              <a:t> Hard to be shaken through aggressive accounting</a:t>
            </a:r>
            <a:endParaRPr/>
          </a:p>
          <a:p>
            <a:pPr indent="-228600" lvl="0" marL="228600" rtl="0" algn="l">
              <a:lnSpc>
                <a:spcPct val="150000"/>
              </a:lnSpc>
              <a:spcBef>
                <a:spcPts val="1000"/>
              </a:spcBef>
              <a:spcAft>
                <a:spcPts val="0"/>
              </a:spcAft>
              <a:buClr>
                <a:schemeClr val="dk1"/>
              </a:buClr>
              <a:buSzPct val="100000"/>
              <a:buFont typeface="Arial"/>
              <a:buChar char="•"/>
            </a:pPr>
            <a:r>
              <a:rPr lang="en-US"/>
              <a:t> Shows the cash available to both debt and equity holders</a:t>
            </a:r>
            <a:endParaRPr/>
          </a:p>
        </p:txBody>
      </p:sp>
      <p:sp>
        <p:nvSpPr>
          <p:cNvPr id="299" name="Google Shape;299;p13"/>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p>
            <a:pPr indent="0" lvl="0" marL="0" rtl="0" algn="l">
              <a:lnSpc>
                <a:spcPct val="150000"/>
              </a:lnSpc>
              <a:spcBef>
                <a:spcPts val="0"/>
              </a:spcBef>
              <a:spcAft>
                <a:spcPts val="0"/>
              </a:spcAft>
              <a:buClr>
                <a:schemeClr val="dk1"/>
              </a:buClr>
              <a:buSzPts val="2400"/>
              <a:buNone/>
            </a:pPr>
            <a:r>
              <a:rPr lang="en-US"/>
              <a:t>Disadvantages of UFCF</a:t>
            </a:r>
            <a:endParaRPr/>
          </a:p>
        </p:txBody>
      </p:sp>
      <p:sp>
        <p:nvSpPr>
          <p:cNvPr id="300" name="Google Shape;300;p13"/>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500"/>
              <a:buFont typeface="Arial"/>
              <a:buChar char="•"/>
            </a:pPr>
            <a:r>
              <a:rPr lang="en-US" sz="2500"/>
              <a:t> Can be hard to predict, specifically Net Working Capital </a:t>
            </a:r>
            <a:endParaRPr/>
          </a:p>
          <a:p>
            <a:pPr indent="-228600" lvl="0" marL="228600" rtl="0" algn="l">
              <a:lnSpc>
                <a:spcPct val="150000"/>
              </a:lnSpc>
              <a:spcBef>
                <a:spcPts val="1000"/>
              </a:spcBef>
              <a:spcAft>
                <a:spcPts val="0"/>
              </a:spcAft>
              <a:buClr>
                <a:schemeClr val="dk1"/>
              </a:buClr>
              <a:buSzPts val="2500"/>
              <a:buFont typeface="Arial"/>
              <a:buChar char="•"/>
            </a:pPr>
            <a:r>
              <a:rPr lang="en-US" sz="2500"/>
              <a:t> Assets and Liabilities can be volatile in change through the years </a:t>
            </a:r>
            <a:endParaRPr/>
          </a:p>
        </p:txBody>
      </p:sp>
      <p:sp>
        <p:nvSpPr>
          <p:cNvPr id="301" name="Google Shape;301;p1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lang="en-US"/>
              <a:t>Putting Unlevered Free Cash Flow in Perspective</a:t>
            </a:r>
            <a:endParaRPr/>
          </a:p>
        </p:txBody>
      </p:sp>
      <p:sp>
        <p:nvSpPr>
          <p:cNvPr id="302" name="Google Shape;302;p13"/>
          <p:cNvSpPr txBox="1"/>
          <p:nvPr/>
        </p:nvSpPr>
        <p:spPr>
          <a:xfrm>
            <a:off x="760915" y="1513625"/>
            <a:ext cx="1066324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Avenir"/>
                <a:ea typeface="Avenir"/>
                <a:cs typeface="Avenir"/>
                <a:sym typeface="Avenir"/>
              </a:rPr>
              <a:t>Why use UFCF and what are the advantages and disadvantages of the key metric?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Avenir"/>
              <a:buNone/>
            </a:pPr>
            <a:r>
              <a:rPr lang="en-US" sz="3300"/>
              <a:t>Putting Unlevered Free Cash Flow in Perspective Continued</a:t>
            </a:r>
            <a:endParaRPr/>
          </a:p>
        </p:txBody>
      </p:sp>
      <p:sp>
        <p:nvSpPr>
          <p:cNvPr id="308" name="Google Shape;308;p14"/>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The most important metric to understanding a company’s health: CASH </a:t>
            </a:r>
            <a:endParaRPr/>
          </a:p>
          <a:p>
            <a:pPr indent="-228600" lvl="0" marL="228600" rtl="0" algn="l">
              <a:lnSpc>
                <a:spcPct val="150000"/>
              </a:lnSpc>
              <a:spcBef>
                <a:spcPts val="1000"/>
              </a:spcBef>
              <a:spcAft>
                <a:spcPts val="0"/>
              </a:spcAft>
              <a:buClr>
                <a:schemeClr val="dk1"/>
              </a:buClr>
              <a:buSzPts val="2800"/>
              <a:buFont typeface="Arial"/>
              <a:buChar char="•"/>
            </a:pPr>
            <a:r>
              <a:rPr lang="en-US"/>
              <a:t>Free Cash Flow is the returns that can be given to investors </a:t>
            </a:r>
            <a:endParaRPr/>
          </a:p>
          <a:p>
            <a:pPr indent="-228600" lvl="1" marL="685800" rtl="0" algn="l">
              <a:lnSpc>
                <a:spcPct val="150000"/>
              </a:lnSpc>
              <a:spcBef>
                <a:spcPts val="500"/>
              </a:spcBef>
              <a:spcAft>
                <a:spcPts val="0"/>
              </a:spcAft>
              <a:buClr>
                <a:schemeClr val="dk1"/>
              </a:buClr>
              <a:buSzPts val="2400"/>
              <a:buChar char="•"/>
            </a:pPr>
            <a:r>
              <a:rPr lang="en-US"/>
              <a:t>drives enterprise value</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309" name="Google Shape;309;p14"/>
          <p:cNvSpPr txBox="1"/>
          <p:nvPr/>
        </p:nvSpPr>
        <p:spPr>
          <a:xfrm>
            <a:off x="476256" y="1556873"/>
            <a:ext cx="1123948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Avenir"/>
                <a:ea typeface="Avenir"/>
                <a:cs typeface="Avenir"/>
                <a:sym typeface="Avenir"/>
              </a:rPr>
              <a:t>So, what does this all mean with respect to the impact of UFCF on an investor’s analysis?</a:t>
            </a:r>
            <a:endParaRPr/>
          </a:p>
        </p:txBody>
      </p:sp>
      <p:sp>
        <p:nvSpPr>
          <p:cNvPr id="310" name="Google Shape;310;p14"/>
          <p:cNvSpPr txBox="1"/>
          <p:nvPr/>
        </p:nvSpPr>
        <p:spPr>
          <a:xfrm>
            <a:off x="815032" y="2897864"/>
            <a:ext cx="10771226" cy="3765233"/>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50000"/>
              </a:lnSpc>
              <a:spcBef>
                <a:spcPts val="0"/>
              </a:spcBef>
              <a:spcAft>
                <a:spcPts val="0"/>
              </a:spcAft>
              <a:buClr>
                <a:schemeClr val="dk1"/>
              </a:buClr>
              <a:buSzPts val="2800"/>
              <a:buFont typeface="Noto Sans Symbols"/>
              <a:buNone/>
            </a:pPr>
            <a:r>
              <a:t/>
            </a:r>
            <a:endParaRPr sz="2800">
              <a:solidFill>
                <a:schemeClr val="dk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ph type="ctrTitle"/>
          </p:nvPr>
        </p:nvSpPr>
        <p:spPr>
          <a:xfrm>
            <a:off x="1557916" y="2556933"/>
            <a:ext cx="9076167" cy="1411968"/>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CCCCCC"/>
              </a:buClr>
              <a:buSzPts val="4800"/>
              <a:buFont typeface="DM Serif Display"/>
              <a:buNone/>
            </a:pPr>
            <a:r>
              <a:rPr lang="en-US" sz="8000"/>
              <a:t>Discount 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ph type="title"/>
          </p:nvPr>
        </p:nvSpPr>
        <p:spPr>
          <a:xfrm>
            <a:off x="367508" y="28552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What is a Discount Rate? </a:t>
            </a:r>
            <a:endParaRPr/>
          </a:p>
        </p:txBody>
      </p:sp>
      <p:sp>
        <p:nvSpPr>
          <p:cNvPr id="321" name="Google Shape;321;p1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50000"/>
              </a:lnSpc>
              <a:spcBef>
                <a:spcPts val="0"/>
              </a:spcBef>
              <a:spcAft>
                <a:spcPts val="0"/>
              </a:spcAft>
              <a:buClr>
                <a:schemeClr val="dk1"/>
              </a:buClr>
              <a:buSzPct val="100000"/>
              <a:buNone/>
            </a:pPr>
            <a:r>
              <a:rPr lang="en-US"/>
              <a:t>1000 dollars today is worth more than 1000 dollars tomorrow?</a:t>
            </a:r>
            <a:endParaRPr/>
          </a:p>
          <a:p>
            <a:pPr indent="0" lvl="0" marL="0" rtl="0" algn="l">
              <a:lnSpc>
                <a:spcPct val="150000"/>
              </a:lnSpc>
              <a:spcBef>
                <a:spcPts val="1000"/>
              </a:spcBef>
              <a:spcAft>
                <a:spcPts val="0"/>
              </a:spcAft>
              <a:buClr>
                <a:schemeClr val="dk1"/>
              </a:buClr>
              <a:buSzPct val="100000"/>
              <a:buNone/>
            </a:pPr>
            <a:r>
              <a:rPr lang="en-US"/>
              <a:t>Why? Two Reasons:</a:t>
            </a:r>
            <a:endParaRPr/>
          </a:p>
          <a:p>
            <a:pPr indent="-457200" lvl="1" marL="914400" rtl="0" algn="l">
              <a:lnSpc>
                <a:spcPct val="150000"/>
              </a:lnSpc>
              <a:spcBef>
                <a:spcPts val="500"/>
              </a:spcBef>
              <a:spcAft>
                <a:spcPts val="0"/>
              </a:spcAft>
              <a:buClr>
                <a:schemeClr val="dk1"/>
              </a:buClr>
              <a:buSzPct val="100000"/>
              <a:buFont typeface="Calibri"/>
              <a:buAutoNum type="arabicPeriod"/>
            </a:pPr>
            <a:r>
              <a:rPr lang="en-US"/>
              <a:t>Inflation </a:t>
            </a:r>
            <a:endParaRPr/>
          </a:p>
          <a:p>
            <a:pPr indent="-457200" lvl="1" marL="914400" rtl="0" algn="l">
              <a:lnSpc>
                <a:spcPct val="150000"/>
              </a:lnSpc>
              <a:spcBef>
                <a:spcPts val="500"/>
              </a:spcBef>
              <a:spcAft>
                <a:spcPts val="0"/>
              </a:spcAft>
              <a:buClr>
                <a:schemeClr val="dk1"/>
              </a:buClr>
              <a:buSzPct val="100000"/>
              <a:buFont typeface="Calibri"/>
              <a:buAutoNum type="arabicPeriod"/>
            </a:pPr>
            <a:r>
              <a:rPr lang="en-US"/>
              <a:t>Opportunity Cost </a:t>
            </a:r>
            <a:endParaRPr/>
          </a:p>
          <a:p>
            <a:pPr indent="-228600" lvl="0" marL="228600" rtl="0" algn="l">
              <a:lnSpc>
                <a:spcPct val="150000"/>
              </a:lnSpc>
              <a:spcBef>
                <a:spcPts val="1000"/>
              </a:spcBef>
              <a:spcAft>
                <a:spcPts val="0"/>
              </a:spcAft>
              <a:buClr>
                <a:schemeClr val="dk1"/>
              </a:buClr>
              <a:buSzPct val="100000"/>
              <a:buFont typeface="Arial"/>
              <a:buChar char="•"/>
            </a:pPr>
            <a:r>
              <a:rPr lang="en-US"/>
              <a:t>The discount rate is the return demanded on an asset with similar risk profile</a:t>
            </a:r>
            <a:endParaRPr/>
          </a:p>
          <a:p>
            <a:pPr indent="-228600" lvl="0" marL="228600" rtl="0" algn="l">
              <a:lnSpc>
                <a:spcPct val="150000"/>
              </a:lnSpc>
              <a:spcBef>
                <a:spcPts val="1000"/>
              </a:spcBef>
              <a:spcAft>
                <a:spcPts val="0"/>
              </a:spcAft>
              <a:buClr>
                <a:schemeClr val="dk1"/>
              </a:buClr>
              <a:buSzPct val="100000"/>
              <a:buFont typeface="Arial"/>
              <a:buChar char="•"/>
            </a:pPr>
            <a:r>
              <a:rPr lang="en-US"/>
              <a:t>You could invest 1000 dollars into a substitute investment with similar risk and get a x% return.</a:t>
            </a:r>
            <a:endParaRPr/>
          </a:p>
          <a:p>
            <a:pPr indent="-349250" lvl="2" marL="1371600" rtl="0" algn="l">
              <a:lnSpc>
                <a:spcPct val="150000"/>
              </a:lnSpc>
              <a:spcBef>
                <a:spcPts val="500"/>
              </a:spcBef>
              <a:spcAft>
                <a:spcPts val="0"/>
              </a:spcAft>
              <a:buClr>
                <a:schemeClr val="dk1"/>
              </a:buClr>
              <a:buSzPct val="100000"/>
              <a:buFont typeface="Calibri"/>
              <a:buNone/>
            </a:pPr>
            <a:r>
              <a:t/>
            </a:r>
            <a:endParaRPr/>
          </a:p>
        </p:txBody>
      </p:sp>
      <p:sp>
        <p:nvSpPr>
          <p:cNvPr id="322" name="Google Shape;322;p16"/>
          <p:cNvSpPr txBox="1"/>
          <p:nvPr/>
        </p:nvSpPr>
        <p:spPr>
          <a:xfrm>
            <a:off x="1448603" y="1474724"/>
            <a:ext cx="928786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Avenir"/>
                <a:ea typeface="Avenir"/>
                <a:cs typeface="Avenir"/>
                <a:sym typeface="Avenir"/>
              </a:rPr>
              <a:t>Apply the Discount Rate to future values due to the time value of money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Cost of Equity</a:t>
            </a:r>
            <a:endParaRPr/>
          </a:p>
        </p:txBody>
      </p:sp>
      <p:sp>
        <p:nvSpPr>
          <p:cNvPr id="328" name="Google Shape;328;p17"/>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Discount rate applied to equity metrics</a:t>
            </a:r>
            <a:endParaRPr/>
          </a:p>
          <a:p>
            <a:pPr indent="-228600" lvl="1" marL="685800" rtl="0" algn="l">
              <a:lnSpc>
                <a:spcPct val="150000"/>
              </a:lnSpc>
              <a:spcBef>
                <a:spcPts val="500"/>
              </a:spcBef>
              <a:spcAft>
                <a:spcPts val="0"/>
              </a:spcAft>
              <a:buClr>
                <a:schemeClr val="dk1"/>
              </a:buClr>
              <a:buSzPts val="2400"/>
              <a:buChar char="•"/>
            </a:pPr>
            <a:r>
              <a:rPr lang="en-US"/>
              <a:t>ex: Levered Free Cash Flow</a:t>
            </a:r>
            <a:endParaRPr/>
          </a:p>
          <a:p>
            <a:pPr indent="-228600" lvl="0" marL="228600" rtl="0" algn="l">
              <a:lnSpc>
                <a:spcPct val="150000"/>
              </a:lnSpc>
              <a:spcBef>
                <a:spcPts val="1000"/>
              </a:spcBef>
              <a:spcAft>
                <a:spcPts val="0"/>
              </a:spcAft>
              <a:buClr>
                <a:schemeClr val="dk1"/>
              </a:buClr>
              <a:buSzPts val="2800"/>
              <a:buFont typeface="Arial"/>
              <a:buChar char="•"/>
            </a:pPr>
            <a:r>
              <a:rPr lang="en-US"/>
              <a:t>Calculated with the Capital Asset Pricing Model</a:t>
            </a:r>
            <a:endParaRPr/>
          </a:p>
        </p:txBody>
      </p:sp>
      <p:sp>
        <p:nvSpPr>
          <p:cNvPr id="329" name="Google Shape;329;p17"/>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Cost of Capital</a:t>
            </a:r>
            <a:endParaRPr/>
          </a:p>
        </p:txBody>
      </p:sp>
      <p:sp>
        <p:nvSpPr>
          <p:cNvPr id="330" name="Google Shape;330;p17"/>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 Cost of Capital or Weighted Average Cost Of Capital (WACC)</a:t>
            </a:r>
            <a:endParaRPr/>
          </a:p>
          <a:p>
            <a:pPr indent="-228600" lvl="1" marL="685800" rtl="0" algn="l">
              <a:lnSpc>
                <a:spcPct val="150000"/>
              </a:lnSpc>
              <a:spcBef>
                <a:spcPts val="500"/>
              </a:spcBef>
              <a:spcAft>
                <a:spcPts val="0"/>
              </a:spcAft>
              <a:buClr>
                <a:schemeClr val="dk1"/>
              </a:buClr>
              <a:buSzPct val="100000"/>
              <a:buChar char="•"/>
            </a:pPr>
            <a:r>
              <a:rPr lang="en-US"/>
              <a:t> </a:t>
            </a:r>
            <a:r>
              <a:rPr lang="en-US" sz="2000"/>
              <a:t>Uses proportionality of equity and debt to find the average opportunity cost of investing capital (both debt and equity) into the business </a:t>
            </a:r>
            <a:endParaRPr/>
          </a:p>
          <a:p>
            <a:pPr indent="-228600" lvl="1" marL="685800" rtl="0" algn="l">
              <a:lnSpc>
                <a:spcPct val="150000"/>
              </a:lnSpc>
              <a:spcBef>
                <a:spcPts val="500"/>
              </a:spcBef>
              <a:spcAft>
                <a:spcPts val="0"/>
              </a:spcAft>
              <a:buClr>
                <a:schemeClr val="dk1"/>
              </a:buClr>
              <a:buSzPct val="100000"/>
              <a:buChar char="•"/>
            </a:pPr>
            <a:r>
              <a:rPr lang="en-US"/>
              <a:t> Cost of Capital matches up to risk profile of a firm </a:t>
            </a:r>
            <a:endParaRPr/>
          </a:p>
          <a:p>
            <a:pPr indent="-228600" lvl="2" marL="1143000" rtl="0" algn="l">
              <a:lnSpc>
                <a:spcPct val="150000"/>
              </a:lnSpc>
              <a:spcBef>
                <a:spcPts val="500"/>
              </a:spcBef>
              <a:spcAft>
                <a:spcPts val="0"/>
              </a:spcAft>
              <a:buClr>
                <a:schemeClr val="dk1"/>
              </a:buClr>
              <a:buSzPct val="100000"/>
              <a:buChar char="•"/>
            </a:pPr>
            <a:r>
              <a:rPr lang="en-US"/>
              <a:t> A startup will have a higher cost of capital than a legacy car brand </a:t>
            </a:r>
            <a:endParaRPr/>
          </a:p>
          <a:p>
            <a:pPr indent="-104140" lvl="0" marL="228600" rtl="0" algn="l">
              <a:lnSpc>
                <a:spcPct val="150000"/>
              </a:lnSpc>
              <a:spcBef>
                <a:spcPts val="1000"/>
              </a:spcBef>
              <a:spcAft>
                <a:spcPts val="0"/>
              </a:spcAft>
              <a:buClr>
                <a:schemeClr val="dk1"/>
              </a:buClr>
              <a:buSzPct val="100000"/>
              <a:buFont typeface="Arial"/>
              <a:buNone/>
            </a:pPr>
            <a:r>
              <a:t/>
            </a:r>
            <a:endParaRPr/>
          </a:p>
        </p:txBody>
      </p:sp>
      <p:sp>
        <p:nvSpPr>
          <p:cNvPr id="331" name="Google Shape;331;p1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Discount Rate Examples</a:t>
            </a:r>
            <a:endParaRPr/>
          </a:p>
        </p:txBody>
      </p:sp>
      <p:sp>
        <p:nvSpPr>
          <p:cNvPr id="332" name="Google Shape;332;p17"/>
          <p:cNvSpPr txBox="1"/>
          <p:nvPr/>
        </p:nvSpPr>
        <p:spPr>
          <a:xfrm>
            <a:off x="1215735" y="1549778"/>
            <a:ext cx="975360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chemeClr val="lt1"/>
                </a:solidFill>
                <a:latin typeface="Avenir"/>
                <a:ea typeface="Avenir"/>
                <a:cs typeface="Avenir"/>
                <a:sym typeface="Avenir"/>
              </a:rPr>
              <a:t>Discount rates apply to equity-based metrics and firm-based metrics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8"/>
          <p:cNvSpPr txBox="1"/>
          <p:nvPr>
            <p:ph type="title"/>
          </p:nvPr>
        </p:nvSpPr>
        <p:spPr>
          <a:xfrm>
            <a:off x="106680" y="266858"/>
            <a:ext cx="1162376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Weighted Average Cost of Capital</a:t>
            </a:r>
            <a:endParaRPr/>
          </a:p>
        </p:txBody>
      </p:sp>
      <p:sp>
        <p:nvSpPr>
          <p:cNvPr id="338" name="Google Shape;338;p18"/>
          <p:cNvSpPr txBox="1"/>
          <p:nvPr>
            <p:ph idx="1" type="body"/>
          </p:nvPr>
        </p:nvSpPr>
        <p:spPr>
          <a:xfrm>
            <a:off x="106680" y="2360426"/>
            <a:ext cx="12603480" cy="4351338"/>
          </a:xfrm>
          <a:prstGeom prst="rect">
            <a:avLst/>
          </a:prstGeom>
          <a:blipFill rotWithShape="1">
            <a:blip r:embed="rId3">
              <a:alphaModFix/>
            </a:blip>
            <a:stretch>
              <a:fillRect b="0" l="-804" r="0" t="0"/>
            </a:stretch>
          </a:blip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Font typeface="Arial"/>
              <a:buChar char="•"/>
            </a:pPr>
            <a:r>
              <a:rPr lang="en-US"/>
              <a:t> </a:t>
            </a:r>
            <a:endParaRPr/>
          </a:p>
        </p:txBody>
      </p:sp>
      <p:sp>
        <p:nvSpPr>
          <p:cNvPr id="339" name="Google Shape;339;p18"/>
          <p:cNvSpPr txBox="1"/>
          <p:nvPr/>
        </p:nvSpPr>
        <p:spPr>
          <a:xfrm>
            <a:off x="1041763" y="1360226"/>
            <a:ext cx="9753600" cy="675826"/>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9"/>
          <p:cNvSpPr txBox="1"/>
          <p:nvPr>
            <p:ph type="title"/>
          </p:nvPr>
        </p:nvSpPr>
        <p:spPr>
          <a:xfrm>
            <a:off x="415631" y="262283"/>
            <a:ext cx="113538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What is a Discount Rate? (Cost of Capital)</a:t>
            </a:r>
            <a:endParaRPr/>
          </a:p>
        </p:txBody>
      </p:sp>
      <p:sp>
        <p:nvSpPr>
          <p:cNvPr id="345" name="Google Shape;345;p19"/>
          <p:cNvSpPr txBox="1"/>
          <p:nvPr/>
        </p:nvSpPr>
        <p:spPr>
          <a:xfrm>
            <a:off x="1219200" y="1371598"/>
            <a:ext cx="9753600" cy="67582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46" name="Google Shape;346;p19"/>
          <p:cNvSpPr/>
          <p:nvPr/>
        </p:nvSpPr>
        <p:spPr>
          <a:xfrm rot="5400000">
            <a:off x="5669578" y="-3020357"/>
            <a:ext cx="845909" cy="11638809"/>
          </a:xfrm>
          <a:prstGeom prst="roundRect">
            <a:avLst>
              <a:gd fmla="val 16667"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19"/>
          <p:cNvSpPr txBox="1"/>
          <p:nvPr/>
        </p:nvSpPr>
        <p:spPr>
          <a:xfrm>
            <a:off x="3262375" y="2568215"/>
            <a:ext cx="632576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Weighted Average Cost of Capital (WACC)</a:t>
            </a:r>
            <a:endParaRPr/>
          </a:p>
        </p:txBody>
      </p:sp>
      <p:sp>
        <p:nvSpPr>
          <p:cNvPr id="348" name="Google Shape;348;p19"/>
          <p:cNvSpPr/>
          <p:nvPr/>
        </p:nvSpPr>
        <p:spPr>
          <a:xfrm>
            <a:off x="502676" y="3391887"/>
            <a:ext cx="5446366" cy="93394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Cost of Equity</a:t>
            </a:r>
            <a:endParaRPr/>
          </a:p>
        </p:txBody>
      </p:sp>
      <p:cxnSp>
        <p:nvCxnSpPr>
          <p:cNvPr id="349" name="Google Shape;349;p19"/>
          <p:cNvCxnSpPr/>
          <p:nvPr/>
        </p:nvCxnSpPr>
        <p:spPr>
          <a:xfrm>
            <a:off x="3138385" y="4732322"/>
            <a:ext cx="221854" cy="224819"/>
          </a:xfrm>
          <a:prstGeom prst="straightConnector1">
            <a:avLst/>
          </a:prstGeom>
          <a:noFill/>
          <a:ln cap="flat" cmpd="sng" w="38100">
            <a:solidFill>
              <a:schemeClr val="dk1"/>
            </a:solidFill>
            <a:prstDash val="solid"/>
            <a:miter lim="800000"/>
            <a:headEnd len="sm" w="sm" type="none"/>
            <a:tailEnd len="sm" w="sm" type="none"/>
          </a:ln>
        </p:spPr>
      </p:cxnSp>
      <p:cxnSp>
        <p:nvCxnSpPr>
          <p:cNvPr id="350" name="Google Shape;350;p19"/>
          <p:cNvCxnSpPr/>
          <p:nvPr/>
        </p:nvCxnSpPr>
        <p:spPr>
          <a:xfrm rot="5400000">
            <a:off x="3138385" y="4730754"/>
            <a:ext cx="221854" cy="224819"/>
          </a:xfrm>
          <a:prstGeom prst="straightConnector1">
            <a:avLst/>
          </a:prstGeom>
          <a:noFill/>
          <a:ln cap="flat" cmpd="sng" w="38100">
            <a:solidFill>
              <a:schemeClr val="dk1"/>
            </a:solidFill>
            <a:prstDash val="solid"/>
            <a:miter lim="800000"/>
            <a:headEnd len="sm" w="sm" type="none"/>
            <a:tailEnd len="sm" w="sm" type="none"/>
          </a:ln>
        </p:spPr>
      </p:cxnSp>
      <p:sp>
        <p:nvSpPr>
          <p:cNvPr id="351" name="Google Shape;351;p19"/>
          <p:cNvSpPr/>
          <p:nvPr/>
        </p:nvSpPr>
        <p:spPr>
          <a:xfrm>
            <a:off x="6228686" y="4534396"/>
            <a:ext cx="2460051" cy="665041"/>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Avg Debt Yield </a:t>
            </a:r>
            <a:endParaRPr/>
          </a:p>
        </p:txBody>
      </p:sp>
      <p:cxnSp>
        <p:nvCxnSpPr>
          <p:cNvPr id="352" name="Google Shape;352;p19"/>
          <p:cNvCxnSpPr/>
          <p:nvPr/>
        </p:nvCxnSpPr>
        <p:spPr>
          <a:xfrm>
            <a:off x="8824023" y="4696851"/>
            <a:ext cx="221854" cy="224819"/>
          </a:xfrm>
          <a:prstGeom prst="straightConnector1">
            <a:avLst/>
          </a:prstGeom>
          <a:noFill/>
          <a:ln cap="flat" cmpd="sng" w="38100">
            <a:solidFill>
              <a:schemeClr val="dk1"/>
            </a:solidFill>
            <a:prstDash val="solid"/>
            <a:miter lim="800000"/>
            <a:headEnd len="sm" w="sm" type="none"/>
            <a:tailEnd len="sm" w="sm" type="none"/>
          </a:ln>
        </p:spPr>
      </p:cxnSp>
      <p:cxnSp>
        <p:nvCxnSpPr>
          <p:cNvPr id="353" name="Google Shape;353;p19"/>
          <p:cNvCxnSpPr/>
          <p:nvPr/>
        </p:nvCxnSpPr>
        <p:spPr>
          <a:xfrm rot="5400000">
            <a:off x="8824023" y="4695283"/>
            <a:ext cx="221854" cy="224819"/>
          </a:xfrm>
          <a:prstGeom prst="straightConnector1">
            <a:avLst/>
          </a:prstGeom>
          <a:noFill/>
          <a:ln cap="flat" cmpd="sng" w="38100">
            <a:solidFill>
              <a:schemeClr val="dk1"/>
            </a:solidFill>
            <a:prstDash val="solid"/>
            <a:miter lim="800000"/>
            <a:headEnd len="sm" w="sm" type="none"/>
            <a:tailEnd len="sm" w="sm" type="none"/>
          </a:ln>
        </p:spPr>
      </p:cxnSp>
      <p:sp>
        <p:nvSpPr>
          <p:cNvPr id="354" name="Google Shape;354;p19"/>
          <p:cNvSpPr/>
          <p:nvPr/>
        </p:nvSpPr>
        <p:spPr>
          <a:xfrm>
            <a:off x="6211767" y="3412724"/>
            <a:ext cx="5446366" cy="93394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Cost of Debt</a:t>
            </a:r>
            <a:endParaRPr/>
          </a:p>
        </p:txBody>
      </p:sp>
      <p:sp>
        <p:nvSpPr>
          <p:cNvPr id="355" name="Google Shape;355;p19"/>
          <p:cNvSpPr/>
          <p:nvPr/>
        </p:nvSpPr>
        <p:spPr>
          <a:xfrm>
            <a:off x="9220321" y="4548414"/>
            <a:ext cx="2460051" cy="617177"/>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Tax Shield</a:t>
            </a:r>
            <a:endParaRPr/>
          </a:p>
        </p:txBody>
      </p:sp>
      <p:sp>
        <p:nvSpPr>
          <p:cNvPr id="356" name="Google Shape;356;p19"/>
          <p:cNvSpPr/>
          <p:nvPr/>
        </p:nvSpPr>
        <p:spPr>
          <a:xfrm>
            <a:off x="3488991" y="4538804"/>
            <a:ext cx="2460051" cy="665041"/>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venir"/>
                <a:ea typeface="Avenir"/>
                <a:cs typeface="Avenir"/>
                <a:sym typeface="Avenir"/>
              </a:rPr>
              <a:t>Equity Risk Premium</a:t>
            </a:r>
            <a:endParaRPr/>
          </a:p>
        </p:txBody>
      </p:sp>
      <p:sp>
        <p:nvSpPr>
          <p:cNvPr id="357" name="Google Shape;357;p19"/>
          <p:cNvSpPr/>
          <p:nvPr/>
        </p:nvSpPr>
        <p:spPr>
          <a:xfrm>
            <a:off x="497356" y="4524481"/>
            <a:ext cx="2460051" cy="665041"/>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venir"/>
                <a:ea typeface="Avenir"/>
                <a:cs typeface="Avenir"/>
                <a:sym typeface="Avenir"/>
              </a:rPr>
              <a:t>Beta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venir"/>
              <a:buNone/>
            </a:pPr>
            <a:r>
              <a:rPr lang="en-US"/>
              <a:t>What is a Discounted Cash Flow Model? </a:t>
            </a:r>
            <a:endParaRPr/>
          </a:p>
        </p:txBody>
      </p:sp>
      <p:sp>
        <p:nvSpPr>
          <p:cNvPr id="191" name="Google Shape;191;p2"/>
          <p:cNvSpPr txBox="1"/>
          <p:nvPr/>
        </p:nvSpPr>
        <p:spPr>
          <a:xfrm>
            <a:off x="5523271" y="3576536"/>
            <a:ext cx="5181600" cy="4351338"/>
          </a:xfrm>
          <a:prstGeom prst="rect">
            <a:avLst/>
          </a:prstGeom>
          <a:noFill/>
          <a:ln>
            <a:noFill/>
          </a:ln>
        </p:spPr>
        <p:txBody>
          <a:bodyPr anchorCtr="0" anchor="t" bIns="45700" lIns="91425" spcFirstLastPara="1" rIns="91425" wrap="square" tIns="45700">
            <a:normAutofit/>
          </a:bodyPr>
          <a:lstStyle/>
          <a:p>
            <a:pPr indent="-76200" lvl="0" marL="228600" marR="0" rtl="0" algn="l">
              <a:lnSpc>
                <a:spcPct val="150000"/>
              </a:lnSpc>
              <a:spcBef>
                <a:spcPts val="0"/>
              </a:spcBef>
              <a:spcAft>
                <a:spcPts val="0"/>
              </a:spcAft>
              <a:buClr>
                <a:schemeClr val="dk1"/>
              </a:buClr>
              <a:buSzPts val="2400"/>
              <a:buFont typeface="Noto Sans Symbols"/>
              <a:buNone/>
            </a:pPr>
            <a:r>
              <a:t/>
            </a:r>
            <a:endParaRPr sz="2400">
              <a:solidFill>
                <a:schemeClr val="dk1"/>
              </a:solidFill>
              <a:latin typeface="Avenir"/>
              <a:ea typeface="Avenir"/>
              <a:cs typeface="Avenir"/>
              <a:sym typeface="Avenir"/>
            </a:endParaRPr>
          </a:p>
        </p:txBody>
      </p:sp>
      <p:sp>
        <p:nvSpPr>
          <p:cNvPr id="192" name="Google Shape;192;p2"/>
          <p:cNvSpPr txBox="1"/>
          <p:nvPr/>
        </p:nvSpPr>
        <p:spPr>
          <a:xfrm>
            <a:off x="871135" y="1407974"/>
            <a:ext cx="1029733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A Discounted Cash Flow Model is a theoretical way of valuing a company buy projecting out its’ future cash flows and discounting them to find the Present Value of a firm </a:t>
            </a:r>
            <a:endParaRPr/>
          </a:p>
        </p:txBody>
      </p:sp>
      <p:grpSp>
        <p:nvGrpSpPr>
          <p:cNvPr id="193" name="Google Shape;193;p2"/>
          <p:cNvGrpSpPr/>
          <p:nvPr/>
        </p:nvGrpSpPr>
        <p:grpSpPr>
          <a:xfrm>
            <a:off x="2369941" y="2382328"/>
            <a:ext cx="6689037" cy="4347089"/>
            <a:chOff x="1698823" y="2124"/>
            <a:chExt cx="6689037" cy="4347089"/>
          </a:xfrm>
        </p:grpSpPr>
        <p:sp>
          <p:nvSpPr>
            <p:cNvPr id="194" name="Google Shape;194;p2"/>
            <p:cNvSpPr/>
            <p:nvPr/>
          </p:nvSpPr>
          <p:spPr>
            <a:xfrm>
              <a:off x="1698823" y="1499986"/>
              <a:ext cx="2634599" cy="1317299"/>
            </a:xfrm>
            <a:prstGeom prst="roundRect">
              <a:avLst>
                <a:gd fmla="val 10000" name="adj"/>
              </a:avLst>
            </a:prstGeom>
            <a:solidFill>
              <a:srgbClr val="1F38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txBox="1"/>
            <p:nvPr/>
          </p:nvSpPr>
          <p:spPr>
            <a:xfrm>
              <a:off x="1737405" y="1538568"/>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Discounted Cash Flow Model</a:t>
              </a:r>
              <a:endParaRPr/>
            </a:p>
          </p:txBody>
        </p:sp>
        <p:sp>
          <p:nvSpPr>
            <p:cNvPr id="196" name="Google Shape;196;p2"/>
            <p:cNvSpPr/>
            <p:nvPr/>
          </p:nvSpPr>
          <p:spPr>
            <a:xfrm rot="-2791909">
              <a:off x="4011410" y="1382459"/>
              <a:ext cx="2063863" cy="54492"/>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txBox="1"/>
            <p:nvPr/>
          </p:nvSpPr>
          <p:spPr>
            <a:xfrm rot="-2791909">
              <a:off x="4991746" y="1358109"/>
              <a:ext cx="103193" cy="1031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dk1"/>
                </a:solidFill>
                <a:latin typeface="Calibri"/>
                <a:ea typeface="Calibri"/>
                <a:cs typeface="Calibri"/>
                <a:sym typeface="Calibri"/>
              </a:endParaRPr>
            </a:p>
          </p:txBody>
        </p:sp>
        <p:sp>
          <p:nvSpPr>
            <p:cNvPr id="198" name="Google Shape;198;p2"/>
            <p:cNvSpPr/>
            <p:nvPr/>
          </p:nvSpPr>
          <p:spPr>
            <a:xfrm>
              <a:off x="5753261" y="2124"/>
              <a:ext cx="2634599" cy="1317299"/>
            </a:xfrm>
            <a:prstGeom prst="roundRect">
              <a:avLst>
                <a:gd fmla="val 10000" name="adj"/>
              </a:avLst>
            </a:prstGeom>
            <a:solidFill>
              <a:srgbClr val="2F549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txBox="1"/>
            <p:nvPr/>
          </p:nvSpPr>
          <p:spPr>
            <a:xfrm>
              <a:off x="5791843" y="40706"/>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Free Cash Flow</a:t>
              </a:r>
              <a:endParaRPr/>
            </a:p>
          </p:txBody>
        </p:sp>
        <p:sp>
          <p:nvSpPr>
            <p:cNvPr id="200" name="Google Shape;200;p2"/>
            <p:cNvSpPr/>
            <p:nvPr/>
          </p:nvSpPr>
          <p:spPr>
            <a:xfrm rot="41238">
              <a:off x="4333372" y="2139907"/>
              <a:ext cx="1419940" cy="54492"/>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txBox="1"/>
            <p:nvPr/>
          </p:nvSpPr>
          <p:spPr>
            <a:xfrm rot="41238">
              <a:off x="5007844" y="2131654"/>
              <a:ext cx="70997" cy="7099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202" name="Google Shape;202;p2"/>
            <p:cNvSpPr/>
            <p:nvPr/>
          </p:nvSpPr>
          <p:spPr>
            <a:xfrm>
              <a:off x="5753261" y="1517019"/>
              <a:ext cx="2634599" cy="1317299"/>
            </a:xfrm>
            <a:prstGeom prst="roundRect">
              <a:avLst>
                <a:gd fmla="val 10000" name="adj"/>
              </a:avLst>
            </a:prstGeom>
            <a:solidFill>
              <a:srgbClr val="8DA9D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txBox="1"/>
            <p:nvPr/>
          </p:nvSpPr>
          <p:spPr>
            <a:xfrm>
              <a:off x="5791843" y="1555601"/>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Calculating Discount Rate </a:t>
              </a:r>
              <a:endParaRPr/>
            </a:p>
          </p:txBody>
        </p:sp>
        <p:sp>
          <p:nvSpPr>
            <p:cNvPr id="204" name="Google Shape;204;p2"/>
            <p:cNvSpPr/>
            <p:nvPr/>
          </p:nvSpPr>
          <p:spPr>
            <a:xfrm rot="2830481">
              <a:off x="3998983" y="2897354"/>
              <a:ext cx="2088718" cy="54492"/>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txBox="1"/>
            <p:nvPr/>
          </p:nvSpPr>
          <p:spPr>
            <a:xfrm rot="2830481">
              <a:off x="4991124" y="2872382"/>
              <a:ext cx="104435" cy="1044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dk1"/>
                </a:solidFill>
                <a:latin typeface="Calibri"/>
                <a:ea typeface="Calibri"/>
                <a:cs typeface="Calibri"/>
                <a:sym typeface="Calibri"/>
              </a:endParaRPr>
            </a:p>
          </p:txBody>
        </p:sp>
        <p:sp>
          <p:nvSpPr>
            <p:cNvPr id="206" name="Google Shape;206;p2"/>
            <p:cNvSpPr/>
            <p:nvPr/>
          </p:nvSpPr>
          <p:spPr>
            <a:xfrm>
              <a:off x="5753261" y="3031914"/>
              <a:ext cx="2634599" cy="1317299"/>
            </a:xfrm>
            <a:prstGeom prst="roundRect">
              <a:avLst>
                <a:gd fmla="val 10000" name="adj"/>
              </a:avLst>
            </a:prstGeom>
            <a:solidFill>
              <a:srgbClr val="2F549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txBox="1"/>
            <p:nvPr/>
          </p:nvSpPr>
          <p:spPr>
            <a:xfrm>
              <a:off x="5791843" y="3070496"/>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Calculating Terminal Value</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Defining the Cost of Debt</a:t>
            </a:r>
            <a:endParaRPr/>
          </a:p>
        </p:txBody>
      </p:sp>
      <p:sp>
        <p:nvSpPr>
          <p:cNvPr id="363" name="Google Shape;363;p20"/>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62500" lnSpcReduction="20000"/>
          </a:bodyPr>
          <a:lstStyle/>
          <a:p>
            <a:pPr indent="-285750" lvl="0" marL="285750" rtl="0" algn="l">
              <a:lnSpc>
                <a:spcPct val="150000"/>
              </a:lnSpc>
              <a:spcBef>
                <a:spcPts val="0"/>
              </a:spcBef>
              <a:spcAft>
                <a:spcPts val="0"/>
              </a:spcAft>
              <a:buClr>
                <a:schemeClr val="dk1"/>
              </a:buClr>
              <a:buSzPct val="100000"/>
              <a:buFont typeface="Arial"/>
              <a:buChar char="•"/>
            </a:pPr>
            <a:r>
              <a:rPr b="1" lang="en-US">
                <a:latin typeface="Avenir"/>
                <a:ea typeface="Avenir"/>
                <a:cs typeface="Avenir"/>
                <a:sym typeface="Avenir"/>
              </a:rPr>
              <a:t>Cost of Debt can best be thought of as the effective interest rate a company pays on its debt. It is how much lenders demand in return for the risk of the company’s debt</a:t>
            </a:r>
            <a:endParaRPr/>
          </a:p>
          <a:p>
            <a:pPr indent="-285750" lvl="1" marL="742950" rtl="0" algn="l">
              <a:lnSpc>
                <a:spcPct val="150000"/>
              </a:lnSpc>
              <a:spcBef>
                <a:spcPts val="500"/>
              </a:spcBef>
              <a:spcAft>
                <a:spcPts val="0"/>
              </a:spcAft>
              <a:buClr>
                <a:schemeClr val="dk1"/>
              </a:buClr>
              <a:buSzPct val="100000"/>
              <a:buFont typeface="Arial"/>
              <a:buChar char="•"/>
            </a:pPr>
            <a:r>
              <a:rPr b="1" lang="en-US">
                <a:latin typeface="Avenir"/>
                <a:ea typeface="Avenir"/>
                <a:cs typeface="Avenir"/>
                <a:sym typeface="Avenir"/>
              </a:rPr>
              <a:t>Risk Free Rate: </a:t>
            </a:r>
            <a:r>
              <a:rPr lang="en-US">
                <a:latin typeface="Avenir"/>
                <a:ea typeface="Avenir"/>
                <a:cs typeface="Avenir"/>
                <a:sym typeface="Avenir"/>
              </a:rPr>
              <a:t>The rate that investors expect no matter the investment. Represents the minimum return an investor demands. Think of the return from buying a U.S. Treasury </a:t>
            </a:r>
            <a:endParaRPr/>
          </a:p>
          <a:p>
            <a:pPr indent="-285750" lvl="1" marL="742950" rtl="0" algn="l">
              <a:lnSpc>
                <a:spcPct val="150000"/>
              </a:lnSpc>
              <a:spcBef>
                <a:spcPts val="500"/>
              </a:spcBef>
              <a:spcAft>
                <a:spcPts val="0"/>
              </a:spcAft>
              <a:buClr>
                <a:schemeClr val="dk1"/>
              </a:buClr>
              <a:buSzPct val="100000"/>
              <a:buFont typeface="Arial"/>
              <a:buChar char="•"/>
            </a:pPr>
            <a:r>
              <a:rPr b="1" lang="en-US">
                <a:latin typeface="Avenir"/>
                <a:ea typeface="Avenir"/>
                <a:cs typeface="Avenir"/>
                <a:sym typeface="Avenir"/>
              </a:rPr>
              <a:t>Credit Premium: </a:t>
            </a:r>
            <a:r>
              <a:rPr lang="en-US">
                <a:latin typeface="Avenir"/>
                <a:ea typeface="Avenir"/>
                <a:cs typeface="Avenir"/>
                <a:sym typeface="Avenir"/>
              </a:rPr>
              <a:t>What an investor demands in exchange for crediting a firm. In effect, this can be though of as collateral in exchange for the looming possibility of defaulting – Changes accordingly. </a:t>
            </a:r>
            <a:endParaRPr/>
          </a:p>
          <a:p>
            <a:pPr indent="-285750" lvl="1" marL="742950" rtl="0" algn="l">
              <a:lnSpc>
                <a:spcPct val="150000"/>
              </a:lnSpc>
              <a:spcBef>
                <a:spcPts val="500"/>
              </a:spcBef>
              <a:spcAft>
                <a:spcPts val="0"/>
              </a:spcAft>
              <a:buClr>
                <a:schemeClr val="dk1"/>
              </a:buClr>
              <a:buSzPct val="100000"/>
              <a:buFont typeface="Arial"/>
              <a:buChar char="•"/>
            </a:pPr>
            <a:r>
              <a:rPr b="1" lang="en-US">
                <a:latin typeface="Avenir"/>
                <a:ea typeface="Avenir"/>
                <a:cs typeface="Avenir"/>
                <a:sym typeface="Avenir"/>
              </a:rPr>
              <a:t>Risk Premium: </a:t>
            </a:r>
            <a:r>
              <a:rPr lang="en-US">
                <a:latin typeface="Avenir"/>
                <a:ea typeface="Avenir"/>
                <a:cs typeface="Avenir"/>
                <a:sym typeface="Avenir"/>
              </a:rPr>
              <a:t>What an investor demands in collateral for adding risk to their portfolio by investing in debt. Varies based on the risk profile of the asset </a:t>
            </a:r>
            <a:endParaRPr/>
          </a:p>
          <a:p>
            <a:pPr indent="-285750" lvl="1" marL="742950" rtl="0" algn="l">
              <a:lnSpc>
                <a:spcPct val="150000"/>
              </a:lnSpc>
              <a:spcBef>
                <a:spcPts val="500"/>
              </a:spcBef>
              <a:spcAft>
                <a:spcPts val="0"/>
              </a:spcAft>
              <a:buClr>
                <a:schemeClr val="dk1"/>
              </a:buClr>
              <a:buSzPct val="100000"/>
              <a:buFont typeface="Arial"/>
              <a:buChar char="•"/>
            </a:pPr>
            <a:r>
              <a:rPr b="1" lang="en-US">
                <a:latin typeface="Avenir"/>
                <a:ea typeface="Avenir"/>
                <a:cs typeface="Avenir"/>
                <a:sym typeface="Avenir"/>
              </a:rPr>
              <a:t>Cost of Debt separates in to 2 main sections: </a:t>
            </a:r>
            <a:endParaRPr/>
          </a:p>
          <a:p>
            <a:pPr indent="-285750" lvl="2" marL="1200150" rtl="0" algn="l">
              <a:lnSpc>
                <a:spcPct val="150000"/>
              </a:lnSpc>
              <a:spcBef>
                <a:spcPts val="500"/>
              </a:spcBef>
              <a:spcAft>
                <a:spcPts val="0"/>
              </a:spcAft>
              <a:buClr>
                <a:schemeClr val="dk1"/>
              </a:buClr>
              <a:buSzPct val="100000"/>
              <a:buFont typeface="Arial"/>
              <a:buChar char="•"/>
            </a:pPr>
            <a:r>
              <a:rPr lang="en-US">
                <a:latin typeface="Avenir"/>
                <a:ea typeface="Avenir"/>
                <a:cs typeface="Avenir"/>
                <a:sym typeface="Avenir"/>
              </a:rPr>
              <a:t>Risk Free Rate: Bottom line Return demanded 🡪 Dependent on Treasury Returns </a:t>
            </a:r>
            <a:endParaRPr/>
          </a:p>
          <a:p>
            <a:pPr indent="-285750" lvl="2" marL="1200150" rtl="0" algn="l">
              <a:lnSpc>
                <a:spcPct val="150000"/>
              </a:lnSpc>
              <a:spcBef>
                <a:spcPts val="500"/>
              </a:spcBef>
              <a:spcAft>
                <a:spcPts val="0"/>
              </a:spcAft>
              <a:buClr>
                <a:schemeClr val="dk1"/>
              </a:buClr>
              <a:buSzPct val="100000"/>
              <a:buFont typeface="Arial"/>
              <a:buChar char="•"/>
            </a:pPr>
            <a:r>
              <a:rPr lang="en-US">
                <a:latin typeface="Avenir"/>
                <a:ea typeface="Avenir"/>
                <a:cs typeface="Avenir"/>
                <a:sym typeface="Avenir"/>
              </a:rPr>
              <a:t>Credit Spread: Credit Premium and Risk Premium 🡪 Dependent on the companies Risk Profile </a:t>
            </a:r>
            <a:endParaRPr>
              <a:latin typeface="Avenir"/>
              <a:ea typeface="Avenir"/>
              <a:cs typeface="Avenir"/>
              <a:sym typeface="Avenir"/>
            </a:endParaRPr>
          </a:p>
          <a:p>
            <a:pPr indent="-117475" lvl="0" marL="228600" rtl="0" algn="l">
              <a:lnSpc>
                <a:spcPct val="150000"/>
              </a:lnSpc>
              <a:spcBef>
                <a:spcPts val="1000"/>
              </a:spcBef>
              <a:spcAft>
                <a:spcPts val="0"/>
              </a:spcAft>
              <a:buClr>
                <a:schemeClr val="dk1"/>
              </a:buClr>
              <a:buSzPct val="100000"/>
              <a:buFont typeface="Arial"/>
              <a:buNone/>
            </a:pPr>
            <a:r>
              <a:t/>
            </a:r>
            <a:endParaRPr/>
          </a:p>
        </p:txBody>
      </p:sp>
      <p:sp>
        <p:nvSpPr>
          <p:cNvPr id="364" name="Google Shape;364;p20"/>
          <p:cNvSpPr txBox="1"/>
          <p:nvPr/>
        </p:nvSpPr>
        <p:spPr>
          <a:xfrm>
            <a:off x="1400419" y="1469246"/>
            <a:ext cx="9391161" cy="461665"/>
          </a:xfrm>
          <a:prstGeom prst="rect">
            <a:avLst/>
          </a:prstGeom>
          <a:blipFill rotWithShape="1">
            <a:blip r:embed="rId3">
              <a:alphaModFix/>
            </a:blip>
            <a:stretch>
              <a:fillRect b="-1842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1"/>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700"/>
              <a:buFont typeface="Arial"/>
              <a:buChar char="•"/>
            </a:pPr>
            <a:r>
              <a:rPr lang="en-US" sz="1700"/>
              <a:t>Identify the Credit Rating for the firm and think through a logical credit spread based off both the Credit Rating and Risk profile </a:t>
            </a:r>
            <a:endParaRPr/>
          </a:p>
          <a:p>
            <a:pPr indent="-228600" lvl="1" marL="685800" rtl="0" algn="l">
              <a:lnSpc>
                <a:spcPct val="150000"/>
              </a:lnSpc>
              <a:spcBef>
                <a:spcPts val="500"/>
              </a:spcBef>
              <a:spcAft>
                <a:spcPts val="0"/>
              </a:spcAft>
              <a:buClr>
                <a:schemeClr val="dk1"/>
              </a:buClr>
              <a:buSzPts val="1700"/>
              <a:buChar char="•"/>
            </a:pPr>
            <a:r>
              <a:rPr lang="en-US" sz="1700"/>
              <a:t>Use a table to tell you what the credit spread should be and then add to risk free rate </a:t>
            </a:r>
            <a:endParaRPr/>
          </a:p>
          <a:p>
            <a:pPr indent="-228600" lvl="1" marL="685800" rtl="0" algn="l">
              <a:lnSpc>
                <a:spcPct val="150000"/>
              </a:lnSpc>
              <a:spcBef>
                <a:spcPts val="500"/>
              </a:spcBef>
              <a:spcAft>
                <a:spcPts val="0"/>
              </a:spcAft>
              <a:buClr>
                <a:schemeClr val="dk1"/>
              </a:buClr>
              <a:buSzPts val="1700"/>
              <a:buChar char="•"/>
            </a:pPr>
            <a:r>
              <a:rPr lang="en-US" sz="1700"/>
              <a:t>The Good: Gives you a better idea of interest in regard to what the market demands </a:t>
            </a:r>
            <a:endParaRPr/>
          </a:p>
          <a:p>
            <a:pPr indent="-228600" lvl="1" marL="685800" rtl="0" algn="l">
              <a:lnSpc>
                <a:spcPct val="150000"/>
              </a:lnSpc>
              <a:spcBef>
                <a:spcPts val="500"/>
              </a:spcBef>
              <a:spcAft>
                <a:spcPts val="0"/>
              </a:spcAft>
              <a:buClr>
                <a:schemeClr val="dk1"/>
              </a:buClr>
              <a:buSzPts val="1700"/>
              <a:buChar char="•"/>
            </a:pPr>
            <a:r>
              <a:rPr lang="en-US" sz="1700"/>
              <a:t>The Bad: Does not account for differing types of debt with different yields the firm may be holding. Also credit rating may not be available for a firm </a:t>
            </a:r>
            <a:endParaRPr/>
          </a:p>
          <a:p>
            <a:pPr indent="-228600" lvl="0" marL="228600" rtl="0" algn="l">
              <a:lnSpc>
                <a:spcPct val="150000"/>
              </a:lnSpc>
              <a:spcBef>
                <a:spcPts val="1000"/>
              </a:spcBef>
              <a:spcAft>
                <a:spcPts val="0"/>
              </a:spcAft>
              <a:buClr>
                <a:schemeClr val="dk1"/>
              </a:buClr>
              <a:buSzPts val="1700"/>
              <a:buFont typeface="Arial"/>
              <a:buChar char="•"/>
            </a:pPr>
            <a:r>
              <a:rPr lang="en-US" sz="1700"/>
              <a:t>Find the weighted average of yields and interest for the debt the firm holds </a:t>
            </a:r>
            <a:endParaRPr/>
          </a:p>
          <a:p>
            <a:pPr indent="-228600" lvl="1" marL="685800" rtl="0" algn="l">
              <a:lnSpc>
                <a:spcPct val="150000"/>
              </a:lnSpc>
              <a:spcBef>
                <a:spcPts val="500"/>
              </a:spcBef>
              <a:spcAft>
                <a:spcPts val="0"/>
              </a:spcAft>
              <a:buClr>
                <a:schemeClr val="dk1"/>
              </a:buClr>
              <a:buSzPts val="1700"/>
              <a:buChar char="•"/>
            </a:pPr>
            <a:r>
              <a:rPr lang="en-US" sz="1700"/>
              <a:t>Usually, a page in a company 10 K, that will give you a layout of the yields the firm is paying on debt</a:t>
            </a:r>
            <a:endParaRPr/>
          </a:p>
          <a:p>
            <a:pPr indent="-228600" lvl="1" marL="685800" rtl="0" algn="l">
              <a:lnSpc>
                <a:spcPct val="150000"/>
              </a:lnSpc>
              <a:spcBef>
                <a:spcPts val="500"/>
              </a:spcBef>
              <a:spcAft>
                <a:spcPts val="0"/>
              </a:spcAft>
              <a:buClr>
                <a:schemeClr val="dk1"/>
              </a:buClr>
              <a:buSzPts val="1700"/>
              <a:buChar char="•"/>
            </a:pPr>
            <a:r>
              <a:rPr lang="en-US" sz="1700"/>
              <a:t>The Good: Easy to visualize and find, gives the most realistic picture of where the firms debt is sourced from </a:t>
            </a:r>
            <a:endParaRPr/>
          </a:p>
          <a:p>
            <a:pPr indent="-228600" lvl="1" marL="685800" rtl="0" algn="l">
              <a:lnSpc>
                <a:spcPct val="150000"/>
              </a:lnSpc>
              <a:spcBef>
                <a:spcPts val="500"/>
              </a:spcBef>
              <a:spcAft>
                <a:spcPts val="0"/>
              </a:spcAft>
              <a:buClr>
                <a:schemeClr val="dk1"/>
              </a:buClr>
              <a:buSzPts val="1700"/>
              <a:buChar char="•"/>
            </a:pPr>
            <a:r>
              <a:rPr lang="en-US" sz="1700"/>
              <a:t>The Bad: If the firm has entered new markets/positions the risk profile or credit may change towards the future </a:t>
            </a:r>
            <a:endParaRPr/>
          </a:p>
          <a:p>
            <a:pPr indent="-120650" lvl="1" marL="685800" rtl="0" algn="l">
              <a:lnSpc>
                <a:spcPct val="150000"/>
              </a:lnSpc>
              <a:spcBef>
                <a:spcPts val="500"/>
              </a:spcBef>
              <a:spcAft>
                <a:spcPts val="0"/>
              </a:spcAft>
              <a:buClr>
                <a:schemeClr val="dk1"/>
              </a:buClr>
              <a:buSzPts val="1700"/>
              <a:buNone/>
            </a:pPr>
            <a:r>
              <a:t/>
            </a:r>
            <a:endParaRPr sz="1700"/>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370" name="Google Shape;370;p2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How do we find these numbers?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2"/>
          <p:cNvSpPr txBox="1"/>
          <p:nvPr>
            <p:ph idx="1" type="body"/>
          </p:nvPr>
        </p:nvSpPr>
        <p:spPr>
          <a:xfrm>
            <a:off x="131618" y="1490134"/>
            <a:ext cx="7223776"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Say you identify a firm with an A+ credit rating and a 4% Risk Free Rate </a:t>
            </a:r>
            <a:endParaRPr/>
          </a:p>
          <a:p>
            <a:pPr indent="-228600" lvl="1" marL="685800" rtl="0" algn="l">
              <a:lnSpc>
                <a:spcPct val="150000"/>
              </a:lnSpc>
              <a:spcBef>
                <a:spcPts val="500"/>
              </a:spcBef>
              <a:spcAft>
                <a:spcPts val="0"/>
              </a:spcAft>
              <a:buClr>
                <a:schemeClr val="dk1"/>
              </a:buClr>
              <a:buSzPts val="2400"/>
              <a:buChar char="•"/>
            </a:pPr>
            <a:r>
              <a:rPr lang="en-US"/>
              <a:t>Go to the table and find what the credit spread for A+ firms are </a:t>
            </a:r>
            <a:endParaRPr/>
          </a:p>
          <a:p>
            <a:pPr indent="-228600" lvl="2" marL="1143000" rtl="0" algn="l">
              <a:lnSpc>
                <a:spcPct val="150000"/>
              </a:lnSpc>
              <a:spcBef>
                <a:spcPts val="500"/>
              </a:spcBef>
              <a:spcAft>
                <a:spcPts val="0"/>
              </a:spcAft>
              <a:buClr>
                <a:schemeClr val="dk1"/>
              </a:buClr>
              <a:buSzPts val="2000"/>
              <a:buChar char="•"/>
            </a:pPr>
            <a:r>
              <a:rPr lang="en-US"/>
              <a:t>Credit Spread for A1/A+ = 1.03% </a:t>
            </a:r>
            <a:endParaRPr/>
          </a:p>
          <a:p>
            <a:pPr indent="-228600" lvl="1" marL="685800" rtl="0" algn="l">
              <a:lnSpc>
                <a:spcPct val="150000"/>
              </a:lnSpc>
              <a:spcBef>
                <a:spcPts val="500"/>
              </a:spcBef>
              <a:spcAft>
                <a:spcPts val="0"/>
              </a:spcAft>
              <a:buClr>
                <a:schemeClr val="dk1"/>
              </a:buClr>
              <a:buSzPts val="2400"/>
              <a:buChar char="•"/>
            </a:pPr>
            <a:r>
              <a:rPr lang="en-US"/>
              <a:t>Recall Cost of Debt Formula </a:t>
            </a:r>
            <a:endParaRPr/>
          </a:p>
          <a:p>
            <a:pPr indent="-228600" lvl="2" marL="1143000" rtl="0" algn="l">
              <a:lnSpc>
                <a:spcPct val="150000"/>
              </a:lnSpc>
              <a:spcBef>
                <a:spcPts val="500"/>
              </a:spcBef>
              <a:spcAft>
                <a:spcPts val="0"/>
              </a:spcAft>
              <a:buClr>
                <a:schemeClr val="dk1"/>
              </a:buClr>
              <a:buSzPts val="2000"/>
              <a:buChar char="•"/>
            </a:pPr>
            <a:r>
              <a:rPr lang="en-US"/>
              <a:t>Risk Free Rate + Credit Spread </a:t>
            </a:r>
            <a:endParaRPr/>
          </a:p>
          <a:p>
            <a:pPr indent="-228600" lvl="3" marL="1600200" rtl="0" algn="l">
              <a:lnSpc>
                <a:spcPct val="150000"/>
              </a:lnSpc>
              <a:spcBef>
                <a:spcPts val="500"/>
              </a:spcBef>
              <a:spcAft>
                <a:spcPts val="0"/>
              </a:spcAft>
              <a:buClr>
                <a:schemeClr val="dk1"/>
              </a:buClr>
              <a:buSzPts val="1800"/>
              <a:buChar char="•"/>
            </a:pPr>
            <a:r>
              <a:rPr lang="en-US"/>
              <a:t>4% + 1.03% = 5.03% Cost of Debt </a:t>
            </a:r>
            <a:endParaRPr/>
          </a:p>
          <a:p>
            <a:pPr indent="-101600" lvl="2" marL="1143000" rtl="0" algn="l">
              <a:lnSpc>
                <a:spcPct val="150000"/>
              </a:lnSpc>
              <a:spcBef>
                <a:spcPts val="500"/>
              </a:spcBef>
              <a:spcAft>
                <a:spcPts val="0"/>
              </a:spcAft>
              <a:buClr>
                <a:schemeClr val="dk1"/>
              </a:buClr>
              <a:buSzPts val="2000"/>
              <a:buNone/>
            </a:pPr>
            <a:r>
              <a:t/>
            </a:r>
            <a:endParaRPr/>
          </a:p>
          <a:p>
            <a:pPr indent="-101600" lvl="2" marL="1143000" rtl="0" algn="l">
              <a:lnSpc>
                <a:spcPct val="150000"/>
              </a:lnSpc>
              <a:spcBef>
                <a:spcPts val="500"/>
              </a:spcBef>
              <a:spcAft>
                <a:spcPts val="0"/>
              </a:spcAft>
              <a:buClr>
                <a:schemeClr val="dk1"/>
              </a:buClr>
              <a:buSzPts val="2000"/>
              <a:buNone/>
            </a:pPr>
            <a:r>
              <a:t/>
            </a:r>
            <a:endParaRPr/>
          </a:p>
          <a:p>
            <a:pPr indent="-101600" lvl="2" marL="1143000" rtl="0" algn="l">
              <a:lnSpc>
                <a:spcPct val="150000"/>
              </a:lnSpc>
              <a:spcBef>
                <a:spcPts val="500"/>
              </a:spcBef>
              <a:spcAft>
                <a:spcPts val="0"/>
              </a:spcAft>
              <a:buClr>
                <a:schemeClr val="dk1"/>
              </a:buClr>
              <a:buSzPts val="2000"/>
              <a:buNone/>
            </a:pPr>
            <a:r>
              <a:t/>
            </a:r>
            <a:endParaRPr/>
          </a:p>
          <a:p>
            <a:pPr indent="-101600" lvl="2" marL="1143000" rtl="0" algn="l">
              <a:lnSpc>
                <a:spcPct val="150000"/>
              </a:lnSpc>
              <a:spcBef>
                <a:spcPts val="500"/>
              </a:spcBef>
              <a:spcAft>
                <a:spcPts val="0"/>
              </a:spcAft>
              <a:buClr>
                <a:schemeClr val="dk1"/>
              </a:buClr>
              <a:buSzPts val="2000"/>
              <a:buNone/>
            </a:pPr>
            <a:r>
              <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376" name="Google Shape;376;p22"/>
          <p:cNvSpPr txBox="1"/>
          <p:nvPr>
            <p:ph type="title"/>
          </p:nvPr>
        </p:nvSpPr>
        <p:spPr>
          <a:xfrm>
            <a:off x="131618" y="418011"/>
            <a:ext cx="11442074" cy="86709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lang="en-US"/>
              <a:t>Identifying a Credit Rating and Credit Spread </a:t>
            </a:r>
            <a:endParaRPr/>
          </a:p>
        </p:txBody>
      </p:sp>
      <p:pic>
        <p:nvPicPr>
          <p:cNvPr id="377" name="Google Shape;377;p22"/>
          <p:cNvPicPr preferRelativeResize="0"/>
          <p:nvPr/>
        </p:nvPicPr>
        <p:blipFill rotWithShape="1">
          <a:blip r:embed="rId3">
            <a:alphaModFix/>
          </a:blip>
          <a:srcRect b="0" l="0" r="0" t="0"/>
          <a:stretch/>
        </p:blipFill>
        <p:spPr>
          <a:xfrm>
            <a:off x="7760342" y="2307481"/>
            <a:ext cx="4034672" cy="30782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3"/>
          <p:cNvSpPr txBox="1"/>
          <p:nvPr>
            <p:ph type="title"/>
          </p:nvPr>
        </p:nvSpPr>
        <p:spPr>
          <a:xfrm>
            <a:off x="131616" y="28674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Defining the Cost of Equity (CAPM) </a:t>
            </a:r>
            <a:endParaRPr/>
          </a:p>
        </p:txBody>
      </p:sp>
      <p:sp>
        <p:nvSpPr>
          <p:cNvPr id="383" name="Google Shape;383;p23"/>
          <p:cNvSpPr txBox="1"/>
          <p:nvPr>
            <p:ph idx="1" type="body"/>
          </p:nvPr>
        </p:nvSpPr>
        <p:spPr>
          <a:xfrm>
            <a:off x="131616" y="2719066"/>
            <a:ext cx="11921700" cy="3976800"/>
          </a:xfrm>
          <a:prstGeom prst="rect">
            <a:avLst/>
          </a:prstGeom>
          <a:blipFill rotWithShape="1">
            <a:blip r:embed="rId3">
              <a:alphaModFix/>
            </a:blip>
            <a:stretch>
              <a:fillRect b="0" l="-744" r="-1063" t="0"/>
            </a:stretch>
          </a:blip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Font typeface="Arial"/>
              <a:buChar char="•"/>
            </a:pPr>
            <a:r>
              <a:rPr lang="en-US"/>
              <a:t> </a:t>
            </a:r>
            <a:endParaRPr/>
          </a:p>
        </p:txBody>
      </p:sp>
      <p:sp>
        <p:nvSpPr>
          <p:cNvPr id="384" name="Google Shape;384;p23"/>
          <p:cNvSpPr txBox="1"/>
          <p:nvPr/>
        </p:nvSpPr>
        <p:spPr>
          <a:xfrm>
            <a:off x="306133" y="1500394"/>
            <a:ext cx="1157280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Capital Asset Pricing model gives the expected excess return of any asset given its risk related to the market</a:t>
            </a:r>
            <a:endParaRPr/>
          </a:p>
        </p:txBody>
      </p:sp>
      <p:sp>
        <p:nvSpPr>
          <p:cNvPr id="385" name="Google Shape;385;p23"/>
          <p:cNvSpPr txBox="1"/>
          <p:nvPr/>
        </p:nvSpPr>
        <p:spPr>
          <a:xfrm>
            <a:off x="1676400" y="2238437"/>
            <a:ext cx="8958414" cy="491288"/>
          </a:xfrm>
          <a:prstGeom prst="rect">
            <a:avLst/>
          </a:prstGeom>
          <a:blipFill rotWithShape="1">
            <a:blip r:embed="rId4">
              <a:alphaModFix/>
            </a:blip>
            <a:stretch>
              <a:fillRect b="-1249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Intuition behind CAPM:  </a:t>
            </a:r>
            <a:endParaRPr/>
          </a:p>
        </p:txBody>
      </p:sp>
      <p:sp>
        <p:nvSpPr>
          <p:cNvPr id="391" name="Google Shape;391;p24"/>
          <p:cNvSpPr txBox="1"/>
          <p:nvPr>
            <p:ph idx="1" type="body"/>
          </p:nvPr>
        </p:nvSpPr>
        <p:spPr>
          <a:xfrm>
            <a:off x="131617" y="2200138"/>
            <a:ext cx="11921837" cy="3976826"/>
          </a:xfrm>
          <a:prstGeom prst="rect">
            <a:avLst/>
          </a:prstGeom>
          <a:blipFill rotWithShape="1">
            <a:blip r:embed="rId3">
              <a:alphaModFix/>
            </a:blip>
            <a:stretch>
              <a:fillRect b="-954" l="-425" r="0" t="0"/>
            </a:stretch>
          </a:blip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Font typeface="Arial"/>
              <a:buChar char="•"/>
            </a:pPr>
            <a:r>
              <a:rPr lang="en-US"/>
              <a:t> </a:t>
            </a:r>
            <a:endParaRPr/>
          </a:p>
        </p:txBody>
      </p:sp>
      <p:sp>
        <p:nvSpPr>
          <p:cNvPr id="392" name="Google Shape;392;p24"/>
          <p:cNvSpPr txBox="1"/>
          <p:nvPr/>
        </p:nvSpPr>
        <p:spPr>
          <a:xfrm>
            <a:off x="1928125" y="1463761"/>
            <a:ext cx="8328819" cy="557717"/>
          </a:xfrm>
          <a:prstGeom prst="rect">
            <a:avLst/>
          </a:prstGeom>
          <a:blipFill rotWithShape="1">
            <a:blip r:embed="rId4">
              <a:alphaModFix/>
            </a:blip>
            <a:stretch>
              <a:fillRect b="-15553" l="0" r="-15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5"/>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sz="7200"/>
              <a:t>What goes into finding calculating Beta and how do we find it? </a:t>
            </a:r>
            <a:endParaRPr/>
          </a:p>
          <a:p>
            <a:pPr indent="-228600" lvl="1" marL="685800" rtl="0" algn="l">
              <a:lnSpc>
                <a:spcPct val="150000"/>
              </a:lnSpc>
              <a:spcBef>
                <a:spcPts val="500"/>
              </a:spcBef>
              <a:spcAft>
                <a:spcPts val="0"/>
              </a:spcAft>
              <a:buClr>
                <a:schemeClr val="dk1"/>
              </a:buClr>
              <a:buSzPct val="100000"/>
              <a:buChar char="•"/>
            </a:pPr>
            <a:r>
              <a:rPr lang="en-US" sz="7200"/>
              <a:t>The Nature of the Business: is the business cyclical?, discretionary products?, types of G/S?</a:t>
            </a:r>
            <a:endParaRPr/>
          </a:p>
          <a:p>
            <a:pPr indent="-228600" lvl="1" marL="685800" rtl="0" algn="l">
              <a:lnSpc>
                <a:spcPct val="150000"/>
              </a:lnSpc>
              <a:spcBef>
                <a:spcPts val="500"/>
              </a:spcBef>
              <a:spcAft>
                <a:spcPts val="0"/>
              </a:spcAft>
              <a:buClr>
                <a:schemeClr val="dk1"/>
              </a:buClr>
              <a:buSzPct val="100000"/>
              <a:buChar char="•"/>
            </a:pPr>
            <a:r>
              <a:rPr lang="en-US" sz="7200"/>
              <a:t>Operating Leverage: fixed costs compared to variable costs (Higher fixed, higher beta and Vice Versa)</a:t>
            </a:r>
            <a:endParaRPr/>
          </a:p>
          <a:p>
            <a:pPr indent="-228600" lvl="1" marL="685800" rtl="0" algn="l">
              <a:lnSpc>
                <a:spcPct val="150000"/>
              </a:lnSpc>
              <a:spcBef>
                <a:spcPts val="500"/>
              </a:spcBef>
              <a:spcAft>
                <a:spcPts val="0"/>
              </a:spcAft>
              <a:buClr>
                <a:schemeClr val="dk1"/>
              </a:buClr>
              <a:buSzPct val="100000"/>
              <a:buChar char="•"/>
            </a:pPr>
            <a:r>
              <a:rPr lang="en-US" sz="7200"/>
              <a:t>Financial Leverage: debt profile of the business, how much does the company have to pay off? </a:t>
            </a:r>
            <a:endParaRPr/>
          </a:p>
          <a:p>
            <a:pPr indent="-228600" lvl="0" marL="228600" rtl="0" algn="l">
              <a:lnSpc>
                <a:spcPct val="150000"/>
              </a:lnSpc>
              <a:spcBef>
                <a:spcPts val="1000"/>
              </a:spcBef>
              <a:spcAft>
                <a:spcPts val="0"/>
              </a:spcAft>
              <a:buClr>
                <a:schemeClr val="dk1"/>
              </a:buClr>
              <a:buSzPct val="100000"/>
              <a:buFont typeface="Arial"/>
              <a:buChar char="•"/>
            </a:pPr>
            <a:r>
              <a:rPr lang="en-US" sz="7200"/>
              <a:t>Can usually just take an industry average found from sector and equity reports </a:t>
            </a:r>
            <a:endParaRPr/>
          </a:p>
          <a:p>
            <a:pPr indent="-228600" lvl="1" marL="685800" rtl="0" algn="l">
              <a:lnSpc>
                <a:spcPct val="150000"/>
              </a:lnSpc>
              <a:spcBef>
                <a:spcPts val="500"/>
              </a:spcBef>
              <a:spcAft>
                <a:spcPts val="0"/>
              </a:spcAft>
              <a:buClr>
                <a:schemeClr val="dk1"/>
              </a:buClr>
              <a:buSzPct val="100000"/>
              <a:buChar char="•"/>
            </a:pPr>
            <a:r>
              <a:rPr lang="en-US" sz="7200"/>
              <a:t>High Beta Industries:</a:t>
            </a:r>
            <a:endParaRPr/>
          </a:p>
          <a:p>
            <a:pPr indent="-228600" lvl="2" marL="1143000" rtl="0" algn="l">
              <a:lnSpc>
                <a:spcPct val="150000"/>
              </a:lnSpc>
              <a:spcBef>
                <a:spcPts val="500"/>
              </a:spcBef>
              <a:spcAft>
                <a:spcPts val="0"/>
              </a:spcAft>
              <a:buClr>
                <a:schemeClr val="dk1"/>
              </a:buClr>
              <a:buSzPct val="100000"/>
              <a:buChar char="•"/>
            </a:pPr>
            <a:r>
              <a:rPr lang="en-US" sz="7200"/>
              <a:t>Automobiles, Banking, Industrials </a:t>
            </a:r>
            <a:endParaRPr/>
          </a:p>
          <a:p>
            <a:pPr indent="-228600" lvl="1" marL="685800" rtl="0" algn="l">
              <a:lnSpc>
                <a:spcPct val="150000"/>
              </a:lnSpc>
              <a:spcBef>
                <a:spcPts val="500"/>
              </a:spcBef>
              <a:spcAft>
                <a:spcPts val="0"/>
              </a:spcAft>
              <a:buClr>
                <a:schemeClr val="dk1"/>
              </a:buClr>
              <a:buSzPct val="100000"/>
              <a:buChar char="•"/>
            </a:pPr>
            <a:r>
              <a:rPr lang="en-US" sz="7200"/>
              <a:t>Low Beta Industries: </a:t>
            </a:r>
            <a:endParaRPr/>
          </a:p>
          <a:p>
            <a:pPr indent="-228600" lvl="2" marL="1143000" rtl="0" algn="l">
              <a:lnSpc>
                <a:spcPct val="150000"/>
              </a:lnSpc>
              <a:spcBef>
                <a:spcPts val="500"/>
              </a:spcBef>
              <a:spcAft>
                <a:spcPts val="0"/>
              </a:spcAft>
              <a:buClr>
                <a:schemeClr val="dk1"/>
              </a:buClr>
              <a:buSzPct val="100000"/>
              <a:buChar char="•"/>
            </a:pPr>
            <a:r>
              <a:rPr lang="en-US" sz="7200"/>
              <a:t>Healthcare, Tech, Consumers (food) </a:t>
            </a:r>
            <a:endParaRPr/>
          </a:p>
          <a:p>
            <a:pPr indent="-228600" lvl="0" marL="228600" rtl="0" algn="l">
              <a:lnSpc>
                <a:spcPct val="150000"/>
              </a:lnSpc>
              <a:spcBef>
                <a:spcPts val="1000"/>
              </a:spcBef>
              <a:spcAft>
                <a:spcPts val="0"/>
              </a:spcAft>
              <a:buClr>
                <a:schemeClr val="dk1"/>
              </a:buClr>
              <a:buSzPct val="100000"/>
              <a:buFont typeface="Arial"/>
              <a:buChar char="•"/>
            </a:pPr>
            <a:r>
              <a:rPr lang="en-US" sz="7200"/>
              <a:t>Levered Beta vs. Unlevered</a:t>
            </a:r>
            <a:endParaRPr/>
          </a:p>
          <a:p>
            <a:pPr indent="-228600" lvl="1" marL="685800" rtl="0" algn="l">
              <a:lnSpc>
                <a:spcPct val="150000"/>
              </a:lnSpc>
              <a:spcBef>
                <a:spcPts val="500"/>
              </a:spcBef>
              <a:spcAft>
                <a:spcPts val="0"/>
              </a:spcAft>
              <a:buClr>
                <a:schemeClr val="dk1"/>
              </a:buClr>
              <a:buSzPct val="100000"/>
              <a:buChar char="•"/>
            </a:pPr>
            <a:r>
              <a:rPr lang="en-US" sz="7200"/>
              <a:t>Usually you just use leveraged beta, but you can also use unlevered beta to take out the impact of debt on Beta analysis </a:t>
            </a:r>
            <a:endParaRPr/>
          </a:p>
          <a:p>
            <a:pPr indent="-201612" lvl="2" marL="1143000" rtl="0" algn="l">
              <a:lnSpc>
                <a:spcPct val="150000"/>
              </a:lnSpc>
              <a:spcBef>
                <a:spcPts val="500"/>
              </a:spcBef>
              <a:spcAft>
                <a:spcPts val="0"/>
              </a:spcAft>
              <a:buClr>
                <a:schemeClr val="dk1"/>
              </a:buClr>
              <a:buSzPct val="100000"/>
              <a:buNone/>
            </a:pPr>
            <a:r>
              <a:t/>
            </a:r>
            <a:endParaRPr sz="1700"/>
          </a:p>
          <a:p>
            <a:pPr indent="-201612" lvl="2" marL="1143000" rtl="0" algn="l">
              <a:lnSpc>
                <a:spcPct val="150000"/>
              </a:lnSpc>
              <a:spcBef>
                <a:spcPts val="500"/>
              </a:spcBef>
              <a:spcAft>
                <a:spcPts val="0"/>
              </a:spcAft>
              <a:buClr>
                <a:schemeClr val="dk1"/>
              </a:buClr>
              <a:buSzPct val="100000"/>
              <a:buNone/>
            </a:pPr>
            <a:r>
              <a:t/>
            </a:r>
            <a:endParaRPr sz="1700"/>
          </a:p>
          <a:p>
            <a:pPr indent="-201612" lvl="1" marL="685800" rtl="0" algn="l">
              <a:lnSpc>
                <a:spcPct val="150000"/>
              </a:lnSpc>
              <a:spcBef>
                <a:spcPts val="500"/>
              </a:spcBef>
              <a:spcAft>
                <a:spcPts val="0"/>
              </a:spcAft>
              <a:buClr>
                <a:schemeClr val="dk1"/>
              </a:buClr>
              <a:buSzPct val="100000"/>
              <a:buNone/>
            </a:pPr>
            <a:r>
              <a:t/>
            </a:r>
            <a:endParaRPr sz="1700"/>
          </a:p>
          <a:p>
            <a:pPr indent="-184150" lvl="0" marL="228600" rtl="0" algn="l">
              <a:lnSpc>
                <a:spcPct val="150000"/>
              </a:lnSpc>
              <a:spcBef>
                <a:spcPts val="1000"/>
              </a:spcBef>
              <a:spcAft>
                <a:spcPts val="0"/>
              </a:spcAft>
              <a:buClr>
                <a:schemeClr val="dk1"/>
              </a:buClr>
              <a:buSzPct val="100000"/>
              <a:buFont typeface="Arial"/>
              <a:buNone/>
            </a:pPr>
            <a:r>
              <a:t/>
            </a:r>
            <a:endParaRPr/>
          </a:p>
        </p:txBody>
      </p:sp>
      <p:sp>
        <p:nvSpPr>
          <p:cNvPr id="398" name="Google Shape;398;p2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Intuition behind Beta: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Putting it all together: </a:t>
            </a:r>
            <a:endParaRPr/>
          </a:p>
        </p:txBody>
      </p:sp>
      <p:sp>
        <p:nvSpPr>
          <p:cNvPr id="404" name="Google Shape;404;p2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3000"/>
              <a:buFont typeface="Arial"/>
              <a:buChar char="•"/>
            </a:pPr>
            <a:r>
              <a:rPr lang="en-US" sz="3000"/>
              <a:t>At the end of the day the formula is a weighted average.</a:t>
            </a:r>
            <a:endParaRPr/>
          </a:p>
          <a:p>
            <a:pPr indent="-228600" lvl="1" marL="685800" rtl="0" algn="l">
              <a:lnSpc>
                <a:spcPct val="150000"/>
              </a:lnSpc>
              <a:spcBef>
                <a:spcPts val="500"/>
              </a:spcBef>
              <a:spcAft>
                <a:spcPts val="0"/>
              </a:spcAft>
              <a:buClr>
                <a:schemeClr val="dk1"/>
              </a:buClr>
              <a:buSzPts val="2400"/>
              <a:buChar char="•"/>
            </a:pPr>
            <a:r>
              <a:rPr lang="en-US"/>
              <a:t>We multiple the computed cost of debt by the proportion of the debt in the business and do the same for cost of equity in order to accurately reflect the impacts of leverage on the business. </a:t>
            </a:r>
            <a:endParaRPr/>
          </a:p>
          <a:p>
            <a:pPr indent="-228600" lvl="1" marL="685800" rtl="0" algn="l">
              <a:lnSpc>
                <a:spcPct val="150000"/>
              </a:lnSpc>
              <a:spcBef>
                <a:spcPts val="500"/>
              </a:spcBef>
              <a:spcAft>
                <a:spcPts val="0"/>
              </a:spcAft>
              <a:buClr>
                <a:schemeClr val="dk1"/>
              </a:buClr>
              <a:buSzPts val="2400"/>
              <a:buChar char="•"/>
            </a:pPr>
            <a:r>
              <a:rPr lang="en-US"/>
              <a:t>Best to think about the return the investor must demand. </a:t>
            </a:r>
            <a:endParaRPr/>
          </a:p>
        </p:txBody>
      </p:sp>
      <p:sp>
        <p:nvSpPr>
          <p:cNvPr id="405" name="Google Shape;405;p26"/>
          <p:cNvSpPr txBox="1"/>
          <p:nvPr/>
        </p:nvSpPr>
        <p:spPr>
          <a:xfrm>
            <a:off x="1215735" y="1352456"/>
            <a:ext cx="9753600" cy="67582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7"/>
          <p:cNvSpPr txBox="1"/>
          <p:nvPr>
            <p:ph type="title"/>
          </p:nvPr>
        </p:nvSpPr>
        <p:spPr>
          <a:xfrm>
            <a:off x="132755" y="2698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venir"/>
              <a:buNone/>
            </a:pPr>
            <a:r>
              <a:rPr lang="en-US" sz="4800"/>
              <a:t>Capital Structure and WACC:</a:t>
            </a:r>
            <a:endParaRPr/>
          </a:p>
        </p:txBody>
      </p:sp>
      <p:sp>
        <p:nvSpPr>
          <p:cNvPr id="411" name="Google Shape;411;p27"/>
          <p:cNvSpPr txBox="1"/>
          <p:nvPr/>
        </p:nvSpPr>
        <p:spPr>
          <a:xfrm>
            <a:off x="3658747" y="1476989"/>
            <a:ext cx="5094985"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lt1"/>
                </a:solidFill>
                <a:latin typeface="Calibri"/>
                <a:ea typeface="Calibri"/>
                <a:cs typeface="Calibri"/>
                <a:sym typeface="Calibri"/>
              </a:rPr>
              <a:t>More debt is not always better!</a:t>
            </a:r>
            <a:endParaRPr/>
          </a:p>
        </p:txBody>
      </p:sp>
      <p:pic>
        <p:nvPicPr>
          <p:cNvPr descr="Debt vs Equity Financing: Which is best? - Overview, Examples" id="412" name="Google Shape;412;p27"/>
          <p:cNvPicPr preferRelativeResize="0"/>
          <p:nvPr/>
        </p:nvPicPr>
        <p:blipFill rotWithShape="1">
          <a:blip r:embed="rId3">
            <a:alphaModFix/>
          </a:blip>
          <a:srcRect b="0" l="0" r="0" t="0"/>
          <a:stretch/>
        </p:blipFill>
        <p:spPr>
          <a:xfrm>
            <a:off x="3801979" y="2154488"/>
            <a:ext cx="4951753" cy="47035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8"/>
          <p:cNvSpPr txBox="1"/>
          <p:nvPr>
            <p:ph type="ctrTitle"/>
          </p:nvPr>
        </p:nvSpPr>
        <p:spPr>
          <a:xfrm>
            <a:off x="1557916" y="2556933"/>
            <a:ext cx="9076167" cy="1411968"/>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CCCCCC"/>
              </a:buClr>
              <a:buSzPts val="4800"/>
              <a:buFont typeface="DM Serif Display"/>
              <a:buNone/>
            </a:pPr>
            <a:r>
              <a:rPr lang="en-US" sz="8000"/>
              <a:t>Terminal Value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9"/>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t>We can only </a:t>
            </a:r>
            <a:r>
              <a:rPr b="1" i="1" lang="en-US"/>
              <a:t>accurately</a:t>
            </a:r>
            <a:r>
              <a:rPr i="1" lang="en-US"/>
              <a:t> </a:t>
            </a:r>
            <a:r>
              <a:rPr lang="en-US"/>
              <a:t>project cash flows of a business out for a couple of years with confidence (usually 5-10 years)</a:t>
            </a:r>
            <a:endParaRPr/>
          </a:p>
          <a:p>
            <a:pPr indent="-228631" lvl="0" marL="228600" rtl="0" algn="l">
              <a:lnSpc>
                <a:spcPct val="150000"/>
              </a:lnSpc>
              <a:spcBef>
                <a:spcPts val="1000"/>
              </a:spcBef>
              <a:spcAft>
                <a:spcPts val="0"/>
              </a:spcAft>
              <a:buClr>
                <a:schemeClr val="dk1"/>
              </a:buClr>
              <a:buSzPct val="100000"/>
              <a:buFont typeface="Arial"/>
              <a:buChar char="•"/>
            </a:pPr>
            <a:r>
              <a:rPr lang="en-US" sz="3100"/>
              <a:t>The business continues to operate and generate cash flows beyond the projected period</a:t>
            </a:r>
            <a:endParaRPr/>
          </a:p>
          <a:p>
            <a:pPr indent="0" lvl="0" marL="0" rtl="0" algn="l">
              <a:lnSpc>
                <a:spcPct val="150000"/>
              </a:lnSpc>
              <a:spcBef>
                <a:spcPts val="1000"/>
              </a:spcBef>
              <a:spcAft>
                <a:spcPts val="0"/>
              </a:spcAft>
              <a:buClr>
                <a:schemeClr val="dk1"/>
              </a:buClr>
              <a:buSzPct val="100000"/>
              <a:buNone/>
            </a:pPr>
            <a:r>
              <a:rPr b="1" lang="en-US" sz="3000" u="sng"/>
              <a:t>How do we find that number? </a:t>
            </a:r>
            <a:endParaRPr/>
          </a:p>
          <a:p>
            <a:pPr indent="0" lvl="1" marL="457200" rtl="0" algn="l">
              <a:lnSpc>
                <a:spcPct val="150000"/>
              </a:lnSpc>
              <a:spcBef>
                <a:spcPts val="500"/>
              </a:spcBef>
              <a:spcAft>
                <a:spcPts val="0"/>
              </a:spcAft>
              <a:buClr>
                <a:schemeClr val="dk1"/>
              </a:buClr>
              <a:buSzPct val="100000"/>
              <a:buNone/>
            </a:pPr>
            <a:r>
              <a:rPr lang="en-US" sz="2800"/>
              <a:t>1. Gordon Growth Formula </a:t>
            </a:r>
            <a:endParaRPr/>
          </a:p>
          <a:p>
            <a:pPr indent="0" lvl="1" marL="457200" rtl="0" algn="l">
              <a:lnSpc>
                <a:spcPct val="150000"/>
              </a:lnSpc>
              <a:spcBef>
                <a:spcPts val="500"/>
              </a:spcBef>
              <a:spcAft>
                <a:spcPts val="0"/>
              </a:spcAft>
              <a:buClr>
                <a:schemeClr val="dk1"/>
              </a:buClr>
              <a:buSzPct val="100000"/>
              <a:buNone/>
            </a:pPr>
            <a:r>
              <a:rPr lang="en-US" sz="2800"/>
              <a:t>2. Exit Multiple Formula </a:t>
            </a:r>
            <a:endParaRPr/>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423" name="Google Shape;423;p2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Finding Terminal Value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txBox="1"/>
          <p:nvPr/>
        </p:nvSpPr>
        <p:spPr>
          <a:xfrm>
            <a:off x="4355127" y="1675219"/>
            <a:ext cx="2779286" cy="847604"/>
          </a:xfrm>
          <a:prstGeom prst="rect">
            <a:avLst/>
          </a:prstGeom>
          <a:blipFill rotWithShape="1">
            <a:blip r:embed="rId3">
              <a:alphaModFix/>
            </a:blip>
            <a:stretch>
              <a:fillRect b="-155213" l="0" r="0" t="-10148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3" name="Google Shape;213;p3"/>
          <p:cNvSpPr/>
          <p:nvPr/>
        </p:nvSpPr>
        <p:spPr>
          <a:xfrm>
            <a:off x="2886460" y="1838285"/>
            <a:ext cx="1468667" cy="48809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Expands to</a:t>
            </a:r>
            <a:endParaRPr/>
          </a:p>
        </p:txBody>
      </p:sp>
      <p:sp>
        <p:nvSpPr>
          <p:cNvPr id="214" name="Google Shape;214;p3"/>
          <p:cNvSpPr txBox="1"/>
          <p:nvPr/>
        </p:nvSpPr>
        <p:spPr>
          <a:xfrm>
            <a:off x="8595114" y="1658080"/>
            <a:ext cx="3424977" cy="848502"/>
          </a:xfrm>
          <a:prstGeom prst="rect">
            <a:avLst/>
          </a:prstGeom>
          <a:blipFill rotWithShape="1">
            <a:blip r:embed="rId4">
              <a:alphaModFix/>
            </a:blip>
            <a:stretch>
              <a:fillRect b="-152927" l="-18818" r="0" t="-9999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215" name="Google Shape;215;p3"/>
          <p:cNvGrpSpPr/>
          <p:nvPr/>
        </p:nvGrpSpPr>
        <p:grpSpPr>
          <a:xfrm>
            <a:off x="170199" y="3184402"/>
            <a:ext cx="2634599" cy="1317299"/>
            <a:chOff x="5753261" y="2124"/>
            <a:chExt cx="2634599" cy="1317299"/>
          </a:xfrm>
        </p:grpSpPr>
        <p:sp>
          <p:nvSpPr>
            <p:cNvPr id="216" name="Google Shape;216;p3"/>
            <p:cNvSpPr/>
            <p:nvPr/>
          </p:nvSpPr>
          <p:spPr>
            <a:xfrm>
              <a:off x="5753261" y="2124"/>
              <a:ext cx="2634599" cy="1317299"/>
            </a:xfrm>
            <a:prstGeom prst="roundRect">
              <a:avLst>
                <a:gd fmla="val 10000" name="adj"/>
              </a:avLst>
            </a:prstGeom>
            <a:solidFill>
              <a:srgbClr val="2F549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txBox="1"/>
            <p:nvPr/>
          </p:nvSpPr>
          <p:spPr>
            <a:xfrm>
              <a:off x="5791843" y="40706"/>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Free Cash Flow</a:t>
              </a:r>
              <a:endParaRPr/>
            </a:p>
          </p:txBody>
        </p:sp>
      </p:grpSp>
      <p:sp>
        <p:nvSpPr>
          <p:cNvPr id="218" name="Google Shape;218;p3"/>
          <p:cNvSpPr/>
          <p:nvPr/>
        </p:nvSpPr>
        <p:spPr>
          <a:xfrm>
            <a:off x="3396193" y="3617008"/>
            <a:ext cx="4011670" cy="48809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Expands to</a:t>
            </a:r>
            <a:endParaRPr/>
          </a:p>
        </p:txBody>
      </p:sp>
      <p:grpSp>
        <p:nvGrpSpPr>
          <p:cNvPr id="219" name="Google Shape;219;p3"/>
          <p:cNvGrpSpPr/>
          <p:nvPr/>
        </p:nvGrpSpPr>
        <p:grpSpPr>
          <a:xfrm>
            <a:off x="131617" y="1459153"/>
            <a:ext cx="2634599" cy="1317299"/>
            <a:chOff x="1698823" y="1499986"/>
            <a:chExt cx="2634599" cy="1317299"/>
          </a:xfrm>
        </p:grpSpPr>
        <p:sp>
          <p:nvSpPr>
            <p:cNvPr id="220" name="Google Shape;220;p3"/>
            <p:cNvSpPr/>
            <p:nvPr/>
          </p:nvSpPr>
          <p:spPr>
            <a:xfrm>
              <a:off x="1698823" y="1499986"/>
              <a:ext cx="2634599" cy="1317299"/>
            </a:xfrm>
            <a:prstGeom prst="roundRect">
              <a:avLst>
                <a:gd fmla="val 10000" name="adj"/>
              </a:avLst>
            </a:prstGeom>
            <a:solidFill>
              <a:srgbClr val="1F38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txBox="1"/>
            <p:nvPr/>
          </p:nvSpPr>
          <p:spPr>
            <a:xfrm>
              <a:off x="1737405" y="1538568"/>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Discounted Cash Flow Model</a:t>
              </a:r>
              <a:endParaRPr/>
            </a:p>
          </p:txBody>
        </p:sp>
      </p:grpSp>
      <p:sp>
        <p:nvSpPr>
          <p:cNvPr id="222" name="Google Shape;222;p3"/>
          <p:cNvSpPr/>
          <p:nvPr/>
        </p:nvSpPr>
        <p:spPr>
          <a:xfrm>
            <a:off x="7126447" y="1875302"/>
            <a:ext cx="1468667" cy="48809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Expands to</a:t>
            </a:r>
            <a:endParaRPr/>
          </a:p>
        </p:txBody>
      </p:sp>
      <p:sp>
        <p:nvSpPr>
          <p:cNvPr id="223" name="Google Shape;223;p3"/>
          <p:cNvSpPr txBox="1"/>
          <p:nvPr/>
        </p:nvSpPr>
        <p:spPr>
          <a:xfrm>
            <a:off x="5402028" y="3545761"/>
            <a:ext cx="6096000" cy="848502"/>
          </a:xfrm>
          <a:prstGeom prst="rect">
            <a:avLst/>
          </a:prstGeom>
          <a:blipFill rotWithShape="1">
            <a:blip r:embed="rId5">
              <a:alphaModFix/>
            </a:blip>
            <a:stretch>
              <a:fillRect b="-152927" l="0" r="0" t="-9999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224" name="Google Shape;224;p3"/>
          <p:cNvGrpSpPr/>
          <p:nvPr/>
        </p:nvGrpSpPr>
        <p:grpSpPr>
          <a:xfrm>
            <a:off x="185782" y="4776889"/>
            <a:ext cx="2634599" cy="1317299"/>
            <a:chOff x="5753261" y="3031914"/>
            <a:chExt cx="2634599" cy="1317299"/>
          </a:xfrm>
        </p:grpSpPr>
        <p:sp>
          <p:nvSpPr>
            <p:cNvPr id="225" name="Google Shape;225;p3"/>
            <p:cNvSpPr/>
            <p:nvPr/>
          </p:nvSpPr>
          <p:spPr>
            <a:xfrm>
              <a:off x="5753261" y="3031914"/>
              <a:ext cx="2634599" cy="1317299"/>
            </a:xfrm>
            <a:prstGeom prst="roundRect">
              <a:avLst>
                <a:gd fmla="val 10000" name="adj"/>
              </a:avLst>
            </a:prstGeom>
            <a:solidFill>
              <a:srgbClr val="2F549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txBox="1"/>
            <p:nvPr/>
          </p:nvSpPr>
          <p:spPr>
            <a:xfrm>
              <a:off x="5791843" y="3070496"/>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Calculating Terminal Value</a:t>
              </a:r>
              <a:endParaRPr/>
            </a:p>
          </p:txBody>
        </p:sp>
      </p:grpSp>
      <p:sp>
        <p:nvSpPr>
          <p:cNvPr id="227" name="Google Shape;227;p3"/>
          <p:cNvSpPr/>
          <p:nvPr/>
        </p:nvSpPr>
        <p:spPr>
          <a:xfrm>
            <a:off x="3396194" y="5191492"/>
            <a:ext cx="4011669" cy="48809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Expands to</a:t>
            </a:r>
            <a:endParaRPr/>
          </a:p>
        </p:txBody>
      </p:sp>
      <p:sp>
        <p:nvSpPr>
          <p:cNvPr id="228" name="Google Shape;228;p3"/>
          <p:cNvSpPr txBox="1"/>
          <p:nvPr/>
        </p:nvSpPr>
        <p:spPr>
          <a:xfrm>
            <a:off x="5547114" y="5142662"/>
            <a:ext cx="6096000" cy="669094"/>
          </a:xfrm>
          <a:prstGeom prst="rect">
            <a:avLst/>
          </a:prstGeom>
          <a:blipFill rotWithShape="1">
            <a:blip r:embed="rId6">
              <a:alphaModFix/>
            </a:blip>
            <a:stretch>
              <a:fillRect b="-943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9" name="Google Shape;229;p3"/>
          <p:cNvSpPr txBox="1"/>
          <p:nvPr/>
        </p:nvSpPr>
        <p:spPr>
          <a:xfrm>
            <a:off x="2424676" y="6150976"/>
            <a:ext cx="6916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CF</a:t>
            </a:r>
            <a:r>
              <a:rPr baseline="-25000" lang="en-US" sz="1800">
                <a:solidFill>
                  <a:schemeClr val="dk1"/>
                </a:solidFill>
                <a:latin typeface="Avenir"/>
                <a:ea typeface="Avenir"/>
                <a:cs typeface="Avenir"/>
                <a:sym typeface="Avenir"/>
              </a:rPr>
              <a:t>t</a:t>
            </a:r>
            <a:r>
              <a:rPr lang="en-US" sz="1800">
                <a:solidFill>
                  <a:schemeClr val="dk1"/>
                </a:solidFill>
                <a:latin typeface="Avenir"/>
                <a:ea typeface="Avenir"/>
                <a:cs typeface="Avenir"/>
                <a:sym typeface="Avenir"/>
              </a:rPr>
              <a:t> = Cash Flow in Year ”t”	   g = Terminal Growth Rate</a:t>
            </a: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 r = Discount Rate  </a:t>
            </a:r>
            <a:r>
              <a:rPr baseline="-25000" lang="en-US" sz="18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n = Last year of projections</a:t>
            </a:r>
            <a:endParaRPr/>
          </a:p>
        </p:txBody>
      </p:sp>
      <p:sp>
        <p:nvSpPr>
          <p:cNvPr id="230" name="Google Shape;230;p3"/>
          <p:cNvSpPr txBox="1"/>
          <p:nvPr>
            <p:ph type="title"/>
          </p:nvPr>
        </p:nvSpPr>
        <p:spPr>
          <a:xfrm>
            <a:off x="982428" y="24556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Mathematical Overview of a DCF</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p:nvPr/>
        </p:nvSpPr>
        <p:spPr>
          <a:xfrm>
            <a:off x="1361353" y="2348753"/>
            <a:ext cx="3699958" cy="209774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Avenir"/>
                <a:ea typeface="Avenir"/>
                <a:cs typeface="Avenir"/>
                <a:sym typeface="Avenir"/>
              </a:rPr>
              <a:t>Finding a Terminal Value </a:t>
            </a:r>
            <a:endParaRPr/>
          </a:p>
        </p:txBody>
      </p:sp>
      <p:sp>
        <p:nvSpPr>
          <p:cNvPr id="429" name="Google Shape;429;p30"/>
          <p:cNvSpPr/>
          <p:nvPr/>
        </p:nvSpPr>
        <p:spPr>
          <a:xfrm>
            <a:off x="6687671" y="608256"/>
            <a:ext cx="4285130" cy="180325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chemeClr val="lt1"/>
                </a:solidFill>
                <a:latin typeface="Avenir"/>
                <a:ea typeface="Avenir"/>
                <a:cs typeface="Avenir"/>
                <a:sym typeface="Avenir"/>
              </a:rPr>
              <a:t>Gordon Growth Method:</a:t>
            </a:r>
            <a:endParaRPr/>
          </a:p>
          <a:p>
            <a:pPr indent="0" lvl="0" marL="0" marR="0" rtl="0" algn="ctr">
              <a:spcBef>
                <a:spcPts val="0"/>
              </a:spcBef>
              <a:spcAft>
                <a:spcPts val="0"/>
              </a:spcAft>
              <a:buNone/>
            </a:pPr>
            <a:r>
              <a:rPr lang="en-US" sz="1800">
                <a:solidFill>
                  <a:schemeClr val="lt1"/>
                </a:solidFill>
                <a:latin typeface="Avenir"/>
                <a:ea typeface="Avenir"/>
                <a:cs typeface="Avenir"/>
                <a:sym typeface="Avenir"/>
              </a:rPr>
              <a:t>Formulaic and reliant on cash projections</a:t>
            </a:r>
            <a:endParaRPr/>
          </a:p>
        </p:txBody>
      </p:sp>
      <p:sp>
        <p:nvSpPr>
          <p:cNvPr id="430" name="Google Shape;430;p30"/>
          <p:cNvSpPr/>
          <p:nvPr/>
        </p:nvSpPr>
        <p:spPr>
          <a:xfrm>
            <a:off x="6687670" y="4446494"/>
            <a:ext cx="4285130" cy="180325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chemeClr val="lt1"/>
                </a:solidFill>
                <a:latin typeface="Avenir"/>
                <a:ea typeface="Avenir"/>
                <a:cs typeface="Avenir"/>
                <a:sym typeface="Avenir"/>
              </a:rPr>
              <a:t>Using an Exit Multiple: </a:t>
            </a:r>
            <a:endParaRPr/>
          </a:p>
          <a:p>
            <a:pPr indent="0" lvl="0" marL="0" marR="0" rtl="0" algn="ctr">
              <a:spcBef>
                <a:spcPts val="0"/>
              </a:spcBef>
              <a:spcAft>
                <a:spcPts val="0"/>
              </a:spcAft>
              <a:buNone/>
            </a:pPr>
            <a:r>
              <a:rPr lang="en-US" sz="1800">
                <a:solidFill>
                  <a:schemeClr val="lt1"/>
                </a:solidFill>
                <a:latin typeface="Avenir"/>
                <a:ea typeface="Avenir"/>
                <a:cs typeface="Avenir"/>
                <a:sym typeface="Avenir"/>
              </a:rPr>
              <a:t>Relies on relative valuation to find the final figure</a:t>
            </a:r>
            <a:endParaRPr/>
          </a:p>
        </p:txBody>
      </p:sp>
      <p:cxnSp>
        <p:nvCxnSpPr>
          <p:cNvPr id="431" name="Google Shape;431;p30"/>
          <p:cNvCxnSpPr/>
          <p:nvPr/>
        </p:nvCxnSpPr>
        <p:spPr>
          <a:xfrm rot="10800000">
            <a:off x="3356895" y="1394012"/>
            <a:ext cx="0" cy="1017494"/>
          </a:xfrm>
          <a:prstGeom prst="straightConnector1">
            <a:avLst/>
          </a:prstGeom>
          <a:noFill/>
          <a:ln cap="flat" cmpd="sng" w="47625">
            <a:solidFill>
              <a:schemeClr val="accent1"/>
            </a:solidFill>
            <a:prstDash val="solid"/>
            <a:miter lim="800000"/>
            <a:headEnd len="sm" w="sm" type="none"/>
            <a:tailEnd len="sm" w="sm" type="none"/>
          </a:ln>
        </p:spPr>
      </p:cxnSp>
      <p:cxnSp>
        <p:nvCxnSpPr>
          <p:cNvPr id="432" name="Google Shape;432;p30"/>
          <p:cNvCxnSpPr/>
          <p:nvPr/>
        </p:nvCxnSpPr>
        <p:spPr>
          <a:xfrm rot="10800000">
            <a:off x="3356895" y="1394012"/>
            <a:ext cx="3466815" cy="0"/>
          </a:xfrm>
          <a:prstGeom prst="straightConnector1">
            <a:avLst/>
          </a:prstGeom>
          <a:noFill/>
          <a:ln cap="flat" cmpd="sng" w="47625">
            <a:solidFill>
              <a:schemeClr val="accent1"/>
            </a:solidFill>
            <a:prstDash val="solid"/>
            <a:miter lim="800000"/>
            <a:headEnd len="sm" w="sm" type="none"/>
            <a:tailEnd len="sm" w="sm" type="none"/>
          </a:ln>
        </p:spPr>
      </p:cxnSp>
      <p:cxnSp>
        <p:nvCxnSpPr>
          <p:cNvPr id="433" name="Google Shape;433;p30"/>
          <p:cNvCxnSpPr/>
          <p:nvPr/>
        </p:nvCxnSpPr>
        <p:spPr>
          <a:xfrm rot="10800000">
            <a:off x="3250925" y="4446494"/>
            <a:ext cx="0" cy="1048870"/>
          </a:xfrm>
          <a:prstGeom prst="straightConnector1">
            <a:avLst/>
          </a:prstGeom>
          <a:noFill/>
          <a:ln cap="flat" cmpd="sng" w="47625">
            <a:solidFill>
              <a:schemeClr val="accent1"/>
            </a:solidFill>
            <a:prstDash val="solid"/>
            <a:miter lim="800000"/>
            <a:headEnd len="sm" w="sm" type="none"/>
            <a:tailEnd len="sm" w="sm" type="none"/>
          </a:ln>
        </p:spPr>
      </p:cxnSp>
      <p:cxnSp>
        <p:nvCxnSpPr>
          <p:cNvPr id="434" name="Google Shape;434;p30"/>
          <p:cNvCxnSpPr/>
          <p:nvPr/>
        </p:nvCxnSpPr>
        <p:spPr>
          <a:xfrm rot="10800000">
            <a:off x="3250925" y="5495364"/>
            <a:ext cx="3656605" cy="0"/>
          </a:xfrm>
          <a:prstGeom prst="straightConnector1">
            <a:avLst/>
          </a:prstGeom>
          <a:noFill/>
          <a:ln cap="flat" cmpd="sng" w="47625">
            <a:solidFill>
              <a:schemeClr val="accent1"/>
            </a:solidFill>
            <a:prstDash val="solid"/>
            <a:miter lim="800000"/>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1"/>
          <p:cNvSpPr txBox="1"/>
          <p:nvPr/>
        </p:nvSpPr>
        <p:spPr>
          <a:xfrm>
            <a:off x="4366274" y="2076282"/>
            <a:ext cx="2779286" cy="847604"/>
          </a:xfrm>
          <a:prstGeom prst="rect">
            <a:avLst/>
          </a:prstGeom>
          <a:blipFill rotWithShape="1">
            <a:blip r:embed="rId3">
              <a:alphaModFix/>
            </a:blip>
            <a:stretch>
              <a:fillRect b="-152932" l="0" r="0" t="-9852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40" name="Google Shape;440;p31"/>
          <p:cNvSpPr/>
          <p:nvPr/>
        </p:nvSpPr>
        <p:spPr>
          <a:xfrm>
            <a:off x="2897607" y="2227372"/>
            <a:ext cx="1468667" cy="48809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Expands to</a:t>
            </a:r>
            <a:endParaRPr/>
          </a:p>
        </p:txBody>
      </p:sp>
      <p:sp>
        <p:nvSpPr>
          <p:cNvPr id="441" name="Google Shape;441;p31"/>
          <p:cNvSpPr txBox="1"/>
          <p:nvPr/>
        </p:nvSpPr>
        <p:spPr>
          <a:xfrm>
            <a:off x="8614227" y="2054193"/>
            <a:ext cx="3424977" cy="848502"/>
          </a:xfrm>
          <a:prstGeom prst="rect">
            <a:avLst/>
          </a:prstGeom>
          <a:blipFill rotWithShape="1">
            <a:blip r:embed="rId4">
              <a:alphaModFix/>
            </a:blip>
            <a:stretch>
              <a:fillRect b="-152932" l="-19186" r="0" t="-9852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442" name="Google Shape;442;p31"/>
          <p:cNvGrpSpPr/>
          <p:nvPr/>
        </p:nvGrpSpPr>
        <p:grpSpPr>
          <a:xfrm>
            <a:off x="188385" y="1826970"/>
            <a:ext cx="2634599" cy="1317299"/>
            <a:chOff x="1698823" y="1499986"/>
            <a:chExt cx="2634599" cy="1317299"/>
          </a:xfrm>
        </p:grpSpPr>
        <p:sp>
          <p:nvSpPr>
            <p:cNvPr id="443" name="Google Shape;443;p31"/>
            <p:cNvSpPr/>
            <p:nvPr/>
          </p:nvSpPr>
          <p:spPr>
            <a:xfrm>
              <a:off x="1698823" y="1499986"/>
              <a:ext cx="2634599" cy="1317299"/>
            </a:xfrm>
            <a:prstGeom prst="roundRect">
              <a:avLst>
                <a:gd fmla="val 10000" name="adj"/>
              </a:avLst>
            </a:prstGeom>
            <a:solidFill>
              <a:srgbClr val="1F38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txBox="1"/>
            <p:nvPr/>
          </p:nvSpPr>
          <p:spPr>
            <a:xfrm>
              <a:off x="1737405" y="1538568"/>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Discounted Cash Flow Model</a:t>
              </a:r>
              <a:endParaRPr/>
            </a:p>
          </p:txBody>
        </p:sp>
      </p:grpSp>
      <p:grpSp>
        <p:nvGrpSpPr>
          <p:cNvPr id="445" name="Google Shape;445;p31"/>
          <p:cNvGrpSpPr/>
          <p:nvPr/>
        </p:nvGrpSpPr>
        <p:grpSpPr>
          <a:xfrm>
            <a:off x="1253097" y="3738935"/>
            <a:ext cx="2634599" cy="1317299"/>
            <a:chOff x="5753261" y="3031914"/>
            <a:chExt cx="2634599" cy="1317299"/>
          </a:xfrm>
        </p:grpSpPr>
        <p:sp>
          <p:nvSpPr>
            <p:cNvPr id="446" name="Google Shape;446;p31"/>
            <p:cNvSpPr/>
            <p:nvPr/>
          </p:nvSpPr>
          <p:spPr>
            <a:xfrm>
              <a:off x="5753261" y="3031914"/>
              <a:ext cx="2634599" cy="1317299"/>
            </a:xfrm>
            <a:prstGeom prst="roundRect">
              <a:avLst>
                <a:gd fmla="val 10000" name="adj"/>
              </a:avLst>
            </a:prstGeom>
            <a:solidFill>
              <a:srgbClr val="2F549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txBox="1"/>
            <p:nvPr/>
          </p:nvSpPr>
          <p:spPr>
            <a:xfrm>
              <a:off x="5791843" y="3070496"/>
              <a:ext cx="2557435" cy="1240135"/>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Avenir"/>
                <a:buNone/>
              </a:pPr>
              <a:r>
                <a:rPr lang="en-US" sz="2600">
                  <a:solidFill>
                    <a:schemeClr val="lt1"/>
                  </a:solidFill>
                  <a:latin typeface="Avenir"/>
                  <a:ea typeface="Avenir"/>
                  <a:cs typeface="Avenir"/>
                  <a:sym typeface="Avenir"/>
                </a:rPr>
                <a:t>Calculating Terminal Value</a:t>
              </a:r>
              <a:endParaRPr/>
            </a:p>
          </p:txBody>
        </p:sp>
      </p:grpSp>
      <p:sp>
        <p:nvSpPr>
          <p:cNvPr id="448" name="Google Shape;448;p31"/>
          <p:cNvSpPr/>
          <p:nvPr/>
        </p:nvSpPr>
        <p:spPr>
          <a:xfrm>
            <a:off x="4499742" y="4153539"/>
            <a:ext cx="3361038" cy="48809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Expands to</a:t>
            </a:r>
            <a:endParaRPr/>
          </a:p>
        </p:txBody>
      </p:sp>
      <p:sp>
        <p:nvSpPr>
          <p:cNvPr id="449" name="Google Shape;449;p31"/>
          <p:cNvSpPr txBox="1"/>
          <p:nvPr/>
        </p:nvSpPr>
        <p:spPr>
          <a:xfrm>
            <a:off x="6572517" y="4061909"/>
            <a:ext cx="6096000" cy="797270"/>
          </a:xfrm>
          <a:prstGeom prst="rect">
            <a:avLst/>
          </a:prstGeom>
          <a:blipFill rotWithShape="1">
            <a:blip r:embed="rId5">
              <a:alphaModFix/>
            </a:blip>
            <a:stretch>
              <a:fillRect b="-937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50" name="Google Shape;450;p31"/>
          <p:cNvSpPr txBox="1"/>
          <p:nvPr/>
        </p:nvSpPr>
        <p:spPr>
          <a:xfrm>
            <a:off x="2297728" y="5677668"/>
            <a:ext cx="6916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CF</a:t>
            </a:r>
            <a:r>
              <a:rPr baseline="-25000" lang="en-US" sz="1800">
                <a:solidFill>
                  <a:schemeClr val="dk1"/>
                </a:solidFill>
                <a:latin typeface="Avenir"/>
                <a:ea typeface="Avenir"/>
                <a:cs typeface="Avenir"/>
                <a:sym typeface="Avenir"/>
              </a:rPr>
              <a:t>t</a:t>
            </a:r>
            <a:r>
              <a:rPr lang="en-US" sz="1800">
                <a:solidFill>
                  <a:schemeClr val="dk1"/>
                </a:solidFill>
                <a:latin typeface="Avenir"/>
                <a:ea typeface="Avenir"/>
                <a:cs typeface="Avenir"/>
                <a:sym typeface="Avenir"/>
              </a:rPr>
              <a:t> = Cash Flow in Year ”t”	   g = Terminal Growth Rate</a:t>
            </a: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 r = Discount Rate  </a:t>
            </a:r>
            <a:r>
              <a:rPr baseline="-25000" lang="en-US" sz="18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n = Last year of projections</a:t>
            </a:r>
            <a:endParaRPr/>
          </a:p>
        </p:txBody>
      </p:sp>
      <p:sp>
        <p:nvSpPr>
          <p:cNvPr id="451" name="Google Shape;451;p31"/>
          <p:cNvSpPr/>
          <p:nvPr/>
        </p:nvSpPr>
        <p:spPr>
          <a:xfrm>
            <a:off x="7145560" y="2256038"/>
            <a:ext cx="1468667" cy="48809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Expands to</a:t>
            </a:r>
            <a:endParaRPr/>
          </a:p>
        </p:txBody>
      </p:sp>
      <p:sp>
        <p:nvSpPr>
          <p:cNvPr id="452" name="Google Shape;452;p3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sz="4400">
                <a:latin typeface="Avenir"/>
                <a:ea typeface="Avenir"/>
                <a:cs typeface="Avenir"/>
                <a:sym typeface="Avenir"/>
              </a:rPr>
              <a:t>Remembering the Math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Using the Gordon Growth Formula </a:t>
            </a:r>
            <a:endParaRPr/>
          </a:p>
        </p:txBody>
      </p:sp>
      <p:sp>
        <p:nvSpPr>
          <p:cNvPr id="458" name="Google Shape;458;p32"/>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lang="en-US" sz="2000">
                <a:latin typeface="Avenir"/>
                <a:ea typeface="Avenir"/>
                <a:cs typeface="Avenir"/>
                <a:sym typeface="Avenir"/>
              </a:rPr>
              <a:t>Gives the value of the firm’s cash flow into perpetuity</a:t>
            </a:r>
            <a:endParaRPr/>
          </a:p>
          <a:p>
            <a:pPr indent="-228600" lvl="1" marL="685800" rtl="0" algn="l">
              <a:lnSpc>
                <a:spcPct val="150000"/>
              </a:lnSpc>
              <a:spcBef>
                <a:spcPts val="500"/>
              </a:spcBef>
              <a:spcAft>
                <a:spcPts val="0"/>
              </a:spcAft>
              <a:buClr>
                <a:schemeClr val="dk1"/>
              </a:buClr>
              <a:buSzPct val="100000"/>
              <a:buChar char="•"/>
            </a:pPr>
            <a:r>
              <a:rPr lang="en-US" sz="2000">
                <a:latin typeface="Avenir"/>
                <a:ea typeface="Avenir"/>
                <a:cs typeface="Avenir"/>
                <a:sym typeface="Avenir"/>
              </a:rPr>
              <a:t>Remember the EV perpetuity formula</a:t>
            </a:r>
            <a:endParaRPr/>
          </a:p>
          <a:p>
            <a:pPr indent="-228600" lvl="0" marL="228600" rtl="0" algn="l">
              <a:lnSpc>
                <a:spcPct val="150000"/>
              </a:lnSpc>
              <a:spcBef>
                <a:spcPts val="1000"/>
              </a:spcBef>
              <a:spcAft>
                <a:spcPts val="0"/>
              </a:spcAft>
              <a:buClr>
                <a:schemeClr val="dk1"/>
              </a:buClr>
              <a:buSzPct val="100000"/>
              <a:buChar char="•"/>
            </a:pPr>
            <a:r>
              <a:rPr lang="en-US" sz="2000">
                <a:latin typeface="Avenir"/>
                <a:ea typeface="Avenir"/>
                <a:cs typeface="Avenir"/>
                <a:sym typeface="Avenir"/>
              </a:rPr>
              <a:t>Geometric series function because cash flows converge to 0 in perpetuity (due time value of money)</a:t>
            </a:r>
            <a:endParaRPr/>
          </a:p>
          <a:p>
            <a:pPr indent="-228600" lvl="0" marL="228600" rtl="0" algn="l">
              <a:lnSpc>
                <a:spcPct val="150000"/>
              </a:lnSpc>
              <a:spcBef>
                <a:spcPts val="1000"/>
              </a:spcBef>
              <a:spcAft>
                <a:spcPts val="0"/>
              </a:spcAft>
              <a:buClr>
                <a:schemeClr val="dk1"/>
              </a:buClr>
              <a:buSzPct val="100000"/>
              <a:buChar char="•"/>
            </a:pPr>
            <a:r>
              <a:rPr lang="en-US" sz="2000">
                <a:latin typeface="Avenir"/>
                <a:ea typeface="Avenir"/>
                <a:cs typeface="Avenir"/>
                <a:sym typeface="Avenir"/>
              </a:rPr>
              <a:t>Cash flows grow at a constant rate (g) into perpetuity </a:t>
            </a:r>
            <a:endParaRPr/>
          </a:p>
          <a:p>
            <a:pPr indent="-228600" lvl="1" marL="685800" rtl="0" algn="l">
              <a:lnSpc>
                <a:spcPct val="150000"/>
              </a:lnSpc>
              <a:spcBef>
                <a:spcPts val="500"/>
              </a:spcBef>
              <a:spcAft>
                <a:spcPts val="0"/>
              </a:spcAft>
              <a:buClr>
                <a:schemeClr val="dk1"/>
              </a:buClr>
              <a:buSzPct val="100000"/>
              <a:buChar char="•"/>
            </a:pPr>
            <a:r>
              <a:rPr lang="en-US" sz="2000">
                <a:latin typeface="Avenir"/>
                <a:ea typeface="Avenir"/>
                <a:cs typeface="Avenir"/>
                <a:sym typeface="Avenir"/>
              </a:rPr>
              <a:t>Typically this value is between inflation rate and GDP growth rate</a:t>
            </a:r>
            <a:endParaRPr/>
          </a:p>
          <a:p>
            <a:pPr indent="-228600" lvl="1" marL="685800" rtl="0" algn="l">
              <a:lnSpc>
                <a:spcPct val="150000"/>
              </a:lnSpc>
              <a:spcBef>
                <a:spcPts val="500"/>
              </a:spcBef>
              <a:spcAft>
                <a:spcPts val="0"/>
              </a:spcAft>
              <a:buClr>
                <a:schemeClr val="dk1"/>
              </a:buClr>
              <a:buSzPct val="100000"/>
              <a:buChar char="•"/>
            </a:pPr>
            <a:r>
              <a:rPr lang="en-US" sz="2000">
                <a:latin typeface="Avenir"/>
                <a:ea typeface="Avenir"/>
                <a:cs typeface="Avenir"/>
                <a:sym typeface="Avenir"/>
              </a:rPr>
              <a:t>Terminal Value can’t be greater than GDP growth (theoretically) because the firm will eventually be larger than the entire economy</a:t>
            </a:r>
            <a:endParaRPr/>
          </a:p>
          <a:p>
            <a:pPr indent="-228600" lvl="0" marL="228600" rtl="0" algn="l">
              <a:lnSpc>
                <a:spcPct val="150000"/>
              </a:lnSpc>
              <a:spcBef>
                <a:spcPts val="1000"/>
              </a:spcBef>
              <a:spcAft>
                <a:spcPts val="0"/>
              </a:spcAft>
              <a:buClr>
                <a:schemeClr val="dk1"/>
              </a:buClr>
              <a:buSzPct val="100000"/>
              <a:buChar char="•"/>
            </a:pPr>
            <a:r>
              <a:rPr lang="en-US" sz="2000">
                <a:latin typeface="Avenir"/>
                <a:ea typeface="Avenir"/>
                <a:cs typeface="Avenir"/>
                <a:sym typeface="Avenir"/>
              </a:rPr>
              <a:t>(1+g) because you use the cash flow one year into the constant growth rate</a:t>
            </a:r>
            <a:endParaRPr/>
          </a:p>
          <a:p>
            <a:pPr indent="-111125" lvl="0" marL="228600" rtl="0" algn="l">
              <a:lnSpc>
                <a:spcPct val="150000"/>
              </a:lnSpc>
              <a:spcBef>
                <a:spcPts val="1000"/>
              </a:spcBef>
              <a:spcAft>
                <a:spcPts val="0"/>
              </a:spcAft>
              <a:buClr>
                <a:schemeClr val="dk1"/>
              </a:buClr>
              <a:buSzPct val="100000"/>
              <a:buNone/>
            </a:pPr>
            <a:r>
              <a:t/>
            </a:r>
            <a:endParaRPr sz="2000">
              <a:latin typeface="Avenir"/>
              <a:ea typeface="Avenir"/>
              <a:cs typeface="Avenir"/>
              <a:sym typeface="Avenir"/>
            </a:endParaRPr>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459" name="Google Shape;459;p32"/>
          <p:cNvSpPr txBox="1"/>
          <p:nvPr/>
        </p:nvSpPr>
        <p:spPr>
          <a:xfrm>
            <a:off x="3886438" y="1309449"/>
            <a:ext cx="4412193" cy="743602"/>
          </a:xfrm>
          <a:prstGeom prst="rect">
            <a:avLst/>
          </a:prstGeom>
          <a:blipFill rotWithShape="1">
            <a:blip r:embed="rId3">
              <a:alphaModFix/>
            </a:blip>
            <a:stretch>
              <a:fillRect b="-508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3"/>
          <p:cNvSpPr txBox="1"/>
          <p:nvPr>
            <p:ph idx="1" type="body"/>
          </p:nvPr>
        </p:nvSpPr>
        <p:spPr>
          <a:xfrm>
            <a:off x="131618" y="1490134"/>
            <a:ext cx="8954510"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Font typeface="Arial"/>
              <a:buChar char="•"/>
            </a:pPr>
            <a:r>
              <a:rPr lang="en-US" sz="2000"/>
              <a:t>Relies on using relative valuation to find a terminal value </a:t>
            </a:r>
            <a:endParaRPr/>
          </a:p>
          <a:p>
            <a:pPr indent="-228600" lvl="0" marL="228600" rtl="0" algn="l">
              <a:lnSpc>
                <a:spcPct val="150000"/>
              </a:lnSpc>
              <a:spcBef>
                <a:spcPts val="1000"/>
              </a:spcBef>
              <a:spcAft>
                <a:spcPts val="0"/>
              </a:spcAft>
              <a:buClr>
                <a:schemeClr val="dk1"/>
              </a:buClr>
              <a:buSzPts val="2000"/>
              <a:buFont typeface="Arial"/>
              <a:buChar char="•"/>
            </a:pPr>
            <a:r>
              <a:rPr lang="en-US" sz="2000"/>
              <a:t>Find a financial metric such as </a:t>
            </a:r>
            <a:r>
              <a:rPr b="1" lang="en-US" sz="2000"/>
              <a:t>EBITDA, EBIT, </a:t>
            </a:r>
            <a:r>
              <a:rPr lang="en-US" sz="2000"/>
              <a:t>etc... </a:t>
            </a:r>
            <a:endParaRPr/>
          </a:p>
          <a:p>
            <a:pPr indent="-228600" lvl="1" marL="685800" rtl="0" algn="l">
              <a:lnSpc>
                <a:spcPct val="150000"/>
              </a:lnSpc>
              <a:spcBef>
                <a:spcPts val="500"/>
              </a:spcBef>
              <a:spcAft>
                <a:spcPts val="0"/>
              </a:spcAft>
              <a:buClr>
                <a:schemeClr val="dk1"/>
              </a:buClr>
              <a:buSzPts val="2000"/>
              <a:buChar char="•"/>
            </a:pPr>
            <a:r>
              <a:rPr lang="en-US" sz="2000"/>
              <a:t>Find a way to multiple to find terminal value </a:t>
            </a:r>
            <a:endParaRPr/>
          </a:p>
          <a:p>
            <a:pPr indent="-228600" lvl="1" marL="685800" rtl="0" algn="l">
              <a:lnSpc>
                <a:spcPct val="150000"/>
              </a:lnSpc>
              <a:spcBef>
                <a:spcPts val="500"/>
              </a:spcBef>
              <a:spcAft>
                <a:spcPts val="0"/>
              </a:spcAft>
              <a:buClr>
                <a:schemeClr val="dk1"/>
              </a:buClr>
              <a:buSzPts val="2000"/>
              <a:buChar char="•"/>
            </a:pPr>
            <a:r>
              <a:rPr lang="en-US" sz="2000"/>
              <a:t>Usually rely on an industry standard</a:t>
            </a:r>
            <a:endParaRPr/>
          </a:p>
          <a:p>
            <a:pPr indent="-228600" lvl="1" marL="685800" rtl="0" algn="l">
              <a:lnSpc>
                <a:spcPct val="150000"/>
              </a:lnSpc>
              <a:spcBef>
                <a:spcPts val="500"/>
              </a:spcBef>
              <a:spcAft>
                <a:spcPts val="0"/>
              </a:spcAft>
              <a:buClr>
                <a:schemeClr val="dk1"/>
              </a:buClr>
              <a:buSzPts val="2000"/>
              <a:buChar char="•"/>
            </a:pPr>
            <a:r>
              <a:rPr lang="en-US" sz="2000"/>
              <a:t>Lastly Discount and Add to find EV  </a:t>
            </a:r>
            <a:endParaRPr/>
          </a:p>
          <a:p>
            <a:pPr indent="-228600" lvl="0" marL="228600" rtl="0" algn="l">
              <a:lnSpc>
                <a:spcPct val="150000"/>
              </a:lnSpc>
              <a:spcBef>
                <a:spcPts val="1000"/>
              </a:spcBef>
              <a:spcAft>
                <a:spcPts val="0"/>
              </a:spcAft>
              <a:buClr>
                <a:schemeClr val="dk1"/>
              </a:buClr>
              <a:buSzPts val="2400"/>
              <a:buFont typeface="Arial"/>
              <a:buChar char="•"/>
            </a:pPr>
            <a:r>
              <a:rPr lang="en-US" sz="2400"/>
              <a:t>Theoretically </a:t>
            </a:r>
            <a:r>
              <a:rPr b="1" lang="en-US" sz="2400"/>
              <a:t>not</a:t>
            </a:r>
            <a:r>
              <a:rPr lang="en-US" sz="2400"/>
              <a:t> a good way to value because it turns the valuation into relative valuation</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465" name="Google Shape;465;p3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Using the Exit Multiple Strategy </a:t>
            </a:r>
            <a:endParaRPr/>
          </a:p>
        </p:txBody>
      </p:sp>
      <p:sp>
        <p:nvSpPr>
          <p:cNvPr id="466" name="Google Shape;466;p33"/>
          <p:cNvSpPr/>
          <p:nvPr/>
        </p:nvSpPr>
        <p:spPr>
          <a:xfrm>
            <a:off x="7668532" y="5506791"/>
            <a:ext cx="1885950" cy="505581"/>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EBITDA</a:t>
            </a:r>
            <a:endParaRPr/>
          </a:p>
        </p:txBody>
      </p:sp>
      <p:sp>
        <p:nvSpPr>
          <p:cNvPr id="467" name="Google Shape;467;p33"/>
          <p:cNvSpPr/>
          <p:nvPr/>
        </p:nvSpPr>
        <p:spPr>
          <a:xfrm>
            <a:off x="10167504" y="3833549"/>
            <a:ext cx="1885950" cy="2178823"/>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Exit Value Multiple</a:t>
            </a:r>
            <a:endParaRPr/>
          </a:p>
        </p:txBody>
      </p:sp>
      <p:sp>
        <p:nvSpPr>
          <p:cNvPr id="468" name="Google Shape;468;p33"/>
          <p:cNvSpPr txBox="1"/>
          <p:nvPr/>
        </p:nvSpPr>
        <p:spPr>
          <a:xfrm>
            <a:off x="7517420" y="6074594"/>
            <a:ext cx="26500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Avenir"/>
                <a:ea typeface="Avenir"/>
                <a:cs typeface="Avenir"/>
                <a:sym typeface="Avenir"/>
              </a:rPr>
              <a:t>7x EBITDA Exit Multiple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4"/>
          <p:cNvSpPr txBox="1"/>
          <p:nvPr>
            <p:ph idx="1" type="body"/>
          </p:nvPr>
        </p:nvSpPr>
        <p:spPr>
          <a:xfrm>
            <a:off x="131617" y="1490134"/>
            <a:ext cx="11921837" cy="4686830"/>
          </a:xfrm>
          <a:prstGeom prst="rect">
            <a:avLst/>
          </a:prstGeom>
          <a:blipFill rotWithShape="1">
            <a:blip r:embed="rId3">
              <a:alphaModFix/>
            </a:blip>
            <a:stretch>
              <a:fillRect b="0" l="-425" r="0" t="0"/>
            </a:stretch>
          </a:blip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Font typeface="Arial"/>
              <a:buChar char="•"/>
            </a:pPr>
            <a:r>
              <a:rPr lang="en-US"/>
              <a:t> </a:t>
            </a:r>
            <a:endParaRPr/>
          </a:p>
        </p:txBody>
      </p:sp>
      <p:sp>
        <p:nvSpPr>
          <p:cNvPr id="474" name="Google Shape;474;p34"/>
          <p:cNvSpPr txBox="1"/>
          <p:nvPr>
            <p:ph type="title"/>
          </p:nvPr>
        </p:nvSpPr>
        <p:spPr>
          <a:xfrm>
            <a:off x="131617" y="378823"/>
            <a:ext cx="11921837" cy="9062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sz="4000"/>
              <a:t>Overview of the Discounted Cash Flow Process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70000" lnSpcReduction="20000"/>
          </a:bodyPr>
          <a:lstStyle/>
          <a:p>
            <a:pPr indent="0" lvl="0" marL="0" rtl="0" algn="l">
              <a:lnSpc>
                <a:spcPct val="150000"/>
              </a:lnSpc>
              <a:spcBef>
                <a:spcPts val="0"/>
              </a:spcBef>
              <a:spcAft>
                <a:spcPts val="0"/>
              </a:spcAft>
              <a:buClr>
                <a:schemeClr val="dk1"/>
              </a:buClr>
              <a:buSzPct val="100000"/>
              <a:buNone/>
            </a:pPr>
            <a:r>
              <a:rPr lang="en-US" sz="3000"/>
              <a:t>When to Use DCF</a:t>
            </a:r>
            <a:endParaRPr/>
          </a:p>
        </p:txBody>
      </p:sp>
      <p:sp>
        <p:nvSpPr>
          <p:cNvPr id="480" name="Google Shape;480;p35"/>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Font typeface="Arial"/>
              <a:buChar char="•"/>
            </a:pPr>
            <a:r>
              <a:rPr lang="en-US" sz="2000"/>
              <a:t>Mature Company</a:t>
            </a:r>
            <a:endParaRPr/>
          </a:p>
          <a:p>
            <a:pPr indent="-228600" lvl="0" marL="228600" rtl="0" algn="l">
              <a:lnSpc>
                <a:spcPct val="150000"/>
              </a:lnSpc>
              <a:spcBef>
                <a:spcPts val="1000"/>
              </a:spcBef>
              <a:spcAft>
                <a:spcPts val="0"/>
              </a:spcAft>
              <a:buClr>
                <a:schemeClr val="dk1"/>
              </a:buClr>
              <a:buSzPts val="2000"/>
              <a:buFont typeface="Arial"/>
              <a:buChar char="•"/>
            </a:pPr>
            <a:r>
              <a:rPr lang="en-US" sz="2000"/>
              <a:t>Stable Cash Flows</a:t>
            </a:r>
            <a:endParaRPr/>
          </a:p>
          <a:p>
            <a:pPr indent="-228600" lvl="0" marL="228600" rtl="0" algn="l">
              <a:lnSpc>
                <a:spcPct val="150000"/>
              </a:lnSpc>
              <a:spcBef>
                <a:spcPts val="1000"/>
              </a:spcBef>
              <a:spcAft>
                <a:spcPts val="0"/>
              </a:spcAft>
              <a:buClr>
                <a:schemeClr val="dk1"/>
              </a:buClr>
              <a:buSzPts val="2000"/>
              <a:buFont typeface="Arial"/>
              <a:buChar char="•"/>
            </a:pPr>
            <a:r>
              <a:rPr lang="en-US" sz="2000"/>
              <a:t>Positive income</a:t>
            </a:r>
            <a:endParaRPr/>
          </a:p>
          <a:p>
            <a:pPr indent="-228600" lvl="0" marL="228600" rtl="0" algn="l">
              <a:lnSpc>
                <a:spcPct val="150000"/>
              </a:lnSpc>
              <a:spcBef>
                <a:spcPts val="1000"/>
              </a:spcBef>
              <a:spcAft>
                <a:spcPts val="0"/>
              </a:spcAft>
              <a:buClr>
                <a:schemeClr val="dk1"/>
              </a:buClr>
              <a:buSzPts val="2000"/>
              <a:buFont typeface="Arial"/>
              <a:buChar char="•"/>
            </a:pPr>
            <a:r>
              <a:rPr lang="en-US" sz="2000"/>
              <a:t>Public Companies</a:t>
            </a:r>
            <a:endParaRPr/>
          </a:p>
          <a:p>
            <a:pPr indent="-228600" lvl="1" marL="685800" rtl="0" algn="l">
              <a:lnSpc>
                <a:spcPct val="150000"/>
              </a:lnSpc>
              <a:spcBef>
                <a:spcPts val="500"/>
              </a:spcBef>
              <a:spcAft>
                <a:spcPts val="0"/>
              </a:spcAft>
              <a:buClr>
                <a:schemeClr val="dk1"/>
              </a:buClr>
              <a:buSzPts val="2000"/>
              <a:buChar char="•"/>
            </a:pPr>
            <a:r>
              <a:rPr lang="en-US" sz="2000"/>
              <a:t>You can for private and use comparable companies to estimate Beta/WACC</a:t>
            </a:r>
            <a:endParaRPr/>
          </a:p>
        </p:txBody>
      </p:sp>
      <p:sp>
        <p:nvSpPr>
          <p:cNvPr id="481" name="Google Shape;481;p35"/>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70000" lnSpcReduction="20000"/>
          </a:bodyPr>
          <a:lstStyle/>
          <a:p>
            <a:pPr indent="0" lvl="0" marL="0" rtl="0" algn="l">
              <a:lnSpc>
                <a:spcPct val="150000"/>
              </a:lnSpc>
              <a:spcBef>
                <a:spcPts val="0"/>
              </a:spcBef>
              <a:spcAft>
                <a:spcPts val="0"/>
              </a:spcAft>
              <a:buClr>
                <a:schemeClr val="dk1"/>
              </a:buClr>
              <a:buSzPct val="100000"/>
              <a:buNone/>
            </a:pPr>
            <a:r>
              <a:rPr lang="en-US" sz="3000"/>
              <a:t>When Not to Use DCF</a:t>
            </a:r>
            <a:endParaRPr/>
          </a:p>
        </p:txBody>
      </p:sp>
      <p:sp>
        <p:nvSpPr>
          <p:cNvPr id="482" name="Google Shape;482;p35"/>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Font typeface="Arial"/>
              <a:buChar char="•"/>
            </a:pPr>
            <a:r>
              <a:rPr lang="en-US" sz="2000"/>
              <a:t>Variable Cash Flows</a:t>
            </a:r>
            <a:endParaRPr/>
          </a:p>
          <a:p>
            <a:pPr indent="-228600" lvl="0" marL="228600" rtl="0" algn="l">
              <a:lnSpc>
                <a:spcPct val="150000"/>
              </a:lnSpc>
              <a:spcBef>
                <a:spcPts val="1000"/>
              </a:spcBef>
              <a:spcAft>
                <a:spcPts val="0"/>
              </a:spcAft>
              <a:buClr>
                <a:schemeClr val="dk1"/>
              </a:buClr>
              <a:buSzPts val="2000"/>
              <a:buFont typeface="Arial"/>
              <a:buChar char="•"/>
            </a:pPr>
            <a:r>
              <a:rPr lang="en-US" sz="2000"/>
              <a:t>Cash Burning Company</a:t>
            </a:r>
            <a:endParaRPr/>
          </a:p>
          <a:p>
            <a:pPr indent="-228600" lvl="1" marL="685800" rtl="0" algn="l">
              <a:lnSpc>
                <a:spcPct val="150000"/>
              </a:lnSpc>
              <a:spcBef>
                <a:spcPts val="500"/>
              </a:spcBef>
              <a:spcAft>
                <a:spcPts val="0"/>
              </a:spcAft>
              <a:buClr>
                <a:schemeClr val="dk1"/>
              </a:buClr>
              <a:buSzPts val="2000"/>
              <a:buChar char="•"/>
            </a:pPr>
            <a:r>
              <a:rPr lang="en-US" sz="2000"/>
              <a:t>Can’t project super far into the future</a:t>
            </a:r>
            <a:endParaRPr/>
          </a:p>
          <a:p>
            <a:pPr indent="-228600" lvl="0" marL="228600" rtl="0" algn="l">
              <a:lnSpc>
                <a:spcPct val="150000"/>
              </a:lnSpc>
              <a:spcBef>
                <a:spcPts val="1000"/>
              </a:spcBef>
              <a:spcAft>
                <a:spcPts val="0"/>
              </a:spcAft>
              <a:buClr>
                <a:schemeClr val="dk1"/>
              </a:buClr>
              <a:buSzPts val="2000"/>
              <a:buFont typeface="Arial"/>
              <a:buChar char="•"/>
            </a:pPr>
            <a:r>
              <a:rPr lang="en-US" sz="2000"/>
              <a:t>Free Cash Flow is not a key metric</a:t>
            </a:r>
            <a:endParaRPr/>
          </a:p>
          <a:p>
            <a:pPr indent="-228600" lvl="1" marL="685800" rtl="0" algn="l">
              <a:lnSpc>
                <a:spcPct val="150000"/>
              </a:lnSpc>
              <a:spcBef>
                <a:spcPts val="500"/>
              </a:spcBef>
              <a:spcAft>
                <a:spcPts val="0"/>
              </a:spcAft>
              <a:buClr>
                <a:schemeClr val="dk1"/>
              </a:buClr>
              <a:buSzPts val="2000"/>
              <a:buChar char="•"/>
            </a:pPr>
            <a:r>
              <a:rPr lang="en-US" sz="2000"/>
              <a:t>Financial Institutions</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483" name="Google Shape;483;p3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DCF in Practice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DCF Important Notes</a:t>
            </a:r>
            <a:endParaRPr/>
          </a:p>
        </p:txBody>
      </p:sp>
      <p:sp>
        <p:nvSpPr>
          <p:cNvPr id="489" name="Google Shape;489;p3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700"/>
              <a:buFont typeface="Arial"/>
              <a:buChar char="•"/>
            </a:pPr>
            <a:r>
              <a:rPr lang="en-US" sz="2700"/>
              <a:t> Revenue &amp; Cash Flow growth rates should decline near end of projection</a:t>
            </a:r>
            <a:endParaRPr/>
          </a:p>
          <a:p>
            <a:pPr indent="-228600" lvl="1" marL="685800" rtl="0" algn="l">
              <a:lnSpc>
                <a:spcPct val="150000"/>
              </a:lnSpc>
              <a:spcBef>
                <a:spcPts val="500"/>
              </a:spcBef>
              <a:spcAft>
                <a:spcPts val="0"/>
              </a:spcAft>
              <a:buClr>
                <a:schemeClr val="dk1"/>
              </a:buClr>
              <a:buSzPts val="2400"/>
              <a:buChar char="•"/>
            </a:pPr>
            <a:r>
              <a:rPr lang="en-US"/>
              <a:t> Arrive at sane terminal year growth rate</a:t>
            </a:r>
            <a:endParaRPr/>
          </a:p>
          <a:p>
            <a:pPr indent="-228600" lvl="0" marL="228600" rtl="0" algn="l">
              <a:lnSpc>
                <a:spcPct val="150000"/>
              </a:lnSpc>
              <a:spcBef>
                <a:spcPts val="1000"/>
              </a:spcBef>
              <a:spcAft>
                <a:spcPts val="0"/>
              </a:spcAft>
              <a:buClr>
                <a:schemeClr val="dk1"/>
              </a:buClr>
              <a:buSzPts val="2800"/>
              <a:buFont typeface="Arial"/>
              <a:buChar char="•"/>
            </a:pPr>
            <a:r>
              <a:rPr lang="en-US"/>
              <a:t> ROE and ROIC should not be increasing near end of period</a:t>
            </a:r>
            <a:endParaRPr/>
          </a:p>
          <a:p>
            <a:pPr indent="-228600" lvl="1" marL="685800" rtl="0" algn="l">
              <a:lnSpc>
                <a:spcPct val="150000"/>
              </a:lnSpc>
              <a:spcBef>
                <a:spcPts val="500"/>
              </a:spcBef>
              <a:spcAft>
                <a:spcPts val="0"/>
              </a:spcAft>
              <a:buClr>
                <a:schemeClr val="dk1"/>
              </a:buClr>
              <a:buSzPts val="2400"/>
              <a:buChar char="•"/>
            </a:pPr>
            <a:r>
              <a:rPr lang="en-US"/>
              <a:t> Remember Mean Reversion</a:t>
            </a:r>
            <a:endParaRPr/>
          </a:p>
          <a:p>
            <a:pPr indent="-228600" lvl="0" marL="228600" rtl="0" algn="l">
              <a:lnSpc>
                <a:spcPct val="150000"/>
              </a:lnSpc>
              <a:spcBef>
                <a:spcPts val="1000"/>
              </a:spcBef>
              <a:spcAft>
                <a:spcPts val="0"/>
              </a:spcAft>
              <a:buClr>
                <a:schemeClr val="dk1"/>
              </a:buClr>
              <a:buSzPts val="2800"/>
              <a:buFont typeface="Arial"/>
              <a:buChar char="•"/>
            </a:pPr>
            <a:r>
              <a:rPr lang="en-US"/>
              <a:t>Typically don’t project beyond 5-10 years as it becomes more unreliable</a:t>
            </a:r>
            <a:endParaRPr/>
          </a:p>
          <a:p>
            <a:pPr indent="-228600" lvl="0" marL="228600" rtl="0" algn="l">
              <a:lnSpc>
                <a:spcPct val="150000"/>
              </a:lnSpc>
              <a:spcBef>
                <a:spcPts val="1000"/>
              </a:spcBef>
              <a:spcAft>
                <a:spcPts val="0"/>
              </a:spcAft>
              <a:buClr>
                <a:schemeClr val="dk1"/>
              </a:buClr>
              <a:buSzPts val="2800"/>
              <a:buFont typeface="Arial"/>
              <a:buChar char="•"/>
            </a:pPr>
            <a:r>
              <a:rPr lang="en-US"/>
              <a:t>Make sure Cash Flows are stable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7"/>
          <p:cNvSpPr txBox="1"/>
          <p:nvPr>
            <p:ph type="ctrTitle"/>
          </p:nvPr>
        </p:nvSpPr>
        <p:spPr>
          <a:xfrm>
            <a:off x="1557916" y="2556933"/>
            <a:ext cx="9076167" cy="1411968"/>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CCCCCC"/>
              </a:buClr>
              <a:buSzPts val="4800"/>
              <a:buFont typeface="DM Serif Display"/>
              <a:buNone/>
            </a:pPr>
            <a:r>
              <a:rPr lang="en-US" sz="8000"/>
              <a:t>Sample DCF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ctrTitle"/>
          </p:nvPr>
        </p:nvSpPr>
        <p:spPr>
          <a:xfrm>
            <a:off x="1557916" y="2723016"/>
            <a:ext cx="9076167" cy="1411968"/>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CCCCCC"/>
              </a:buClr>
              <a:buSzPts val="4800"/>
              <a:buFont typeface="DM Serif Display"/>
              <a:buNone/>
            </a:pPr>
            <a:r>
              <a:rPr lang="en-US" sz="8000"/>
              <a:t>Free Cash Flow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 Unlevered Free Cash Flow</a:t>
            </a:r>
            <a:endParaRPr/>
          </a:p>
        </p:txBody>
      </p:sp>
      <p:sp>
        <p:nvSpPr>
          <p:cNvPr id="241" name="Google Shape;241;p5"/>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Arial"/>
              <a:buChar char="•"/>
            </a:pPr>
            <a:r>
              <a:rPr lang="en-US"/>
              <a:t>Metric that finds available cash to the entire firm (debtholders and equity holders)</a:t>
            </a:r>
            <a:endParaRPr/>
          </a:p>
          <a:p>
            <a:pPr indent="-228600" lvl="0" marL="228600" rtl="0" algn="l">
              <a:lnSpc>
                <a:spcPct val="150000"/>
              </a:lnSpc>
              <a:spcBef>
                <a:spcPts val="1000"/>
              </a:spcBef>
              <a:spcAft>
                <a:spcPts val="0"/>
              </a:spcAft>
              <a:buClr>
                <a:schemeClr val="dk1"/>
              </a:buClr>
              <a:buSzPct val="100000"/>
              <a:buFont typeface="Arial"/>
              <a:buChar char="•"/>
            </a:pPr>
            <a:r>
              <a:rPr lang="en-US"/>
              <a:t>Used for calculating enterprise value, or the value to the entire firm</a:t>
            </a:r>
            <a:endParaRPr/>
          </a:p>
          <a:p>
            <a:pPr indent="-87630" lvl="1" marL="685800" rtl="0" algn="l">
              <a:lnSpc>
                <a:spcPct val="150000"/>
              </a:lnSpc>
              <a:spcBef>
                <a:spcPts val="500"/>
              </a:spcBef>
              <a:spcAft>
                <a:spcPts val="0"/>
              </a:spcAft>
              <a:buClr>
                <a:schemeClr val="dk1"/>
              </a:buClr>
              <a:buSzPct val="100000"/>
              <a:buNone/>
            </a:pPr>
            <a:r>
              <a:t/>
            </a:r>
            <a:endParaRPr/>
          </a:p>
          <a:p>
            <a:pPr indent="-87630" lvl="1" marL="685800" rtl="0" algn="l">
              <a:lnSpc>
                <a:spcPct val="150000"/>
              </a:lnSpc>
              <a:spcBef>
                <a:spcPts val="500"/>
              </a:spcBef>
              <a:spcAft>
                <a:spcPts val="0"/>
              </a:spcAft>
              <a:buClr>
                <a:schemeClr val="dk1"/>
              </a:buClr>
              <a:buSzPct val="100000"/>
              <a:buNone/>
            </a:pPr>
            <a:r>
              <a:t/>
            </a:r>
            <a:endParaRPr/>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242" name="Google Shape;242;p5"/>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Levered Free Cash Flow</a:t>
            </a:r>
            <a:endParaRPr/>
          </a:p>
        </p:txBody>
      </p:sp>
      <p:sp>
        <p:nvSpPr>
          <p:cNvPr id="243" name="Google Shape;243;p5"/>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Metric that finds available cash to only the equity holders of a business</a:t>
            </a:r>
            <a:endParaRPr/>
          </a:p>
          <a:p>
            <a:pPr indent="-228600" lvl="0" marL="228600" rtl="0" algn="l">
              <a:lnSpc>
                <a:spcPct val="150000"/>
              </a:lnSpc>
              <a:spcBef>
                <a:spcPts val="1000"/>
              </a:spcBef>
              <a:spcAft>
                <a:spcPts val="0"/>
              </a:spcAft>
              <a:buClr>
                <a:schemeClr val="dk1"/>
              </a:buClr>
              <a:buSzPct val="100000"/>
              <a:buFont typeface="Arial"/>
              <a:buChar char="•"/>
            </a:pPr>
            <a:r>
              <a:rPr lang="en-US"/>
              <a:t>This is the cash flow available to equity holders after interest and debt have been paid</a:t>
            </a:r>
            <a:endParaRPr/>
          </a:p>
          <a:p>
            <a:pPr indent="-228600" lvl="0" marL="228600" rtl="0" algn="l">
              <a:lnSpc>
                <a:spcPct val="150000"/>
              </a:lnSpc>
              <a:spcBef>
                <a:spcPts val="1000"/>
              </a:spcBef>
              <a:spcAft>
                <a:spcPts val="0"/>
              </a:spcAft>
              <a:buClr>
                <a:schemeClr val="dk1"/>
              </a:buClr>
              <a:buSzPct val="100000"/>
              <a:buFont typeface="Arial"/>
              <a:buChar char="•"/>
            </a:pPr>
            <a:r>
              <a:rPr lang="en-US"/>
              <a:t>Used for calculating equity value</a:t>
            </a:r>
            <a:endParaRPr/>
          </a:p>
          <a:p>
            <a:pPr indent="-228600" lvl="0" marL="228600" rtl="0" algn="l">
              <a:lnSpc>
                <a:spcPct val="150000"/>
              </a:lnSpc>
              <a:spcBef>
                <a:spcPts val="1000"/>
              </a:spcBef>
              <a:spcAft>
                <a:spcPts val="0"/>
              </a:spcAft>
              <a:buClr>
                <a:schemeClr val="dk1"/>
              </a:buClr>
              <a:buSzPct val="100000"/>
              <a:buFont typeface="Arial"/>
              <a:buChar char="•"/>
            </a:pPr>
            <a:r>
              <a:rPr lang="en-US"/>
              <a:t>Not typically used</a:t>
            </a:r>
            <a:endParaRPr/>
          </a:p>
          <a:p>
            <a:pPr indent="-104140" lvl="0" marL="228600" rtl="0" algn="l">
              <a:lnSpc>
                <a:spcPct val="150000"/>
              </a:lnSpc>
              <a:spcBef>
                <a:spcPts val="1000"/>
              </a:spcBef>
              <a:spcAft>
                <a:spcPts val="0"/>
              </a:spcAft>
              <a:buClr>
                <a:schemeClr val="dk1"/>
              </a:buClr>
              <a:buSzPct val="100000"/>
              <a:buFont typeface="Arial"/>
              <a:buNone/>
            </a:pPr>
            <a:r>
              <a:t/>
            </a:r>
            <a:endParaRPr/>
          </a:p>
        </p:txBody>
      </p:sp>
      <p:sp>
        <p:nvSpPr>
          <p:cNvPr id="244" name="Google Shape;244;p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Avenir"/>
              <a:buNone/>
            </a:pPr>
            <a:r>
              <a:rPr lang="en-US" sz="3600"/>
              <a:t>Unlevered Free Cash Flow vs. Free Cash Flow to Equity</a:t>
            </a:r>
            <a:endParaRPr/>
          </a:p>
        </p:txBody>
      </p:sp>
      <p:sp>
        <p:nvSpPr>
          <p:cNvPr id="245" name="Google Shape;245;p5"/>
          <p:cNvSpPr txBox="1"/>
          <p:nvPr/>
        </p:nvSpPr>
        <p:spPr>
          <a:xfrm>
            <a:off x="-235308" y="1365112"/>
            <a:ext cx="1265568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Free Cash Flow is a key metric used by investors to examine how much cash a firm can produce after spending everything it has to run the business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
          <p:cNvSpPr txBox="1"/>
          <p:nvPr>
            <p:ph type="title"/>
          </p:nvPr>
        </p:nvSpPr>
        <p:spPr>
          <a:xfrm>
            <a:off x="119741" y="292984"/>
            <a:ext cx="1172826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Thinking through Unlevered Free Cash Flow</a:t>
            </a:r>
            <a:endParaRPr/>
          </a:p>
        </p:txBody>
      </p:sp>
      <p:sp>
        <p:nvSpPr>
          <p:cNvPr id="251" name="Google Shape;251;p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sz="2400"/>
              <a:t>Step 1: Begin with Earnings Before Interest and Taxes (EBIT) </a:t>
            </a:r>
            <a:endParaRPr/>
          </a:p>
          <a:p>
            <a:pPr indent="-228600" lvl="0" marL="228600" rtl="0" algn="l">
              <a:lnSpc>
                <a:spcPct val="150000"/>
              </a:lnSpc>
              <a:spcBef>
                <a:spcPts val="1000"/>
              </a:spcBef>
              <a:spcAft>
                <a:spcPts val="0"/>
              </a:spcAft>
              <a:buClr>
                <a:schemeClr val="dk1"/>
              </a:buClr>
              <a:buSzPct val="100000"/>
              <a:buFont typeface="Arial"/>
              <a:buChar char="•"/>
            </a:pPr>
            <a:r>
              <a:rPr lang="en-US" sz="2400"/>
              <a:t>Step 2: Subtract Taxes </a:t>
            </a:r>
            <a:endParaRPr/>
          </a:p>
          <a:p>
            <a:pPr indent="-228600" lvl="1" marL="685800" rtl="0" algn="l">
              <a:lnSpc>
                <a:spcPct val="150000"/>
              </a:lnSpc>
              <a:spcBef>
                <a:spcPts val="500"/>
              </a:spcBef>
              <a:spcAft>
                <a:spcPts val="0"/>
              </a:spcAft>
              <a:buClr>
                <a:schemeClr val="dk1"/>
              </a:buClr>
              <a:buSzPct val="100000"/>
              <a:buChar char="•"/>
            </a:pPr>
            <a:r>
              <a:rPr lang="en-US" sz="2000"/>
              <a:t>Gov’t always takes a portion of EBIT that neither the firm or stakeholders can access </a:t>
            </a:r>
            <a:endParaRPr/>
          </a:p>
          <a:p>
            <a:pPr indent="-228600" lvl="0" marL="228600" rtl="0" algn="l">
              <a:lnSpc>
                <a:spcPct val="150000"/>
              </a:lnSpc>
              <a:spcBef>
                <a:spcPts val="1000"/>
              </a:spcBef>
              <a:spcAft>
                <a:spcPts val="0"/>
              </a:spcAft>
              <a:buClr>
                <a:schemeClr val="dk1"/>
              </a:buClr>
              <a:buSzPct val="100000"/>
              <a:buFont typeface="Arial"/>
              <a:buChar char="•"/>
            </a:pPr>
            <a:r>
              <a:rPr lang="en-US" sz="2400"/>
              <a:t>Step 3: Add back D&amp;A and other non-cash expenses </a:t>
            </a:r>
            <a:endParaRPr/>
          </a:p>
          <a:p>
            <a:pPr indent="-228600" lvl="1" marL="685800" rtl="0" algn="l">
              <a:lnSpc>
                <a:spcPct val="150000"/>
              </a:lnSpc>
              <a:spcBef>
                <a:spcPts val="500"/>
              </a:spcBef>
              <a:spcAft>
                <a:spcPts val="0"/>
              </a:spcAft>
              <a:buClr>
                <a:schemeClr val="dk1"/>
              </a:buClr>
              <a:buSzPct val="100000"/>
              <a:buChar char="•"/>
            </a:pPr>
            <a:r>
              <a:rPr lang="en-US" sz="2000"/>
              <a:t>want to figure out true change in cash</a:t>
            </a:r>
            <a:endParaRPr/>
          </a:p>
          <a:p>
            <a:pPr indent="-228600" lvl="0" marL="228600" rtl="0" algn="l">
              <a:lnSpc>
                <a:spcPct val="150000"/>
              </a:lnSpc>
              <a:spcBef>
                <a:spcPts val="1000"/>
              </a:spcBef>
              <a:spcAft>
                <a:spcPts val="0"/>
              </a:spcAft>
              <a:buClr>
                <a:schemeClr val="dk1"/>
              </a:buClr>
              <a:buSzPct val="100000"/>
              <a:buFont typeface="Arial"/>
              <a:buChar char="•"/>
            </a:pPr>
            <a:r>
              <a:rPr lang="en-US" sz="2400"/>
              <a:t>Step 4: Subtract Capital Expenditures. </a:t>
            </a:r>
            <a:endParaRPr/>
          </a:p>
          <a:p>
            <a:pPr indent="-228600" lvl="1" marL="685800" rtl="0" algn="l">
              <a:lnSpc>
                <a:spcPct val="150000"/>
              </a:lnSpc>
              <a:spcBef>
                <a:spcPts val="500"/>
              </a:spcBef>
              <a:spcAft>
                <a:spcPts val="0"/>
              </a:spcAft>
              <a:buClr>
                <a:schemeClr val="dk1"/>
              </a:buClr>
              <a:buSzPct val="100000"/>
              <a:buChar char="•"/>
            </a:pPr>
            <a:r>
              <a:rPr lang="en-US" sz="2000"/>
              <a:t>CapEx is is a real cash use but not included in EBIT.</a:t>
            </a:r>
            <a:endParaRPr/>
          </a:p>
          <a:p>
            <a:pPr indent="-228600" lvl="0" marL="228600" rtl="0" algn="l">
              <a:lnSpc>
                <a:spcPct val="150000"/>
              </a:lnSpc>
              <a:spcBef>
                <a:spcPts val="1000"/>
              </a:spcBef>
              <a:spcAft>
                <a:spcPts val="0"/>
              </a:spcAft>
              <a:buClr>
                <a:schemeClr val="dk1"/>
              </a:buClr>
              <a:buSzPct val="100000"/>
              <a:buFont typeface="Arial"/>
              <a:buChar char="•"/>
            </a:pPr>
            <a:r>
              <a:rPr lang="en-US" sz="2400"/>
              <a:t>Step 5: Subtract Increases in Net Working Capital</a:t>
            </a:r>
            <a:endParaRPr/>
          </a:p>
          <a:p>
            <a:pPr indent="-228600" lvl="1" marL="685800" rtl="0" algn="l">
              <a:lnSpc>
                <a:spcPct val="150000"/>
              </a:lnSpc>
              <a:spcBef>
                <a:spcPts val="500"/>
              </a:spcBef>
              <a:spcAft>
                <a:spcPts val="0"/>
              </a:spcAft>
              <a:buClr>
                <a:schemeClr val="dk1"/>
              </a:buClr>
              <a:buSzPct val="100000"/>
              <a:buChar char="•"/>
            </a:pPr>
            <a:r>
              <a:rPr lang="en-US" sz="2000"/>
              <a:t>Changes in working capital represent an inflow or outflow of cash to change these assets.</a:t>
            </a:r>
            <a:endParaRPr/>
          </a:p>
          <a:p>
            <a:pPr indent="-157480" lvl="0" marL="228600" rtl="0" algn="l">
              <a:lnSpc>
                <a:spcPct val="150000"/>
              </a:lnSpc>
              <a:spcBef>
                <a:spcPts val="1000"/>
              </a:spcBef>
              <a:spcAft>
                <a:spcPts val="0"/>
              </a:spcAft>
              <a:buClr>
                <a:schemeClr val="dk1"/>
              </a:buClr>
              <a:buSzPct val="100000"/>
              <a:buFont typeface="Arial"/>
              <a:buNone/>
            </a:pPr>
            <a:r>
              <a:t/>
            </a:r>
            <a:endParaRPr sz="1600"/>
          </a:p>
          <a:p>
            <a:pPr indent="-175259" lvl="1" marL="685800" rtl="0" algn="l">
              <a:lnSpc>
                <a:spcPct val="150000"/>
              </a:lnSpc>
              <a:spcBef>
                <a:spcPts val="500"/>
              </a:spcBef>
              <a:spcAft>
                <a:spcPts val="0"/>
              </a:spcAft>
              <a:buClr>
                <a:schemeClr val="dk1"/>
              </a:buClr>
              <a:buSzPct val="100000"/>
              <a:buNone/>
            </a:pPr>
            <a:r>
              <a:t/>
            </a:r>
            <a:endParaRPr sz="1200"/>
          </a:p>
          <a:p>
            <a:pPr indent="-175259" lvl="1" marL="685800" rtl="0" algn="l">
              <a:lnSpc>
                <a:spcPct val="150000"/>
              </a:lnSpc>
              <a:spcBef>
                <a:spcPts val="500"/>
              </a:spcBef>
              <a:spcAft>
                <a:spcPts val="0"/>
              </a:spcAft>
              <a:buClr>
                <a:schemeClr val="dk1"/>
              </a:buClr>
              <a:buSzPct val="100000"/>
              <a:buNone/>
            </a:pPr>
            <a:r>
              <a:t/>
            </a:r>
            <a:endParaRPr sz="1200"/>
          </a:p>
        </p:txBody>
      </p:sp>
      <p:sp>
        <p:nvSpPr>
          <p:cNvPr id="252" name="Google Shape;252;p6"/>
          <p:cNvSpPr txBox="1"/>
          <p:nvPr/>
        </p:nvSpPr>
        <p:spPr>
          <a:xfrm>
            <a:off x="465536" y="1478455"/>
            <a:ext cx="11036678" cy="430887"/>
          </a:xfrm>
          <a:prstGeom prst="rect">
            <a:avLst/>
          </a:prstGeom>
          <a:blipFill rotWithShape="1">
            <a:blip r:embed="rId3">
              <a:alphaModFix/>
            </a:blip>
            <a:stretch>
              <a:fillRect b="-1428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ULFCF Steps 1 &amp; 2 – EBIT and NOPAT</a:t>
            </a:r>
            <a:endParaRPr/>
          </a:p>
        </p:txBody>
      </p:sp>
      <p:sp>
        <p:nvSpPr>
          <p:cNvPr id="258" name="Google Shape;258;p7"/>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3000"/>
              <a:buFont typeface="Arial"/>
              <a:buChar char="•"/>
            </a:pPr>
            <a:r>
              <a:rPr lang="en-US" sz="3000"/>
              <a:t> EBIT stands for “Earnings Before Income and Taxes”</a:t>
            </a:r>
            <a:endParaRPr/>
          </a:p>
          <a:p>
            <a:pPr indent="-228600" lvl="0" marL="228600" rtl="0" algn="l">
              <a:lnSpc>
                <a:spcPct val="150000"/>
              </a:lnSpc>
              <a:spcBef>
                <a:spcPts val="1000"/>
              </a:spcBef>
              <a:spcAft>
                <a:spcPts val="0"/>
              </a:spcAft>
              <a:buClr>
                <a:schemeClr val="dk1"/>
              </a:buClr>
              <a:buSzPts val="3000"/>
              <a:buFont typeface="Arial"/>
              <a:buChar char="•"/>
            </a:pPr>
            <a:r>
              <a:rPr lang="en-US" sz="3000"/>
              <a:t> Net Operating Profit After Taxes represents your post tax operating income</a:t>
            </a:r>
            <a:endParaRPr/>
          </a:p>
          <a:p>
            <a:pPr indent="-228600" lvl="1" marL="685800" rtl="0" algn="l">
              <a:lnSpc>
                <a:spcPct val="150000"/>
              </a:lnSpc>
              <a:spcBef>
                <a:spcPts val="500"/>
              </a:spcBef>
              <a:spcAft>
                <a:spcPts val="0"/>
              </a:spcAft>
              <a:buClr>
                <a:schemeClr val="dk1"/>
              </a:buClr>
              <a:buSzPts val="3000"/>
              <a:buChar char="•"/>
            </a:pPr>
            <a:r>
              <a:rPr lang="en-US" sz="3000"/>
              <a:t> </a:t>
            </a:r>
            <a:r>
              <a:rPr lang="en-US" sz="2000"/>
              <a:t>Focuses on income that has come directly from operations.</a:t>
            </a:r>
            <a:endParaRPr/>
          </a:p>
          <a:p>
            <a:pPr indent="0" lvl="0" marL="228600" rtl="0" algn="l">
              <a:lnSpc>
                <a:spcPct val="150000"/>
              </a:lnSpc>
              <a:spcBef>
                <a:spcPts val="1000"/>
              </a:spcBef>
              <a:spcAft>
                <a:spcPts val="0"/>
              </a:spcAft>
              <a:buClr>
                <a:schemeClr val="dk1"/>
              </a:buClr>
              <a:buSzPts val="3600"/>
              <a:buFont typeface="Arial"/>
              <a:buNone/>
            </a:pPr>
            <a:r>
              <a:t/>
            </a:r>
            <a:endParaRPr sz="3600"/>
          </a:p>
          <a:p>
            <a:pPr indent="-127000" lvl="1" marL="685800" rtl="0" algn="l">
              <a:lnSpc>
                <a:spcPct val="150000"/>
              </a:lnSpc>
              <a:spcBef>
                <a:spcPts val="500"/>
              </a:spcBef>
              <a:spcAft>
                <a:spcPts val="0"/>
              </a:spcAft>
              <a:buClr>
                <a:schemeClr val="dk1"/>
              </a:buClr>
              <a:buSzPts val="1600"/>
              <a:buNone/>
            </a:pPr>
            <a:r>
              <a:t/>
            </a:r>
            <a:endParaRPr sz="1600"/>
          </a:p>
          <a:p>
            <a:pPr indent="-114300" lvl="1" marL="685800" rtl="0" algn="l">
              <a:lnSpc>
                <a:spcPct val="150000"/>
              </a:lnSpc>
              <a:spcBef>
                <a:spcPts val="500"/>
              </a:spcBef>
              <a:spcAft>
                <a:spcPts val="0"/>
              </a:spcAft>
              <a:buClr>
                <a:schemeClr val="dk1"/>
              </a:buClr>
              <a:buSzPts val="1800"/>
              <a:buNone/>
            </a:pPr>
            <a:r>
              <a:t/>
            </a:r>
            <a:endParaRPr sz="1800"/>
          </a:p>
          <a:p>
            <a:pPr indent="-114300" lvl="1" marL="685800" rtl="0" algn="l">
              <a:lnSpc>
                <a:spcPct val="150000"/>
              </a:lnSpc>
              <a:spcBef>
                <a:spcPts val="500"/>
              </a:spcBef>
              <a:spcAft>
                <a:spcPts val="0"/>
              </a:spcAft>
              <a:buClr>
                <a:schemeClr val="dk1"/>
              </a:buClr>
              <a:buSzPts val="1800"/>
              <a:buNone/>
            </a:pPr>
            <a:r>
              <a:t/>
            </a:r>
            <a:endParaRPr sz="1800"/>
          </a:p>
        </p:txBody>
      </p:sp>
      <p:sp>
        <p:nvSpPr>
          <p:cNvPr id="259" name="Google Shape;259;p7"/>
          <p:cNvSpPr txBox="1"/>
          <p:nvPr/>
        </p:nvSpPr>
        <p:spPr>
          <a:xfrm>
            <a:off x="866302" y="1527176"/>
            <a:ext cx="10158453" cy="430887"/>
          </a:xfrm>
          <a:prstGeom prst="rect">
            <a:avLst/>
          </a:prstGeom>
          <a:blipFill rotWithShape="1">
            <a:blip r:embed="rId3">
              <a:alphaModFix/>
            </a:blip>
            <a:stretch>
              <a:fillRect b="-25712" l="0" r="0" t="-1142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3000"/>
              <a:buFont typeface="Arial"/>
              <a:buChar char="•"/>
            </a:pPr>
            <a:r>
              <a:rPr lang="en-US" sz="3000"/>
              <a:t>EBIT</a:t>
            </a:r>
            <a:r>
              <a:rPr b="1" lang="en-US" sz="3000"/>
              <a:t> = </a:t>
            </a:r>
            <a:r>
              <a:rPr lang="en-US" sz="3000"/>
              <a:t>Net Income + Interest + Taxes </a:t>
            </a:r>
            <a:endParaRPr b="1" sz="3000"/>
          </a:p>
          <a:p>
            <a:pPr indent="-228600" lvl="0" marL="228600" rtl="0" algn="l">
              <a:lnSpc>
                <a:spcPct val="150000"/>
              </a:lnSpc>
              <a:spcBef>
                <a:spcPts val="1000"/>
              </a:spcBef>
              <a:spcAft>
                <a:spcPts val="0"/>
              </a:spcAft>
              <a:buClr>
                <a:schemeClr val="dk1"/>
              </a:buClr>
              <a:buSzPts val="3000"/>
              <a:buFont typeface="Arial"/>
              <a:buChar char="•"/>
            </a:pPr>
            <a:r>
              <a:rPr lang="en-US" sz="3000"/>
              <a:t>EBIT</a:t>
            </a:r>
            <a:r>
              <a:rPr b="1" lang="en-US" sz="3000"/>
              <a:t> = </a:t>
            </a:r>
            <a:r>
              <a:rPr lang="en-US" sz="3000"/>
              <a:t>Revenue – COGS – Operating Expenses </a:t>
            </a:r>
            <a:endParaRPr b="1" sz="3000"/>
          </a:p>
          <a:p>
            <a:pPr indent="-228600" lvl="0" marL="228600" rtl="0" algn="l">
              <a:lnSpc>
                <a:spcPct val="150000"/>
              </a:lnSpc>
              <a:spcBef>
                <a:spcPts val="1000"/>
              </a:spcBef>
              <a:spcAft>
                <a:spcPts val="0"/>
              </a:spcAft>
              <a:buClr>
                <a:schemeClr val="dk1"/>
              </a:buClr>
              <a:buSzPts val="3000"/>
              <a:buFont typeface="Arial"/>
              <a:buChar char="•"/>
            </a:pPr>
            <a:r>
              <a:rPr lang="en-US" sz="3000"/>
              <a:t>EBIT = EBIT Margin * Revenue </a:t>
            </a:r>
            <a:endParaRPr/>
          </a:p>
          <a:p>
            <a:pPr indent="-228600" lvl="1" marL="685800" rtl="0" algn="l">
              <a:lnSpc>
                <a:spcPct val="150000"/>
              </a:lnSpc>
              <a:spcBef>
                <a:spcPts val="500"/>
              </a:spcBef>
              <a:spcAft>
                <a:spcPts val="0"/>
              </a:spcAft>
              <a:buClr>
                <a:schemeClr val="dk1"/>
              </a:buClr>
              <a:buSzPts val="2000"/>
              <a:buChar char="•"/>
            </a:pPr>
            <a:r>
              <a:rPr lang="en-US" sz="2000"/>
              <a:t>Often used for DCF projections</a:t>
            </a:r>
            <a:endParaRPr/>
          </a:p>
          <a:p>
            <a:pPr indent="0" lvl="0" marL="228600" rtl="0" algn="l">
              <a:lnSpc>
                <a:spcPct val="150000"/>
              </a:lnSpc>
              <a:spcBef>
                <a:spcPts val="1000"/>
              </a:spcBef>
              <a:spcAft>
                <a:spcPts val="0"/>
              </a:spcAft>
              <a:buClr>
                <a:schemeClr val="dk1"/>
              </a:buClr>
              <a:buSzPts val="4000"/>
              <a:buFont typeface="Arial"/>
              <a:buNone/>
            </a:pPr>
            <a:r>
              <a:t/>
            </a:r>
            <a:endParaRPr sz="4000"/>
          </a:p>
        </p:txBody>
      </p:sp>
      <p:sp>
        <p:nvSpPr>
          <p:cNvPr id="265" name="Google Shape;265;p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Different Ways of Calculating EBIT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 Operating Income reported on Balance Sheet</a:t>
            </a:r>
            <a:endParaRPr/>
          </a:p>
          <a:p>
            <a:pPr indent="-228600" lvl="1" marL="685800" rtl="0" algn="l">
              <a:lnSpc>
                <a:spcPct val="150000"/>
              </a:lnSpc>
              <a:spcBef>
                <a:spcPts val="500"/>
              </a:spcBef>
              <a:spcAft>
                <a:spcPts val="0"/>
              </a:spcAft>
              <a:buClr>
                <a:schemeClr val="dk1"/>
              </a:buClr>
              <a:buSzPts val="2400"/>
              <a:buChar char="•"/>
            </a:pPr>
            <a:r>
              <a:rPr lang="en-US"/>
              <a:t> only includes operating-related revenues and expenses</a:t>
            </a:r>
            <a:endParaRPr/>
          </a:p>
          <a:p>
            <a:pPr indent="-228600" lvl="0" marL="228600" rtl="0" algn="l">
              <a:lnSpc>
                <a:spcPct val="150000"/>
              </a:lnSpc>
              <a:spcBef>
                <a:spcPts val="1000"/>
              </a:spcBef>
              <a:spcAft>
                <a:spcPts val="0"/>
              </a:spcAft>
              <a:buClr>
                <a:schemeClr val="dk1"/>
              </a:buClr>
              <a:buSzPts val="2800"/>
              <a:buFont typeface="Arial"/>
              <a:buChar char="•"/>
            </a:pPr>
            <a:r>
              <a:rPr lang="en-US"/>
              <a:t> EBIT includes interest and tax hold on the business</a:t>
            </a:r>
            <a:endParaRPr/>
          </a:p>
          <a:p>
            <a:pPr indent="-228600" lvl="1" marL="685800" rtl="0" algn="l">
              <a:lnSpc>
                <a:spcPct val="150000"/>
              </a:lnSpc>
              <a:spcBef>
                <a:spcPts val="500"/>
              </a:spcBef>
              <a:spcAft>
                <a:spcPts val="0"/>
              </a:spcAft>
              <a:buClr>
                <a:schemeClr val="dk1"/>
              </a:buClr>
              <a:buSzPts val="2400"/>
              <a:buChar char="•"/>
            </a:pPr>
            <a:r>
              <a:rPr lang="en-US"/>
              <a:t>For our purposes they are practically the same </a:t>
            </a:r>
            <a:endParaRPr/>
          </a:p>
          <a:p>
            <a:pPr indent="-228600" lvl="1" marL="685800" rtl="0" algn="l">
              <a:lnSpc>
                <a:spcPct val="150000"/>
              </a:lnSpc>
              <a:spcBef>
                <a:spcPts val="500"/>
              </a:spcBef>
              <a:spcAft>
                <a:spcPts val="0"/>
              </a:spcAft>
              <a:buClr>
                <a:schemeClr val="dk1"/>
              </a:buClr>
              <a:buSzPts val="2400"/>
              <a:buChar char="•"/>
            </a:pPr>
            <a:r>
              <a:rPr lang="en-US"/>
              <a:t>EBIT is technically not GAAP so companies can add in other revenues and </a:t>
            </a:r>
            <a:endParaRPr/>
          </a:p>
          <a:p>
            <a:pPr indent="-228600" lvl="1" marL="685800" rtl="0" algn="l">
              <a:lnSpc>
                <a:spcPct val="150000"/>
              </a:lnSpc>
              <a:spcBef>
                <a:spcPts val="500"/>
              </a:spcBef>
              <a:spcAft>
                <a:spcPts val="0"/>
              </a:spcAft>
              <a:buClr>
                <a:schemeClr val="dk1"/>
              </a:buClr>
              <a:buSzPts val="2400"/>
              <a:buChar char="•"/>
            </a:pPr>
            <a:r>
              <a:rPr lang="en-US"/>
              <a:t>interests </a:t>
            </a:r>
            <a:endParaRPr/>
          </a:p>
        </p:txBody>
      </p:sp>
      <p:sp>
        <p:nvSpPr>
          <p:cNvPr id="271" name="Google Shape;271;p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Operating Income vs EBIT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2022-11-05T21:55:15Z</dcterms:created>
  <dc:creator>Daniel Labrador-Plata</dc:creator>
</cp:coreProperties>
</file>