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DM Serif Display"/>
      <p:regular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j99jznpYcCtJ7/XqYtshsBvHF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DMSerifDispl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DMSerifDisplay-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indent="-228600" lvl="1" marL="9144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2pPr>
            <a:lvl3pPr indent="-228600" lvl="2" marL="13716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3pPr>
            <a:lvl4pPr indent="-228600" lvl="3" marL="18288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4pPr>
            <a:lvl5pPr indent="-228600" lvl="4" marL="22860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venir"/>
                <a:ea typeface="Avenir"/>
                <a:cs typeface="Avenir"/>
                <a:sym typeface="Avenir"/>
              </a:rPr>
              <a:t>‹#›</a:t>
            </a:fld>
            <a:endParaRPr b="0" i="0" sz="1200" u="none" cap="none" strike="noStrike">
              <a:solidFill>
                <a:schemeClr val="dk1"/>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15" name="Shape 15"/>
        <p:cNvGrpSpPr/>
        <p:nvPr/>
      </p:nvGrpSpPr>
      <p:grpSpPr>
        <a:xfrm>
          <a:off x="0" y="0"/>
          <a:ext cx="0" cy="0"/>
          <a:chOff x="0" y="0"/>
          <a:chExt cx="0" cy="0"/>
        </a:xfrm>
      </p:grpSpPr>
      <p:sp>
        <p:nvSpPr>
          <p:cNvPr id="16" name="Google Shape;16;p58"/>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7" name="Google Shape;17;p58"/>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8" name="Google Shape;18;p58"/>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9" name="Google Shape;19;p58"/>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20" name="Google Shape;20;p58"/>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21" name="Google Shape;21;p58"/>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0" name="Shape 90"/>
        <p:cNvGrpSpPr/>
        <p:nvPr/>
      </p:nvGrpSpPr>
      <p:grpSpPr>
        <a:xfrm>
          <a:off x="0" y="0"/>
          <a:ext cx="0" cy="0"/>
          <a:chOff x="0" y="0"/>
          <a:chExt cx="0" cy="0"/>
        </a:xfrm>
      </p:grpSpPr>
      <p:sp>
        <p:nvSpPr>
          <p:cNvPr id="91" name="Google Shape;91;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6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95" name="Shape 95"/>
        <p:cNvGrpSpPr/>
        <p:nvPr/>
      </p:nvGrpSpPr>
      <p:grpSpPr>
        <a:xfrm>
          <a:off x="0" y="0"/>
          <a:ext cx="0" cy="0"/>
          <a:chOff x="0" y="0"/>
          <a:chExt cx="0" cy="0"/>
        </a:xfrm>
      </p:grpSpPr>
      <p:sp>
        <p:nvSpPr>
          <p:cNvPr id="96" name="Google Shape;96;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67"/>
          <p:cNvSpPr txBox="1"/>
          <p:nvPr>
            <p:ph idx="1" type="body"/>
          </p:nvPr>
        </p:nvSpPr>
        <p:spPr>
          <a:xfrm>
            <a:off x="3963846" y="2671537"/>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67"/>
          <p:cNvSpPr/>
          <p:nvPr/>
        </p:nvSpPr>
        <p:spPr>
          <a:xfrm>
            <a:off x="838200" y="2671537"/>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1" name="Google Shape;101;p67"/>
          <p:cNvSpPr/>
          <p:nvPr/>
        </p:nvSpPr>
        <p:spPr>
          <a:xfrm>
            <a:off x="838200" y="3861674"/>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2" name="Google Shape;102;p67"/>
          <p:cNvSpPr/>
          <p:nvPr/>
        </p:nvSpPr>
        <p:spPr>
          <a:xfrm>
            <a:off x="838200" y="1481400"/>
            <a:ext cx="3081528"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3" name="Google Shape;103;p6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67"/>
          <p:cNvSpPr txBox="1"/>
          <p:nvPr>
            <p:ph idx="2" type="body"/>
          </p:nvPr>
        </p:nvSpPr>
        <p:spPr>
          <a:xfrm>
            <a:off x="3963845" y="1504889"/>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67"/>
          <p:cNvSpPr txBox="1"/>
          <p:nvPr>
            <p:ph idx="3" type="body"/>
          </p:nvPr>
        </p:nvSpPr>
        <p:spPr>
          <a:xfrm>
            <a:off x="3963845" y="3873104"/>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67"/>
          <p:cNvSpPr/>
          <p:nvPr/>
        </p:nvSpPr>
        <p:spPr>
          <a:xfrm>
            <a:off x="838200" y="5063241"/>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7" name="Google Shape;107;p67"/>
          <p:cNvSpPr txBox="1"/>
          <p:nvPr>
            <p:ph idx="4" type="body"/>
          </p:nvPr>
        </p:nvSpPr>
        <p:spPr>
          <a:xfrm>
            <a:off x="3963845" y="5074671"/>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8" name="Shape 108"/>
        <p:cNvGrpSpPr/>
        <p:nvPr/>
      </p:nvGrpSpPr>
      <p:grpSpPr>
        <a:xfrm>
          <a:off x="0" y="0"/>
          <a:ext cx="0" cy="0"/>
          <a:chOff x="0" y="0"/>
          <a:chExt cx="0" cy="0"/>
        </a:xfrm>
      </p:grpSpPr>
      <p:sp>
        <p:nvSpPr>
          <p:cNvPr id="109" name="Google Shape;109;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68"/>
          <p:cNvSpPr/>
          <p:nvPr/>
        </p:nvSpPr>
        <p:spPr>
          <a:xfrm>
            <a:off x="0" y="0"/>
            <a:ext cx="12192000" cy="732644"/>
          </a:xfrm>
          <a:prstGeom prst="rect">
            <a:avLst/>
          </a:prstGeom>
          <a:solidFill>
            <a:srgbClr val="224C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pic>
        <p:nvPicPr>
          <p:cNvPr id="113" name="Google Shape;113;p68"/>
          <p:cNvPicPr preferRelativeResize="0"/>
          <p:nvPr/>
        </p:nvPicPr>
        <p:blipFill rotWithShape="1">
          <a:blip r:embed="rId2">
            <a:alphaModFix/>
          </a:blip>
          <a:srcRect b="0" l="0" r="0" t="0"/>
          <a:stretch/>
        </p:blipFill>
        <p:spPr>
          <a:xfrm>
            <a:off x="0" y="-130248"/>
            <a:ext cx="993140" cy="9931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2_Two Content">
    <p:spTree>
      <p:nvGrpSpPr>
        <p:cNvPr id="114" name="Shape 114"/>
        <p:cNvGrpSpPr/>
        <p:nvPr/>
      </p:nvGrpSpPr>
      <p:grpSpPr>
        <a:xfrm>
          <a:off x="0" y="0"/>
          <a:ext cx="0" cy="0"/>
          <a:chOff x="0" y="0"/>
          <a:chExt cx="0" cy="0"/>
        </a:xfrm>
      </p:grpSpPr>
      <p:sp>
        <p:nvSpPr>
          <p:cNvPr id="115" name="Google Shape;115;p69"/>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69"/>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8" name="Google Shape;118;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9" name="Google Shape;119;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1pPr>
            <a:lvl2pPr indent="0" lvl="1"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2pPr>
            <a:lvl3pPr indent="0" lvl="2"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3pPr>
            <a:lvl4pPr indent="0" lvl="3"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4pPr>
            <a:lvl5pPr indent="0" lvl="4"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5pPr>
            <a:lvl6pPr indent="0" lvl="5"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6pPr>
            <a:lvl7pPr indent="0" lvl="6"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7pPr>
            <a:lvl8pPr indent="0" lvl="7"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8pPr>
            <a:lvl9pPr indent="0" lvl="8"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6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1_Opening slide">
    <p:bg>
      <p:bgPr>
        <a:solidFill>
          <a:srgbClr val="244C6F"/>
        </a:solidFill>
      </p:bgPr>
    </p:bg>
    <p:spTree>
      <p:nvGrpSpPr>
        <p:cNvPr id="121" name="Shape 121"/>
        <p:cNvGrpSpPr/>
        <p:nvPr/>
      </p:nvGrpSpPr>
      <p:grpSpPr>
        <a:xfrm>
          <a:off x="0" y="0"/>
          <a:ext cx="0" cy="0"/>
          <a:chOff x="0" y="0"/>
          <a:chExt cx="0" cy="0"/>
        </a:xfrm>
      </p:grpSpPr>
      <p:sp>
        <p:nvSpPr>
          <p:cNvPr id="122" name="Google Shape;122;p70"/>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23" name="Google Shape;123;p70"/>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24" name="Google Shape;124;p70"/>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25" name="Google Shape;125;p70"/>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126" name="Google Shape;126;p70"/>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127" name="Google Shape;127;p70"/>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28" name="Shape 128"/>
        <p:cNvGrpSpPr/>
        <p:nvPr/>
      </p:nvGrpSpPr>
      <p:grpSpPr>
        <a:xfrm>
          <a:off x="0" y="0"/>
          <a:ext cx="0" cy="0"/>
          <a:chOff x="0" y="0"/>
          <a:chExt cx="0" cy="0"/>
        </a:xfrm>
      </p:grpSpPr>
      <p:sp>
        <p:nvSpPr>
          <p:cNvPr id="129" name="Google Shape;129;p71"/>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7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2">
    <p:spTree>
      <p:nvGrpSpPr>
        <p:cNvPr id="134" name="Shape 134"/>
        <p:cNvGrpSpPr/>
        <p:nvPr/>
      </p:nvGrpSpPr>
      <p:grpSpPr>
        <a:xfrm>
          <a:off x="0" y="0"/>
          <a:ext cx="0" cy="0"/>
          <a:chOff x="0" y="0"/>
          <a:chExt cx="0" cy="0"/>
        </a:xfrm>
      </p:grpSpPr>
      <p:sp>
        <p:nvSpPr>
          <p:cNvPr id="135" name="Google Shape;135;p72"/>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72"/>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7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141" name="Shape 141"/>
        <p:cNvGrpSpPr/>
        <p:nvPr/>
      </p:nvGrpSpPr>
      <p:grpSpPr>
        <a:xfrm>
          <a:off x="0" y="0"/>
          <a:ext cx="0" cy="0"/>
          <a:chOff x="0" y="0"/>
          <a:chExt cx="0" cy="0"/>
        </a:xfrm>
      </p:grpSpPr>
      <p:sp>
        <p:nvSpPr>
          <p:cNvPr id="142" name="Google Shape;142;p73"/>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73"/>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7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73"/>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149" name="Google Shape;149;p73"/>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50" name="Shape 150"/>
        <p:cNvGrpSpPr/>
        <p:nvPr/>
      </p:nvGrpSpPr>
      <p:grpSpPr>
        <a:xfrm>
          <a:off x="0" y="0"/>
          <a:ext cx="0" cy="0"/>
          <a:chOff x="0" y="0"/>
          <a:chExt cx="0" cy="0"/>
        </a:xfrm>
      </p:grpSpPr>
      <p:sp>
        <p:nvSpPr>
          <p:cNvPr id="151" name="Google Shape;151;p74"/>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74"/>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74"/>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4" name="Google Shape;154;p74"/>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7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159" name="Shape 159"/>
        <p:cNvGrpSpPr/>
        <p:nvPr/>
      </p:nvGrpSpPr>
      <p:grpSpPr>
        <a:xfrm>
          <a:off x="0" y="0"/>
          <a:ext cx="0" cy="0"/>
          <a:chOff x="0" y="0"/>
          <a:chExt cx="0" cy="0"/>
        </a:xfrm>
      </p:grpSpPr>
      <p:sp>
        <p:nvSpPr>
          <p:cNvPr id="160" name="Google Shape;160;p75"/>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1" name="Google Shape;161;p75"/>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75"/>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75"/>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7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75"/>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169" name="Google Shape;169;p75"/>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28" name="Shape 28"/>
        <p:cNvGrpSpPr/>
        <p:nvPr/>
      </p:nvGrpSpPr>
      <p:grpSpPr>
        <a:xfrm>
          <a:off x="0" y="0"/>
          <a:ext cx="0" cy="0"/>
          <a:chOff x="0" y="0"/>
          <a:chExt cx="0" cy="0"/>
        </a:xfrm>
      </p:grpSpPr>
      <p:sp>
        <p:nvSpPr>
          <p:cNvPr id="29" name="Google Shape;29;p59"/>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59"/>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9"/>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59"/>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9"/>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38" name="Google Shape;38;p59"/>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70" name="Shape 170"/>
        <p:cNvGrpSpPr/>
        <p:nvPr/>
      </p:nvGrpSpPr>
      <p:grpSpPr>
        <a:xfrm>
          <a:off x="0" y="0"/>
          <a:ext cx="0" cy="0"/>
          <a:chOff x="0" y="0"/>
          <a:chExt cx="0" cy="0"/>
        </a:xfrm>
      </p:grpSpPr>
      <p:sp>
        <p:nvSpPr>
          <p:cNvPr id="171" name="Google Shape;171;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7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75" name="Shape 175"/>
        <p:cNvGrpSpPr/>
        <p:nvPr/>
      </p:nvGrpSpPr>
      <p:grpSpPr>
        <a:xfrm>
          <a:off x="0" y="0"/>
          <a:ext cx="0" cy="0"/>
          <a:chOff x="0" y="0"/>
          <a:chExt cx="0" cy="0"/>
        </a:xfrm>
      </p:grpSpPr>
      <p:sp>
        <p:nvSpPr>
          <p:cNvPr id="176" name="Google Shape;176;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77"/>
          <p:cNvSpPr/>
          <p:nvPr/>
        </p:nvSpPr>
        <p:spPr>
          <a:xfrm>
            <a:off x="838200" y="2195543"/>
            <a:ext cx="10515600" cy="772794"/>
          </a:xfrm>
          <a:prstGeom prst="rect">
            <a:avLst/>
          </a:prstGeom>
          <a:solidFill>
            <a:srgbClr val="1F37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sp>
        <p:nvSpPr>
          <p:cNvPr id="180" name="Google Shape;180;p77"/>
          <p:cNvSpPr txBox="1"/>
          <p:nvPr>
            <p:ph type="ctrTitle"/>
          </p:nvPr>
        </p:nvSpPr>
        <p:spPr>
          <a:xfrm>
            <a:off x="1524000" y="258194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venir"/>
              <a:buNone/>
              <a:defRPr sz="6000">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6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0"/>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6" name="Shape 46"/>
        <p:cNvGrpSpPr/>
        <p:nvPr/>
      </p:nvGrpSpPr>
      <p:grpSpPr>
        <a:xfrm>
          <a:off x="0" y="0"/>
          <a:ext cx="0" cy="0"/>
          <a:chOff x="0" y="0"/>
          <a:chExt cx="0" cy="0"/>
        </a:xfrm>
      </p:grpSpPr>
      <p:sp>
        <p:nvSpPr>
          <p:cNvPr id="47" name="Google Shape;47;p61"/>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6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62"/>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2"/>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2"/>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62"/>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6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6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venir"/>
              <a:buNone/>
              <a:defRPr sz="6000">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chemeClr val="dk1"/>
              </a:buClr>
              <a:buSzPts val="2400"/>
              <a:buNone/>
              <a:defRPr sz="2400">
                <a:latin typeface="Avenir"/>
                <a:ea typeface="Avenir"/>
                <a:cs typeface="Avenir"/>
                <a:sym typeface="Avenir"/>
              </a:defRPr>
            </a:lvl1pPr>
            <a:lvl2pPr lvl="1" algn="ctr">
              <a:lnSpc>
                <a:spcPct val="150000"/>
              </a:lnSpc>
              <a:spcBef>
                <a:spcPts val="500"/>
              </a:spcBef>
              <a:spcAft>
                <a:spcPts val="0"/>
              </a:spcAft>
              <a:buClr>
                <a:schemeClr val="dk1"/>
              </a:buClr>
              <a:buSzPts val="2000"/>
              <a:buNone/>
              <a:defRPr sz="2000"/>
            </a:lvl2pPr>
            <a:lvl3pPr lvl="2" algn="ctr">
              <a:lnSpc>
                <a:spcPct val="150000"/>
              </a:lnSpc>
              <a:spcBef>
                <a:spcPts val="500"/>
              </a:spcBef>
              <a:spcAft>
                <a:spcPts val="0"/>
              </a:spcAft>
              <a:buClr>
                <a:schemeClr val="dk1"/>
              </a:buClr>
              <a:buSzPts val="1800"/>
              <a:buNone/>
              <a:defRPr sz="1800"/>
            </a:lvl3pPr>
            <a:lvl4pPr lvl="3" algn="ctr">
              <a:lnSpc>
                <a:spcPct val="150000"/>
              </a:lnSpc>
              <a:spcBef>
                <a:spcPts val="500"/>
              </a:spcBef>
              <a:spcAft>
                <a:spcPts val="0"/>
              </a:spcAft>
              <a:buClr>
                <a:schemeClr val="dk1"/>
              </a:buClr>
              <a:buSzPts val="1600"/>
              <a:buNone/>
              <a:defRPr sz="1600"/>
            </a:lvl4pPr>
            <a:lvl5pPr lvl="4" algn="ctr">
              <a:lnSpc>
                <a:spcPct val="15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4" name="Google Shape;64;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67" name="Shape 67"/>
        <p:cNvGrpSpPr/>
        <p:nvPr/>
      </p:nvGrpSpPr>
      <p:grpSpPr>
        <a:xfrm>
          <a:off x="0" y="0"/>
          <a:ext cx="0" cy="0"/>
          <a:chOff x="0" y="0"/>
          <a:chExt cx="0" cy="0"/>
        </a:xfrm>
      </p:grpSpPr>
      <p:sp>
        <p:nvSpPr>
          <p:cNvPr id="68" name="Google Shape;68;p57"/>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69" name="Google Shape;69;p57"/>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70" name="Google Shape;70;p57"/>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71" name="Google Shape;71;p57"/>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72" name="Google Shape;72;p57"/>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73" name="Google Shape;73;p57"/>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64"/>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4"/>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6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81" name="Shape 81"/>
        <p:cNvGrpSpPr/>
        <p:nvPr/>
      </p:nvGrpSpPr>
      <p:grpSpPr>
        <a:xfrm>
          <a:off x="0" y="0"/>
          <a:ext cx="0" cy="0"/>
          <a:chOff x="0" y="0"/>
          <a:chExt cx="0" cy="0"/>
        </a:xfrm>
      </p:grpSpPr>
      <p:sp>
        <p:nvSpPr>
          <p:cNvPr id="82" name="Google Shape;82;p65"/>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65"/>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6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65"/>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89" name="Google Shape;89;p65"/>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1.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21" Type="http://schemas.openxmlformats.org/officeDocument/2006/relationships/theme" Target="../theme/theme2.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5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5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a:solidFill>
                  <a:srgbClr val="888888"/>
                </a:solidFill>
                <a:latin typeface="Avenir"/>
                <a:ea typeface="Avenir"/>
                <a:cs typeface="Avenir"/>
                <a:sym typeface="Avenir"/>
              </a:defRPr>
            </a:lvl1pPr>
            <a:lvl2pPr indent="0" lvl="1" marL="0" marR="0" rtl="0" algn="r">
              <a:spcBef>
                <a:spcPts val="0"/>
              </a:spcBef>
              <a:buNone/>
              <a:defRPr b="0" i="0" sz="1200" u="none">
                <a:solidFill>
                  <a:srgbClr val="888888"/>
                </a:solidFill>
                <a:latin typeface="Avenir"/>
                <a:ea typeface="Avenir"/>
                <a:cs typeface="Avenir"/>
                <a:sym typeface="Avenir"/>
              </a:defRPr>
            </a:lvl2pPr>
            <a:lvl3pPr indent="0" lvl="2" marL="0" marR="0" rtl="0" algn="r">
              <a:spcBef>
                <a:spcPts val="0"/>
              </a:spcBef>
              <a:buNone/>
              <a:defRPr b="0" i="0" sz="1200" u="none">
                <a:solidFill>
                  <a:srgbClr val="888888"/>
                </a:solidFill>
                <a:latin typeface="Avenir"/>
                <a:ea typeface="Avenir"/>
                <a:cs typeface="Avenir"/>
                <a:sym typeface="Avenir"/>
              </a:defRPr>
            </a:lvl3pPr>
            <a:lvl4pPr indent="0" lvl="3" marL="0" marR="0" rtl="0" algn="r">
              <a:spcBef>
                <a:spcPts val="0"/>
              </a:spcBef>
              <a:buNone/>
              <a:defRPr b="0" i="0" sz="1200" u="none">
                <a:solidFill>
                  <a:srgbClr val="888888"/>
                </a:solidFill>
                <a:latin typeface="Avenir"/>
                <a:ea typeface="Avenir"/>
                <a:cs typeface="Avenir"/>
                <a:sym typeface="Avenir"/>
              </a:defRPr>
            </a:lvl4pPr>
            <a:lvl5pPr indent="0" lvl="4" marL="0" marR="0" rtl="0" algn="r">
              <a:spcBef>
                <a:spcPts val="0"/>
              </a:spcBef>
              <a:buNone/>
              <a:defRPr b="0" i="0" sz="1200" u="none">
                <a:solidFill>
                  <a:srgbClr val="888888"/>
                </a:solidFill>
                <a:latin typeface="Avenir"/>
                <a:ea typeface="Avenir"/>
                <a:cs typeface="Avenir"/>
                <a:sym typeface="Avenir"/>
              </a:defRPr>
            </a:lvl5pPr>
            <a:lvl6pPr indent="0" lvl="5" marL="0" marR="0" rtl="0" algn="r">
              <a:spcBef>
                <a:spcPts val="0"/>
              </a:spcBef>
              <a:buNone/>
              <a:defRPr b="0" i="0" sz="1200" u="none">
                <a:solidFill>
                  <a:srgbClr val="888888"/>
                </a:solidFill>
                <a:latin typeface="Avenir"/>
                <a:ea typeface="Avenir"/>
                <a:cs typeface="Avenir"/>
                <a:sym typeface="Avenir"/>
              </a:defRPr>
            </a:lvl6pPr>
            <a:lvl7pPr indent="0" lvl="6" marL="0" marR="0" rtl="0" algn="r">
              <a:spcBef>
                <a:spcPts val="0"/>
              </a:spcBef>
              <a:buNone/>
              <a:defRPr b="0" i="0" sz="1200" u="none">
                <a:solidFill>
                  <a:srgbClr val="888888"/>
                </a:solidFill>
                <a:latin typeface="Avenir"/>
                <a:ea typeface="Avenir"/>
                <a:cs typeface="Avenir"/>
                <a:sym typeface="Avenir"/>
              </a:defRPr>
            </a:lvl7pPr>
            <a:lvl8pPr indent="0" lvl="7" marL="0" marR="0" rtl="0" algn="r">
              <a:spcBef>
                <a:spcPts val="0"/>
              </a:spcBef>
              <a:buNone/>
              <a:defRPr b="0" i="0" sz="1200" u="none">
                <a:solidFill>
                  <a:srgbClr val="888888"/>
                </a:solidFill>
                <a:latin typeface="Avenir"/>
                <a:ea typeface="Avenir"/>
                <a:cs typeface="Avenir"/>
                <a:sym typeface="Avenir"/>
              </a:defRPr>
            </a:lvl8pPr>
            <a:lvl9pPr indent="0" lvl="8" marL="0" marR="0" rtl="0" algn="r">
              <a:spcBef>
                <a:spcPts val="0"/>
              </a:spcBef>
              <a:buNone/>
              <a:defRPr b="0" i="0" sz="1200" u="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ph type="ctrTitle"/>
          </p:nvPr>
        </p:nvSpPr>
        <p:spPr>
          <a:xfrm>
            <a:off x="1557882" y="2574958"/>
            <a:ext cx="9076167" cy="1411968"/>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rgbClr val="CCCCCC"/>
              </a:buClr>
              <a:buSzPct val="83333"/>
              <a:buFont typeface="DM Serif Display"/>
              <a:buNone/>
            </a:pPr>
            <a:r>
              <a:rPr lang="en-US"/>
              <a:t>Understanding the Value of a Business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 Intrinsic Valuation </a:t>
            </a:r>
            <a:endParaRPr/>
          </a:p>
        </p:txBody>
      </p:sp>
      <p:sp>
        <p:nvSpPr>
          <p:cNvPr id="262" name="Google Shape;262;p10"/>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150000"/>
              </a:lnSpc>
              <a:spcBef>
                <a:spcPts val="0"/>
              </a:spcBef>
              <a:spcAft>
                <a:spcPts val="0"/>
              </a:spcAft>
              <a:buClr>
                <a:schemeClr val="dk1"/>
              </a:buClr>
              <a:buSzPct val="100000"/>
              <a:buFont typeface="Arial"/>
              <a:buChar char="•"/>
            </a:pPr>
            <a:r>
              <a:rPr b="1" lang="en-US">
                <a:latin typeface="Avenir"/>
                <a:ea typeface="Avenir"/>
                <a:cs typeface="Avenir"/>
                <a:sym typeface="Avenir"/>
              </a:rPr>
              <a:t>Discounted Cash Flow Model </a:t>
            </a:r>
            <a:endParaRPr/>
          </a:p>
          <a:p>
            <a:pPr indent="-342900" lvl="1" marL="800100" rtl="0" algn="l">
              <a:lnSpc>
                <a:spcPct val="150000"/>
              </a:lnSpc>
              <a:spcBef>
                <a:spcPts val="500"/>
              </a:spcBef>
              <a:spcAft>
                <a:spcPts val="0"/>
              </a:spcAft>
              <a:buClr>
                <a:schemeClr val="dk1"/>
              </a:buClr>
              <a:buSzPct val="100000"/>
              <a:buChar char="•"/>
            </a:pPr>
            <a:r>
              <a:rPr lang="en-US"/>
              <a:t>Project out the cash flows, and then discount them to find the PV of a company</a:t>
            </a:r>
            <a:endParaRPr>
              <a:latin typeface="Avenir"/>
              <a:ea typeface="Avenir"/>
              <a:cs typeface="Avenir"/>
              <a:sym typeface="Avenir"/>
            </a:endParaRPr>
          </a:p>
          <a:p>
            <a:pPr indent="-457200" lvl="0" marL="457200" rtl="0" algn="l">
              <a:lnSpc>
                <a:spcPct val="150000"/>
              </a:lnSpc>
              <a:spcBef>
                <a:spcPts val="1000"/>
              </a:spcBef>
              <a:spcAft>
                <a:spcPts val="0"/>
              </a:spcAft>
              <a:buClr>
                <a:schemeClr val="dk1"/>
              </a:buClr>
              <a:buSzPct val="100000"/>
              <a:buFont typeface="Arial"/>
              <a:buChar char="•"/>
            </a:pPr>
            <a:r>
              <a:rPr b="1" lang="en-US"/>
              <a:t>Leverage Buy Out Model</a:t>
            </a:r>
            <a:endParaRPr b="1">
              <a:latin typeface="Avenir"/>
              <a:ea typeface="Avenir"/>
              <a:cs typeface="Avenir"/>
              <a:sym typeface="Avenir"/>
            </a:endParaRPr>
          </a:p>
          <a:p>
            <a:pPr indent="-342900" lvl="1" marL="800100" rtl="0" algn="l">
              <a:lnSpc>
                <a:spcPct val="150000"/>
              </a:lnSpc>
              <a:spcBef>
                <a:spcPts val="500"/>
              </a:spcBef>
              <a:spcAft>
                <a:spcPts val="0"/>
              </a:spcAft>
              <a:buClr>
                <a:schemeClr val="dk1"/>
              </a:buClr>
              <a:buSzPct val="100000"/>
              <a:buChar char="•"/>
            </a:pPr>
            <a:r>
              <a:rPr lang="en-US"/>
              <a:t>Project out cash flows, and debt to find profit assuming cash flows cover debt payments</a:t>
            </a:r>
            <a:endParaRPr>
              <a:latin typeface="Avenir"/>
              <a:ea typeface="Avenir"/>
              <a:cs typeface="Avenir"/>
              <a:sym typeface="Avenir"/>
            </a:endParaRPr>
          </a:p>
          <a:p>
            <a:pPr indent="-225425" lvl="2" marL="1257300" rtl="0" algn="l">
              <a:lnSpc>
                <a:spcPct val="150000"/>
              </a:lnSpc>
              <a:spcBef>
                <a:spcPts val="500"/>
              </a:spcBef>
              <a:spcAft>
                <a:spcPts val="0"/>
              </a:spcAft>
              <a:buClr>
                <a:schemeClr val="dk1"/>
              </a:buClr>
              <a:buSzPct val="100000"/>
              <a:buNone/>
            </a:pPr>
            <a:r>
              <a:t/>
            </a:r>
            <a:endParaRPr/>
          </a:p>
          <a:p>
            <a:pPr indent="-225425" lvl="2" marL="1257300" rtl="0" algn="l">
              <a:lnSpc>
                <a:spcPct val="150000"/>
              </a:lnSpc>
              <a:spcBef>
                <a:spcPts val="500"/>
              </a:spcBef>
              <a:spcAft>
                <a:spcPts val="0"/>
              </a:spcAft>
              <a:buClr>
                <a:schemeClr val="dk1"/>
              </a:buClr>
              <a:buSzPct val="100000"/>
              <a:buNone/>
            </a:pPr>
            <a:r>
              <a:t/>
            </a:r>
            <a:endParaRPr/>
          </a:p>
        </p:txBody>
      </p:sp>
      <p:sp>
        <p:nvSpPr>
          <p:cNvPr id="263" name="Google Shape;263;p10"/>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Relative Valuation</a:t>
            </a:r>
            <a:endParaRPr/>
          </a:p>
        </p:txBody>
      </p:sp>
      <p:sp>
        <p:nvSpPr>
          <p:cNvPr id="264" name="Google Shape;264;p10"/>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Font typeface="Arial"/>
              <a:buChar char="•"/>
            </a:pPr>
            <a:r>
              <a:rPr b="1" lang="en-US"/>
              <a:t>Comparable (A.K.A Comps) Valuation </a:t>
            </a:r>
            <a:endParaRPr/>
          </a:p>
          <a:p>
            <a:pPr indent="-228600" lvl="1" marL="685800" rtl="0" algn="l">
              <a:lnSpc>
                <a:spcPct val="150000"/>
              </a:lnSpc>
              <a:spcBef>
                <a:spcPts val="500"/>
              </a:spcBef>
              <a:spcAft>
                <a:spcPts val="0"/>
              </a:spcAft>
              <a:buClr>
                <a:schemeClr val="dk1"/>
              </a:buClr>
              <a:buSzPct val="100000"/>
              <a:buChar char="•"/>
            </a:pPr>
            <a:r>
              <a:rPr lang="en-US"/>
              <a:t>Find companies in similar industries and markets, and find what the value the market has placed on that firm</a:t>
            </a:r>
            <a:endParaRPr/>
          </a:p>
          <a:p>
            <a:pPr indent="-228600" lvl="0" marL="228600" rtl="0" algn="l">
              <a:lnSpc>
                <a:spcPct val="150000"/>
              </a:lnSpc>
              <a:spcBef>
                <a:spcPts val="1000"/>
              </a:spcBef>
              <a:spcAft>
                <a:spcPts val="0"/>
              </a:spcAft>
              <a:buClr>
                <a:schemeClr val="dk1"/>
              </a:buClr>
              <a:buSzPct val="100000"/>
              <a:buFont typeface="Arial"/>
              <a:buChar char="•"/>
            </a:pPr>
            <a:r>
              <a:rPr b="1" lang="en-US"/>
              <a:t>Precedent Transactions Valuation</a:t>
            </a:r>
            <a:endParaRPr/>
          </a:p>
          <a:p>
            <a:pPr indent="-228600" lvl="1" marL="685800" rtl="0" algn="l">
              <a:lnSpc>
                <a:spcPct val="150000"/>
              </a:lnSpc>
              <a:spcBef>
                <a:spcPts val="500"/>
              </a:spcBef>
              <a:spcAft>
                <a:spcPts val="0"/>
              </a:spcAft>
              <a:buClr>
                <a:schemeClr val="dk1"/>
              </a:buClr>
              <a:buSzPct val="100000"/>
              <a:buChar char="•"/>
            </a:pPr>
            <a:r>
              <a:rPr lang="en-US"/>
              <a:t>Find companies in similar industries and markets that have been sold or acquired and find the value they were bought for </a:t>
            </a:r>
            <a:endParaRPr/>
          </a:p>
          <a:p>
            <a:pPr indent="-77470" lvl="0" marL="228600" rtl="0" algn="l">
              <a:lnSpc>
                <a:spcPct val="150000"/>
              </a:lnSpc>
              <a:spcBef>
                <a:spcPts val="1000"/>
              </a:spcBef>
              <a:spcAft>
                <a:spcPts val="0"/>
              </a:spcAft>
              <a:buClr>
                <a:schemeClr val="dk1"/>
              </a:buClr>
              <a:buSzPct val="100000"/>
              <a:buFont typeface="Arial"/>
              <a:buNone/>
            </a:pPr>
            <a:r>
              <a:t/>
            </a:r>
            <a:endParaRPr/>
          </a:p>
        </p:txBody>
      </p:sp>
      <p:sp>
        <p:nvSpPr>
          <p:cNvPr id="265" name="Google Shape;265;p1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Types of Intrinsic and Relative Valuation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1"/>
          <p:cNvSpPr txBox="1"/>
          <p:nvPr/>
        </p:nvSpPr>
        <p:spPr>
          <a:xfrm>
            <a:off x="910935" y="78733"/>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venir"/>
              <a:buNone/>
            </a:pPr>
            <a:r>
              <a:t/>
            </a:r>
            <a:endParaRPr sz="3600">
              <a:solidFill>
                <a:schemeClr val="dk1"/>
              </a:solidFill>
              <a:latin typeface="Avenir"/>
              <a:ea typeface="Avenir"/>
              <a:cs typeface="Avenir"/>
              <a:sym typeface="Avenir"/>
            </a:endParaRPr>
          </a:p>
        </p:txBody>
      </p:sp>
      <p:sp>
        <p:nvSpPr>
          <p:cNvPr id="271" name="Google Shape;271;p11"/>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Advantages</a:t>
            </a:r>
            <a:endParaRPr/>
          </a:p>
        </p:txBody>
      </p:sp>
      <p:sp>
        <p:nvSpPr>
          <p:cNvPr id="272" name="Google Shape;272;p11"/>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chemeClr val="dk1"/>
              </a:buClr>
              <a:buSzPts val="2800"/>
              <a:buFont typeface="Arial"/>
              <a:buChar char="•"/>
            </a:pPr>
            <a:r>
              <a:rPr lang="en-US"/>
              <a:t>Rooted in data and assumptions (manipulate) </a:t>
            </a:r>
            <a:endParaRPr/>
          </a:p>
          <a:p>
            <a:pPr indent="-457200" lvl="0" marL="457200" rtl="0" algn="l">
              <a:lnSpc>
                <a:spcPct val="150000"/>
              </a:lnSpc>
              <a:spcBef>
                <a:spcPts val="1000"/>
              </a:spcBef>
              <a:spcAft>
                <a:spcPts val="0"/>
              </a:spcAft>
              <a:buClr>
                <a:schemeClr val="dk1"/>
              </a:buClr>
              <a:buSzPts val="2800"/>
              <a:buFont typeface="Arial"/>
              <a:buChar char="•"/>
            </a:pPr>
            <a:r>
              <a:rPr lang="en-US"/>
              <a:t>Allows for black swans and different cases</a:t>
            </a:r>
            <a:endParaRPr/>
          </a:p>
          <a:p>
            <a:pPr indent="-457200" lvl="0" marL="457200" rtl="0" algn="l">
              <a:lnSpc>
                <a:spcPct val="150000"/>
              </a:lnSpc>
              <a:spcBef>
                <a:spcPts val="1000"/>
              </a:spcBef>
              <a:spcAft>
                <a:spcPts val="0"/>
              </a:spcAft>
              <a:buClr>
                <a:schemeClr val="dk1"/>
              </a:buClr>
              <a:buSzPts val="2800"/>
              <a:buFont typeface="Arial"/>
              <a:buChar char="•"/>
            </a:pPr>
            <a:r>
              <a:rPr lang="en-US"/>
              <a:t>Academically correct </a:t>
            </a:r>
            <a:endParaRPr/>
          </a:p>
          <a:p>
            <a:pPr indent="-190500" lvl="1" marL="800100" rtl="0" algn="l">
              <a:lnSpc>
                <a:spcPct val="150000"/>
              </a:lnSpc>
              <a:spcBef>
                <a:spcPts val="500"/>
              </a:spcBef>
              <a:spcAft>
                <a:spcPts val="0"/>
              </a:spcAft>
              <a:buClr>
                <a:schemeClr val="dk1"/>
              </a:buClr>
              <a:buSzPts val="2400"/>
              <a:buNone/>
            </a:pPr>
            <a:r>
              <a:t/>
            </a:r>
            <a:endParaRPr>
              <a:latin typeface="Avenir"/>
              <a:ea typeface="Avenir"/>
              <a:cs typeface="Avenir"/>
              <a:sym typeface="Avenir"/>
            </a:endParaRPr>
          </a:p>
        </p:txBody>
      </p:sp>
      <p:sp>
        <p:nvSpPr>
          <p:cNvPr id="273" name="Google Shape;273;p11"/>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Disadvantages</a:t>
            </a:r>
            <a:endParaRPr/>
          </a:p>
        </p:txBody>
      </p:sp>
      <p:sp>
        <p:nvSpPr>
          <p:cNvPr id="274" name="Google Shape;274;p11"/>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All based on assumptions (you could be wrong…)</a:t>
            </a:r>
            <a:endParaRPr/>
          </a:p>
          <a:p>
            <a:pPr indent="-228600" lvl="0" marL="228600" rtl="0" algn="l">
              <a:lnSpc>
                <a:spcPct val="150000"/>
              </a:lnSpc>
              <a:spcBef>
                <a:spcPts val="1000"/>
              </a:spcBef>
              <a:spcAft>
                <a:spcPts val="0"/>
              </a:spcAft>
              <a:buClr>
                <a:schemeClr val="dk1"/>
              </a:buClr>
              <a:buSzPts val="2800"/>
              <a:buFont typeface="Arial"/>
              <a:buChar char="•"/>
            </a:pPr>
            <a:r>
              <a:rPr lang="en-US"/>
              <a:t>Overconfidence resulting from assumptions</a:t>
            </a:r>
            <a:endParaRPr/>
          </a:p>
          <a:p>
            <a:pPr indent="-228600" lvl="0" marL="228600" rtl="0" algn="l">
              <a:lnSpc>
                <a:spcPct val="150000"/>
              </a:lnSpc>
              <a:spcBef>
                <a:spcPts val="1000"/>
              </a:spcBef>
              <a:spcAft>
                <a:spcPts val="0"/>
              </a:spcAft>
              <a:buClr>
                <a:schemeClr val="dk1"/>
              </a:buClr>
              <a:buSzPts val="2800"/>
              <a:buFont typeface="Arial"/>
              <a:buChar char="•"/>
            </a:pPr>
            <a:r>
              <a:rPr lang="en-US"/>
              <a:t>Prone to error</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275" name="Google Shape;275;p1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Intrinsic Valuation Intuition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txBox="1"/>
          <p:nvPr/>
        </p:nvSpPr>
        <p:spPr>
          <a:xfrm>
            <a:off x="910935" y="78733"/>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venir"/>
              <a:buNone/>
            </a:pPr>
            <a:r>
              <a:t/>
            </a:r>
            <a:endParaRPr sz="3600">
              <a:solidFill>
                <a:schemeClr val="dk1"/>
              </a:solidFill>
              <a:latin typeface="Avenir"/>
              <a:ea typeface="Avenir"/>
              <a:cs typeface="Avenir"/>
              <a:sym typeface="Avenir"/>
            </a:endParaRPr>
          </a:p>
        </p:txBody>
      </p:sp>
      <p:sp>
        <p:nvSpPr>
          <p:cNvPr id="281" name="Google Shape;281;p12"/>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Advantages</a:t>
            </a:r>
            <a:endParaRPr/>
          </a:p>
        </p:txBody>
      </p:sp>
      <p:sp>
        <p:nvSpPr>
          <p:cNvPr id="282" name="Google Shape;282;p12"/>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fontScale="85000" lnSpcReduction="10000"/>
          </a:bodyPr>
          <a:lstStyle/>
          <a:p>
            <a:pPr indent="-457200" lvl="0" marL="457200" rtl="0" algn="l">
              <a:lnSpc>
                <a:spcPct val="150000"/>
              </a:lnSpc>
              <a:spcBef>
                <a:spcPts val="0"/>
              </a:spcBef>
              <a:spcAft>
                <a:spcPts val="0"/>
              </a:spcAft>
              <a:buClr>
                <a:schemeClr val="dk1"/>
              </a:buClr>
              <a:buSzPct val="100000"/>
              <a:buFont typeface="Arial"/>
              <a:buChar char="•"/>
            </a:pPr>
            <a:r>
              <a:rPr lang="en-US"/>
              <a:t>Bases valuation off real market data</a:t>
            </a:r>
            <a:endParaRPr/>
          </a:p>
          <a:p>
            <a:pPr indent="-457200" lvl="0" marL="457200" rtl="0" algn="l">
              <a:lnSpc>
                <a:spcPct val="150000"/>
              </a:lnSpc>
              <a:spcBef>
                <a:spcPts val="1000"/>
              </a:spcBef>
              <a:spcAft>
                <a:spcPts val="0"/>
              </a:spcAft>
              <a:buClr>
                <a:schemeClr val="dk1"/>
              </a:buClr>
              <a:buSzPct val="100000"/>
              <a:buFont typeface="Arial"/>
              <a:buChar char="•"/>
            </a:pPr>
            <a:r>
              <a:rPr lang="en-US"/>
              <a:t>Isn’t heavily reliant on assumption and is dependent heavily on data</a:t>
            </a:r>
            <a:endParaRPr/>
          </a:p>
          <a:p>
            <a:pPr indent="-457200" lvl="0" marL="457200" rtl="0" algn="l">
              <a:lnSpc>
                <a:spcPct val="150000"/>
              </a:lnSpc>
              <a:spcBef>
                <a:spcPts val="1000"/>
              </a:spcBef>
              <a:spcAft>
                <a:spcPts val="0"/>
              </a:spcAft>
              <a:buClr>
                <a:schemeClr val="dk1"/>
              </a:buClr>
              <a:buSzPct val="100000"/>
              <a:buFont typeface="Arial"/>
              <a:buChar char="•"/>
            </a:pPr>
            <a:r>
              <a:rPr lang="en-US"/>
              <a:t>Room for interpretation </a:t>
            </a:r>
            <a:endParaRPr/>
          </a:p>
          <a:p>
            <a:pPr indent="-342900" lvl="1" marL="800100" rtl="0" algn="l">
              <a:lnSpc>
                <a:spcPct val="150000"/>
              </a:lnSpc>
              <a:spcBef>
                <a:spcPts val="500"/>
              </a:spcBef>
              <a:spcAft>
                <a:spcPts val="0"/>
              </a:spcAft>
              <a:buClr>
                <a:schemeClr val="dk1"/>
              </a:buClr>
              <a:buSzPct val="100000"/>
              <a:buChar char="•"/>
            </a:pPr>
            <a:r>
              <a:rPr lang="en-US"/>
              <a:t>Ex: A company with a competitive advantage may deserve to trade at the 75 percentile of peers rather than the median</a:t>
            </a:r>
            <a:endParaRPr/>
          </a:p>
          <a:p>
            <a:pPr indent="-213359" lvl="1" marL="800100" rtl="0" algn="l">
              <a:lnSpc>
                <a:spcPct val="150000"/>
              </a:lnSpc>
              <a:spcBef>
                <a:spcPts val="500"/>
              </a:spcBef>
              <a:spcAft>
                <a:spcPts val="0"/>
              </a:spcAft>
              <a:buClr>
                <a:schemeClr val="dk1"/>
              </a:buClr>
              <a:buSzPct val="100000"/>
              <a:buNone/>
            </a:pPr>
            <a:r>
              <a:t/>
            </a:r>
            <a:endParaRPr/>
          </a:p>
        </p:txBody>
      </p:sp>
      <p:sp>
        <p:nvSpPr>
          <p:cNvPr id="283" name="Google Shape;283;p12"/>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Disadvantages</a:t>
            </a:r>
            <a:endParaRPr/>
          </a:p>
        </p:txBody>
      </p:sp>
      <p:sp>
        <p:nvSpPr>
          <p:cNvPr id="284" name="Google Shape;284;p12"/>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Highly volatile data and sensitive to the current market</a:t>
            </a:r>
            <a:endParaRPr/>
          </a:p>
          <a:p>
            <a:pPr indent="-228600" lvl="0" marL="228600" rtl="0" algn="l">
              <a:lnSpc>
                <a:spcPct val="150000"/>
              </a:lnSpc>
              <a:spcBef>
                <a:spcPts val="1000"/>
              </a:spcBef>
              <a:spcAft>
                <a:spcPts val="0"/>
              </a:spcAft>
              <a:buClr>
                <a:schemeClr val="dk1"/>
              </a:buClr>
              <a:buSzPct val="100000"/>
              <a:buFont typeface="Arial"/>
              <a:buChar char="•"/>
            </a:pPr>
            <a:r>
              <a:rPr lang="en-US"/>
              <a:t>Markets are not efficient, and they can always be wrong </a:t>
            </a:r>
            <a:endParaRPr/>
          </a:p>
          <a:p>
            <a:pPr indent="-228600" lvl="0" marL="228600" rtl="0" algn="l">
              <a:lnSpc>
                <a:spcPct val="150000"/>
              </a:lnSpc>
              <a:spcBef>
                <a:spcPts val="1000"/>
              </a:spcBef>
              <a:spcAft>
                <a:spcPts val="0"/>
              </a:spcAft>
              <a:buClr>
                <a:schemeClr val="dk1"/>
              </a:buClr>
              <a:buSzPct val="100000"/>
              <a:buFont typeface="Arial"/>
              <a:buChar char="•"/>
            </a:pPr>
            <a:r>
              <a:rPr lang="en-US"/>
              <a:t>Hard to find comparable companies</a:t>
            </a:r>
            <a:endParaRPr/>
          </a:p>
          <a:p>
            <a:pPr indent="-228600" lvl="0" marL="228600" rtl="0" algn="l">
              <a:lnSpc>
                <a:spcPct val="150000"/>
              </a:lnSpc>
              <a:spcBef>
                <a:spcPts val="1000"/>
              </a:spcBef>
              <a:spcAft>
                <a:spcPts val="0"/>
              </a:spcAft>
              <a:buClr>
                <a:schemeClr val="dk1"/>
              </a:buClr>
              <a:buSzPct val="100000"/>
              <a:buFont typeface="Arial"/>
              <a:buChar char="•"/>
            </a:pPr>
            <a:r>
              <a:rPr lang="en-US"/>
              <a:t>Often comparable companies are not actual perfect comps</a:t>
            </a: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285" name="Google Shape;285;p1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Relative Valuation Intuition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Arriving at a Valuation</a:t>
            </a:r>
            <a:endParaRPr/>
          </a:p>
        </p:txBody>
      </p:sp>
      <p:sp>
        <p:nvSpPr>
          <p:cNvPr id="291" name="Google Shape;291;p13"/>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Bankers and investment firms often calculate both</a:t>
            </a:r>
            <a:endParaRPr/>
          </a:p>
          <a:p>
            <a:pPr indent="-228600" lvl="0" marL="228600" rtl="0" algn="l">
              <a:lnSpc>
                <a:spcPct val="150000"/>
              </a:lnSpc>
              <a:spcBef>
                <a:spcPts val="1000"/>
              </a:spcBef>
              <a:spcAft>
                <a:spcPts val="0"/>
              </a:spcAft>
              <a:buClr>
                <a:schemeClr val="dk1"/>
              </a:buClr>
              <a:buSzPts val="2800"/>
              <a:buFont typeface="Arial"/>
              <a:buChar char="•"/>
            </a:pPr>
            <a:r>
              <a:rPr lang="en-US"/>
              <a:t>Can test whether assumptions in DCF are sane</a:t>
            </a:r>
            <a:endParaRPr/>
          </a:p>
          <a:p>
            <a:pPr indent="-228600" lvl="0" marL="228600" rtl="0" algn="l">
              <a:lnSpc>
                <a:spcPct val="150000"/>
              </a:lnSpc>
              <a:spcBef>
                <a:spcPts val="1000"/>
              </a:spcBef>
              <a:spcAft>
                <a:spcPts val="0"/>
              </a:spcAft>
              <a:buClr>
                <a:schemeClr val="dk1"/>
              </a:buClr>
              <a:buSzPts val="2800"/>
              <a:buFont typeface="Arial"/>
              <a:buChar char="•"/>
            </a:pPr>
            <a:r>
              <a:rPr lang="en-US"/>
              <a:t>Can also look at comparable company data to arrive at assumption in a DCF</a:t>
            </a:r>
            <a:endParaRPr/>
          </a:p>
          <a:p>
            <a:pPr indent="-228600" lvl="1" marL="685800" rtl="0" algn="l">
              <a:lnSpc>
                <a:spcPct val="150000"/>
              </a:lnSpc>
              <a:spcBef>
                <a:spcPts val="500"/>
              </a:spcBef>
              <a:spcAft>
                <a:spcPts val="0"/>
              </a:spcAft>
              <a:buClr>
                <a:schemeClr val="dk1"/>
              </a:buClr>
              <a:buSzPts val="2400"/>
              <a:buChar char="•"/>
            </a:pPr>
            <a:r>
              <a:rPr lang="en-US"/>
              <a:t>Ex: WACC, Balance Sheet Projections, Debt, Beta, etc…</a:t>
            </a:r>
            <a:endParaRPr/>
          </a:p>
        </p:txBody>
      </p:sp>
      <p:sp>
        <p:nvSpPr>
          <p:cNvPr id="292" name="Google Shape;292;p13"/>
          <p:cNvSpPr txBox="1"/>
          <p:nvPr/>
        </p:nvSpPr>
        <p:spPr>
          <a:xfrm>
            <a:off x="1496827" y="1550620"/>
            <a:ext cx="99854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Often use both in conjunction to test and get a better understanding of the true value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ph type="ctrTitle"/>
          </p:nvPr>
        </p:nvSpPr>
        <p:spPr>
          <a:xfrm>
            <a:off x="1557916" y="3173245"/>
            <a:ext cx="9076167" cy="1411968"/>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rgbClr val="CCCCCC"/>
              </a:buClr>
              <a:buSzPct val="66666"/>
              <a:buFont typeface="DM Serif Display"/>
              <a:buNone/>
            </a:pPr>
            <a:r>
              <a:rPr lang="en-US" sz="8000"/>
              <a:t>Comparable Company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5"/>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200000"/>
              </a:lnSpc>
              <a:spcBef>
                <a:spcPts val="0"/>
              </a:spcBef>
              <a:spcAft>
                <a:spcPts val="0"/>
              </a:spcAft>
              <a:buClr>
                <a:schemeClr val="dk1"/>
              </a:buClr>
              <a:buSzPct val="100000"/>
              <a:buNone/>
            </a:pPr>
            <a:r>
              <a:rPr lang="en-US"/>
              <a:t>Step 1: Find the public companies you think are good comparisons to the firm your analyzing</a:t>
            </a:r>
            <a:endParaRPr/>
          </a:p>
          <a:p>
            <a:pPr indent="0" lvl="0" marL="0" rtl="0" algn="l">
              <a:lnSpc>
                <a:spcPct val="200000"/>
              </a:lnSpc>
              <a:spcBef>
                <a:spcPts val="1000"/>
              </a:spcBef>
              <a:spcAft>
                <a:spcPts val="0"/>
              </a:spcAft>
              <a:buClr>
                <a:schemeClr val="dk1"/>
              </a:buClr>
              <a:buSzPct val="100000"/>
              <a:buNone/>
            </a:pPr>
            <a:r>
              <a:rPr lang="en-US"/>
              <a:t>Step 2: Identify metrics and multiples to use (Ex: EV / EBITDA)</a:t>
            </a:r>
            <a:endParaRPr/>
          </a:p>
          <a:p>
            <a:pPr indent="0" lvl="0" marL="0" rtl="0" algn="l">
              <a:lnSpc>
                <a:spcPct val="200000"/>
              </a:lnSpc>
              <a:spcBef>
                <a:spcPts val="1000"/>
              </a:spcBef>
              <a:spcAft>
                <a:spcPts val="0"/>
              </a:spcAft>
              <a:buClr>
                <a:schemeClr val="dk1"/>
              </a:buClr>
              <a:buSzPct val="100000"/>
              <a:buNone/>
            </a:pPr>
            <a:r>
              <a:rPr lang="en-US"/>
              <a:t>Step 3: Find the said metrics and the multiples for all the comparable companies</a:t>
            </a:r>
            <a:endParaRPr/>
          </a:p>
          <a:p>
            <a:pPr indent="0" lvl="0" marL="0" rtl="0" algn="l">
              <a:lnSpc>
                <a:spcPct val="200000"/>
              </a:lnSpc>
              <a:spcBef>
                <a:spcPts val="1000"/>
              </a:spcBef>
              <a:spcAft>
                <a:spcPts val="0"/>
              </a:spcAft>
              <a:buClr>
                <a:schemeClr val="dk1"/>
              </a:buClr>
              <a:buSzPct val="100000"/>
              <a:buNone/>
            </a:pPr>
            <a:r>
              <a:rPr lang="en-US"/>
              <a:t>Step 4: Find and apply the median, 25</a:t>
            </a:r>
            <a:r>
              <a:rPr baseline="30000" lang="en-US"/>
              <a:t>th</a:t>
            </a:r>
            <a:r>
              <a:rPr lang="en-US"/>
              <a:t> or 75</a:t>
            </a:r>
            <a:r>
              <a:rPr baseline="30000" lang="en-US"/>
              <a:t>th</a:t>
            </a:r>
            <a:r>
              <a:rPr lang="en-US"/>
              <a:t> multiples from the data to your company to find the implied Equity or Enterprise Value</a:t>
            </a:r>
            <a:endParaRPr/>
          </a:p>
          <a:p>
            <a:pPr indent="0" lvl="0" marL="0" rtl="0" algn="l">
              <a:lnSpc>
                <a:spcPct val="150000"/>
              </a:lnSpc>
              <a:spcBef>
                <a:spcPts val="1000"/>
              </a:spcBef>
              <a:spcAft>
                <a:spcPts val="0"/>
              </a:spcAft>
              <a:buClr>
                <a:schemeClr val="dk1"/>
              </a:buClr>
              <a:buSzPct val="100000"/>
              <a:buNone/>
            </a:pPr>
            <a:r>
              <a:t/>
            </a:r>
            <a:endParaRPr/>
          </a:p>
        </p:txBody>
      </p:sp>
      <p:sp>
        <p:nvSpPr>
          <p:cNvPr id="303" name="Google Shape;303;p1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lang="en-US"/>
              <a:t>Comparable Valuation (CCA) Method Overview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1: Finding the Comps for Data </a:t>
            </a:r>
            <a:endParaRPr/>
          </a:p>
        </p:txBody>
      </p:sp>
      <p:sp>
        <p:nvSpPr>
          <p:cNvPr id="309" name="Google Shape;309;p1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200000"/>
              </a:lnSpc>
              <a:spcBef>
                <a:spcPts val="0"/>
              </a:spcBef>
              <a:spcAft>
                <a:spcPts val="0"/>
              </a:spcAft>
              <a:buClr>
                <a:schemeClr val="dk1"/>
              </a:buClr>
              <a:buSzPct val="100000"/>
              <a:buChar char="•"/>
            </a:pPr>
            <a:r>
              <a:rPr lang="en-US"/>
              <a:t>3 main factors in deciding how to find the applicable companies to use in your analysis</a:t>
            </a:r>
            <a:endParaRPr/>
          </a:p>
          <a:p>
            <a:pPr indent="-228600" lvl="1" marL="685800" rtl="0" algn="l">
              <a:lnSpc>
                <a:spcPct val="200000"/>
              </a:lnSpc>
              <a:spcBef>
                <a:spcPts val="500"/>
              </a:spcBef>
              <a:spcAft>
                <a:spcPts val="0"/>
              </a:spcAft>
              <a:buClr>
                <a:schemeClr val="dk1"/>
              </a:buClr>
              <a:buSzPct val="100000"/>
              <a:buChar char="•"/>
            </a:pPr>
            <a:r>
              <a:rPr lang="en-US"/>
              <a:t>Geography: Preferably Same Country or Continent </a:t>
            </a:r>
            <a:endParaRPr/>
          </a:p>
          <a:p>
            <a:pPr indent="-228600" lvl="1" marL="685800" rtl="0" algn="l">
              <a:lnSpc>
                <a:spcPct val="200000"/>
              </a:lnSpc>
              <a:spcBef>
                <a:spcPts val="500"/>
              </a:spcBef>
              <a:spcAft>
                <a:spcPts val="0"/>
              </a:spcAft>
              <a:buClr>
                <a:schemeClr val="dk1"/>
              </a:buClr>
              <a:buSzPct val="100000"/>
              <a:buChar char="•"/>
            </a:pPr>
            <a:r>
              <a:rPr lang="en-US"/>
              <a:t>Industry: Same Industry and sector of business </a:t>
            </a:r>
            <a:endParaRPr/>
          </a:p>
          <a:p>
            <a:pPr indent="-228600" lvl="1" marL="685800" rtl="0" algn="l">
              <a:lnSpc>
                <a:spcPct val="200000"/>
              </a:lnSpc>
              <a:spcBef>
                <a:spcPts val="500"/>
              </a:spcBef>
              <a:spcAft>
                <a:spcPts val="0"/>
              </a:spcAft>
              <a:buClr>
                <a:schemeClr val="dk1"/>
              </a:buClr>
              <a:buSzPct val="100000"/>
              <a:buChar char="•"/>
            </a:pPr>
            <a:r>
              <a:rPr lang="en-US"/>
              <a:t>Financial Size: Similar Revenue (Usually Under 1 Billion or b/w 1 – 20 Billion</a:t>
            </a:r>
            <a:endParaRPr/>
          </a:p>
          <a:p>
            <a:pPr indent="-228600" lvl="0" marL="228600" rtl="0" algn="l">
              <a:lnSpc>
                <a:spcPct val="200000"/>
              </a:lnSpc>
              <a:spcBef>
                <a:spcPts val="1000"/>
              </a:spcBef>
              <a:spcAft>
                <a:spcPts val="0"/>
              </a:spcAft>
              <a:buClr>
                <a:schemeClr val="dk1"/>
              </a:buClr>
              <a:buSzPct val="100000"/>
              <a:buChar char="•"/>
            </a:pPr>
            <a:r>
              <a:rPr lang="en-US"/>
              <a:t>Ex: Oil and Gas Companies in the United States with over 5 billion in Revenue</a:t>
            </a:r>
            <a:endParaRPr/>
          </a:p>
          <a:p>
            <a:pPr indent="-90804" lvl="0" marL="228600" rtl="0" algn="l">
              <a:lnSpc>
                <a:spcPct val="200000"/>
              </a:lnSpc>
              <a:spcBef>
                <a:spcPts val="1000"/>
              </a:spcBef>
              <a:spcAft>
                <a:spcPts val="0"/>
              </a:spcAft>
              <a:buClr>
                <a:schemeClr val="dk1"/>
              </a:buClr>
              <a:buSzPct val="100000"/>
              <a:buNone/>
            </a:pPr>
            <a:r>
              <a:t/>
            </a:r>
            <a:endParaRPr/>
          </a:p>
          <a:p>
            <a:pPr indent="-90804" lvl="0" marL="228600" rtl="0" algn="l">
              <a:lnSpc>
                <a:spcPct val="200000"/>
              </a:lnSpc>
              <a:spcBef>
                <a:spcPts val="1000"/>
              </a:spcBef>
              <a:spcAft>
                <a:spcPts val="0"/>
              </a:spcAft>
              <a:buClr>
                <a:schemeClr val="dk1"/>
              </a:buClr>
              <a:buSzPct val="100000"/>
              <a:buNone/>
            </a:pPr>
            <a:r>
              <a:t/>
            </a:r>
            <a:endParaRPr/>
          </a:p>
          <a:p>
            <a:pPr indent="-90804" lvl="0" marL="228600" rtl="0" algn="l">
              <a:lnSpc>
                <a:spcPct val="150000"/>
              </a:lnSpc>
              <a:spcBef>
                <a:spcPts val="1000"/>
              </a:spcBef>
              <a:spcAft>
                <a:spcPts val="0"/>
              </a:spcAft>
              <a:buClr>
                <a:schemeClr val="dk1"/>
              </a:buClr>
              <a:buSzPct val="100000"/>
              <a:buFont typeface="Arial"/>
              <a:buNone/>
            </a:pPr>
            <a:r>
              <a:t/>
            </a:r>
            <a:endParaRPr/>
          </a:p>
        </p:txBody>
      </p:sp>
      <p:sp>
        <p:nvSpPr>
          <p:cNvPr id="310" name="Google Shape;310;p16"/>
          <p:cNvSpPr txBox="1"/>
          <p:nvPr/>
        </p:nvSpPr>
        <p:spPr>
          <a:xfrm>
            <a:off x="1959833" y="1524001"/>
            <a:ext cx="82654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How do we know which companies to select for our comps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1: Intuition</a:t>
            </a:r>
            <a:endParaRPr/>
          </a:p>
        </p:txBody>
      </p:sp>
      <p:sp>
        <p:nvSpPr>
          <p:cNvPr id="316" name="Google Shape;316;p17"/>
          <p:cNvSpPr txBox="1"/>
          <p:nvPr/>
        </p:nvSpPr>
        <p:spPr>
          <a:xfrm>
            <a:off x="3009110" y="1524365"/>
            <a:ext cx="63914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Why does picking similar companies matter? </a:t>
            </a:r>
            <a:endParaRPr/>
          </a:p>
        </p:txBody>
      </p:sp>
      <p:sp>
        <p:nvSpPr>
          <p:cNvPr id="317" name="Google Shape;317;p17"/>
          <p:cNvSpPr txBox="1"/>
          <p:nvPr/>
        </p:nvSpPr>
        <p:spPr>
          <a:xfrm>
            <a:off x="-112322" y="2012631"/>
            <a:ext cx="12409714" cy="4988160"/>
          </a:xfrm>
          <a:prstGeom prst="rect">
            <a:avLst/>
          </a:prstGeom>
          <a:blipFill rotWithShape="1">
            <a:blip r:embed="rId3">
              <a:alphaModFix/>
            </a:blip>
            <a:stretch>
              <a:fillRect b="0" l="0" r="-203"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lang="en-US"/>
              <a:t>Step 2: Find metrics and multiples for the industry</a:t>
            </a:r>
            <a:endParaRPr/>
          </a:p>
        </p:txBody>
      </p:sp>
      <p:sp>
        <p:nvSpPr>
          <p:cNvPr id="323" name="Google Shape;323;p18"/>
          <p:cNvSpPr txBox="1"/>
          <p:nvPr>
            <p:ph idx="1" type="body"/>
          </p:nvPr>
        </p:nvSpPr>
        <p:spPr>
          <a:xfrm>
            <a:off x="131617" y="2200137"/>
            <a:ext cx="11921837" cy="4564077"/>
          </a:xfrm>
          <a:prstGeom prst="rect">
            <a:avLst/>
          </a:prstGeom>
          <a:noFill/>
          <a:ln>
            <a:noFill/>
          </a:ln>
        </p:spPr>
        <p:txBody>
          <a:bodyPr anchorCtr="0" anchor="t" bIns="45700" lIns="91425" spcFirstLastPara="1" rIns="91425" wrap="square" tIns="45700">
            <a:normAutofit fontScale="32500" lnSpcReduction="20000"/>
          </a:bodyPr>
          <a:lstStyle/>
          <a:p>
            <a:pPr indent="-228600" lvl="0" marL="228600" rtl="0" algn="l">
              <a:lnSpc>
                <a:spcPct val="200000"/>
              </a:lnSpc>
              <a:spcBef>
                <a:spcPts val="0"/>
              </a:spcBef>
              <a:spcAft>
                <a:spcPts val="0"/>
              </a:spcAft>
              <a:buClr>
                <a:schemeClr val="dk1"/>
              </a:buClr>
              <a:buSzPct val="100000"/>
              <a:buChar char="•"/>
            </a:pPr>
            <a:r>
              <a:rPr lang="en-US" sz="4600"/>
              <a:t>For all of these you want to use LTM Metrics (Last Twelve Months) because these are the most realistic numbers.</a:t>
            </a:r>
            <a:endParaRPr/>
          </a:p>
          <a:p>
            <a:pPr indent="-228600" lvl="0" marL="228600" rtl="0" algn="l">
              <a:lnSpc>
                <a:spcPct val="200000"/>
              </a:lnSpc>
              <a:spcBef>
                <a:spcPts val="1000"/>
              </a:spcBef>
              <a:spcAft>
                <a:spcPts val="0"/>
              </a:spcAft>
              <a:buClr>
                <a:schemeClr val="dk1"/>
              </a:buClr>
              <a:buSzPct val="100000"/>
              <a:buChar char="•"/>
            </a:pPr>
            <a:r>
              <a:rPr lang="en-US" sz="4600"/>
              <a:t>Use a sales-based metric </a:t>
            </a:r>
            <a:endParaRPr/>
          </a:p>
          <a:p>
            <a:pPr indent="-228600" lvl="1" marL="685800" rtl="0" algn="l">
              <a:lnSpc>
                <a:spcPct val="200000"/>
              </a:lnSpc>
              <a:spcBef>
                <a:spcPts val="500"/>
              </a:spcBef>
              <a:spcAft>
                <a:spcPts val="0"/>
              </a:spcAft>
              <a:buClr>
                <a:schemeClr val="dk1"/>
              </a:buClr>
              <a:buSzPct val="100000"/>
              <a:buChar char="•"/>
            </a:pPr>
            <a:r>
              <a:rPr lang="en-US" sz="4600"/>
              <a:t>Revenue, Revenue Growth, EV/Revenue </a:t>
            </a:r>
            <a:endParaRPr/>
          </a:p>
          <a:p>
            <a:pPr indent="-228600" lvl="0" marL="228600" rtl="0" algn="l">
              <a:lnSpc>
                <a:spcPct val="200000"/>
              </a:lnSpc>
              <a:spcBef>
                <a:spcPts val="1000"/>
              </a:spcBef>
              <a:spcAft>
                <a:spcPts val="0"/>
              </a:spcAft>
              <a:buClr>
                <a:schemeClr val="dk1"/>
              </a:buClr>
              <a:buSzPct val="100000"/>
              <a:buChar char="•"/>
            </a:pPr>
            <a:r>
              <a:rPr lang="en-US" sz="4600"/>
              <a:t>Use 1 - 2 profitability-based metrics</a:t>
            </a:r>
            <a:endParaRPr/>
          </a:p>
          <a:p>
            <a:pPr indent="-228600" lvl="1" marL="685800" rtl="0" algn="l">
              <a:lnSpc>
                <a:spcPct val="200000"/>
              </a:lnSpc>
              <a:spcBef>
                <a:spcPts val="500"/>
              </a:spcBef>
              <a:spcAft>
                <a:spcPts val="0"/>
              </a:spcAft>
              <a:buClr>
                <a:schemeClr val="dk1"/>
              </a:buClr>
              <a:buSzPct val="100000"/>
              <a:buChar char="•"/>
            </a:pPr>
            <a:r>
              <a:rPr lang="en-US" sz="4600"/>
              <a:t>EV/EBITDA, EBITDA Growth, Net Income, Price/Earnings</a:t>
            </a:r>
            <a:endParaRPr/>
          </a:p>
          <a:p>
            <a:pPr indent="-228600" lvl="0" marL="228600" rtl="0" algn="l">
              <a:lnSpc>
                <a:spcPct val="200000"/>
              </a:lnSpc>
              <a:spcBef>
                <a:spcPts val="1000"/>
              </a:spcBef>
              <a:spcAft>
                <a:spcPts val="0"/>
              </a:spcAft>
              <a:buClr>
                <a:schemeClr val="dk1"/>
              </a:buClr>
              <a:buSzPct val="100000"/>
              <a:buChar char="•"/>
            </a:pPr>
            <a:r>
              <a:rPr lang="en-US" sz="4600"/>
              <a:t>Make sure you use the proper X / Y multiple</a:t>
            </a:r>
            <a:endParaRPr/>
          </a:p>
          <a:p>
            <a:pPr indent="-228600" lvl="1" marL="685800" rtl="0" algn="l">
              <a:lnSpc>
                <a:spcPct val="200000"/>
              </a:lnSpc>
              <a:spcBef>
                <a:spcPts val="500"/>
              </a:spcBef>
              <a:spcAft>
                <a:spcPts val="0"/>
              </a:spcAft>
              <a:buClr>
                <a:schemeClr val="dk1"/>
              </a:buClr>
              <a:buSzPct val="100000"/>
              <a:buChar char="•"/>
            </a:pPr>
            <a:r>
              <a:rPr lang="en-US" sz="4600"/>
              <a:t>If you’re calculating equity value you have to use a metric that is only available to equity holders (Net Income and P/E)</a:t>
            </a:r>
            <a:endParaRPr/>
          </a:p>
          <a:p>
            <a:pPr indent="-228600" lvl="1" marL="685800" rtl="0" algn="l">
              <a:lnSpc>
                <a:spcPct val="200000"/>
              </a:lnSpc>
              <a:spcBef>
                <a:spcPts val="500"/>
              </a:spcBef>
              <a:spcAft>
                <a:spcPts val="0"/>
              </a:spcAft>
              <a:buClr>
                <a:schemeClr val="dk1"/>
              </a:buClr>
              <a:buSzPct val="100000"/>
              <a:buChar char="•"/>
            </a:pPr>
            <a:r>
              <a:rPr lang="en-US" sz="4600"/>
              <a:t>If you’re calculating enterprise value you should use a metric that’s available to all investors (EBIT, EBITDA, etc</a:t>
            </a:r>
            <a:r>
              <a:rPr lang="en-US" sz="4600"/>
              <a:t>…)</a:t>
            </a:r>
            <a:endParaRPr/>
          </a:p>
          <a:p>
            <a:pPr indent="-199707" lvl="1" marL="685800" rtl="0" algn="l">
              <a:lnSpc>
                <a:spcPct val="200000"/>
              </a:lnSpc>
              <a:spcBef>
                <a:spcPts val="500"/>
              </a:spcBef>
              <a:spcAft>
                <a:spcPts val="0"/>
              </a:spcAft>
              <a:buClr>
                <a:schemeClr val="dk1"/>
              </a:buClr>
              <a:buSzPct val="100000"/>
              <a:buNone/>
            </a:pPr>
            <a:r>
              <a:t/>
            </a:r>
            <a:endParaRPr sz="1400"/>
          </a:p>
          <a:p>
            <a:pPr indent="-199707" lvl="1" marL="685800" rtl="0" algn="l">
              <a:lnSpc>
                <a:spcPct val="200000"/>
              </a:lnSpc>
              <a:spcBef>
                <a:spcPts val="500"/>
              </a:spcBef>
              <a:spcAft>
                <a:spcPts val="0"/>
              </a:spcAft>
              <a:buClr>
                <a:schemeClr val="dk1"/>
              </a:buClr>
              <a:buSzPct val="100000"/>
              <a:buNone/>
            </a:pPr>
            <a:r>
              <a:t/>
            </a:r>
            <a:endParaRPr sz="1400"/>
          </a:p>
          <a:p>
            <a:pPr indent="-199707" lvl="1" marL="685800" rtl="0" algn="l">
              <a:lnSpc>
                <a:spcPct val="200000"/>
              </a:lnSpc>
              <a:spcBef>
                <a:spcPts val="500"/>
              </a:spcBef>
              <a:spcAft>
                <a:spcPts val="0"/>
              </a:spcAft>
              <a:buClr>
                <a:schemeClr val="dk1"/>
              </a:buClr>
              <a:buSzPct val="100000"/>
              <a:buNone/>
            </a:pPr>
            <a:r>
              <a:t/>
            </a:r>
            <a:endParaRPr sz="1400"/>
          </a:p>
          <a:p>
            <a:pPr indent="-199707" lvl="0" marL="228600" rtl="0" algn="l">
              <a:lnSpc>
                <a:spcPct val="200000"/>
              </a:lnSpc>
              <a:spcBef>
                <a:spcPts val="1000"/>
              </a:spcBef>
              <a:spcAft>
                <a:spcPts val="0"/>
              </a:spcAft>
              <a:buClr>
                <a:schemeClr val="dk1"/>
              </a:buClr>
              <a:buSzPct val="100000"/>
              <a:buNone/>
            </a:pPr>
            <a:r>
              <a:t/>
            </a:r>
            <a:endParaRPr sz="1400"/>
          </a:p>
          <a:p>
            <a:pPr indent="-195580" lvl="0" marL="228600" rtl="0" algn="l">
              <a:lnSpc>
                <a:spcPct val="150000"/>
              </a:lnSpc>
              <a:spcBef>
                <a:spcPts val="1000"/>
              </a:spcBef>
              <a:spcAft>
                <a:spcPts val="0"/>
              </a:spcAft>
              <a:buClr>
                <a:schemeClr val="dk1"/>
              </a:buClr>
              <a:buSzPct val="100000"/>
              <a:buFont typeface="Arial"/>
              <a:buNone/>
            </a:pPr>
            <a:r>
              <a:t/>
            </a:r>
            <a:endParaRPr sz="1600"/>
          </a:p>
        </p:txBody>
      </p:sp>
      <p:sp>
        <p:nvSpPr>
          <p:cNvPr id="324" name="Google Shape;324;p18"/>
          <p:cNvSpPr txBox="1"/>
          <p:nvPr/>
        </p:nvSpPr>
        <p:spPr>
          <a:xfrm>
            <a:off x="1648749" y="1459003"/>
            <a:ext cx="96584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What financial metrics and multiples should we use for our data set?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3: Calculate Metrics and Multiples </a:t>
            </a:r>
            <a:endParaRPr/>
          </a:p>
        </p:txBody>
      </p:sp>
      <p:sp>
        <p:nvSpPr>
          <p:cNvPr id="330" name="Google Shape;330;p19"/>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7500"/>
          </a:bodyPr>
          <a:lstStyle/>
          <a:p>
            <a:pPr indent="-331470" lvl="0" marL="342900" rtl="0" algn="l">
              <a:lnSpc>
                <a:spcPct val="200000"/>
              </a:lnSpc>
              <a:spcBef>
                <a:spcPts val="0"/>
              </a:spcBef>
              <a:spcAft>
                <a:spcPts val="0"/>
              </a:spcAft>
              <a:buClr>
                <a:schemeClr val="dk1"/>
              </a:buClr>
              <a:buSzPct val="100000"/>
              <a:buFont typeface="Arial"/>
              <a:buChar char="•"/>
            </a:pPr>
            <a:r>
              <a:rPr lang="en-US" sz="2400">
                <a:latin typeface="Avenir"/>
                <a:ea typeface="Avenir"/>
                <a:cs typeface="Avenir"/>
                <a:sym typeface="Avenir"/>
              </a:rPr>
              <a:t>Use simple math to find the metrics</a:t>
            </a:r>
            <a:endParaRPr/>
          </a:p>
          <a:p>
            <a:pPr indent="-331469" lvl="1" marL="800100" rtl="0" algn="l">
              <a:lnSpc>
                <a:spcPct val="200000"/>
              </a:lnSpc>
              <a:spcBef>
                <a:spcPts val="500"/>
              </a:spcBef>
              <a:spcAft>
                <a:spcPts val="0"/>
              </a:spcAft>
              <a:buClr>
                <a:schemeClr val="dk1"/>
              </a:buClr>
              <a:buSzPct val="100000"/>
              <a:buFont typeface="Arial"/>
              <a:buChar char="•"/>
            </a:pPr>
            <a:r>
              <a:rPr lang="en-US" sz="2400">
                <a:latin typeface="Avenir"/>
                <a:ea typeface="Avenir"/>
                <a:cs typeface="Avenir"/>
                <a:sym typeface="Avenir"/>
              </a:rPr>
              <a:t>For example, and EV/Revenue multiple would just be EV divided by Revenue. </a:t>
            </a:r>
            <a:endParaRPr/>
          </a:p>
          <a:p>
            <a:pPr indent="-331470" lvl="0" marL="342900" rtl="0" algn="l">
              <a:lnSpc>
                <a:spcPct val="200000"/>
              </a:lnSpc>
              <a:spcBef>
                <a:spcPts val="1000"/>
              </a:spcBef>
              <a:spcAft>
                <a:spcPts val="0"/>
              </a:spcAft>
              <a:buClr>
                <a:schemeClr val="dk1"/>
              </a:buClr>
              <a:buSzPct val="100000"/>
              <a:buFont typeface="Arial"/>
              <a:buChar char="•"/>
            </a:pPr>
            <a:r>
              <a:rPr lang="en-US" sz="2400">
                <a:latin typeface="Avenir"/>
                <a:ea typeface="Avenir"/>
                <a:cs typeface="Avenir"/>
                <a:sym typeface="Avenir"/>
              </a:rPr>
              <a:t>Tips on finding actual figures:</a:t>
            </a:r>
            <a:endParaRPr/>
          </a:p>
          <a:p>
            <a:pPr indent="-331469" lvl="1" marL="800100" rtl="0" algn="l">
              <a:lnSpc>
                <a:spcPct val="200000"/>
              </a:lnSpc>
              <a:spcBef>
                <a:spcPts val="500"/>
              </a:spcBef>
              <a:spcAft>
                <a:spcPts val="0"/>
              </a:spcAft>
              <a:buClr>
                <a:schemeClr val="dk1"/>
              </a:buClr>
              <a:buSzPct val="100000"/>
              <a:buFont typeface="Arial"/>
              <a:buChar char="•"/>
            </a:pPr>
            <a:r>
              <a:rPr lang="en-US" sz="2400">
                <a:latin typeface="Avenir"/>
                <a:ea typeface="Avenir"/>
                <a:cs typeface="Avenir"/>
                <a:sym typeface="Avenir"/>
              </a:rPr>
              <a:t>Finding Equity Value: Just use the Market Cap value </a:t>
            </a:r>
            <a:endParaRPr/>
          </a:p>
          <a:p>
            <a:pPr indent="-331469" lvl="1" marL="800100" rtl="0" algn="l">
              <a:lnSpc>
                <a:spcPct val="200000"/>
              </a:lnSpc>
              <a:spcBef>
                <a:spcPts val="500"/>
              </a:spcBef>
              <a:spcAft>
                <a:spcPts val="0"/>
              </a:spcAft>
              <a:buClr>
                <a:schemeClr val="dk1"/>
              </a:buClr>
              <a:buSzPct val="100000"/>
              <a:buFont typeface="Arial"/>
              <a:buChar char="•"/>
            </a:pPr>
            <a:r>
              <a:rPr lang="en-US" sz="2400">
                <a:latin typeface="Avenir"/>
                <a:ea typeface="Avenir"/>
                <a:cs typeface="Avenir"/>
                <a:sym typeface="Avenir"/>
              </a:rPr>
              <a:t>Finding Enterprise Value: Equity Value + Debt + Preferred Stock + NCI – Cash - ST Investments</a:t>
            </a:r>
            <a:endParaRPr/>
          </a:p>
          <a:p>
            <a:pPr indent="-331469" lvl="1" marL="800100" rtl="0" algn="l">
              <a:lnSpc>
                <a:spcPct val="200000"/>
              </a:lnSpc>
              <a:spcBef>
                <a:spcPts val="500"/>
              </a:spcBef>
              <a:spcAft>
                <a:spcPts val="0"/>
              </a:spcAft>
              <a:buClr>
                <a:schemeClr val="dk1"/>
              </a:buClr>
              <a:buSzPct val="100000"/>
              <a:buFont typeface="Arial"/>
              <a:buChar char="•"/>
            </a:pPr>
            <a:r>
              <a:rPr lang="en-US" sz="2400">
                <a:latin typeface="Avenir"/>
                <a:ea typeface="Avenir"/>
                <a:cs typeface="Avenir"/>
                <a:sym typeface="Avenir"/>
              </a:rPr>
              <a:t>Just for a quick analysis. Don’t get too caught up on the technicalities</a:t>
            </a:r>
            <a:endParaRPr/>
          </a:p>
        </p:txBody>
      </p:sp>
      <p:sp>
        <p:nvSpPr>
          <p:cNvPr id="331" name="Google Shape;331;p19"/>
          <p:cNvSpPr txBox="1"/>
          <p:nvPr/>
        </p:nvSpPr>
        <p:spPr>
          <a:xfrm>
            <a:off x="1959833" y="1524001"/>
            <a:ext cx="82654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How do we know which companies to select for our comps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type="ctrTitle"/>
          </p:nvPr>
        </p:nvSpPr>
        <p:spPr>
          <a:xfrm>
            <a:off x="1557916" y="2723016"/>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sz="5800"/>
              <a:t>Equity Value and Enterprise Value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4: Find and Calculate Benchmarks</a:t>
            </a:r>
            <a:endParaRPr/>
          </a:p>
        </p:txBody>
      </p:sp>
      <p:sp>
        <p:nvSpPr>
          <p:cNvPr id="337" name="Google Shape;337;p2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200000"/>
              </a:lnSpc>
              <a:spcBef>
                <a:spcPts val="0"/>
              </a:spcBef>
              <a:spcAft>
                <a:spcPts val="0"/>
              </a:spcAft>
              <a:buClr>
                <a:schemeClr val="dk1"/>
              </a:buClr>
              <a:buSzPct val="100000"/>
              <a:buChar char="•"/>
            </a:pPr>
            <a:r>
              <a:rPr lang="en-US" sz="2800">
                <a:latin typeface="Avenir"/>
                <a:ea typeface="Avenir"/>
                <a:cs typeface="Avenir"/>
                <a:sym typeface="Avenir"/>
              </a:rPr>
              <a:t>5 Benchmarks that you are seeking to find:</a:t>
            </a:r>
            <a:endParaRPr/>
          </a:p>
          <a:p>
            <a:pPr indent="-228600" lvl="1" marL="685800" rtl="0" algn="l">
              <a:lnSpc>
                <a:spcPct val="200000"/>
              </a:lnSpc>
              <a:spcBef>
                <a:spcPts val="500"/>
              </a:spcBef>
              <a:spcAft>
                <a:spcPts val="0"/>
              </a:spcAft>
              <a:buClr>
                <a:schemeClr val="dk1"/>
              </a:buClr>
              <a:buSzPct val="100000"/>
              <a:buChar char="•"/>
            </a:pPr>
            <a:r>
              <a:rPr lang="en-US">
                <a:latin typeface="Avenir"/>
                <a:ea typeface="Avenir"/>
                <a:cs typeface="Avenir"/>
                <a:sym typeface="Avenir"/>
              </a:rPr>
              <a:t>Maximum, 75</a:t>
            </a:r>
            <a:r>
              <a:rPr baseline="30000" lang="en-US">
                <a:latin typeface="Avenir"/>
                <a:ea typeface="Avenir"/>
                <a:cs typeface="Avenir"/>
                <a:sym typeface="Avenir"/>
              </a:rPr>
              <a:t>th</a:t>
            </a:r>
            <a:r>
              <a:rPr lang="en-US">
                <a:latin typeface="Avenir"/>
                <a:ea typeface="Avenir"/>
                <a:cs typeface="Avenir"/>
                <a:sym typeface="Avenir"/>
              </a:rPr>
              <a:t> Percentile, Median, 25</a:t>
            </a:r>
            <a:r>
              <a:rPr baseline="30000" lang="en-US">
                <a:latin typeface="Avenir"/>
                <a:ea typeface="Avenir"/>
                <a:cs typeface="Avenir"/>
                <a:sym typeface="Avenir"/>
              </a:rPr>
              <a:t>th</a:t>
            </a:r>
            <a:r>
              <a:rPr lang="en-US">
                <a:latin typeface="Avenir"/>
                <a:ea typeface="Avenir"/>
                <a:cs typeface="Avenir"/>
                <a:sym typeface="Avenir"/>
              </a:rPr>
              <a:t> Percentile and minimum</a:t>
            </a:r>
            <a:endParaRPr/>
          </a:p>
          <a:p>
            <a:pPr indent="-228600" lvl="0" marL="228600" rtl="0" algn="l">
              <a:lnSpc>
                <a:spcPct val="200000"/>
              </a:lnSpc>
              <a:spcBef>
                <a:spcPts val="1000"/>
              </a:spcBef>
              <a:spcAft>
                <a:spcPts val="0"/>
              </a:spcAft>
              <a:buClr>
                <a:schemeClr val="dk1"/>
              </a:buClr>
              <a:buSzPct val="100000"/>
              <a:buChar char="•"/>
            </a:pPr>
            <a:r>
              <a:rPr lang="en-US" sz="2800">
                <a:latin typeface="Avenir"/>
                <a:ea typeface="Avenir"/>
                <a:cs typeface="Avenir"/>
                <a:sym typeface="Avenir"/>
              </a:rPr>
              <a:t>Then you use your firm’s metrics to find their valuations at each of these benchmarks and project it against the current share price to find likelihood of value</a:t>
            </a:r>
            <a:endParaRPr/>
          </a:p>
          <a:p>
            <a:pPr indent="-228600" lvl="1" marL="685800" rtl="0" algn="l">
              <a:lnSpc>
                <a:spcPct val="200000"/>
              </a:lnSpc>
              <a:spcBef>
                <a:spcPts val="500"/>
              </a:spcBef>
              <a:spcAft>
                <a:spcPts val="0"/>
              </a:spcAft>
              <a:buClr>
                <a:schemeClr val="dk1"/>
              </a:buClr>
              <a:buSzPct val="100000"/>
              <a:buChar char="•"/>
            </a:pPr>
            <a:r>
              <a:rPr lang="en-US">
                <a:latin typeface="Avenir"/>
                <a:ea typeface="Avenir"/>
                <a:cs typeface="Avenir"/>
                <a:sym typeface="Avenir"/>
              </a:rPr>
              <a:t>To move from Enterprise to Implied Equity Value just add cash and non-core assets then subtract Debt and Preferred Stock </a:t>
            </a:r>
            <a:endParaRPr/>
          </a:p>
        </p:txBody>
      </p:sp>
      <p:sp>
        <p:nvSpPr>
          <p:cNvPr id="338" name="Google Shape;338;p20"/>
          <p:cNvSpPr txBox="1"/>
          <p:nvPr/>
        </p:nvSpPr>
        <p:spPr>
          <a:xfrm>
            <a:off x="3397726" y="1459003"/>
            <a:ext cx="53896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How do we make sense of this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514350" lvl="0" marL="514350" rtl="0" algn="l">
              <a:lnSpc>
                <a:spcPct val="200000"/>
              </a:lnSpc>
              <a:spcBef>
                <a:spcPts val="0"/>
              </a:spcBef>
              <a:spcAft>
                <a:spcPts val="0"/>
              </a:spcAft>
              <a:buClr>
                <a:schemeClr val="dk1"/>
              </a:buClr>
              <a:buSzPts val="2800"/>
              <a:buFont typeface="Calibri"/>
              <a:buAutoNum type="arabicPeriod"/>
            </a:pPr>
            <a:r>
              <a:rPr lang="en-US"/>
              <a:t>You want to use LTM or TTM (Trailing 12 months and Last Twelve Months) but you might have to edit the financials to get the year mark depending on financial year definition of comps</a:t>
            </a:r>
            <a:endParaRPr/>
          </a:p>
          <a:p>
            <a:pPr indent="-514350" lvl="0" marL="514350" rtl="0" algn="l">
              <a:lnSpc>
                <a:spcPct val="200000"/>
              </a:lnSpc>
              <a:spcBef>
                <a:spcPts val="1000"/>
              </a:spcBef>
              <a:spcAft>
                <a:spcPts val="0"/>
              </a:spcAft>
              <a:buClr>
                <a:schemeClr val="dk1"/>
              </a:buClr>
              <a:buSzPts val="2800"/>
              <a:buFont typeface="Calibri"/>
              <a:buAutoNum type="arabicPeriod"/>
            </a:pPr>
            <a:r>
              <a:rPr lang="en-US"/>
              <a:t>If you can’t find on Capital IQ or Finviz.com you might have to comb through 10K’s to find the metrics you desire. </a:t>
            </a:r>
            <a:endParaRPr/>
          </a:p>
          <a:p>
            <a:pPr indent="-336550" lvl="0" marL="514350" rtl="0" algn="l">
              <a:lnSpc>
                <a:spcPct val="150000"/>
              </a:lnSpc>
              <a:spcBef>
                <a:spcPts val="1000"/>
              </a:spcBef>
              <a:spcAft>
                <a:spcPts val="0"/>
              </a:spcAft>
              <a:buClr>
                <a:schemeClr val="dk1"/>
              </a:buClr>
              <a:buSzPts val="2800"/>
              <a:buFont typeface="Calibri"/>
              <a:buNone/>
            </a:pPr>
            <a:r>
              <a:t/>
            </a:r>
            <a:endParaRPr/>
          </a:p>
        </p:txBody>
      </p:sp>
      <p:sp>
        <p:nvSpPr>
          <p:cNvPr id="344" name="Google Shape;344;p2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Complications with CCA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ctrTitle"/>
          </p:nvPr>
        </p:nvSpPr>
        <p:spPr>
          <a:xfrm>
            <a:off x="1557916" y="2850408"/>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Precedent Transactions Method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514350" lvl="0" marL="514350" rtl="0" algn="l">
              <a:lnSpc>
                <a:spcPct val="200000"/>
              </a:lnSpc>
              <a:spcBef>
                <a:spcPts val="0"/>
              </a:spcBef>
              <a:spcAft>
                <a:spcPts val="0"/>
              </a:spcAft>
              <a:buClr>
                <a:schemeClr val="dk1"/>
              </a:buClr>
              <a:buSzPts val="2800"/>
              <a:buFont typeface="Calibri"/>
              <a:buAutoNum type="arabicPeriod"/>
            </a:pPr>
            <a:r>
              <a:rPr lang="en-US"/>
              <a:t>Search for Relevant Transactions </a:t>
            </a:r>
            <a:endParaRPr/>
          </a:p>
          <a:p>
            <a:pPr indent="-514350" lvl="0" marL="514350" rtl="0" algn="l">
              <a:lnSpc>
                <a:spcPct val="200000"/>
              </a:lnSpc>
              <a:spcBef>
                <a:spcPts val="1000"/>
              </a:spcBef>
              <a:spcAft>
                <a:spcPts val="0"/>
              </a:spcAft>
              <a:buClr>
                <a:schemeClr val="dk1"/>
              </a:buClr>
              <a:buSzPts val="2800"/>
              <a:buFont typeface="Calibri"/>
              <a:buAutoNum type="arabicPeriod"/>
            </a:pPr>
            <a:r>
              <a:rPr lang="en-US"/>
              <a:t>Scrub transactions from the list that do not fit the current situation </a:t>
            </a:r>
            <a:endParaRPr/>
          </a:p>
          <a:p>
            <a:pPr indent="-514350" lvl="0" marL="514350" rtl="0" algn="l">
              <a:lnSpc>
                <a:spcPct val="200000"/>
              </a:lnSpc>
              <a:spcBef>
                <a:spcPts val="1000"/>
              </a:spcBef>
              <a:spcAft>
                <a:spcPts val="0"/>
              </a:spcAft>
              <a:buClr>
                <a:schemeClr val="dk1"/>
              </a:buClr>
              <a:buSzPts val="2800"/>
              <a:buFont typeface="Calibri"/>
              <a:buAutoNum type="arabicPeriod"/>
            </a:pPr>
            <a:r>
              <a:rPr lang="en-US"/>
              <a:t>Find the valuation multiples that best fit </a:t>
            </a:r>
            <a:endParaRPr/>
          </a:p>
          <a:p>
            <a:pPr indent="-514350" lvl="0" marL="514350" rtl="0" algn="l">
              <a:lnSpc>
                <a:spcPct val="200000"/>
              </a:lnSpc>
              <a:spcBef>
                <a:spcPts val="1000"/>
              </a:spcBef>
              <a:spcAft>
                <a:spcPts val="0"/>
              </a:spcAft>
              <a:buClr>
                <a:schemeClr val="dk1"/>
              </a:buClr>
              <a:buSzPts val="2800"/>
              <a:buFont typeface="Calibri"/>
              <a:buAutoNum type="arabicPeriod"/>
            </a:pPr>
            <a:r>
              <a:rPr lang="en-US"/>
              <a:t>Analyze valuation multiples and find benchmarks </a:t>
            </a:r>
            <a:endParaRPr/>
          </a:p>
          <a:p>
            <a:pPr indent="-336550" lvl="0" marL="514350" rtl="0" algn="l">
              <a:lnSpc>
                <a:spcPct val="150000"/>
              </a:lnSpc>
              <a:spcBef>
                <a:spcPts val="1000"/>
              </a:spcBef>
              <a:spcAft>
                <a:spcPts val="0"/>
              </a:spcAft>
              <a:buClr>
                <a:schemeClr val="dk1"/>
              </a:buClr>
              <a:buSzPts val="2800"/>
              <a:buFont typeface="Calibri"/>
              <a:buNone/>
            </a:pPr>
            <a:r>
              <a:t/>
            </a:r>
            <a:endParaRPr/>
          </a:p>
        </p:txBody>
      </p:sp>
      <p:sp>
        <p:nvSpPr>
          <p:cNvPr id="355" name="Google Shape;355;p2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Precedent Transactions Method Overview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1: Searching for Relevant Transactions</a:t>
            </a:r>
            <a:endParaRPr/>
          </a:p>
        </p:txBody>
      </p:sp>
      <p:sp>
        <p:nvSpPr>
          <p:cNvPr id="361" name="Google Shape;361;p24"/>
          <p:cNvSpPr txBox="1"/>
          <p:nvPr>
            <p:ph idx="1" type="body"/>
          </p:nvPr>
        </p:nvSpPr>
        <p:spPr>
          <a:xfrm>
            <a:off x="131617" y="2200138"/>
            <a:ext cx="11921837" cy="4388552"/>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200000"/>
              </a:lnSpc>
              <a:spcBef>
                <a:spcPts val="0"/>
              </a:spcBef>
              <a:spcAft>
                <a:spcPts val="0"/>
              </a:spcAft>
              <a:buClr>
                <a:schemeClr val="dk1"/>
              </a:buClr>
              <a:buSzPct val="100000"/>
              <a:buFont typeface="Arial"/>
              <a:buChar char="•"/>
            </a:pPr>
            <a:r>
              <a:rPr lang="en-US"/>
              <a:t>You want to have a wide scope at first to find as many deals as possible</a:t>
            </a:r>
            <a:endParaRPr/>
          </a:p>
          <a:p>
            <a:pPr indent="-228600" lvl="1" marL="685800" rtl="0" algn="l">
              <a:lnSpc>
                <a:spcPct val="200000"/>
              </a:lnSpc>
              <a:spcBef>
                <a:spcPts val="500"/>
              </a:spcBef>
              <a:spcAft>
                <a:spcPts val="0"/>
              </a:spcAft>
              <a:buClr>
                <a:schemeClr val="dk1"/>
              </a:buClr>
              <a:buSzPct val="100000"/>
              <a:buFont typeface="Arial"/>
              <a:buChar char="•"/>
            </a:pPr>
            <a:r>
              <a:rPr lang="en-US"/>
              <a:t>Qualifying Criteria: (like comps)</a:t>
            </a:r>
            <a:endParaRPr/>
          </a:p>
          <a:p>
            <a:pPr indent="-228600" lvl="1" marL="685800" rtl="0" algn="l">
              <a:lnSpc>
                <a:spcPct val="200000"/>
              </a:lnSpc>
              <a:spcBef>
                <a:spcPts val="500"/>
              </a:spcBef>
              <a:spcAft>
                <a:spcPts val="0"/>
              </a:spcAft>
              <a:buClr>
                <a:schemeClr val="dk1"/>
              </a:buClr>
              <a:buSzPct val="100000"/>
              <a:buFont typeface="Arial"/>
              <a:buChar char="•"/>
            </a:pPr>
            <a:r>
              <a:rPr lang="en-US"/>
              <a:t>Industry Classification</a:t>
            </a:r>
            <a:endParaRPr/>
          </a:p>
          <a:p>
            <a:pPr indent="-228600" lvl="1" marL="685800" rtl="0" algn="l">
              <a:lnSpc>
                <a:spcPct val="200000"/>
              </a:lnSpc>
              <a:spcBef>
                <a:spcPts val="500"/>
              </a:spcBef>
              <a:spcAft>
                <a:spcPts val="0"/>
              </a:spcAft>
              <a:buClr>
                <a:schemeClr val="dk1"/>
              </a:buClr>
              <a:buSzPct val="100000"/>
              <a:buFont typeface="Arial"/>
              <a:buChar char="•"/>
            </a:pPr>
            <a:r>
              <a:rPr lang="en-US"/>
              <a:t>Product Mix </a:t>
            </a:r>
            <a:endParaRPr/>
          </a:p>
          <a:p>
            <a:pPr indent="-228600" lvl="1" marL="685800" rtl="0" algn="l">
              <a:lnSpc>
                <a:spcPct val="200000"/>
              </a:lnSpc>
              <a:spcBef>
                <a:spcPts val="500"/>
              </a:spcBef>
              <a:spcAft>
                <a:spcPts val="0"/>
              </a:spcAft>
              <a:buClr>
                <a:schemeClr val="dk1"/>
              </a:buClr>
              <a:buSzPct val="100000"/>
              <a:buFont typeface="Arial"/>
              <a:buChar char="•"/>
            </a:pPr>
            <a:r>
              <a:rPr lang="en-US"/>
              <a:t>Type of company (Public vs. Private)</a:t>
            </a:r>
            <a:endParaRPr/>
          </a:p>
          <a:p>
            <a:pPr indent="-228600" lvl="1" marL="685800" rtl="0" algn="l">
              <a:lnSpc>
                <a:spcPct val="200000"/>
              </a:lnSpc>
              <a:spcBef>
                <a:spcPts val="500"/>
              </a:spcBef>
              <a:spcAft>
                <a:spcPts val="0"/>
              </a:spcAft>
              <a:buClr>
                <a:schemeClr val="dk1"/>
              </a:buClr>
              <a:buSzPct val="100000"/>
              <a:buFont typeface="Arial"/>
              <a:buChar char="•"/>
            </a:pPr>
            <a:r>
              <a:rPr lang="en-US"/>
              <a:t>Geography</a:t>
            </a:r>
            <a:endParaRPr/>
          </a:p>
          <a:p>
            <a:pPr indent="-228600" lvl="1" marL="685800" rtl="0" algn="l">
              <a:lnSpc>
                <a:spcPct val="200000"/>
              </a:lnSpc>
              <a:spcBef>
                <a:spcPts val="500"/>
              </a:spcBef>
              <a:spcAft>
                <a:spcPts val="0"/>
              </a:spcAft>
              <a:buClr>
                <a:schemeClr val="dk1"/>
              </a:buClr>
              <a:buSzPct val="100000"/>
              <a:buFont typeface="Arial"/>
              <a:buChar char="•"/>
            </a:pPr>
            <a:r>
              <a:rPr lang="en-US"/>
              <a:t>Financial Size </a:t>
            </a:r>
            <a:endParaRPr/>
          </a:p>
          <a:p>
            <a:pPr indent="-228600" lvl="1" marL="685800" rtl="0" algn="l">
              <a:lnSpc>
                <a:spcPct val="200000"/>
              </a:lnSpc>
              <a:spcBef>
                <a:spcPts val="500"/>
              </a:spcBef>
              <a:spcAft>
                <a:spcPts val="0"/>
              </a:spcAft>
              <a:buClr>
                <a:schemeClr val="dk1"/>
              </a:buClr>
              <a:buSzPct val="100000"/>
              <a:buFont typeface="Arial"/>
              <a:buChar char="•"/>
            </a:pPr>
            <a:r>
              <a:rPr lang="en-US"/>
              <a:t>Buyer (PE, M&amp;A etc.) </a:t>
            </a:r>
            <a:endParaRPr/>
          </a:p>
        </p:txBody>
      </p:sp>
      <p:sp>
        <p:nvSpPr>
          <p:cNvPr id="362" name="Google Shape;362;p24"/>
          <p:cNvSpPr txBox="1"/>
          <p:nvPr/>
        </p:nvSpPr>
        <p:spPr>
          <a:xfrm>
            <a:off x="3634169" y="1449087"/>
            <a:ext cx="4916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Find deals that may be applicable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2: Scrub your initial list</a:t>
            </a:r>
            <a:endParaRPr/>
          </a:p>
        </p:txBody>
      </p:sp>
      <p:sp>
        <p:nvSpPr>
          <p:cNvPr id="368" name="Google Shape;368;p25"/>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2800"/>
              <a:buChar char="•"/>
            </a:pPr>
            <a:r>
              <a:rPr lang="en-US"/>
              <a:t>Now that you have a longer list of qualifying transaction</a:t>
            </a:r>
            <a:endParaRPr/>
          </a:p>
          <a:p>
            <a:pPr indent="-228600" lvl="0" marL="228600" rtl="0" algn="l">
              <a:lnSpc>
                <a:spcPct val="200000"/>
              </a:lnSpc>
              <a:spcBef>
                <a:spcPts val="1000"/>
              </a:spcBef>
              <a:spcAft>
                <a:spcPts val="0"/>
              </a:spcAft>
              <a:buClr>
                <a:schemeClr val="dk1"/>
              </a:buClr>
              <a:buSzPts val="2800"/>
              <a:buChar char="•"/>
            </a:pPr>
            <a:r>
              <a:rPr lang="en-US"/>
              <a:t>Looking for fits that have similar business plans and models </a:t>
            </a:r>
            <a:endParaRPr/>
          </a:p>
          <a:p>
            <a:pPr indent="-228600" lvl="0" marL="228600" rtl="0" algn="l">
              <a:lnSpc>
                <a:spcPct val="200000"/>
              </a:lnSpc>
              <a:spcBef>
                <a:spcPts val="1000"/>
              </a:spcBef>
              <a:spcAft>
                <a:spcPts val="0"/>
              </a:spcAft>
              <a:buClr>
                <a:schemeClr val="dk1"/>
              </a:buClr>
              <a:buSzPts val="2800"/>
              <a:buChar char="•"/>
            </a:pPr>
            <a:r>
              <a:rPr lang="en-US"/>
              <a:t>Go through and read 10K’s, investor memos, equity research, and other resources to try and decide if close enough or too far. </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369" name="Google Shape;369;p25"/>
          <p:cNvSpPr txBox="1"/>
          <p:nvPr/>
        </p:nvSpPr>
        <p:spPr>
          <a:xfrm>
            <a:off x="3685908" y="1513413"/>
            <a:ext cx="51576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Obviously, not all transactions will fit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3: Determine and find Multiples</a:t>
            </a:r>
            <a:endParaRPr/>
          </a:p>
        </p:txBody>
      </p:sp>
      <p:sp>
        <p:nvSpPr>
          <p:cNvPr id="375" name="Google Shape;375;p2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200000"/>
              </a:lnSpc>
              <a:spcBef>
                <a:spcPts val="0"/>
              </a:spcBef>
              <a:spcAft>
                <a:spcPts val="0"/>
              </a:spcAft>
              <a:buClr>
                <a:schemeClr val="dk1"/>
              </a:buClr>
              <a:buSzPct val="100000"/>
              <a:buChar char="•"/>
            </a:pPr>
            <a:r>
              <a:rPr lang="en-US"/>
              <a:t>May be dependent on industry… </a:t>
            </a:r>
            <a:endParaRPr/>
          </a:p>
          <a:p>
            <a:pPr indent="-228600" lvl="0" marL="228600" rtl="0" algn="l">
              <a:lnSpc>
                <a:spcPct val="200000"/>
              </a:lnSpc>
              <a:spcBef>
                <a:spcPts val="1000"/>
              </a:spcBef>
              <a:spcAft>
                <a:spcPts val="0"/>
              </a:spcAft>
              <a:buClr>
                <a:schemeClr val="dk1"/>
              </a:buClr>
              <a:buSzPct val="100000"/>
              <a:buChar char="•"/>
            </a:pPr>
            <a:r>
              <a:rPr lang="en-US"/>
              <a:t>For 95% of the time, if you’re working with a quick analysis</a:t>
            </a:r>
            <a:endParaRPr/>
          </a:p>
          <a:p>
            <a:pPr indent="-228600" lvl="1" marL="685800" rtl="0" algn="l">
              <a:lnSpc>
                <a:spcPct val="200000"/>
              </a:lnSpc>
              <a:spcBef>
                <a:spcPts val="500"/>
              </a:spcBef>
              <a:spcAft>
                <a:spcPts val="0"/>
              </a:spcAft>
              <a:buClr>
                <a:schemeClr val="dk1"/>
              </a:buClr>
              <a:buSzPct val="100000"/>
              <a:buChar char="•"/>
            </a:pPr>
            <a:r>
              <a:rPr lang="en-US"/>
              <a:t>EV/EBITDA 🡪 Hot on the street</a:t>
            </a:r>
            <a:endParaRPr/>
          </a:p>
          <a:p>
            <a:pPr indent="-228600" lvl="1" marL="685800" rtl="0" algn="l">
              <a:lnSpc>
                <a:spcPct val="200000"/>
              </a:lnSpc>
              <a:spcBef>
                <a:spcPts val="500"/>
              </a:spcBef>
              <a:spcAft>
                <a:spcPts val="0"/>
              </a:spcAft>
              <a:buClr>
                <a:schemeClr val="dk1"/>
              </a:buClr>
              <a:buSzPct val="100000"/>
              <a:buChar char="•"/>
            </a:pPr>
            <a:r>
              <a:rPr lang="en-US"/>
              <a:t>EV/Revenue </a:t>
            </a:r>
            <a:endParaRPr/>
          </a:p>
          <a:p>
            <a:pPr indent="-228600" lvl="1" marL="685800" rtl="0" algn="l">
              <a:lnSpc>
                <a:spcPct val="200000"/>
              </a:lnSpc>
              <a:spcBef>
                <a:spcPts val="500"/>
              </a:spcBef>
              <a:spcAft>
                <a:spcPts val="0"/>
              </a:spcAft>
              <a:buClr>
                <a:schemeClr val="dk1"/>
              </a:buClr>
              <a:buSzPct val="100000"/>
              <a:buChar char="•"/>
            </a:pPr>
            <a:r>
              <a:rPr lang="en-US"/>
              <a:t>Like Comps, go through and find 5 benchmarks </a:t>
            </a:r>
            <a:endParaRPr/>
          </a:p>
          <a:p>
            <a:pPr indent="-228600" lvl="1" marL="685800" rtl="0" algn="l">
              <a:lnSpc>
                <a:spcPct val="200000"/>
              </a:lnSpc>
              <a:spcBef>
                <a:spcPts val="500"/>
              </a:spcBef>
              <a:spcAft>
                <a:spcPts val="0"/>
              </a:spcAft>
              <a:buClr>
                <a:schemeClr val="dk1"/>
              </a:buClr>
              <a:buSzPct val="100000"/>
              <a:buChar char="•"/>
            </a:pPr>
            <a:r>
              <a:rPr lang="en-US"/>
              <a:t>Max, 75</a:t>
            </a:r>
            <a:r>
              <a:rPr baseline="30000" lang="en-US"/>
              <a:t>th</a:t>
            </a:r>
            <a:r>
              <a:rPr lang="en-US"/>
              <a:t> Percentile, Median, 25</a:t>
            </a:r>
            <a:r>
              <a:rPr baseline="30000" lang="en-US"/>
              <a:t>th</a:t>
            </a:r>
            <a:r>
              <a:rPr lang="en-US"/>
              <a:t> Percentile, Min</a:t>
            </a:r>
            <a:endParaRPr/>
          </a:p>
          <a:p>
            <a:pPr indent="-90804" lvl="0" marL="228600" rtl="0" algn="l">
              <a:lnSpc>
                <a:spcPct val="150000"/>
              </a:lnSpc>
              <a:spcBef>
                <a:spcPts val="1000"/>
              </a:spcBef>
              <a:spcAft>
                <a:spcPts val="0"/>
              </a:spcAft>
              <a:buClr>
                <a:schemeClr val="dk1"/>
              </a:buClr>
              <a:buSzPct val="100000"/>
              <a:buFont typeface="Arial"/>
              <a:buNone/>
            </a:pPr>
            <a:r>
              <a:t/>
            </a:r>
            <a:endParaRPr/>
          </a:p>
        </p:txBody>
      </p:sp>
      <p:sp>
        <p:nvSpPr>
          <p:cNvPr id="376" name="Google Shape;376;p26"/>
          <p:cNvSpPr txBox="1"/>
          <p:nvPr/>
        </p:nvSpPr>
        <p:spPr>
          <a:xfrm>
            <a:off x="2316853" y="1510851"/>
            <a:ext cx="77228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Figure out which multiples make the most sense to use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Step 4: Apply Benchmarks to firm in question</a:t>
            </a:r>
            <a:endParaRPr/>
          </a:p>
        </p:txBody>
      </p:sp>
      <p:sp>
        <p:nvSpPr>
          <p:cNvPr id="382" name="Google Shape;382;p27"/>
          <p:cNvSpPr txBox="1"/>
          <p:nvPr/>
        </p:nvSpPr>
        <p:spPr>
          <a:xfrm>
            <a:off x="456120" y="1349384"/>
            <a:ext cx="11272830" cy="5984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lt1"/>
                </a:solidFill>
                <a:latin typeface="Avenir"/>
                <a:ea typeface="Avenir"/>
                <a:cs typeface="Avenir"/>
                <a:sym typeface="Avenir"/>
              </a:rPr>
              <a:t>Multiply the multiple by the firm’s financial metrics and find estimated valuations </a:t>
            </a:r>
            <a:endParaRPr/>
          </a:p>
        </p:txBody>
      </p:sp>
      <p:sp>
        <p:nvSpPr>
          <p:cNvPr id="383" name="Google Shape;383;p27"/>
          <p:cNvSpPr/>
          <p:nvPr/>
        </p:nvSpPr>
        <p:spPr>
          <a:xfrm>
            <a:off x="873329" y="3085138"/>
            <a:ext cx="2517569" cy="307132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$6 M TTM EBITDA</a:t>
            </a:r>
            <a:endParaRPr/>
          </a:p>
        </p:txBody>
      </p:sp>
      <p:cxnSp>
        <p:nvCxnSpPr>
          <p:cNvPr id="384" name="Google Shape;384;p27"/>
          <p:cNvCxnSpPr/>
          <p:nvPr/>
        </p:nvCxnSpPr>
        <p:spPr>
          <a:xfrm flipH="1" rot="10800000">
            <a:off x="3390898" y="3342008"/>
            <a:ext cx="2185060" cy="617517"/>
          </a:xfrm>
          <a:prstGeom prst="straightConnector1">
            <a:avLst/>
          </a:prstGeom>
          <a:noFill/>
          <a:ln cap="flat" cmpd="sng" w="57150">
            <a:solidFill>
              <a:schemeClr val="accent1"/>
            </a:solidFill>
            <a:prstDash val="solid"/>
            <a:miter lim="800000"/>
            <a:headEnd len="sm" w="sm" type="none"/>
            <a:tailEnd len="sm" w="sm" type="none"/>
          </a:ln>
        </p:spPr>
      </p:cxnSp>
      <p:sp>
        <p:nvSpPr>
          <p:cNvPr id="385" name="Google Shape;385;p27"/>
          <p:cNvSpPr/>
          <p:nvPr/>
        </p:nvSpPr>
        <p:spPr>
          <a:xfrm>
            <a:off x="5551695" y="2676204"/>
            <a:ext cx="4001984" cy="81786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High: 7x EV/EBITDA</a:t>
            </a:r>
            <a:endParaRPr/>
          </a:p>
        </p:txBody>
      </p:sp>
      <p:sp>
        <p:nvSpPr>
          <p:cNvPr id="386" name="Google Shape;386;p27"/>
          <p:cNvSpPr/>
          <p:nvPr/>
        </p:nvSpPr>
        <p:spPr>
          <a:xfrm>
            <a:off x="6092535" y="3494072"/>
            <a:ext cx="4001984" cy="817868"/>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High Valuation: $42 Million </a:t>
            </a:r>
            <a:endParaRPr/>
          </a:p>
        </p:txBody>
      </p:sp>
      <p:cxnSp>
        <p:nvCxnSpPr>
          <p:cNvPr id="387" name="Google Shape;387;p27"/>
          <p:cNvCxnSpPr>
            <a:endCxn id="388" idx="1"/>
          </p:cNvCxnSpPr>
          <p:nvPr/>
        </p:nvCxnSpPr>
        <p:spPr>
          <a:xfrm>
            <a:off x="3285495" y="4094269"/>
            <a:ext cx="2266200" cy="875400"/>
          </a:xfrm>
          <a:prstGeom prst="straightConnector1">
            <a:avLst/>
          </a:prstGeom>
          <a:noFill/>
          <a:ln cap="flat" cmpd="sng" w="57150">
            <a:solidFill>
              <a:schemeClr val="accent1"/>
            </a:solidFill>
            <a:prstDash val="solid"/>
            <a:miter lim="800000"/>
            <a:headEnd len="sm" w="sm" type="none"/>
            <a:tailEnd len="sm" w="sm" type="none"/>
          </a:ln>
        </p:spPr>
      </p:cxnSp>
      <p:sp>
        <p:nvSpPr>
          <p:cNvPr id="388" name="Google Shape;388;p27"/>
          <p:cNvSpPr/>
          <p:nvPr/>
        </p:nvSpPr>
        <p:spPr>
          <a:xfrm>
            <a:off x="5551695" y="4560735"/>
            <a:ext cx="4001984" cy="817868"/>
          </a:xfrm>
          <a:prstGeom prst="roundRect">
            <a:avLst>
              <a:gd fmla="val 16667" name="adj"/>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High: 3.5x EV/EBITDA</a:t>
            </a:r>
            <a:endParaRPr/>
          </a:p>
        </p:txBody>
      </p:sp>
      <p:sp>
        <p:nvSpPr>
          <p:cNvPr id="389" name="Google Shape;389;p27"/>
          <p:cNvSpPr/>
          <p:nvPr/>
        </p:nvSpPr>
        <p:spPr>
          <a:xfrm>
            <a:off x="6092535" y="5378603"/>
            <a:ext cx="4001984" cy="817868"/>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Floor Valuation: $21 Million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ctrTitle"/>
          </p:nvPr>
        </p:nvSpPr>
        <p:spPr>
          <a:xfrm>
            <a:off x="1557916" y="2723016"/>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Financial Statement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How to calculate Return on Capital</a:t>
            </a:r>
            <a:endParaRPr/>
          </a:p>
        </p:txBody>
      </p:sp>
      <p:sp>
        <p:nvSpPr>
          <p:cNvPr id="400" name="Google Shape;400;p29"/>
          <p:cNvSpPr txBox="1"/>
          <p:nvPr/>
        </p:nvSpPr>
        <p:spPr>
          <a:xfrm>
            <a:off x="3045325" y="1467180"/>
            <a:ext cx="61013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venir"/>
                <a:ea typeface="Avenir"/>
                <a:cs typeface="Avenir"/>
                <a:sym typeface="Avenir"/>
              </a:rPr>
              <a:t>3 main ways to find return on capital </a:t>
            </a:r>
            <a:endParaRPr/>
          </a:p>
        </p:txBody>
      </p:sp>
      <p:sp>
        <p:nvSpPr>
          <p:cNvPr id="401" name="Google Shape;401;p29"/>
          <p:cNvSpPr txBox="1"/>
          <p:nvPr/>
        </p:nvSpPr>
        <p:spPr>
          <a:xfrm>
            <a:off x="1472103" y="2210328"/>
            <a:ext cx="9240863" cy="1120243"/>
          </a:xfrm>
          <a:prstGeom prst="rect">
            <a:avLst/>
          </a:prstGeom>
          <a:blipFill rotWithShape="1">
            <a:blip r:embed="rId3">
              <a:alphaModFix/>
            </a:blip>
            <a:stretch>
              <a:fillRect b="-13482" l="-685"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02" name="Google Shape;402;p29"/>
          <p:cNvSpPr txBox="1"/>
          <p:nvPr/>
        </p:nvSpPr>
        <p:spPr>
          <a:xfrm>
            <a:off x="455030" y="3701222"/>
            <a:ext cx="10592964" cy="1104661"/>
          </a:xfrm>
          <a:prstGeom prst="rect">
            <a:avLst/>
          </a:prstGeom>
          <a:blipFill rotWithShape="1">
            <a:blip r:embed="rId4">
              <a:alphaModFix/>
            </a:blip>
            <a:stretch>
              <a:fillRect b="-12498" l="0" r="0" t="-11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03" name="Google Shape;403;p29"/>
          <p:cNvSpPr txBox="1"/>
          <p:nvPr/>
        </p:nvSpPr>
        <p:spPr>
          <a:xfrm>
            <a:off x="1823578" y="5184379"/>
            <a:ext cx="8537914" cy="1060675"/>
          </a:xfrm>
          <a:prstGeom prst="rect">
            <a:avLst/>
          </a:prstGeom>
          <a:blipFill rotWithShape="1">
            <a:blip r:embed="rId5">
              <a:alphaModFix/>
            </a:blip>
            <a:stretch>
              <a:fillRect b="-14285" l="0" r="-74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04" name="Google Shape;404;p29"/>
          <p:cNvSpPr txBox="1"/>
          <p:nvPr/>
        </p:nvSpPr>
        <p:spPr>
          <a:xfrm>
            <a:off x="131617" y="6424855"/>
            <a:ext cx="116117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Use average in calculations because balance sheet is at a point in time and income statement is over a period of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Enterprise Value  </a:t>
            </a:r>
            <a:endParaRPr/>
          </a:p>
        </p:txBody>
      </p:sp>
      <p:sp>
        <p:nvSpPr>
          <p:cNvPr id="197" name="Google Shape;197;p3"/>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77500" lnSpcReduction="20000"/>
          </a:bodyPr>
          <a:lstStyle/>
          <a:p>
            <a:pPr indent="-188595"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The value of the entire firm </a:t>
            </a:r>
            <a:endParaRPr/>
          </a:p>
          <a:p>
            <a:pPr indent="-188595"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 How much you would have to pay to acquire the entire business</a:t>
            </a:r>
            <a:endParaRPr/>
          </a:p>
          <a:p>
            <a:pPr indent="-194309"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 All the equity</a:t>
            </a:r>
            <a:r>
              <a:rPr lang="en-US"/>
              <a:t>, and all the net debt</a:t>
            </a:r>
            <a:endParaRPr/>
          </a:p>
          <a:p>
            <a:pPr indent="-101600" lvl="2" marL="1143000" rtl="0" algn="l">
              <a:lnSpc>
                <a:spcPct val="150000"/>
              </a:lnSpc>
              <a:spcBef>
                <a:spcPts val="500"/>
              </a:spcBef>
              <a:spcAft>
                <a:spcPts val="0"/>
              </a:spcAft>
              <a:buClr>
                <a:schemeClr val="dk1"/>
              </a:buClr>
              <a:buSzPct val="100000"/>
              <a:buNone/>
            </a:pPr>
            <a:r>
              <a:t/>
            </a:r>
            <a:endParaRPr>
              <a:latin typeface="Avenir"/>
              <a:ea typeface="Avenir"/>
              <a:cs typeface="Avenir"/>
              <a:sym typeface="Avenir"/>
            </a:endParaRPr>
          </a:p>
          <a:p>
            <a:pPr indent="-50800" lvl="0" marL="228600" rtl="0" algn="l">
              <a:lnSpc>
                <a:spcPct val="150000"/>
              </a:lnSpc>
              <a:spcBef>
                <a:spcPts val="1000"/>
              </a:spcBef>
              <a:spcAft>
                <a:spcPts val="0"/>
              </a:spcAft>
              <a:buClr>
                <a:schemeClr val="dk1"/>
              </a:buClr>
              <a:buSzPct val="100000"/>
              <a:buFont typeface="Arial"/>
              <a:buNone/>
            </a:pPr>
            <a:r>
              <a:t/>
            </a:r>
            <a:endParaRPr>
              <a:latin typeface="Avenir"/>
              <a:ea typeface="Avenir"/>
              <a:cs typeface="Avenir"/>
              <a:sym typeface="Avenir"/>
            </a:endParaRPr>
          </a:p>
          <a:p>
            <a:pPr indent="-50800" lvl="0" marL="228600" rtl="0" algn="l">
              <a:lnSpc>
                <a:spcPct val="150000"/>
              </a:lnSpc>
              <a:spcBef>
                <a:spcPts val="1000"/>
              </a:spcBef>
              <a:spcAft>
                <a:spcPts val="0"/>
              </a:spcAft>
              <a:buClr>
                <a:schemeClr val="dk1"/>
              </a:buClr>
              <a:buSzPct val="100000"/>
              <a:buFont typeface="Arial"/>
              <a:buNone/>
            </a:pPr>
            <a:r>
              <a:t/>
            </a:r>
            <a:endParaRPr/>
          </a:p>
        </p:txBody>
      </p:sp>
      <p:sp>
        <p:nvSpPr>
          <p:cNvPr id="198" name="Google Shape;198;p3"/>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Equity Value   </a:t>
            </a:r>
            <a:endParaRPr/>
          </a:p>
        </p:txBody>
      </p:sp>
      <p:sp>
        <p:nvSpPr>
          <p:cNvPr id="199" name="Google Shape;199;p3"/>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Value of only the equity or stock in the firm </a:t>
            </a:r>
            <a:endParaRPr/>
          </a:p>
          <a:p>
            <a:pPr indent="-228600" lvl="0" marL="228600" rtl="0" algn="l">
              <a:lnSpc>
                <a:spcPct val="150000"/>
              </a:lnSpc>
              <a:spcBef>
                <a:spcPts val="1000"/>
              </a:spcBef>
              <a:spcAft>
                <a:spcPts val="0"/>
              </a:spcAft>
              <a:buClr>
                <a:schemeClr val="dk1"/>
              </a:buClr>
              <a:buSzPct val="100000"/>
              <a:buFont typeface="Arial"/>
              <a:buChar char="•"/>
            </a:pPr>
            <a:r>
              <a:rPr lang="en-US"/>
              <a:t> How much you would have to pay in order to buy out the residual ownership equity holders own of assets </a:t>
            </a:r>
            <a:endParaRPr/>
          </a:p>
          <a:p>
            <a:pPr indent="-228600" lvl="1" marL="685800" rtl="0" algn="l">
              <a:lnSpc>
                <a:spcPct val="150000"/>
              </a:lnSpc>
              <a:spcBef>
                <a:spcPts val="500"/>
              </a:spcBef>
              <a:spcAft>
                <a:spcPts val="0"/>
              </a:spcAft>
              <a:buClr>
                <a:schemeClr val="dk1"/>
              </a:buClr>
              <a:buSzPct val="100000"/>
              <a:buChar char="•"/>
            </a:pPr>
            <a:r>
              <a:rPr lang="en-US"/>
              <a:t>AKA Market Cap (Remember MC = Shares * Share Price)</a:t>
            </a:r>
            <a:endParaRPr/>
          </a:p>
          <a:p>
            <a:pPr indent="0" lvl="0" marL="0" rtl="0" algn="l">
              <a:lnSpc>
                <a:spcPct val="150000"/>
              </a:lnSpc>
              <a:spcBef>
                <a:spcPts val="1000"/>
              </a:spcBef>
              <a:spcAft>
                <a:spcPts val="0"/>
              </a:spcAft>
              <a:buClr>
                <a:schemeClr val="dk1"/>
              </a:buClr>
              <a:buSzPct val="100000"/>
              <a:buNone/>
            </a:pPr>
            <a:r>
              <a:t/>
            </a:r>
            <a:endParaRPr>
              <a:latin typeface="Avenir"/>
              <a:ea typeface="Avenir"/>
              <a:cs typeface="Avenir"/>
              <a:sym typeface="Avenir"/>
            </a:endParaRPr>
          </a:p>
          <a:p>
            <a:pPr indent="0" lvl="0" marL="0" rtl="0" algn="l">
              <a:lnSpc>
                <a:spcPct val="150000"/>
              </a:lnSpc>
              <a:spcBef>
                <a:spcPts val="1000"/>
              </a:spcBef>
              <a:spcAft>
                <a:spcPts val="0"/>
              </a:spcAft>
              <a:buClr>
                <a:schemeClr val="dk1"/>
              </a:buClr>
              <a:buSzPct val="100000"/>
              <a:buNone/>
            </a:pPr>
            <a:r>
              <a:t/>
            </a:r>
            <a:endParaRPr/>
          </a:p>
        </p:txBody>
      </p:sp>
      <p:sp>
        <p:nvSpPr>
          <p:cNvPr id="200" name="Google Shape;200;p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Enterprise Value vs. Equity Value </a:t>
            </a:r>
            <a:endParaRPr>
              <a:latin typeface="Avenir"/>
              <a:ea typeface="Avenir"/>
              <a:cs typeface="Avenir"/>
              <a:sym typeface="Avenir"/>
            </a:endParaRPr>
          </a:p>
        </p:txBody>
      </p:sp>
      <p:sp>
        <p:nvSpPr>
          <p:cNvPr id="201" name="Google Shape;201;p3"/>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02" name="Google Shape;202;p3"/>
          <p:cNvSpPr txBox="1"/>
          <p:nvPr/>
        </p:nvSpPr>
        <p:spPr>
          <a:xfrm>
            <a:off x="2038627" y="1540076"/>
            <a:ext cx="826714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Enterprise Value = Equity Value + (Total Debt – Cash and Investments)</a:t>
            </a:r>
            <a:endParaRPr sz="2000">
              <a:solidFill>
                <a:schemeClr val="lt1"/>
              </a:solidFill>
              <a:latin typeface="Avenir"/>
              <a:ea typeface="Avenir"/>
              <a:cs typeface="Avenir"/>
              <a:sym typeface="Avenir"/>
            </a:endParaRPr>
          </a:p>
        </p:txBody>
      </p:sp>
      <p:sp>
        <p:nvSpPr>
          <p:cNvPr id="203" name="Google Shape;203;p3"/>
          <p:cNvSpPr txBox="1"/>
          <p:nvPr/>
        </p:nvSpPr>
        <p:spPr>
          <a:xfrm>
            <a:off x="6172201" y="2315394"/>
            <a:ext cx="5881254" cy="4503812"/>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50000"/>
              </a:lnSpc>
              <a:spcBef>
                <a:spcPts val="0"/>
              </a:spcBef>
              <a:spcAft>
                <a:spcPts val="0"/>
              </a:spcAft>
              <a:buClr>
                <a:schemeClr val="dk1"/>
              </a:buClr>
              <a:buSzPts val="2800"/>
              <a:buFont typeface="Times"/>
              <a:buNone/>
            </a:pPr>
            <a:r>
              <a:t/>
            </a:r>
            <a:endParaRPr sz="2800">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Profit Margin</a:t>
            </a:r>
            <a:endParaRPr/>
          </a:p>
        </p:txBody>
      </p:sp>
      <p:sp>
        <p:nvSpPr>
          <p:cNvPr id="410" name="Google Shape;410;p30"/>
          <p:cNvSpPr txBox="1"/>
          <p:nvPr>
            <p:ph idx="2" type="body"/>
          </p:nvPr>
        </p:nvSpPr>
        <p:spPr>
          <a:xfrm>
            <a:off x="131618" y="2077278"/>
            <a:ext cx="5865958" cy="2872409"/>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chemeClr val="dk1"/>
              </a:buClr>
              <a:buSzPts val="2800"/>
              <a:buFont typeface="Arial"/>
              <a:buChar char="•"/>
            </a:pPr>
            <a:r>
              <a:rPr lang="en-US"/>
              <a:t>Measure of productivity</a:t>
            </a:r>
            <a:endParaRPr/>
          </a:p>
          <a:p>
            <a:pPr indent="-457200" lvl="0" marL="457200" rtl="0" algn="l">
              <a:lnSpc>
                <a:spcPct val="150000"/>
              </a:lnSpc>
              <a:spcBef>
                <a:spcPts val="1000"/>
              </a:spcBef>
              <a:spcAft>
                <a:spcPts val="0"/>
              </a:spcAft>
              <a:buClr>
                <a:schemeClr val="dk1"/>
              </a:buClr>
              <a:buSzPts val="2800"/>
              <a:buFont typeface="Arial"/>
              <a:buChar char="•"/>
            </a:pPr>
            <a:r>
              <a:rPr lang="en-US"/>
              <a:t>How much revenue is the company converting into profit</a:t>
            </a:r>
            <a:endParaRPr/>
          </a:p>
        </p:txBody>
      </p:sp>
      <p:sp>
        <p:nvSpPr>
          <p:cNvPr id="411" name="Google Shape;411;p30"/>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Total Asset Turnover</a:t>
            </a:r>
            <a:endParaRPr/>
          </a:p>
        </p:txBody>
      </p:sp>
      <p:sp>
        <p:nvSpPr>
          <p:cNvPr id="412" name="Google Shape;412;p30"/>
          <p:cNvSpPr txBox="1"/>
          <p:nvPr>
            <p:ph idx="4" type="body"/>
          </p:nvPr>
        </p:nvSpPr>
        <p:spPr>
          <a:xfrm>
            <a:off x="6172200" y="2077278"/>
            <a:ext cx="5865958" cy="287240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Measure of efficiency</a:t>
            </a:r>
            <a:endParaRPr/>
          </a:p>
          <a:p>
            <a:pPr indent="-228600" lvl="0" marL="228600" rtl="0" algn="l">
              <a:lnSpc>
                <a:spcPct val="150000"/>
              </a:lnSpc>
              <a:spcBef>
                <a:spcPts val="1000"/>
              </a:spcBef>
              <a:spcAft>
                <a:spcPts val="0"/>
              </a:spcAft>
              <a:buClr>
                <a:schemeClr val="dk1"/>
              </a:buClr>
              <a:buSzPts val="2800"/>
              <a:buFont typeface="Arial"/>
              <a:buChar char="•"/>
            </a:pPr>
            <a:r>
              <a:rPr lang="en-US"/>
              <a:t>For every dollar of assets invested how many dollars of revenue are being generated</a:t>
            </a:r>
            <a:endParaRPr/>
          </a:p>
        </p:txBody>
      </p:sp>
      <p:sp>
        <p:nvSpPr>
          <p:cNvPr id="413" name="Google Shape;413;p3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Dupont Analysis – Breaking Down ROA</a:t>
            </a:r>
            <a:endParaRPr/>
          </a:p>
        </p:txBody>
      </p:sp>
      <p:sp>
        <p:nvSpPr>
          <p:cNvPr id="414" name="Google Shape;414;p30"/>
          <p:cNvSpPr/>
          <p:nvPr/>
        </p:nvSpPr>
        <p:spPr>
          <a:xfrm>
            <a:off x="1542839" y="5099330"/>
            <a:ext cx="3896045" cy="1241311"/>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400">
                <a:solidFill>
                  <a:schemeClr val="lt1"/>
                </a:solidFill>
                <a:latin typeface="Avenir"/>
                <a:ea typeface="Avenir"/>
                <a:cs typeface="Avenir"/>
                <a:sym typeface="Avenir"/>
              </a:rPr>
              <a:t>Net Income</a:t>
            </a:r>
            <a:endParaRPr/>
          </a:p>
          <a:p>
            <a:pPr indent="0" lvl="0" marL="0" marR="0" rtl="0" algn="ctr">
              <a:spcBef>
                <a:spcPts val="0"/>
              </a:spcBef>
              <a:spcAft>
                <a:spcPts val="0"/>
              </a:spcAft>
              <a:buNone/>
            </a:pPr>
            <a:r>
              <a:rPr b="1" lang="en-US" sz="3400">
                <a:solidFill>
                  <a:schemeClr val="lt1"/>
                </a:solidFill>
                <a:latin typeface="Avenir"/>
                <a:ea typeface="Avenir"/>
                <a:cs typeface="Avenir"/>
                <a:sym typeface="Avenir"/>
              </a:rPr>
              <a:t>Revenue</a:t>
            </a:r>
            <a:endParaRPr/>
          </a:p>
        </p:txBody>
      </p:sp>
      <p:sp>
        <p:nvSpPr>
          <p:cNvPr id="415" name="Google Shape;415;p30"/>
          <p:cNvSpPr/>
          <p:nvPr/>
        </p:nvSpPr>
        <p:spPr>
          <a:xfrm>
            <a:off x="6767557" y="5099330"/>
            <a:ext cx="3896045" cy="1241311"/>
          </a:xfrm>
          <a:prstGeom prst="roundRect">
            <a:avLst>
              <a:gd fmla="val 16667"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400">
                <a:solidFill>
                  <a:schemeClr val="lt1"/>
                </a:solidFill>
                <a:latin typeface="Avenir"/>
                <a:ea typeface="Avenir"/>
                <a:cs typeface="Avenir"/>
                <a:sym typeface="Avenir"/>
              </a:rPr>
              <a:t>Revenue </a:t>
            </a:r>
            <a:endParaRPr/>
          </a:p>
          <a:p>
            <a:pPr indent="0" lvl="0" marL="0" marR="0" rtl="0" algn="ctr">
              <a:spcBef>
                <a:spcPts val="0"/>
              </a:spcBef>
              <a:spcAft>
                <a:spcPts val="0"/>
              </a:spcAft>
              <a:buNone/>
            </a:pPr>
            <a:r>
              <a:rPr b="1" lang="en-US" sz="3400">
                <a:solidFill>
                  <a:schemeClr val="lt1"/>
                </a:solidFill>
                <a:latin typeface="Avenir"/>
                <a:ea typeface="Avenir"/>
                <a:cs typeface="Avenir"/>
                <a:sym typeface="Avenir"/>
              </a:rPr>
              <a:t>Avg Total Assets</a:t>
            </a:r>
            <a:endParaRPr/>
          </a:p>
        </p:txBody>
      </p:sp>
      <p:sp>
        <p:nvSpPr>
          <p:cNvPr id="416" name="Google Shape;416;p30"/>
          <p:cNvSpPr/>
          <p:nvPr/>
        </p:nvSpPr>
        <p:spPr>
          <a:xfrm>
            <a:off x="2176749" y="6219146"/>
            <a:ext cx="2809557" cy="537574"/>
          </a:xfrm>
          <a:prstGeom prst="roundRect">
            <a:avLst>
              <a:gd fmla="val 16667" name="adj"/>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lt1"/>
                </a:solidFill>
                <a:latin typeface="Avenir"/>
                <a:ea typeface="Avenir"/>
                <a:cs typeface="Avenir"/>
                <a:sym typeface="Avenir"/>
              </a:rPr>
              <a:t>Profit Margin</a:t>
            </a:r>
            <a:endParaRPr/>
          </a:p>
        </p:txBody>
      </p:sp>
      <p:sp>
        <p:nvSpPr>
          <p:cNvPr id="417" name="Google Shape;417;p30"/>
          <p:cNvSpPr/>
          <p:nvPr/>
        </p:nvSpPr>
        <p:spPr>
          <a:xfrm>
            <a:off x="7253584" y="6219146"/>
            <a:ext cx="3068448" cy="537574"/>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lt1"/>
                </a:solidFill>
                <a:latin typeface="Avenir"/>
                <a:ea typeface="Avenir"/>
                <a:cs typeface="Avenir"/>
                <a:sym typeface="Avenir"/>
              </a:rPr>
              <a:t>Asset Turnover</a:t>
            </a:r>
            <a:endParaRPr/>
          </a:p>
        </p:txBody>
      </p:sp>
      <p:cxnSp>
        <p:nvCxnSpPr>
          <p:cNvPr id="418" name="Google Shape;418;p30"/>
          <p:cNvCxnSpPr/>
          <p:nvPr/>
        </p:nvCxnSpPr>
        <p:spPr>
          <a:xfrm>
            <a:off x="2058273" y="5719985"/>
            <a:ext cx="2372810" cy="0"/>
          </a:xfrm>
          <a:prstGeom prst="straightConnector1">
            <a:avLst/>
          </a:prstGeom>
          <a:noFill/>
          <a:ln cap="flat" cmpd="sng" w="25400">
            <a:solidFill>
              <a:schemeClr val="lt1"/>
            </a:solidFill>
            <a:prstDash val="solid"/>
            <a:miter lim="800000"/>
            <a:headEnd len="sm" w="sm" type="none"/>
            <a:tailEnd len="sm" w="sm" type="none"/>
          </a:ln>
        </p:spPr>
      </p:cxnSp>
      <p:cxnSp>
        <p:nvCxnSpPr>
          <p:cNvPr id="419" name="Google Shape;419;p30"/>
          <p:cNvCxnSpPr/>
          <p:nvPr/>
        </p:nvCxnSpPr>
        <p:spPr>
          <a:xfrm>
            <a:off x="7282992" y="5719985"/>
            <a:ext cx="2372810" cy="0"/>
          </a:xfrm>
          <a:prstGeom prst="straightConnector1">
            <a:avLst/>
          </a:prstGeom>
          <a:noFill/>
          <a:ln cap="flat" cmpd="sng" w="25400">
            <a:solidFill>
              <a:schemeClr val="lt1"/>
            </a:solidFill>
            <a:prstDash val="solid"/>
            <a:miter lim="800000"/>
            <a:headEnd len="sm" w="sm" type="none"/>
            <a:tailEnd len="sm" w="sm" type="none"/>
          </a:ln>
        </p:spPr>
      </p:cxnSp>
      <p:sp>
        <p:nvSpPr>
          <p:cNvPr id="420" name="Google Shape;420;p30"/>
          <p:cNvSpPr/>
          <p:nvPr/>
        </p:nvSpPr>
        <p:spPr>
          <a:xfrm>
            <a:off x="5477006" y="5258230"/>
            <a:ext cx="1333831" cy="960916"/>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1"/>
          <p:cNvSpPr txBox="1"/>
          <p:nvPr>
            <p:ph idx="1" type="body"/>
          </p:nvPr>
        </p:nvSpPr>
        <p:spPr>
          <a:xfrm>
            <a:off x="131617" y="1490134"/>
            <a:ext cx="6895348"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Profit Margin and Total Asset Turnover are inversely correlated</a:t>
            </a:r>
            <a:endParaRPr/>
          </a:p>
          <a:p>
            <a:pPr indent="-228600" lvl="0" marL="228600" rtl="0" algn="l">
              <a:lnSpc>
                <a:spcPct val="150000"/>
              </a:lnSpc>
              <a:spcBef>
                <a:spcPts val="1000"/>
              </a:spcBef>
              <a:spcAft>
                <a:spcPts val="0"/>
              </a:spcAft>
              <a:buClr>
                <a:schemeClr val="dk1"/>
              </a:buClr>
              <a:buSzPts val="2800"/>
              <a:buFont typeface="Arial"/>
              <a:buChar char="•"/>
            </a:pPr>
            <a:r>
              <a:rPr lang="en-US"/>
              <a:t>High Profit Margin = Low Total Asset Turnover and Vice Versa</a:t>
            </a:r>
            <a:endParaRPr/>
          </a:p>
          <a:p>
            <a:pPr indent="-228600" lvl="0" marL="228600" rtl="0" algn="l">
              <a:lnSpc>
                <a:spcPct val="150000"/>
              </a:lnSpc>
              <a:spcBef>
                <a:spcPts val="1000"/>
              </a:spcBef>
              <a:spcAft>
                <a:spcPts val="0"/>
              </a:spcAft>
              <a:buClr>
                <a:schemeClr val="dk1"/>
              </a:buClr>
              <a:buSzPts val="2800"/>
              <a:buFont typeface="Arial"/>
              <a:buChar char="•"/>
            </a:pPr>
            <a:r>
              <a:rPr lang="en-US"/>
              <a:t>Specific companies can improve their Returns by targeting a higher PM or TAT</a:t>
            </a:r>
            <a:endParaRPr/>
          </a:p>
        </p:txBody>
      </p:sp>
      <p:sp>
        <p:nvSpPr>
          <p:cNvPr id="426" name="Google Shape;426;p3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Profit Margin vs Total Asset Turnover</a:t>
            </a:r>
            <a:endParaRPr/>
          </a:p>
        </p:txBody>
      </p:sp>
      <p:pic>
        <p:nvPicPr>
          <p:cNvPr descr="14 Financial Statement Analysis Bodie, Kane, and Marcus - ppt video online  download" id="427" name="Google Shape;427;p31"/>
          <p:cNvPicPr preferRelativeResize="0"/>
          <p:nvPr/>
        </p:nvPicPr>
        <p:blipFill rotWithShape="1">
          <a:blip r:embed="rId3">
            <a:alphaModFix/>
          </a:blip>
          <a:srcRect b="0" l="0" r="0" t="0"/>
          <a:stretch/>
        </p:blipFill>
        <p:spPr>
          <a:xfrm>
            <a:off x="7289323" y="2176669"/>
            <a:ext cx="4462041" cy="334653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ROA (Profit Margin * Asset Turnover)</a:t>
            </a:r>
            <a:endParaRPr/>
          </a:p>
        </p:txBody>
      </p:sp>
      <p:sp>
        <p:nvSpPr>
          <p:cNvPr id="433" name="Google Shape;433;p32"/>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chemeClr val="dk1"/>
              </a:buClr>
              <a:buSzPts val="2800"/>
              <a:buFont typeface="Arial"/>
              <a:buChar char="•"/>
            </a:pPr>
            <a:r>
              <a:rPr lang="en-US"/>
              <a:t>First part is the ROA Formula</a:t>
            </a:r>
            <a:endParaRPr/>
          </a:p>
        </p:txBody>
      </p:sp>
      <p:sp>
        <p:nvSpPr>
          <p:cNvPr id="434" name="Google Shape;434;p32"/>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Financial Leverage</a:t>
            </a:r>
            <a:endParaRPr/>
          </a:p>
        </p:txBody>
      </p:sp>
      <p:sp>
        <p:nvSpPr>
          <p:cNvPr id="435" name="Google Shape;435;p32"/>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Amplifies returns (ROA)</a:t>
            </a:r>
            <a:endParaRPr/>
          </a:p>
          <a:p>
            <a:pPr indent="-228600" lvl="0" marL="228600" rtl="0" algn="l">
              <a:lnSpc>
                <a:spcPct val="150000"/>
              </a:lnSpc>
              <a:spcBef>
                <a:spcPts val="1000"/>
              </a:spcBef>
              <a:spcAft>
                <a:spcPts val="0"/>
              </a:spcAft>
              <a:buClr>
                <a:schemeClr val="dk1"/>
              </a:buClr>
              <a:buSzPts val="2800"/>
              <a:buFont typeface="Arial"/>
              <a:buChar char="•"/>
            </a:pPr>
            <a:r>
              <a:rPr lang="en-US"/>
              <a:t>One measurement of how leveraged a company is</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436" name="Google Shape;436;p3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Dupont Analysis – Breaking Down ROE</a:t>
            </a:r>
            <a:endParaRPr/>
          </a:p>
        </p:txBody>
      </p:sp>
      <p:sp>
        <p:nvSpPr>
          <p:cNvPr id="437" name="Google Shape;437;p32"/>
          <p:cNvSpPr/>
          <p:nvPr/>
        </p:nvSpPr>
        <p:spPr>
          <a:xfrm>
            <a:off x="120914" y="5108577"/>
            <a:ext cx="3541859" cy="1241311"/>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400">
                <a:solidFill>
                  <a:schemeClr val="lt1"/>
                </a:solidFill>
                <a:latin typeface="Avenir"/>
                <a:ea typeface="Avenir"/>
                <a:cs typeface="Avenir"/>
                <a:sym typeface="Avenir"/>
              </a:rPr>
              <a:t>Net Income</a:t>
            </a:r>
            <a:endParaRPr/>
          </a:p>
          <a:p>
            <a:pPr indent="0" lvl="0" marL="0" marR="0" rtl="0" algn="ctr">
              <a:spcBef>
                <a:spcPts val="0"/>
              </a:spcBef>
              <a:spcAft>
                <a:spcPts val="0"/>
              </a:spcAft>
              <a:buNone/>
            </a:pPr>
            <a:r>
              <a:rPr b="1" lang="en-US" sz="3400">
                <a:solidFill>
                  <a:schemeClr val="lt1"/>
                </a:solidFill>
                <a:latin typeface="Avenir"/>
                <a:ea typeface="Avenir"/>
                <a:cs typeface="Avenir"/>
                <a:sym typeface="Avenir"/>
              </a:rPr>
              <a:t>Revenue</a:t>
            </a:r>
            <a:endParaRPr/>
          </a:p>
        </p:txBody>
      </p:sp>
      <p:sp>
        <p:nvSpPr>
          <p:cNvPr id="438" name="Google Shape;438;p32"/>
          <p:cNvSpPr/>
          <p:nvPr/>
        </p:nvSpPr>
        <p:spPr>
          <a:xfrm>
            <a:off x="4252649" y="5108577"/>
            <a:ext cx="3541859" cy="1241311"/>
          </a:xfrm>
          <a:prstGeom prst="roundRect">
            <a:avLst>
              <a:gd fmla="val 16667"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400">
                <a:solidFill>
                  <a:schemeClr val="lt1"/>
                </a:solidFill>
                <a:latin typeface="Avenir"/>
                <a:ea typeface="Avenir"/>
                <a:cs typeface="Avenir"/>
                <a:sym typeface="Avenir"/>
              </a:rPr>
              <a:t>Revenue </a:t>
            </a:r>
            <a:endParaRPr/>
          </a:p>
          <a:p>
            <a:pPr indent="0" lvl="0" marL="0" marR="0" rtl="0" algn="ctr">
              <a:spcBef>
                <a:spcPts val="0"/>
              </a:spcBef>
              <a:spcAft>
                <a:spcPts val="0"/>
              </a:spcAft>
              <a:buNone/>
            </a:pPr>
            <a:r>
              <a:rPr b="1" lang="en-US" sz="3400">
                <a:solidFill>
                  <a:schemeClr val="lt1"/>
                </a:solidFill>
                <a:latin typeface="Avenir"/>
                <a:ea typeface="Avenir"/>
                <a:cs typeface="Avenir"/>
                <a:sym typeface="Avenir"/>
              </a:rPr>
              <a:t>Ave Total Assets</a:t>
            </a:r>
            <a:endParaRPr/>
          </a:p>
        </p:txBody>
      </p:sp>
      <p:sp>
        <p:nvSpPr>
          <p:cNvPr id="439" name="Google Shape;439;p32"/>
          <p:cNvSpPr/>
          <p:nvPr/>
        </p:nvSpPr>
        <p:spPr>
          <a:xfrm>
            <a:off x="8518526" y="5108577"/>
            <a:ext cx="3541859" cy="1241311"/>
          </a:xfrm>
          <a:prstGeom prst="roundRect">
            <a:avLst>
              <a:gd fmla="val 16667"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venir"/>
                <a:ea typeface="Avenir"/>
                <a:cs typeface="Avenir"/>
                <a:sym typeface="Avenir"/>
              </a:rPr>
              <a:t>Ave Total Assets</a:t>
            </a:r>
            <a:endParaRPr/>
          </a:p>
          <a:p>
            <a:pPr indent="0" lvl="0" marL="0" marR="0" rtl="0" algn="ctr">
              <a:spcBef>
                <a:spcPts val="0"/>
              </a:spcBef>
              <a:spcAft>
                <a:spcPts val="0"/>
              </a:spcAft>
              <a:buNone/>
            </a:pPr>
            <a:r>
              <a:rPr b="1" lang="en-US" sz="3200">
                <a:solidFill>
                  <a:schemeClr val="lt1"/>
                </a:solidFill>
                <a:latin typeface="Avenir"/>
                <a:ea typeface="Avenir"/>
                <a:cs typeface="Avenir"/>
                <a:sym typeface="Avenir"/>
              </a:rPr>
              <a:t>Avg BV of Equity</a:t>
            </a:r>
            <a:endParaRPr/>
          </a:p>
        </p:txBody>
      </p:sp>
      <p:sp>
        <p:nvSpPr>
          <p:cNvPr id="440" name="Google Shape;440;p32"/>
          <p:cNvSpPr/>
          <p:nvPr/>
        </p:nvSpPr>
        <p:spPr>
          <a:xfrm>
            <a:off x="582594" y="6219146"/>
            <a:ext cx="2554143" cy="537574"/>
          </a:xfrm>
          <a:prstGeom prst="roundRect">
            <a:avLst>
              <a:gd fmla="val 16667" name="adj"/>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lt1"/>
                </a:solidFill>
                <a:latin typeface="Avenir"/>
                <a:ea typeface="Avenir"/>
                <a:cs typeface="Avenir"/>
                <a:sym typeface="Avenir"/>
              </a:rPr>
              <a:t>Profit Margin</a:t>
            </a:r>
            <a:endParaRPr/>
          </a:p>
        </p:txBody>
      </p:sp>
      <p:sp>
        <p:nvSpPr>
          <p:cNvPr id="441" name="Google Shape;441;p32"/>
          <p:cNvSpPr/>
          <p:nvPr/>
        </p:nvSpPr>
        <p:spPr>
          <a:xfrm>
            <a:off x="4653021" y="6219146"/>
            <a:ext cx="2789498" cy="537574"/>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lt1"/>
                </a:solidFill>
                <a:latin typeface="Avenir"/>
                <a:ea typeface="Avenir"/>
                <a:cs typeface="Avenir"/>
                <a:sym typeface="Avenir"/>
              </a:rPr>
              <a:t>Asset Turnover</a:t>
            </a:r>
            <a:endParaRPr/>
          </a:p>
        </p:txBody>
      </p:sp>
      <p:sp>
        <p:nvSpPr>
          <p:cNvPr id="442" name="Google Shape;442;p32"/>
          <p:cNvSpPr/>
          <p:nvPr/>
        </p:nvSpPr>
        <p:spPr>
          <a:xfrm>
            <a:off x="8958803" y="6219146"/>
            <a:ext cx="2650603" cy="537574"/>
          </a:xfrm>
          <a:prstGeom prst="roundRect">
            <a:avLst>
              <a:gd fmla="val 16667" name="adj"/>
            </a:avLst>
          </a:prstGeom>
          <a:solidFill>
            <a:srgbClr val="833C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lt1"/>
                </a:solidFill>
                <a:latin typeface="Avenir"/>
                <a:ea typeface="Avenir"/>
                <a:cs typeface="Avenir"/>
                <a:sym typeface="Avenir"/>
              </a:rPr>
              <a:t>Leverage</a:t>
            </a:r>
            <a:endParaRPr/>
          </a:p>
        </p:txBody>
      </p:sp>
      <p:cxnSp>
        <p:nvCxnSpPr>
          <p:cNvPr id="443" name="Google Shape;443;p32"/>
          <p:cNvCxnSpPr/>
          <p:nvPr/>
        </p:nvCxnSpPr>
        <p:spPr>
          <a:xfrm>
            <a:off x="673260" y="5754463"/>
            <a:ext cx="2372810" cy="0"/>
          </a:xfrm>
          <a:prstGeom prst="straightConnector1">
            <a:avLst/>
          </a:prstGeom>
          <a:noFill/>
          <a:ln cap="flat" cmpd="sng" w="25400">
            <a:solidFill>
              <a:schemeClr val="lt1"/>
            </a:solidFill>
            <a:prstDash val="solid"/>
            <a:miter lim="800000"/>
            <a:headEnd len="sm" w="sm" type="none"/>
            <a:tailEnd len="sm" w="sm" type="none"/>
          </a:ln>
        </p:spPr>
      </p:cxnSp>
      <p:cxnSp>
        <p:nvCxnSpPr>
          <p:cNvPr id="444" name="Google Shape;444;p32"/>
          <p:cNvCxnSpPr/>
          <p:nvPr/>
        </p:nvCxnSpPr>
        <p:spPr>
          <a:xfrm>
            <a:off x="4837173" y="5716691"/>
            <a:ext cx="2372810" cy="0"/>
          </a:xfrm>
          <a:prstGeom prst="straightConnector1">
            <a:avLst/>
          </a:prstGeom>
          <a:noFill/>
          <a:ln cap="flat" cmpd="sng" w="25400">
            <a:solidFill>
              <a:schemeClr val="lt1"/>
            </a:solidFill>
            <a:prstDash val="solid"/>
            <a:miter lim="800000"/>
            <a:headEnd len="sm" w="sm" type="none"/>
            <a:tailEnd len="sm" w="sm" type="none"/>
          </a:ln>
        </p:spPr>
      </p:cxnSp>
      <p:cxnSp>
        <p:nvCxnSpPr>
          <p:cNvPr id="445" name="Google Shape;445;p32"/>
          <p:cNvCxnSpPr/>
          <p:nvPr/>
        </p:nvCxnSpPr>
        <p:spPr>
          <a:xfrm>
            <a:off x="9097699" y="5716691"/>
            <a:ext cx="2372810" cy="0"/>
          </a:xfrm>
          <a:prstGeom prst="straightConnector1">
            <a:avLst/>
          </a:prstGeom>
          <a:noFill/>
          <a:ln cap="flat" cmpd="sng" w="25400">
            <a:solidFill>
              <a:schemeClr val="lt1"/>
            </a:solidFill>
            <a:prstDash val="solid"/>
            <a:miter lim="800000"/>
            <a:headEnd len="sm" w="sm" type="none"/>
            <a:tailEnd len="sm" w="sm" type="none"/>
          </a:ln>
        </p:spPr>
      </p:cxnSp>
      <p:sp>
        <p:nvSpPr>
          <p:cNvPr id="446" name="Google Shape;446;p32"/>
          <p:cNvSpPr/>
          <p:nvPr/>
        </p:nvSpPr>
        <p:spPr>
          <a:xfrm>
            <a:off x="3569001" y="5333425"/>
            <a:ext cx="772069" cy="842076"/>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32"/>
          <p:cNvSpPr/>
          <p:nvPr/>
        </p:nvSpPr>
        <p:spPr>
          <a:xfrm>
            <a:off x="7746457" y="5295653"/>
            <a:ext cx="772069" cy="842076"/>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3"/>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Net Operating Margin</a:t>
            </a:r>
            <a:endParaRPr/>
          </a:p>
        </p:txBody>
      </p:sp>
      <p:sp>
        <p:nvSpPr>
          <p:cNvPr id="453" name="Google Shape;453;p33"/>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Looks at how much profit just the operations of the business generate</a:t>
            </a:r>
            <a:endParaRPr/>
          </a:p>
        </p:txBody>
      </p:sp>
      <p:sp>
        <p:nvSpPr>
          <p:cNvPr id="454" name="Google Shape;454;p33"/>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Return on Operating Assets</a:t>
            </a:r>
            <a:endParaRPr/>
          </a:p>
        </p:txBody>
      </p:sp>
      <p:sp>
        <p:nvSpPr>
          <p:cNvPr id="455" name="Google Shape;455;p33"/>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Analyzes how much revenue operating assets are generating</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456" name="Google Shape;456;p3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Dupont Analysis – Breaking Down ROIC</a:t>
            </a:r>
            <a:endParaRPr/>
          </a:p>
        </p:txBody>
      </p:sp>
      <p:sp>
        <p:nvSpPr>
          <p:cNvPr id="457" name="Google Shape;457;p33"/>
          <p:cNvSpPr txBox="1"/>
          <p:nvPr/>
        </p:nvSpPr>
        <p:spPr>
          <a:xfrm>
            <a:off x="1695877" y="1496241"/>
            <a:ext cx="82862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ROIC is a variation of ROA that looks at returns on net operating assets</a:t>
            </a:r>
            <a:endParaRPr/>
          </a:p>
        </p:txBody>
      </p:sp>
      <p:sp>
        <p:nvSpPr>
          <p:cNvPr id="458" name="Google Shape;458;p33"/>
          <p:cNvSpPr/>
          <p:nvPr/>
        </p:nvSpPr>
        <p:spPr>
          <a:xfrm>
            <a:off x="1473749" y="5099330"/>
            <a:ext cx="3541859" cy="1241311"/>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400">
                <a:solidFill>
                  <a:schemeClr val="lt1"/>
                </a:solidFill>
                <a:latin typeface="Avenir"/>
                <a:ea typeface="Avenir"/>
                <a:cs typeface="Avenir"/>
                <a:sym typeface="Avenir"/>
              </a:rPr>
              <a:t>NOPAT</a:t>
            </a:r>
            <a:endParaRPr/>
          </a:p>
          <a:p>
            <a:pPr indent="0" lvl="0" marL="0" marR="0" rtl="0" algn="ctr">
              <a:spcBef>
                <a:spcPts val="0"/>
              </a:spcBef>
              <a:spcAft>
                <a:spcPts val="0"/>
              </a:spcAft>
              <a:buNone/>
            </a:pPr>
            <a:r>
              <a:rPr b="1" lang="en-US" sz="3400">
                <a:solidFill>
                  <a:schemeClr val="lt1"/>
                </a:solidFill>
                <a:latin typeface="Avenir"/>
                <a:ea typeface="Avenir"/>
                <a:cs typeface="Avenir"/>
                <a:sym typeface="Avenir"/>
              </a:rPr>
              <a:t>Revenue</a:t>
            </a:r>
            <a:endParaRPr/>
          </a:p>
        </p:txBody>
      </p:sp>
      <p:sp>
        <p:nvSpPr>
          <p:cNvPr id="459" name="Google Shape;459;p33"/>
          <p:cNvSpPr/>
          <p:nvPr/>
        </p:nvSpPr>
        <p:spPr>
          <a:xfrm>
            <a:off x="6698467" y="5099330"/>
            <a:ext cx="3541859" cy="1241311"/>
          </a:xfrm>
          <a:prstGeom prst="roundRect">
            <a:avLst>
              <a:gd fmla="val 16667"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venir"/>
                <a:ea typeface="Avenir"/>
                <a:cs typeface="Avenir"/>
                <a:sym typeface="Avenir"/>
              </a:rPr>
              <a:t>Revenue </a:t>
            </a:r>
            <a:endParaRPr/>
          </a:p>
          <a:p>
            <a:pPr indent="0" lvl="0" marL="0" marR="0" rtl="0" algn="ctr">
              <a:spcBef>
                <a:spcPts val="0"/>
              </a:spcBef>
              <a:spcAft>
                <a:spcPts val="0"/>
              </a:spcAft>
              <a:buNone/>
            </a:pPr>
            <a:r>
              <a:rPr b="1" lang="en-US" sz="2400">
                <a:solidFill>
                  <a:schemeClr val="lt1"/>
                </a:solidFill>
                <a:latin typeface="Avenir"/>
                <a:ea typeface="Avenir"/>
                <a:cs typeface="Avenir"/>
                <a:sym typeface="Avenir"/>
              </a:rPr>
              <a:t>Ave Invested Capital</a:t>
            </a:r>
            <a:endParaRPr/>
          </a:p>
        </p:txBody>
      </p:sp>
      <p:cxnSp>
        <p:nvCxnSpPr>
          <p:cNvPr id="460" name="Google Shape;460;p33"/>
          <p:cNvCxnSpPr/>
          <p:nvPr/>
        </p:nvCxnSpPr>
        <p:spPr>
          <a:xfrm>
            <a:off x="2058273" y="5719985"/>
            <a:ext cx="2372810" cy="0"/>
          </a:xfrm>
          <a:prstGeom prst="straightConnector1">
            <a:avLst/>
          </a:prstGeom>
          <a:noFill/>
          <a:ln cap="flat" cmpd="sng" w="25400">
            <a:solidFill>
              <a:schemeClr val="lt1"/>
            </a:solidFill>
            <a:prstDash val="solid"/>
            <a:miter lim="800000"/>
            <a:headEnd len="sm" w="sm" type="none"/>
            <a:tailEnd len="sm" w="sm" type="none"/>
          </a:ln>
        </p:spPr>
      </p:cxnSp>
      <p:cxnSp>
        <p:nvCxnSpPr>
          <p:cNvPr id="461" name="Google Shape;461;p33"/>
          <p:cNvCxnSpPr/>
          <p:nvPr/>
        </p:nvCxnSpPr>
        <p:spPr>
          <a:xfrm>
            <a:off x="7282992" y="5719985"/>
            <a:ext cx="2372810" cy="0"/>
          </a:xfrm>
          <a:prstGeom prst="straightConnector1">
            <a:avLst/>
          </a:prstGeom>
          <a:noFill/>
          <a:ln cap="flat" cmpd="sng" w="25400">
            <a:solidFill>
              <a:schemeClr val="lt1"/>
            </a:solidFill>
            <a:prstDash val="solid"/>
            <a:miter lim="800000"/>
            <a:headEnd len="sm" w="sm" type="none"/>
            <a:tailEnd len="sm" w="sm" type="none"/>
          </a:ln>
        </p:spPr>
      </p:cxnSp>
      <p:sp>
        <p:nvSpPr>
          <p:cNvPr id="462" name="Google Shape;462;p33"/>
          <p:cNvSpPr/>
          <p:nvPr/>
        </p:nvSpPr>
        <p:spPr>
          <a:xfrm>
            <a:off x="5291451" y="5258230"/>
            <a:ext cx="1212574" cy="960916"/>
          </a:xfrm>
          <a:prstGeom prst="mathMultiply">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b="1" lang="en-US"/>
              <a:t>Breaking down Return on Invested Capital: NOPAT</a:t>
            </a:r>
            <a:endParaRPr/>
          </a:p>
        </p:txBody>
      </p:sp>
      <p:sp>
        <p:nvSpPr>
          <p:cNvPr id="468" name="Google Shape;468;p34"/>
          <p:cNvSpPr txBox="1"/>
          <p:nvPr/>
        </p:nvSpPr>
        <p:spPr>
          <a:xfrm>
            <a:off x="1969484" y="1494960"/>
            <a:ext cx="9860263" cy="461665"/>
          </a:xfrm>
          <a:prstGeom prst="rect">
            <a:avLst/>
          </a:prstGeom>
          <a:blipFill rotWithShape="1">
            <a:blip r:embed="rId3">
              <a:alphaModFix/>
            </a:blip>
            <a:stretch>
              <a:fillRect b="-28945" l="-1029"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69" name="Google Shape;469;p34"/>
          <p:cNvSpPr/>
          <p:nvPr/>
        </p:nvSpPr>
        <p:spPr>
          <a:xfrm>
            <a:off x="821804" y="2319769"/>
            <a:ext cx="3217762" cy="358816"/>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Revenue </a:t>
            </a:r>
            <a:endParaRPr/>
          </a:p>
        </p:txBody>
      </p:sp>
      <p:sp>
        <p:nvSpPr>
          <p:cNvPr id="470" name="Google Shape;470;p34"/>
          <p:cNvSpPr/>
          <p:nvPr/>
        </p:nvSpPr>
        <p:spPr>
          <a:xfrm>
            <a:off x="821802" y="2706934"/>
            <a:ext cx="3217762" cy="358816"/>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Cost of Goods Sold</a:t>
            </a:r>
            <a:endParaRPr/>
          </a:p>
        </p:txBody>
      </p:sp>
      <p:sp>
        <p:nvSpPr>
          <p:cNvPr id="471" name="Google Shape;471;p34"/>
          <p:cNvSpPr/>
          <p:nvPr/>
        </p:nvSpPr>
        <p:spPr>
          <a:xfrm>
            <a:off x="821802" y="3094099"/>
            <a:ext cx="3217762" cy="358816"/>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Gross Profit</a:t>
            </a:r>
            <a:endParaRPr/>
          </a:p>
        </p:txBody>
      </p:sp>
      <p:sp>
        <p:nvSpPr>
          <p:cNvPr id="472" name="Google Shape;472;p34"/>
          <p:cNvSpPr/>
          <p:nvPr/>
        </p:nvSpPr>
        <p:spPr>
          <a:xfrm>
            <a:off x="821802" y="3868429"/>
            <a:ext cx="3217762" cy="358816"/>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Depreciation &amp; Amortization</a:t>
            </a:r>
            <a:endParaRPr/>
          </a:p>
        </p:txBody>
      </p:sp>
      <p:sp>
        <p:nvSpPr>
          <p:cNvPr id="473" name="Google Shape;473;p34"/>
          <p:cNvSpPr/>
          <p:nvPr/>
        </p:nvSpPr>
        <p:spPr>
          <a:xfrm>
            <a:off x="821802" y="3481264"/>
            <a:ext cx="3217762" cy="358816"/>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Sales Goods &amp; Administration</a:t>
            </a:r>
            <a:endParaRPr/>
          </a:p>
        </p:txBody>
      </p:sp>
      <p:sp>
        <p:nvSpPr>
          <p:cNvPr id="474" name="Google Shape;474;p34"/>
          <p:cNvSpPr/>
          <p:nvPr/>
        </p:nvSpPr>
        <p:spPr>
          <a:xfrm>
            <a:off x="821802" y="4255594"/>
            <a:ext cx="3217762" cy="358816"/>
          </a:xfrm>
          <a:prstGeom prst="roundRect">
            <a:avLst>
              <a:gd fmla="val 16667" name="adj"/>
            </a:avLst>
          </a:prstGeom>
          <a:solidFill>
            <a:srgbClr val="4277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Operating Income Profit</a:t>
            </a:r>
            <a:endParaRPr/>
          </a:p>
        </p:txBody>
      </p:sp>
      <p:sp>
        <p:nvSpPr>
          <p:cNvPr id="475" name="Google Shape;475;p34"/>
          <p:cNvSpPr/>
          <p:nvPr/>
        </p:nvSpPr>
        <p:spPr>
          <a:xfrm>
            <a:off x="821802" y="4642759"/>
            <a:ext cx="3217762" cy="358816"/>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Interest Expense</a:t>
            </a:r>
            <a:endParaRPr/>
          </a:p>
        </p:txBody>
      </p:sp>
      <p:sp>
        <p:nvSpPr>
          <p:cNvPr id="476" name="Google Shape;476;p34"/>
          <p:cNvSpPr/>
          <p:nvPr/>
        </p:nvSpPr>
        <p:spPr>
          <a:xfrm>
            <a:off x="821802" y="5029924"/>
            <a:ext cx="3217762" cy="358816"/>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Tax Expense</a:t>
            </a:r>
            <a:endParaRPr/>
          </a:p>
        </p:txBody>
      </p:sp>
      <p:sp>
        <p:nvSpPr>
          <p:cNvPr id="477" name="Google Shape;477;p34"/>
          <p:cNvSpPr/>
          <p:nvPr/>
        </p:nvSpPr>
        <p:spPr>
          <a:xfrm>
            <a:off x="821802" y="5417089"/>
            <a:ext cx="3217762" cy="358816"/>
          </a:xfrm>
          <a:prstGeom prst="roundRect">
            <a:avLst>
              <a:gd fmla="val 16667"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Net Income</a:t>
            </a:r>
            <a:endParaRPr/>
          </a:p>
        </p:txBody>
      </p:sp>
      <p:sp>
        <p:nvSpPr>
          <p:cNvPr id="478" name="Google Shape;478;p34"/>
          <p:cNvSpPr txBox="1"/>
          <p:nvPr/>
        </p:nvSpPr>
        <p:spPr>
          <a:xfrm>
            <a:off x="7932975" y="2162125"/>
            <a:ext cx="41205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Why do we use NOPAT instead of Net Income?</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Excludes Interest Expenses…</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Unlike ROE or ROA, is not 	impacted by the leverage of 	business</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NOPAT gives us the clearest picture of profit created by assets</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Excludes Taxes and Includes 	Interest Expense </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79" name="Google Shape;479;p34"/>
          <p:cNvCxnSpPr/>
          <p:nvPr/>
        </p:nvCxnSpPr>
        <p:spPr>
          <a:xfrm>
            <a:off x="4039562" y="5123007"/>
            <a:ext cx="960699" cy="0"/>
          </a:xfrm>
          <a:prstGeom prst="straightConnector1">
            <a:avLst/>
          </a:prstGeom>
          <a:noFill/>
          <a:ln cap="flat" cmpd="sng" w="31750">
            <a:solidFill>
              <a:schemeClr val="accent1"/>
            </a:solidFill>
            <a:prstDash val="solid"/>
            <a:miter lim="800000"/>
            <a:headEnd len="sm" w="sm" type="none"/>
            <a:tailEnd len="sm" w="sm" type="none"/>
          </a:ln>
        </p:spPr>
      </p:cxnSp>
      <p:cxnSp>
        <p:nvCxnSpPr>
          <p:cNvPr id="480" name="Google Shape;480;p34"/>
          <p:cNvCxnSpPr/>
          <p:nvPr/>
        </p:nvCxnSpPr>
        <p:spPr>
          <a:xfrm>
            <a:off x="4988683" y="5123007"/>
            <a:ext cx="0" cy="768507"/>
          </a:xfrm>
          <a:prstGeom prst="straightConnector1">
            <a:avLst/>
          </a:prstGeom>
          <a:noFill/>
          <a:ln cap="flat" cmpd="sng" w="31750">
            <a:solidFill>
              <a:schemeClr val="accent1"/>
            </a:solidFill>
            <a:prstDash val="solid"/>
            <a:miter lim="800000"/>
            <a:headEnd len="sm" w="sm" type="none"/>
            <a:tailEnd len="sm" w="sm" type="none"/>
          </a:ln>
        </p:spPr>
      </p:cxnSp>
      <p:sp>
        <p:nvSpPr>
          <p:cNvPr id="481" name="Google Shape;481;p34"/>
          <p:cNvSpPr txBox="1"/>
          <p:nvPr/>
        </p:nvSpPr>
        <p:spPr>
          <a:xfrm>
            <a:off x="5785409" y="5707061"/>
            <a:ext cx="300761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Gov’t hold on Profits Produced</a:t>
            </a:r>
            <a:endParaRPr/>
          </a:p>
        </p:txBody>
      </p:sp>
      <p:cxnSp>
        <p:nvCxnSpPr>
          <p:cNvPr id="482" name="Google Shape;482;p34"/>
          <p:cNvCxnSpPr/>
          <p:nvPr/>
        </p:nvCxnSpPr>
        <p:spPr>
          <a:xfrm rot="10800000">
            <a:off x="4039563" y="4895836"/>
            <a:ext cx="1921398" cy="0"/>
          </a:xfrm>
          <a:prstGeom prst="straightConnector1">
            <a:avLst/>
          </a:prstGeom>
          <a:noFill/>
          <a:ln cap="flat" cmpd="sng" w="31750">
            <a:solidFill>
              <a:schemeClr val="accent1"/>
            </a:solidFill>
            <a:prstDash val="solid"/>
            <a:miter lim="800000"/>
            <a:headEnd len="sm" w="sm" type="none"/>
            <a:tailEnd len="sm" w="sm" type="none"/>
          </a:ln>
        </p:spPr>
      </p:cxnSp>
      <p:sp>
        <p:nvSpPr>
          <p:cNvPr id="483" name="Google Shape;483;p34"/>
          <p:cNvSpPr txBox="1"/>
          <p:nvPr/>
        </p:nvSpPr>
        <p:spPr>
          <a:xfrm>
            <a:off x="6757687" y="5223413"/>
            <a:ext cx="36397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Debt Owner hold on Profits Produced</a:t>
            </a:r>
            <a:endParaRPr/>
          </a:p>
        </p:txBody>
      </p:sp>
      <p:cxnSp>
        <p:nvCxnSpPr>
          <p:cNvPr id="484" name="Google Shape;484;p34"/>
          <p:cNvCxnSpPr/>
          <p:nvPr/>
        </p:nvCxnSpPr>
        <p:spPr>
          <a:xfrm>
            <a:off x="4977108" y="5879939"/>
            <a:ext cx="796726" cy="0"/>
          </a:xfrm>
          <a:prstGeom prst="straightConnector1">
            <a:avLst/>
          </a:prstGeom>
          <a:noFill/>
          <a:ln cap="flat" cmpd="sng" w="31750">
            <a:solidFill>
              <a:schemeClr val="accent1"/>
            </a:solidFill>
            <a:prstDash val="solid"/>
            <a:miter lim="800000"/>
            <a:headEnd len="sm" w="sm" type="none"/>
            <a:tailEnd len="sm" w="sm" type="none"/>
          </a:ln>
        </p:spPr>
      </p:cxnSp>
      <p:cxnSp>
        <p:nvCxnSpPr>
          <p:cNvPr id="485" name="Google Shape;485;p34"/>
          <p:cNvCxnSpPr/>
          <p:nvPr/>
        </p:nvCxnSpPr>
        <p:spPr>
          <a:xfrm>
            <a:off x="5960961" y="4881851"/>
            <a:ext cx="0" cy="506889"/>
          </a:xfrm>
          <a:prstGeom prst="straightConnector1">
            <a:avLst/>
          </a:prstGeom>
          <a:noFill/>
          <a:ln cap="flat" cmpd="sng" w="31750">
            <a:solidFill>
              <a:schemeClr val="accent1"/>
            </a:solidFill>
            <a:prstDash val="solid"/>
            <a:miter lim="800000"/>
            <a:headEnd len="sm" w="sm" type="none"/>
            <a:tailEnd len="sm" w="sm" type="none"/>
          </a:ln>
        </p:spPr>
      </p:cxnSp>
      <p:cxnSp>
        <p:nvCxnSpPr>
          <p:cNvPr id="486" name="Google Shape;486;p34"/>
          <p:cNvCxnSpPr/>
          <p:nvPr/>
        </p:nvCxnSpPr>
        <p:spPr>
          <a:xfrm>
            <a:off x="5960961" y="5388740"/>
            <a:ext cx="796726" cy="0"/>
          </a:xfrm>
          <a:prstGeom prst="straightConnector1">
            <a:avLst/>
          </a:prstGeom>
          <a:noFill/>
          <a:ln cap="flat" cmpd="sng" w="31750">
            <a:solidFill>
              <a:schemeClr val="accent1"/>
            </a:solidFill>
            <a:prstDash val="solid"/>
            <a:miter lim="800000"/>
            <a:headEnd len="sm" w="sm" type="none"/>
            <a:tailEnd len="sm" w="sm" type="none"/>
          </a:ln>
        </p:spPr>
      </p:cxnSp>
      <p:sp>
        <p:nvSpPr>
          <p:cNvPr id="487" name="Google Shape;487;p34"/>
          <p:cNvSpPr/>
          <p:nvPr/>
        </p:nvSpPr>
        <p:spPr>
          <a:xfrm>
            <a:off x="6732733" y="5209547"/>
            <a:ext cx="4120587" cy="338554"/>
          </a:xfrm>
          <a:prstGeom prst="frame">
            <a:avLst>
              <a:gd fmla="val 12500" name="adj1"/>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34"/>
          <p:cNvSpPr/>
          <p:nvPr/>
        </p:nvSpPr>
        <p:spPr>
          <a:xfrm>
            <a:off x="5785410" y="5683279"/>
            <a:ext cx="3007618" cy="338554"/>
          </a:xfrm>
          <a:prstGeom prst="frame">
            <a:avLst>
              <a:gd fmla="val 12500" name="adj1"/>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9" name="Google Shape;489;p34"/>
          <p:cNvCxnSpPr/>
          <p:nvPr/>
        </p:nvCxnSpPr>
        <p:spPr>
          <a:xfrm rot="10800000">
            <a:off x="4039563" y="4434778"/>
            <a:ext cx="981195" cy="0"/>
          </a:xfrm>
          <a:prstGeom prst="straightConnector1">
            <a:avLst/>
          </a:prstGeom>
          <a:noFill/>
          <a:ln cap="flat" cmpd="sng" w="31750">
            <a:solidFill>
              <a:schemeClr val="accent1"/>
            </a:solidFill>
            <a:prstDash val="solid"/>
            <a:miter lim="800000"/>
            <a:headEnd len="sm" w="sm" type="none"/>
            <a:tailEnd len="sm" w="sm" type="none"/>
          </a:ln>
        </p:spPr>
      </p:cxnSp>
      <p:cxnSp>
        <p:nvCxnSpPr>
          <p:cNvPr id="490" name="Google Shape;490;p34"/>
          <p:cNvCxnSpPr/>
          <p:nvPr/>
        </p:nvCxnSpPr>
        <p:spPr>
          <a:xfrm>
            <a:off x="5013760" y="3939075"/>
            <a:ext cx="0" cy="506889"/>
          </a:xfrm>
          <a:prstGeom prst="straightConnector1">
            <a:avLst/>
          </a:prstGeom>
          <a:noFill/>
          <a:ln cap="flat" cmpd="sng" w="31750">
            <a:solidFill>
              <a:schemeClr val="accent1"/>
            </a:solidFill>
            <a:prstDash val="solid"/>
            <a:miter lim="800000"/>
            <a:headEnd len="sm" w="sm" type="none"/>
            <a:tailEnd len="sm" w="sm" type="none"/>
          </a:ln>
        </p:spPr>
      </p:cxnSp>
      <p:cxnSp>
        <p:nvCxnSpPr>
          <p:cNvPr id="491" name="Google Shape;491;p34"/>
          <p:cNvCxnSpPr/>
          <p:nvPr/>
        </p:nvCxnSpPr>
        <p:spPr>
          <a:xfrm>
            <a:off x="5000261" y="3950650"/>
            <a:ext cx="796726" cy="0"/>
          </a:xfrm>
          <a:prstGeom prst="straightConnector1">
            <a:avLst/>
          </a:prstGeom>
          <a:noFill/>
          <a:ln cap="flat" cmpd="sng" w="31750">
            <a:solidFill>
              <a:schemeClr val="accent1"/>
            </a:solidFill>
            <a:prstDash val="solid"/>
            <a:miter lim="800000"/>
            <a:headEnd len="sm" w="sm" type="none"/>
            <a:tailEnd len="sm" w="sm" type="none"/>
          </a:ln>
        </p:spPr>
      </p:cxnSp>
      <p:sp>
        <p:nvSpPr>
          <p:cNvPr id="492" name="Google Shape;492;p34"/>
          <p:cNvSpPr txBox="1"/>
          <p:nvPr/>
        </p:nvSpPr>
        <p:spPr>
          <a:xfrm>
            <a:off x="5796987" y="3840080"/>
            <a:ext cx="19522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Profits to Distribute</a:t>
            </a:r>
            <a:endParaRPr/>
          </a:p>
        </p:txBody>
      </p:sp>
      <p:sp>
        <p:nvSpPr>
          <p:cNvPr id="493" name="Google Shape;493;p34"/>
          <p:cNvSpPr/>
          <p:nvPr/>
        </p:nvSpPr>
        <p:spPr>
          <a:xfrm>
            <a:off x="5772033" y="3826214"/>
            <a:ext cx="1952267" cy="338554"/>
          </a:xfrm>
          <a:prstGeom prst="frame">
            <a:avLst>
              <a:gd fmla="val 12500" name="adj1"/>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4" name="Google Shape;494;p34"/>
          <p:cNvCxnSpPr/>
          <p:nvPr/>
        </p:nvCxnSpPr>
        <p:spPr>
          <a:xfrm>
            <a:off x="1205691" y="5775905"/>
            <a:ext cx="0" cy="439700"/>
          </a:xfrm>
          <a:prstGeom prst="straightConnector1">
            <a:avLst/>
          </a:prstGeom>
          <a:noFill/>
          <a:ln cap="flat" cmpd="sng" w="31750">
            <a:solidFill>
              <a:schemeClr val="accent1"/>
            </a:solidFill>
            <a:prstDash val="solid"/>
            <a:miter lim="800000"/>
            <a:headEnd len="sm" w="sm" type="none"/>
            <a:tailEnd len="sm" w="sm" type="none"/>
          </a:ln>
        </p:spPr>
      </p:cxnSp>
      <p:cxnSp>
        <p:nvCxnSpPr>
          <p:cNvPr id="495" name="Google Shape;495;p34"/>
          <p:cNvCxnSpPr/>
          <p:nvPr/>
        </p:nvCxnSpPr>
        <p:spPr>
          <a:xfrm>
            <a:off x="1194116" y="6215605"/>
            <a:ext cx="796726" cy="0"/>
          </a:xfrm>
          <a:prstGeom prst="straightConnector1">
            <a:avLst/>
          </a:prstGeom>
          <a:noFill/>
          <a:ln cap="flat" cmpd="sng" w="31750">
            <a:solidFill>
              <a:schemeClr val="accent1"/>
            </a:solidFill>
            <a:prstDash val="solid"/>
            <a:miter lim="800000"/>
            <a:headEnd len="sm" w="sm" type="none"/>
            <a:tailEnd len="sm" w="sm" type="none"/>
          </a:ln>
        </p:spPr>
      </p:cxnSp>
      <p:sp>
        <p:nvSpPr>
          <p:cNvPr id="496" name="Google Shape;496;p34"/>
          <p:cNvSpPr txBox="1"/>
          <p:nvPr/>
        </p:nvSpPr>
        <p:spPr>
          <a:xfrm>
            <a:off x="1981064" y="6070110"/>
            <a:ext cx="28659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venir"/>
                <a:ea typeface="Avenir"/>
                <a:cs typeface="Avenir"/>
                <a:sym typeface="Avenir"/>
              </a:rPr>
              <a:t>Equity Holders Hold on Profit</a:t>
            </a:r>
            <a:endParaRPr/>
          </a:p>
        </p:txBody>
      </p:sp>
      <p:sp>
        <p:nvSpPr>
          <p:cNvPr id="497" name="Google Shape;497;p34"/>
          <p:cNvSpPr/>
          <p:nvPr/>
        </p:nvSpPr>
        <p:spPr>
          <a:xfrm>
            <a:off x="1969484" y="6060860"/>
            <a:ext cx="3007618" cy="338554"/>
          </a:xfrm>
          <a:prstGeom prst="frame">
            <a:avLst>
              <a:gd fmla="val 12500" name="adj1"/>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Breaking Down ROIC: Invested Capital</a:t>
            </a:r>
            <a:endParaRPr/>
          </a:p>
        </p:txBody>
      </p:sp>
      <p:sp>
        <p:nvSpPr>
          <p:cNvPr id="503" name="Google Shape;503;p35"/>
          <p:cNvSpPr txBox="1"/>
          <p:nvPr/>
        </p:nvSpPr>
        <p:spPr>
          <a:xfrm>
            <a:off x="709210" y="1459285"/>
            <a:ext cx="10956461" cy="461665"/>
          </a:xfrm>
          <a:prstGeom prst="rect">
            <a:avLst/>
          </a:prstGeom>
          <a:blipFill rotWithShape="1">
            <a:blip r:embed="rId3">
              <a:alphaModFix/>
            </a:blip>
            <a:stretch>
              <a:fillRect b="-15787"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4" name="Google Shape;504;p35"/>
          <p:cNvSpPr txBox="1"/>
          <p:nvPr/>
        </p:nvSpPr>
        <p:spPr>
          <a:xfrm>
            <a:off x="6092535" y="2168637"/>
            <a:ext cx="5994558" cy="4493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600">
                <a:solidFill>
                  <a:schemeClr val="dk1"/>
                </a:solidFill>
                <a:latin typeface="Avenir"/>
                <a:ea typeface="Avenir"/>
                <a:cs typeface="Avenir"/>
                <a:sym typeface="Avenir"/>
              </a:rPr>
              <a:t>Breaking Down Invested Capital</a:t>
            </a:r>
            <a:endParaRPr/>
          </a:p>
          <a:p>
            <a:pPr indent="0" lvl="0" marL="0" marR="0" rtl="0" algn="ctr">
              <a:spcBef>
                <a:spcPts val="0"/>
              </a:spcBef>
              <a:spcAft>
                <a:spcPts val="0"/>
              </a:spcAft>
              <a:buNone/>
            </a:pPr>
            <a:r>
              <a:t/>
            </a:r>
            <a:endParaRPr sz="2600">
              <a:solidFill>
                <a:schemeClr val="dk1"/>
              </a:solidFill>
              <a:latin typeface="Avenir"/>
              <a:ea typeface="Avenir"/>
              <a:cs typeface="Avenir"/>
              <a:sym typeface="Avenir"/>
            </a:endParaRPr>
          </a:p>
          <a:p>
            <a:pPr indent="0" lvl="0" marL="0" marR="0" rtl="0" algn="ctr">
              <a:spcBef>
                <a:spcPts val="0"/>
              </a:spcBef>
              <a:spcAft>
                <a:spcPts val="0"/>
              </a:spcAft>
              <a:buNone/>
            </a:pPr>
            <a:r>
              <a:rPr lang="en-US" sz="2600">
                <a:solidFill>
                  <a:schemeClr val="dk1"/>
                </a:solidFill>
                <a:latin typeface="Avenir"/>
                <a:ea typeface="Avenir"/>
                <a:cs typeface="Avenir"/>
                <a:sym typeface="Avenir"/>
              </a:rPr>
              <a:t>Step 1: Total Debt represents all the capital sourced from debt markets</a:t>
            </a:r>
            <a:endParaRPr/>
          </a:p>
          <a:p>
            <a:pPr indent="0" lvl="0" marL="0" marR="0" rtl="0" algn="ctr">
              <a:spcBef>
                <a:spcPts val="0"/>
              </a:spcBef>
              <a:spcAft>
                <a:spcPts val="0"/>
              </a:spcAft>
              <a:buNone/>
            </a:pPr>
            <a:r>
              <a:t/>
            </a:r>
            <a:endParaRPr sz="2600">
              <a:solidFill>
                <a:schemeClr val="dk1"/>
              </a:solidFill>
              <a:latin typeface="Avenir"/>
              <a:ea typeface="Avenir"/>
              <a:cs typeface="Avenir"/>
              <a:sym typeface="Avenir"/>
            </a:endParaRPr>
          </a:p>
          <a:p>
            <a:pPr indent="0" lvl="0" marL="0" marR="0" rtl="0" algn="ctr">
              <a:spcBef>
                <a:spcPts val="0"/>
              </a:spcBef>
              <a:spcAft>
                <a:spcPts val="0"/>
              </a:spcAft>
              <a:buNone/>
            </a:pPr>
            <a:r>
              <a:rPr lang="en-US" sz="2600">
                <a:solidFill>
                  <a:schemeClr val="dk1"/>
                </a:solidFill>
                <a:latin typeface="Avenir"/>
                <a:ea typeface="Avenir"/>
                <a:cs typeface="Avenir"/>
                <a:sym typeface="Avenir"/>
              </a:rPr>
              <a:t>   Step 2: BV of Equity represents the       capital sourced from equity markets</a:t>
            </a:r>
            <a:endParaRPr/>
          </a:p>
          <a:p>
            <a:pPr indent="0" lvl="0" marL="0" marR="0" rtl="0" algn="ctr">
              <a:spcBef>
                <a:spcPts val="0"/>
              </a:spcBef>
              <a:spcAft>
                <a:spcPts val="0"/>
              </a:spcAft>
              <a:buNone/>
            </a:pPr>
            <a:r>
              <a:t/>
            </a:r>
            <a:endParaRPr sz="2600">
              <a:solidFill>
                <a:schemeClr val="dk1"/>
              </a:solidFill>
              <a:latin typeface="Avenir"/>
              <a:ea typeface="Avenir"/>
              <a:cs typeface="Avenir"/>
              <a:sym typeface="Avenir"/>
            </a:endParaRPr>
          </a:p>
          <a:p>
            <a:pPr indent="0" lvl="0" marL="0" marR="0" rtl="0" algn="ctr">
              <a:spcBef>
                <a:spcPts val="0"/>
              </a:spcBef>
              <a:spcAft>
                <a:spcPts val="0"/>
              </a:spcAft>
              <a:buNone/>
            </a:pPr>
            <a:r>
              <a:rPr lang="en-US" sz="2600">
                <a:solidFill>
                  <a:schemeClr val="dk1"/>
                </a:solidFill>
                <a:latin typeface="Avenir"/>
                <a:ea typeface="Avenir"/>
                <a:cs typeface="Avenir"/>
                <a:sym typeface="Avenir"/>
              </a:rPr>
              <a:t>    Step 3: Subtracting Cash and Assets accounts for double counted cash (could pay down debt)</a:t>
            </a:r>
            <a:endParaRPr/>
          </a:p>
        </p:txBody>
      </p:sp>
      <p:sp>
        <p:nvSpPr>
          <p:cNvPr id="505" name="Google Shape;505;p35"/>
          <p:cNvSpPr/>
          <p:nvPr/>
        </p:nvSpPr>
        <p:spPr>
          <a:xfrm>
            <a:off x="2071868" y="3558879"/>
            <a:ext cx="1851949" cy="1713054"/>
          </a:xfrm>
          <a:prstGeom prst="roundRect">
            <a:avLst>
              <a:gd fmla="val 16667" name="adj"/>
            </a:avLst>
          </a:prstGeom>
          <a:solidFill>
            <a:srgbClr val="C9C9C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venir"/>
                <a:ea typeface="Avenir"/>
                <a:cs typeface="Avenir"/>
                <a:sym typeface="Avenir"/>
              </a:rPr>
              <a:t>Firm </a:t>
            </a:r>
            <a:endParaRPr/>
          </a:p>
        </p:txBody>
      </p:sp>
      <p:cxnSp>
        <p:nvCxnSpPr>
          <p:cNvPr id="506" name="Google Shape;506;p35"/>
          <p:cNvCxnSpPr/>
          <p:nvPr/>
        </p:nvCxnSpPr>
        <p:spPr>
          <a:xfrm>
            <a:off x="3923817" y="4062718"/>
            <a:ext cx="1006687" cy="0"/>
          </a:xfrm>
          <a:prstGeom prst="straightConnector1">
            <a:avLst/>
          </a:prstGeom>
          <a:noFill/>
          <a:ln cap="flat" cmpd="sng" w="57150">
            <a:solidFill>
              <a:schemeClr val="accent2"/>
            </a:solidFill>
            <a:prstDash val="solid"/>
            <a:miter lim="800000"/>
            <a:headEnd len="sm" w="sm" type="none"/>
            <a:tailEnd len="sm" w="sm" type="none"/>
          </a:ln>
        </p:spPr>
      </p:cxnSp>
      <p:cxnSp>
        <p:nvCxnSpPr>
          <p:cNvPr id="507" name="Google Shape;507;p35"/>
          <p:cNvCxnSpPr/>
          <p:nvPr/>
        </p:nvCxnSpPr>
        <p:spPr>
          <a:xfrm>
            <a:off x="3923817" y="4527631"/>
            <a:ext cx="1162031" cy="0"/>
          </a:xfrm>
          <a:prstGeom prst="straightConnector1">
            <a:avLst/>
          </a:prstGeom>
          <a:noFill/>
          <a:ln cap="flat" cmpd="sng" w="57150">
            <a:solidFill>
              <a:srgbClr val="2F5496"/>
            </a:solidFill>
            <a:prstDash val="solid"/>
            <a:miter lim="800000"/>
            <a:headEnd len="sm" w="sm" type="none"/>
            <a:tailEnd len="sm" w="sm" type="none"/>
          </a:ln>
        </p:spPr>
      </p:cxnSp>
      <p:cxnSp>
        <p:nvCxnSpPr>
          <p:cNvPr id="508" name="Google Shape;508;p35"/>
          <p:cNvCxnSpPr>
            <a:stCxn id="509" idx="2"/>
          </p:cNvCxnSpPr>
          <p:nvPr/>
        </p:nvCxnSpPr>
        <p:spPr>
          <a:xfrm>
            <a:off x="4930504" y="3101826"/>
            <a:ext cx="0" cy="984000"/>
          </a:xfrm>
          <a:prstGeom prst="straightConnector1">
            <a:avLst/>
          </a:prstGeom>
          <a:noFill/>
          <a:ln cap="flat" cmpd="sng" w="57150">
            <a:solidFill>
              <a:schemeClr val="accent2"/>
            </a:solidFill>
            <a:prstDash val="solid"/>
            <a:miter lim="800000"/>
            <a:headEnd len="sm" w="sm" type="none"/>
            <a:tailEnd len="sm" w="sm" type="none"/>
          </a:ln>
        </p:spPr>
      </p:cxnSp>
      <p:sp>
        <p:nvSpPr>
          <p:cNvPr id="509" name="Google Shape;509;p35"/>
          <p:cNvSpPr/>
          <p:nvPr/>
        </p:nvSpPr>
        <p:spPr>
          <a:xfrm>
            <a:off x="3956399" y="2131183"/>
            <a:ext cx="1948209" cy="970643"/>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venir"/>
                <a:ea typeface="Avenir"/>
                <a:cs typeface="Avenir"/>
                <a:sym typeface="Avenir"/>
              </a:rPr>
              <a:t>Debt Markets</a:t>
            </a:r>
            <a:endParaRPr/>
          </a:p>
        </p:txBody>
      </p:sp>
      <p:cxnSp>
        <p:nvCxnSpPr>
          <p:cNvPr id="510" name="Google Shape;510;p35"/>
          <p:cNvCxnSpPr/>
          <p:nvPr/>
        </p:nvCxnSpPr>
        <p:spPr>
          <a:xfrm>
            <a:off x="1099594" y="4620228"/>
            <a:ext cx="972274" cy="0"/>
          </a:xfrm>
          <a:prstGeom prst="straightConnector1">
            <a:avLst/>
          </a:prstGeom>
          <a:noFill/>
          <a:ln cap="flat" cmpd="sng" w="57150">
            <a:solidFill>
              <a:srgbClr val="2F5496"/>
            </a:solidFill>
            <a:prstDash val="solid"/>
            <a:miter lim="800000"/>
            <a:headEnd len="sm" w="sm" type="none"/>
            <a:tailEnd len="sm" w="sm" type="none"/>
          </a:ln>
        </p:spPr>
      </p:cxnSp>
      <p:cxnSp>
        <p:nvCxnSpPr>
          <p:cNvPr id="511" name="Google Shape;511;p35"/>
          <p:cNvCxnSpPr/>
          <p:nvPr/>
        </p:nvCxnSpPr>
        <p:spPr>
          <a:xfrm>
            <a:off x="1120911" y="4608653"/>
            <a:ext cx="0" cy="1227732"/>
          </a:xfrm>
          <a:prstGeom prst="straightConnector1">
            <a:avLst/>
          </a:prstGeom>
          <a:noFill/>
          <a:ln cap="flat" cmpd="sng" w="57150">
            <a:solidFill>
              <a:srgbClr val="2F5496"/>
            </a:solidFill>
            <a:prstDash val="solid"/>
            <a:miter lim="800000"/>
            <a:headEnd len="sm" w="sm" type="none"/>
            <a:tailEnd len="sm" w="sm" type="none"/>
          </a:ln>
        </p:spPr>
      </p:cxnSp>
      <p:sp>
        <p:nvSpPr>
          <p:cNvPr id="512" name="Google Shape;512;p35"/>
          <p:cNvSpPr/>
          <p:nvPr/>
        </p:nvSpPr>
        <p:spPr>
          <a:xfrm>
            <a:off x="332624" y="5847960"/>
            <a:ext cx="1948209" cy="970643"/>
          </a:xfrm>
          <a:prstGeom prst="roundRect">
            <a:avLst>
              <a:gd fmla="val 16667"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Avenir"/>
                <a:ea typeface="Avenir"/>
                <a:cs typeface="Avenir"/>
                <a:sym typeface="Avenir"/>
              </a:rPr>
              <a:t>Equity Markets</a:t>
            </a:r>
            <a:endParaRPr/>
          </a:p>
        </p:txBody>
      </p:sp>
      <p:cxnSp>
        <p:nvCxnSpPr>
          <p:cNvPr id="513" name="Google Shape;513;p35"/>
          <p:cNvCxnSpPr/>
          <p:nvPr/>
        </p:nvCxnSpPr>
        <p:spPr>
          <a:xfrm>
            <a:off x="2280833" y="6325565"/>
            <a:ext cx="2770602" cy="0"/>
          </a:xfrm>
          <a:prstGeom prst="straightConnector1">
            <a:avLst/>
          </a:prstGeom>
          <a:noFill/>
          <a:ln cap="flat" cmpd="sng" w="57150">
            <a:solidFill>
              <a:srgbClr val="2F5496"/>
            </a:solidFill>
            <a:prstDash val="solid"/>
            <a:miter lim="800000"/>
            <a:headEnd len="sm" w="sm" type="none"/>
            <a:tailEnd len="sm" w="sm" type="none"/>
          </a:ln>
        </p:spPr>
      </p:cxnSp>
      <p:cxnSp>
        <p:nvCxnSpPr>
          <p:cNvPr id="514" name="Google Shape;514;p35"/>
          <p:cNvCxnSpPr/>
          <p:nvPr/>
        </p:nvCxnSpPr>
        <p:spPr>
          <a:xfrm rot="10800000">
            <a:off x="5051435" y="4550781"/>
            <a:ext cx="0" cy="1797936"/>
          </a:xfrm>
          <a:prstGeom prst="straightConnector1">
            <a:avLst/>
          </a:prstGeom>
          <a:noFill/>
          <a:ln cap="flat" cmpd="sng" w="57150">
            <a:solidFill>
              <a:srgbClr val="2F5496"/>
            </a:solidFill>
            <a:prstDash val="solid"/>
            <a:miter lim="800000"/>
            <a:headEnd len="sm" w="sm" type="none"/>
            <a:tailEnd len="sm" w="sm" type="none"/>
          </a:ln>
        </p:spPr>
      </p:cxnSp>
      <p:cxnSp>
        <p:nvCxnSpPr>
          <p:cNvPr id="515" name="Google Shape;515;p35"/>
          <p:cNvCxnSpPr/>
          <p:nvPr/>
        </p:nvCxnSpPr>
        <p:spPr>
          <a:xfrm>
            <a:off x="1074612" y="2444187"/>
            <a:ext cx="2881787" cy="0"/>
          </a:xfrm>
          <a:prstGeom prst="straightConnector1">
            <a:avLst/>
          </a:prstGeom>
          <a:noFill/>
          <a:ln cap="flat" cmpd="sng" w="57150">
            <a:solidFill>
              <a:schemeClr val="accent2"/>
            </a:solidFill>
            <a:prstDash val="solid"/>
            <a:miter lim="800000"/>
            <a:headEnd len="sm" w="sm" type="none"/>
            <a:tailEnd len="sm" w="sm" type="none"/>
          </a:ln>
        </p:spPr>
      </p:cxnSp>
      <p:cxnSp>
        <p:nvCxnSpPr>
          <p:cNvPr id="516" name="Google Shape;516;p35"/>
          <p:cNvCxnSpPr/>
          <p:nvPr/>
        </p:nvCxnSpPr>
        <p:spPr>
          <a:xfrm>
            <a:off x="1099594" y="2444187"/>
            <a:ext cx="21317" cy="1618527"/>
          </a:xfrm>
          <a:prstGeom prst="straightConnector1">
            <a:avLst/>
          </a:prstGeom>
          <a:noFill/>
          <a:ln cap="flat" cmpd="sng" w="57150">
            <a:solidFill>
              <a:schemeClr val="accent2"/>
            </a:solidFill>
            <a:prstDash val="solid"/>
            <a:miter lim="800000"/>
            <a:headEnd len="sm" w="sm" type="none"/>
            <a:tailEnd len="sm" w="sm" type="none"/>
          </a:ln>
        </p:spPr>
      </p:cxnSp>
      <p:cxnSp>
        <p:nvCxnSpPr>
          <p:cNvPr id="517" name="Google Shape;517;p35"/>
          <p:cNvCxnSpPr/>
          <p:nvPr/>
        </p:nvCxnSpPr>
        <p:spPr>
          <a:xfrm flipH="1" rot="10800000">
            <a:off x="1074612" y="4062714"/>
            <a:ext cx="997256" cy="11575"/>
          </a:xfrm>
          <a:prstGeom prst="straightConnector1">
            <a:avLst/>
          </a:prstGeom>
          <a:noFill/>
          <a:ln cap="flat" cmpd="sng" w="57150">
            <a:solidFill>
              <a:schemeClr val="accent2"/>
            </a:solidFill>
            <a:prstDash val="solid"/>
            <a:miter lim="800000"/>
            <a:headEnd len="sm" w="sm" type="none"/>
            <a:tailEnd len="sm" w="sm" type="none"/>
          </a:ln>
        </p:spPr>
      </p:cxnSp>
      <p:sp>
        <p:nvSpPr>
          <p:cNvPr id="518" name="Google Shape;518;p35"/>
          <p:cNvSpPr/>
          <p:nvPr/>
        </p:nvSpPr>
        <p:spPr>
          <a:xfrm rot="10800000">
            <a:off x="5070315" y="3288174"/>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35"/>
          <p:cNvSpPr/>
          <p:nvPr/>
        </p:nvSpPr>
        <p:spPr>
          <a:xfrm rot="10800000">
            <a:off x="5074272" y="3447889"/>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35"/>
          <p:cNvSpPr/>
          <p:nvPr/>
        </p:nvSpPr>
        <p:spPr>
          <a:xfrm rot="10800000">
            <a:off x="5076197" y="3611864"/>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35"/>
          <p:cNvSpPr/>
          <p:nvPr/>
        </p:nvSpPr>
        <p:spPr>
          <a:xfrm rot="-5400000">
            <a:off x="4524567" y="4157802"/>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35"/>
          <p:cNvSpPr/>
          <p:nvPr/>
        </p:nvSpPr>
        <p:spPr>
          <a:xfrm rot="-5400000">
            <a:off x="4209829" y="4157803"/>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3" name="Google Shape;523;p35"/>
          <p:cNvSpPr/>
          <p:nvPr/>
        </p:nvSpPr>
        <p:spPr>
          <a:xfrm rot="-5400000">
            <a:off x="4362928" y="4157803"/>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35"/>
          <p:cNvSpPr/>
          <p:nvPr/>
        </p:nvSpPr>
        <p:spPr>
          <a:xfrm rot="-5400000">
            <a:off x="1598101" y="4217602"/>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35"/>
          <p:cNvSpPr/>
          <p:nvPr/>
        </p:nvSpPr>
        <p:spPr>
          <a:xfrm rot="-5400000">
            <a:off x="1283363" y="4217603"/>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35"/>
          <p:cNvSpPr/>
          <p:nvPr/>
        </p:nvSpPr>
        <p:spPr>
          <a:xfrm rot="-5400000">
            <a:off x="1436462" y="4217603"/>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35"/>
          <p:cNvSpPr/>
          <p:nvPr/>
        </p:nvSpPr>
        <p:spPr>
          <a:xfrm>
            <a:off x="766463" y="2873411"/>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35"/>
          <p:cNvSpPr/>
          <p:nvPr/>
        </p:nvSpPr>
        <p:spPr>
          <a:xfrm>
            <a:off x="770420" y="3033126"/>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35"/>
          <p:cNvSpPr/>
          <p:nvPr/>
        </p:nvSpPr>
        <p:spPr>
          <a:xfrm>
            <a:off x="772345" y="3197101"/>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35"/>
          <p:cNvSpPr/>
          <p:nvPr/>
        </p:nvSpPr>
        <p:spPr>
          <a:xfrm rot="5400000">
            <a:off x="2965849" y="2193965"/>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35"/>
          <p:cNvSpPr/>
          <p:nvPr/>
        </p:nvSpPr>
        <p:spPr>
          <a:xfrm rot="5400000">
            <a:off x="2651111" y="2193966"/>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35"/>
          <p:cNvSpPr/>
          <p:nvPr/>
        </p:nvSpPr>
        <p:spPr>
          <a:xfrm rot="5400000">
            <a:off x="2804210" y="2193966"/>
            <a:ext cx="231494" cy="150472"/>
          </a:xfrm>
          <a:prstGeom prst="triangle">
            <a:avLst>
              <a:gd fmla="val 50000"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35"/>
          <p:cNvSpPr/>
          <p:nvPr/>
        </p:nvSpPr>
        <p:spPr>
          <a:xfrm>
            <a:off x="768391" y="5167132"/>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35"/>
          <p:cNvSpPr/>
          <p:nvPr/>
        </p:nvSpPr>
        <p:spPr>
          <a:xfrm>
            <a:off x="772348" y="5326847"/>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35"/>
          <p:cNvSpPr/>
          <p:nvPr/>
        </p:nvSpPr>
        <p:spPr>
          <a:xfrm>
            <a:off x="774273" y="5490822"/>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35"/>
          <p:cNvSpPr/>
          <p:nvPr/>
        </p:nvSpPr>
        <p:spPr>
          <a:xfrm rot="5400000">
            <a:off x="1623176" y="4751966"/>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35"/>
          <p:cNvSpPr/>
          <p:nvPr/>
        </p:nvSpPr>
        <p:spPr>
          <a:xfrm rot="5400000">
            <a:off x="1308438" y="4751967"/>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35"/>
          <p:cNvSpPr/>
          <p:nvPr/>
        </p:nvSpPr>
        <p:spPr>
          <a:xfrm rot="5400000">
            <a:off x="1461537" y="4751967"/>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35"/>
          <p:cNvSpPr/>
          <p:nvPr/>
        </p:nvSpPr>
        <p:spPr>
          <a:xfrm rot="5400000">
            <a:off x="4586107" y="4660738"/>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35"/>
          <p:cNvSpPr/>
          <p:nvPr/>
        </p:nvSpPr>
        <p:spPr>
          <a:xfrm rot="5400000">
            <a:off x="4271369" y="4660739"/>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1" name="Google Shape;541;p35"/>
          <p:cNvSpPr/>
          <p:nvPr/>
        </p:nvSpPr>
        <p:spPr>
          <a:xfrm rot="5400000">
            <a:off x="4424468" y="4660739"/>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35"/>
          <p:cNvSpPr/>
          <p:nvPr/>
        </p:nvSpPr>
        <p:spPr>
          <a:xfrm rot="10800000">
            <a:off x="5145552" y="5122760"/>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35"/>
          <p:cNvSpPr/>
          <p:nvPr/>
        </p:nvSpPr>
        <p:spPr>
          <a:xfrm rot="10800000">
            <a:off x="5149509" y="5282475"/>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 name="Google Shape;544;p35"/>
          <p:cNvSpPr/>
          <p:nvPr/>
        </p:nvSpPr>
        <p:spPr>
          <a:xfrm rot="10800000">
            <a:off x="5151434" y="5446450"/>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p35"/>
          <p:cNvSpPr/>
          <p:nvPr/>
        </p:nvSpPr>
        <p:spPr>
          <a:xfrm rot="-5400000">
            <a:off x="3152777" y="6468315"/>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6" name="Google Shape;546;p35"/>
          <p:cNvSpPr/>
          <p:nvPr/>
        </p:nvSpPr>
        <p:spPr>
          <a:xfrm rot="-5400000">
            <a:off x="2838039" y="6468316"/>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7" name="Google Shape;547;p35"/>
          <p:cNvSpPr/>
          <p:nvPr/>
        </p:nvSpPr>
        <p:spPr>
          <a:xfrm rot="-5400000">
            <a:off x="2991138" y="6468316"/>
            <a:ext cx="231494" cy="150472"/>
          </a:xfrm>
          <a:prstGeom prst="triangle">
            <a:avLst>
              <a:gd fmla="val 50000" name="adj"/>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What goes into creating a stronger ROIC?</a:t>
            </a:r>
            <a:endParaRPr/>
          </a:p>
        </p:txBody>
      </p:sp>
      <p:sp>
        <p:nvSpPr>
          <p:cNvPr id="553" name="Google Shape;553;p36"/>
          <p:cNvSpPr txBox="1"/>
          <p:nvPr/>
        </p:nvSpPr>
        <p:spPr>
          <a:xfrm>
            <a:off x="2280833" y="1307736"/>
            <a:ext cx="8454686" cy="848437"/>
          </a:xfrm>
          <a:prstGeom prst="rect">
            <a:avLst/>
          </a:prstGeom>
          <a:blipFill rotWithShape="1">
            <a:blip r:embed="rId3">
              <a:alphaModFix/>
            </a:blip>
            <a:stretch>
              <a:fillRect b="-134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54" name="Google Shape;554;p36"/>
          <p:cNvSpPr/>
          <p:nvPr/>
        </p:nvSpPr>
        <p:spPr>
          <a:xfrm>
            <a:off x="219914" y="2338086"/>
            <a:ext cx="4780345" cy="833377"/>
          </a:xfrm>
          <a:prstGeom prst="roundRect">
            <a:avLst>
              <a:gd fmla="val 16667" name="adj"/>
            </a:avLst>
          </a:prstGeom>
          <a:solidFill>
            <a:schemeClr val="dk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Return On Invested Capital </a:t>
            </a:r>
            <a:endParaRPr/>
          </a:p>
        </p:txBody>
      </p:sp>
      <p:sp>
        <p:nvSpPr>
          <p:cNvPr id="555" name="Google Shape;555;p36"/>
          <p:cNvSpPr/>
          <p:nvPr/>
        </p:nvSpPr>
        <p:spPr>
          <a:xfrm>
            <a:off x="219912" y="3245366"/>
            <a:ext cx="4780345" cy="1235521"/>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High Margin, Low Turnover</a:t>
            </a:r>
            <a:endParaRPr/>
          </a:p>
        </p:txBody>
      </p:sp>
      <p:sp>
        <p:nvSpPr>
          <p:cNvPr id="556" name="Google Shape;556;p36"/>
          <p:cNvSpPr/>
          <p:nvPr/>
        </p:nvSpPr>
        <p:spPr>
          <a:xfrm>
            <a:off x="219913" y="4554790"/>
            <a:ext cx="4780345" cy="1441047"/>
          </a:xfrm>
          <a:prstGeom prst="roundRect">
            <a:avLst>
              <a:gd fmla="val 16667"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High Turnover, Low Margin</a:t>
            </a:r>
            <a:endParaRPr/>
          </a:p>
        </p:txBody>
      </p:sp>
      <p:pic>
        <p:nvPicPr>
          <p:cNvPr descr="gucci (@gucci) / Twitter" id="557" name="Google Shape;557;p36"/>
          <p:cNvPicPr preferRelativeResize="0"/>
          <p:nvPr/>
        </p:nvPicPr>
        <p:blipFill rotWithShape="1">
          <a:blip r:embed="rId4">
            <a:alphaModFix/>
          </a:blip>
          <a:srcRect b="0" l="0" r="0" t="0"/>
          <a:stretch/>
        </p:blipFill>
        <p:spPr>
          <a:xfrm>
            <a:off x="5185458" y="2894127"/>
            <a:ext cx="2857500" cy="1937998"/>
          </a:xfrm>
          <a:prstGeom prst="rect">
            <a:avLst/>
          </a:prstGeom>
          <a:noFill/>
          <a:ln cap="flat" cmpd="sng" w="9525">
            <a:solidFill>
              <a:srgbClr val="31538F"/>
            </a:solidFill>
            <a:prstDash val="solid"/>
            <a:round/>
            <a:headEnd len="sm" w="sm" type="none"/>
            <a:tailEnd len="sm" w="sm" type="none"/>
          </a:ln>
        </p:spPr>
      </p:pic>
      <p:pic>
        <p:nvPicPr>
          <p:cNvPr id="558" name="Google Shape;558;p36"/>
          <p:cNvPicPr preferRelativeResize="0"/>
          <p:nvPr/>
        </p:nvPicPr>
        <p:blipFill rotWithShape="1">
          <a:blip r:embed="rId5">
            <a:alphaModFix/>
          </a:blip>
          <a:srcRect b="0" l="0" r="0" t="0"/>
          <a:stretch/>
        </p:blipFill>
        <p:spPr>
          <a:xfrm>
            <a:off x="5185457" y="4701828"/>
            <a:ext cx="2857500" cy="1081138"/>
          </a:xfrm>
          <a:prstGeom prst="rect">
            <a:avLst/>
          </a:prstGeom>
          <a:noFill/>
          <a:ln cap="flat" cmpd="sng" w="9525">
            <a:solidFill>
              <a:srgbClr val="31538F"/>
            </a:solidFill>
            <a:prstDash val="solid"/>
            <a:round/>
            <a:headEnd len="sm" w="sm" type="none"/>
            <a:tailEnd len="sm" w="sm" type="none"/>
          </a:ln>
        </p:spPr>
      </p:pic>
      <p:sp>
        <p:nvSpPr>
          <p:cNvPr id="559" name="Google Shape;559;p36"/>
          <p:cNvSpPr txBox="1"/>
          <p:nvPr/>
        </p:nvSpPr>
        <p:spPr>
          <a:xfrm>
            <a:off x="8171727" y="3326725"/>
            <a:ext cx="3881727"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venir"/>
                <a:ea typeface="Avenir"/>
                <a:cs typeface="Avenir"/>
                <a:sym typeface="Avenir"/>
              </a:rPr>
              <a:t>Companies can boost their ROIC by either improving profit margin or improving inventory turnover. They can rarely do one without sacrificing the other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Intrinsic Value Compounding rate</a:t>
            </a:r>
            <a:endParaRPr/>
          </a:p>
        </p:txBody>
      </p:sp>
      <p:sp>
        <p:nvSpPr>
          <p:cNvPr id="565" name="Google Shape;565;p37"/>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A company can boost its growth by reinvesting into itself</a:t>
            </a:r>
            <a:endParaRPr/>
          </a:p>
          <a:p>
            <a:pPr indent="-228600" lvl="0" marL="228600" rtl="0" algn="l">
              <a:lnSpc>
                <a:spcPct val="150000"/>
              </a:lnSpc>
              <a:spcBef>
                <a:spcPts val="1000"/>
              </a:spcBef>
              <a:spcAft>
                <a:spcPts val="0"/>
              </a:spcAft>
              <a:buClr>
                <a:schemeClr val="dk1"/>
              </a:buClr>
              <a:buSzPts val="2800"/>
              <a:buFont typeface="Arial"/>
              <a:buChar char="•"/>
            </a:pPr>
            <a:r>
              <a:rPr lang="en-US"/>
              <a:t>A high ROIC is nice but can be accelerated by reinvesting into itself and capturing the returns</a:t>
            </a:r>
            <a:endParaRPr/>
          </a:p>
          <a:p>
            <a:pPr indent="-228600" lvl="0" marL="228600" rtl="0" algn="l">
              <a:lnSpc>
                <a:spcPct val="150000"/>
              </a:lnSpc>
              <a:spcBef>
                <a:spcPts val="1000"/>
              </a:spcBef>
              <a:spcAft>
                <a:spcPts val="0"/>
              </a:spcAft>
              <a:buClr>
                <a:schemeClr val="dk1"/>
              </a:buClr>
              <a:buSzPts val="2800"/>
              <a:buFont typeface="Arial"/>
              <a:buChar char="•"/>
            </a:pPr>
            <a:r>
              <a:rPr lang="en-US"/>
              <a:t>Compounding is powerful and can deliver returns in surplus to shareholders</a:t>
            </a:r>
            <a:endParaRPr/>
          </a:p>
        </p:txBody>
      </p:sp>
      <p:sp>
        <p:nvSpPr>
          <p:cNvPr id="566" name="Google Shape;566;p37"/>
          <p:cNvSpPr txBox="1"/>
          <p:nvPr/>
        </p:nvSpPr>
        <p:spPr>
          <a:xfrm>
            <a:off x="1769165" y="1494539"/>
            <a:ext cx="92429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Intrinsic Value Compounding Rate = ROIC * Reinvestment Rate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8"/>
          <p:cNvSpPr txBox="1"/>
          <p:nvPr>
            <p:ph idx="1" type="body"/>
          </p:nvPr>
        </p:nvSpPr>
        <p:spPr>
          <a:xfrm>
            <a:off x="131617" y="1490134"/>
            <a:ext cx="5964383" cy="468683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Overtime, Return on Invested Capital will revert to the mean ROIC of its’ industry</a:t>
            </a:r>
            <a:endParaRPr/>
          </a:p>
          <a:p>
            <a:pPr indent="-228600" lvl="1" marL="685800" rtl="0" algn="l">
              <a:lnSpc>
                <a:spcPct val="150000"/>
              </a:lnSpc>
              <a:spcBef>
                <a:spcPts val="500"/>
              </a:spcBef>
              <a:spcAft>
                <a:spcPts val="0"/>
              </a:spcAft>
              <a:buClr>
                <a:schemeClr val="dk1"/>
              </a:buClr>
              <a:buSzPct val="100000"/>
              <a:buChar char="•"/>
            </a:pPr>
            <a:r>
              <a:rPr lang="en-US"/>
              <a:t>If an industry is profitable firms will enter the market and bring returns down (Econ 101)</a:t>
            </a:r>
            <a:endParaRPr/>
          </a:p>
          <a:p>
            <a:pPr indent="-228600" lvl="0" marL="228600" rtl="0" algn="l">
              <a:lnSpc>
                <a:spcPct val="150000"/>
              </a:lnSpc>
              <a:spcBef>
                <a:spcPts val="1000"/>
              </a:spcBef>
              <a:spcAft>
                <a:spcPts val="0"/>
              </a:spcAft>
              <a:buClr>
                <a:schemeClr val="dk1"/>
              </a:buClr>
              <a:buSzPct val="100000"/>
              <a:buFont typeface="Arial"/>
              <a:buChar char="•"/>
            </a:pPr>
            <a:r>
              <a:rPr lang="en-US"/>
              <a:t>Competitive advantages can allow company to maintain above average ROIC in the long run</a:t>
            </a: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572" name="Google Shape;572;p3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Examining Returns on Capital over time </a:t>
            </a:r>
            <a:endParaRPr/>
          </a:p>
        </p:txBody>
      </p:sp>
      <p:pic>
        <p:nvPicPr>
          <p:cNvPr descr="The Sustainability Of Growth Vs. Return On Invested Capital | Seeking Alpha" id="573" name="Google Shape;573;p38"/>
          <p:cNvPicPr preferRelativeResize="0"/>
          <p:nvPr/>
        </p:nvPicPr>
        <p:blipFill rotWithShape="1">
          <a:blip r:embed="rId3">
            <a:alphaModFix/>
          </a:blip>
          <a:srcRect b="0" l="0" r="0" t="0"/>
          <a:stretch/>
        </p:blipFill>
        <p:spPr>
          <a:xfrm>
            <a:off x="6829440" y="2210233"/>
            <a:ext cx="5117395" cy="34142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9"/>
          <p:cNvSpPr txBox="1"/>
          <p:nvPr>
            <p:ph type="ctrTitle"/>
          </p:nvPr>
        </p:nvSpPr>
        <p:spPr>
          <a:xfrm>
            <a:off x="1038219" y="2723016"/>
            <a:ext cx="10115561"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Competitive 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Enterprise Value </a:t>
            </a:r>
            <a:endParaRPr/>
          </a:p>
        </p:txBody>
      </p:sp>
      <p:sp>
        <p:nvSpPr>
          <p:cNvPr id="209" name="Google Shape;209;p4"/>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latin typeface="Avenir"/>
                <a:ea typeface="Avenir"/>
                <a:cs typeface="Avenir"/>
                <a:sym typeface="Avenir"/>
              </a:rPr>
              <a:t>A quick note: Enterprise Value is approximately equal to:</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Cash flow / (Discount Rate– Growth Rate of the company)</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We’ll cover this more in-depth next week </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But when we talk about EV, try and think about this formula</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You’ll see this referenced throughout valuation</a:t>
            </a:r>
            <a:endParaRPr/>
          </a:p>
          <a:p>
            <a:pPr indent="-228600" lvl="0" marL="228600" rtl="0" algn="l">
              <a:lnSpc>
                <a:spcPct val="150000"/>
              </a:lnSpc>
              <a:spcBef>
                <a:spcPts val="1000"/>
              </a:spcBef>
              <a:spcAft>
                <a:spcPts val="0"/>
              </a:spcAft>
              <a:buClr>
                <a:schemeClr val="dk1"/>
              </a:buClr>
              <a:buSzPts val="2400"/>
              <a:buChar char="•"/>
            </a:pPr>
            <a:r>
              <a:rPr lang="en-US" sz="2400">
                <a:latin typeface="Avenir"/>
                <a:ea typeface="Avenir"/>
                <a:cs typeface="Avenir"/>
                <a:sym typeface="Avenir"/>
              </a:rPr>
              <a:t>Higher growth means higher value (why growth stocks are valued highly)</a:t>
            </a:r>
            <a:endParaRPr/>
          </a:p>
          <a:p>
            <a:pPr indent="-76200" lvl="1" marL="685800" rtl="0" algn="l">
              <a:lnSpc>
                <a:spcPct val="150000"/>
              </a:lnSpc>
              <a:spcBef>
                <a:spcPts val="500"/>
              </a:spcBef>
              <a:spcAft>
                <a:spcPts val="0"/>
              </a:spcAft>
              <a:buClr>
                <a:schemeClr val="dk1"/>
              </a:buClr>
              <a:buSzPts val="2400"/>
              <a:buNone/>
            </a:pPr>
            <a:r>
              <a:t/>
            </a:r>
            <a:endParaRPr>
              <a:latin typeface="Avenir"/>
              <a:ea typeface="Avenir"/>
              <a:cs typeface="Avenir"/>
              <a:sym typeface="Aveni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210" name="Google Shape;210;p4"/>
          <p:cNvSpPr txBox="1"/>
          <p:nvPr/>
        </p:nvSpPr>
        <p:spPr>
          <a:xfrm>
            <a:off x="2420795" y="1396982"/>
            <a:ext cx="7343480" cy="618311"/>
          </a:xfrm>
          <a:prstGeom prst="rect">
            <a:avLst/>
          </a:prstGeom>
          <a:blipFill rotWithShape="1">
            <a:blip r:embed="rId3">
              <a:alphaModFix/>
            </a:blip>
            <a:stretch>
              <a:fillRect b="-1799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The Goal of All Companies in a Capital Market</a:t>
            </a:r>
            <a:endParaRPr/>
          </a:p>
        </p:txBody>
      </p:sp>
      <p:sp>
        <p:nvSpPr>
          <p:cNvPr id="585" name="Google Shape;585;p40"/>
          <p:cNvSpPr txBox="1"/>
          <p:nvPr/>
        </p:nvSpPr>
        <p:spPr>
          <a:xfrm>
            <a:off x="-444831" y="2094569"/>
            <a:ext cx="12409714" cy="406092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400">
                <a:solidFill>
                  <a:schemeClr val="dk1"/>
                </a:solidFill>
                <a:latin typeface="Avenir"/>
                <a:ea typeface="Avenir"/>
                <a:cs typeface="Avenir"/>
                <a:sym typeface="Avenir"/>
              </a:rPr>
              <a:t>	What is Economic Profit: Comparing the return on investments and the opportunity cost of using money</a:t>
            </a:r>
            <a:endParaRPr/>
          </a:p>
          <a:p>
            <a:pPr indent="0" lvl="0" marL="0" marR="0" rtl="0" algn="ctr">
              <a:lnSpc>
                <a:spcPct val="200000"/>
              </a:lnSpc>
              <a:spcBef>
                <a:spcPts val="0"/>
              </a:spcBef>
              <a:spcAft>
                <a:spcPts val="0"/>
              </a:spcAft>
              <a:buNone/>
            </a:pPr>
            <a:r>
              <a:t/>
            </a:r>
            <a:endParaRPr sz="2400">
              <a:solidFill>
                <a:schemeClr val="dk1"/>
              </a:solidFill>
              <a:latin typeface="Avenir"/>
              <a:ea typeface="Avenir"/>
              <a:cs typeface="Avenir"/>
              <a:sym typeface="Avenir"/>
            </a:endParaRPr>
          </a:p>
          <a:p>
            <a:pPr indent="0" lvl="0" marL="0" marR="0" rtl="0" algn="ctr">
              <a:lnSpc>
                <a:spcPct val="200000"/>
              </a:lnSpc>
              <a:spcBef>
                <a:spcPts val="0"/>
              </a:spcBef>
              <a:spcAft>
                <a:spcPts val="0"/>
              </a:spcAft>
              <a:buNone/>
            </a:pPr>
            <a:r>
              <a:t/>
            </a:r>
            <a:endParaRPr sz="2400">
              <a:solidFill>
                <a:schemeClr val="dk1"/>
              </a:solidFill>
              <a:latin typeface="Avenir"/>
              <a:ea typeface="Avenir"/>
              <a:cs typeface="Avenir"/>
              <a:sym typeface="Avenir"/>
            </a:endParaRPr>
          </a:p>
          <a:p>
            <a:pPr indent="0" lvl="0" marL="0" marR="0" rtl="0" algn="ctr">
              <a:lnSpc>
                <a:spcPct val="200000"/>
              </a:lnSpc>
              <a:spcBef>
                <a:spcPts val="0"/>
              </a:spcBef>
              <a:spcAft>
                <a:spcPts val="0"/>
              </a:spcAft>
              <a:buNone/>
            </a:pPr>
            <a:r>
              <a:t/>
            </a:r>
            <a:endParaRPr sz="2400">
              <a:solidFill>
                <a:schemeClr val="dk1"/>
              </a:solidFill>
              <a:latin typeface="Avenir"/>
              <a:ea typeface="Avenir"/>
              <a:cs typeface="Avenir"/>
              <a:sym typeface="Avenir"/>
            </a:endParaRPr>
          </a:p>
          <a:p>
            <a:pPr indent="0" lvl="0" marL="0" marR="0" rtl="0" algn="ctr">
              <a:lnSpc>
                <a:spcPct val="200000"/>
              </a:lnSpc>
              <a:spcBef>
                <a:spcPts val="0"/>
              </a:spcBef>
              <a:spcAft>
                <a:spcPts val="0"/>
              </a:spcAft>
              <a:buNone/>
            </a:pPr>
            <a:r>
              <a:t/>
            </a:r>
            <a:endParaRPr sz="2400">
              <a:solidFill>
                <a:schemeClr val="dk1"/>
              </a:solidFill>
              <a:latin typeface="Avenir"/>
              <a:ea typeface="Avenir"/>
              <a:cs typeface="Avenir"/>
              <a:sym typeface="Avenir"/>
            </a:endParaRPr>
          </a:p>
        </p:txBody>
      </p:sp>
      <p:sp>
        <p:nvSpPr>
          <p:cNvPr id="586" name="Google Shape;586;p40"/>
          <p:cNvSpPr txBox="1"/>
          <p:nvPr/>
        </p:nvSpPr>
        <p:spPr>
          <a:xfrm>
            <a:off x="1315330" y="1459003"/>
            <a:ext cx="9554410" cy="461665"/>
          </a:xfrm>
          <a:prstGeom prst="rect">
            <a:avLst/>
          </a:prstGeom>
          <a:blipFill rotWithShape="1">
            <a:blip r:embed="rId3">
              <a:alphaModFix/>
            </a:blip>
            <a:stretch>
              <a:fillRect b="-1842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descr="A picture containing table&#10;&#10;Description automatically generated" id="587" name="Google Shape;587;p40"/>
          <p:cNvPicPr preferRelativeResize="0"/>
          <p:nvPr/>
        </p:nvPicPr>
        <p:blipFill rotWithShape="1">
          <a:blip r:embed="rId4">
            <a:alphaModFix/>
          </a:blip>
          <a:srcRect b="0" l="0" r="0" t="0"/>
          <a:stretch/>
        </p:blipFill>
        <p:spPr>
          <a:xfrm>
            <a:off x="2634343" y="3206001"/>
            <a:ext cx="6705600" cy="1193800"/>
          </a:xfrm>
          <a:prstGeom prst="rect">
            <a:avLst/>
          </a:prstGeom>
          <a:noFill/>
          <a:ln>
            <a:noFill/>
          </a:ln>
        </p:spPr>
      </p:pic>
      <p:sp>
        <p:nvSpPr>
          <p:cNvPr id="588" name="Google Shape;588;p40"/>
          <p:cNvSpPr/>
          <p:nvPr/>
        </p:nvSpPr>
        <p:spPr>
          <a:xfrm>
            <a:off x="702887" y="4627182"/>
            <a:ext cx="3847605" cy="822065"/>
          </a:xfrm>
          <a:prstGeom prst="curvedDownArrow">
            <a:avLst>
              <a:gd fmla="val 22156" name="adj1"/>
              <a:gd fmla="val 50000" name="adj2"/>
              <a:gd fmla="val 25000" name="adj3"/>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40"/>
          <p:cNvSpPr/>
          <p:nvPr/>
        </p:nvSpPr>
        <p:spPr>
          <a:xfrm>
            <a:off x="4142529" y="5454321"/>
            <a:ext cx="3063834" cy="51847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Revenue – Explicit Costs </a:t>
            </a:r>
            <a:endParaRPr/>
          </a:p>
        </p:txBody>
      </p:sp>
      <p:sp>
        <p:nvSpPr>
          <p:cNvPr id="590" name="Google Shape;590;p40"/>
          <p:cNvSpPr/>
          <p:nvPr/>
        </p:nvSpPr>
        <p:spPr>
          <a:xfrm>
            <a:off x="4619993" y="5966120"/>
            <a:ext cx="3063834" cy="888542"/>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venir"/>
                <a:ea typeface="Avenir"/>
                <a:cs typeface="Avenir"/>
                <a:sym typeface="Avenir"/>
              </a:rPr>
              <a:t>Return On Capital: “Accounting Profits”, Are assets good at making $</a:t>
            </a:r>
            <a:endParaRPr/>
          </a:p>
        </p:txBody>
      </p:sp>
      <p:sp>
        <p:nvSpPr>
          <p:cNvPr id="591" name="Google Shape;591;p40"/>
          <p:cNvSpPr/>
          <p:nvPr/>
        </p:nvSpPr>
        <p:spPr>
          <a:xfrm>
            <a:off x="6872098" y="4646072"/>
            <a:ext cx="3847605" cy="822065"/>
          </a:xfrm>
          <a:prstGeom prst="curvedDownArrow">
            <a:avLst>
              <a:gd fmla="val 22156" name="adj1"/>
              <a:gd fmla="val 50000" name="adj2"/>
              <a:gd fmla="val 25000" name="adj3"/>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40"/>
          <p:cNvSpPr/>
          <p:nvPr/>
        </p:nvSpPr>
        <p:spPr>
          <a:xfrm>
            <a:off x="8256823" y="5454321"/>
            <a:ext cx="3063834" cy="51847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Opportunity Costs </a:t>
            </a:r>
            <a:endParaRPr/>
          </a:p>
        </p:txBody>
      </p:sp>
      <p:sp>
        <p:nvSpPr>
          <p:cNvPr id="593" name="Google Shape;593;p40"/>
          <p:cNvSpPr/>
          <p:nvPr/>
        </p:nvSpPr>
        <p:spPr>
          <a:xfrm>
            <a:off x="8996549" y="5966120"/>
            <a:ext cx="3063834" cy="888542"/>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venir"/>
                <a:ea typeface="Avenir"/>
                <a:cs typeface="Avenir"/>
                <a:sym typeface="Avenir"/>
              </a:rPr>
              <a:t>Cost of Capital: Profits we gave up by locking up cash</a:t>
            </a:r>
            <a:endParaRPr/>
          </a:p>
        </p:txBody>
      </p:sp>
      <p:sp>
        <p:nvSpPr>
          <p:cNvPr id="594" name="Google Shape;594;p40"/>
          <p:cNvSpPr/>
          <p:nvPr/>
        </p:nvSpPr>
        <p:spPr>
          <a:xfrm>
            <a:off x="131617" y="5454321"/>
            <a:ext cx="3063834" cy="51847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Economic Profit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1"/>
          <p:cNvSpPr/>
          <p:nvPr/>
        </p:nvSpPr>
        <p:spPr>
          <a:xfrm>
            <a:off x="872975" y="391061"/>
            <a:ext cx="3348842" cy="122952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REVENUE</a:t>
            </a:r>
            <a:endParaRPr/>
          </a:p>
        </p:txBody>
      </p:sp>
      <p:sp>
        <p:nvSpPr>
          <p:cNvPr id="600" name="Google Shape;600;p41"/>
          <p:cNvSpPr/>
          <p:nvPr/>
        </p:nvSpPr>
        <p:spPr>
          <a:xfrm>
            <a:off x="2406607" y="1789410"/>
            <a:ext cx="254524" cy="758183"/>
          </a:xfrm>
          <a:prstGeom prst="downArrow">
            <a:avLst>
              <a:gd fmla="val 50000" name="adj1"/>
              <a:gd fmla="val 5000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41"/>
          <p:cNvSpPr/>
          <p:nvPr/>
        </p:nvSpPr>
        <p:spPr>
          <a:xfrm>
            <a:off x="859448" y="3587924"/>
            <a:ext cx="3348842" cy="671772"/>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Profit Margin</a:t>
            </a:r>
            <a:endParaRPr/>
          </a:p>
        </p:txBody>
      </p:sp>
      <p:sp>
        <p:nvSpPr>
          <p:cNvPr id="602" name="Google Shape;602;p41"/>
          <p:cNvSpPr/>
          <p:nvPr/>
        </p:nvSpPr>
        <p:spPr>
          <a:xfrm>
            <a:off x="837350" y="4871677"/>
            <a:ext cx="3348842" cy="671772"/>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Volume Sold</a:t>
            </a:r>
            <a:endParaRPr/>
          </a:p>
        </p:txBody>
      </p:sp>
      <p:cxnSp>
        <p:nvCxnSpPr>
          <p:cNvPr id="603" name="Google Shape;603;p41"/>
          <p:cNvCxnSpPr/>
          <p:nvPr/>
        </p:nvCxnSpPr>
        <p:spPr>
          <a:xfrm>
            <a:off x="2385551" y="4436219"/>
            <a:ext cx="301658" cy="292231"/>
          </a:xfrm>
          <a:prstGeom prst="straightConnector1">
            <a:avLst/>
          </a:prstGeom>
          <a:noFill/>
          <a:ln cap="flat" cmpd="sng" w="44450">
            <a:solidFill>
              <a:schemeClr val="accent1"/>
            </a:solidFill>
            <a:prstDash val="solid"/>
            <a:miter lim="800000"/>
            <a:headEnd len="sm" w="sm" type="none"/>
            <a:tailEnd len="sm" w="sm" type="none"/>
          </a:ln>
        </p:spPr>
      </p:cxnSp>
      <p:cxnSp>
        <p:nvCxnSpPr>
          <p:cNvPr id="604" name="Google Shape;604;p41"/>
          <p:cNvCxnSpPr/>
          <p:nvPr/>
        </p:nvCxnSpPr>
        <p:spPr>
          <a:xfrm rot="5400000">
            <a:off x="2390021" y="4431505"/>
            <a:ext cx="301658" cy="292231"/>
          </a:xfrm>
          <a:prstGeom prst="straightConnector1">
            <a:avLst/>
          </a:prstGeom>
          <a:noFill/>
          <a:ln cap="flat" cmpd="sng" w="44450">
            <a:solidFill>
              <a:schemeClr val="accent1"/>
            </a:solidFill>
            <a:prstDash val="solid"/>
            <a:miter lim="800000"/>
            <a:headEnd len="sm" w="sm" type="none"/>
            <a:tailEnd len="sm" w="sm" type="none"/>
          </a:ln>
        </p:spPr>
      </p:cxnSp>
      <p:sp>
        <p:nvSpPr>
          <p:cNvPr id="605" name="Google Shape;605;p41"/>
          <p:cNvSpPr/>
          <p:nvPr/>
        </p:nvSpPr>
        <p:spPr>
          <a:xfrm>
            <a:off x="835372" y="2796675"/>
            <a:ext cx="3348842" cy="671772"/>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Revenue Levers</a:t>
            </a:r>
            <a:endParaRPr/>
          </a:p>
        </p:txBody>
      </p:sp>
      <p:sp>
        <p:nvSpPr>
          <p:cNvPr id="606" name="Google Shape;606;p41"/>
          <p:cNvSpPr/>
          <p:nvPr/>
        </p:nvSpPr>
        <p:spPr>
          <a:xfrm>
            <a:off x="4701413" y="391061"/>
            <a:ext cx="3348842" cy="122952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EXPLICIT COSTS</a:t>
            </a:r>
            <a:endParaRPr/>
          </a:p>
        </p:txBody>
      </p:sp>
      <p:sp>
        <p:nvSpPr>
          <p:cNvPr id="607" name="Google Shape;607;p41"/>
          <p:cNvSpPr/>
          <p:nvPr/>
        </p:nvSpPr>
        <p:spPr>
          <a:xfrm>
            <a:off x="6248570" y="1785530"/>
            <a:ext cx="254524" cy="758183"/>
          </a:xfrm>
          <a:prstGeom prst="downArrow">
            <a:avLst>
              <a:gd fmla="val 50000" name="adj1"/>
              <a:gd fmla="val 5000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p41"/>
          <p:cNvSpPr/>
          <p:nvPr/>
        </p:nvSpPr>
        <p:spPr>
          <a:xfrm>
            <a:off x="4701413" y="3700403"/>
            <a:ext cx="3348842" cy="671772"/>
          </a:xfrm>
          <a:prstGeom prst="roundRect">
            <a:avLst>
              <a:gd fmla="val 16667" name="adj"/>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COGS</a:t>
            </a:r>
            <a:endParaRPr/>
          </a:p>
        </p:txBody>
      </p:sp>
      <p:sp>
        <p:nvSpPr>
          <p:cNvPr id="609" name="Google Shape;609;p41"/>
          <p:cNvSpPr/>
          <p:nvPr/>
        </p:nvSpPr>
        <p:spPr>
          <a:xfrm>
            <a:off x="4701411" y="4416311"/>
            <a:ext cx="3348842" cy="671772"/>
          </a:xfrm>
          <a:prstGeom prst="roundRect">
            <a:avLst>
              <a:gd fmla="val 16667" name="adj"/>
            </a:avLst>
          </a:prstGeom>
          <a:solidFill>
            <a:srgbClr val="F4B08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SG&amp;A</a:t>
            </a:r>
            <a:endParaRPr/>
          </a:p>
        </p:txBody>
      </p:sp>
      <p:cxnSp>
        <p:nvCxnSpPr>
          <p:cNvPr id="610" name="Google Shape;610;p41"/>
          <p:cNvCxnSpPr/>
          <p:nvPr/>
        </p:nvCxnSpPr>
        <p:spPr>
          <a:xfrm flipH="1" rot="10800000">
            <a:off x="6165860" y="3594869"/>
            <a:ext cx="452110" cy="1"/>
          </a:xfrm>
          <a:prstGeom prst="straightConnector1">
            <a:avLst/>
          </a:prstGeom>
          <a:noFill/>
          <a:ln cap="flat" cmpd="sng" w="44450">
            <a:solidFill>
              <a:schemeClr val="accent1"/>
            </a:solidFill>
            <a:prstDash val="solid"/>
            <a:miter lim="800000"/>
            <a:headEnd len="sm" w="sm" type="none"/>
            <a:tailEnd len="sm" w="sm" type="none"/>
          </a:ln>
        </p:spPr>
      </p:cxnSp>
      <p:sp>
        <p:nvSpPr>
          <p:cNvPr id="611" name="Google Shape;611;p41"/>
          <p:cNvSpPr/>
          <p:nvPr/>
        </p:nvSpPr>
        <p:spPr>
          <a:xfrm>
            <a:off x="4701411" y="2796675"/>
            <a:ext cx="3348842" cy="671772"/>
          </a:xfrm>
          <a:prstGeom prst="roundRect">
            <a:avLst>
              <a:gd fmla="val 16667" name="adj"/>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Revenue </a:t>
            </a:r>
            <a:endParaRPr/>
          </a:p>
        </p:txBody>
      </p:sp>
      <p:sp>
        <p:nvSpPr>
          <p:cNvPr id="612" name="Google Shape;612;p41"/>
          <p:cNvSpPr/>
          <p:nvPr/>
        </p:nvSpPr>
        <p:spPr>
          <a:xfrm>
            <a:off x="4701411" y="5132219"/>
            <a:ext cx="3348842" cy="671772"/>
          </a:xfrm>
          <a:prstGeom prst="roundRect">
            <a:avLst>
              <a:gd fmla="val 16667" name="adj"/>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D&amp;A</a:t>
            </a:r>
            <a:endParaRPr/>
          </a:p>
        </p:txBody>
      </p:sp>
      <p:sp>
        <p:nvSpPr>
          <p:cNvPr id="613" name="Google Shape;613;p41"/>
          <p:cNvSpPr/>
          <p:nvPr/>
        </p:nvSpPr>
        <p:spPr>
          <a:xfrm>
            <a:off x="4701411" y="5848127"/>
            <a:ext cx="3348842" cy="671772"/>
          </a:xfrm>
          <a:prstGeom prst="roundRect">
            <a:avLst>
              <a:gd fmla="val 16667" name="adj"/>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R&amp;D</a:t>
            </a:r>
            <a:endParaRPr/>
          </a:p>
        </p:txBody>
      </p:sp>
      <p:sp>
        <p:nvSpPr>
          <p:cNvPr id="614" name="Google Shape;614;p41"/>
          <p:cNvSpPr/>
          <p:nvPr/>
        </p:nvSpPr>
        <p:spPr>
          <a:xfrm>
            <a:off x="8475788" y="391061"/>
            <a:ext cx="3348842" cy="122952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COST OF CAPITAL</a:t>
            </a:r>
            <a:endParaRPr/>
          </a:p>
        </p:txBody>
      </p:sp>
      <p:sp>
        <p:nvSpPr>
          <p:cNvPr id="615" name="Google Shape;615;p41"/>
          <p:cNvSpPr/>
          <p:nvPr/>
        </p:nvSpPr>
        <p:spPr>
          <a:xfrm>
            <a:off x="8475788" y="2796675"/>
            <a:ext cx="3348842" cy="671772"/>
          </a:xfrm>
          <a:prstGeom prst="roundRect">
            <a:avLst>
              <a:gd fmla="val 16667" name="adj"/>
            </a:avLst>
          </a:prstGeom>
          <a:solidFill>
            <a:schemeClr val="dk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Cost of Debt  </a:t>
            </a:r>
            <a:endParaRPr/>
          </a:p>
        </p:txBody>
      </p:sp>
      <p:sp>
        <p:nvSpPr>
          <p:cNvPr id="616" name="Google Shape;616;p41"/>
          <p:cNvSpPr/>
          <p:nvPr/>
        </p:nvSpPr>
        <p:spPr>
          <a:xfrm>
            <a:off x="8475788" y="3722619"/>
            <a:ext cx="3348842" cy="671772"/>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venir"/>
                <a:ea typeface="Avenir"/>
                <a:cs typeface="Avenir"/>
                <a:sym typeface="Avenir"/>
              </a:rPr>
              <a:t>Cost of Capital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Porters 5 Forces: Competitive Fit and Analysis </a:t>
            </a:r>
            <a:endParaRPr/>
          </a:p>
        </p:txBody>
      </p:sp>
      <p:grpSp>
        <p:nvGrpSpPr>
          <p:cNvPr id="622" name="Google Shape;622;p42"/>
          <p:cNvGrpSpPr/>
          <p:nvPr/>
        </p:nvGrpSpPr>
        <p:grpSpPr>
          <a:xfrm>
            <a:off x="4735541" y="2576863"/>
            <a:ext cx="2720917" cy="2664783"/>
            <a:chOff x="1271944" y="572"/>
            <a:chExt cx="2720917" cy="2664783"/>
          </a:xfrm>
        </p:grpSpPr>
        <p:sp>
          <p:nvSpPr>
            <p:cNvPr id="623" name="Google Shape;623;p42"/>
            <p:cNvSpPr/>
            <p:nvPr/>
          </p:nvSpPr>
          <p:spPr>
            <a:xfrm>
              <a:off x="2889603" y="572"/>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txBox="1"/>
            <p:nvPr/>
          </p:nvSpPr>
          <p:spPr>
            <a:xfrm>
              <a:off x="2889603" y="572"/>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f</a:t>
              </a:r>
              <a:endParaRPr/>
            </a:p>
          </p:txBody>
        </p:sp>
        <p:sp>
          <p:nvSpPr>
            <p:cNvPr id="625" name="Google Shape;625;p42"/>
            <p:cNvSpPr/>
            <p:nvPr/>
          </p:nvSpPr>
          <p:spPr>
            <a:xfrm>
              <a:off x="1382334" y="26039"/>
              <a:ext cx="2500136" cy="2500136"/>
            </a:xfrm>
            <a:custGeom>
              <a:rect b="b" l="l" r="r" t="t"/>
              <a:pathLst>
                <a:path extrusionOk="0" h="120000" w="120000">
                  <a:moveTo>
                    <a:pt x="96690" y="16389"/>
                  </a:moveTo>
                  <a:lnTo>
                    <a:pt x="96690" y="16389"/>
                  </a:lnTo>
                  <a:cubicBezTo>
                    <a:pt x="101918" y="20787"/>
                    <a:pt x="106313" y="26090"/>
                    <a:pt x="109665" y="32044"/>
                  </a:cubicBezTo>
                  <a:lnTo>
                    <a:pt x="112372" y="30746"/>
                  </a:lnTo>
                  <a:lnTo>
                    <a:pt x="109355" y="36331"/>
                  </a:lnTo>
                  <a:lnTo>
                    <a:pt x="102881" y="35297"/>
                  </a:lnTo>
                  <a:lnTo>
                    <a:pt x="105588" y="33999"/>
                  </a:lnTo>
                  <a:lnTo>
                    <a:pt x="105588" y="33999"/>
                  </a:lnTo>
                  <a:cubicBezTo>
                    <a:pt x="102520" y="28620"/>
                    <a:pt x="98525" y="23827"/>
                    <a:pt x="93786" y="19840"/>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3510854" y="779595"/>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txBox="1"/>
            <p:nvPr/>
          </p:nvSpPr>
          <p:spPr>
            <a:xfrm>
              <a:off x="3510854" y="779595"/>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f</a:t>
              </a:r>
              <a:endParaRPr/>
            </a:p>
          </p:txBody>
        </p:sp>
        <p:sp>
          <p:nvSpPr>
            <p:cNvPr id="628" name="Google Shape;628;p42"/>
            <p:cNvSpPr/>
            <p:nvPr/>
          </p:nvSpPr>
          <p:spPr>
            <a:xfrm>
              <a:off x="1382334" y="26039"/>
              <a:ext cx="2500136" cy="2500136"/>
            </a:xfrm>
            <a:custGeom>
              <a:rect b="b" l="l" r="r" t="t"/>
              <a:pathLst>
                <a:path extrusionOk="0" h="120000" w="120000">
                  <a:moveTo>
                    <a:pt x="116988" y="59280"/>
                  </a:moveTo>
                  <a:cubicBezTo>
                    <a:pt x="117078" y="66396"/>
                    <a:pt x="115834" y="73466"/>
                    <a:pt x="113321" y="80124"/>
                  </a:cubicBezTo>
                  <a:lnTo>
                    <a:pt x="116055" y="81366"/>
                  </a:lnTo>
                  <a:lnTo>
                    <a:pt x="109836" y="82639"/>
                  </a:lnTo>
                  <a:lnTo>
                    <a:pt x="106471" y="77012"/>
                  </a:lnTo>
                  <a:lnTo>
                    <a:pt x="109205" y="78254"/>
                  </a:lnTo>
                  <a:cubicBezTo>
                    <a:pt x="111449" y="72203"/>
                    <a:pt x="112559" y="65790"/>
                    <a:pt x="112477" y="59337"/>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3289132" y="1751022"/>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txBox="1"/>
            <p:nvPr/>
          </p:nvSpPr>
          <p:spPr>
            <a:xfrm>
              <a:off x="3289132" y="1751022"/>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f</a:t>
              </a:r>
              <a:endParaRPr/>
            </a:p>
          </p:txBody>
        </p:sp>
        <p:sp>
          <p:nvSpPr>
            <p:cNvPr id="631" name="Google Shape;631;p42"/>
            <p:cNvSpPr/>
            <p:nvPr/>
          </p:nvSpPr>
          <p:spPr>
            <a:xfrm>
              <a:off x="1382334" y="26039"/>
              <a:ext cx="2500136" cy="2500136"/>
            </a:xfrm>
            <a:custGeom>
              <a:rect b="b" l="l" r="r" t="t"/>
              <a:pathLst>
                <a:path extrusionOk="0" h="120000" w="120000">
                  <a:moveTo>
                    <a:pt x="92596" y="106750"/>
                  </a:moveTo>
                  <a:lnTo>
                    <a:pt x="92596" y="106750"/>
                  </a:lnTo>
                  <a:cubicBezTo>
                    <a:pt x="87412" y="110365"/>
                    <a:pt x="81664" y="113092"/>
                    <a:pt x="75585" y="114820"/>
                  </a:cubicBezTo>
                  <a:lnTo>
                    <a:pt x="76215" y="117756"/>
                  </a:lnTo>
                  <a:lnTo>
                    <a:pt x="71489" y="113518"/>
                  </a:lnTo>
                  <a:lnTo>
                    <a:pt x="74006" y="107464"/>
                  </a:lnTo>
                  <a:lnTo>
                    <a:pt x="74636" y="110399"/>
                  </a:lnTo>
                  <a:cubicBezTo>
                    <a:pt x="80129" y="108804"/>
                    <a:pt x="85324" y="106322"/>
                    <a:pt x="90016" y="103050"/>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2391399" y="2183348"/>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txBox="1"/>
            <p:nvPr/>
          </p:nvSpPr>
          <p:spPr>
            <a:xfrm>
              <a:off x="2391399" y="2183348"/>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f</a:t>
              </a:r>
              <a:endParaRPr/>
            </a:p>
          </p:txBody>
        </p:sp>
        <p:sp>
          <p:nvSpPr>
            <p:cNvPr id="634" name="Google Shape;634;p42"/>
            <p:cNvSpPr/>
            <p:nvPr/>
          </p:nvSpPr>
          <p:spPr>
            <a:xfrm>
              <a:off x="1382334" y="26039"/>
              <a:ext cx="2500136" cy="2500136"/>
            </a:xfrm>
            <a:custGeom>
              <a:rect b="b" l="l" r="r" t="t"/>
              <a:pathLst>
                <a:path extrusionOk="0" h="120000" w="120000">
                  <a:moveTo>
                    <a:pt x="48038" y="115723"/>
                  </a:moveTo>
                  <a:cubicBezTo>
                    <a:pt x="41859" y="114396"/>
                    <a:pt x="35944" y="112052"/>
                    <a:pt x="30535" y="108784"/>
                  </a:cubicBezTo>
                  <a:lnTo>
                    <a:pt x="28817" y="111247"/>
                  </a:lnTo>
                  <a:lnTo>
                    <a:pt x="28694" y="104900"/>
                  </a:lnTo>
                  <a:lnTo>
                    <a:pt x="34838" y="102613"/>
                  </a:lnTo>
                  <a:lnTo>
                    <a:pt x="33121" y="105075"/>
                  </a:lnTo>
                  <a:lnTo>
                    <a:pt x="33121" y="105075"/>
                  </a:lnTo>
                  <a:cubicBezTo>
                    <a:pt x="38033" y="108005"/>
                    <a:pt x="43392" y="110112"/>
                    <a:pt x="48985" y="111312"/>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1493665" y="1751022"/>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txBox="1"/>
            <p:nvPr/>
          </p:nvSpPr>
          <p:spPr>
            <a:xfrm>
              <a:off x="1493665" y="1751022"/>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dk1"/>
                </a:solidFill>
                <a:latin typeface="Calibri"/>
                <a:ea typeface="Calibri"/>
                <a:cs typeface="Calibri"/>
                <a:sym typeface="Calibri"/>
              </a:endParaRPr>
            </a:p>
          </p:txBody>
        </p:sp>
        <p:sp>
          <p:nvSpPr>
            <p:cNvPr id="637" name="Google Shape;637;p42"/>
            <p:cNvSpPr/>
            <p:nvPr/>
          </p:nvSpPr>
          <p:spPr>
            <a:xfrm>
              <a:off x="1382334" y="26039"/>
              <a:ext cx="2500136" cy="2500136"/>
            </a:xfrm>
            <a:custGeom>
              <a:rect b="b" l="l" r="r" t="t"/>
              <a:pathLst>
                <a:path extrusionOk="0" h="120000" w="120000">
                  <a:moveTo>
                    <a:pt x="8111" y="83572"/>
                  </a:moveTo>
                  <a:lnTo>
                    <a:pt x="8111" y="83572"/>
                  </a:lnTo>
                  <a:cubicBezTo>
                    <a:pt x="5168" y="77093"/>
                    <a:pt x="3464" y="70120"/>
                    <a:pt x="3087" y="63013"/>
                  </a:cubicBezTo>
                  <a:lnTo>
                    <a:pt x="85" y="62975"/>
                  </a:lnTo>
                  <a:lnTo>
                    <a:pt x="5268" y="59309"/>
                  </a:lnTo>
                  <a:lnTo>
                    <a:pt x="10611" y="63108"/>
                  </a:lnTo>
                  <a:lnTo>
                    <a:pt x="7608" y="63070"/>
                  </a:lnTo>
                  <a:lnTo>
                    <a:pt x="7608" y="63070"/>
                  </a:lnTo>
                  <a:cubicBezTo>
                    <a:pt x="7986" y="69513"/>
                    <a:pt x="9549" y="75831"/>
                    <a:pt x="12218" y="81706"/>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1271944" y="779595"/>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txBox="1"/>
            <p:nvPr/>
          </p:nvSpPr>
          <p:spPr>
            <a:xfrm>
              <a:off x="1271944" y="779595"/>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dk1"/>
                </a:solidFill>
                <a:latin typeface="Calibri"/>
                <a:ea typeface="Calibri"/>
                <a:cs typeface="Calibri"/>
                <a:sym typeface="Calibri"/>
              </a:endParaRPr>
            </a:p>
          </p:txBody>
        </p:sp>
        <p:sp>
          <p:nvSpPr>
            <p:cNvPr id="640" name="Google Shape;640;p42"/>
            <p:cNvSpPr/>
            <p:nvPr/>
          </p:nvSpPr>
          <p:spPr>
            <a:xfrm>
              <a:off x="1382334" y="26039"/>
              <a:ext cx="2500136" cy="2500136"/>
            </a:xfrm>
            <a:custGeom>
              <a:rect b="b" l="l" r="r" t="t"/>
              <a:pathLst>
                <a:path extrusionOk="0" h="120000" w="120000">
                  <a:moveTo>
                    <a:pt x="8611" y="35356"/>
                  </a:moveTo>
                  <a:lnTo>
                    <a:pt x="8611" y="35356"/>
                  </a:lnTo>
                  <a:cubicBezTo>
                    <a:pt x="11566" y="29195"/>
                    <a:pt x="15604" y="23616"/>
                    <a:pt x="20533" y="18885"/>
                  </a:cubicBezTo>
                  <a:lnTo>
                    <a:pt x="18600" y="16587"/>
                  </a:lnTo>
                  <a:lnTo>
                    <a:pt x="24762" y="18114"/>
                  </a:lnTo>
                  <a:lnTo>
                    <a:pt x="25377" y="24642"/>
                  </a:lnTo>
                  <a:lnTo>
                    <a:pt x="23444" y="22344"/>
                  </a:lnTo>
                  <a:lnTo>
                    <a:pt x="23444" y="22344"/>
                  </a:lnTo>
                  <a:cubicBezTo>
                    <a:pt x="19001" y="26658"/>
                    <a:pt x="15356" y="31723"/>
                    <a:pt x="12679" y="37307"/>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1893194" y="572"/>
              <a:ext cx="482007" cy="4820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txBox="1"/>
            <p:nvPr/>
          </p:nvSpPr>
          <p:spPr>
            <a:xfrm>
              <a:off x="1893194" y="572"/>
              <a:ext cx="482007" cy="482007"/>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Calibri"/>
                <a:buNone/>
              </a:pPr>
              <a:r>
                <a:t/>
              </a:r>
              <a:endParaRPr sz="2900">
                <a:solidFill>
                  <a:schemeClr val="dk1"/>
                </a:solidFill>
                <a:latin typeface="Calibri"/>
                <a:ea typeface="Calibri"/>
                <a:cs typeface="Calibri"/>
                <a:sym typeface="Calibri"/>
              </a:endParaRPr>
            </a:p>
          </p:txBody>
        </p:sp>
        <p:sp>
          <p:nvSpPr>
            <p:cNvPr id="643" name="Google Shape;643;p42"/>
            <p:cNvSpPr/>
            <p:nvPr/>
          </p:nvSpPr>
          <p:spPr>
            <a:xfrm>
              <a:off x="1382334" y="26039"/>
              <a:ext cx="2500136" cy="2500136"/>
            </a:xfrm>
            <a:custGeom>
              <a:rect b="b" l="l" r="r" t="t"/>
              <a:pathLst>
                <a:path extrusionOk="0" h="120000" w="120000">
                  <a:moveTo>
                    <a:pt x="47234" y="4456"/>
                  </a:moveTo>
                  <a:lnTo>
                    <a:pt x="47234" y="4456"/>
                  </a:lnTo>
                  <a:cubicBezTo>
                    <a:pt x="54409" y="2807"/>
                    <a:pt x="61835" y="2564"/>
                    <a:pt x="69102" y="3739"/>
                  </a:cubicBezTo>
                  <a:lnTo>
                    <a:pt x="69774" y="813"/>
                  </a:lnTo>
                  <a:lnTo>
                    <a:pt x="72261" y="6654"/>
                  </a:lnTo>
                  <a:lnTo>
                    <a:pt x="67416" y="11072"/>
                  </a:lnTo>
                  <a:lnTo>
                    <a:pt x="68089" y="8146"/>
                  </a:lnTo>
                  <a:lnTo>
                    <a:pt x="68089" y="8146"/>
                  </a:lnTo>
                  <a:cubicBezTo>
                    <a:pt x="61489" y="7116"/>
                    <a:pt x="54754" y="7356"/>
                    <a:pt x="48244" y="8852"/>
                  </a:cubicBez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42"/>
          <p:cNvSpPr txBox="1"/>
          <p:nvPr/>
        </p:nvSpPr>
        <p:spPr>
          <a:xfrm>
            <a:off x="5292397" y="3401160"/>
            <a:ext cx="160471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Avenir"/>
                <a:ea typeface="Avenir"/>
                <a:cs typeface="Avenir"/>
                <a:sym typeface="Avenir"/>
              </a:rPr>
              <a:t>Industry Rivalry</a:t>
            </a:r>
            <a:endParaRPr/>
          </a:p>
        </p:txBody>
      </p:sp>
      <p:sp>
        <p:nvSpPr>
          <p:cNvPr id="645" name="Google Shape;645;p42"/>
          <p:cNvSpPr txBox="1"/>
          <p:nvPr/>
        </p:nvSpPr>
        <p:spPr>
          <a:xfrm>
            <a:off x="334486" y="4931929"/>
            <a:ext cx="2886076" cy="830997"/>
          </a:xfrm>
          <a:prstGeom prst="rect">
            <a:avLst/>
          </a:prstGeom>
          <a:no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Avenir"/>
                <a:ea typeface="Avenir"/>
                <a:cs typeface="Avenir"/>
                <a:sym typeface="Avenir"/>
              </a:rPr>
              <a:t>Bargaining Power of Suppliers</a:t>
            </a:r>
            <a:endParaRPr/>
          </a:p>
        </p:txBody>
      </p:sp>
      <p:sp>
        <p:nvSpPr>
          <p:cNvPr id="646" name="Google Shape;646;p42"/>
          <p:cNvSpPr txBox="1"/>
          <p:nvPr/>
        </p:nvSpPr>
        <p:spPr>
          <a:xfrm>
            <a:off x="419929" y="2256037"/>
            <a:ext cx="2886076" cy="830997"/>
          </a:xfrm>
          <a:prstGeom prst="rect">
            <a:avLst/>
          </a:prstGeom>
          <a:no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Avenir"/>
                <a:ea typeface="Avenir"/>
                <a:cs typeface="Avenir"/>
                <a:sym typeface="Avenir"/>
              </a:rPr>
              <a:t>Bargaining Power of Buyers</a:t>
            </a:r>
            <a:endParaRPr/>
          </a:p>
        </p:txBody>
      </p:sp>
      <p:sp>
        <p:nvSpPr>
          <p:cNvPr id="647" name="Google Shape;647;p42"/>
          <p:cNvSpPr txBox="1"/>
          <p:nvPr/>
        </p:nvSpPr>
        <p:spPr>
          <a:xfrm>
            <a:off x="8899290" y="2256036"/>
            <a:ext cx="2886076" cy="830997"/>
          </a:xfrm>
          <a:prstGeom prst="rect">
            <a:avLst/>
          </a:prstGeom>
          <a:no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Avenir"/>
                <a:ea typeface="Avenir"/>
                <a:cs typeface="Avenir"/>
                <a:sym typeface="Avenir"/>
              </a:rPr>
              <a:t>Threat of New Entrants </a:t>
            </a:r>
            <a:endParaRPr/>
          </a:p>
        </p:txBody>
      </p:sp>
      <p:sp>
        <p:nvSpPr>
          <p:cNvPr id="648" name="Google Shape;648;p42"/>
          <p:cNvSpPr txBox="1"/>
          <p:nvPr/>
        </p:nvSpPr>
        <p:spPr>
          <a:xfrm>
            <a:off x="8899290" y="4931928"/>
            <a:ext cx="2886076" cy="830997"/>
          </a:xfrm>
          <a:prstGeom prst="rect">
            <a:avLst/>
          </a:prstGeom>
          <a:no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Avenir"/>
                <a:ea typeface="Avenir"/>
                <a:cs typeface="Avenir"/>
                <a:sym typeface="Avenir"/>
              </a:rPr>
              <a:t>Threat of Substitutes</a:t>
            </a:r>
            <a:endParaRPr/>
          </a:p>
        </p:txBody>
      </p:sp>
      <p:cxnSp>
        <p:nvCxnSpPr>
          <p:cNvPr id="649" name="Google Shape;649;p42"/>
          <p:cNvCxnSpPr/>
          <p:nvPr/>
        </p:nvCxnSpPr>
        <p:spPr>
          <a:xfrm flipH="1">
            <a:off x="6095872" y="2255901"/>
            <a:ext cx="3198600" cy="320400"/>
          </a:xfrm>
          <a:prstGeom prst="bentConnector2">
            <a:avLst/>
          </a:prstGeom>
          <a:noFill/>
          <a:ln cap="flat" cmpd="sng" w="38100">
            <a:solidFill>
              <a:schemeClr val="accent2"/>
            </a:solidFill>
            <a:prstDash val="solid"/>
            <a:miter lim="800000"/>
            <a:headEnd len="sm" w="sm" type="none"/>
            <a:tailEnd len="med" w="med" type="triangle"/>
          </a:ln>
        </p:spPr>
      </p:cxnSp>
      <p:cxnSp>
        <p:nvCxnSpPr>
          <p:cNvPr id="650" name="Google Shape;650;p42"/>
          <p:cNvCxnSpPr/>
          <p:nvPr/>
        </p:nvCxnSpPr>
        <p:spPr>
          <a:xfrm rot="10800000">
            <a:off x="7520057" y="3681528"/>
            <a:ext cx="2754900" cy="1250400"/>
          </a:xfrm>
          <a:prstGeom prst="bentConnector3">
            <a:avLst>
              <a:gd fmla="val 50000" name="adj1"/>
            </a:avLst>
          </a:prstGeom>
          <a:noFill/>
          <a:ln cap="flat" cmpd="sng" w="38100">
            <a:solidFill>
              <a:schemeClr val="accent2"/>
            </a:solidFill>
            <a:prstDash val="solid"/>
            <a:miter lim="800000"/>
            <a:headEnd len="sm" w="sm" type="none"/>
            <a:tailEnd len="med" w="med" type="triangle"/>
          </a:ln>
        </p:spPr>
      </p:cxnSp>
      <p:cxnSp>
        <p:nvCxnSpPr>
          <p:cNvPr id="651" name="Google Shape;651;p42"/>
          <p:cNvCxnSpPr/>
          <p:nvPr/>
        </p:nvCxnSpPr>
        <p:spPr>
          <a:xfrm flipH="1" rot="10800000">
            <a:off x="2766349" y="5242125"/>
            <a:ext cx="3329700" cy="520800"/>
          </a:xfrm>
          <a:prstGeom prst="bentConnector2">
            <a:avLst/>
          </a:prstGeom>
          <a:noFill/>
          <a:ln cap="flat" cmpd="sng" w="38100">
            <a:solidFill>
              <a:schemeClr val="accent2"/>
            </a:solidFill>
            <a:prstDash val="solid"/>
            <a:miter lim="800000"/>
            <a:headEnd len="sm" w="sm" type="none"/>
            <a:tailEnd len="med" w="med" type="triangle"/>
          </a:ln>
        </p:spPr>
      </p:cxnSp>
      <p:cxnSp>
        <p:nvCxnSpPr>
          <p:cNvPr id="652" name="Google Shape;652;p42"/>
          <p:cNvCxnSpPr/>
          <p:nvPr/>
        </p:nvCxnSpPr>
        <p:spPr>
          <a:xfrm>
            <a:off x="1812868" y="3087033"/>
            <a:ext cx="2990700" cy="1145100"/>
          </a:xfrm>
          <a:prstGeom prst="bentConnector3">
            <a:avLst>
              <a:gd fmla="val 50000" name="adj1"/>
            </a:avLst>
          </a:prstGeom>
          <a:noFill/>
          <a:ln cap="flat" cmpd="sng" w="38100">
            <a:solidFill>
              <a:schemeClr val="accent2"/>
            </a:solidFill>
            <a:prstDash val="solid"/>
            <a:miter lim="800000"/>
            <a:headEnd len="sm" w="sm"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3"/>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3200"/>
              <a:buFont typeface="Arial"/>
              <a:buChar char="•"/>
            </a:pPr>
            <a:r>
              <a:rPr lang="en-US" sz="3200"/>
              <a:t>Analyzing the Competition of an Industry</a:t>
            </a:r>
            <a:endParaRPr/>
          </a:p>
          <a:p>
            <a:pPr indent="-228600" lvl="0" marL="228600" rtl="0" algn="l">
              <a:lnSpc>
                <a:spcPct val="150000"/>
              </a:lnSpc>
              <a:spcBef>
                <a:spcPts val="1000"/>
              </a:spcBef>
              <a:spcAft>
                <a:spcPts val="0"/>
              </a:spcAft>
              <a:buClr>
                <a:schemeClr val="dk1"/>
              </a:buClr>
              <a:buSzPts val="3200"/>
              <a:buFont typeface="Arial"/>
              <a:buChar char="•"/>
            </a:pPr>
            <a:r>
              <a:rPr lang="en-US" sz="3200"/>
              <a:t>Things to think about </a:t>
            </a:r>
            <a:endParaRPr/>
          </a:p>
          <a:p>
            <a:pPr indent="-514350" lvl="1" marL="971550" rtl="0" algn="l">
              <a:lnSpc>
                <a:spcPct val="150000"/>
              </a:lnSpc>
              <a:spcBef>
                <a:spcPts val="500"/>
              </a:spcBef>
              <a:spcAft>
                <a:spcPts val="0"/>
              </a:spcAft>
              <a:buClr>
                <a:schemeClr val="dk1"/>
              </a:buClr>
              <a:buSzPts val="2800"/>
              <a:buFont typeface="Calibri"/>
              <a:buAutoNum type="arabicPeriod"/>
            </a:pPr>
            <a:r>
              <a:rPr lang="en-US" sz="2800"/>
              <a:t>Number of Competitors </a:t>
            </a:r>
            <a:endParaRPr/>
          </a:p>
          <a:p>
            <a:pPr indent="-514350" lvl="1" marL="971550" rtl="0" algn="l">
              <a:lnSpc>
                <a:spcPct val="150000"/>
              </a:lnSpc>
              <a:spcBef>
                <a:spcPts val="500"/>
              </a:spcBef>
              <a:spcAft>
                <a:spcPts val="0"/>
              </a:spcAft>
              <a:buClr>
                <a:schemeClr val="dk1"/>
              </a:buClr>
              <a:buSzPts val="2800"/>
              <a:buFont typeface="Calibri"/>
              <a:buAutoNum type="arabicPeriod"/>
            </a:pPr>
            <a:r>
              <a:rPr lang="en-US" sz="2800">
                <a:latin typeface="Avenir"/>
                <a:ea typeface="Avenir"/>
                <a:cs typeface="Avenir"/>
                <a:sym typeface="Avenir"/>
              </a:rPr>
              <a:t>Strength of Competitors</a:t>
            </a:r>
            <a:endParaRPr/>
          </a:p>
          <a:p>
            <a:pPr indent="-514350" lvl="1" marL="971550" rtl="0" algn="l">
              <a:lnSpc>
                <a:spcPct val="150000"/>
              </a:lnSpc>
              <a:spcBef>
                <a:spcPts val="500"/>
              </a:spcBef>
              <a:spcAft>
                <a:spcPts val="0"/>
              </a:spcAft>
              <a:buClr>
                <a:schemeClr val="dk1"/>
              </a:buClr>
              <a:buSzPts val="2800"/>
              <a:buFont typeface="Calibri"/>
              <a:buAutoNum type="arabicPeriod"/>
            </a:pPr>
            <a:r>
              <a:rPr lang="en-US" sz="2800">
                <a:latin typeface="Avenir"/>
                <a:ea typeface="Avenir"/>
                <a:cs typeface="Avenir"/>
                <a:sym typeface="Avenir"/>
              </a:rPr>
              <a:t>Infrastructure of the Industry </a:t>
            </a:r>
            <a:endParaRPr sz="2800"/>
          </a:p>
        </p:txBody>
      </p:sp>
      <p:sp>
        <p:nvSpPr>
          <p:cNvPr id="658" name="Google Shape;658;p4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Force 1: Industry Rivalry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4"/>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3200"/>
              <a:buFont typeface="Arial"/>
              <a:buChar char="•"/>
            </a:pPr>
            <a:r>
              <a:rPr lang="en-US" sz="3200">
                <a:latin typeface="Avenir"/>
                <a:ea typeface="Avenir"/>
                <a:cs typeface="Avenir"/>
                <a:sym typeface="Avenir"/>
              </a:rPr>
              <a:t>Analyzing the strength of buyers relative to sellers</a:t>
            </a:r>
            <a:endParaRPr sz="3200"/>
          </a:p>
          <a:p>
            <a:pPr indent="-228600" lvl="0" marL="228600" rtl="0" algn="l">
              <a:lnSpc>
                <a:spcPct val="150000"/>
              </a:lnSpc>
              <a:spcBef>
                <a:spcPts val="1000"/>
              </a:spcBef>
              <a:spcAft>
                <a:spcPts val="0"/>
              </a:spcAft>
              <a:buClr>
                <a:schemeClr val="dk1"/>
              </a:buClr>
              <a:buSzPts val="3200"/>
              <a:buFont typeface="Arial"/>
              <a:buChar char="•"/>
            </a:pPr>
            <a:r>
              <a:rPr lang="en-US" sz="3200">
                <a:latin typeface="Avenir"/>
                <a:ea typeface="Avenir"/>
                <a:cs typeface="Avenir"/>
                <a:sym typeface="Avenir"/>
              </a:rPr>
              <a:t>Things to think about </a:t>
            </a:r>
            <a:endParaRPr sz="3200"/>
          </a:p>
          <a:p>
            <a:pPr indent="-457200" lvl="1" marL="914400" rtl="0" algn="l">
              <a:lnSpc>
                <a:spcPct val="150000"/>
              </a:lnSpc>
              <a:spcBef>
                <a:spcPts val="500"/>
              </a:spcBef>
              <a:spcAft>
                <a:spcPts val="0"/>
              </a:spcAft>
              <a:buClr>
                <a:schemeClr val="dk1"/>
              </a:buClr>
              <a:buSzPts val="3200"/>
              <a:buAutoNum type="arabicPeriod"/>
            </a:pPr>
            <a:r>
              <a:rPr lang="en-US" sz="3200">
                <a:latin typeface="Avenir"/>
                <a:ea typeface="Avenir"/>
                <a:cs typeface="Avenir"/>
                <a:sym typeface="Avenir"/>
              </a:rPr>
              <a:t>Do suppliers outnumber buyers in the industry?</a:t>
            </a:r>
            <a:endParaRPr/>
          </a:p>
          <a:p>
            <a:pPr indent="-457200" lvl="1" marL="914400" rtl="0" algn="l">
              <a:lnSpc>
                <a:spcPct val="150000"/>
              </a:lnSpc>
              <a:spcBef>
                <a:spcPts val="500"/>
              </a:spcBef>
              <a:spcAft>
                <a:spcPts val="0"/>
              </a:spcAft>
              <a:buClr>
                <a:schemeClr val="dk1"/>
              </a:buClr>
              <a:buSzPts val="3200"/>
              <a:buAutoNum type="arabicPeriod"/>
            </a:pPr>
            <a:r>
              <a:rPr lang="en-US" sz="3200">
                <a:latin typeface="Avenir"/>
                <a:ea typeface="Avenir"/>
                <a:cs typeface="Avenir"/>
                <a:sym typeface="Avenir"/>
              </a:rPr>
              <a:t>Is it easy/cheap for a buyers to switch to another seller?</a:t>
            </a:r>
            <a:endParaRPr/>
          </a:p>
          <a:p>
            <a:pPr indent="-457200" lvl="1" marL="914400" rtl="0" algn="l">
              <a:lnSpc>
                <a:spcPct val="150000"/>
              </a:lnSpc>
              <a:spcBef>
                <a:spcPts val="500"/>
              </a:spcBef>
              <a:spcAft>
                <a:spcPts val="0"/>
              </a:spcAft>
              <a:buClr>
                <a:schemeClr val="dk1"/>
              </a:buClr>
              <a:buSzPts val="3200"/>
              <a:buAutoNum type="arabicPeriod"/>
            </a:pPr>
            <a:r>
              <a:rPr lang="en-US" sz="3200">
                <a:latin typeface="Avenir"/>
                <a:ea typeface="Avenir"/>
                <a:cs typeface="Avenir"/>
                <a:sym typeface="Avenir"/>
              </a:rPr>
              <a:t>How big are customer orders (can they dictate terms to you)?</a:t>
            </a:r>
            <a:endParaRPr/>
          </a:p>
        </p:txBody>
      </p:sp>
      <p:sp>
        <p:nvSpPr>
          <p:cNvPr id="664" name="Google Shape;664;p4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Force 2: Bargaining Power of Buyers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5"/>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Arial"/>
              <a:buChar char="•"/>
            </a:pPr>
            <a:r>
              <a:rPr lang="en-US" sz="3200">
                <a:latin typeface="Avenir"/>
                <a:ea typeface="Avenir"/>
                <a:cs typeface="Avenir"/>
                <a:sym typeface="Avenir"/>
              </a:rPr>
              <a:t>Analyzing how easy it is for your suppliers to raise prices </a:t>
            </a:r>
            <a:endParaRPr sz="3200"/>
          </a:p>
          <a:p>
            <a:pPr indent="-228600" lvl="0" marL="228600" rtl="0" algn="l">
              <a:lnSpc>
                <a:spcPct val="150000"/>
              </a:lnSpc>
              <a:spcBef>
                <a:spcPts val="1000"/>
              </a:spcBef>
              <a:spcAft>
                <a:spcPts val="0"/>
              </a:spcAft>
              <a:buClr>
                <a:schemeClr val="dk1"/>
              </a:buClr>
              <a:buSzPct val="100000"/>
              <a:buFont typeface="Arial"/>
              <a:buChar char="•"/>
            </a:pPr>
            <a:r>
              <a:rPr lang="en-US" sz="3200">
                <a:latin typeface="Avenir"/>
                <a:ea typeface="Avenir"/>
                <a:cs typeface="Avenir"/>
                <a:sym typeface="Avenir"/>
              </a:rPr>
              <a:t>Things to think about </a:t>
            </a:r>
            <a:endParaRPr sz="3200"/>
          </a:p>
          <a:p>
            <a:pPr indent="-457200" lvl="1" marL="914400" rtl="0" algn="l">
              <a:lnSpc>
                <a:spcPct val="150000"/>
              </a:lnSpc>
              <a:spcBef>
                <a:spcPts val="500"/>
              </a:spcBef>
              <a:spcAft>
                <a:spcPts val="0"/>
              </a:spcAft>
              <a:buClr>
                <a:schemeClr val="dk1"/>
              </a:buClr>
              <a:buSzPct val="100000"/>
              <a:buAutoNum type="arabicPeriod"/>
            </a:pPr>
            <a:r>
              <a:rPr lang="en-US" sz="3000">
                <a:latin typeface="Avenir"/>
                <a:ea typeface="Avenir"/>
                <a:cs typeface="Avenir"/>
                <a:sym typeface="Avenir"/>
              </a:rPr>
              <a:t>How many potential suppliers do you have?</a:t>
            </a:r>
            <a:endParaRPr/>
          </a:p>
          <a:p>
            <a:pPr indent="-457200" lvl="1" marL="914400" rtl="0" algn="l">
              <a:lnSpc>
                <a:spcPct val="150000"/>
              </a:lnSpc>
              <a:spcBef>
                <a:spcPts val="500"/>
              </a:spcBef>
              <a:spcAft>
                <a:spcPts val="0"/>
              </a:spcAft>
              <a:buClr>
                <a:schemeClr val="dk1"/>
              </a:buClr>
              <a:buSzPct val="100000"/>
              <a:buAutoNum type="arabicPeriod"/>
            </a:pPr>
            <a:r>
              <a:rPr lang="en-US" sz="3000">
                <a:latin typeface="Avenir"/>
                <a:ea typeface="Avenir"/>
                <a:cs typeface="Avenir"/>
                <a:sym typeface="Avenir"/>
              </a:rPr>
              <a:t>How expensive would it be for you to switch to another supplier?</a:t>
            </a:r>
            <a:endParaRPr/>
          </a:p>
          <a:p>
            <a:pPr indent="-457200" lvl="1" marL="914400" rtl="0" algn="l">
              <a:lnSpc>
                <a:spcPct val="150000"/>
              </a:lnSpc>
              <a:spcBef>
                <a:spcPts val="500"/>
              </a:spcBef>
              <a:spcAft>
                <a:spcPts val="0"/>
              </a:spcAft>
              <a:buClr>
                <a:schemeClr val="dk1"/>
              </a:buClr>
              <a:buSzPct val="100000"/>
              <a:buAutoNum type="arabicPeriod"/>
            </a:pPr>
            <a:r>
              <a:rPr lang="en-US" sz="3000">
                <a:latin typeface="Avenir"/>
                <a:ea typeface="Avenir"/>
                <a:cs typeface="Avenir"/>
                <a:sym typeface="Avenir"/>
              </a:rPr>
              <a:t>How unique/specialized is the product they are providing you with?</a:t>
            </a:r>
            <a:endParaRPr/>
          </a:p>
        </p:txBody>
      </p:sp>
      <p:sp>
        <p:nvSpPr>
          <p:cNvPr id="670" name="Google Shape;670;p4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Force 3: Bargaining powers of Suppliers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6"/>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Are there barriers to entry in this market? How easy is it for competitors to join the market?</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Think about</a:t>
            </a:r>
            <a:endParaRPr/>
          </a:p>
          <a:p>
            <a:pPr indent="-457200" lvl="1" marL="914400" rtl="0" algn="l">
              <a:lnSpc>
                <a:spcPct val="150000"/>
              </a:lnSpc>
              <a:spcBef>
                <a:spcPts val="500"/>
              </a:spcBef>
              <a:spcAft>
                <a:spcPts val="0"/>
              </a:spcAft>
              <a:buClr>
                <a:schemeClr val="dk1"/>
              </a:buClr>
              <a:buSzPct val="100000"/>
              <a:buAutoNum type="arabicPeriod"/>
            </a:pPr>
            <a:r>
              <a:rPr lang="en-US">
                <a:latin typeface="Avenir"/>
                <a:ea typeface="Avenir"/>
                <a:cs typeface="Avenir"/>
                <a:sym typeface="Avenir"/>
              </a:rPr>
              <a:t>Extended network to be competitive?</a:t>
            </a:r>
            <a:endParaRPr/>
          </a:p>
          <a:p>
            <a:pPr indent="-457200" lvl="1" marL="914400" rtl="0" algn="l">
              <a:lnSpc>
                <a:spcPct val="150000"/>
              </a:lnSpc>
              <a:spcBef>
                <a:spcPts val="500"/>
              </a:spcBef>
              <a:spcAft>
                <a:spcPts val="0"/>
              </a:spcAft>
              <a:buClr>
                <a:schemeClr val="dk1"/>
              </a:buClr>
              <a:buSzPct val="100000"/>
              <a:buAutoNum type="arabicPeriod"/>
            </a:pPr>
            <a:r>
              <a:rPr lang="en-US">
                <a:latin typeface="Avenir"/>
                <a:ea typeface="Avenir"/>
                <a:cs typeface="Avenir"/>
                <a:sym typeface="Avenir"/>
              </a:rPr>
              <a:t>High Capital Requirements? </a:t>
            </a:r>
            <a:endParaRPr/>
          </a:p>
          <a:p>
            <a:pPr indent="-457200" lvl="1" marL="914400" rtl="0" algn="l">
              <a:lnSpc>
                <a:spcPct val="150000"/>
              </a:lnSpc>
              <a:spcBef>
                <a:spcPts val="500"/>
              </a:spcBef>
              <a:spcAft>
                <a:spcPts val="0"/>
              </a:spcAft>
              <a:buClr>
                <a:schemeClr val="dk1"/>
              </a:buClr>
              <a:buSzPct val="100000"/>
              <a:buAutoNum type="arabicPeriod"/>
            </a:pPr>
            <a:r>
              <a:rPr lang="en-US">
                <a:latin typeface="Avenir"/>
                <a:ea typeface="Avenir"/>
                <a:cs typeface="Avenir"/>
                <a:sym typeface="Avenir"/>
              </a:rPr>
              <a:t>Is the sector tightly regulated?</a:t>
            </a:r>
            <a:endParaRPr/>
          </a:p>
          <a:p>
            <a:pPr indent="-457200" lvl="1" marL="914400" rtl="0" algn="l">
              <a:lnSpc>
                <a:spcPct val="150000"/>
              </a:lnSpc>
              <a:spcBef>
                <a:spcPts val="500"/>
              </a:spcBef>
              <a:spcAft>
                <a:spcPts val="0"/>
              </a:spcAft>
              <a:buClr>
                <a:schemeClr val="dk1"/>
              </a:buClr>
              <a:buSzPct val="100000"/>
              <a:buAutoNum type="arabicPeriod"/>
            </a:pPr>
            <a:r>
              <a:rPr lang="en-US">
                <a:latin typeface="Avenir"/>
                <a:ea typeface="Avenir"/>
                <a:cs typeface="Avenir"/>
                <a:sym typeface="Avenir"/>
              </a:rPr>
              <a:t>Do new entrants come and go regularly?</a:t>
            </a:r>
            <a:br>
              <a:rPr lang="en-US">
                <a:latin typeface="Avenir"/>
                <a:ea typeface="Avenir"/>
                <a:cs typeface="Avenir"/>
                <a:sym typeface="Avenir"/>
              </a:rPr>
            </a:br>
            <a:endParaRPr/>
          </a:p>
        </p:txBody>
      </p:sp>
      <p:sp>
        <p:nvSpPr>
          <p:cNvPr id="676" name="Google Shape;676;p4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Force 4: Threat of New Entrants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7"/>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sz="3200">
                <a:latin typeface="Avenir"/>
                <a:ea typeface="Avenir"/>
                <a:cs typeface="Avenir"/>
                <a:sym typeface="Avenir"/>
              </a:rPr>
              <a:t>What products can be used in place of the goods or services you provide?</a:t>
            </a:r>
            <a:endParaRPr/>
          </a:p>
          <a:p>
            <a:pPr indent="-228600" lvl="0" marL="228600" rtl="0" algn="l">
              <a:lnSpc>
                <a:spcPct val="150000"/>
              </a:lnSpc>
              <a:spcBef>
                <a:spcPts val="1000"/>
              </a:spcBef>
              <a:spcAft>
                <a:spcPts val="0"/>
              </a:spcAft>
              <a:buClr>
                <a:schemeClr val="dk1"/>
              </a:buClr>
              <a:buSzPct val="100000"/>
              <a:buFont typeface="Arial"/>
              <a:buChar char="•"/>
            </a:pPr>
            <a:r>
              <a:rPr lang="en-US" sz="3200">
                <a:latin typeface="Avenir"/>
                <a:ea typeface="Avenir"/>
                <a:cs typeface="Avenir"/>
                <a:sym typeface="Avenir"/>
              </a:rPr>
              <a:t>Things to think about </a:t>
            </a:r>
            <a:endParaRPr sz="3200"/>
          </a:p>
          <a:p>
            <a:pPr indent="-457200" lvl="1" marL="914400" rtl="0" algn="l">
              <a:lnSpc>
                <a:spcPct val="150000"/>
              </a:lnSpc>
              <a:spcBef>
                <a:spcPts val="500"/>
              </a:spcBef>
              <a:spcAft>
                <a:spcPts val="0"/>
              </a:spcAft>
              <a:buClr>
                <a:schemeClr val="dk1"/>
              </a:buClr>
              <a:buSzPct val="100000"/>
              <a:buAutoNum type="arabicPeriod"/>
            </a:pPr>
            <a:r>
              <a:rPr lang="en-US" sz="3200">
                <a:latin typeface="Avenir"/>
                <a:ea typeface="Avenir"/>
                <a:cs typeface="Avenir"/>
                <a:sym typeface="Avenir"/>
              </a:rPr>
              <a:t>How unique/differentiated is your product?</a:t>
            </a:r>
            <a:endParaRPr/>
          </a:p>
          <a:p>
            <a:pPr indent="-457200" lvl="1" marL="914400" rtl="0" algn="l">
              <a:lnSpc>
                <a:spcPct val="150000"/>
              </a:lnSpc>
              <a:spcBef>
                <a:spcPts val="500"/>
              </a:spcBef>
              <a:spcAft>
                <a:spcPts val="0"/>
              </a:spcAft>
              <a:buClr>
                <a:schemeClr val="dk1"/>
              </a:buClr>
              <a:buSzPct val="100000"/>
              <a:buAutoNum type="arabicPeriod"/>
            </a:pPr>
            <a:r>
              <a:rPr lang="en-US" sz="3200">
                <a:latin typeface="Avenir"/>
                <a:ea typeface="Avenir"/>
                <a:cs typeface="Avenir"/>
                <a:sym typeface="Avenir"/>
              </a:rPr>
              <a:t>How close is the substitute (I.e. can customers switch without noticing a major difference)? </a:t>
            </a:r>
            <a:endParaRPr sz="3200"/>
          </a:p>
          <a:p>
            <a:pPr indent="-457200" lvl="1" marL="914400" rtl="0" algn="l">
              <a:lnSpc>
                <a:spcPct val="150000"/>
              </a:lnSpc>
              <a:spcBef>
                <a:spcPts val="500"/>
              </a:spcBef>
              <a:spcAft>
                <a:spcPts val="0"/>
              </a:spcAft>
              <a:buClr>
                <a:schemeClr val="dk1"/>
              </a:buClr>
              <a:buSzPct val="100000"/>
              <a:buAutoNum type="arabicPeriod"/>
            </a:pPr>
            <a:r>
              <a:rPr lang="en-US" sz="3200">
                <a:latin typeface="Avenir"/>
                <a:ea typeface="Avenir"/>
                <a:cs typeface="Avenir"/>
                <a:sym typeface="Avenir"/>
              </a:rPr>
              <a:t>How inelastic is consumer demand for your product?</a:t>
            </a:r>
            <a:endParaRPr/>
          </a:p>
        </p:txBody>
      </p:sp>
      <p:sp>
        <p:nvSpPr>
          <p:cNvPr id="682" name="Google Shape;682;p4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Force 5: Threat of Substitutes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sz="2800">
                <a:latin typeface="Avenir"/>
                <a:ea typeface="Avenir"/>
                <a:cs typeface="Avenir"/>
                <a:sym typeface="Avenir"/>
              </a:rPr>
              <a:t>Both Moats and Competitive Advantages are qualitative aspects of businesses that help offer them protection against the minimization of their ROIC. </a:t>
            </a:r>
            <a:endParaRPr/>
          </a:p>
          <a:p>
            <a:pPr indent="-228600" lvl="1" marL="685800" rtl="0" algn="l">
              <a:lnSpc>
                <a:spcPct val="150000"/>
              </a:lnSpc>
              <a:spcBef>
                <a:spcPts val="500"/>
              </a:spcBef>
              <a:spcAft>
                <a:spcPts val="0"/>
              </a:spcAft>
              <a:buClr>
                <a:schemeClr val="dk1"/>
              </a:buClr>
              <a:buSzPts val="2400"/>
              <a:buChar char="•"/>
            </a:pPr>
            <a:r>
              <a:rPr lang="en-US">
                <a:latin typeface="Avenir"/>
                <a:ea typeface="Avenir"/>
                <a:cs typeface="Avenir"/>
                <a:sym typeface="Avenir"/>
              </a:rPr>
              <a:t>Competitive Advantages will fade over time in theory</a:t>
            </a:r>
            <a:endParaRPr/>
          </a:p>
          <a:p>
            <a:pPr indent="-228600" lvl="1" marL="685800" rtl="0" algn="l">
              <a:lnSpc>
                <a:spcPct val="150000"/>
              </a:lnSpc>
              <a:spcBef>
                <a:spcPts val="500"/>
              </a:spcBef>
              <a:spcAft>
                <a:spcPts val="0"/>
              </a:spcAft>
              <a:buClr>
                <a:schemeClr val="dk1"/>
              </a:buClr>
              <a:buSzPts val="2400"/>
              <a:buChar char="•"/>
            </a:pPr>
            <a:r>
              <a:rPr lang="en-US">
                <a:latin typeface="Avenir"/>
                <a:ea typeface="Avenir"/>
                <a:cs typeface="Avenir"/>
                <a:sym typeface="Avenir"/>
              </a:rPr>
              <a:t>Economic Moats will be longstanding advantages that companies could thrive off  </a:t>
            </a:r>
            <a:endParaRPr/>
          </a:p>
          <a:p>
            <a:pPr indent="-107950" lvl="1" marL="742950" rtl="0" algn="l">
              <a:lnSpc>
                <a:spcPct val="150000"/>
              </a:lnSpc>
              <a:spcBef>
                <a:spcPts val="500"/>
              </a:spcBef>
              <a:spcAft>
                <a:spcPts val="0"/>
              </a:spcAft>
              <a:buClr>
                <a:schemeClr val="dk1"/>
              </a:buClr>
              <a:buSzPts val="2800"/>
              <a:buFont typeface="Avenir"/>
              <a:buNone/>
            </a:pPr>
            <a:r>
              <a:t/>
            </a:r>
            <a:endParaRPr sz="2800">
              <a:latin typeface="Avenir"/>
              <a:ea typeface="Avenir"/>
              <a:cs typeface="Avenir"/>
              <a:sym typeface="Aveni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688" name="Google Shape;688;p4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Economic Moats vs. Competitive Advantages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4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b="1" lang="en-US"/>
              <a:t>Examples of Economic Moats: Intangible Assets </a:t>
            </a:r>
            <a:endParaRPr/>
          </a:p>
        </p:txBody>
      </p:sp>
      <p:sp>
        <p:nvSpPr>
          <p:cNvPr id="694" name="Google Shape;694;p49"/>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Brand Names: Coca Cola, Porsche </a:t>
            </a:r>
            <a:endParaRPr/>
          </a:p>
          <a:p>
            <a:pPr indent="-228600" lvl="0" marL="228600" rtl="0" algn="l">
              <a:lnSpc>
                <a:spcPct val="150000"/>
              </a:lnSpc>
              <a:spcBef>
                <a:spcPts val="1000"/>
              </a:spcBef>
              <a:spcAft>
                <a:spcPts val="0"/>
              </a:spcAft>
              <a:buClr>
                <a:schemeClr val="dk1"/>
              </a:buClr>
              <a:buSzPts val="2800"/>
              <a:buFont typeface="Arial"/>
              <a:buChar char="•"/>
            </a:pPr>
            <a:r>
              <a:rPr lang="en-US"/>
              <a:t>Trade Secrets: Krabby Patty Secret Recipe </a:t>
            </a:r>
            <a:endParaRPr/>
          </a:p>
          <a:p>
            <a:pPr indent="-228600" lvl="0" marL="228600" rtl="0" algn="l">
              <a:lnSpc>
                <a:spcPct val="150000"/>
              </a:lnSpc>
              <a:spcBef>
                <a:spcPts val="1000"/>
              </a:spcBef>
              <a:spcAft>
                <a:spcPts val="0"/>
              </a:spcAft>
              <a:buClr>
                <a:schemeClr val="dk1"/>
              </a:buClr>
              <a:buSzPts val="2800"/>
              <a:buFont typeface="Arial"/>
              <a:buChar char="•"/>
            </a:pPr>
            <a:r>
              <a:rPr lang="en-US"/>
              <a:t>Culture: Salesforce Hawaiian Fridays</a:t>
            </a:r>
            <a:endParaRPr/>
          </a:p>
        </p:txBody>
      </p:sp>
      <p:sp>
        <p:nvSpPr>
          <p:cNvPr id="695" name="Google Shape;695;p49"/>
          <p:cNvSpPr txBox="1"/>
          <p:nvPr/>
        </p:nvSpPr>
        <p:spPr>
          <a:xfrm>
            <a:off x="380779" y="1490598"/>
            <a:ext cx="114235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Best thought of as intangibles that will justify a premium price or protect a customer base:</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venir"/>
              <a:buNone/>
            </a:pPr>
            <a:r>
              <a:rPr lang="en-US" sz="4400"/>
              <a:t>Enterprise Value vs. Equity Value: Connection to the Balance Sheet</a:t>
            </a:r>
            <a:endParaRPr/>
          </a:p>
        </p:txBody>
      </p:sp>
      <p:sp>
        <p:nvSpPr>
          <p:cNvPr id="216" name="Google Shape;216;p5"/>
          <p:cNvSpPr/>
          <p:nvPr/>
        </p:nvSpPr>
        <p:spPr>
          <a:xfrm>
            <a:off x="1080655" y="1558635"/>
            <a:ext cx="4901045" cy="5227156"/>
          </a:xfrm>
          <a:prstGeom prst="frame">
            <a:avLst>
              <a:gd fmla="val 863"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5"/>
          <p:cNvSpPr txBox="1"/>
          <p:nvPr/>
        </p:nvSpPr>
        <p:spPr>
          <a:xfrm>
            <a:off x="1444860" y="1865355"/>
            <a:ext cx="441514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u="sng">
                <a:solidFill>
                  <a:schemeClr val="dk1"/>
                </a:solidFill>
                <a:latin typeface="Avenir"/>
                <a:ea typeface="Avenir"/>
                <a:cs typeface="Avenir"/>
                <a:sym typeface="Avenir"/>
              </a:rPr>
              <a:t>Current Assets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Assets that will be liquid in 12 months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Cash, Short term securities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Inventory</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Accounts Receivable</a:t>
            </a:r>
            <a:endParaRPr/>
          </a:p>
        </p:txBody>
      </p:sp>
      <p:sp>
        <p:nvSpPr>
          <p:cNvPr id="218" name="Google Shape;218;p5"/>
          <p:cNvSpPr txBox="1"/>
          <p:nvPr/>
        </p:nvSpPr>
        <p:spPr>
          <a:xfrm>
            <a:off x="1444859" y="4152170"/>
            <a:ext cx="441514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u="sng">
                <a:solidFill>
                  <a:schemeClr val="dk1"/>
                </a:solidFill>
                <a:latin typeface="Avenir"/>
                <a:ea typeface="Avenir"/>
                <a:cs typeface="Avenir"/>
                <a:sym typeface="Avenir"/>
              </a:rPr>
              <a:t>Non- Current Assets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Assets that are not expected to be liquid in the next 12 months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Factories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Machines</a:t>
            </a:r>
            <a:endParaRPr/>
          </a:p>
          <a:p>
            <a:pPr indent="-342900" lvl="0" marL="342900" marR="0" rtl="0" algn="l">
              <a:spcBef>
                <a:spcPts val="0"/>
              </a:spcBef>
              <a:spcAft>
                <a:spcPts val="0"/>
              </a:spcAft>
              <a:buClr>
                <a:schemeClr val="dk1"/>
              </a:buClr>
              <a:buSzPts val="2100"/>
              <a:buFont typeface="NTR"/>
              <a:buChar char="-"/>
            </a:pPr>
            <a:r>
              <a:rPr lang="en-US" sz="2100">
                <a:solidFill>
                  <a:schemeClr val="dk1"/>
                </a:solidFill>
                <a:latin typeface="Avenir"/>
                <a:ea typeface="Avenir"/>
                <a:cs typeface="Avenir"/>
                <a:sym typeface="Avenir"/>
              </a:rPr>
              <a:t>Long-term securities</a:t>
            </a:r>
            <a:endParaRPr/>
          </a:p>
        </p:txBody>
      </p:sp>
      <p:sp>
        <p:nvSpPr>
          <p:cNvPr id="219" name="Google Shape;219;p5"/>
          <p:cNvSpPr/>
          <p:nvPr/>
        </p:nvSpPr>
        <p:spPr>
          <a:xfrm>
            <a:off x="5939779" y="1558635"/>
            <a:ext cx="4760920" cy="5227156"/>
          </a:xfrm>
          <a:prstGeom prst="frame">
            <a:avLst>
              <a:gd fmla="val 807"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5"/>
          <p:cNvSpPr txBox="1"/>
          <p:nvPr/>
        </p:nvSpPr>
        <p:spPr>
          <a:xfrm>
            <a:off x="6063888" y="2031491"/>
            <a:ext cx="4415142" cy="16696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50" u="sng">
                <a:solidFill>
                  <a:schemeClr val="dk1"/>
                </a:solidFill>
                <a:latin typeface="Avenir"/>
                <a:ea typeface="Avenir"/>
                <a:cs typeface="Avenir"/>
                <a:sym typeface="Avenir"/>
              </a:rPr>
              <a:t>Current Liabilities</a:t>
            </a:r>
            <a:endParaRPr/>
          </a:p>
          <a:p>
            <a:pPr indent="-342900" lvl="0" marL="342900" marR="0" rtl="0" algn="l">
              <a:spcBef>
                <a:spcPts val="0"/>
              </a:spcBef>
              <a:spcAft>
                <a:spcPts val="0"/>
              </a:spcAft>
              <a:buClr>
                <a:schemeClr val="dk1"/>
              </a:buClr>
              <a:buSzPts val="2050"/>
              <a:buFont typeface="NTR"/>
              <a:buChar char="-"/>
            </a:pPr>
            <a:r>
              <a:rPr lang="en-US" sz="2050">
                <a:solidFill>
                  <a:schemeClr val="dk1"/>
                </a:solidFill>
                <a:latin typeface="Avenir"/>
                <a:ea typeface="Avenir"/>
                <a:cs typeface="Avenir"/>
                <a:sym typeface="Avenir"/>
              </a:rPr>
              <a:t>Liabilities that will be due within the next 12 months</a:t>
            </a:r>
            <a:endParaRPr/>
          </a:p>
          <a:p>
            <a:pPr indent="-342900" lvl="0" marL="342900" marR="0" rtl="0" algn="l">
              <a:spcBef>
                <a:spcPts val="0"/>
              </a:spcBef>
              <a:spcAft>
                <a:spcPts val="0"/>
              </a:spcAft>
              <a:buClr>
                <a:schemeClr val="dk1"/>
              </a:buClr>
              <a:buSzPts val="2050"/>
              <a:buFont typeface="NTR"/>
              <a:buChar char="-"/>
            </a:pPr>
            <a:r>
              <a:rPr lang="en-US" sz="2050">
                <a:solidFill>
                  <a:schemeClr val="dk1"/>
                </a:solidFill>
                <a:latin typeface="Avenir"/>
                <a:ea typeface="Avenir"/>
                <a:cs typeface="Avenir"/>
                <a:sym typeface="Avenir"/>
              </a:rPr>
              <a:t>Short-term debts</a:t>
            </a:r>
            <a:endParaRPr/>
          </a:p>
          <a:p>
            <a:pPr indent="-342900" lvl="0" marL="342900" marR="0" rtl="0" algn="l">
              <a:spcBef>
                <a:spcPts val="0"/>
              </a:spcBef>
              <a:spcAft>
                <a:spcPts val="0"/>
              </a:spcAft>
              <a:buClr>
                <a:schemeClr val="dk1"/>
              </a:buClr>
              <a:buSzPts val="2050"/>
              <a:buFont typeface="NTR"/>
              <a:buChar char="-"/>
            </a:pPr>
            <a:r>
              <a:rPr lang="en-US" sz="2050">
                <a:solidFill>
                  <a:schemeClr val="dk1"/>
                </a:solidFill>
                <a:latin typeface="Avenir"/>
                <a:ea typeface="Avenir"/>
                <a:cs typeface="Avenir"/>
                <a:sym typeface="Avenir"/>
              </a:rPr>
              <a:t>Accounts Payable</a:t>
            </a:r>
            <a:endParaRPr/>
          </a:p>
        </p:txBody>
      </p:sp>
      <p:sp>
        <p:nvSpPr>
          <p:cNvPr id="221" name="Google Shape;221;p5"/>
          <p:cNvSpPr txBox="1"/>
          <p:nvPr/>
        </p:nvSpPr>
        <p:spPr>
          <a:xfrm>
            <a:off x="6096000" y="4622256"/>
            <a:ext cx="4415142"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50" u="sng">
                <a:solidFill>
                  <a:schemeClr val="dk1"/>
                </a:solidFill>
                <a:latin typeface="Avenir"/>
                <a:ea typeface="Avenir"/>
                <a:cs typeface="Avenir"/>
                <a:sym typeface="Avenir"/>
              </a:rPr>
              <a:t>Shareholder’s Equity</a:t>
            </a:r>
            <a:endParaRPr/>
          </a:p>
          <a:p>
            <a:pPr indent="0" lvl="0" marL="0" marR="0" rtl="0" algn="l">
              <a:spcBef>
                <a:spcPts val="0"/>
              </a:spcBef>
              <a:spcAft>
                <a:spcPts val="0"/>
              </a:spcAft>
              <a:buNone/>
            </a:pPr>
            <a:r>
              <a:rPr lang="en-US" sz="2050">
                <a:solidFill>
                  <a:schemeClr val="dk1"/>
                </a:solidFill>
                <a:latin typeface="Avenir"/>
                <a:ea typeface="Avenir"/>
                <a:cs typeface="Avenir"/>
                <a:sym typeface="Avenir"/>
              </a:rPr>
              <a:t>-   Common Stock</a:t>
            </a:r>
            <a:endParaRPr/>
          </a:p>
          <a:p>
            <a:pPr indent="-342900" lvl="0" marL="342900" marR="0" rtl="0" algn="l">
              <a:spcBef>
                <a:spcPts val="0"/>
              </a:spcBef>
              <a:spcAft>
                <a:spcPts val="0"/>
              </a:spcAft>
              <a:buClr>
                <a:schemeClr val="dk1"/>
              </a:buClr>
              <a:buSzPts val="2050"/>
              <a:buFont typeface="NTR"/>
              <a:buChar char="-"/>
            </a:pPr>
            <a:r>
              <a:rPr lang="en-US" sz="2050">
                <a:solidFill>
                  <a:schemeClr val="dk1"/>
                </a:solidFill>
                <a:latin typeface="Avenir"/>
                <a:ea typeface="Avenir"/>
                <a:cs typeface="Avenir"/>
                <a:sym typeface="Avenir"/>
              </a:rPr>
              <a:t>APIC</a:t>
            </a:r>
            <a:endParaRPr/>
          </a:p>
          <a:p>
            <a:pPr indent="-342900" lvl="0" marL="342900" marR="0" rtl="0" algn="l">
              <a:spcBef>
                <a:spcPts val="0"/>
              </a:spcBef>
              <a:spcAft>
                <a:spcPts val="0"/>
              </a:spcAft>
              <a:buClr>
                <a:schemeClr val="dk1"/>
              </a:buClr>
              <a:buSzPts val="2050"/>
              <a:buFont typeface="NTR"/>
              <a:buChar char="-"/>
            </a:pPr>
            <a:r>
              <a:rPr lang="en-US" sz="2050">
                <a:solidFill>
                  <a:schemeClr val="dk1"/>
                </a:solidFill>
                <a:latin typeface="Avenir"/>
                <a:ea typeface="Avenir"/>
                <a:cs typeface="Avenir"/>
                <a:sym typeface="Avenir"/>
              </a:rPr>
              <a:t>Retained Earnings </a:t>
            </a:r>
            <a:endParaRPr/>
          </a:p>
        </p:txBody>
      </p:sp>
      <p:cxnSp>
        <p:nvCxnSpPr>
          <p:cNvPr id="222" name="Google Shape;222;p5"/>
          <p:cNvCxnSpPr>
            <a:stCxn id="219" idx="1"/>
            <a:endCxn id="219" idx="3"/>
          </p:cNvCxnSpPr>
          <p:nvPr/>
        </p:nvCxnSpPr>
        <p:spPr>
          <a:xfrm>
            <a:off x="5939779" y="4172213"/>
            <a:ext cx="4761000" cy="0"/>
          </a:xfrm>
          <a:prstGeom prst="straightConnector1">
            <a:avLst/>
          </a:prstGeom>
          <a:noFill/>
          <a:ln cap="flat" cmpd="sng" w="76200">
            <a:solidFill>
              <a:schemeClr val="accent1"/>
            </a:solidFill>
            <a:prstDash val="solid"/>
            <a:miter lim="800000"/>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Examples of Economic Moats: Switching Costs </a:t>
            </a:r>
            <a:endParaRPr/>
          </a:p>
        </p:txBody>
      </p:sp>
      <p:sp>
        <p:nvSpPr>
          <p:cNvPr id="701" name="Google Shape;701;p5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Software: iCloud and Apple, MS Office Suite</a:t>
            </a:r>
            <a:endParaRPr/>
          </a:p>
          <a:p>
            <a:pPr indent="-228600" lvl="0" marL="228600" rtl="0" algn="l">
              <a:lnSpc>
                <a:spcPct val="150000"/>
              </a:lnSpc>
              <a:spcBef>
                <a:spcPts val="1000"/>
              </a:spcBef>
              <a:spcAft>
                <a:spcPts val="0"/>
              </a:spcAft>
              <a:buClr>
                <a:schemeClr val="dk1"/>
              </a:buClr>
              <a:buSzPts val="2800"/>
              <a:buFont typeface="Arial"/>
              <a:buChar char="•"/>
            </a:pPr>
            <a:r>
              <a:rPr lang="en-US"/>
              <a:t>Manufacturing: Supply chains built from relationships</a:t>
            </a:r>
            <a:endParaRPr/>
          </a:p>
        </p:txBody>
      </p:sp>
      <p:sp>
        <p:nvSpPr>
          <p:cNvPr id="702" name="Google Shape;702;p50"/>
          <p:cNvSpPr txBox="1"/>
          <p:nvPr/>
        </p:nvSpPr>
        <p:spPr>
          <a:xfrm>
            <a:off x="1006206" y="1453019"/>
            <a:ext cx="1017265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Capital or Opportunity costs that would result from switching brands</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Examples of Economic Moats: Network Effects</a:t>
            </a:r>
            <a:endParaRPr/>
          </a:p>
        </p:txBody>
      </p:sp>
      <p:sp>
        <p:nvSpPr>
          <p:cNvPr id="708" name="Google Shape;708;p51"/>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Social Media: Tinder, Hinge, Instagram</a:t>
            </a:r>
            <a:endParaRPr/>
          </a:p>
          <a:p>
            <a:pPr indent="-228600" lvl="0" marL="228600" rtl="0" algn="l">
              <a:lnSpc>
                <a:spcPct val="150000"/>
              </a:lnSpc>
              <a:spcBef>
                <a:spcPts val="1000"/>
              </a:spcBef>
              <a:spcAft>
                <a:spcPts val="0"/>
              </a:spcAft>
              <a:buClr>
                <a:schemeClr val="dk1"/>
              </a:buClr>
              <a:buSzPts val="2800"/>
              <a:buFont typeface="Arial"/>
              <a:buChar char="•"/>
            </a:pPr>
            <a:r>
              <a:rPr lang="en-US"/>
              <a:t>3</a:t>
            </a:r>
            <a:r>
              <a:rPr baseline="30000" lang="en-US"/>
              <a:t>rd</a:t>
            </a:r>
            <a:r>
              <a:rPr lang="en-US"/>
              <a:t> party sales: eBay, Amazon</a:t>
            </a:r>
            <a:endParaRPr/>
          </a:p>
          <a:p>
            <a:pPr indent="-228600" lvl="0" marL="228600" rtl="0" algn="l">
              <a:lnSpc>
                <a:spcPct val="150000"/>
              </a:lnSpc>
              <a:spcBef>
                <a:spcPts val="1000"/>
              </a:spcBef>
              <a:spcAft>
                <a:spcPts val="0"/>
              </a:spcAft>
              <a:buClr>
                <a:schemeClr val="dk1"/>
              </a:buClr>
              <a:buSzPts val="2800"/>
              <a:buFont typeface="Arial"/>
              <a:buChar char="•"/>
            </a:pPr>
            <a:r>
              <a:rPr lang="en-US"/>
              <a:t>Exchanges: NASDAQ</a:t>
            </a:r>
            <a:endParaRPr/>
          </a:p>
          <a:p>
            <a:pPr indent="-228600" lvl="0" marL="228600" rtl="0" algn="l">
              <a:lnSpc>
                <a:spcPct val="150000"/>
              </a:lnSpc>
              <a:spcBef>
                <a:spcPts val="1000"/>
              </a:spcBef>
              <a:spcAft>
                <a:spcPts val="0"/>
              </a:spcAft>
              <a:buClr>
                <a:schemeClr val="dk1"/>
              </a:buClr>
              <a:buSzPts val="2800"/>
              <a:buFont typeface="Arial"/>
              <a:buChar char="•"/>
            </a:pPr>
            <a:r>
              <a:rPr lang="en-US"/>
              <a:t>Ride Hailing: Uber and Lyft</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709" name="Google Shape;709;p51"/>
          <p:cNvSpPr txBox="1"/>
          <p:nvPr/>
        </p:nvSpPr>
        <p:spPr>
          <a:xfrm>
            <a:off x="589875" y="1492252"/>
            <a:ext cx="1100532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The product gains more value as more users join the network, less incentive to join the newer networks </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2"/>
          <p:cNvSpPr txBox="1"/>
          <p:nvPr>
            <p:ph type="title"/>
          </p:nvPr>
        </p:nvSpPr>
        <p:spPr>
          <a:xfrm>
            <a:off x="131625" y="370075"/>
            <a:ext cx="12551700" cy="91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Examples of Economic Moats: Cost Advantage</a:t>
            </a:r>
            <a:endParaRPr/>
          </a:p>
        </p:txBody>
      </p:sp>
      <p:sp>
        <p:nvSpPr>
          <p:cNvPr id="715" name="Google Shape;715;p52"/>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Economies of scale:</a:t>
            </a:r>
            <a:endParaRPr/>
          </a:p>
          <a:p>
            <a:pPr indent="-228600" lvl="1" marL="685800" rtl="0" algn="l">
              <a:lnSpc>
                <a:spcPct val="150000"/>
              </a:lnSpc>
              <a:spcBef>
                <a:spcPts val="500"/>
              </a:spcBef>
              <a:spcAft>
                <a:spcPts val="0"/>
              </a:spcAft>
              <a:buClr>
                <a:schemeClr val="dk1"/>
              </a:buClr>
              <a:buSzPts val="2400"/>
              <a:buChar char="•"/>
            </a:pPr>
            <a:r>
              <a:rPr lang="en-US"/>
              <a:t>Walmart, Amazon, TSM</a:t>
            </a:r>
            <a:endParaRPr/>
          </a:p>
          <a:p>
            <a:pPr indent="-228600" lvl="0" marL="228600" rtl="0" algn="l">
              <a:lnSpc>
                <a:spcPct val="150000"/>
              </a:lnSpc>
              <a:spcBef>
                <a:spcPts val="1000"/>
              </a:spcBef>
              <a:spcAft>
                <a:spcPts val="0"/>
              </a:spcAft>
              <a:buClr>
                <a:schemeClr val="dk1"/>
              </a:buClr>
              <a:buSzPts val="2800"/>
              <a:buFont typeface="Arial"/>
              <a:buChar char="•"/>
            </a:pPr>
            <a:r>
              <a:rPr lang="en-US"/>
              <a:t>Low-cost resource base </a:t>
            </a:r>
            <a:endParaRPr/>
          </a:p>
          <a:p>
            <a:pPr indent="-228600" lvl="0" marL="228600" rtl="0" algn="l">
              <a:lnSpc>
                <a:spcPct val="150000"/>
              </a:lnSpc>
              <a:spcBef>
                <a:spcPts val="1000"/>
              </a:spcBef>
              <a:spcAft>
                <a:spcPts val="0"/>
              </a:spcAft>
              <a:buClr>
                <a:schemeClr val="dk1"/>
              </a:buClr>
              <a:buSzPts val="2800"/>
              <a:buFont typeface="Arial"/>
              <a:buChar char="•"/>
            </a:pPr>
            <a:r>
              <a:rPr lang="en-US"/>
              <a:t>Easier access to distribution channels</a:t>
            </a:r>
            <a:endParaRPr/>
          </a:p>
          <a:p>
            <a:pPr indent="-228600" lvl="0" marL="228600" rtl="0" algn="l">
              <a:lnSpc>
                <a:spcPct val="150000"/>
              </a:lnSpc>
              <a:spcBef>
                <a:spcPts val="1000"/>
              </a:spcBef>
              <a:spcAft>
                <a:spcPts val="0"/>
              </a:spcAft>
              <a:buClr>
                <a:schemeClr val="dk1"/>
              </a:buClr>
              <a:buSzPts val="2800"/>
              <a:buFont typeface="Arial"/>
              <a:buChar char="•"/>
            </a:pPr>
            <a:r>
              <a:rPr lang="en-US"/>
              <a:t>Cheaper patented technology</a:t>
            </a:r>
            <a:endParaRPr/>
          </a:p>
        </p:txBody>
      </p:sp>
      <p:sp>
        <p:nvSpPr>
          <p:cNvPr id="716" name="Google Shape;716;p52"/>
          <p:cNvSpPr txBox="1"/>
          <p:nvPr/>
        </p:nvSpPr>
        <p:spPr>
          <a:xfrm>
            <a:off x="939452" y="1431980"/>
            <a:ext cx="1058790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Advantages that give firms the opportunity to have lower expenses and therefore create an incentive for customers to buy low-cost product </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b="1" lang="en-US"/>
              <a:t>Examples of Economic Moats: Efficient Scale </a:t>
            </a:r>
            <a:endParaRPr/>
          </a:p>
        </p:txBody>
      </p:sp>
      <p:sp>
        <p:nvSpPr>
          <p:cNvPr id="722" name="Google Shape;722;p53"/>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Sports: NBA, NFL, NHL</a:t>
            </a:r>
            <a:endParaRPr/>
          </a:p>
          <a:p>
            <a:pPr indent="-228600" lvl="0" marL="228600" rtl="0" algn="l">
              <a:lnSpc>
                <a:spcPct val="150000"/>
              </a:lnSpc>
              <a:spcBef>
                <a:spcPts val="1000"/>
              </a:spcBef>
              <a:spcAft>
                <a:spcPts val="0"/>
              </a:spcAft>
              <a:buClr>
                <a:schemeClr val="dk1"/>
              </a:buClr>
              <a:buSzPts val="2800"/>
              <a:buFont typeface="Arial"/>
              <a:buChar char="•"/>
            </a:pPr>
            <a:r>
              <a:rPr lang="en-US"/>
              <a:t>Niche Markets: Natural Resources, Banks, Defense Contractors		</a:t>
            </a:r>
            <a:endParaRPr/>
          </a:p>
        </p:txBody>
      </p:sp>
      <p:sp>
        <p:nvSpPr>
          <p:cNvPr id="723" name="Google Shape;723;p53"/>
          <p:cNvSpPr txBox="1"/>
          <p:nvPr/>
        </p:nvSpPr>
        <p:spPr>
          <a:xfrm>
            <a:off x="659573" y="1490597"/>
            <a:ext cx="108659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Company has a stronghold on a market that can only hold a limited number of players</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4"/>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Questions </a:t>
            </a:r>
            <a:endParaRPr/>
          </a:p>
        </p:txBody>
      </p:sp>
      <p:sp>
        <p:nvSpPr>
          <p:cNvPr id="729" name="Google Shape;729;p54"/>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p>
            <a:pPr indent="-228600" lvl="0" marL="228600" rtl="0" algn="ctr">
              <a:lnSpc>
                <a:spcPct val="100000"/>
              </a:lnSpc>
              <a:spcBef>
                <a:spcPts val="0"/>
              </a:spcBef>
              <a:spcAft>
                <a:spcPts val="0"/>
              </a:spcAft>
              <a:buClr>
                <a:srgbClr val="CCCCCC"/>
              </a:buClr>
              <a:buSzPts val="1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6"/>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sz="5800"/>
              <a:t>Intrinsic vs Relative 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Intuition of Valuation</a:t>
            </a:r>
            <a:endParaRPr/>
          </a:p>
        </p:txBody>
      </p:sp>
      <p:sp>
        <p:nvSpPr>
          <p:cNvPr id="233" name="Google Shape;233;p7"/>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latin typeface="Avenir"/>
                <a:ea typeface="Avenir"/>
                <a:cs typeface="Avenir"/>
                <a:sym typeface="Avenir"/>
              </a:rPr>
              <a:t>Why do we care about valuation and what will use this for?</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Value Investment Theory: Buy Low, Sell High </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Attempting to find inefficiencies in the market using our own assumptions or those of the market to exploit unique opportunities</a:t>
            </a:r>
            <a:endParaRPr/>
          </a:p>
          <a:p>
            <a:pPr indent="-228600" lvl="1" marL="685800" rtl="0" algn="l">
              <a:lnSpc>
                <a:spcPct val="150000"/>
              </a:lnSpc>
              <a:spcBef>
                <a:spcPts val="500"/>
              </a:spcBef>
              <a:spcAft>
                <a:spcPts val="0"/>
              </a:spcAft>
              <a:buClr>
                <a:schemeClr val="dk1"/>
              </a:buClr>
              <a:buSzPts val="2400"/>
              <a:buChar char="•"/>
            </a:pPr>
            <a:r>
              <a:rPr lang="en-US" sz="2400">
                <a:latin typeface="Avenir"/>
                <a:ea typeface="Avenir"/>
                <a:cs typeface="Avenir"/>
                <a:sym typeface="Avenir"/>
              </a:rPr>
              <a:t>Valuation either intrinsic or relative is the main tool to identify these opportunities</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234" name="Google Shape;234;p7"/>
          <p:cNvSpPr txBox="1"/>
          <p:nvPr/>
        </p:nvSpPr>
        <p:spPr>
          <a:xfrm>
            <a:off x="2452613" y="1500351"/>
            <a:ext cx="7343480" cy="707886"/>
          </a:xfrm>
          <a:prstGeom prst="rect">
            <a:avLst/>
          </a:prstGeom>
          <a:blipFill rotWithShape="1">
            <a:blip r:embed="rId3">
              <a:alphaModFix/>
            </a:blip>
            <a:stretch>
              <a:fillRect b="0" l="0" r="0" t="-71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txBox="1"/>
          <p:nvPr/>
        </p:nvSpPr>
        <p:spPr>
          <a:xfrm>
            <a:off x="910935" y="78733"/>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Avenir"/>
              <a:buNone/>
            </a:pPr>
            <a:r>
              <a:t/>
            </a:r>
            <a:endParaRPr sz="3600">
              <a:solidFill>
                <a:schemeClr val="dk1"/>
              </a:solidFill>
              <a:latin typeface="Avenir"/>
              <a:ea typeface="Avenir"/>
              <a:cs typeface="Avenir"/>
              <a:sym typeface="Avenir"/>
            </a:endParaRPr>
          </a:p>
        </p:txBody>
      </p:sp>
      <p:sp>
        <p:nvSpPr>
          <p:cNvPr id="240" name="Google Shape;240;p8"/>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 Intrinsic Valuation</a:t>
            </a:r>
            <a:endParaRPr/>
          </a:p>
        </p:txBody>
      </p:sp>
      <p:sp>
        <p:nvSpPr>
          <p:cNvPr id="241" name="Google Shape;241;p8"/>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Intrinsically values the company based off expected future cash flow generation</a:t>
            </a:r>
            <a:endParaRPr/>
          </a:p>
          <a:p>
            <a:pPr indent="-342900" lvl="1" marL="800100" rtl="0" algn="l">
              <a:lnSpc>
                <a:spcPct val="150000"/>
              </a:lnSpc>
              <a:spcBef>
                <a:spcPts val="500"/>
              </a:spcBef>
              <a:spcAft>
                <a:spcPts val="0"/>
              </a:spcAft>
              <a:buClr>
                <a:schemeClr val="dk1"/>
              </a:buClr>
              <a:buSzPct val="100000"/>
              <a:buChar char="•"/>
            </a:pPr>
            <a:r>
              <a:rPr lang="en-US">
                <a:latin typeface="Avenir"/>
                <a:ea typeface="Avenir"/>
                <a:cs typeface="Avenir"/>
                <a:sym typeface="Avenir"/>
              </a:rPr>
              <a:t> Works more through theory not the market</a:t>
            </a:r>
            <a:endParaRPr/>
          </a:p>
          <a:p>
            <a:pPr indent="-342900" lvl="1" marL="800100" rtl="0" algn="l">
              <a:lnSpc>
                <a:spcPct val="150000"/>
              </a:lnSpc>
              <a:spcBef>
                <a:spcPts val="500"/>
              </a:spcBef>
              <a:spcAft>
                <a:spcPts val="0"/>
              </a:spcAft>
              <a:buClr>
                <a:schemeClr val="dk1"/>
              </a:buClr>
              <a:buSzPct val="100000"/>
              <a:buChar char="•"/>
            </a:pPr>
            <a:r>
              <a:rPr lang="en-US">
                <a:latin typeface="Avenir"/>
                <a:ea typeface="Avenir"/>
                <a:cs typeface="Avenir"/>
                <a:sym typeface="Avenir"/>
              </a:rPr>
              <a:t>Based heavily on model assumptions</a:t>
            </a:r>
            <a:endParaRPr/>
          </a:p>
          <a:p>
            <a:pPr indent="-342900" lvl="1" marL="800100" rtl="0" algn="l">
              <a:lnSpc>
                <a:spcPct val="150000"/>
              </a:lnSpc>
              <a:spcBef>
                <a:spcPts val="500"/>
              </a:spcBef>
              <a:spcAft>
                <a:spcPts val="0"/>
              </a:spcAft>
              <a:buClr>
                <a:schemeClr val="dk1"/>
              </a:buClr>
              <a:buSzPct val="100000"/>
              <a:buChar char="•"/>
            </a:pPr>
            <a:r>
              <a:rPr lang="en-US"/>
              <a:t> Financial Modeling:</a:t>
            </a:r>
            <a:endParaRPr/>
          </a:p>
          <a:p>
            <a:pPr indent="-342900" lvl="2" marL="1257300" rtl="0" algn="l">
              <a:lnSpc>
                <a:spcPct val="150000"/>
              </a:lnSpc>
              <a:spcBef>
                <a:spcPts val="500"/>
              </a:spcBef>
              <a:spcAft>
                <a:spcPts val="0"/>
              </a:spcAft>
              <a:buClr>
                <a:schemeClr val="dk1"/>
              </a:buClr>
              <a:buSzPct val="100000"/>
              <a:buChar char="•"/>
            </a:pPr>
            <a:r>
              <a:rPr lang="en-US">
                <a:latin typeface="Avenir"/>
                <a:ea typeface="Avenir"/>
                <a:cs typeface="Avenir"/>
                <a:sym typeface="Avenir"/>
              </a:rPr>
              <a:t>DCF, LBO… </a:t>
            </a:r>
            <a:endParaRPr/>
          </a:p>
        </p:txBody>
      </p:sp>
      <p:sp>
        <p:nvSpPr>
          <p:cNvPr id="242" name="Google Shape;242;p8"/>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Relative Valuation </a:t>
            </a:r>
            <a:endParaRPr/>
          </a:p>
        </p:txBody>
      </p:sp>
      <p:sp>
        <p:nvSpPr>
          <p:cNvPr id="243" name="Google Shape;243;p8"/>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sz="2600"/>
              <a:t>Bases the value of the firm off what its peer companies are valued at</a:t>
            </a:r>
            <a:endParaRPr/>
          </a:p>
          <a:p>
            <a:pPr indent="-228600" lvl="0" marL="228600" rtl="0" algn="l">
              <a:lnSpc>
                <a:spcPct val="150000"/>
              </a:lnSpc>
              <a:spcBef>
                <a:spcPts val="1000"/>
              </a:spcBef>
              <a:spcAft>
                <a:spcPts val="0"/>
              </a:spcAft>
              <a:buClr>
                <a:schemeClr val="dk1"/>
              </a:buClr>
              <a:buSzPct val="100000"/>
              <a:buFont typeface="Arial"/>
              <a:buChar char="•"/>
            </a:pPr>
            <a:r>
              <a:rPr lang="en-US" sz="2600"/>
              <a:t>Determines this valuation off some “multiple” of a metric</a:t>
            </a:r>
            <a:endParaRPr/>
          </a:p>
          <a:p>
            <a:pPr indent="-228600" lvl="0" marL="228600" rtl="0" algn="l">
              <a:lnSpc>
                <a:spcPct val="150000"/>
              </a:lnSpc>
              <a:spcBef>
                <a:spcPts val="1000"/>
              </a:spcBef>
              <a:spcAft>
                <a:spcPts val="0"/>
              </a:spcAft>
              <a:buClr>
                <a:schemeClr val="dk1"/>
              </a:buClr>
              <a:buSzPct val="100000"/>
              <a:buFont typeface="Arial"/>
              <a:buChar char="•"/>
            </a:pPr>
            <a:r>
              <a:rPr lang="en-US" sz="2600"/>
              <a:t>Ex: EBITDA, EBIT, Revenue</a:t>
            </a:r>
            <a:endParaRPr/>
          </a:p>
          <a:p>
            <a:pPr indent="-228600" lvl="0" marL="228600" rtl="0" algn="l">
              <a:lnSpc>
                <a:spcPct val="150000"/>
              </a:lnSpc>
              <a:spcBef>
                <a:spcPts val="1000"/>
              </a:spcBef>
              <a:spcAft>
                <a:spcPts val="0"/>
              </a:spcAft>
              <a:buClr>
                <a:schemeClr val="dk1"/>
              </a:buClr>
              <a:buSzPct val="100000"/>
              <a:buFont typeface="Arial"/>
              <a:buChar char="•"/>
            </a:pPr>
            <a:r>
              <a:rPr lang="en-US" sz="2600"/>
              <a:t>Include Comparable Companies, Precedent Transactions, etc…</a:t>
            </a:r>
            <a:endParaRPr sz="2500"/>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244" name="Google Shape;244;p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Intrinsic Valuation vs. Relative Valuation</a:t>
            </a:r>
            <a:endParaRPr/>
          </a:p>
        </p:txBody>
      </p:sp>
      <p:sp>
        <p:nvSpPr>
          <p:cNvPr id="245" name="Google Shape;245;p8"/>
          <p:cNvSpPr txBox="1"/>
          <p:nvPr/>
        </p:nvSpPr>
        <p:spPr>
          <a:xfrm>
            <a:off x="5919355" y="2167463"/>
            <a:ext cx="5181600" cy="4351338"/>
          </a:xfrm>
          <a:prstGeom prst="rect">
            <a:avLst/>
          </a:prstGeom>
          <a:noFill/>
          <a:ln>
            <a:noFill/>
          </a:ln>
        </p:spPr>
        <p:txBody>
          <a:bodyPr anchorCtr="0" anchor="t" bIns="45700" lIns="91425" spcFirstLastPara="1" rIns="91425" wrap="square" tIns="45700">
            <a:normAutofit/>
          </a:bodyPr>
          <a:lstStyle/>
          <a:p>
            <a:pPr indent="-69850" lvl="0" marL="228600" marR="0" rtl="0" algn="l">
              <a:lnSpc>
                <a:spcPct val="150000"/>
              </a:lnSpc>
              <a:spcBef>
                <a:spcPts val="0"/>
              </a:spcBef>
              <a:spcAft>
                <a:spcPts val="0"/>
              </a:spcAft>
              <a:buClr>
                <a:schemeClr val="dk1"/>
              </a:buClr>
              <a:buSzPts val="2500"/>
              <a:buFont typeface="NTR"/>
              <a:buNone/>
            </a:pPr>
            <a:r>
              <a:t/>
            </a:r>
            <a:endParaRPr sz="25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9"/>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Intrinsic Valuation of Shop X</a:t>
            </a:r>
            <a:endParaRPr/>
          </a:p>
        </p:txBody>
      </p:sp>
      <p:sp>
        <p:nvSpPr>
          <p:cNvPr id="251" name="Google Shape;251;p9"/>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300"/>
              <a:buFont typeface="Arial"/>
              <a:buChar char="•"/>
            </a:pPr>
            <a:r>
              <a:rPr lang="en-US" sz="2300"/>
              <a:t>Use the company’s historical financials to project revenue down to cash flows</a:t>
            </a:r>
            <a:endParaRPr/>
          </a:p>
          <a:p>
            <a:pPr indent="-228600" lvl="0" marL="228600" rtl="0" algn="l">
              <a:lnSpc>
                <a:spcPct val="150000"/>
              </a:lnSpc>
              <a:spcBef>
                <a:spcPts val="1000"/>
              </a:spcBef>
              <a:spcAft>
                <a:spcPts val="0"/>
              </a:spcAft>
              <a:buClr>
                <a:schemeClr val="dk1"/>
              </a:buClr>
              <a:buSzPts val="2300"/>
              <a:buFont typeface="Arial"/>
              <a:buChar char="•"/>
            </a:pPr>
            <a:r>
              <a:rPr lang="en-US" sz="2300">
                <a:latin typeface="Avenir"/>
                <a:ea typeface="Avenir"/>
                <a:cs typeface="Avenir"/>
                <a:sym typeface="Avenir"/>
              </a:rPr>
              <a:t>Determine the sum of the present value of those cash flows to arrive at a valuation</a:t>
            </a:r>
            <a:endParaRPr/>
          </a:p>
          <a:p>
            <a:pPr indent="-228600" lvl="0" marL="228600" rtl="0" algn="l">
              <a:lnSpc>
                <a:spcPct val="150000"/>
              </a:lnSpc>
              <a:spcBef>
                <a:spcPts val="1000"/>
              </a:spcBef>
              <a:spcAft>
                <a:spcPts val="0"/>
              </a:spcAft>
              <a:buClr>
                <a:schemeClr val="dk1"/>
              </a:buClr>
              <a:buSzPts val="2300"/>
              <a:buFont typeface="Arial"/>
              <a:buChar char="•"/>
            </a:pPr>
            <a:r>
              <a:rPr lang="en-US" sz="2300"/>
              <a:t>Will get more into this next week</a:t>
            </a:r>
            <a:r>
              <a:rPr lang="en-US" sz="2300">
                <a:latin typeface="Avenir"/>
                <a:ea typeface="Avenir"/>
                <a:cs typeface="Avenir"/>
                <a:sym typeface="Avenir"/>
              </a:rPr>
              <a:t> </a:t>
            </a:r>
            <a:endParaRPr/>
          </a:p>
        </p:txBody>
      </p:sp>
      <p:sp>
        <p:nvSpPr>
          <p:cNvPr id="252" name="Google Shape;252;p9"/>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 Relative Valuation of Shop X</a:t>
            </a:r>
            <a:endParaRPr/>
          </a:p>
        </p:txBody>
      </p:sp>
      <p:sp>
        <p:nvSpPr>
          <p:cNvPr id="253" name="Google Shape;253;p9"/>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Determine what multiples peer firms are trading at </a:t>
            </a:r>
            <a:endParaRPr/>
          </a:p>
          <a:p>
            <a:pPr indent="-228600" lvl="1" marL="685800" rtl="0" algn="l">
              <a:lnSpc>
                <a:spcPct val="150000"/>
              </a:lnSpc>
              <a:spcBef>
                <a:spcPts val="500"/>
              </a:spcBef>
              <a:spcAft>
                <a:spcPts val="0"/>
              </a:spcAft>
              <a:buClr>
                <a:schemeClr val="dk1"/>
              </a:buClr>
              <a:buSzPct val="100000"/>
              <a:buChar char="•"/>
            </a:pPr>
            <a:r>
              <a:rPr lang="en-US"/>
              <a:t>Ex: EV = 8x EV/EBITDA, 6x EV/EBITDA, etc…</a:t>
            </a:r>
            <a:endParaRPr/>
          </a:p>
          <a:p>
            <a:pPr indent="-228600" lvl="0" marL="228600" rtl="0" algn="l">
              <a:lnSpc>
                <a:spcPct val="150000"/>
              </a:lnSpc>
              <a:spcBef>
                <a:spcPts val="1000"/>
              </a:spcBef>
              <a:spcAft>
                <a:spcPts val="0"/>
              </a:spcAft>
              <a:buClr>
                <a:schemeClr val="dk1"/>
              </a:buClr>
              <a:buSzPct val="100000"/>
              <a:buFont typeface="Arial"/>
              <a:buChar char="•"/>
            </a:pPr>
            <a:r>
              <a:rPr lang="en-US"/>
              <a:t>Take the min, first quartile, median, etc… of the data set</a:t>
            </a:r>
            <a:endParaRPr/>
          </a:p>
          <a:p>
            <a:pPr indent="-228600" lvl="0" marL="228600" rtl="0" algn="l">
              <a:lnSpc>
                <a:spcPct val="150000"/>
              </a:lnSpc>
              <a:spcBef>
                <a:spcPts val="1000"/>
              </a:spcBef>
              <a:spcAft>
                <a:spcPts val="0"/>
              </a:spcAft>
              <a:buClr>
                <a:schemeClr val="dk1"/>
              </a:buClr>
              <a:buSzPct val="100000"/>
              <a:buFont typeface="Arial"/>
              <a:buChar char="•"/>
            </a:pPr>
            <a:r>
              <a:rPr lang="en-US"/>
              <a:t>Apply multiple to company’s metric</a:t>
            </a:r>
            <a:endParaRPr/>
          </a:p>
          <a:p>
            <a:pPr indent="-228600" lvl="0" marL="228600" rtl="0" algn="l">
              <a:lnSpc>
                <a:spcPct val="150000"/>
              </a:lnSpc>
              <a:spcBef>
                <a:spcPts val="1000"/>
              </a:spcBef>
              <a:spcAft>
                <a:spcPts val="0"/>
              </a:spcAft>
              <a:buClr>
                <a:schemeClr val="dk1"/>
              </a:buClr>
              <a:buSzPct val="100000"/>
              <a:buFont typeface="Arial"/>
              <a:buChar char="•"/>
            </a:pPr>
            <a:r>
              <a:rPr lang="en-US"/>
              <a:t>EX: Shop X has 100 million EBITDA using the median 7x EV/EBITDA -&gt; Shop X Enterprise Value = 700 million</a:t>
            </a:r>
            <a:endParaRPr/>
          </a:p>
        </p:txBody>
      </p:sp>
      <p:sp>
        <p:nvSpPr>
          <p:cNvPr id="254" name="Google Shape;254;p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Intrinsic and Relative in Practice</a:t>
            </a:r>
            <a:endParaRPr/>
          </a:p>
        </p:txBody>
      </p:sp>
      <p:sp>
        <p:nvSpPr>
          <p:cNvPr id="255" name="Google Shape;255;p9"/>
          <p:cNvSpPr txBox="1"/>
          <p:nvPr/>
        </p:nvSpPr>
        <p:spPr>
          <a:xfrm>
            <a:off x="131617" y="1351229"/>
            <a:ext cx="1192183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Value is critical to identifying strong investments, we can think of value in a market in two ways: Intrinsic value and Relative Value. Let’s think about how we would value a Coffee Shop on campus through these 2 lenses </a:t>
            </a:r>
            <a:endParaRPr/>
          </a:p>
        </p:txBody>
      </p:sp>
      <p:sp>
        <p:nvSpPr>
          <p:cNvPr id="256" name="Google Shape;256;p9"/>
          <p:cNvSpPr txBox="1"/>
          <p:nvPr/>
        </p:nvSpPr>
        <p:spPr>
          <a:xfrm>
            <a:off x="6092535" y="2136595"/>
            <a:ext cx="5181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800"/>
              <a:buFont typeface="Arial"/>
              <a:buNone/>
            </a:pPr>
            <a:r>
              <a:t/>
            </a:r>
            <a:endParaRPr sz="280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2022-10-30T17:23:32Z</dcterms:created>
  <dc:creator>Daniel Labrador-Plata</dc:creator>
</cp:coreProperties>
</file>