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6858000" cy="9144000"/>
  <p:embeddedFontLst>
    <p:embeddedFont>
      <p:font typeface="Roboto"/>
      <p:regular r:id="rId53"/>
      <p:bold r:id="rId54"/>
      <p:italic r:id="rId55"/>
      <p:boldItalic r:id="rId56"/>
    </p:embeddedFont>
    <p:embeddedFont>
      <p:font typeface="DM Serif Display"/>
      <p:regular r:id="rId57"/>
      <p: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ihA8nAtN948agWcihX0GLM2p7p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DMSerifDisplay-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DMSerifDisplay-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indent="-228600" lvl="1" marL="9144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2pPr>
            <a:lvl3pPr indent="-228600" lvl="2" marL="13716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3pPr>
            <a:lvl4pPr indent="-228600" lvl="3" marL="18288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4pPr>
            <a:lvl5pPr indent="-228600" lvl="4" marL="228600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venir"/>
                <a:ea typeface="Avenir"/>
                <a:cs typeface="Avenir"/>
                <a:sym typeface="Avenir"/>
              </a:rPr>
              <a:t>‹#›</a:t>
            </a:fld>
            <a:endParaRPr b="0" i="0" sz="1200" u="none" cap="none" strike="noStrike">
              <a:solidFill>
                <a:schemeClr val="dk1"/>
              </a:solidFill>
              <a:latin typeface="Avenir"/>
              <a:ea typeface="Avenir"/>
              <a:cs typeface="Avenir"/>
              <a:sym typeface="Aveni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4" name="Google Shape;69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Opening slide">
    <p:bg>
      <p:bgPr>
        <a:solidFill>
          <a:srgbClr val="244C6F"/>
        </a:solidFill>
      </p:bgPr>
    </p:bg>
    <p:spTree>
      <p:nvGrpSpPr>
        <p:cNvPr id="15" name="Shape 15"/>
        <p:cNvGrpSpPr/>
        <p:nvPr/>
      </p:nvGrpSpPr>
      <p:grpSpPr>
        <a:xfrm>
          <a:off x="0" y="0"/>
          <a:ext cx="0" cy="0"/>
          <a:chOff x="0" y="0"/>
          <a:chExt cx="0" cy="0"/>
        </a:xfrm>
      </p:grpSpPr>
      <p:sp>
        <p:nvSpPr>
          <p:cNvPr id="16" name="Google Shape;16;p54"/>
          <p:cNvSpPr txBox="1"/>
          <p:nvPr>
            <p:ph type="ctrTitle"/>
          </p:nvPr>
        </p:nvSpPr>
        <p:spPr>
          <a:xfrm>
            <a:off x="1557883" y="2252133"/>
            <a:ext cx="9076167" cy="1411968"/>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rgbClr val="CCCCCC"/>
              </a:buClr>
              <a:buSzPts val="4800"/>
              <a:buFont typeface="DM Serif Display"/>
              <a:buNone/>
              <a:defRPr b="0" i="0" sz="6400">
                <a:solidFill>
                  <a:srgbClr val="CCCCCC"/>
                </a:solidFill>
                <a:latin typeface="Avenir"/>
                <a:ea typeface="Avenir"/>
                <a:cs typeface="Avenir"/>
                <a:sym typeface="Avenir"/>
              </a:defRPr>
            </a:lvl1pPr>
            <a:lvl2pPr lvl="1"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p:txBody>
      </p:sp>
      <p:sp>
        <p:nvSpPr>
          <p:cNvPr id="17" name="Google Shape;17;p54"/>
          <p:cNvSpPr txBox="1"/>
          <p:nvPr>
            <p:ph idx="1" type="subTitle"/>
          </p:nvPr>
        </p:nvSpPr>
        <p:spPr>
          <a:xfrm>
            <a:off x="2761166" y="3508926"/>
            <a:ext cx="6669600" cy="95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CCCC"/>
              </a:buClr>
              <a:buSzPts val="1200"/>
              <a:buNone/>
              <a:defRPr>
                <a:solidFill>
                  <a:srgbClr val="CCCCCC"/>
                </a:solidFill>
              </a:defRPr>
            </a:lvl1pPr>
            <a:lvl2pPr lvl="1" algn="ctr">
              <a:lnSpc>
                <a:spcPct val="100000"/>
              </a:lnSpc>
              <a:spcBef>
                <a:spcPts val="0"/>
              </a:spcBef>
              <a:spcAft>
                <a:spcPts val="0"/>
              </a:spcAft>
              <a:buClr>
                <a:srgbClr val="CCCCCC"/>
              </a:buClr>
              <a:buSzPts val="2800"/>
              <a:buNone/>
              <a:defRPr sz="3733">
                <a:solidFill>
                  <a:srgbClr val="CCCCCC"/>
                </a:solidFill>
              </a:defRPr>
            </a:lvl2pPr>
            <a:lvl3pPr lvl="2" algn="ctr">
              <a:lnSpc>
                <a:spcPct val="100000"/>
              </a:lnSpc>
              <a:spcBef>
                <a:spcPts val="0"/>
              </a:spcBef>
              <a:spcAft>
                <a:spcPts val="0"/>
              </a:spcAft>
              <a:buClr>
                <a:srgbClr val="CCCCCC"/>
              </a:buClr>
              <a:buSzPts val="2800"/>
              <a:buNone/>
              <a:defRPr sz="3733">
                <a:solidFill>
                  <a:srgbClr val="CCCCCC"/>
                </a:solidFill>
              </a:defRPr>
            </a:lvl3pPr>
            <a:lvl4pPr lvl="3" algn="ctr">
              <a:lnSpc>
                <a:spcPct val="100000"/>
              </a:lnSpc>
              <a:spcBef>
                <a:spcPts val="0"/>
              </a:spcBef>
              <a:spcAft>
                <a:spcPts val="0"/>
              </a:spcAft>
              <a:buClr>
                <a:srgbClr val="CCCCCC"/>
              </a:buClr>
              <a:buSzPts val="2800"/>
              <a:buNone/>
              <a:defRPr sz="3733">
                <a:solidFill>
                  <a:srgbClr val="CCCCCC"/>
                </a:solidFill>
              </a:defRPr>
            </a:lvl4pPr>
            <a:lvl5pPr lvl="4" algn="ctr">
              <a:lnSpc>
                <a:spcPct val="100000"/>
              </a:lnSpc>
              <a:spcBef>
                <a:spcPts val="0"/>
              </a:spcBef>
              <a:spcAft>
                <a:spcPts val="0"/>
              </a:spcAft>
              <a:buClr>
                <a:srgbClr val="CCCCCC"/>
              </a:buClr>
              <a:buSzPts val="2800"/>
              <a:buNone/>
              <a:defRPr sz="3733">
                <a:solidFill>
                  <a:srgbClr val="CCCCCC"/>
                </a:solidFill>
              </a:defRPr>
            </a:lvl5pPr>
            <a:lvl6pPr lvl="5" algn="ctr">
              <a:lnSpc>
                <a:spcPct val="100000"/>
              </a:lnSpc>
              <a:spcBef>
                <a:spcPts val="0"/>
              </a:spcBef>
              <a:spcAft>
                <a:spcPts val="0"/>
              </a:spcAft>
              <a:buClr>
                <a:srgbClr val="CCCCCC"/>
              </a:buClr>
              <a:buSzPts val="2800"/>
              <a:buNone/>
              <a:defRPr sz="3733">
                <a:solidFill>
                  <a:srgbClr val="CCCCCC"/>
                </a:solidFill>
              </a:defRPr>
            </a:lvl6pPr>
            <a:lvl7pPr lvl="6" algn="ctr">
              <a:lnSpc>
                <a:spcPct val="100000"/>
              </a:lnSpc>
              <a:spcBef>
                <a:spcPts val="0"/>
              </a:spcBef>
              <a:spcAft>
                <a:spcPts val="0"/>
              </a:spcAft>
              <a:buClr>
                <a:srgbClr val="CCCCCC"/>
              </a:buClr>
              <a:buSzPts val="2800"/>
              <a:buNone/>
              <a:defRPr sz="3733">
                <a:solidFill>
                  <a:srgbClr val="CCCCCC"/>
                </a:solidFill>
              </a:defRPr>
            </a:lvl7pPr>
            <a:lvl8pPr lvl="7" algn="ctr">
              <a:lnSpc>
                <a:spcPct val="100000"/>
              </a:lnSpc>
              <a:spcBef>
                <a:spcPts val="0"/>
              </a:spcBef>
              <a:spcAft>
                <a:spcPts val="0"/>
              </a:spcAft>
              <a:buClr>
                <a:srgbClr val="CCCCCC"/>
              </a:buClr>
              <a:buSzPts val="2800"/>
              <a:buNone/>
              <a:defRPr sz="3733">
                <a:solidFill>
                  <a:srgbClr val="CCCCCC"/>
                </a:solidFill>
              </a:defRPr>
            </a:lvl8pPr>
            <a:lvl9pPr lvl="8" algn="ctr">
              <a:lnSpc>
                <a:spcPct val="100000"/>
              </a:lnSpc>
              <a:spcBef>
                <a:spcPts val="0"/>
              </a:spcBef>
              <a:spcAft>
                <a:spcPts val="0"/>
              </a:spcAft>
              <a:buClr>
                <a:srgbClr val="CCCCCC"/>
              </a:buClr>
              <a:buSzPts val="2800"/>
              <a:buNone/>
              <a:defRPr sz="3733">
                <a:solidFill>
                  <a:srgbClr val="CCCCCC"/>
                </a:solidFill>
              </a:defRPr>
            </a:lvl9pPr>
          </a:lstStyle>
          <a:p/>
        </p:txBody>
      </p:sp>
      <p:sp>
        <p:nvSpPr>
          <p:cNvPr id="18" name="Google Shape;18;p54"/>
          <p:cNvSpPr/>
          <p:nvPr/>
        </p:nvSpPr>
        <p:spPr>
          <a:xfrm rot="10800000">
            <a:off x="10376000" y="490534"/>
            <a:ext cx="1270000" cy="1101700"/>
          </a:xfrm>
          <a:custGeom>
            <a:rect b="b" l="l" r="r" t="t"/>
            <a:pathLst>
              <a:path extrusionOk="0" h="33051" w="38100">
                <a:moveTo>
                  <a:pt x="0" y="0"/>
                </a:moveTo>
                <a:lnTo>
                  <a:pt x="0" y="33051"/>
                </a:lnTo>
                <a:lnTo>
                  <a:pt x="38100" y="33051"/>
                </a:lnTo>
              </a:path>
            </a:pathLst>
          </a:custGeom>
          <a:noFill/>
          <a:ln cap="flat" cmpd="sng" w="9525">
            <a:solidFill>
              <a:srgbClr val="FFFFFF"/>
            </a:solidFill>
            <a:prstDash val="solid"/>
            <a:round/>
            <a:headEnd len="sm" w="sm" type="none"/>
            <a:tailEnd len="sm" w="sm" type="none"/>
          </a:ln>
        </p:spPr>
      </p:sp>
      <p:sp>
        <p:nvSpPr>
          <p:cNvPr id="19" name="Google Shape;19;p54"/>
          <p:cNvSpPr/>
          <p:nvPr/>
        </p:nvSpPr>
        <p:spPr>
          <a:xfrm>
            <a:off x="508100" y="5265751"/>
            <a:ext cx="1270000" cy="1101700"/>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sm" w="sm" type="none"/>
            <a:tailEnd len="sm" w="sm" type="none"/>
          </a:ln>
        </p:spPr>
      </p:sp>
      <p:sp>
        <p:nvSpPr>
          <p:cNvPr id="20" name="Google Shape;20;p54"/>
          <p:cNvSpPr txBox="1"/>
          <p:nvPr/>
        </p:nvSpPr>
        <p:spPr>
          <a:xfrm>
            <a:off x="587022" y="14675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chemeClr val="lt1"/>
              </a:solidFill>
              <a:latin typeface="Avenir"/>
              <a:ea typeface="Avenir"/>
              <a:cs typeface="Avenir"/>
              <a:sym typeface="Avenir"/>
            </a:endParaRPr>
          </a:p>
        </p:txBody>
      </p:sp>
      <p:pic>
        <p:nvPicPr>
          <p:cNvPr id="21" name="Google Shape;21;p54"/>
          <p:cNvPicPr preferRelativeResize="0"/>
          <p:nvPr/>
        </p:nvPicPr>
        <p:blipFill rotWithShape="1">
          <a:blip r:embed="rId2">
            <a:alphaModFix/>
          </a:blip>
          <a:srcRect b="0" l="0" r="0" t="0"/>
          <a:stretch/>
        </p:blipFill>
        <p:spPr>
          <a:xfrm>
            <a:off x="10634049" y="5692521"/>
            <a:ext cx="1495258" cy="149525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6" name="Shape 86"/>
        <p:cNvGrpSpPr/>
        <p:nvPr/>
      </p:nvGrpSpPr>
      <p:grpSpPr>
        <a:xfrm>
          <a:off x="0" y="0"/>
          <a:ext cx="0" cy="0"/>
          <a:chOff x="0" y="0"/>
          <a:chExt cx="0" cy="0"/>
        </a:xfrm>
      </p:grpSpPr>
      <p:sp>
        <p:nvSpPr>
          <p:cNvPr id="87" name="Google Shape;87;p62"/>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8" name="Google Shape;88;p62"/>
          <p:cNvSpPr txBox="1"/>
          <p:nvPr>
            <p:ph idx="2" type="body"/>
          </p:nvPr>
        </p:nvSpPr>
        <p:spPr>
          <a:xfrm>
            <a:off x="131618"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62"/>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0" name="Google Shape;90;p62"/>
          <p:cNvSpPr txBox="1"/>
          <p:nvPr>
            <p:ph idx="4" type="body"/>
          </p:nvPr>
        </p:nvSpPr>
        <p:spPr>
          <a:xfrm>
            <a:off x="6172200"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6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95" name="Shape 95"/>
        <p:cNvGrpSpPr/>
        <p:nvPr/>
      </p:nvGrpSpPr>
      <p:grpSpPr>
        <a:xfrm>
          <a:off x="0" y="0"/>
          <a:ext cx="0" cy="0"/>
          <a:chOff x="0" y="0"/>
          <a:chExt cx="0" cy="0"/>
        </a:xfrm>
      </p:grpSpPr>
      <p:sp>
        <p:nvSpPr>
          <p:cNvPr id="96" name="Google Shape;96;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63"/>
          <p:cNvSpPr txBox="1"/>
          <p:nvPr>
            <p:ph idx="1" type="body"/>
          </p:nvPr>
        </p:nvSpPr>
        <p:spPr>
          <a:xfrm>
            <a:off x="3963846" y="2671537"/>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63"/>
          <p:cNvSpPr/>
          <p:nvPr/>
        </p:nvSpPr>
        <p:spPr>
          <a:xfrm>
            <a:off x="838200" y="2671537"/>
            <a:ext cx="3078866"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1" name="Google Shape;101;p63"/>
          <p:cNvSpPr/>
          <p:nvPr/>
        </p:nvSpPr>
        <p:spPr>
          <a:xfrm>
            <a:off x="838200" y="3861674"/>
            <a:ext cx="3078866"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2" name="Google Shape;102;p63"/>
          <p:cNvSpPr/>
          <p:nvPr/>
        </p:nvSpPr>
        <p:spPr>
          <a:xfrm>
            <a:off x="838200" y="1481400"/>
            <a:ext cx="3081528"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3" name="Google Shape;103;p6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63"/>
          <p:cNvSpPr txBox="1"/>
          <p:nvPr>
            <p:ph idx="2" type="body"/>
          </p:nvPr>
        </p:nvSpPr>
        <p:spPr>
          <a:xfrm>
            <a:off x="3963845" y="1504889"/>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63"/>
          <p:cNvSpPr txBox="1"/>
          <p:nvPr>
            <p:ph idx="3" type="body"/>
          </p:nvPr>
        </p:nvSpPr>
        <p:spPr>
          <a:xfrm>
            <a:off x="3963845" y="3873104"/>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63"/>
          <p:cNvSpPr/>
          <p:nvPr/>
        </p:nvSpPr>
        <p:spPr>
          <a:xfrm>
            <a:off x="838200" y="5063241"/>
            <a:ext cx="3078866"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7" name="Google Shape;107;p63"/>
          <p:cNvSpPr txBox="1"/>
          <p:nvPr>
            <p:ph idx="4" type="body"/>
          </p:nvPr>
        </p:nvSpPr>
        <p:spPr>
          <a:xfrm>
            <a:off x="3963845" y="5074671"/>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8" name="Shape 108"/>
        <p:cNvGrpSpPr/>
        <p:nvPr/>
      </p:nvGrpSpPr>
      <p:grpSpPr>
        <a:xfrm>
          <a:off x="0" y="0"/>
          <a:ext cx="0" cy="0"/>
          <a:chOff x="0" y="0"/>
          <a:chExt cx="0" cy="0"/>
        </a:xfrm>
      </p:grpSpPr>
      <p:sp>
        <p:nvSpPr>
          <p:cNvPr id="109" name="Google Shape;109;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64"/>
          <p:cNvSpPr/>
          <p:nvPr/>
        </p:nvSpPr>
        <p:spPr>
          <a:xfrm>
            <a:off x="0" y="0"/>
            <a:ext cx="12192000" cy="732644"/>
          </a:xfrm>
          <a:prstGeom prst="rect">
            <a:avLst/>
          </a:prstGeom>
          <a:solidFill>
            <a:srgbClr val="224C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chemeClr val="lt1"/>
              </a:solidFill>
              <a:latin typeface="Avenir"/>
              <a:ea typeface="Avenir"/>
              <a:cs typeface="Avenir"/>
              <a:sym typeface="Avenir"/>
            </a:endParaRPr>
          </a:p>
        </p:txBody>
      </p:sp>
      <p:pic>
        <p:nvPicPr>
          <p:cNvPr id="113" name="Google Shape;113;p64"/>
          <p:cNvPicPr preferRelativeResize="0"/>
          <p:nvPr/>
        </p:nvPicPr>
        <p:blipFill rotWithShape="1">
          <a:blip r:embed="rId2">
            <a:alphaModFix/>
          </a:blip>
          <a:srcRect b="0" l="0" r="0" t="0"/>
          <a:stretch/>
        </p:blipFill>
        <p:spPr>
          <a:xfrm>
            <a:off x="0" y="-130248"/>
            <a:ext cx="993140" cy="99314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2_Two Content">
    <p:spTree>
      <p:nvGrpSpPr>
        <p:cNvPr id="114" name="Shape 114"/>
        <p:cNvGrpSpPr/>
        <p:nvPr/>
      </p:nvGrpSpPr>
      <p:grpSpPr>
        <a:xfrm>
          <a:off x="0" y="0"/>
          <a:ext cx="0" cy="0"/>
          <a:chOff x="0" y="0"/>
          <a:chExt cx="0" cy="0"/>
        </a:xfrm>
      </p:grpSpPr>
      <p:sp>
        <p:nvSpPr>
          <p:cNvPr id="115" name="Google Shape;115;p65"/>
          <p:cNvSpPr txBox="1"/>
          <p:nvPr>
            <p:ph idx="1" type="body"/>
          </p:nvPr>
        </p:nvSpPr>
        <p:spPr>
          <a:xfrm>
            <a:off x="131617" y="1459547"/>
            <a:ext cx="5888183"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Char char="-"/>
              <a:defRPr/>
            </a:lvl1pPr>
            <a:lvl2pPr indent="-381000" lvl="1" marL="914400" algn="l">
              <a:lnSpc>
                <a:spcPct val="150000"/>
              </a:lnSpc>
              <a:spcBef>
                <a:spcPts val="500"/>
              </a:spcBef>
              <a:spcAft>
                <a:spcPts val="0"/>
              </a:spcAft>
              <a:buClr>
                <a:schemeClr val="dk1"/>
              </a:buClr>
              <a:buSzPts val="2400"/>
              <a:buChar char="-"/>
              <a:defRPr/>
            </a:lvl2pPr>
            <a:lvl3pPr indent="-355600" lvl="2" marL="1371600" algn="l">
              <a:lnSpc>
                <a:spcPct val="150000"/>
              </a:lnSpc>
              <a:spcBef>
                <a:spcPts val="500"/>
              </a:spcBef>
              <a:spcAft>
                <a:spcPts val="0"/>
              </a:spcAft>
              <a:buClr>
                <a:schemeClr val="dk1"/>
              </a:buClr>
              <a:buSzPts val="20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65"/>
          <p:cNvSpPr txBox="1"/>
          <p:nvPr>
            <p:ph idx="2" type="body"/>
          </p:nvPr>
        </p:nvSpPr>
        <p:spPr>
          <a:xfrm>
            <a:off x="6172200" y="1459547"/>
            <a:ext cx="5881254"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Char char="-"/>
              <a:defRPr/>
            </a:lvl1pPr>
            <a:lvl2pPr indent="-381000" lvl="1" marL="914400" algn="l">
              <a:lnSpc>
                <a:spcPct val="150000"/>
              </a:lnSpc>
              <a:spcBef>
                <a:spcPts val="500"/>
              </a:spcBef>
              <a:spcAft>
                <a:spcPts val="0"/>
              </a:spcAft>
              <a:buClr>
                <a:schemeClr val="dk1"/>
              </a:buClr>
              <a:buSzPts val="2400"/>
              <a:buChar char="-"/>
              <a:defRPr/>
            </a:lvl2pPr>
            <a:lvl3pPr indent="-355600" lvl="2" marL="1371600" algn="l">
              <a:lnSpc>
                <a:spcPct val="150000"/>
              </a:lnSpc>
              <a:spcBef>
                <a:spcPts val="500"/>
              </a:spcBef>
              <a:spcAft>
                <a:spcPts val="0"/>
              </a:spcAft>
              <a:buClr>
                <a:schemeClr val="dk1"/>
              </a:buClr>
              <a:buSzPts val="20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Avenir"/>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18" name="Google Shape;118;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Avenir"/>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19" name="Google Shape;119;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1pPr>
            <a:lvl2pPr indent="0" lvl="1"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2pPr>
            <a:lvl3pPr indent="0" lvl="2"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3pPr>
            <a:lvl4pPr indent="0" lvl="3"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4pPr>
            <a:lvl5pPr indent="0" lvl="4"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5pPr>
            <a:lvl6pPr indent="0" lvl="5"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6pPr>
            <a:lvl7pPr indent="0" lvl="6"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7pPr>
            <a:lvl8pPr indent="0" lvl="7"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8pPr>
            <a:lvl9pPr indent="0" lvl="8"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6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1_Opening slide">
    <p:bg>
      <p:bgPr>
        <a:solidFill>
          <a:srgbClr val="244C6F"/>
        </a:solidFill>
      </p:bgPr>
    </p:bg>
    <p:spTree>
      <p:nvGrpSpPr>
        <p:cNvPr id="121" name="Shape 121"/>
        <p:cNvGrpSpPr/>
        <p:nvPr/>
      </p:nvGrpSpPr>
      <p:grpSpPr>
        <a:xfrm>
          <a:off x="0" y="0"/>
          <a:ext cx="0" cy="0"/>
          <a:chOff x="0" y="0"/>
          <a:chExt cx="0" cy="0"/>
        </a:xfrm>
      </p:grpSpPr>
      <p:sp>
        <p:nvSpPr>
          <p:cNvPr id="122" name="Google Shape;122;p66"/>
          <p:cNvSpPr txBox="1"/>
          <p:nvPr>
            <p:ph type="ctrTitle"/>
          </p:nvPr>
        </p:nvSpPr>
        <p:spPr>
          <a:xfrm>
            <a:off x="1557883" y="2252133"/>
            <a:ext cx="9076167" cy="1411968"/>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rgbClr val="CCCCCC"/>
              </a:buClr>
              <a:buSzPts val="4800"/>
              <a:buFont typeface="DM Serif Display"/>
              <a:buNone/>
              <a:defRPr b="0" i="0" sz="6400">
                <a:solidFill>
                  <a:srgbClr val="CCCCCC"/>
                </a:solidFill>
                <a:latin typeface="Avenir"/>
                <a:ea typeface="Avenir"/>
                <a:cs typeface="Avenir"/>
                <a:sym typeface="Avenir"/>
              </a:defRPr>
            </a:lvl1pPr>
            <a:lvl2pPr lvl="1"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p:txBody>
      </p:sp>
      <p:sp>
        <p:nvSpPr>
          <p:cNvPr id="123" name="Google Shape;123;p66"/>
          <p:cNvSpPr txBox="1"/>
          <p:nvPr>
            <p:ph idx="1" type="subTitle"/>
          </p:nvPr>
        </p:nvSpPr>
        <p:spPr>
          <a:xfrm>
            <a:off x="2761166" y="3508926"/>
            <a:ext cx="6669600" cy="95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CCCC"/>
              </a:buClr>
              <a:buSzPts val="1200"/>
              <a:buNone/>
              <a:defRPr>
                <a:solidFill>
                  <a:srgbClr val="CCCCCC"/>
                </a:solidFill>
              </a:defRPr>
            </a:lvl1pPr>
            <a:lvl2pPr lvl="1" algn="ctr">
              <a:lnSpc>
                <a:spcPct val="100000"/>
              </a:lnSpc>
              <a:spcBef>
                <a:spcPts val="0"/>
              </a:spcBef>
              <a:spcAft>
                <a:spcPts val="0"/>
              </a:spcAft>
              <a:buClr>
                <a:srgbClr val="CCCCCC"/>
              </a:buClr>
              <a:buSzPts val="2800"/>
              <a:buNone/>
              <a:defRPr sz="3733">
                <a:solidFill>
                  <a:srgbClr val="CCCCCC"/>
                </a:solidFill>
              </a:defRPr>
            </a:lvl2pPr>
            <a:lvl3pPr lvl="2" algn="ctr">
              <a:lnSpc>
                <a:spcPct val="100000"/>
              </a:lnSpc>
              <a:spcBef>
                <a:spcPts val="0"/>
              </a:spcBef>
              <a:spcAft>
                <a:spcPts val="0"/>
              </a:spcAft>
              <a:buClr>
                <a:srgbClr val="CCCCCC"/>
              </a:buClr>
              <a:buSzPts val="2800"/>
              <a:buNone/>
              <a:defRPr sz="3733">
                <a:solidFill>
                  <a:srgbClr val="CCCCCC"/>
                </a:solidFill>
              </a:defRPr>
            </a:lvl3pPr>
            <a:lvl4pPr lvl="3" algn="ctr">
              <a:lnSpc>
                <a:spcPct val="100000"/>
              </a:lnSpc>
              <a:spcBef>
                <a:spcPts val="0"/>
              </a:spcBef>
              <a:spcAft>
                <a:spcPts val="0"/>
              </a:spcAft>
              <a:buClr>
                <a:srgbClr val="CCCCCC"/>
              </a:buClr>
              <a:buSzPts val="2800"/>
              <a:buNone/>
              <a:defRPr sz="3733">
                <a:solidFill>
                  <a:srgbClr val="CCCCCC"/>
                </a:solidFill>
              </a:defRPr>
            </a:lvl4pPr>
            <a:lvl5pPr lvl="4" algn="ctr">
              <a:lnSpc>
                <a:spcPct val="100000"/>
              </a:lnSpc>
              <a:spcBef>
                <a:spcPts val="0"/>
              </a:spcBef>
              <a:spcAft>
                <a:spcPts val="0"/>
              </a:spcAft>
              <a:buClr>
                <a:srgbClr val="CCCCCC"/>
              </a:buClr>
              <a:buSzPts val="2800"/>
              <a:buNone/>
              <a:defRPr sz="3733">
                <a:solidFill>
                  <a:srgbClr val="CCCCCC"/>
                </a:solidFill>
              </a:defRPr>
            </a:lvl5pPr>
            <a:lvl6pPr lvl="5" algn="ctr">
              <a:lnSpc>
                <a:spcPct val="100000"/>
              </a:lnSpc>
              <a:spcBef>
                <a:spcPts val="0"/>
              </a:spcBef>
              <a:spcAft>
                <a:spcPts val="0"/>
              </a:spcAft>
              <a:buClr>
                <a:srgbClr val="CCCCCC"/>
              </a:buClr>
              <a:buSzPts val="2800"/>
              <a:buNone/>
              <a:defRPr sz="3733">
                <a:solidFill>
                  <a:srgbClr val="CCCCCC"/>
                </a:solidFill>
              </a:defRPr>
            </a:lvl6pPr>
            <a:lvl7pPr lvl="6" algn="ctr">
              <a:lnSpc>
                <a:spcPct val="100000"/>
              </a:lnSpc>
              <a:spcBef>
                <a:spcPts val="0"/>
              </a:spcBef>
              <a:spcAft>
                <a:spcPts val="0"/>
              </a:spcAft>
              <a:buClr>
                <a:srgbClr val="CCCCCC"/>
              </a:buClr>
              <a:buSzPts val="2800"/>
              <a:buNone/>
              <a:defRPr sz="3733">
                <a:solidFill>
                  <a:srgbClr val="CCCCCC"/>
                </a:solidFill>
              </a:defRPr>
            </a:lvl7pPr>
            <a:lvl8pPr lvl="7" algn="ctr">
              <a:lnSpc>
                <a:spcPct val="100000"/>
              </a:lnSpc>
              <a:spcBef>
                <a:spcPts val="0"/>
              </a:spcBef>
              <a:spcAft>
                <a:spcPts val="0"/>
              </a:spcAft>
              <a:buClr>
                <a:srgbClr val="CCCCCC"/>
              </a:buClr>
              <a:buSzPts val="2800"/>
              <a:buNone/>
              <a:defRPr sz="3733">
                <a:solidFill>
                  <a:srgbClr val="CCCCCC"/>
                </a:solidFill>
              </a:defRPr>
            </a:lvl8pPr>
            <a:lvl9pPr lvl="8" algn="ctr">
              <a:lnSpc>
                <a:spcPct val="100000"/>
              </a:lnSpc>
              <a:spcBef>
                <a:spcPts val="0"/>
              </a:spcBef>
              <a:spcAft>
                <a:spcPts val="0"/>
              </a:spcAft>
              <a:buClr>
                <a:srgbClr val="CCCCCC"/>
              </a:buClr>
              <a:buSzPts val="2800"/>
              <a:buNone/>
              <a:defRPr sz="3733">
                <a:solidFill>
                  <a:srgbClr val="CCCCCC"/>
                </a:solidFill>
              </a:defRPr>
            </a:lvl9pPr>
          </a:lstStyle>
          <a:p/>
        </p:txBody>
      </p:sp>
      <p:sp>
        <p:nvSpPr>
          <p:cNvPr id="124" name="Google Shape;124;p66"/>
          <p:cNvSpPr/>
          <p:nvPr/>
        </p:nvSpPr>
        <p:spPr>
          <a:xfrm rot="10800000">
            <a:off x="10376000" y="490534"/>
            <a:ext cx="1270000" cy="1101700"/>
          </a:xfrm>
          <a:custGeom>
            <a:rect b="b" l="l" r="r" t="t"/>
            <a:pathLst>
              <a:path extrusionOk="0" h="33051" w="38100">
                <a:moveTo>
                  <a:pt x="0" y="0"/>
                </a:moveTo>
                <a:lnTo>
                  <a:pt x="0" y="33051"/>
                </a:lnTo>
                <a:lnTo>
                  <a:pt x="38100" y="33051"/>
                </a:lnTo>
              </a:path>
            </a:pathLst>
          </a:custGeom>
          <a:noFill/>
          <a:ln cap="flat" cmpd="sng" w="9525">
            <a:solidFill>
              <a:srgbClr val="FFFFFF"/>
            </a:solidFill>
            <a:prstDash val="solid"/>
            <a:round/>
            <a:headEnd len="sm" w="sm" type="none"/>
            <a:tailEnd len="sm" w="sm" type="none"/>
          </a:ln>
        </p:spPr>
      </p:sp>
      <p:sp>
        <p:nvSpPr>
          <p:cNvPr id="125" name="Google Shape;125;p66"/>
          <p:cNvSpPr/>
          <p:nvPr/>
        </p:nvSpPr>
        <p:spPr>
          <a:xfrm>
            <a:off x="508100" y="5265751"/>
            <a:ext cx="1270000" cy="1101700"/>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sm" w="sm" type="none"/>
            <a:tailEnd len="sm" w="sm" type="none"/>
          </a:ln>
        </p:spPr>
      </p:sp>
      <p:sp>
        <p:nvSpPr>
          <p:cNvPr id="126" name="Google Shape;126;p66"/>
          <p:cNvSpPr txBox="1"/>
          <p:nvPr/>
        </p:nvSpPr>
        <p:spPr>
          <a:xfrm>
            <a:off x="587022" y="14675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chemeClr val="lt1"/>
              </a:solidFill>
              <a:latin typeface="Avenir"/>
              <a:ea typeface="Avenir"/>
              <a:cs typeface="Avenir"/>
              <a:sym typeface="Avenir"/>
            </a:endParaRPr>
          </a:p>
        </p:txBody>
      </p:sp>
      <p:pic>
        <p:nvPicPr>
          <p:cNvPr id="127" name="Google Shape;127;p66"/>
          <p:cNvPicPr preferRelativeResize="0"/>
          <p:nvPr/>
        </p:nvPicPr>
        <p:blipFill rotWithShape="1">
          <a:blip r:embed="rId2">
            <a:alphaModFix/>
          </a:blip>
          <a:srcRect b="0" l="0" r="0" t="0"/>
          <a:stretch/>
        </p:blipFill>
        <p:spPr>
          <a:xfrm>
            <a:off x="10634049" y="5692521"/>
            <a:ext cx="1495258" cy="149525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28" name="Shape 128"/>
        <p:cNvGrpSpPr/>
        <p:nvPr/>
      </p:nvGrpSpPr>
      <p:grpSpPr>
        <a:xfrm>
          <a:off x="0" y="0"/>
          <a:ext cx="0" cy="0"/>
          <a:chOff x="0" y="0"/>
          <a:chExt cx="0" cy="0"/>
        </a:xfrm>
      </p:grpSpPr>
      <p:sp>
        <p:nvSpPr>
          <p:cNvPr id="129" name="Google Shape;129;p67"/>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6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2">
    <p:spTree>
      <p:nvGrpSpPr>
        <p:cNvPr id="134" name="Shape 134"/>
        <p:cNvGrpSpPr/>
        <p:nvPr/>
      </p:nvGrpSpPr>
      <p:grpSpPr>
        <a:xfrm>
          <a:off x="0" y="0"/>
          <a:ext cx="0" cy="0"/>
          <a:chOff x="0" y="0"/>
          <a:chExt cx="0" cy="0"/>
        </a:xfrm>
      </p:grpSpPr>
      <p:sp>
        <p:nvSpPr>
          <p:cNvPr id="135" name="Google Shape;135;p68"/>
          <p:cNvSpPr txBox="1"/>
          <p:nvPr>
            <p:ph idx="1" type="body"/>
          </p:nvPr>
        </p:nvSpPr>
        <p:spPr>
          <a:xfrm>
            <a:off x="131617" y="1459547"/>
            <a:ext cx="5888183"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68"/>
          <p:cNvSpPr txBox="1"/>
          <p:nvPr>
            <p:ph idx="2" type="body"/>
          </p:nvPr>
        </p:nvSpPr>
        <p:spPr>
          <a:xfrm>
            <a:off x="6172200" y="1459547"/>
            <a:ext cx="5881254"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6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wo Content">
  <p:cSld name="3_Two Content">
    <p:spTree>
      <p:nvGrpSpPr>
        <p:cNvPr id="141" name="Shape 141"/>
        <p:cNvGrpSpPr/>
        <p:nvPr/>
      </p:nvGrpSpPr>
      <p:grpSpPr>
        <a:xfrm>
          <a:off x="0" y="0"/>
          <a:ext cx="0" cy="0"/>
          <a:chOff x="0" y="0"/>
          <a:chExt cx="0" cy="0"/>
        </a:xfrm>
      </p:grpSpPr>
      <p:sp>
        <p:nvSpPr>
          <p:cNvPr id="142" name="Google Shape;142;p69"/>
          <p:cNvSpPr txBox="1"/>
          <p:nvPr>
            <p:ph idx="1" type="body"/>
          </p:nvPr>
        </p:nvSpPr>
        <p:spPr>
          <a:xfrm>
            <a:off x="131617" y="2162995"/>
            <a:ext cx="5888183" cy="4013968"/>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69"/>
          <p:cNvSpPr txBox="1"/>
          <p:nvPr>
            <p:ph idx="2" type="body"/>
          </p:nvPr>
        </p:nvSpPr>
        <p:spPr>
          <a:xfrm>
            <a:off x="6172200" y="2162994"/>
            <a:ext cx="5881254" cy="4013969"/>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7" name="Google Shape;147;p6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69"/>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149" name="Google Shape;149;p69"/>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spTree>
      <p:nvGrpSpPr>
        <p:cNvPr id="150" name="Shape 150"/>
        <p:cNvGrpSpPr/>
        <p:nvPr/>
      </p:nvGrpSpPr>
      <p:grpSpPr>
        <a:xfrm>
          <a:off x="0" y="0"/>
          <a:ext cx="0" cy="0"/>
          <a:chOff x="0" y="0"/>
          <a:chExt cx="0" cy="0"/>
        </a:xfrm>
      </p:grpSpPr>
      <p:sp>
        <p:nvSpPr>
          <p:cNvPr id="151" name="Google Shape;151;p70"/>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2" name="Google Shape;152;p70"/>
          <p:cNvSpPr txBox="1"/>
          <p:nvPr>
            <p:ph idx="2" type="body"/>
          </p:nvPr>
        </p:nvSpPr>
        <p:spPr>
          <a:xfrm>
            <a:off x="131618"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70"/>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4" name="Google Shape;154;p70"/>
          <p:cNvSpPr txBox="1"/>
          <p:nvPr>
            <p:ph idx="4" type="body"/>
          </p:nvPr>
        </p:nvSpPr>
        <p:spPr>
          <a:xfrm>
            <a:off x="6172200"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70"/>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spTree>
      <p:nvGrpSpPr>
        <p:cNvPr id="159" name="Shape 159"/>
        <p:cNvGrpSpPr/>
        <p:nvPr/>
      </p:nvGrpSpPr>
      <p:grpSpPr>
        <a:xfrm>
          <a:off x="0" y="0"/>
          <a:ext cx="0" cy="0"/>
          <a:chOff x="0" y="0"/>
          <a:chExt cx="0" cy="0"/>
        </a:xfrm>
      </p:grpSpPr>
      <p:sp>
        <p:nvSpPr>
          <p:cNvPr id="160" name="Google Shape;160;p71"/>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1" name="Google Shape;161;p71"/>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71"/>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3" name="Google Shape;163;p71"/>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Times"/>
              <a:buChar char="&gt;"/>
              <a:defRPr/>
            </a:lvl1pPr>
            <a:lvl2pPr indent="-381000" lvl="1" marL="914400" algn="l">
              <a:lnSpc>
                <a:spcPct val="150000"/>
              </a:lnSpc>
              <a:spcBef>
                <a:spcPts val="500"/>
              </a:spcBef>
              <a:spcAft>
                <a:spcPts val="0"/>
              </a:spcAft>
              <a:buClr>
                <a:schemeClr val="dk1"/>
              </a:buClr>
              <a:buSzPts val="2400"/>
              <a:buFont typeface="Times"/>
              <a:buChar char="&gt;"/>
              <a:defRPr/>
            </a:lvl2pPr>
            <a:lvl3pPr indent="-355600" lvl="2" marL="1371600" algn="l">
              <a:lnSpc>
                <a:spcPct val="150000"/>
              </a:lnSpc>
              <a:spcBef>
                <a:spcPts val="500"/>
              </a:spcBef>
              <a:spcAft>
                <a:spcPts val="0"/>
              </a:spcAft>
              <a:buClr>
                <a:schemeClr val="dk1"/>
              </a:buClr>
              <a:buSzPts val="2000"/>
              <a:buFont typeface="Times"/>
              <a:buChar char="&gt;"/>
              <a:defRPr/>
            </a:lvl3pPr>
            <a:lvl4pPr indent="-342900" lvl="3" marL="1828800" algn="l">
              <a:lnSpc>
                <a:spcPct val="150000"/>
              </a:lnSpc>
              <a:spcBef>
                <a:spcPts val="500"/>
              </a:spcBef>
              <a:spcAft>
                <a:spcPts val="0"/>
              </a:spcAft>
              <a:buClr>
                <a:schemeClr val="dk1"/>
              </a:buClr>
              <a:buSzPts val="1800"/>
              <a:buFont typeface="Times"/>
              <a:buChar char="&gt;"/>
              <a:defRPr/>
            </a:lvl4pPr>
            <a:lvl5pPr indent="-342900" lvl="4" marL="2286000" algn="l">
              <a:lnSpc>
                <a:spcPct val="150000"/>
              </a:lnSpc>
              <a:spcBef>
                <a:spcPts val="500"/>
              </a:spcBef>
              <a:spcAft>
                <a:spcPts val="0"/>
              </a:spcAft>
              <a:buClr>
                <a:schemeClr val="dk1"/>
              </a:buClr>
              <a:buSzPts val="1800"/>
              <a:buFont typeface="Times"/>
              <a:buChar char="&g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7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71"/>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169" name="Google Shape;169;p71"/>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5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venir"/>
              <a:buNone/>
              <a:defRPr sz="6000">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50000"/>
              </a:lnSpc>
              <a:spcBef>
                <a:spcPts val="1000"/>
              </a:spcBef>
              <a:spcAft>
                <a:spcPts val="0"/>
              </a:spcAft>
              <a:buClr>
                <a:schemeClr val="dk1"/>
              </a:buClr>
              <a:buSzPts val="2400"/>
              <a:buNone/>
              <a:defRPr sz="2400">
                <a:latin typeface="Avenir"/>
                <a:ea typeface="Avenir"/>
                <a:cs typeface="Avenir"/>
                <a:sym typeface="Avenir"/>
              </a:defRPr>
            </a:lvl1pPr>
            <a:lvl2pPr lvl="1" algn="ctr">
              <a:lnSpc>
                <a:spcPct val="150000"/>
              </a:lnSpc>
              <a:spcBef>
                <a:spcPts val="500"/>
              </a:spcBef>
              <a:spcAft>
                <a:spcPts val="0"/>
              </a:spcAft>
              <a:buClr>
                <a:schemeClr val="dk1"/>
              </a:buClr>
              <a:buSzPts val="2000"/>
              <a:buNone/>
              <a:defRPr sz="2000"/>
            </a:lvl2pPr>
            <a:lvl3pPr lvl="2" algn="ctr">
              <a:lnSpc>
                <a:spcPct val="150000"/>
              </a:lnSpc>
              <a:spcBef>
                <a:spcPts val="500"/>
              </a:spcBef>
              <a:spcAft>
                <a:spcPts val="0"/>
              </a:spcAft>
              <a:buClr>
                <a:schemeClr val="dk1"/>
              </a:buClr>
              <a:buSzPts val="1800"/>
              <a:buNone/>
              <a:defRPr sz="1800"/>
            </a:lvl3pPr>
            <a:lvl4pPr lvl="3" algn="ctr">
              <a:lnSpc>
                <a:spcPct val="150000"/>
              </a:lnSpc>
              <a:spcBef>
                <a:spcPts val="500"/>
              </a:spcBef>
              <a:spcAft>
                <a:spcPts val="0"/>
              </a:spcAft>
              <a:buClr>
                <a:schemeClr val="dk1"/>
              </a:buClr>
              <a:buSzPts val="1600"/>
              <a:buNone/>
              <a:defRPr sz="1600"/>
            </a:lvl4pPr>
            <a:lvl5pPr lvl="4" algn="ctr">
              <a:lnSpc>
                <a:spcPct val="15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170" name="Shape 170"/>
        <p:cNvGrpSpPr/>
        <p:nvPr/>
      </p:nvGrpSpPr>
      <p:grpSpPr>
        <a:xfrm>
          <a:off x="0" y="0"/>
          <a:ext cx="0" cy="0"/>
          <a:chOff x="0" y="0"/>
          <a:chExt cx="0" cy="0"/>
        </a:xfrm>
      </p:grpSpPr>
      <p:sp>
        <p:nvSpPr>
          <p:cNvPr id="171" name="Google Shape;171;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4" name="Google Shape;174;p7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175" name="Shape 175"/>
        <p:cNvGrpSpPr/>
        <p:nvPr/>
      </p:nvGrpSpPr>
      <p:grpSpPr>
        <a:xfrm>
          <a:off x="0" y="0"/>
          <a:ext cx="0" cy="0"/>
          <a:chOff x="0" y="0"/>
          <a:chExt cx="0" cy="0"/>
        </a:xfrm>
      </p:grpSpPr>
      <p:sp>
        <p:nvSpPr>
          <p:cNvPr id="176" name="Google Shape;176;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9" name="Google Shape;179;p73"/>
          <p:cNvSpPr/>
          <p:nvPr/>
        </p:nvSpPr>
        <p:spPr>
          <a:xfrm>
            <a:off x="838200" y="2195543"/>
            <a:ext cx="10515600" cy="772794"/>
          </a:xfrm>
          <a:prstGeom prst="rect">
            <a:avLst/>
          </a:prstGeom>
          <a:solidFill>
            <a:srgbClr val="1F37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chemeClr val="lt1"/>
              </a:solidFill>
              <a:latin typeface="Avenir"/>
              <a:ea typeface="Avenir"/>
              <a:cs typeface="Avenir"/>
              <a:sym typeface="Avenir"/>
            </a:endParaRPr>
          </a:p>
        </p:txBody>
      </p:sp>
      <p:sp>
        <p:nvSpPr>
          <p:cNvPr id="180" name="Google Shape;180;p73"/>
          <p:cNvSpPr txBox="1"/>
          <p:nvPr>
            <p:ph type="ctrTitle"/>
          </p:nvPr>
        </p:nvSpPr>
        <p:spPr>
          <a:xfrm>
            <a:off x="1524000" y="258194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venir"/>
              <a:buNone/>
              <a:defRPr sz="6000">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5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6"/>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56"/>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41" name="Shape 41"/>
        <p:cNvGrpSpPr/>
        <p:nvPr/>
      </p:nvGrpSpPr>
      <p:grpSpPr>
        <a:xfrm>
          <a:off x="0" y="0"/>
          <a:ext cx="0" cy="0"/>
          <a:chOff x="0" y="0"/>
          <a:chExt cx="0" cy="0"/>
        </a:xfrm>
      </p:grpSpPr>
      <p:sp>
        <p:nvSpPr>
          <p:cNvPr id="42" name="Google Shape;42;p57"/>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7"/>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7"/>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7"/>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5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7"/>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51" name="Google Shape;51;p57"/>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2" name="Shape 52"/>
        <p:cNvGrpSpPr/>
        <p:nvPr/>
      </p:nvGrpSpPr>
      <p:grpSpPr>
        <a:xfrm>
          <a:off x="0" y="0"/>
          <a:ext cx="0" cy="0"/>
          <a:chOff x="0" y="0"/>
          <a:chExt cx="0" cy="0"/>
        </a:xfrm>
      </p:grpSpPr>
      <p:sp>
        <p:nvSpPr>
          <p:cNvPr id="53" name="Google Shape;53;p58"/>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5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8" name="Shape 58"/>
        <p:cNvGrpSpPr/>
        <p:nvPr/>
      </p:nvGrpSpPr>
      <p:grpSpPr>
        <a:xfrm>
          <a:off x="0" y="0"/>
          <a:ext cx="0" cy="0"/>
          <a:chOff x="0" y="0"/>
          <a:chExt cx="0" cy="0"/>
        </a:xfrm>
      </p:grpSpPr>
      <p:sp>
        <p:nvSpPr>
          <p:cNvPr id="59" name="Google Shape;59;p59"/>
          <p:cNvSpPr txBox="1"/>
          <p:nvPr>
            <p:ph idx="1" type="body"/>
          </p:nvPr>
        </p:nvSpPr>
        <p:spPr>
          <a:xfrm>
            <a:off x="131617" y="1459547"/>
            <a:ext cx="5888183"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59"/>
          <p:cNvSpPr txBox="1"/>
          <p:nvPr>
            <p:ph idx="2" type="body"/>
          </p:nvPr>
        </p:nvSpPr>
        <p:spPr>
          <a:xfrm>
            <a:off x="6172200" y="1459547"/>
            <a:ext cx="5881254"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5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5" name="Shape 65"/>
        <p:cNvGrpSpPr/>
        <p:nvPr/>
      </p:nvGrpSpPr>
      <p:grpSpPr>
        <a:xfrm>
          <a:off x="0" y="0"/>
          <a:ext cx="0" cy="0"/>
          <a:chOff x="0" y="0"/>
          <a:chExt cx="0" cy="0"/>
        </a:xfrm>
      </p:grpSpPr>
      <p:sp>
        <p:nvSpPr>
          <p:cNvPr id="66" name="Google Shape;66;p60"/>
          <p:cNvSpPr txBox="1"/>
          <p:nvPr>
            <p:ph idx="1" type="body"/>
          </p:nvPr>
        </p:nvSpPr>
        <p:spPr>
          <a:xfrm>
            <a:off x="131617" y="2162995"/>
            <a:ext cx="5888183" cy="4013968"/>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60"/>
          <p:cNvSpPr txBox="1"/>
          <p:nvPr>
            <p:ph idx="2" type="body"/>
          </p:nvPr>
        </p:nvSpPr>
        <p:spPr>
          <a:xfrm>
            <a:off x="6172200" y="2162994"/>
            <a:ext cx="5881254" cy="4013969"/>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60"/>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60"/>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73" name="Google Shape;73;p60"/>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4" name="Shape 74"/>
        <p:cNvGrpSpPr/>
        <p:nvPr/>
      </p:nvGrpSpPr>
      <p:grpSpPr>
        <a:xfrm>
          <a:off x="0" y="0"/>
          <a:ext cx="0" cy="0"/>
          <a:chOff x="0" y="0"/>
          <a:chExt cx="0" cy="0"/>
        </a:xfrm>
      </p:grpSpPr>
      <p:sp>
        <p:nvSpPr>
          <p:cNvPr id="75" name="Google Shape;75;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6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Opening slide">
    <p:bg>
      <p:bgPr>
        <a:solidFill>
          <a:srgbClr val="244C6F"/>
        </a:solidFill>
      </p:bgPr>
    </p:bg>
    <p:spTree>
      <p:nvGrpSpPr>
        <p:cNvPr id="79" name="Shape 79"/>
        <p:cNvGrpSpPr/>
        <p:nvPr/>
      </p:nvGrpSpPr>
      <p:grpSpPr>
        <a:xfrm>
          <a:off x="0" y="0"/>
          <a:ext cx="0" cy="0"/>
          <a:chOff x="0" y="0"/>
          <a:chExt cx="0" cy="0"/>
        </a:xfrm>
      </p:grpSpPr>
      <p:sp>
        <p:nvSpPr>
          <p:cNvPr id="80" name="Google Shape;80;p53"/>
          <p:cNvSpPr txBox="1"/>
          <p:nvPr>
            <p:ph type="ctrTitle"/>
          </p:nvPr>
        </p:nvSpPr>
        <p:spPr>
          <a:xfrm>
            <a:off x="1557883" y="2252133"/>
            <a:ext cx="9076167" cy="1411968"/>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rgbClr val="CCCCCC"/>
              </a:buClr>
              <a:buSzPts val="4800"/>
              <a:buFont typeface="DM Serif Display"/>
              <a:buNone/>
              <a:defRPr b="0" i="0" sz="6400">
                <a:solidFill>
                  <a:srgbClr val="CCCCCC"/>
                </a:solidFill>
                <a:latin typeface="Avenir"/>
                <a:ea typeface="Avenir"/>
                <a:cs typeface="Avenir"/>
                <a:sym typeface="Avenir"/>
              </a:defRPr>
            </a:lvl1pPr>
            <a:lvl2pPr lvl="1"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p:txBody>
      </p:sp>
      <p:sp>
        <p:nvSpPr>
          <p:cNvPr id="81" name="Google Shape;81;p53"/>
          <p:cNvSpPr txBox="1"/>
          <p:nvPr>
            <p:ph idx="1" type="subTitle"/>
          </p:nvPr>
        </p:nvSpPr>
        <p:spPr>
          <a:xfrm>
            <a:off x="2761166" y="3508926"/>
            <a:ext cx="6669600" cy="95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CCCC"/>
              </a:buClr>
              <a:buSzPts val="1200"/>
              <a:buNone/>
              <a:defRPr>
                <a:solidFill>
                  <a:srgbClr val="CCCCCC"/>
                </a:solidFill>
              </a:defRPr>
            </a:lvl1pPr>
            <a:lvl2pPr lvl="1" algn="ctr">
              <a:lnSpc>
                <a:spcPct val="100000"/>
              </a:lnSpc>
              <a:spcBef>
                <a:spcPts val="0"/>
              </a:spcBef>
              <a:spcAft>
                <a:spcPts val="0"/>
              </a:spcAft>
              <a:buClr>
                <a:srgbClr val="CCCCCC"/>
              </a:buClr>
              <a:buSzPts val="2800"/>
              <a:buNone/>
              <a:defRPr sz="3733">
                <a:solidFill>
                  <a:srgbClr val="CCCCCC"/>
                </a:solidFill>
              </a:defRPr>
            </a:lvl2pPr>
            <a:lvl3pPr lvl="2" algn="ctr">
              <a:lnSpc>
                <a:spcPct val="100000"/>
              </a:lnSpc>
              <a:spcBef>
                <a:spcPts val="0"/>
              </a:spcBef>
              <a:spcAft>
                <a:spcPts val="0"/>
              </a:spcAft>
              <a:buClr>
                <a:srgbClr val="CCCCCC"/>
              </a:buClr>
              <a:buSzPts val="2800"/>
              <a:buNone/>
              <a:defRPr sz="3733">
                <a:solidFill>
                  <a:srgbClr val="CCCCCC"/>
                </a:solidFill>
              </a:defRPr>
            </a:lvl3pPr>
            <a:lvl4pPr lvl="3" algn="ctr">
              <a:lnSpc>
                <a:spcPct val="100000"/>
              </a:lnSpc>
              <a:spcBef>
                <a:spcPts val="0"/>
              </a:spcBef>
              <a:spcAft>
                <a:spcPts val="0"/>
              </a:spcAft>
              <a:buClr>
                <a:srgbClr val="CCCCCC"/>
              </a:buClr>
              <a:buSzPts val="2800"/>
              <a:buNone/>
              <a:defRPr sz="3733">
                <a:solidFill>
                  <a:srgbClr val="CCCCCC"/>
                </a:solidFill>
              </a:defRPr>
            </a:lvl4pPr>
            <a:lvl5pPr lvl="4" algn="ctr">
              <a:lnSpc>
                <a:spcPct val="100000"/>
              </a:lnSpc>
              <a:spcBef>
                <a:spcPts val="0"/>
              </a:spcBef>
              <a:spcAft>
                <a:spcPts val="0"/>
              </a:spcAft>
              <a:buClr>
                <a:srgbClr val="CCCCCC"/>
              </a:buClr>
              <a:buSzPts val="2800"/>
              <a:buNone/>
              <a:defRPr sz="3733">
                <a:solidFill>
                  <a:srgbClr val="CCCCCC"/>
                </a:solidFill>
              </a:defRPr>
            </a:lvl5pPr>
            <a:lvl6pPr lvl="5" algn="ctr">
              <a:lnSpc>
                <a:spcPct val="100000"/>
              </a:lnSpc>
              <a:spcBef>
                <a:spcPts val="0"/>
              </a:spcBef>
              <a:spcAft>
                <a:spcPts val="0"/>
              </a:spcAft>
              <a:buClr>
                <a:srgbClr val="CCCCCC"/>
              </a:buClr>
              <a:buSzPts val="2800"/>
              <a:buNone/>
              <a:defRPr sz="3733">
                <a:solidFill>
                  <a:srgbClr val="CCCCCC"/>
                </a:solidFill>
              </a:defRPr>
            </a:lvl6pPr>
            <a:lvl7pPr lvl="6" algn="ctr">
              <a:lnSpc>
                <a:spcPct val="100000"/>
              </a:lnSpc>
              <a:spcBef>
                <a:spcPts val="0"/>
              </a:spcBef>
              <a:spcAft>
                <a:spcPts val="0"/>
              </a:spcAft>
              <a:buClr>
                <a:srgbClr val="CCCCCC"/>
              </a:buClr>
              <a:buSzPts val="2800"/>
              <a:buNone/>
              <a:defRPr sz="3733">
                <a:solidFill>
                  <a:srgbClr val="CCCCCC"/>
                </a:solidFill>
              </a:defRPr>
            </a:lvl7pPr>
            <a:lvl8pPr lvl="7" algn="ctr">
              <a:lnSpc>
                <a:spcPct val="100000"/>
              </a:lnSpc>
              <a:spcBef>
                <a:spcPts val="0"/>
              </a:spcBef>
              <a:spcAft>
                <a:spcPts val="0"/>
              </a:spcAft>
              <a:buClr>
                <a:srgbClr val="CCCCCC"/>
              </a:buClr>
              <a:buSzPts val="2800"/>
              <a:buNone/>
              <a:defRPr sz="3733">
                <a:solidFill>
                  <a:srgbClr val="CCCCCC"/>
                </a:solidFill>
              </a:defRPr>
            </a:lvl8pPr>
            <a:lvl9pPr lvl="8" algn="ctr">
              <a:lnSpc>
                <a:spcPct val="100000"/>
              </a:lnSpc>
              <a:spcBef>
                <a:spcPts val="0"/>
              </a:spcBef>
              <a:spcAft>
                <a:spcPts val="0"/>
              </a:spcAft>
              <a:buClr>
                <a:srgbClr val="CCCCCC"/>
              </a:buClr>
              <a:buSzPts val="2800"/>
              <a:buNone/>
              <a:defRPr sz="3733">
                <a:solidFill>
                  <a:srgbClr val="CCCCCC"/>
                </a:solidFill>
              </a:defRPr>
            </a:lvl9pPr>
          </a:lstStyle>
          <a:p/>
        </p:txBody>
      </p:sp>
      <p:sp>
        <p:nvSpPr>
          <p:cNvPr id="82" name="Google Shape;82;p53"/>
          <p:cNvSpPr/>
          <p:nvPr/>
        </p:nvSpPr>
        <p:spPr>
          <a:xfrm rot="10800000">
            <a:off x="10376000" y="490534"/>
            <a:ext cx="1270000" cy="1101700"/>
          </a:xfrm>
          <a:custGeom>
            <a:rect b="b" l="l" r="r" t="t"/>
            <a:pathLst>
              <a:path extrusionOk="0" h="33051" w="38100">
                <a:moveTo>
                  <a:pt x="0" y="0"/>
                </a:moveTo>
                <a:lnTo>
                  <a:pt x="0" y="33051"/>
                </a:lnTo>
                <a:lnTo>
                  <a:pt x="38100" y="33051"/>
                </a:lnTo>
              </a:path>
            </a:pathLst>
          </a:custGeom>
          <a:noFill/>
          <a:ln cap="flat" cmpd="sng" w="9525">
            <a:solidFill>
              <a:srgbClr val="FFFFFF"/>
            </a:solidFill>
            <a:prstDash val="solid"/>
            <a:round/>
            <a:headEnd len="sm" w="sm" type="none"/>
            <a:tailEnd len="sm" w="sm" type="none"/>
          </a:ln>
        </p:spPr>
      </p:sp>
      <p:sp>
        <p:nvSpPr>
          <p:cNvPr id="83" name="Google Shape;83;p53"/>
          <p:cNvSpPr/>
          <p:nvPr/>
        </p:nvSpPr>
        <p:spPr>
          <a:xfrm>
            <a:off x="508100" y="5265751"/>
            <a:ext cx="1270000" cy="1101700"/>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sm" w="sm" type="none"/>
            <a:tailEnd len="sm" w="sm" type="none"/>
          </a:ln>
        </p:spPr>
      </p:sp>
      <p:sp>
        <p:nvSpPr>
          <p:cNvPr id="84" name="Google Shape;84;p53"/>
          <p:cNvSpPr txBox="1"/>
          <p:nvPr/>
        </p:nvSpPr>
        <p:spPr>
          <a:xfrm>
            <a:off x="587022" y="14675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chemeClr val="lt1"/>
              </a:solidFill>
              <a:latin typeface="Avenir"/>
              <a:ea typeface="Avenir"/>
              <a:cs typeface="Avenir"/>
              <a:sym typeface="Avenir"/>
            </a:endParaRPr>
          </a:p>
        </p:txBody>
      </p:sp>
      <p:pic>
        <p:nvPicPr>
          <p:cNvPr id="85" name="Google Shape;85;p53"/>
          <p:cNvPicPr preferRelativeResize="0"/>
          <p:nvPr/>
        </p:nvPicPr>
        <p:blipFill rotWithShape="1">
          <a:blip r:embed="rId2">
            <a:alphaModFix/>
          </a:blip>
          <a:srcRect b="0" l="0" r="0" t="0"/>
          <a:stretch/>
        </p:blipFill>
        <p:spPr>
          <a:xfrm>
            <a:off x="10634049" y="5692521"/>
            <a:ext cx="1495258" cy="149525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1.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21" Type="http://schemas.openxmlformats.org/officeDocument/2006/relationships/theme" Target="../theme/theme3.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5" Type="http://schemas.openxmlformats.org/officeDocument/2006/relationships/slideLayout" Target="../slideLayouts/slideLayout6.xml"/><Relationship Id="rId19" Type="http://schemas.openxmlformats.org/officeDocument/2006/relationships/slideLayout" Target="../slideLayouts/slideLayout20.xml"/><Relationship Id="rId6" Type="http://schemas.openxmlformats.org/officeDocument/2006/relationships/slideLayout" Target="../slideLayouts/slideLayout7.xml"/><Relationship Id="rId18" Type="http://schemas.openxmlformats.org/officeDocument/2006/relationships/slideLayout" Target="../slideLayouts/slideLayout19.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venir"/>
              <a:buNone/>
              <a:defRPr b="0" i="0" sz="44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50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50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5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5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venir"/>
                <a:ea typeface="Avenir"/>
                <a:cs typeface="Avenir"/>
                <a:sym typeface="Avenir"/>
              </a:defRPr>
            </a:lvl1pPr>
            <a:lvl2pPr indent="0" lvl="1" marL="0" marR="0" rtl="0" algn="r">
              <a:spcBef>
                <a:spcPts val="0"/>
              </a:spcBef>
              <a:buNone/>
              <a:defRPr b="0" i="0" sz="1200" u="none" cap="none" strike="noStrike">
                <a:solidFill>
                  <a:schemeClr val="lt1"/>
                </a:solidFill>
                <a:latin typeface="Avenir"/>
                <a:ea typeface="Avenir"/>
                <a:cs typeface="Avenir"/>
                <a:sym typeface="Avenir"/>
              </a:defRPr>
            </a:lvl2pPr>
            <a:lvl3pPr indent="0" lvl="2" marL="0" marR="0" rtl="0" algn="r">
              <a:spcBef>
                <a:spcPts val="0"/>
              </a:spcBef>
              <a:buNone/>
              <a:defRPr b="0" i="0" sz="1200" u="none" cap="none" strike="noStrike">
                <a:solidFill>
                  <a:schemeClr val="lt1"/>
                </a:solidFill>
                <a:latin typeface="Avenir"/>
                <a:ea typeface="Avenir"/>
                <a:cs typeface="Avenir"/>
                <a:sym typeface="Avenir"/>
              </a:defRPr>
            </a:lvl3pPr>
            <a:lvl4pPr indent="0" lvl="3" marL="0" marR="0" rtl="0" algn="r">
              <a:spcBef>
                <a:spcPts val="0"/>
              </a:spcBef>
              <a:buNone/>
              <a:defRPr b="0" i="0" sz="1200" u="none" cap="none" strike="noStrike">
                <a:solidFill>
                  <a:schemeClr val="lt1"/>
                </a:solidFill>
                <a:latin typeface="Avenir"/>
                <a:ea typeface="Avenir"/>
                <a:cs typeface="Avenir"/>
                <a:sym typeface="Avenir"/>
              </a:defRPr>
            </a:lvl4pPr>
            <a:lvl5pPr indent="0" lvl="4" marL="0" marR="0" rtl="0" algn="r">
              <a:spcBef>
                <a:spcPts val="0"/>
              </a:spcBef>
              <a:buNone/>
              <a:defRPr b="0" i="0" sz="1200" u="none" cap="none" strike="noStrike">
                <a:solidFill>
                  <a:schemeClr val="lt1"/>
                </a:solidFill>
                <a:latin typeface="Avenir"/>
                <a:ea typeface="Avenir"/>
                <a:cs typeface="Avenir"/>
                <a:sym typeface="Avenir"/>
              </a:defRPr>
            </a:lvl5pPr>
            <a:lvl6pPr indent="0" lvl="5" marL="0" marR="0" rtl="0" algn="r">
              <a:spcBef>
                <a:spcPts val="0"/>
              </a:spcBef>
              <a:buNone/>
              <a:defRPr b="0" i="0" sz="1200" u="none" cap="none" strike="noStrike">
                <a:solidFill>
                  <a:schemeClr val="lt1"/>
                </a:solidFill>
                <a:latin typeface="Avenir"/>
                <a:ea typeface="Avenir"/>
                <a:cs typeface="Avenir"/>
                <a:sym typeface="Avenir"/>
              </a:defRPr>
            </a:lvl6pPr>
            <a:lvl7pPr indent="0" lvl="6" marL="0" marR="0" rtl="0" algn="r">
              <a:spcBef>
                <a:spcPts val="0"/>
              </a:spcBef>
              <a:buNone/>
              <a:defRPr b="0" i="0" sz="1200" u="none" cap="none" strike="noStrike">
                <a:solidFill>
                  <a:schemeClr val="lt1"/>
                </a:solidFill>
                <a:latin typeface="Avenir"/>
                <a:ea typeface="Avenir"/>
                <a:cs typeface="Avenir"/>
                <a:sym typeface="Avenir"/>
              </a:defRPr>
            </a:lvl7pPr>
            <a:lvl8pPr indent="0" lvl="7" marL="0" marR="0" rtl="0" algn="r">
              <a:spcBef>
                <a:spcPts val="0"/>
              </a:spcBef>
              <a:buNone/>
              <a:defRPr b="0" i="0" sz="1200" u="none" cap="none" strike="noStrike">
                <a:solidFill>
                  <a:schemeClr val="lt1"/>
                </a:solidFill>
                <a:latin typeface="Avenir"/>
                <a:ea typeface="Avenir"/>
                <a:cs typeface="Avenir"/>
                <a:sym typeface="Avenir"/>
              </a:defRPr>
            </a:lvl8pPr>
            <a:lvl9pPr indent="0" lvl="8" marL="0" marR="0" rtl="0" algn="r">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5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a:solidFill>
                  <a:srgbClr val="888888"/>
                </a:solidFill>
                <a:latin typeface="Avenir"/>
                <a:ea typeface="Avenir"/>
                <a:cs typeface="Avenir"/>
                <a:sym typeface="Avenir"/>
              </a:defRPr>
            </a:lvl1pPr>
            <a:lvl2pPr indent="0" lvl="1" marL="0" marR="0" rtl="0" algn="r">
              <a:spcBef>
                <a:spcPts val="0"/>
              </a:spcBef>
              <a:buNone/>
              <a:defRPr b="0" i="0" sz="1200" u="none">
                <a:solidFill>
                  <a:srgbClr val="888888"/>
                </a:solidFill>
                <a:latin typeface="Avenir"/>
                <a:ea typeface="Avenir"/>
                <a:cs typeface="Avenir"/>
                <a:sym typeface="Avenir"/>
              </a:defRPr>
            </a:lvl2pPr>
            <a:lvl3pPr indent="0" lvl="2" marL="0" marR="0" rtl="0" algn="r">
              <a:spcBef>
                <a:spcPts val="0"/>
              </a:spcBef>
              <a:buNone/>
              <a:defRPr b="0" i="0" sz="1200" u="none">
                <a:solidFill>
                  <a:srgbClr val="888888"/>
                </a:solidFill>
                <a:latin typeface="Avenir"/>
                <a:ea typeface="Avenir"/>
                <a:cs typeface="Avenir"/>
                <a:sym typeface="Avenir"/>
              </a:defRPr>
            </a:lvl3pPr>
            <a:lvl4pPr indent="0" lvl="3" marL="0" marR="0" rtl="0" algn="r">
              <a:spcBef>
                <a:spcPts val="0"/>
              </a:spcBef>
              <a:buNone/>
              <a:defRPr b="0" i="0" sz="1200" u="none">
                <a:solidFill>
                  <a:srgbClr val="888888"/>
                </a:solidFill>
                <a:latin typeface="Avenir"/>
                <a:ea typeface="Avenir"/>
                <a:cs typeface="Avenir"/>
                <a:sym typeface="Avenir"/>
              </a:defRPr>
            </a:lvl4pPr>
            <a:lvl5pPr indent="0" lvl="4" marL="0" marR="0" rtl="0" algn="r">
              <a:spcBef>
                <a:spcPts val="0"/>
              </a:spcBef>
              <a:buNone/>
              <a:defRPr b="0" i="0" sz="1200" u="none">
                <a:solidFill>
                  <a:srgbClr val="888888"/>
                </a:solidFill>
                <a:latin typeface="Avenir"/>
                <a:ea typeface="Avenir"/>
                <a:cs typeface="Avenir"/>
                <a:sym typeface="Avenir"/>
              </a:defRPr>
            </a:lvl5pPr>
            <a:lvl6pPr indent="0" lvl="5" marL="0" marR="0" rtl="0" algn="r">
              <a:spcBef>
                <a:spcPts val="0"/>
              </a:spcBef>
              <a:buNone/>
              <a:defRPr b="0" i="0" sz="1200" u="none">
                <a:solidFill>
                  <a:srgbClr val="888888"/>
                </a:solidFill>
                <a:latin typeface="Avenir"/>
                <a:ea typeface="Avenir"/>
                <a:cs typeface="Avenir"/>
                <a:sym typeface="Avenir"/>
              </a:defRPr>
            </a:lvl6pPr>
            <a:lvl7pPr indent="0" lvl="6" marL="0" marR="0" rtl="0" algn="r">
              <a:spcBef>
                <a:spcPts val="0"/>
              </a:spcBef>
              <a:buNone/>
              <a:defRPr b="0" i="0" sz="1200" u="none">
                <a:solidFill>
                  <a:srgbClr val="888888"/>
                </a:solidFill>
                <a:latin typeface="Avenir"/>
                <a:ea typeface="Avenir"/>
                <a:cs typeface="Avenir"/>
                <a:sym typeface="Avenir"/>
              </a:defRPr>
            </a:lvl7pPr>
            <a:lvl8pPr indent="0" lvl="7" marL="0" marR="0" rtl="0" algn="r">
              <a:spcBef>
                <a:spcPts val="0"/>
              </a:spcBef>
              <a:buNone/>
              <a:defRPr b="0" i="0" sz="1200" u="none">
                <a:solidFill>
                  <a:srgbClr val="888888"/>
                </a:solidFill>
                <a:latin typeface="Avenir"/>
                <a:ea typeface="Avenir"/>
                <a:cs typeface="Avenir"/>
                <a:sym typeface="Avenir"/>
              </a:defRPr>
            </a:lvl8pPr>
            <a:lvl9pPr indent="0" lvl="8" marL="0" marR="0" rtl="0" algn="r">
              <a:spcBef>
                <a:spcPts val="0"/>
              </a:spcBef>
              <a:buNone/>
              <a:defRPr b="0" i="0" sz="1200" u="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
          <p:cNvSpPr txBox="1"/>
          <p:nvPr>
            <p:ph type="ctrTitle"/>
          </p:nvPr>
        </p:nvSpPr>
        <p:spPr>
          <a:xfrm>
            <a:off x="1500491" y="2611831"/>
            <a:ext cx="9076200" cy="1412100"/>
          </a:xfrm>
          <a:prstGeom prst="rect">
            <a:avLst/>
          </a:prstGeom>
          <a:noFill/>
          <a:ln>
            <a:noFill/>
          </a:ln>
        </p:spPr>
        <p:txBody>
          <a:bodyPr anchorCtr="0" anchor="b" bIns="91425" lIns="91425" spcFirstLastPara="1" rIns="91425" wrap="square" tIns="91425">
            <a:normAutofit/>
          </a:bodyPr>
          <a:lstStyle/>
          <a:p>
            <a:pPr indent="0" lvl="0" marL="0" rtl="0" algn="ctr">
              <a:lnSpc>
                <a:spcPct val="150000"/>
              </a:lnSpc>
              <a:spcBef>
                <a:spcPts val="0"/>
              </a:spcBef>
              <a:spcAft>
                <a:spcPts val="0"/>
              </a:spcAft>
              <a:buSzPts val="5333"/>
              <a:buNone/>
            </a:pPr>
            <a:r>
              <a:rPr lang="en-US"/>
              <a:t>Accounting</a:t>
            </a:r>
            <a:endParaRPr>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0"/>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The 3 Financial Statements </a:t>
            </a:r>
            <a:endParaRPr/>
          </a:p>
        </p:txBody>
      </p:sp>
      <p:sp>
        <p:nvSpPr>
          <p:cNvPr id="330" name="Google Shape;330;p10"/>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t>Balance Sheet</a:t>
            </a:r>
            <a:endParaRPr/>
          </a:p>
          <a:p>
            <a:pPr indent="-228600" lvl="1" marL="685800" rtl="0" algn="l">
              <a:lnSpc>
                <a:spcPct val="150000"/>
              </a:lnSpc>
              <a:spcBef>
                <a:spcPts val="500"/>
              </a:spcBef>
              <a:spcAft>
                <a:spcPts val="0"/>
              </a:spcAft>
              <a:buClr>
                <a:schemeClr val="dk1"/>
              </a:buClr>
              <a:buSzPct val="100000"/>
              <a:buChar char="•"/>
            </a:pPr>
            <a:r>
              <a:rPr lang="en-US"/>
              <a:t> Gives a snapshot of the company’s financial state of health at a single point in time</a:t>
            </a:r>
            <a:endParaRPr/>
          </a:p>
          <a:p>
            <a:pPr indent="-228600" lvl="0" marL="228600" rtl="0" algn="l">
              <a:lnSpc>
                <a:spcPct val="150000"/>
              </a:lnSpc>
              <a:spcBef>
                <a:spcPts val="1000"/>
              </a:spcBef>
              <a:spcAft>
                <a:spcPts val="0"/>
              </a:spcAft>
              <a:buClr>
                <a:schemeClr val="dk1"/>
              </a:buClr>
              <a:buSzPct val="100000"/>
              <a:buFont typeface="Arial"/>
              <a:buChar char="•"/>
            </a:pPr>
            <a:r>
              <a:rPr lang="en-US"/>
              <a:t>Income Statement</a:t>
            </a:r>
            <a:endParaRPr/>
          </a:p>
          <a:p>
            <a:pPr indent="-228600" lvl="1" marL="685800" rtl="0" algn="l">
              <a:lnSpc>
                <a:spcPct val="150000"/>
              </a:lnSpc>
              <a:spcBef>
                <a:spcPts val="500"/>
              </a:spcBef>
              <a:spcAft>
                <a:spcPts val="0"/>
              </a:spcAft>
              <a:buClr>
                <a:schemeClr val="dk1"/>
              </a:buClr>
              <a:buSzPct val="100000"/>
              <a:buChar char="•"/>
            </a:pPr>
            <a:r>
              <a:rPr lang="en-US"/>
              <a:t> Shows the results of company operations over  a designated period ending with company profit or net income </a:t>
            </a:r>
            <a:endParaRPr/>
          </a:p>
          <a:p>
            <a:pPr indent="-228600" lvl="0" marL="228600" rtl="0" algn="l">
              <a:lnSpc>
                <a:spcPct val="150000"/>
              </a:lnSpc>
              <a:spcBef>
                <a:spcPts val="1000"/>
              </a:spcBef>
              <a:spcAft>
                <a:spcPts val="0"/>
              </a:spcAft>
              <a:buClr>
                <a:schemeClr val="dk1"/>
              </a:buClr>
              <a:buSzPct val="100000"/>
              <a:buFont typeface="Arial"/>
              <a:buChar char="•"/>
            </a:pPr>
            <a:r>
              <a:rPr lang="en-US"/>
              <a:t>Statement of Free Cash Flows </a:t>
            </a:r>
            <a:endParaRPr/>
          </a:p>
          <a:p>
            <a:pPr indent="-228600" lvl="1" marL="685800" rtl="0" algn="l">
              <a:lnSpc>
                <a:spcPct val="150000"/>
              </a:lnSpc>
              <a:spcBef>
                <a:spcPts val="500"/>
              </a:spcBef>
              <a:spcAft>
                <a:spcPts val="0"/>
              </a:spcAft>
              <a:buClr>
                <a:schemeClr val="dk1"/>
              </a:buClr>
              <a:buSzPct val="100000"/>
              <a:buChar char="•"/>
            </a:pPr>
            <a:r>
              <a:rPr lang="en-US"/>
              <a:t> Shows the company’s cash flows and net change in over a designated period. </a:t>
            </a:r>
            <a:endParaRPr/>
          </a:p>
          <a:p>
            <a:pPr indent="-228600" lvl="1" marL="685800" rtl="0" algn="l">
              <a:lnSpc>
                <a:spcPct val="150000"/>
              </a:lnSpc>
              <a:spcBef>
                <a:spcPts val="500"/>
              </a:spcBef>
              <a:spcAft>
                <a:spcPts val="0"/>
              </a:spcAft>
              <a:buClr>
                <a:schemeClr val="dk1"/>
              </a:buClr>
              <a:buSzPct val="100000"/>
              <a:buChar char="•"/>
            </a:pPr>
            <a:r>
              <a:rPr lang="en-US"/>
              <a:t>Cash is </a:t>
            </a:r>
            <a:r>
              <a:rPr b="0" i="0" lang="en-US">
                <a:solidFill>
                  <a:srgbClr val="BDC1C6"/>
                </a:solidFill>
                <a:latin typeface="Roboto"/>
                <a:ea typeface="Roboto"/>
                <a:cs typeface="Roboto"/>
                <a:sym typeface="Roboto"/>
              </a:rPr>
              <a:t>👑</a:t>
            </a:r>
            <a:endParaRPr/>
          </a:p>
          <a:p>
            <a:pPr indent="-90804" lvl="0" marL="228600" rtl="0" algn="l">
              <a:lnSpc>
                <a:spcPct val="150000"/>
              </a:lnSpc>
              <a:spcBef>
                <a:spcPts val="1000"/>
              </a:spcBef>
              <a:spcAft>
                <a:spcPts val="0"/>
              </a:spcAft>
              <a:buClr>
                <a:schemeClr val="dk1"/>
              </a:buClr>
              <a:buSzPct val="100000"/>
              <a:buFont typeface="NTR"/>
              <a:buNone/>
            </a:pPr>
            <a:r>
              <a:t/>
            </a:r>
            <a:endParaRPr/>
          </a:p>
          <a:p>
            <a:pPr indent="-90804" lvl="0" marL="228600" rtl="0" algn="l">
              <a:lnSpc>
                <a:spcPct val="150000"/>
              </a:lnSpc>
              <a:spcBef>
                <a:spcPts val="1000"/>
              </a:spcBef>
              <a:spcAft>
                <a:spcPts val="0"/>
              </a:spcAft>
              <a:buClr>
                <a:schemeClr val="dk1"/>
              </a:buClr>
              <a:buSzPct val="100000"/>
              <a:buFont typeface="NTR"/>
              <a:buNone/>
            </a:pPr>
            <a:r>
              <a:t/>
            </a:r>
            <a:endParaRPr/>
          </a:p>
        </p:txBody>
      </p:sp>
      <p:sp>
        <p:nvSpPr>
          <p:cNvPr id="331" name="Google Shape;331;p10"/>
          <p:cNvSpPr txBox="1"/>
          <p:nvPr/>
        </p:nvSpPr>
        <p:spPr>
          <a:xfrm>
            <a:off x="428018" y="1351406"/>
            <a:ext cx="1132903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The 3 financial statements answer these questions. They are the Balance Sheet, the Income Statement and the Cash Flow Statement.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Financial Reporting </a:t>
            </a:r>
            <a:endParaRPr/>
          </a:p>
        </p:txBody>
      </p:sp>
      <p:sp>
        <p:nvSpPr>
          <p:cNvPr id="337" name="Google Shape;337;p11"/>
          <p:cNvSpPr txBox="1"/>
          <p:nvPr/>
        </p:nvSpPr>
        <p:spPr>
          <a:xfrm>
            <a:off x="1001023" y="1416897"/>
            <a:ext cx="1021836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Public companies are legally obligated to product financial information filed with the Securities and Exchange Commissions  </a:t>
            </a:r>
            <a:endParaRPr sz="2000">
              <a:solidFill>
                <a:schemeClr val="lt1"/>
              </a:solidFill>
              <a:latin typeface="Avenir"/>
              <a:ea typeface="Avenir"/>
              <a:cs typeface="Avenir"/>
              <a:sym typeface="Avenir"/>
            </a:endParaRPr>
          </a:p>
        </p:txBody>
      </p:sp>
      <p:pic>
        <p:nvPicPr>
          <p:cNvPr id="338" name="Google Shape;338;p11"/>
          <p:cNvPicPr preferRelativeResize="0"/>
          <p:nvPr/>
        </p:nvPicPr>
        <p:blipFill rotWithShape="1">
          <a:blip r:embed="rId3">
            <a:alphaModFix/>
          </a:blip>
          <a:srcRect b="0" l="0" r="0" t="0"/>
          <a:stretch/>
        </p:blipFill>
        <p:spPr>
          <a:xfrm>
            <a:off x="1001023" y="2256578"/>
            <a:ext cx="3806367" cy="4535246"/>
          </a:xfrm>
          <a:prstGeom prst="rect">
            <a:avLst/>
          </a:prstGeom>
          <a:noFill/>
          <a:ln>
            <a:noFill/>
          </a:ln>
        </p:spPr>
      </p:pic>
      <p:pic>
        <p:nvPicPr>
          <p:cNvPr descr="Text&#10;&#10;Description automatically generated with medium confidence" id="339" name="Google Shape;339;p11"/>
          <p:cNvPicPr preferRelativeResize="0"/>
          <p:nvPr/>
        </p:nvPicPr>
        <p:blipFill rotWithShape="1">
          <a:blip r:embed="rId4">
            <a:alphaModFix/>
          </a:blip>
          <a:srcRect b="0" l="0" r="0" t="0"/>
          <a:stretch/>
        </p:blipFill>
        <p:spPr>
          <a:xfrm>
            <a:off x="5198974" y="2611673"/>
            <a:ext cx="6761629" cy="38762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2"/>
          <p:cNvSpPr txBox="1"/>
          <p:nvPr>
            <p:ph type="ctrTitle"/>
          </p:nvPr>
        </p:nvSpPr>
        <p:spPr>
          <a:xfrm>
            <a:off x="1557916" y="2556933"/>
            <a:ext cx="9076167" cy="1411968"/>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rgbClr val="CCCCCC"/>
              </a:buClr>
              <a:buSzPts val="4800"/>
              <a:buFont typeface="DM Serif Display"/>
              <a:buNone/>
            </a:pPr>
            <a:r>
              <a:rPr lang="en-US" sz="8000"/>
              <a:t>Balance Sheet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The Balance Sheet</a:t>
            </a:r>
            <a:endParaRPr/>
          </a:p>
        </p:txBody>
      </p:sp>
      <p:pic>
        <p:nvPicPr>
          <p:cNvPr id="350" name="Google Shape;350;p13"/>
          <p:cNvPicPr preferRelativeResize="0"/>
          <p:nvPr/>
        </p:nvPicPr>
        <p:blipFill rotWithShape="1">
          <a:blip r:embed="rId3">
            <a:alphaModFix/>
          </a:blip>
          <a:srcRect b="0" l="0" r="0" t="0"/>
          <a:stretch/>
        </p:blipFill>
        <p:spPr>
          <a:xfrm>
            <a:off x="565854" y="2795597"/>
            <a:ext cx="11263492" cy="3466667"/>
          </a:xfrm>
          <a:prstGeom prst="rect">
            <a:avLst/>
          </a:prstGeom>
          <a:noFill/>
          <a:ln>
            <a:noFill/>
          </a:ln>
        </p:spPr>
      </p:pic>
      <p:sp>
        <p:nvSpPr>
          <p:cNvPr id="351" name="Google Shape;351;p13"/>
          <p:cNvSpPr txBox="1"/>
          <p:nvPr/>
        </p:nvSpPr>
        <p:spPr>
          <a:xfrm>
            <a:off x="2980483" y="1542606"/>
            <a:ext cx="615342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Total Assets = Total Liabilities + Total Shareholder’s Equity</a:t>
            </a:r>
            <a:endParaRPr/>
          </a:p>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52" name="Google Shape;352;p13"/>
          <p:cNvSpPr/>
          <p:nvPr/>
        </p:nvSpPr>
        <p:spPr>
          <a:xfrm>
            <a:off x="0" y="-76944"/>
            <a:ext cx="195887" cy="1538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
              <a:buFont typeface="Calibri"/>
              <a:buNone/>
            </a:pPr>
            <a:r>
              <a:rPr b="0" i="0" lang="en-US" sz="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353" name="Google Shape;353;p13"/>
          <p:cNvSpPr/>
          <p:nvPr/>
        </p:nvSpPr>
        <p:spPr>
          <a:xfrm>
            <a:off x="2615846" y="2188937"/>
            <a:ext cx="6953378" cy="52322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162B"/>
              </a:buClr>
              <a:buSzPts val="2800"/>
              <a:buFont typeface="Avenir"/>
              <a:buNone/>
            </a:pPr>
            <a:r>
              <a:rPr b="0" i="0" lang="en-US" sz="2500" u="none" cap="none" strike="noStrike">
                <a:solidFill>
                  <a:srgbClr val="00162B"/>
                </a:solidFill>
                <a:latin typeface="Avenir"/>
                <a:ea typeface="Avenir"/>
                <a:cs typeface="Avenir"/>
                <a:sym typeface="Avenir"/>
              </a:rPr>
              <a:t>ΔAssets = Δ Liabilities + Δ Shareholder’s Equity</a:t>
            </a:r>
            <a:endParaRPr b="0" i="0" sz="1500" u="none" cap="none" strike="noStrike">
              <a:solidFill>
                <a:srgbClr val="00162B"/>
              </a:solidFill>
              <a:latin typeface="Avenir"/>
              <a:ea typeface="Avenir"/>
              <a:cs typeface="Avenir"/>
              <a:sym typeface="Avenir"/>
            </a:endParaRPr>
          </a:p>
        </p:txBody>
      </p:sp>
      <p:sp>
        <p:nvSpPr>
          <p:cNvPr id="354" name="Google Shape;354;p13"/>
          <p:cNvSpPr/>
          <p:nvPr/>
        </p:nvSpPr>
        <p:spPr>
          <a:xfrm>
            <a:off x="5727148" y="4049202"/>
            <a:ext cx="430696" cy="45719"/>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13"/>
          <p:cNvSpPr/>
          <p:nvPr/>
        </p:nvSpPr>
        <p:spPr>
          <a:xfrm>
            <a:off x="5727148" y="4231113"/>
            <a:ext cx="430696" cy="45719"/>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13"/>
          <p:cNvSpPr/>
          <p:nvPr/>
        </p:nvSpPr>
        <p:spPr>
          <a:xfrm>
            <a:off x="7748105" y="4393452"/>
            <a:ext cx="430696" cy="45719"/>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13"/>
          <p:cNvSpPr/>
          <p:nvPr/>
        </p:nvSpPr>
        <p:spPr>
          <a:xfrm rot="5400000">
            <a:off x="7744908" y="4393452"/>
            <a:ext cx="430696" cy="45719"/>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6"/>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b="1" lang="en-US" sz="2400">
                <a:latin typeface="Avenir"/>
                <a:ea typeface="Avenir"/>
                <a:cs typeface="Avenir"/>
                <a:sym typeface="Avenir"/>
              </a:rPr>
              <a:t>Current Assets</a:t>
            </a:r>
            <a:endParaRPr/>
          </a:p>
        </p:txBody>
      </p:sp>
      <p:sp>
        <p:nvSpPr>
          <p:cNvPr id="363" name="Google Shape;363;p16"/>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latin typeface="Avenir"/>
                <a:ea typeface="Avenir"/>
                <a:cs typeface="Avenir"/>
                <a:sym typeface="Avenir"/>
              </a:rPr>
              <a:t>Assets that can be liquidated in the next year (cash)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Examples :</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Cash &amp; Cash Equivalents </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Accounts Receivable </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Inventory </a:t>
            </a:r>
            <a:endParaRPr/>
          </a:p>
          <a:p>
            <a:pPr indent="-111125" lvl="2" marL="1143000" rtl="0" algn="l">
              <a:lnSpc>
                <a:spcPct val="150000"/>
              </a:lnSpc>
              <a:spcBef>
                <a:spcPts val="500"/>
              </a:spcBef>
              <a:spcAft>
                <a:spcPts val="0"/>
              </a:spcAft>
              <a:buClr>
                <a:schemeClr val="dk1"/>
              </a:buClr>
              <a:buSzPct val="100000"/>
              <a:buFont typeface="Arial"/>
              <a:buNone/>
            </a:pPr>
            <a:r>
              <a:t/>
            </a:r>
            <a:endParaRPr>
              <a:latin typeface="Avenir"/>
              <a:ea typeface="Avenir"/>
              <a:cs typeface="Avenir"/>
              <a:sym typeface="Avenir"/>
            </a:endParaRPr>
          </a:p>
          <a:p>
            <a:pPr indent="-64135" lvl="0" marL="228600" rtl="0" algn="l">
              <a:lnSpc>
                <a:spcPct val="150000"/>
              </a:lnSpc>
              <a:spcBef>
                <a:spcPts val="1000"/>
              </a:spcBef>
              <a:spcAft>
                <a:spcPts val="0"/>
              </a:spcAft>
              <a:buClr>
                <a:schemeClr val="dk1"/>
              </a:buClr>
              <a:buSzPct val="100000"/>
              <a:buFont typeface="Arial"/>
              <a:buNone/>
            </a:pPr>
            <a:r>
              <a:t/>
            </a:r>
            <a:endParaRPr>
              <a:latin typeface="Avenir"/>
              <a:ea typeface="Avenir"/>
              <a:cs typeface="Avenir"/>
              <a:sym typeface="Avenir"/>
            </a:endParaRPr>
          </a:p>
          <a:p>
            <a:pPr indent="-64135" lvl="0" marL="228600" rtl="0" algn="l">
              <a:lnSpc>
                <a:spcPct val="150000"/>
              </a:lnSpc>
              <a:spcBef>
                <a:spcPts val="1000"/>
              </a:spcBef>
              <a:spcAft>
                <a:spcPts val="0"/>
              </a:spcAft>
              <a:buClr>
                <a:schemeClr val="dk1"/>
              </a:buClr>
              <a:buSzPct val="100000"/>
              <a:buFont typeface="Arial"/>
              <a:buNone/>
            </a:pPr>
            <a:r>
              <a:t/>
            </a:r>
            <a:endParaRPr/>
          </a:p>
        </p:txBody>
      </p:sp>
      <p:sp>
        <p:nvSpPr>
          <p:cNvPr id="364" name="Google Shape;364;p16"/>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b="1" lang="en-US" sz="2400">
                <a:latin typeface="Avenir"/>
                <a:ea typeface="Avenir"/>
                <a:cs typeface="Avenir"/>
                <a:sym typeface="Avenir"/>
              </a:rPr>
              <a:t>Non-Current:   </a:t>
            </a:r>
            <a:endParaRPr/>
          </a:p>
        </p:txBody>
      </p:sp>
      <p:sp>
        <p:nvSpPr>
          <p:cNvPr id="365" name="Google Shape;365;p16"/>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50000"/>
              </a:lnSpc>
              <a:spcBef>
                <a:spcPts val="0"/>
              </a:spcBef>
              <a:spcAft>
                <a:spcPts val="0"/>
              </a:spcAft>
              <a:buClr>
                <a:schemeClr val="dk1"/>
              </a:buClr>
              <a:buSzPct val="100000"/>
              <a:buFont typeface="Arial"/>
              <a:buChar char="•"/>
            </a:pPr>
            <a:r>
              <a:rPr lang="en-US">
                <a:latin typeface="Avenir"/>
                <a:ea typeface="Avenir"/>
                <a:cs typeface="Avenir"/>
                <a:sym typeface="Avenir"/>
              </a:rPr>
              <a:t>Long Term Investments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Will not be cash by the end of the year</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Examples: </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PP&amp;E </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Non-Marketable Securities </a:t>
            </a:r>
            <a:endParaRPr/>
          </a:p>
          <a:p>
            <a:pPr indent="-77470" lvl="0" marL="228600" rtl="0" algn="l">
              <a:lnSpc>
                <a:spcPct val="150000"/>
              </a:lnSpc>
              <a:spcBef>
                <a:spcPts val="1000"/>
              </a:spcBef>
              <a:spcAft>
                <a:spcPts val="0"/>
              </a:spcAft>
              <a:buClr>
                <a:schemeClr val="dk1"/>
              </a:buClr>
              <a:buSzPct val="100000"/>
              <a:buFont typeface="Arial"/>
              <a:buNone/>
            </a:pPr>
            <a:r>
              <a:t/>
            </a:r>
            <a:endParaRPr>
              <a:latin typeface="Avenir"/>
              <a:ea typeface="Avenir"/>
              <a:cs typeface="Avenir"/>
              <a:sym typeface="Avenir"/>
            </a:endParaRPr>
          </a:p>
          <a:p>
            <a:pPr indent="-77470" lvl="0" marL="228600" rtl="0" algn="l">
              <a:lnSpc>
                <a:spcPct val="150000"/>
              </a:lnSpc>
              <a:spcBef>
                <a:spcPts val="1000"/>
              </a:spcBef>
              <a:spcAft>
                <a:spcPts val="0"/>
              </a:spcAft>
              <a:buClr>
                <a:schemeClr val="dk1"/>
              </a:buClr>
              <a:buSzPct val="100000"/>
              <a:buFont typeface="Arial"/>
              <a:buNone/>
            </a:pPr>
            <a:r>
              <a:t/>
            </a:r>
            <a:endParaRPr/>
          </a:p>
        </p:txBody>
      </p:sp>
      <p:sp>
        <p:nvSpPr>
          <p:cNvPr id="366" name="Google Shape;366;p1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What Assets do we see on the Balance Sheet </a:t>
            </a:r>
            <a:endParaRPr>
              <a:latin typeface="Avenir"/>
              <a:ea typeface="Avenir"/>
              <a:cs typeface="Avenir"/>
              <a:sym typeface="Avenir"/>
            </a:endParaRPr>
          </a:p>
        </p:txBody>
      </p:sp>
      <p:sp>
        <p:nvSpPr>
          <p:cNvPr id="367" name="Google Shape;367;p16"/>
          <p:cNvSpPr/>
          <p:nvPr/>
        </p:nvSpPr>
        <p:spPr>
          <a:xfrm>
            <a:off x="0" y="-76944"/>
            <a:ext cx="195887" cy="1538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
              <a:buFont typeface="Calibri"/>
              <a:buNone/>
            </a:pPr>
            <a:r>
              <a:rPr b="0" i="0" lang="en-US" sz="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368" name="Google Shape;368;p16"/>
          <p:cNvSpPr txBox="1"/>
          <p:nvPr/>
        </p:nvSpPr>
        <p:spPr>
          <a:xfrm>
            <a:off x="2064026" y="1332463"/>
            <a:ext cx="826714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Accounting Assets are known as those that appear on the Balance Sheet. However, there are other important subjects of Assets.</a:t>
            </a:r>
            <a:endParaRPr sz="2000">
              <a:solidFill>
                <a:schemeClr val="lt1"/>
              </a:solidFill>
              <a:latin typeface="Avenir"/>
              <a:ea typeface="Avenir"/>
              <a:cs typeface="Avenir"/>
              <a:sym typeface="Avenir"/>
            </a:endParaRPr>
          </a:p>
        </p:txBody>
      </p:sp>
      <p:sp>
        <p:nvSpPr>
          <p:cNvPr id="369" name="Google Shape;369;p16"/>
          <p:cNvSpPr txBox="1"/>
          <p:nvPr/>
        </p:nvSpPr>
        <p:spPr>
          <a:xfrm>
            <a:off x="-13854" y="3394733"/>
            <a:ext cx="5881254" cy="4503812"/>
          </a:xfrm>
          <a:prstGeom prst="rect">
            <a:avLst/>
          </a:prstGeom>
          <a:noFill/>
          <a:ln>
            <a:noFill/>
          </a:ln>
        </p:spPr>
        <p:txBody>
          <a:bodyPr anchorCtr="0" anchor="t" bIns="45700" lIns="91425" spcFirstLastPara="1" rIns="91425" wrap="square" tIns="45700">
            <a:normAutofit/>
          </a:bodyPr>
          <a:lstStyle/>
          <a:p>
            <a:pPr indent="-50800" lvl="0" marL="228600" marR="0" rtl="0" algn="l">
              <a:lnSpc>
                <a:spcPct val="150000"/>
              </a:lnSpc>
              <a:spcBef>
                <a:spcPts val="0"/>
              </a:spcBef>
              <a:spcAft>
                <a:spcPts val="0"/>
              </a:spcAft>
              <a:buClr>
                <a:schemeClr val="dk1"/>
              </a:buClr>
              <a:buSzPts val="2800"/>
              <a:buFont typeface="Arial"/>
              <a:buNone/>
            </a:pPr>
            <a:r>
              <a:t/>
            </a:r>
            <a:endParaRPr sz="2800">
              <a:solidFill>
                <a:schemeClr val="dk1"/>
              </a:solidFill>
              <a:latin typeface="Avenir"/>
              <a:ea typeface="Avenir"/>
              <a:cs typeface="Avenir"/>
              <a:sym typeface="Avenir"/>
            </a:endParaRPr>
          </a:p>
        </p:txBody>
      </p:sp>
      <p:sp>
        <p:nvSpPr>
          <p:cNvPr id="370" name="Google Shape;370;p16"/>
          <p:cNvSpPr txBox="1"/>
          <p:nvPr/>
        </p:nvSpPr>
        <p:spPr>
          <a:xfrm>
            <a:off x="6172201" y="2315394"/>
            <a:ext cx="5881254" cy="4503812"/>
          </a:xfrm>
          <a:prstGeom prst="rect">
            <a:avLst/>
          </a:prstGeom>
          <a:noFill/>
          <a:ln>
            <a:noFill/>
          </a:ln>
        </p:spPr>
        <p:txBody>
          <a:bodyPr anchorCtr="0" anchor="t" bIns="45700" lIns="91425" spcFirstLastPara="1" rIns="91425" wrap="square" tIns="45700">
            <a:normAutofit/>
          </a:bodyPr>
          <a:lstStyle/>
          <a:p>
            <a:pPr indent="-50800" lvl="0" marL="228600" marR="0" rtl="0" algn="l">
              <a:lnSpc>
                <a:spcPct val="150000"/>
              </a:lnSpc>
              <a:spcBef>
                <a:spcPts val="0"/>
              </a:spcBef>
              <a:spcAft>
                <a:spcPts val="0"/>
              </a:spcAft>
              <a:buClr>
                <a:schemeClr val="dk1"/>
              </a:buClr>
              <a:buSzPts val="2800"/>
              <a:buFont typeface="Times"/>
              <a:buNone/>
            </a:pPr>
            <a:r>
              <a:t/>
            </a:r>
            <a:endParaRPr sz="2800">
              <a:solidFill>
                <a:schemeClr val="dk1"/>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Assets: A closer look</a:t>
            </a:r>
            <a:endParaRPr>
              <a:latin typeface="Avenir"/>
              <a:ea typeface="Avenir"/>
              <a:cs typeface="Avenir"/>
              <a:sym typeface="Avenir"/>
            </a:endParaRPr>
          </a:p>
        </p:txBody>
      </p:sp>
      <p:sp>
        <p:nvSpPr>
          <p:cNvPr id="376" name="Google Shape;376;p17"/>
          <p:cNvSpPr/>
          <p:nvPr/>
        </p:nvSpPr>
        <p:spPr>
          <a:xfrm>
            <a:off x="0" y="-76944"/>
            <a:ext cx="195887" cy="1538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
              <a:buFont typeface="Calibri"/>
              <a:buNone/>
            </a:pPr>
            <a:r>
              <a:rPr b="0" i="0" lang="en-US" sz="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377" name="Google Shape;377;p17"/>
          <p:cNvSpPr txBox="1"/>
          <p:nvPr/>
        </p:nvSpPr>
        <p:spPr>
          <a:xfrm>
            <a:off x="2038627" y="1540076"/>
            <a:ext cx="826714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There are many types of asset classes….</a:t>
            </a:r>
            <a:endParaRPr sz="2000">
              <a:solidFill>
                <a:schemeClr val="lt1"/>
              </a:solidFill>
              <a:latin typeface="Avenir"/>
              <a:ea typeface="Avenir"/>
              <a:cs typeface="Avenir"/>
              <a:sym typeface="Avenir"/>
            </a:endParaRPr>
          </a:p>
        </p:txBody>
      </p:sp>
      <p:sp>
        <p:nvSpPr>
          <p:cNvPr id="378" name="Google Shape;378;p17"/>
          <p:cNvSpPr txBox="1"/>
          <p:nvPr/>
        </p:nvSpPr>
        <p:spPr>
          <a:xfrm>
            <a:off x="0" y="2315394"/>
            <a:ext cx="5881254" cy="2026902"/>
          </a:xfrm>
          <a:prstGeom prst="rect">
            <a:avLst/>
          </a:prstGeom>
          <a:noFill/>
          <a:ln>
            <a:noFill/>
          </a:ln>
        </p:spPr>
        <p:txBody>
          <a:bodyPr anchorCtr="0" anchor="t" bIns="45700" lIns="91425" spcFirstLastPara="1" rIns="91425" wrap="square" tIns="45700">
            <a:normAutofit fontScale="85000" lnSpcReduction="10000"/>
          </a:bodyPr>
          <a:lstStyle/>
          <a:p>
            <a:pPr indent="0" lvl="1" marL="457200" marR="0" rtl="0" algn="l">
              <a:lnSpc>
                <a:spcPct val="150000"/>
              </a:lnSpc>
              <a:spcBef>
                <a:spcPts val="0"/>
              </a:spcBef>
              <a:spcAft>
                <a:spcPts val="0"/>
              </a:spcAft>
              <a:buClr>
                <a:schemeClr val="dk1"/>
              </a:buClr>
              <a:buSzPct val="100000"/>
              <a:buFont typeface="Times"/>
              <a:buNone/>
            </a:pPr>
            <a:r>
              <a:rPr b="1" i="0" lang="en-US" sz="2800" u="none" cap="none" strike="noStrike">
                <a:solidFill>
                  <a:schemeClr val="dk1"/>
                </a:solidFill>
                <a:latin typeface="Avenir"/>
                <a:ea typeface="Avenir"/>
                <a:cs typeface="Avenir"/>
                <a:sym typeface="Avenir"/>
              </a:rPr>
              <a:t>Operating Assets </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Avenir"/>
                <a:ea typeface="Avenir"/>
                <a:cs typeface="Avenir"/>
                <a:sym typeface="Avenir"/>
              </a:rPr>
              <a:t>Involved in day-to-day operations</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Avenir"/>
                <a:ea typeface="Avenir"/>
                <a:cs typeface="Avenir"/>
                <a:sym typeface="Avenir"/>
              </a:rPr>
              <a:t>Examples :</a:t>
            </a:r>
            <a:endParaRPr/>
          </a:p>
          <a:p>
            <a:pPr indent="-228600" lvl="2" marL="1143000" marR="0" rtl="0" algn="l">
              <a:lnSpc>
                <a:spcPct val="150000"/>
              </a:lnSpc>
              <a:spcBef>
                <a:spcPts val="500"/>
              </a:spcBef>
              <a:spcAft>
                <a:spcPts val="0"/>
              </a:spcAft>
              <a:buClr>
                <a:schemeClr val="dk1"/>
              </a:buClr>
              <a:buSzPct val="100000"/>
              <a:buFont typeface="Arial"/>
              <a:buChar char="•"/>
            </a:pPr>
            <a:r>
              <a:rPr b="0" i="0" lang="en-US" sz="2000" u="none" cap="none" strike="noStrike">
                <a:solidFill>
                  <a:schemeClr val="dk1"/>
                </a:solidFill>
                <a:latin typeface="Avenir"/>
                <a:ea typeface="Avenir"/>
                <a:cs typeface="Avenir"/>
                <a:sym typeface="Avenir"/>
              </a:rPr>
              <a:t>Factories</a:t>
            </a:r>
            <a:r>
              <a:rPr lang="en-US" sz="2000">
                <a:solidFill>
                  <a:schemeClr val="dk1"/>
                </a:solidFill>
                <a:latin typeface="Avenir"/>
                <a:ea typeface="Avenir"/>
                <a:cs typeface="Avenir"/>
                <a:sym typeface="Avenir"/>
              </a:rPr>
              <a:t>, AR, inventory</a:t>
            </a:r>
            <a:endParaRPr sz="2800">
              <a:solidFill>
                <a:schemeClr val="dk1"/>
              </a:solidFill>
              <a:latin typeface="Avenir"/>
              <a:ea typeface="Avenir"/>
              <a:cs typeface="Avenir"/>
              <a:sym typeface="Avenir"/>
            </a:endParaRPr>
          </a:p>
        </p:txBody>
      </p:sp>
      <p:cxnSp>
        <p:nvCxnSpPr>
          <p:cNvPr id="379" name="Google Shape;379;p17"/>
          <p:cNvCxnSpPr/>
          <p:nvPr/>
        </p:nvCxnSpPr>
        <p:spPr>
          <a:xfrm>
            <a:off x="6019800" y="2435629"/>
            <a:ext cx="0" cy="4048298"/>
          </a:xfrm>
          <a:prstGeom prst="straightConnector1">
            <a:avLst/>
          </a:prstGeom>
          <a:noFill/>
          <a:ln cap="flat" cmpd="sng" w="9525">
            <a:solidFill>
              <a:schemeClr val="dk1"/>
            </a:solidFill>
            <a:prstDash val="solid"/>
            <a:miter lim="800000"/>
            <a:headEnd len="sm" w="sm" type="none"/>
            <a:tailEnd len="sm" w="sm" type="none"/>
          </a:ln>
        </p:spPr>
      </p:cxnSp>
      <p:sp>
        <p:nvSpPr>
          <p:cNvPr id="380" name="Google Shape;380;p17"/>
          <p:cNvSpPr txBox="1"/>
          <p:nvPr/>
        </p:nvSpPr>
        <p:spPr>
          <a:xfrm>
            <a:off x="6172201" y="2315394"/>
            <a:ext cx="5881254" cy="1912049"/>
          </a:xfrm>
          <a:prstGeom prst="rect">
            <a:avLst/>
          </a:prstGeom>
          <a:noFill/>
          <a:ln>
            <a:noFill/>
          </a:ln>
        </p:spPr>
        <p:txBody>
          <a:bodyPr anchorCtr="0" anchor="t" bIns="45700" lIns="91425" spcFirstLastPara="1" rIns="91425" wrap="square" tIns="45700">
            <a:normAutofit fontScale="77500" lnSpcReduction="10000"/>
          </a:bodyPr>
          <a:lstStyle/>
          <a:p>
            <a:pPr indent="0" lvl="1" marL="457200" marR="0" rtl="0" algn="l">
              <a:lnSpc>
                <a:spcPct val="150000"/>
              </a:lnSpc>
              <a:spcBef>
                <a:spcPts val="0"/>
              </a:spcBef>
              <a:spcAft>
                <a:spcPts val="0"/>
              </a:spcAft>
              <a:buClr>
                <a:schemeClr val="dk1"/>
              </a:buClr>
              <a:buSzPct val="100000"/>
              <a:buFont typeface="Times"/>
              <a:buNone/>
            </a:pPr>
            <a:r>
              <a:rPr b="1" i="0" lang="en-US" sz="2800" u="none" cap="none" strike="noStrike">
                <a:solidFill>
                  <a:schemeClr val="dk1"/>
                </a:solidFill>
                <a:latin typeface="Avenir"/>
                <a:ea typeface="Avenir"/>
                <a:cs typeface="Avenir"/>
                <a:sym typeface="Avenir"/>
              </a:rPr>
              <a:t>Non-Operating Assets    </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Avenir"/>
                <a:ea typeface="Avenir"/>
                <a:cs typeface="Avenir"/>
                <a:sym typeface="Avenir"/>
              </a:rPr>
              <a:t>Provide benefit but not involved in day-to-day</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Avenir"/>
                <a:ea typeface="Avenir"/>
                <a:cs typeface="Avenir"/>
                <a:sym typeface="Avenir"/>
              </a:rPr>
              <a:t>Examples: </a:t>
            </a:r>
            <a:endParaRPr/>
          </a:p>
          <a:p>
            <a:pPr indent="-228600" lvl="2" marL="1143000" marR="0" rtl="0" algn="l">
              <a:lnSpc>
                <a:spcPct val="150000"/>
              </a:lnSpc>
              <a:spcBef>
                <a:spcPts val="500"/>
              </a:spcBef>
              <a:spcAft>
                <a:spcPts val="0"/>
              </a:spcAft>
              <a:buClr>
                <a:schemeClr val="dk1"/>
              </a:buClr>
              <a:buSzPct val="100000"/>
              <a:buFont typeface="Arial"/>
              <a:buChar char="•"/>
            </a:pPr>
            <a:r>
              <a:rPr b="0" i="0" lang="en-US" sz="2000" u="none" cap="none" strike="noStrike">
                <a:solidFill>
                  <a:schemeClr val="dk1"/>
                </a:solidFill>
                <a:latin typeface="Avenir"/>
                <a:ea typeface="Avenir"/>
                <a:cs typeface="Avenir"/>
                <a:sym typeface="Avenir"/>
              </a:rPr>
              <a:t>Cash, vacant land</a:t>
            </a:r>
            <a:endParaRPr sz="2800">
              <a:solidFill>
                <a:schemeClr val="dk1"/>
              </a:solidFill>
              <a:latin typeface="Avenir"/>
              <a:ea typeface="Avenir"/>
              <a:cs typeface="Avenir"/>
              <a:sym typeface="Avenir"/>
            </a:endParaRPr>
          </a:p>
        </p:txBody>
      </p:sp>
      <p:cxnSp>
        <p:nvCxnSpPr>
          <p:cNvPr id="381" name="Google Shape;381;p17"/>
          <p:cNvCxnSpPr/>
          <p:nvPr/>
        </p:nvCxnSpPr>
        <p:spPr>
          <a:xfrm>
            <a:off x="795130" y="4430080"/>
            <a:ext cx="10332720" cy="0"/>
          </a:xfrm>
          <a:prstGeom prst="straightConnector1">
            <a:avLst/>
          </a:prstGeom>
          <a:noFill/>
          <a:ln cap="flat" cmpd="sng" w="28575">
            <a:solidFill>
              <a:schemeClr val="dk1"/>
            </a:solidFill>
            <a:prstDash val="solid"/>
            <a:miter lim="800000"/>
            <a:headEnd len="sm" w="sm" type="none"/>
            <a:tailEnd len="sm" w="sm" type="none"/>
          </a:ln>
        </p:spPr>
      </p:cxnSp>
      <p:sp>
        <p:nvSpPr>
          <p:cNvPr id="382" name="Google Shape;382;p17"/>
          <p:cNvSpPr txBox="1"/>
          <p:nvPr/>
        </p:nvSpPr>
        <p:spPr>
          <a:xfrm>
            <a:off x="-37046" y="4510153"/>
            <a:ext cx="5881254" cy="2026902"/>
          </a:xfrm>
          <a:prstGeom prst="rect">
            <a:avLst/>
          </a:prstGeom>
          <a:noFill/>
          <a:ln>
            <a:noFill/>
          </a:ln>
        </p:spPr>
        <p:txBody>
          <a:bodyPr anchorCtr="0" anchor="t" bIns="45700" lIns="91425" spcFirstLastPara="1" rIns="91425" wrap="square" tIns="45700">
            <a:normAutofit fontScale="85000" lnSpcReduction="10000"/>
          </a:bodyPr>
          <a:lstStyle/>
          <a:p>
            <a:pPr indent="0" lvl="1" marL="457200" marR="0" rtl="0" algn="l">
              <a:lnSpc>
                <a:spcPct val="150000"/>
              </a:lnSpc>
              <a:spcBef>
                <a:spcPts val="0"/>
              </a:spcBef>
              <a:spcAft>
                <a:spcPts val="0"/>
              </a:spcAft>
              <a:buClr>
                <a:schemeClr val="dk1"/>
              </a:buClr>
              <a:buSzPct val="100000"/>
              <a:buFont typeface="Times"/>
              <a:buNone/>
            </a:pPr>
            <a:r>
              <a:rPr b="1" i="0" lang="en-US" sz="2800" u="none" cap="none" strike="noStrike">
                <a:solidFill>
                  <a:schemeClr val="dk1"/>
                </a:solidFill>
                <a:latin typeface="Avenir"/>
                <a:ea typeface="Avenir"/>
                <a:cs typeface="Avenir"/>
                <a:sym typeface="Avenir"/>
              </a:rPr>
              <a:t>Tangible Assets </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Avenir"/>
                <a:ea typeface="Avenir"/>
                <a:cs typeface="Avenir"/>
                <a:sym typeface="Avenir"/>
              </a:rPr>
              <a:t>Have a physical form </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Avenir"/>
                <a:ea typeface="Avenir"/>
                <a:cs typeface="Avenir"/>
                <a:sym typeface="Avenir"/>
              </a:rPr>
              <a:t>Examples :</a:t>
            </a:r>
            <a:endParaRPr/>
          </a:p>
          <a:p>
            <a:pPr indent="-228600" lvl="2" marL="1143000" marR="0" rtl="0" algn="l">
              <a:lnSpc>
                <a:spcPct val="150000"/>
              </a:lnSpc>
              <a:spcBef>
                <a:spcPts val="500"/>
              </a:spcBef>
              <a:spcAft>
                <a:spcPts val="0"/>
              </a:spcAft>
              <a:buClr>
                <a:schemeClr val="dk1"/>
              </a:buClr>
              <a:buSzPct val="100000"/>
              <a:buFont typeface="Arial"/>
              <a:buChar char="•"/>
            </a:pPr>
            <a:r>
              <a:rPr lang="en-US" sz="2000">
                <a:solidFill>
                  <a:schemeClr val="dk1"/>
                </a:solidFill>
                <a:latin typeface="Avenir"/>
                <a:ea typeface="Avenir"/>
                <a:cs typeface="Avenir"/>
                <a:sym typeface="Avenir"/>
              </a:rPr>
              <a:t>PPE</a:t>
            </a:r>
            <a:endParaRPr sz="2800">
              <a:solidFill>
                <a:schemeClr val="dk1"/>
              </a:solidFill>
              <a:latin typeface="Avenir"/>
              <a:ea typeface="Avenir"/>
              <a:cs typeface="Avenir"/>
              <a:sym typeface="Avenir"/>
            </a:endParaRPr>
          </a:p>
        </p:txBody>
      </p:sp>
      <p:sp>
        <p:nvSpPr>
          <p:cNvPr id="383" name="Google Shape;383;p17"/>
          <p:cNvSpPr txBox="1"/>
          <p:nvPr/>
        </p:nvSpPr>
        <p:spPr>
          <a:xfrm>
            <a:off x="5952435" y="4510153"/>
            <a:ext cx="5881254" cy="2026902"/>
          </a:xfrm>
          <a:prstGeom prst="rect">
            <a:avLst/>
          </a:prstGeom>
          <a:noFill/>
          <a:ln>
            <a:noFill/>
          </a:ln>
        </p:spPr>
        <p:txBody>
          <a:bodyPr anchorCtr="0" anchor="t" bIns="45700" lIns="91425" spcFirstLastPara="1" rIns="91425" wrap="square" tIns="45700">
            <a:normAutofit fontScale="85000" lnSpcReduction="10000"/>
          </a:bodyPr>
          <a:lstStyle/>
          <a:p>
            <a:pPr indent="0" lvl="1" marL="457200" marR="0" rtl="0" algn="l">
              <a:lnSpc>
                <a:spcPct val="150000"/>
              </a:lnSpc>
              <a:spcBef>
                <a:spcPts val="0"/>
              </a:spcBef>
              <a:spcAft>
                <a:spcPts val="0"/>
              </a:spcAft>
              <a:buClr>
                <a:schemeClr val="dk1"/>
              </a:buClr>
              <a:buSzPct val="100000"/>
              <a:buFont typeface="Times"/>
              <a:buNone/>
            </a:pPr>
            <a:r>
              <a:rPr b="1" lang="en-US" sz="2800">
                <a:solidFill>
                  <a:schemeClr val="dk1"/>
                </a:solidFill>
                <a:latin typeface="Avenir"/>
                <a:ea typeface="Avenir"/>
                <a:cs typeface="Avenir"/>
                <a:sym typeface="Avenir"/>
              </a:rPr>
              <a:t>Intangible </a:t>
            </a:r>
            <a:r>
              <a:rPr b="1" i="0" lang="en-US" sz="2800" u="none" cap="none" strike="noStrike">
                <a:solidFill>
                  <a:schemeClr val="dk1"/>
                </a:solidFill>
                <a:latin typeface="Avenir"/>
                <a:ea typeface="Avenir"/>
                <a:cs typeface="Avenir"/>
                <a:sym typeface="Avenir"/>
              </a:rPr>
              <a:t>Assets </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Avenir"/>
                <a:ea typeface="Avenir"/>
                <a:cs typeface="Avenir"/>
                <a:sym typeface="Avenir"/>
              </a:rPr>
              <a:t>Do not have a physical form </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Avenir"/>
                <a:ea typeface="Avenir"/>
                <a:cs typeface="Avenir"/>
                <a:sym typeface="Avenir"/>
              </a:rPr>
              <a:t>Examples :</a:t>
            </a:r>
            <a:endParaRPr/>
          </a:p>
          <a:p>
            <a:pPr indent="-228600" lvl="2" marL="1143000" marR="0" rtl="0" algn="l">
              <a:lnSpc>
                <a:spcPct val="150000"/>
              </a:lnSpc>
              <a:spcBef>
                <a:spcPts val="500"/>
              </a:spcBef>
              <a:spcAft>
                <a:spcPts val="0"/>
              </a:spcAft>
              <a:buClr>
                <a:schemeClr val="dk1"/>
              </a:buClr>
              <a:buSzPct val="100000"/>
              <a:buFont typeface="Arial"/>
              <a:buChar char="•"/>
            </a:pPr>
            <a:r>
              <a:rPr b="0" i="0" lang="en-US" sz="2000" u="none" cap="none" strike="noStrike">
                <a:solidFill>
                  <a:schemeClr val="dk1"/>
                </a:solidFill>
                <a:latin typeface="Avenir"/>
                <a:ea typeface="Avenir"/>
                <a:cs typeface="Avenir"/>
                <a:sym typeface="Avenir"/>
              </a:rPr>
              <a:t>Goodwill</a:t>
            </a:r>
            <a:endParaRPr sz="2800">
              <a:solidFill>
                <a:schemeClr val="dk1"/>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8"/>
          <p:cNvSpPr txBox="1"/>
          <p:nvPr>
            <p:ph idx="3" type="body"/>
          </p:nvPr>
        </p:nvSpPr>
        <p:spPr>
          <a:xfrm>
            <a:off x="5866883" y="2292522"/>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b="1" lang="en-US" sz="2400">
                <a:latin typeface="Avenir"/>
                <a:ea typeface="Avenir"/>
                <a:cs typeface="Avenir"/>
                <a:sym typeface="Avenir"/>
              </a:rPr>
              <a:t>Liabilities</a:t>
            </a:r>
            <a:endParaRPr/>
          </a:p>
        </p:txBody>
      </p:sp>
      <p:sp>
        <p:nvSpPr>
          <p:cNvPr id="389" name="Google Shape;389;p18"/>
          <p:cNvSpPr txBox="1"/>
          <p:nvPr>
            <p:ph idx="4" type="body"/>
          </p:nvPr>
        </p:nvSpPr>
        <p:spPr>
          <a:xfrm>
            <a:off x="5866884" y="3001511"/>
            <a:ext cx="5862780" cy="3375343"/>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latin typeface="Avenir"/>
                <a:ea typeface="Avenir"/>
                <a:cs typeface="Avenir"/>
                <a:sym typeface="Avenir"/>
              </a:rPr>
              <a:t>Fixed claims on assets that are contractual obligations </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Bank Debt: Firm borrows and agrees to pay back with interest </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Accounts Payable: Amount of money owed to suppliers given in credit </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Bonds: Cash with obligation pay back bond holders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Can have Current (due in 1 yr) and Non-current</a:t>
            </a:r>
            <a:endParaRPr/>
          </a:p>
          <a:p>
            <a:pPr indent="-104140" lvl="0" marL="228600" rtl="0" algn="l">
              <a:lnSpc>
                <a:spcPct val="150000"/>
              </a:lnSpc>
              <a:spcBef>
                <a:spcPts val="1000"/>
              </a:spcBef>
              <a:spcAft>
                <a:spcPts val="0"/>
              </a:spcAft>
              <a:buClr>
                <a:schemeClr val="dk1"/>
              </a:buClr>
              <a:buSzPct val="100000"/>
              <a:buFont typeface="Arial"/>
              <a:buNone/>
            </a:pPr>
            <a:r>
              <a:t/>
            </a:r>
            <a:endParaRPr>
              <a:latin typeface="Avenir"/>
              <a:ea typeface="Avenir"/>
              <a:cs typeface="Avenir"/>
              <a:sym typeface="Avenir"/>
            </a:endParaRPr>
          </a:p>
          <a:p>
            <a:pPr indent="-104140" lvl="0" marL="228600" rtl="0" algn="l">
              <a:lnSpc>
                <a:spcPct val="150000"/>
              </a:lnSpc>
              <a:spcBef>
                <a:spcPts val="1000"/>
              </a:spcBef>
              <a:spcAft>
                <a:spcPts val="0"/>
              </a:spcAft>
              <a:buClr>
                <a:schemeClr val="dk1"/>
              </a:buClr>
              <a:buSzPct val="100000"/>
              <a:buFont typeface="Arial"/>
              <a:buNone/>
            </a:pPr>
            <a:r>
              <a:t/>
            </a:r>
            <a:endParaRPr/>
          </a:p>
        </p:txBody>
      </p:sp>
      <p:sp>
        <p:nvSpPr>
          <p:cNvPr id="390" name="Google Shape;390;p1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The other side of the BS: Liabilities </a:t>
            </a:r>
            <a:endParaRPr>
              <a:latin typeface="Avenir"/>
              <a:ea typeface="Avenir"/>
              <a:cs typeface="Avenir"/>
              <a:sym typeface="Avenir"/>
            </a:endParaRPr>
          </a:p>
        </p:txBody>
      </p:sp>
      <p:sp>
        <p:nvSpPr>
          <p:cNvPr id="391" name="Google Shape;391;p18"/>
          <p:cNvSpPr/>
          <p:nvPr/>
        </p:nvSpPr>
        <p:spPr>
          <a:xfrm>
            <a:off x="0" y="-76944"/>
            <a:ext cx="195887" cy="1538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
              <a:buFont typeface="Calibri"/>
              <a:buNone/>
            </a:pPr>
            <a:r>
              <a:rPr b="0" i="0" lang="en-US" sz="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392" name="Google Shape;392;p18"/>
          <p:cNvSpPr txBox="1"/>
          <p:nvPr/>
        </p:nvSpPr>
        <p:spPr>
          <a:xfrm>
            <a:off x="1192192" y="1445163"/>
            <a:ext cx="102204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Liabilities are what the company expects to pay institutions for financing that came from creditors or lenders. Answers: who do we owe? </a:t>
            </a:r>
            <a:endParaRPr sz="1800">
              <a:solidFill>
                <a:schemeClr val="lt1"/>
              </a:solidFill>
              <a:latin typeface="Avenir"/>
              <a:ea typeface="Avenir"/>
              <a:cs typeface="Avenir"/>
              <a:sym typeface="Avenir"/>
            </a:endParaRPr>
          </a:p>
        </p:txBody>
      </p:sp>
      <p:pic>
        <p:nvPicPr>
          <p:cNvPr id="393" name="Google Shape;393;p18"/>
          <p:cNvPicPr preferRelativeResize="0"/>
          <p:nvPr/>
        </p:nvPicPr>
        <p:blipFill rotWithShape="1">
          <a:blip r:embed="rId3">
            <a:alphaModFix/>
          </a:blip>
          <a:srcRect b="0" l="0" r="0" t="0"/>
          <a:stretch/>
        </p:blipFill>
        <p:spPr>
          <a:xfrm>
            <a:off x="1533044" y="2292522"/>
            <a:ext cx="3453968" cy="4126984"/>
          </a:xfrm>
          <a:prstGeom prst="rect">
            <a:avLst/>
          </a:prstGeom>
          <a:noFill/>
          <a:ln>
            <a:noFill/>
          </a:ln>
        </p:spPr>
      </p:pic>
      <p:sp>
        <p:nvSpPr>
          <p:cNvPr id="394" name="Google Shape;394;p18"/>
          <p:cNvSpPr txBox="1"/>
          <p:nvPr/>
        </p:nvSpPr>
        <p:spPr>
          <a:xfrm>
            <a:off x="4651513" y="2091494"/>
            <a:ext cx="5881254" cy="4503812"/>
          </a:xfrm>
          <a:prstGeom prst="rect">
            <a:avLst/>
          </a:prstGeom>
          <a:noFill/>
          <a:ln>
            <a:noFill/>
          </a:ln>
        </p:spPr>
        <p:txBody>
          <a:bodyPr anchorCtr="0" anchor="t" bIns="45700" lIns="91425" spcFirstLastPara="1" rIns="91425" wrap="square" tIns="45700">
            <a:normAutofit/>
          </a:bodyPr>
          <a:lstStyle/>
          <a:p>
            <a:pPr indent="-50800" lvl="0" marL="228600" marR="0" rtl="0" algn="l">
              <a:lnSpc>
                <a:spcPct val="150000"/>
              </a:lnSpc>
              <a:spcBef>
                <a:spcPts val="0"/>
              </a:spcBef>
              <a:spcAft>
                <a:spcPts val="0"/>
              </a:spcAft>
              <a:buClr>
                <a:schemeClr val="dk1"/>
              </a:buClr>
              <a:buSzPts val="2800"/>
              <a:buFont typeface="Times"/>
              <a:buNone/>
            </a:pPr>
            <a:r>
              <a:t/>
            </a:r>
            <a:endParaRPr sz="2800">
              <a:solidFill>
                <a:schemeClr val="dk1"/>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9"/>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b="1" lang="en-US" sz="2400">
                <a:latin typeface="Avenir"/>
                <a:ea typeface="Avenir"/>
                <a:cs typeface="Avenir"/>
                <a:sym typeface="Avenir"/>
              </a:rPr>
              <a:t>Shareholders Equity</a:t>
            </a:r>
            <a:endParaRPr/>
          </a:p>
        </p:txBody>
      </p:sp>
      <p:sp>
        <p:nvSpPr>
          <p:cNvPr id="400" name="Google Shape;400;p19"/>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fontScale="77500" lnSpcReduction="20000"/>
          </a:bodyPr>
          <a:lstStyle/>
          <a:p>
            <a:pPr indent="-241934" lvl="0" marL="228600" rtl="0" algn="l">
              <a:lnSpc>
                <a:spcPct val="150000"/>
              </a:lnSpc>
              <a:spcBef>
                <a:spcPts val="0"/>
              </a:spcBef>
              <a:spcAft>
                <a:spcPts val="0"/>
              </a:spcAft>
              <a:buClr>
                <a:schemeClr val="dk1"/>
              </a:buClr>
              <a:buSzPct val="100000"/>
              <a:buFont typeface="Arial"/>
              <a:buChar char="•"/>
            </a:pPr>
            <a:r>
              <a:rPr lang="en-US">
                <a:latin typeface="Avenir"/>
                <a:ea typeface="Avenir"/>
                <a:cs typeface="Avenir"/>
                <a:sym typeface="Avenir"/>
              </a:rPr>
              <a:t>Contributed Capital</a:t>
            </a:r>
            <a:endParaRPr/>
          </a:p>
          <a:p>
            <a:pPr indent="-240029"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Capital raised through stock </a:t>
            </a:r>
            <a:r>
              <a:rPr lang="en-US"/>
              <a:t>issuance</a:t>
            </a:r>
            <a:r>
              <a:rPr lang="en-US">
                <a:latin typeface="Avenir"/>
                <a:ea typeface="Avenir"/>
                <a:cs typeface="Avenir"/>
                <a:sym typeface="Avenir"/>
              </a:rPr>
              <a:t> (privately or in publics</a:t>
            </a:r>
            <a:endParaRPr/>
          </a:p>
          <a:p>
            <a:pPr indent="-238125" lvl="2" marL="1143000" rtl="0" algn="l">
              <a:lnSpc>
                <a:spcPct val="150000"/>
              </a:lnSpc>
              <a:spcBef>
                <a:spcPts val="500"/>
              </a:spcBef>
              <a:spcAft>
                <a:spcPts val="0"/>
              </a:spcAft>
              <a:buClr>
                <a:schemeClr val="dk1"/>
              </a:buClr>
              <a:buSzPct val="100000"/>
              <a:buChar char="•"/>
            </a:pPr>
            <a:r>
              <a:rPr lang="en-US">
                <a:latin typeface="Avenir"/>
                <a:ea typeface="Avenir"/>
                <a:cs typeface="Avenir"/>
                <a:sym typeface="Avenir"/>
              </a:rPr>
              <a:t>Common Stock and Preferred Stock  </a:t>
            </a:r>
            <a:endParaRPr/>
          </a:p>
          <a:p>
            <a:pPr indent="-241934"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Earned Capital</a:t>
            </a:r>
            <a:endParaRPr/>
          </a:p>
          <a:p>
            <a:pPr indent="-240029"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Capital earned and retained through operations</a:t>
            </a:r>
            <a:endParaRPr/>
          </a:p>
          <a:p>
            <a:pPr indent="-238125" lvl="2" marL="1143000" rtl="0" algn="l">
              <a:lnSpc>
                <a:spcPct val="150000"/>
              </a:lnSpc>
              <a:spcBef>
                <a:spcPts val="500"/>
              </a:spcBef>
              <a:spcAft>
                <a:spcPts val="0"/>
              </a:spcAft>
              <a:buClr>
                <a:schemeClr val="dk1"/>
              </a:buClr>
              <a:buSzPct val="100000"/>
              <a:buChar char="•"/>
            </a:pPr>
            <a:r>
              <a:rPr lang="en-US">
                <a:latin typeface="Avenir"/>
                <a:ea typeface="Avenir"/>
                <a:cs typeface="Avenir"/>
                <a:sym typeface="Avenir"/>
              </a:rPr>
              <a:t>Retained Earnings</a:t>
            </a:r>
            <a:r>
              <a:rPr lang="en-US"/>
              <a:t> = RE previous + NI - dividends</a:t>
            </a:r>
            <a:endParaRPr/>
          </a:p>
        </p:txBody>
      </p:sp>
      <p:sp>
        <p:nvSpPr>
          <p:cNvPr id="401" name="Google Shape;401;p1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The other side of the BS: Shareholder’s Equity </a:t>
            </a:r>
            <a:endParaRPr>
              <a:latin typeface="Avenir"/>
              <a:ea typeface="Avenir"/>
              <a:cs typeface="Avenir"/>
              <a:sym typeface="Avenir"/>
            </a:endParaRPr>
          </a:p>
        </p:txBody>
      </p:sp>
      <p:sp>
        <p:nvSpPr>
          <p:cNvPr id="402" name="Google Shape;402;p19"/>
          <p:cNvSpPr/>
          <p:nvPr/>
        </p:nvSpPr>
        <p:spPr>
          <a:xfrm>
            <a:off x="0" y="-76944"/>
            <a:ext cx="195887" cy="1538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
              <a:buFont typeface="Calibri"/>
              <a:buNone/>
            </a:pPr>
            <a:r>
              <a:rPr b="0" i="0" lang="en-US" sz="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403" name="Google Shape;403;p19"/>
          <p:cNvSpPr txBox="1"/>
          <p:nvPr/>
        </p:nvSpPr>
        <p:spPr>
          <a:xfrm>
            <a:off x="2038625" y="1403835"/>
            <a:ext cx="826714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After we pay off creditors and lenders, who else has helped us with financing. Shareholders still have a claim on the business.</a:t>
            </a:r>
            <a:endParaRPr sz="2000">
              <a:solidFill>
                <a:schemeClr val="lt1"/>
              </a:solidFill>
              <a:latin typeface="Avenir"/>
              <a:ea typeface="Avenir"/>
              <a:cs typeface="Avenir"/>
              <a:sym typeface="Avenir"/>
            </a:endParaRPr>
          </a:p>
        </p:txBody>
      </p:sp>
      <p:pic>
        <p:nvPicPr>
          <p:cNvPr id="404" name="Google Shape;404;p19"/>
          <p:cNvPicPr preferRelativeResize="0"/>
          <p:nvPr/>
        </p:nvPicPr>
        <p:blipFill rotWithShape="1">
          <a:blip r:embed="rId3">
            <a:alphaModFix/>
          </a:blip>
          <a:srcRect b="0" l="0" r="0" t="0"/>
          <a:stretch/>
        </p:blipFill>
        <p:spPr>
          <a:xfrm>
            <a:off x="1794724" y="2214564"/>
            <a:ext cx="3453968" cy="41269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0"/>
          <p:cNvSpPr txBox="1"/>
          <p:nvPr>
            <p:ph type="ctrTitle"/>
          </p:nvPr>
        </p:nvSpPr>
        <p:spPr>
          <a:xfrm>
            <a:off x="1524000" y="171175"/>
            <a:ext cx="9144000" cy="115404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venir"/>
              <a:buNone/>
            </a:pPr>
            <a:r>
              <a:rPr lang="en-US">
                <a:latin typeface="Avenir"/>
                <a:ea typeface="Avenir"/>
                <a:cs typeface="Avenir"/>
                <a:sym typeface="Avenir"/>
              </a:rPr>
              <a:t>What is true company value?</a:t>
            </a:r>
            <a:endParaRPr/>
          </a:p>
        </p:txBody>
      </p:sp>
      <p:pic>
        <p:nvPicPr>
          <p:cNvPr id="410" name="Google Shape;410;p20"/>
          <p:cNvPicPr preferRelativeResize="0"/>
          <p:nvPr/>
        </p:nvPicPr>
        <p:blipFill rotWithShape="1">
          <a:blip r:embed="rId3">
            <a:alphaModFix/>
          </a:blip>
          <a:srcRect b="0" l="0" r="0" t="0"/>
          <a:stretch/>
        </p:blipFill>
        <p:spPr>
          <a:xfrm>
            <a:off x="337270" y="1467146"/>
            <a:ext cx="11517460" cy="47365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Understanding Book Value and Market Value </a:t>
            </a:r>
            <a:endParaRPr>
              <a:latin typeface="Avenir"/>
              <a:ea typeface="Avenir"/>
              <a:cs typeface="Avenir"/>
              <a:sym typeface="Avenir"/>
            </a:endParaRPr>
          </a:p>
        </p:txBody>
      </p:sp>
      <p:sp>
        <p:nvSpPr>
          <p:cNvPr id="416" name="Google Shape;416;p21"/>
          <p:cNvSpPr/>
          <p:nvPr/>
        </p:nvSpPr>
        <p:spPr>
          <a:xfrm>
            <a:off x="0" y="-76944"/>
            <a:ext cx="195887" cy="1538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
              <a:buFont typeface="Avenir"/>
              <a:buNone/>
            </a:pPr>
            <a:r>
              <a:rPr b="0" i="0" lang="en-US" sz="400" u="none" cap="none" strike="noStrike">
                <a:solidFill>
                  <a:schemeClr val="dk1"/>
                </a:solidFill>
                <a:latin typeface="Avenir"/>
                <a:ea typeface="Avenir"/>
                <a:cs typeface="Avenir"/>
                <a:sym typeface="Avenir"/>
              </a:rPr>
              <a:t> </a:t>
            </a:r>
            <a:endParaRPr b="0" i="0" sz="1800" u="none" cap="none" strike="noStrike">
              <a:solidFill>
                <a:schemeClr val="dk1"/>
              </a:solidFill>
              <a:latin typeface="Avenir"/>
              <a:ea typeface="Avenir"/>
              <a:cs typeface="Avenir"/>
              <a:sym typeface="Avenir"/>
            </a:endParaRPr>
          </a:p>
        </p:txBody>
      </p:sp>
      <p:sp>
        <p:nvSpPr>
          <p:cNvPr id="417" name="Google Shape;417;p21"/>
          <p:cNvSpPr txBox="1"/>
          <p:nvPr/>
        </p:nvSpPr>
        <p:spPr>
          <a:xfrm>
            <a:off x="2064026" y="1332463"/>
            <a:ext cx="826714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What is a company's true value? Is Tesla worth what the market says? Investors use either book value or market value to evaluate this.</a:t>
            </a:r>
            <a:endParaRPr sz="2000">
              <a:solidFill>
                <a:schemeClr val="lt1"/>
              </a:solidFill>
              <a:latin typeface="Avenir"/>
              <a:ea typeface="Avenir"/>
              <a:cs typeface="Avenir"/>
              <a:sym typeface="Avenir"/>
            </a:endParaRPr>
          </a:p>
        </p:txBody>
      </p:sp>
      <p:sp>
        <p:nvSpPr>
          <p:cNvPr id="418" name="Google Shape;418;p21"/>
          <p:cNvSpPr txBox="1"/>
          <p:nvPr/>
        </p:nvSpPr>
        <p:spPr>
          <a:xfrm>
            <a:off x="0" y="2315394"/>
            <a:ext cx="5881254" cy="4503812"/>
          </a:xfrm>
          <a:prstGeom prst="rect">
            <a:avLst/>
          </a:prstGeom>
          <a:noFill/>
          <a:ln>
            <a:noFill/>
          </a:ln>
        </p:spPr>
        <p:txBody>
          <a:bodyPr anchorCtr="0" anchor="t" bIns="45700" lIns="91425" spcFirstLastPara="1" rIns="91425" wrap="square" tIns="45700">
            <a:normAutofit/>
          </a:bodyPr>
          <a:lstStyle/>
          <a:p>
            <a:pPr indent="0" lvl="1" marL="457200" marR="0" rtl="0" algn="l">
              <a:lnSpc>
                <a:spcPct val="150000"/>
              </a:lnSpc>
              <a:spcBef>
                <a:spcPts val="0"/>
              </a:spcBef>
              <a:spcAft>
                <a:spcPts val="0"/>
              </a:spcAft>
              <a:buClr>
                <a:schemeClr val="dk1"/>
              </a:buClr>
              <a:buSzPts val="2800"/>
              <a:buFont typeface="Times"/>
              <a:buNone/>
            </a:pPr>
            <a:r>
              <a:rPr b="1" i="0" lang="en-US" sz="2800" u="none" cap="none" strike="noStrike">
                <a:solidFill>
                  <a:schemeClr val="dk1"/>
                </a:solidFill>
                <a:latin typeface="Avenir"/>
                <a:ea typeface="Avenir"/>
                <a:cs typeface="Avenir"/>
                <a:sym typeface="Avenir"/>
              </a:rPr>
              <a:t>Book Value </a:t>
            </a:r>
            <a:endParaRPr/>
          </a:p>
          <a:p>
            <a:pPr indent="-228600" lvl="1" marL="685800" marR="0" rtl="0" algn="l">
              <a:lnSpc>
                <a:spcPct val="150000"/>
              </a:lnSpc>
              <a:spcBef>
                <a:spcPts val="500"/>
              </a:spcBef>
              <a:spcAft>
                <a:spcPts val="0"/>
              </a:spcAft>
              <a:buClr>
                <a:schemeClr val="dk1"/>
              </a:buClr>
              <a:buSzPts val="2400"/>
              <a:buFont typeface="Times"/>
              <a:buChar char="-"/>
            </a:pPr>
            <a:r>
              <a:rPr b="0" i="0" lang="en-US" sz="2400" u="none" cap="none" strike="noStrike">
                <a:solidFill>
                  <a:schemeClr val="dk1"/>
                </a:solidFill>
                <a:latin typeface="Avenir"/>
                <a:ea typeface="Avenir"/>
                <a:cs typeface="Avenir"/>
                <a:sym typeface="Avenir"/>
              </a:rPr>
              <a:t>Pure Accounting Value of the company given assets and liabilities </a:t>
            </a:r>
            <a:endParaRPr/>
          </a:p>
          <a:p>
            <a:pPr indent="-228600" lvl="1" marL="685800" marR="0" rtl="0" algn="l">
              <a:lnSpc>
                <a:spcPct val="150000"/>
              </a:lnSpc>
              <a:spcBef>
                <a:spcPts val="500"/>
              </a:spcBef>
              <a:spcAft>
                <a:spcPts val="0"/>
              </a:spcAft>
              <a:buClr>
                <a:schemeClr val="dk1"/>
              </a:buClr>
              <a:buSzPts val="2400"/>
              <a:buFont typeface="Times"/>
              <a:buChar char="-"/>
            </a:pPr>
            <a:r>
              <a:rPr b="0" i="0" lang="en-US" sz="2400" u="none" cap="none" strike="noStrike">
                <a:solidFill>
                  <a:schemeClr val="dk1"/>
                </a:solidFill>
                <a:latin typeface="Avenir"/>
                <a:ea typeface="Avenir"/>
                <a:cs typeface="Avenir"/>
                <a:sym typeface="Avenir"/>
              </a:rPr>
              <a:t>Book value = Accounting Assets – Accounting Liabilities </a:t>
            </a:r>
            <a:endParaRPr/>
          </a:p>
        </p:txBody>
      </p:sp>
      <p:cxnSp>
        <p:nvCxnSpPr>
          <p:cNvPr id="419" name="Google Shape;419;p21"/>
          <p:cNvCxnSpPr/>
          <p:nvPr/>
        </p:nvCxnSpPr>
        <p:spPr>
          <a:xfrm>
            <a:off x="6019800" y="2435629"/>
            <a:ext cx="0" cy="4048298"/>
          </a:xfrm>
          <a:prstGeom prst="straightConnector1">
            <a:avLst/>
          </a:prstGeom>
          <a:noFill/>
          <a:ln cap="flat" cmpd="sng" w="9525">
            <a:solidFill>
              <a:schemeClr val="dk1"/>
            </a:solidFill>
            <a:prstDash val="solid"/>
            <a:miter lim="800000"/>
            <a:headEnd len="sm" w="sm" type="none"/>
            <a:tailEnd len="sm" w="sm" type="none"/>
          </a:ln>
        </p:spPr>
      </p:cxnSp>
      <p:sp>
        <p:nvSpPr>
          <p:cNvPr id="420" name="Google Shape;420;p21"/>
          <p:cNvSpPr txBox="1"/>
          <p:nvPr/>
        </p:nvSpPr>
        <p:spPr>
          <a:xfrm>
            <a:off x="6172201" y="2315394"/>
            <a:ext cx="5881254" cy="4503812"/>
          </a:xfrm>
          <a:prstGeom prst="rect">
            <a:avLst/>
          </a:prstGeom>
          <a:noFill/>
          <a:ln>
            <a:noFill/>
          </a:ln>
        </p:spPr>
        <p:txBody>
          <a:bodyPr anchorCtr="0" anchor="t" bIns="45700" lIns="91425" spcFirstLastPara="1" rIns="91425" wrap="square" tIns="45700">
            <a:normAutofit/>
          </a:bodyPr>
          <a:lstStyle/>
          <a:p>
            <a:pPr indent="0" lvl="1" marL="457200" marR="0" rtl="0" algn="l">
              <a:lnSpc>
                <a:spcPct val="150000"/>
              </a:lnSpc>
              <a:spcBef>
                <a:spcPts val="0"/>
              </a:spcBef>
              <a:spcAft>
                <a:spcPts val="0"/>
              </a:spcAft>
              <a:buClr>
                <a:schemeClr val="dk1"/>
              </a:buClr>
              <a:buSzPts val="2800"/>
              <a:buFont typeface="Times"/>
              <a:buNone/>
            </a:pPr>
            <a:r>
              <a:rPr b="1" i="0" lang="en-US" sz="2800" u="none" cap="none" strike="noStrike">
                <a:solidFill>
                  <a:schemeClr val="dk1"/>
                </a:solidFill>
                <a:latin typeface="Avenir"/>
                <a:ea typeface="Avenir"/>
                <a:cs typeface="Avenir"/>
                <a:sym typeface="Avenir"/>
              </a:rPr>
              <a:t>Market Value </a:t>
            </a:r>
            <a:endParaRPr/>
          </a:p>
          <a:p>
            <a:pPr indent="-228600" lvl="1" marL="685800" marR="0" rtl="0" algn="l">
              <a:lnSpc>
                <a:spcPct val="150000"/>
              </a:lnSpc>
              <a:spcBef>
                <a:spcPts val="500"/>
              </a:spcBef>
              <a:spcAft>
                <a:spcPts val="0"/>
              </a:spcAft>
              <a:buClr>
                <a:schemeClr val="dk1"/>
              </a:buClr>
              <a:buSzPts val="2400"/>
              <a:buFont typeface="Times"/>
              <a:buChar char="-"/>
            </a:pPr>
            <a:r>
              <a:rPr b="0" i="0" lang="en-US" sz="2400" u="none" cap="none" strike="noStrike">
                <a:solidFill>
                  <a:schemeClr val="dk1"/>
                </a:solidFill>
                <a:latin typeface="Avenir"/>
                <a:ea typeface="Avenir"/>
                <a:cs typeface="Avenir"/>
                <a:sym typeface="Avenir"/>
              </a:rPr>
              <a:t>Equity Value based on public market</a:t>
            </a:r>
            <a:endParaRPr/>
          </a:p>
          <a:p>
            <a:pPr indent="-228600" lvl="1" marL="685800" marR="0" rtl="0" algn="l">
              <a:lnSpc>
                <a:spcPct val="150000"/>
              </a:lnSpc>
              <a:spcBef>
                <a:spcPts val="500"/>
              </a:spcBef>
              <a:spcAft>
                <a:spcPts val="0"/>
              </a:spcAft>
              <a:buClr>
                <a:schemeClr val="dk1"/>
              </a:buClr>
              <a:buSzPts val="2400"/>
              <a:buFont typeface="Times"/>
              <a:buChar char="-"/>
            </a:pPr>
            <a:r>
              <a:rPr b="0" i="0" lang="en-US" sz="2400" u="none" cap="none" strike="noStrike">
                <a:solidFill>
                  <a:schemeClr val="dk1"/>
                </a:solidFill>
                <a:latin typeface="Avenir"/>
                <a:ea typeface="Avenir"/>
                <a:cs typeface="Avenir"/>
                <a:sym typeface="Avenir"/>
              </a:rPr>
              <a:t>Market Value = Share Price * Total Shares outstanding </a:t>
            </a:r>
            <a:endParaRPr/>
          </a:p>
          <a:p>
            <a:pPr indent="-228600" lvl="1" marL="685800" marR="0" rtl="0" algn="l">
              <a:lnSpc>
                <a:spcPct val="150000"/>
              </a:lnSpc>
              <a:spcBef>
                <a:spcPts val="500"/>
              </a:spcBef>
              <a:spcAft>
                <a:spcPts val="0"/>
              </a:spcAft>
              <a:buClr>
                <a:schemeClr val="dk1"/>
              </a:buClr>
              <a:buSzPts val="2400"/>
              <a:buFont typeface="Times"/>
              <a:buChar char="-"/>
            </a:pPr>
            <a:r>
              <a:rPr b="0" i="0" lang="en-US" sz="2400" u="none" cap="none" strike="noStrike">
                <a:solidFill>
                  <a:schemeClr val="dk1"/>
                </a:solidFill>
                <a:latin typeface="Avenir"/>
                <a:ea typeface="Avenir"/>
                <a:cs typeface="Avenir"/>
                <a:sym typeface="Avenir"/>
              </a:rPr>
              <a:t>This can also be called “Market Capitalization”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
          <p:cNvSpPr txBox="1"/>
          <p:nvPr>
            <p:ph type="ctrTitle"/>
          </p:nvPr>
        </p:nvSpPr>
        <p:spPr>
          <a:xfrm>
            <a:off x="7308654" y="1301308"/>
            <a:ext cx="4804577" cy="915851"/>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venir"/>
              <a:buNone/>
            </a:pPr>
            <a:r>
              <a:rPr b="1" lang="en-US">
                <a:latin typeface="Avenir"/>
                <a:ea typeface="Avenir"/>
                <a:cs typeface="Avenir"/>
                <a:sym typeface="Avenir"/>
              </a:rPr>
              <a:t>Week 1 Agenda</a:t>
            </a:r>
            <a:endParaRPr/>
          </a:p>
        </p:txBody>
      </p:sp>
      <p:sp>
        <p:nvSpPr>
          <p:cNvPr id="192" name="Google Shape;192;p2"/>
          <p:cNvSpPr/>
          <p:nvPr/>
        </p:nvSpPr>
        <p:spPr>
          <a:xfrm>
            <a:off x="288235" y="824957"/>
            <a:ext cx="3438939" cy="636103"/>
          </a:xfrm>
          <a:prstGeom prst="roundRect">
            <a:avLst>
              <a:gd fmla="val 16667"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What makes a company a “</a:t>
            </a:r>
            <a:r>
              <a:rPr i="1" lang="en-US" sz="1800">
                <a:solidFill>
                  <a:schemeClr val="lt1"/>
                </a:solidFill>
                <a:latin typeface="Avenir"/>
                <a:ea typeface="Avenir"/>
                <a:cs typeface="Avenir"/>
                <a:sym typeface="Avenir"/>
              </a:rPr>
              <a:t>company” </a:t>
            </a:r>
            <a:r>
              <a:rPr lang="en-US" sz="1800">
                <a:solidFill>
                  <a:schemeClr val="lt1"/>
                </a:solidFill>
                <a:latin typeface="Avenir"/>
                <a:ea typeface="Avenir"/>
                <a:cs typeface="Avenir"/>
                <a:sym typeface="Avenir"/>
              </a:rPr>
              <a:t>?</a:t>
            </a:r>
            <a:endParaRPr/>
          </a:p>
        </p:txBody>
      </p:sp>
      <p:sp>
        <p:nvSpPr>
          <p:cNvPr id="193" name="Google Shape;193;p2"/>
          <p:cNvSpPr/>
          <p:nvPr/>
        </p:nvSpPr>
        <p:spPr>
          <a:xfrm flipH="1" rot="10800000">
            <a:off x="1649234" y="1461060"/>
            <a:ext cx="1769165" cy="824948"/>
          </a:xfrm>
          <a:prstGeom prst="bentArrow">
            <a:avLst>
              <a:gd fmla="val 25000" name="adj1"/>
              <a:gd fmla="val 25964" name="adj2"/>
              <a:gd fmla="val 25000" name="adj3"/>
              <a:gd fmla="val 43750" name="adj4"/>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94" name="Google Shape;194;p2"/>
          <p:cNvSpPr/>
          <p:nvPr/>
        </p:nvSpPr>
        <p:spPr>
          <a:xfrm>
            <a:off x="3418399" y="1759234"/>
            <a:ext cx="3168595" cy="526774"/>
          </a:xfrm>
          <a:prstGeom prst="roundRect">
            <a:avLst>
              <a:gd fmla="val 16667"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The Balance Sheet</a:t>
            </a:r>
            <a:endParaRPr/>
          </a:p>
        </p:txBody>
      </p:sp>
      <p:sp>
        <p:nvSpPr>
          <p:cNvPr id="195" name="Google Shape;195;p2"/>
          <p:cNvSpPr/>
          <p:nvPr/>
        </p:nvSpPr>
        <p:spPr>
          <a:xfrm flipH="1" rot="10800000">
            <a:off x="4870175" y="4253956"/>
            <a:ext cx="1769165" cy="824948"/>
          </a:xfrm>
          <a:prstGeom prst="bentArrow">
            <a:avLst>
              <a:gd fmla="val 25000" name="adj1"/>
              <a:gd fmla="val 25964" name="adj2"/>
              <a:gd fmla="val 25000" name="adj3"/>
              <a:gd fmla="val 43750" name="adj4"/>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96" name="Google Shape;196;p2"/>
          <p:cNvSpPr/>
          <p:nvPr/>
        </p:nvSpPr>
        <p:spPr>
          <a:xfrm>
            <a:off x="3418399" y="2812782"/>
            <a:ext cx="3168595" cy="526774"/>
          </a:xfrm>
          <a:prstGeom prst="roundRect">
            <a:avLst>
              <a:gd fmla="val 16667"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The Income Statement </a:t>
            </a:r>
            <a:endParaRPr/>
          </a:p>
        </p:txBody>
      </p:sp>
      <p:sp>
        <p:nvSpPr>
          <p:cNvPr id="197" name="Google Shape;197;p2"/>
          <p:cNvSpPr/>
          <p:nvPr/>
        </p:nvSpPr>
        <p:spPr>
          <a:xfrm>
            <a:off x="4870175" y="2286008"/>
            <a:ext cx="248479" cy="52677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98" name="Google Shape;198;p2"/>
          <p:cNvSpPr/>
          <p:nvPr/>
        </p:nvSpPr>
        <p:spPr>
          <a:xfrm>
            <a:off x="3410116" y="3866330"/>
            <a:ext cx="3168595" cy="526774"/>
          </a:xfrm>
          <a:prstGeom prst="roundRect">
            <a:avLst>
              <a:gd fmla="val 16667"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The Cashflow Statement </a:t>
            </a:r>
            <a:endParaRPr/>
          </a:p>
        </p:txBody>
      </p:sp>
      <p:sp>
        <p:nvSpPr>
          <p:cNvPr id="199" name="Google Shape;199;p2"/>
          <p:cNvSpPr/>
          <p:nvPr/>
        </p:nvSpPr>
        <p:spPr>
          <a:xfrm>
            <a:off x="4870175" y="3339556"/>
            <a:ext cx="248479" cy="52677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00" name="Google Shape;200;p2"/>
          <p:cNvSpPr/>
          <p:nvPr/>
        </p:nvSpPr>
        <p:spPr>
          <a:xfrm>
            <a:off x="6639340" y="4552130"/>
            <a:ext cx="3168595" cy="526774"/>
          </a:xfrm>
          <a:prstGeom prst="roundRect">
            <a:avLst>
              <a:gd fmla="val 16667"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Connecting the Statements</a:t>
            </a:r>
            <a:endParaRPr/>
          </a:p>
        </p:txBody>
      </p:sp>
      <p:sp>
        <p:nvSpPr>
          <p:cNvPr id="201" name="Google Shape;201;p2"/>
          <p:cNvSpPr/>
          <p:nvPr/>
        </p:nvSpPr>
        <p:spPr>
          <a:xfrm flipH="1" rot="10800000">
            <a:off x="6831495" y="5078904"/>
            <a:ext cx="1769165" cy="824948"/>
          </a:xfrm>
          <a:prstGeom prst="bentArrow">
            <a:avLst>
              <a:gd fmla="val 25000" name="adj1"/>
              <a:gd fmla="val 25964" name="adj2"/>
              <a:gd fmla="val 25000" name="adj3"/>
              <a:gd fmla="val 43750" name="adj4"/>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202" name="Google Shape;202;p2"/>
          <p:cNvSpPr/>
          <p:nvPr/>
        </p:nvSpPr>
        <p:spPr>
          <a:xfrm>
            <a:off x="8656980" y="5377078"/>
            <a:ext cx="3168595" cy="526774"/>
          </a:xfrm>
          <a:prstGeom prst="roundRect">
            <a:avLst>
              <a:gd fmla="val 16667"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Financial Statement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2"/>
          <p:cNvSpPr txBox="1"/>
          <p:nvPr>
            <p:ph idx="1" type="body"/>
          </p:nvPr>
        </p:nvSpPr>
        <p:spPr>
          <a:xfrm>
            <a:off x="131763" y="1490663"/>
            <a:ext cx="11572557" cy="46863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50000"/>
              </a:lnSpc>
              <a:spcBef>
                <a:spcPts val="0"/>
              </a:spcBef>
              <a:spcAft>
                <a:spcPts val="0"/>
              </a:spcAft>
              <a:buClr>
                <a:schemeClr val="dk1"/>
              </a:buClr>
              <a:buSzPct val="100000"/>
              <a:buNone/>
            </a:pPr>
            <a:r>
              <a:rPr lang="en-US">
                <a:latin typeface="Avenir"/>
                <a:ea typeface="Avenir"/>
                <a:cs typeface="Avenir"/>
                <a:sym typeface="Avenir"/>
              </a:rPr>
              <a:t>- Clearly Book Value is not equal to Market Value</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	- Why?</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		- Economic Assets are not the Same as Accounting Assets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		- Market Value asses the company of future expected returns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		- The balance sheet is just a snapshot, the market reads the story</a:t>
            </a:r>
            <a:endParaRPr/>
          </a:p>
        </p:txBody>
      </p:sp>
      <p:sp>
        <p:nvSpPr>
          <p:cNvPr id="426" name="Google Shape;426;p2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Why do we care?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Tesla Case Study (from last year’s peaks)</a:t>
            </a:r>
            <a:endParaRPr/>
          </a:p>
        </p:txBody>
      </p:sp>
      <p:pic>
        <p:nvPicPr>
          <p:cNvPr id="432" name="Google Shape;432;p23"/>
          <p:cNvPicPr preferRelativeResize="0"/>
          <p:nvPr/>
        </p:nvPicPr>
        <p:blipFill rotWithShape="1">
          <a:blip r:embed="rId3">
            <a:alphaModFix/>
          </a:blip>
          <a:srcRect b="0" l="0" r="0" t="0"/>
          <a:stretch/>
        </p:blipFill>
        <p:spPr>
          <a:xfrm>
            <a:off x="543225" y="1169111"/>
            <a:ext cx="11441269" cy="5688889"/>
          </a:xfrm>
          <a:prstGeom prst="rect">
            <a:avLst/>
          </a:prstGeom>
          <a:noFill/>
          <a:ln>
            <a:noFill/>
          </a:ln>
        </p:spPr>
      </p:pic>
      <p:pic>
        <p:nvPicPr>
          <p:cNvPr id="433" name="Google Shape;433;p23"/>
          <p:cNvPicPr preferRelativeResize="0"/>
          <p:nvPr/>
        </p:nvPicPr>
        <p:blipFill rotWithShape="1">
          <a:blip r:embed="rId4">
            <a:alphaModFix/>
          </a:blip>
          <a:srcRect b="0" l="0" r="0" t="0"/>
          <a:stretch/>
        </p:blipFill>
        <p:spPr>
          <a:xfrm>
            <a:off x="9042345" y="4601295"/>
            <a:ext cx="3542857" cy="4825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Balance Sheet Overview </a:t>
            </a:r>
            <a:endParaRPr/>
          </a:p>
        </p:txBody>
      </p:sp>
      <p:sp>
        <p:nvSpPr>
          <p:cNvPr id="439" name="Google Shape;439;p24"/>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Font typeface="Arial"/>
              <a:buChar char="•"/>
            </a:pPr>
            <a:r>
              <a:rPr lang="en-US">
                <a:latin typeface="Avenir"/>
                <a:ea typeface="Avenir"/>
                <a:cs typeface="Avenir"/>
                <a:sym typeface="Avenir"/>
              </a:rPr>
              <a:t>Assets: Anything owned by the company to generate profit in the future (Left)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Liabilities: Contractually agreed amounts owed to other firms that are expected to be completed in the future (Right)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SE: How much the owners of the company invested (Right)</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Book Value = Accounting Assets – Liabilities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Market Value = Share Price * Total Outstanding Shares </a:t>
            </a:r>
            <a:endParaRPr/>
          </a:p>
        </p:txBody>
      </p:sp>
      <p:sp>
        <p:nvSpPr>
          <p:cNvPr id="440" name="Google Shape;440;p24"/>
          <p:cNvSpPr txBox="1"/>
          <p:nvPr/>
        </p:nvSpPr>
        <p:spPr>
          <a:xfrm>
            <a:off x="2233081" y="1492252"/>
            <a:ext cx="771890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venir"/>
                <a:ea typeface="Avenir"/>
                <a:cs typeface="Avenir"/>
                <a:sym typeface="Avenir"/>
              </a:rPr>
              <a:t>Take one thing from this: Total Assets = Total Liabilities + Total SE </a:t>
            </a:r>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5"/>
          <p:cNvSpPr txBox="1"/>
          <p:nvPr>
            <p:ph type="ctrTitle"/>
          </p:nvPr>
        </p:nvSpPr>
        <p:spPr>
          <a:xfrm>
            <a:off x="1557916" y="2723016"/>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a:t>The Income Statement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The Income Statement Overview </a:t>
            </a:r>
            <a:endParaRPr/>
          </a:p>
        </p:txBody>
      </p:sp>
      <p:sp>
        <p:nvSpPr>
          <p:cNvPr id="451" name="Google Shape;451;p26"/>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chemeClr val="dk1"/>
              </a:buClr>
              <a:buSzPts val="2800"/>
              <a:buFont typeface="Arial"/>
              <a:buChar char="•"/>
            </a:pPr>
            <a:r>
              <a:rPr lang="en-US"/>
              <a:t>The Income Statement tells potential investors how good a company really is at making money</a:t>
            </a:r>
            <a:endParaRPr/>
          </a:p>
          <a:p>
            <a:pPr indent="-228600" lvl="0" marL="228600" rtl="0" algn="l">
              <a:lnSpc>
                <a:spcPct val="150000"/>
              </a:lnSpc>
              <a:spcBef>
                <a:spcPts val="1000"/>
              </a:spcBef>
              <a:spcAft>
                <a:spcPts val="0"/>
              </a:spcAft>
              <a:buClr>
                <a:schemeClr val="dk1"/>
              </a:buClr>
              <a:buSzPts val="2800"/>
              <a:buFont typeface="Arial"/>
              <a:buChar char="•"/>
            </a:pPr>
            <a:r>
              <a:rPr lang="en-US"/>
              <a:t>It further gives us as investors insight into how well assets are used to create profit </a:t>
            </a:r>
            <a:endParaRPr/>
          </a:p>
          <a:p>
            <a:pPr indent="-228600" lvl="0" marL="228600" rtl="0" algn="l">
              <a:lnSpc>
                <a:spcPct val="150000"/>
              </a:lnSpc>
              <a:spcBef>
                <a:spcPts val="1000"/>
              </a:spcBef>
              <a:spcAft>
                <a:spcPts val="0"/>
              </a:spcAft>
              <a:buClr>
                <a:schemeClr val="dk1"/>
              </a:buClr>
              <a:buSzPts val="2800"/>
              <a:buFont typeface="Arial"/>
              <a:buChar char="•"/>
            </a:pPr>
            <a:r>
              <a:rPr lang="en-US"/>
              <a:t>Driving Equation of the Income Statement</a:t>
            </a:r>
            <a:endParaRPr/>
          </a:p>
          <a:p>
            <a:pPr indent="-228600" lvl="1" marL="685800" rtl="0" algn="l">
              <a:lnSpc>
                <a:spcPct val="150000"/>
              </a:lnSpc>
              <a:spcBef>
                <a:spcPts val="500"/>
              </a:spcBef>
              <a:spcAft>
                <a:spcPts val="0"/>
              </a:spcAft>
              <a:buClr>
                <a:schemeClr val="dk1"/>
              </a:buClr>
              <a:buSzPts val="2400"/>
              <a:buChar char="•"/>
            </a:pPr>
            <a:r>
              <a:rPr lang="en-US"/>
              <a:t>Net Income (Profit) = Revenues – Expenses</a:t>
            </a:r>
            <a:endParaRPr/>
          </a:p>
        </p:txBody>
      </p:sp>
      <p:sp>
        <p:nvSpPr>
          <p:cNvPr id="452" name="Google Shape;452;p26"/>
          <p:cNvSpPr txBox="1"/>
          <p:nvPr/>
        </p:nvSpPr>
        <p:spPr>
          <a:xfrm>
            <a:off x="259307" y="1385474"/>
            <a:ext cx="11600597"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The Income Statement or Profit/Loss covers the operations of a company over a given period of time through an accounting lens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7"/>
          <p:cNvSpPr txBox="1"/>
          <p:nvPr/>
        </p:nvSpPr>
        <p:spPr>
          <a:xfrm>
            <a:off x="-77105" y="134081"/>
            <a:ext cx="11921837" cy="915035"/>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venir"/>
              <a:buNone/>
            </a:pPr>
            <a:r>
              <a:rPr lang="en-US" sz="4400">
                <a:solidFill>
                  <a:schemeClr val="dk1"/>
                </a:solidFill>
                <a:latin typeface="Avenir"/>
                <a:ea typeface="Avenir"/>
                <a:cs typeface="Avenir"/>
                <a:sym typeface="Avenir"/>
              </a:rPr>
              <a:t>First line of the Income Statement: Revenue</a:t>
            </a:r>
            <a:endParaRPr/>
          </a:p>
        </p:txBody>
      </p:sp>
      <p:sp>
        <p:nvSpPr>
          <p:cNvPr id="458" name="Google Shape;458;p27"/>
          <p:cNvSpPr txBox="1"/>
          <p:nvPr/>
        </p:nvSpPr>
        <p:spPr>
          <a:xfrm>
            <a:off x="347268" y="1006388"/>
            <a:ext cx="6632656" cy="628890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Avenir"/>
                <a:ea typeface="Avenir"/>
                <a:cs typeface="Avenir"/>
                <a:sym typeface="Avenir"/>
              </a:rPr>
              <a:t>Basis of business: Revenue</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Customers pay for a product or service</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Avenir"/>
                <a:ea typeface="Avenir"/>
                <a:cs typeface="Avenir"/>
                <a:sym typeface="Avenir"/>
              </a:rPr>
              <a:t>Types of Revenue </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Cash</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Credit</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Avenir"/>
                <a:ea typeface="Avenir"/>
                <a:cs typeface="Avenir"/>
                <a:sym typeface="Avenir"/>
              </a:rPr>
              <a:t>Cash Purchases:</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Cash purchases are recorded as normal revenue on the income statement</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Avenir"/>
                <a:ea typeface="Avenir"/>
                <a:cs typeface="Avenir"/>
                <a:sym typeface="Avenir"/>
              </a:rPr>
              <a:t>Credit Purchases:</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If a firm delivers goods, firm counts the credit in the accounts receivable line </a:t>
            </a:r>
            <a:endParaRPr b="0" i="0" sz="1800" u="none" cap="none" strike="noStrike">
              <a:solidFill>
                <a:schemeClr val="dk1"/>
              </a:solidFill>
              <a:latin typeface="Avenir"/>
              <a:ea typeface="Avenir"/>
              <a:cs typeface="Avenir"/>
              <a:sym typeface="Aveni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venir"/>
                <a:ea typeface="Avenir"/>
                <a:cs typeface="Avenir"/>
                <a:sym typeface="Avenir"/>
              </a:rPr>
              <a:t>If a firm has not delivered the goods, firm counts the credits in the deferred revenue line</a:t>
            </a:r>
            <a:endParaRPr/>
          </a:p>
          <a:p>
            <a:pPr indent="-171450" lvl="1" marL="74295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dk1"/>
              </a:solidFill>
              <a:latin typeface="Avenir"/>
              <a:ea typeface="Avenir"/>
              <a:cs typeface="Avenir"/>
              <a:sym typeface="Avenir"/>
            </a:endParaRPr>
          </a:p>
          <a:p>
            <a:pPr indent="-171450" lvl="1" marL="74295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459" name="Google Shape;459;p27"/>
          <p:cNvSpPr/>
          <p:nvPr/>
        </p:nvSpPr>
        <p:spPr>
          <a:xfrm rot="-5400000">
            <a:off x="8845428" y="3748632"/>
            <a:ext cx="1577009" cy="2955237"/>
          </a:xfrm>
          <a:prstGeom prst="curvedRightArrow">
            <a:avLst>
              <a:gd fmla="val 25000" name="adj1"/>
              <a:gd fmla="val 50000" name="adj2"/>
              <a:gd fmla="val 25000" name="adj3"/>
            </a:avLst>
          </a:prstGeom>
          <a:solidFill>
            <a:srgbClr val="1F3864"/>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60" name="Google Shape;460;p27"/>
          <p:cNvSpPr/>
          <p:nvPr/>
        </p:nvSpPr>
        <p:spPr>
          <a:xfrm rot="5400000">
            <a:off x="8666921" y="927994"/>
            <a:ext cx="1577009" cy="2955236"/>
          </a:xfrm>
          <a:prstGeom prst="curvedRightArrow">
            <a:avLst>
              <a:gd fmla="val 25000" name="adj1"/>
              <a:gd fmla="val 50000" name="adj2"/>
              <a:gd fmla="val 25000" name="adj3"/>
            </a:avLst>
          </a:prstGeom>
          <a:solidFill>
            <a:srgbClr val="1F3864"/>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61" name="Google Shape;461;p27"/>
          <p:cNvSpPr/>
          <p:nvPr/>
        </p:nvSpPr>
        <p:spPr>
          <a:xfrm>
            <a:off x="7487478" y="3432309"/>
            <a:ext cx="1696279" cy="820771"/>
          </a:xfrm>
          <a:prstGeom prst="ellipse">
            <a:avLst/>
          </a:prstGeom>
          <a:solidFill>
            <a:srgbClr val="1F3864"/>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Firm</a:t>
            </a:r>
            <a:endParaRPr/>
          </a:p>
        </p:txBody>
      </p:sp>
      <p:sp>
        <p:nvSpPr>
          <p:cNvPr id="462" name="Google Shape;462;p27"/>
          <p:cNvSpPr/>
          <p:nvPr/>
        </p:nvSpPr>
        <p:spPr>
          <a:xfrm>
            <a:off x="9813234" y="3438935"/>
            <a:ext cx="1696279" cy="820771"/>
          </a:xfrm>
          <a:prstGeom prst="ellipse">
            <a:avLst/>
          </a:prstGeom>
          <a:solidFill>
            <a:srgbClr val="1F3864"/>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Customer</a:t>
            </a:r>
            <a:endParaRPr/>
          </a:p>
        </p:txBody>
      </p:sp>
      <p:sp>
        <p:nvSpPr>
          <p:cNvPr id="463" name="Google Shape;463;p27"/>
          <p:cNvSpPr txBox="1"/>
          <p:nvPr/>
        </p:nvSpPr>
        <p:spPr>
          <a:xfrm>
            <a:off x="8033472" y="6094790"/>
            <a:ext cx="32768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venir"/>
                <a:ea typeface="Avenir"/>
                <a:cs typeface="Avenir"/>
                <a:sym typeface="Avenir"/>
              </a:rPr>
              <a:t>Sells G/S to customers</a:t>
            </a:r>
            <a:endParaRPr/>
          </a:p>
        </p:txBody>
      </p:sp>
      <p:sp>
        <p:nvSpPr>
          <p:cNvPr id="464" name="Google Shape;464;p27"/>
          <p:cNvSpPr txBox="1"/>
          <p:nvPr/>
        </p:nvSpPr>
        <p:spPr>
          <a:xfrm>
            <a:off x="6979924" y="1118594"/>
            <a:ext cx="508344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venir"/>
                <a:ea typeface="Avenir"/>
                <a:cs typeface="Avenir"/>
                <a:sym typeface="Avenir"/>
              </a:rPr>
              <a:t>Pays firm with credit or cash for 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8"/>
          <p:cNvSpPr txBox="1"/>
          <p:nvPr/>
        </p:nvSpPr>
        <p:spPr>
          <a:xfrm>
            <a:off x="131617" y="1459547"/>
            <a:ext cx="5888183" cy="4717416"/>
          </a:xfrm>
          <a:prstGeom prst="rect">
            <a:avLst/>
          </a:prstGeom>
          <a:noFill/>
          <a:ln>
            <a:noFill/>
          </a:ln>
        </p:spPr>
        <p:txBody>
          <a:bodyPr anchorCtr="0" anchor="t" bIns="45700" lIns="91425" spcFirstLastPara="1" rIns="91425" wrap="square" tIns="45700">
            <a:normAutofit/>
          </a:bodyPr>
          <a:lstStyle/>
          <a:p>
            <a:pPr indent="-57150" lvl="0" marL="57150" marR="0" rtl="0" algn="l">
              <a:lnSpc>
                <a:spcPct val="140000"/>
              </a:lnSpc>
              <a:spcBef>
                <a:spcPts val="0"/>
              </a:spcBef>
              <a:spcAft>
                <a:spcPts val="0"/>
              </a:spcAft>
              <a:buClr>
                <a:schemeClr val="dk1"/>
              </a:buClr>
              <a:buSzPts val="1500"/>
              <a:buFont typeface="Arial"/>
              <a:buChar char="•"/>
            </a:pPr>
            <a:r>
              <a:rPr lang="en-US" sz="1500">
                <a:solidFill>
                  <a:schemeClr val="dk1"/>
                </a:solidFill>
                <a:latin typeface="Avenir"/>
                <a:ea typeface="Avenir"/>
                <a:cs typeface="Avenir"/>
                <a:sym typeface="Avenir"/>
              </a:rPr>
              <a:t>Often referred to as “Cost of Goods Sold”</a:t>
            </a:r>
            <a:endParaRPr/>
          </a:p>
          <a:p>
            <a:pPr indent="-57150" lvl="0" marL="57150" marR="0" rtl="0" algn="l">
              <a:lnSpc>
                <a:spcPct val="140000"/>
              </a:lnSpc>
              <a:spcBef>
                <a:spcPts val="1000"/>
              </a:spcBef>
              <a:spcAft>
                <a:spcPts val="0"/>
              </a:spcAft>
              <a:buClr>
                <a:schemeClr val="dk1"/>
              </a:buClr>
              <a:buSzPts val="1500"/>
              <a:buFont typeface="Arial"/>
              <a:buChar char="•"/>
            </a:pPr>
            <a:r>
              <a:rPr lang="en-US" sz="1500">
                <a:solidFill>
                  <a:schemeClr val="dk1"/>
                </a:solidFill>
                <a:latin typeface="Avenir"/>
                <a:ea typeface="Avenir"/>
                <a:cs typeface="Avenir"/>
                <a:sym typeface="Avenir"/>
              </a:rPr>
              <a:t>Any expenses that are used directly to generate corresponding revenue</a:t>
            </a:r>
            <a:endParaRPr/>
          </a:p>
          <a:p>
            <a:pPr indent="-57150" lvl="0" marL="57150" marR="0" rtl="0" algn="l">
              <a:lnSpc>
                <a:spcPct val="140000"/>
              </a:lnSpc>
              <a:spcBef>
                <a:spcPts val="1000"/>
              </a:spcBef>
              <a:spcAft>
                <a:spcPts val="0"/>
              </a:spcAft>
              <a:buClr>
                <a:schemeClr val="dk1"/>
              </a:buClr>
              <a:buSzPts val="1500"/>
              <a:buFont typeface="Arial"/>
              <a:buChar char="•"/>
            </a:pPr>
            <a:r>
              <a:rPr lang="en-US" sz="1500">
                <a:solidFill>
                  <a:schemeClr val="dk1"/>
                </a:solidFill>
                <a:latin typeface="Avenir"/>
                <a:ea typeface="Avenir"/>
                <a:cs typeface="Avenir"/>
                <a:sym typeface="Avenir"/>
              </a:rPr>
              <a:t>Variable in amount (direct labor, direct materials)</a:t>
            </a:r>
            <a:endParaRPr/>
          </a:p>
          <a:p>
            <a:pPr indent="-285750" lvl="1" marL="514350" marR="0" rtl="0" algn="l">
              <a:lnSpc>
                <a:spcPct val="140000"/>
              </a:lnSpc>
              <a:spcBef>
                <a:spcPts val="500"/>
              </a:spcBef>
              <a:spcAft>
                <a:spcPts val="0"/>
              </a:spcAft>
              <a:buClr>
                <a:schemeClr val="dk1"/>
              </a:buClr>
              <a:buSzPts val="1500"/>
              <a:buFont typeface="Arial"/>
              <a:buChar char="•"/>
            </a:pPr>
            <a:r>
              <a:rPr b="0" i="0" lang="en-US" sz="1500" u="none" cap="none" strike="noStrike">
                <a:solidFill>
                  <a:schemeClr val="dk1"/>
                </a:solidFill>
                <a:latin typeface="Avenir"/>
                <a:ea typeface="Avenir"/>
                <a:cs typeface="Avenir"/>
                <a:sym typeface="Avenir"/>
              </a:rPr>
              <a:t>Value of COGS varies based on quantity of goods/services being sold</a:t>
            </a:r>
            <a:endParaRPr/>
          </a:p>
          <a:p>
            <a:pPr indent="-285750" lvl="1" marL="514350" marR="0" rtl="0" algn="l">
              <a:lnSpc>
                <a:spcPct val="140000"/>
              </a:lnSpc>
              <a:spcBef>
                <a:spcPts val="500"/>
              </a:spcBef>
              <a:spcAft>
                <a:spcPts val="0"/>
              </a:spcAft>
              <a:buClr>
                <a:schemeClr val="dk1"/>
              </a:buClr>
              <a:buSzPts val="1500"/>
              <a:buFont typeface="Arial"/>
              <a:buChar char="•"/>
            </a:pPr>
            <a:r>
              <a:rPr b="0" i="0" lang="en-US" sz="1500" u="none" cap="none" strike="noStrike">
                <a:solidFill>
                  <a:schemeClr val="dk1"/>
                </a:solidFill>
                <a:latin typeface="Avenir"/>
                <a:ea typeface="Avenir"/>
                <a:cs typeface="Avenir"/>
                <a:sym typeface="Avenir"/>
              </a:rPr>
              <a:t>As sales of company increase, so does the corresponding cost of sales.</a:t>
            </a:r>
            <a:endParaRPr/>
          </a:p>
          <a:p>
            <a:pPr indent="-57150" lvl="0" marL="57150" marR="0" rtl="0" algn="l">
              <a:lnSpc>
                <a:spcPct val="140000"/>
              </a:lnSpc>
              <a:spcBef>
                <a:spcPts val="1000"/>
              </a:spcBef>
              <a:spcAft>
                <a:spcPts val="0"/>
              </a:spcAft>
              <a:buClr>
                <a:schemeClr val="dk1"/>
              </a:buClr>
              <a:buSzPts val="1500"/>
              <a:buFont typeface="Arial"/>
              <a:buChar char="•"/>
            </a:pPr>
            <a:r>
              <a:rPr lang="en-US" sz="1500">
                <a:solidFill>
                  <a:schemeClr val="dk1"/>
                </a:solidFill>
                <a:latin typeface="Avenir"/>
                <a:ea typeface="Avenir"/>
                <a:cs typeface="Avenir"/>
                <a:sym typeface="Avenir"/>
              </a:rPr>
              <a:t>Corresponding profit —net of cost of sales— is known as Gross Profit.</a:t>
            </a:r>
            <a:endParaRPr/>
          </a:p>
          <a:p>
            <a:pPr indent="-285750" lvl="1" marL="514350" marR="0" rtl="0" algn="l">
              <a:lnSpc>
                <a:spcPct val="140000"/>
              </a:lnSpc>
              <a:spcBef>
                <a:spcPts val="500"/>
              </a:spcBef>
              <a:spcAft>
                <a:spcPts val="0"/>
              </a:spcAft>
              <a:buClr>
                <a:schemeClr val="dk1"/>
              </a:buClr>
              <a:buSzPts val="1500"/>
              <a:buFont typeface="Arial"/>
              <a:buChar char="•"/>
            </a:pPr>
            <a:r>
              <a:rPr b="0" i="0" lang="en-US" sz="1500" u="none" cap="none" strike="noStrike">
                <a:solidFill>
                  <a:schemeClr val="dk1"/>
                </a:solidFill>
                <a:latin typeface="Avenir"/>
                <a:ea typeface="Avenir"/>
                <a:cs typeface="Avenir"/>
                <a:sym typeface="Avenir"/>
              </a:rPr>
              <a:t>Gross Profit = Revenue – Cost of Sales </a:t>
            </a:r>
            <a:endParaRPr/>
          </a:p>
        </p:txBody>
      </p:sp>
      <p:pic>
        <p:nvPicPr>
          <p:cNvPr descr="eMerge Quarterly Revenues and Cost of Goods Sold (Source: SEC filings) |  Download Scientific Diagram" id="470" name="Google Shape;470;p28"/>
          <p:cNvPicPr preferRelativeResize="0"/>
          <p:nvPr/>
        </p:nvPicPr>
        <p:blipFill rotWithShape="1">
          <a:blip r:embed="rId3">
            <a:alphaModFix/>
          </a:blip>
          <a:srcRect b="19043" l="0" r="0" t="0"/>
          <a:stretch/>
        </p:blipFill>
        <p:spPr>
          <a:xfrm>
            <a:off x="6172200" y="2586272"/>
            <a:ext cx="5881254" cy="2463965"/>
          </a:xfrm>
          <a:prstGeom prst="rect">
            <a:avLst/>
          </a:prstGeom>
          <a:solidFill>
            <a:srgbClr val="FFFFFF"/>
          </a:solidFill>
          <a:ln>
            <a:noFill/>
          </a:ln>
        </p:spPr>
      </p:pic>
      <p:sp>
        <p:nvSpPr>
          <p:cNvPr id="471" name="Google Shape;471;p28"/>
          <p:cNvSpPr txBox="1"/>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venir"/>
              <a:buNone/>
            </a:pPr>
            <a:r>
              <a:rPr lang="en-US" sz="4400">
                <a:solidFill>
                  <a:schemeClr val="dk1"/>
                </a:solidFill>
                <a:latin typeface="Avenir"/>
                <a:ea typeface="Avenir"/>
                <a:cs typeface="Avenir"/>
                <a:sym typeface="Avenir"/>
              </a:rPr>
              <a:t>Cost of Sales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9"/>
          <p:cNvSpPr txBox="1"/>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venir"/>
              <a:buNone/>
            </a:pPr>
            <a:r>
              <a:rPr lang="en-US" sz="4400">
                <a:solidFill>
                  <a:schemeClr val="dk1"/>
                </a:solidFill>
                <a:latin typeface="Avenir"/>
                <a:ea typeface="Avenir"/>
                <a:cs typeface="Avenir"/>
                <a:sym typeface="Avenir"/>
              </a:rPr>
              <a:t>Income Statement Layout</a:t>
            </a:r>
            <a:endParaRPr/>
          </a:p>
        </p:txBody>
      </p:sp>
      <p:sp>
        <p:nvSpPr>
          <p:cNvPr id="477" name="Google Shape;477;p29"/>
          <p:cNvSpPr/>
          <p:nvPr/>
        </p:nvSpPr>
        <p:spPr>
          <a:xfrm>
            <a:off x="566057" y="1285102"/>
            <a:ext cx="4191000" cy="40218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Revenue </a:t>
            </a:r>
            <a:endParaRPr/>
          </a:p>
        </p:txBody>
      </p:sp>
      <p:sp>
        <p:nvSpPr>
          <p:cNvPr id="478" name="Google Shape;478;p29"/>
          <p:cNvSpPr/>
          <p:nvPr/>
        </p:nvSpPr>
        <p:spPr>
          <a:xfrm>
            <a:off x="566057" y="1782459"/>
            <a:ext cx="2153952"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COGS  </a:t>
            </a:r>
            <a:endParaRPr/>
          </a:p>
        </p:txBody>
      </p:sp>
      <p:sp>
        <p:nvSpPr>
          <p:cNvPr id="479" name="Google Shape;479;p29"/>
          <p:cNvSpPr/>
          <p:nvPr/>
        </p:nvSpPr>
        <p:spPr>
          <a:xfrm>
            <a:off x="230535" y="1532228"/>
            <a:ext cx="326336" cy="531449"/>
          </a:xfrm>
          <a:prstGeom prst="curvedRightArrow">
            <a:avLst>
              <a:gd fmla="val 25000" name="adj1"/>
              <a:gd fmla="val 50000"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29"/>
          <p:cNvSpPr/>
          <p:nvPr/>
        </p:nvSpPr>
        <p:spPr>
          <a:xfrm>
            <a:off x="566057" y="2298497"/>
            <a:ext cx="2982213" cy="40218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Gross Profit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0"/>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t>Sales, General &amp; Administration represents a portion of operating expenses (costs of running the business)</a:t>
            </a:r>
            <a:endParaRPr/>
          </a:p>
          <a:p>
            <a:pPr indent="-228600" lvl="0" marL="228600" rtl="0" algn="l">
              <a:lnSpc>
                <a:spcPct val="150000"/>
              </a:lnSpc>
              <a:spcBef>
                <a:spcPts val="1000"/>
              </a:spcBef>
              <a:spcAft>
                <a:spcPts val="0"/>
              </a:spcAft>
              <a:buClr>
                <a:schemeClr val="dk1"/>
              </a:buClr>
              <a:buSzPct val="100000"/>
              <a:buFont typeface="Arial"/>
              <a:buChar char="•"/>
            </a:pPr>
            <a:r>
              <a:rPr lang="en-US"/>
              <a:t>These are expenses that are not directly related to the production of revenue but help in the process of creating profits</a:t>
            </a:r>
            <a:endParaRPr/>
          </a:p>
          <a:p>
            <a:pPr indent="-228600" lvl="0" marL="228600" rtl="0" algn="l">
              <a:lnSpc>
                <a:spcPct val="150000"/>
              </a:lnSpc>
              <a:spcBef>
                <a:spcPts val="1000"/>
              </a:spcBef>
              <a:spcAft>
                <a:spcPts val="0"/>
              </a:spcAft>
              <a:buClr>
                <a:schemeClr val="dk1"/>
              </a:buClr>
              <a:buSzPct val="100000"/>
              <a:buFont typeface="Arial"/>
              <a:buChar char="•"/>
            </a:pPr>
            <a:r>
              <a:rPr lang="en-US"/>
              <a:t>Example: It costs Tesla money to move its products. It must spend money to sell, market and generally run its sales and distribution process</a:t>
            </a:r>
            <a:endParaRPr/>
          </a:p>
          <a:p>
            <a:pPr indent="-228600" lvl="0" marL="228600" rtl="0" algn="l">
              <a:lnSpc>
                <a:spcPct val="150000"/>
              </a:lnSpc>
              <a:spcBef>
                <a:spcPts val="1000"/>
              </a:spcBef>
              <a:spcAft>
                <a:spcPts val="0"/>
              </a:spcAft>
              <a:buClr>
                <a:schemeClr val="dk1"/>
              </a:buClr>
              <a:buSzPct val="100000"/>
              <a:buFont typeface="Arial"/>
              <a:buChar char="•"/>
            </a:pPr>
            <a:r>
              <a:rPr lang="en-US"/>
              <a:t>Companies total operating expenses can all be reported in SG&amp;A or broken out into separate line items</a:t>
            </a:r>
            <a:endParaRPr/>
          </a:p>
          <a:p>
            <a:pPr indent="-64135" lvl="0" marL="228600" rtl="0" algn="l">
              <a:lnSpc>
                <a:spcPct val="150000"/>
              </a:lnSpc>
              <a:spcBef>
                <a:spcPts val="1000"/>
              </a:spcBef>
              <a:spcAft>
                <a:spcPts val="0"/>
              </a:spcAft>
              <a:buClr>
                <a:schemeClr val="dk1"/>
              </a:buClr>
              <a:buSzPct val="100000"/>
              <a:buFont typeface="Arial"/>
              <a:buNone/>
            </a:pPr>
            <a:r>
              <a:t/>
            </a:r>
            <a:endParaRPr/>
          </a:p>
        </p:txBody>
      </p:sp>
      <p:sp>
        <p:nvSpPr>
          <p:cNvPr id="486" name="Google Shape;486;p30"/>
          <p:cNvSpPr txBox="1"/>
          <p:nvPr>
            <p:ph type="title"/>
          </p:nvPr>
        </p:nvSpPr>
        <p:spPr>
          <a:xfrm>
            <a:off x="131617" y="681036"/>
            <a:ext cx="11921837" cy="9150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venir"/>
              <a:buNone/>
            </a:pPr>
            <a:r>
              <a:rPr lang="en-US" sz="3200"/>
              <a:t>Operating Expenses: Sales, General &amp; Administration (SG&amp;A) </a:t>
            </a:r>
            <a:br>
              <a:rPr lang="en-US" sz="3200">
                <a:latin typeface="Avenir"/>
                <a:ea typeface="Avenir"/>
                <a:cs typeface="Avenir"/>
                <a:sym typeface="Avenir"/>
              </a:rPr>
            </a:br>
            <a:endParaRPr sz="3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1"/>
          <p:cNvSpPr txBox="1"/>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dk1"/>
              </a:buClr>
              <a:buSzPts val="2800"/>
              <a:buFont typeface="Arial"/>
              <a:buChar char="•"/>
            </a:pPr>
            <a:r>
              <a:rPr lang="en-US" sz="2800">
                <a:solidFill>
                  <a:schemeClr val="dk1"/>
                </a:solidFill>
                <a:latin typeface="Avenir"/>
                <a:ea typeface="Avenir"/>
                <a:cs typeface="Avenir"/>
                <a:sym typeface="Avenir"/>
              </a:rPr>
              <a:t>Research and Development is another expense of operating a business</a:t>
            </a:r>
            <a:endParaRPr/>
          </a:p>
          <a:p>
            <a:pPr indent="-228600" lvl="0" marL="228600" marR="0" rtl="0" algn="l">
              <a:lnSpc>
                <a:spcPct val="150000"/>
              </a:lnSpc>
              <a:spcBef>
                <a:spcPts val="1000"/>
              </a:spcBef>
              <a:spcAft>
                <a:spcPts val="0"/>
              </a:spcAft>
              <a:buClr>
                <a:schemeClr val="dk1"/>
              </a:buClr>
              <a:buSzPts val="2800"/>
              <a:buFont typeface="Arial"/>
              <a:buChar char="•"/>
            </a:pPr>
            <a:r>
              <a:rPr lang="en-US" sz="2800">
                <a:solidFill>
                  <a:schemeClr val="dk1"/>
                </a:solidFill>
                <a:latin typeface="Avenir"/>
                <a:ea typeface="Avenir"/>
                <a:cs typeface="Avenir"/>
                <a:sym typeface="Avenir"/>
              </a:rPr>
              <a:t>Known as R&amp;D, companies expense money in order to better their products and stay competitive in the marketplace </a:t>
            </a:r>
            <a:endParaRPr/>
          </a:p>
          <a:p>
            <a:pPr indent="-228600" lvl="0" marL="228600" marR="0" rtl="0" algn="l">
              <a:lnSpc>
                <a:spcPct val="150000"/>
              </a:lnSpc>
              <a:spcBef>
                <a:spcPts val="1000"/>
              </a:spcBef>
              <a:spcAft>
                <a:spcPts val="0"/>
              </a:spcAft>
              <a:buClr>
                <a:schemeClr val="dk1"/>
              </a:buClr>
              <a:buSzPts val="2800"/>
              <a:buFont typeface="Arial"/>
              <a:buChar char="•"/>
            </a:pPr>
            <a:r>
              <a:rPr lang="en-US" sz="2800">
                <a:solidFill>
                  <a:schemeClr val="dk1"/>
                </a:solidFill>
                <a:latin typeface="Avenir"/>
                <a:ea typeface="Avenir"/>
                <a:cs typeface="Avenir"/>
                <a:sym typeface="Avenir"/>
              </a:rPr>
              <a:t>Tesla Example: </a:t>
            </a:r>
            <a:endParaRPr/>
          </a:p>
          <a:p>
            <a:pPr indent="-228600" lvl="1" marL="685800" marR="0" rtl="0" algn="l">
              <a:lnSpc>
                <a:spcPct val="150000"/>
              </a:lnSpc>
              <a:spcBef>
                <a:spcPts val="500"/>
              </a:spcBef>
              <a:spcAft>
                <a:spcPts val="0"/>
              </a:spcAft>
              <a:buClr>
                <a:schemeClr val="dk1"/>
              </a:buClr>
              <a:buSzPts val="2400"/>
              <a:buFont typeface="Arial"/>
              <a:buChar char="•"/>
            </a:pPr>
            <a:r>
              <a:rPr b="0" i="0" lang="en-US" sz="2400" u="none" cap="none" strike="noStrike">
                <a:solidFill>
                  <a:schemeClr val="dk1"/>
                </a:solidFill>
                <a:latin typeface="Avenir"/>
                <a:ea typeface="Avenir"/>
                <a:cs typeface="Avenir"/>
                <a:sym typeface="Avenir"/>
              </a:rPr>
              <a:t> Tesla pays engineers and scientists to improve their cars, make them faster, more energy efficient etc. </a:t>
            </a:r>
            <a:endParaRPr/>
          </a:p>
          <a:p>
            <a:pPr indent="-50800" lvl="0" marL="228600" marR="0" rtl="0" algn="l">
              <a:lnSpc>
                <a:spcPct val="150000"/>
              </a:lnSpc>
              <a:spcBef>
                <a:spcPts val="1000"/>
              </a:spcBef>
              <a:spcAft>
                <a:spcPts val="0"/>
              </a:spcAft>
              <a:buClr>
                <a:schemeClr val="dk1"/>
              </a:buClr>
              <a:buSzPts val="2800"/>
              <a:buFont typeface="Arial"/>
              <a:buNone/>
            </a:pPr>
            <a:r>
              <a:t/>
            </a:r>
            <a:endParaRPr sz="2800">
              <a:solidFill>
                <a:schemeClr val="dk1"/>
              </a:solidFill>
              <a:latin typeface="Avenir"/>
              <a:ea typeface="Avenir"/>
              <a:cs typeface="Avenir"/>
              <a:sym typeface="Avenir"/>
            </a:endParaRPr>
          </a:p>
        </p:txBody>
      </p:sp>
      <p:sp>
        <p:nvSpPr>
          <p:cNvPr id="492" name="Google Shape;492;p3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venir"/>
              <a:buNone/>
            </a:pPr>
            <a:r>
              <a:rPr lang="en-US" sz="3600"/>
              <a:t>Operating Expenses: Research and Development (R&amp;D)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
          <p:cNvSpPr txBox="1"/>
          <p:nvPr>
            <p:ph type="ctrTitle"/>
          </p:nvPr>
        </p:nvSpPr>
        <p:spPr>
          <a:xfrm>
            <a:off x="1557916" y="2556933"/>
            <a:ext cx="9076167" cy="1411968"/>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rgbClr val="CCCCCC"/>
              </a:buClr>
              <a:buSzPct val="66666"/>
              <a:buFont typeface="DM Serif Display"/>
              <a:buNone/>
            </a:pPr>
            <a:r>
              <a:rPr lang="en-US" sz="8000">
                <a:latin typeface="Avenir"/>
                <a:ea typeface="Avenir"/>
                <a:cs typeface="Avenir"/>
                <a:sym typeface="Avenir"/>
              </a:rPr>
              <a:t>Defining a company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2"/>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a:bodyPr>
          <a:lstStyle/>
          <a:p>
            <a:pPr indent="0" lvl="0" marL="0" rtl="0" algn="l">
              <a:lnSpc>
                <a:spcPct val="150000"/>
              </a:lnSpc>
              <a:spcBef>
                <a:spcPts val="0"/>
              </a:spcBef>
              <a:spcAft>
                <a:spcPts val="0"/>
              </a:spcAft>
              <a:buClr>
                <a:schemeClr val="dk1"/>
              </a:buClr>
              <a:buSzPts val="2400"/>
              <a:buNone/>
            </a:pPr>
            <a:r>
              <a:rPr b="1" lang="en-US" sz="2400">
                <a:latin typeface="Avenir"/>
                <a:ea typeface="Avenir"/>
                <a:cs typeface="Avenir"/>
                <a:sym typeface="Avenir"/>
              </a:rPr>
              <a:t>Expenditures (balance sheet</a:t>
            </a:r>
            <a:r>
              <a:rPr lang="en-US"/>
              <a:t>)</a:t>
            </a:r>
            <a:endParaRPr/>
          </a:p>
        </p:txBody>
      </p:sp>
      <p:sp>
        <p:nvSpPr>
          <p:cNvPr id="498" name="Google Shape;498;p32"/>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fontScale="55000"/>
          </a:bodyPr>
          <a:lstStyle/>
          <a:p>
            <a:pPr indent="-228600" lvl="0" marL="228600" rtl="0" algn="l">
              <a:lnSpc>
                <a:spcPct val="150000"/>
              </a:lnSpc>
              <a:spcBef>
                <a:spcPts val="0"/>
              </a:spcBef>
              <a:spcAft>
                <a:spcPts val="0"/>
              </a:spcAft>
              <a:buClr>
                <a:schemeClr val="dk1"/>
              </a:buClr>
              <a:buSzPct val="100000"/>
              <a:buFont typeface="Arial"/>
              <a:buChar char="•"/>
            </a:pPr>
            <a:r>
              <a:rPr lang="en-US"/>
              <a:t>An expenditure is anytime cash is used/a liability is incurred.</a:t>
            </a:r>
            <a:endParaRPr/>
          </a:p>
          <a:p>
            <a:pPr indent="-228600" lvl="0" marL="228600" rtl="0" algn="l">
              <a:lnSpc>
                <a:spcPct val="150000"/>
              </a:lnSpc>
              <a:spcBef>
                <a:spcPts val="1000"/>
              </a:spcBef>
              <a:spcAft>
                <a:spcPts val="0"/>
              </a:spcAft>
              <a:buClr>
                <a:schemeClr val="dk1"/>
              </a:buClr>
              <a:buSzPct val="100000"/>
              <a:buFont typeface="Arial"/>
              <a:buChar char="•"/>
            </a:pPr>
            <a:r>
              <a:rPr lang="en-US"/>
              <a:t>If asset expenditure has useful life &gt; 1 year, then it is a Capital Expenditure</a:t>
            </a:r>
            <a:endParaRPr/>
          </a:p>
          <a:p>
            <a:pPr indent="-228600" lvl="0" marL="228600" rtl="0" algn="l">
              <a:lnSpc>
                <a:spcPct val="150000"/>
              </a:lnSpc>
              <a:spcBef>
                <a:spcPts val="1000"/>
              </a:spcBef>
              <a:spcAft>
                <a:spcPts val="0"/>
              </a:spcAft>
              <a:buClr>
                <a:schemeClr val="dk1"/>
              </a:buClr>
              <a:buSzPct val="100000"/>
              <a:buFont typeface="Arial"/>
              <a:buChar char="•"/>
            </a:pPr>
            <a:r>
              <a:rPr lang="en-US"/>
              <a:t>Capital Expenditures are expensed over their useful life period</a:t>
            </a:r>
            <a:endParaRPr/>
          </a:p>
          <a:p>
            <a:pPr indent="-228600" lvl="1" marL="685800" rtl="0" algn="l">
              <a:lnSpc>
                <a:spcPct val="150000"/>
              </a:lnSpc>
              <a:spcBef>
                <a:spcPts val="500"/>
              </a:spcBef>
              <a:spcAft>
                <a:spcPts val="0"/>
              </a:spcAft>
              <a:buClr>
                <a:schemeClr val="dk1"/>
              </a:buClr>
              <a:buSzPct val="100000"/>
              <a:buChar char="•"/>
            </a:pPr>
            <a:r>
              <a:rPr lang="en-US"/>
              <a:t>All of these expenses are non-cash</a:t>
            </a:r>
            <a:endParaRPr/>
          </a:p>
          <a:p>
            <a:pPr indent="-228600" lvl="2" marL="1143000" rtl="0" algn="l">
              <a:lnSpc>
                <a:spcPct val="150000"/>
              </a:lnSpc>
              <a:spcBef>
                <a:spcPts val="500"/>
              </a:spcBef>
              <a:spcAft>
                <a:spcPts val="0"/>
              </a:spcAft>
              <a:buClr>
                <a:schemeClr val="dk1"/>
              </a:buClr>
              <a:buSzPct val="100000"/>
              <a:buChar char="•"/>
            </a:pPr>
            <a:r>
              <a:rPr lang="en-US"/>
              <a:t>The cash has been paid already when expenditure occurred</a:t>
            </a:r>
            <a:endParaRPr/>
          </a:p>
          <a:p>
            <a:pPr indent="-228600" lvl="2" marL="1143000" rtl="0" algn="l">
              <a:lnSpc>
                <a:spcPct val="150000"/>
              </a:lnSpc>
              <a:spcBef>
                <a:spcPts val="500"/>
              </a:spcBef>
              <a:spcAft>
                <a:spcPts val="0"/>
              </a:spcAft>
              <a:buClr>
                <a:schemeClr val="dk1"/>
              </a:buClr>
              <a:buSzPct val="100000"/>
              <a:buChar char="•"/>
            </a:pPr>
            <a:r>
              <a:rPr lang="en-US"/>
              <a:t>Expenses are known as “Depreciation and Amortization Expense”</a:t>
            </a:r>
            <a:endParaRPr/>
          </a:p>
        </p:txBody>
      </p:sp>
      <p:sp>
        <p:nvSpPr>
          <p:cNvPr id="499" name="Google Shape;499;p32"/>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b="1" lang="en-US" sz="2400">
                <a:latin typeface="Avenir"/>
                <a:ea typeface="Avenir"/>
                <a:cs typeface="Avenir"/>
                <a:sym typeface="Avenir"/>
              </a:rPr>
              <a:t>Expense (income statement)</a:t>
            </a:r>
            <a:endParaRPr/>
          </a:p>
        </p:txBody>
      </p:sp>
      <p:sp>
        <p:nvSpPr>
          <p:cNvPr id="500" name="Google Shape;500;p32"/>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Font typeface="Arial"/>
              <a:buChar char="•"/>
            </a:pPr>
            <a:r>
              <a:rPr lang="en-US" sz="2000">
                <a:latin typeface="Avenir"/>
                <a:ea typeface="Avenir"/>
                <a:cs typeface="Avenir"/>
                <a:sym typeface="Avenir"/>
              </a:rPr>
              <a:t>An expense is anything that results in an end of reduction to total Net Income </a:t>
            </a:r>
            <a:endParaRPr/>
          </a:p>
          <a:p>
            <a:pPr indent="-228600" lvl="0" marL="228600" rtl="0" algn="l">
              <a:lnSpc>
                <a:spcPct val="150000"/>
              </a:lnSpc>
              <a:spcBef>
                <a:spcPts val="1000"/>
              </a:spcBef>
              <a:spcAft>
                <a:spcPts val="0"/>
              </a:spcAft>
              <a:buClr>
                <a:schemeClr val="dk1"/>
              </a:buClr>
              <a:buSzPts val="2000"/>
              <a:buFont typeface="Arial"/>
              <a:buChar char="•"/>
            </a:pPr>
            <a:r>
              <a:rPr lang="en-US" sz="2000">
                <a:latin typeface="Avenir"/>
                <a:ea typeface="Avenir"/>
                <a:cs typeface="Avenir"/>
                <a:sym typeface="Avenir"/>
              </a:rPr>
              <a:t>This can either be a cash expense or a non-cash expense (depreciation, </a:t>
            </a:r>
            <a:r>
              <a:rPr lang="en-US" sz="2000"/>
              <a:t>stock based comp</a:t>
            </a:r>
            <a:r>
              <a:rPr lang="en-US" sz="2000">
                <a:latin typeface="Avenir"/>
                <a:ea typeface="Avenir"/>
                <a:cs typeface="Avenir"/>
                <a:sym typeface="Avenir"/>
              </a:rPr>
              <a:t>)</a:t>
            </a: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501" name="Google Shape;501;p3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Expenses and Expenditures</a:t>
            </a:r>
            <a:endParaRPr>
              <a:latin typeface="Avenir"/>
              <a:ea typeface="Avenir"/>
              <a:cs typeface="Avenir"/>
              <a:sym typeface="Avenir"/>
            </a:endParaRPr>
          </a:p>
        </p:txBody>
      </p:sp>
      <p:sp>
        <p:nvSpPr>
          <p:cNvPr id="502" name="Google Shape;502;p32"/>
          <p:cNvSpPr/>
          <p:nvPr/>
        </p:nvSpPr>
        <p:spPr>
          <a:xfrm>
            <a:off x="0" y="-76944"/>
            <a:ext cx="195887" cy="1538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
              <a:buFont typeface="Calibri"/>
              <a:buNone/>
            </a:pPr>
            <a:r>
              <a:rPr b="0" i="0" lang="en-US" sz="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503" name="Google Shape;503;p32"/>
          <p:cNvSpPr txBox="1"/>
          <p:nvPr/>
        </p:nvSpPr>
        <p:spPr>
          <a:xfrm>
            <a:off x="2038625" y="1397460"/>
            <a:ext cx="826714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Understand the difference between expenditures and expenses to better understand financial statements</a:t>
            </a:r>
            <a:endParaRPr sz="2000">
              <a:solidFill>
                <a:schemeClr val="lt1"/>
              </a:solidFill>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3"/>
          <p:cNvSpPr txBox="1"/>
          <p:nvPr/>
        </p:nvSpPr>
        <p:spPr>
          <a:xfrm>
            <a:off x="131617" y="1490134"/>
            <a:ext cx="11921837" cy="4686830"/>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marR="0" rtl="0" algn="l">
              <a:lnSpc>
                <a:spcPct val="150000"/>
              </a:lnSpc>
              <a:spcBef>
                <a:spcPts val="0"/>
              </a:spcBef>
              <a:spcAft>
                <a:spcPts val="0"/>
              </a:spcAft>
              <a:buClr>
                <a:schemeClr val="dk1"/>
              </a:buClr>
              <a:buSzPct val="100000"/>
              <a:buFont typeface="Arial"/>
              <a:buChar char="•"/>
            </a:pPr>
            <a:r>
              <a:rPr lang="en-US" sz="2800">
                <a:solidFill>
                  <a:schemeClr val="dk1"/>
                </a:solidFill>
                <a:latin typeface="Avenir"/>
                <a:ea typeface="Avenir"/>
                <a:cs typeface="Avenir"/>
                <a:sym typeface="Avenir"/>
              </a:rPr>
              <a:t>Depreciation and Amortization, often noted as D&amp;A, represents the expense recognition of an asset that has had an expenditure (PP&amp;E/Intangibles).</a:t>
            </a:r>
            <a:endParaRPr/>
          </a:p>
          <a:p>
            <a:pPr indent="-228600" lvl="0" marL="228600" marR="0" rtl="0" algn="l">
              <a:lnSpc>
                <a:spcPct val="150000"/>
              </a:lnSpc>
              <a:spcBef>
                <a:spcPts val="1000"/>
              </a:spcBef>
              <a:spcAft>
                <a:spcPts val="0"/>
              </a:spcAft>
              <a:buClr>
                <a:schemeClr val="dk1"/>
              </a:buClr>
              <a:buSzPct val="100000"/>
              <a:buFont typeface="Arial"/>
              <a:buChar char="•"/>
            </a:pPr>
            <a:r>
              <a:rPr lang="en-US" sz="2800">
                <a:solidFill>
                  <a:schemeClr val="dk1"/>
                </a:solidFill>
                <a:latin typeface="Avenir"/>
                <a:ea typeface="Avenir"/>
                <a:cs typeface="Avenir"/>
                <a:sym typeface="Avenir"/>
              </a:rPr>
              <a:t>Non-Cash Expense: there is no change in cash for the company recorded when depreciation and amortization expenses are incurred</a:t>
            </a:r>
            <a:endParaRPr/>
          </a:p>
          <a:p>
            <a:pPr indent="-228600" lvl="0" marL="228600" marR="0" rtl="0" algn="l">
              <a:lnSpc>
                <a:spcPct val="150000"/>
              </a:lnSpc>
              <a:spcBef>
                <a:spcPts val="1000"/>
              </a:spcBef>
              <a:spcAft>
                <a:spcPts val="0"/>
              </a:spcAft>
              <a:buClr>
                <a:schemeClr val="dk1"/>
              </a:buClr>
              <a:buSzPct val="100000"/>
              <a:buFont typeface="Arial"/>
              <a:buChar char="•"/>
            </a:pPr>
            <a:r>
              <a:rPr lang="en-US" sz="2800">
                <a:solidFill>
                  <a:schemeClr val="dk1"/>
                </a:solidFill>
                <a:latin typeface="Avenir"/>
                <a:ea typeface="Avenir"/>
                <a:cs typeface="Avenir"/>
                <a:sym typeface="Avenir"/>
              </a:rPr>
              <a:t> Depreciation: </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Avenir"/>
                <a:ea typeface="Avenir"/>
                <a:cs typeface="Avenir"/>
                <a:sym typeface="Avenir"/>
              </a:rPr>
              <a:t> Reduction in value of an asset as a result of general usage (think wear and tear)</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Avenir"/>
                <a:ea typeface="Avenir"/>
                <a:cs typeface="Avenir"/>
                <a:sym typeface="Avenir"/>
              </a:rPr>
              <a:t> Tesla Example: Gigafactory is worth less over time as the factory is used.</a:t>
            </a:r>
            <a:endParaRPr/>
          </a:p>
          <a:p>
            <a:pPr indent="-228600" lvl="0" marL="228600" marR="0" rtl="0" algn="l">
              <a:lnSpc>
                <a:spcPct val="150000"/>
              </a:lnSpc>
              <a:spcBef>
                <a:spcPts val="1000"/>
              </a:spcBef>
              <a:spcAft>
                <a:spcPts val="0"/>
              </a:spcAft>
              <a:buClr>
                <a:schemeClr val="dk1"/>
              </a:buClr>
              <a:buSzPct val="100000"/>
              <a:buFont typeface="Arial"/>
              <a:buChar char="•"/>
            </a:pPr>
            <a:r>
              <a:rPr lang="en-US" sz="2800">
                <a:solidFill>
                  <a:schemeClr val="dk1"/>
                </a:solidFill>
                <a:latin typeface="Avenir"/>
                <a:ea typeface="Avenir"/>
                <a:cs typeface="Avenir"/>
                <a:sym typeface="Avenir"/>
              </a:rPr>
              <a:t> Amortization</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Avenir"/>
                <a:ea typeface="Avenir"/>
                <a:cs typeface="Avenir"/>
                <a:sym typeface="Avenir"/>
              </a:rPr>
              <a:t> Reduction in value of an intangible assets over a useful life.</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2400" u="none" cap="none" strike="noStrike">
                <a:solidFill>
                  <a:schemeClr val="dk1"/>
                </a:solidFill>
                <a:latin typeface="Avenir"/>
                <a:ea typeface="Avenir"/>
                <a:cs typeface="Avenir"/>
                <a:sym typeface="Avenir"/>
              </a:rPr>
              <a:t> Tesla example: Tesla Patent has a useful life (contract life).</a:t>
            </a:r>
            <a:endParaRPr/>
          </a:p>
        </p:txBody>
      </p:sp>
      <p:sp>
        <p:nvSpPr>
          <p:cNvPr id="509" name="Google Shape;509;p3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venir"/>
              <a:buNone/>
            </a:pPr>
            <a:r>
              <a:rPr lang="en-US" sz="3600"/>
              <a:t>Operating Expenses: Depreciation and Amortization (D&amp;A)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4"/>
          <p:cNvSpPr txBox="1"/>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venir"/>
              <a:buNone/>
            </a:pPr>
            <a:r>
              <a:rPr lang="en-US" sz="4400">
                <a:solidFill>
                  <a:schemeClr val="dk1"/>
                </a:solidFill>
                <a:latin typeface="Avenir"/>
                <a:ea typeface="Avenir"/>
                <a:cs typeface="Avenir"/>
                <a:sym typeface="Avenir"/>
              </a:rPr>
              <a:t>Income Statement Layout</a:t>
            </a:r>
            <a:endParaRPr/>
          </a:p>
        </p:txBody>
      </p:sp>
      <p:sp>
        <p:nvSpPr>
          <p:cNvPr id="515" name="Google Shape;515;p34"/>
          <p:cNvSpPr/>
          <p:nvPr/>
        </p:nvSpPr>
        <p:spPr>
          <a:xfrm>
            <a:off x="566057" y="1285102"/>
            <a:ext cx="4191000" cy="40218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Revenue </a:t>
            </a:r>
            <a:endParaRPr/>
          </a:p>
        </p:txBody>
      </p:sp>
      <p:sp>
        <p:nvSpPr>
          <p:cNvPr id="516" name="Google Shape;516;p34"/>
          <p:cNvSpPr/>
          <p:nvPr/>
        </p:nvSpPr>
        <p:spPr>
          <a:xfrm>
            <a:off x="602501" y="1791799"/>
            <a:ext cx="1733195"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COGS  </a:t>
            </a:r>
            <a:endParaRPr/>
          </a:p>
        </p:txBody>
      </p:sp>
      <p:sp>
        <p:nvSpPr>
          <p:cNvPr id="517" name="Google Shape;517;p34"/>
          <p:cNvSpPr/>
          <p:nvPr/>
        </p:nvSpPr>
        <p:spPr>
          <a:xfrm>
            <a:off x="602501" y="2278118"/>
            <a:ext cx="3687891" cy="40218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Gross Income </a:t>
            </a:r>
            <a:endParaRPr/>
          </a:p>
        </p:txBody>
      </p:sp>
      <p:sp>
        <p:nvSpPr>
          <p:cNvPr id="518" name="Google Shape;518;p34"/>
          <p:cNvSpPr/>
          <p:nvPr/>
        </p:nvSpPr>
        <p:spPr>
          <a:xfrm>
            <a:off x="602501" y="2766746"/>
            <a:ext cx="1163352"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D&amp;A  </a:t>
            </a:r>
            <a:endParaRPr/>
          </a:p>
        </p:txBody>
      </p:sp>
      <p:sp>
        <p:nvSpPr>
          <p:cNvPr id="519" name="Google Shape;519;p34"/>
          <p:cNvSpPr/>
          <p:nvPr/>
        </p:nvSpPr>
        <p:spPr>
          <a:xfrm>
            <a:off x="602502" y="3271134"/>
            <a:ext cx="3025282" cy="40218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Operating Income</a:t>
            </a:r>
            <a:endParaRPr/>
          </a:p>
        </p:txBody>
      </p:sp>
      <p:sp>
        <p:nvSpPr>
          <p:cNvPr id="520" name="Google Shape;520;p34"/>
          <p:cNvSpPr/>
          <p:nvPr/>
        </p:nvSpPr>
        <p:spPr>
          <a:xfrm>
            <a:off x="1864770" y="2764437"/>
            <a:ext cx="1163352"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SG&amp;A</a:t>
            </a:r>
            <a:endParaRPr/>
          </a:p>
        </p:txBody>
      </p:sp>
      <p:sp>
        <p:nvSpPr>
          <p:cNvPr id="521" name="Google Shape;521;p34"/>
          <p:cNvSpPr/>
          <p:nvPr/>
        </p:nvSpPr>
        <p:spPr>
          <a:xfrm>
            <a:off x="3127039" y="2764437"/>
            <a:ext cx="1163352"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-R&amp;D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5"/>
          <p:cNvSpPr txBox="1"/>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venir"/>
              <a:buNone/>
            </a:pPr>
            <a:r>
              <a:rPr lang="en-US" sz="4400">
                <a:solidFill>
                  <a:schemeClr val="dk1"/>
                </a:solidFill>
                <a:latin typeface="Avenir"/>
                <a:ea typeface="Avenir"/>
                <a:cs typeface="Avenir"/>
                <a:sym typeface="Avenir"/>
              </a:rPr>
              <a:t>What does D&amp;A Look like? </a:t>
            </a:r>
            <a:endParaRPr/>
          </a:p>
        </p:txBody>
      </p:sp>
      <p:sp>
        <p:nvSpPr>
          <p:cNvPr id="527" name="Google Shape;527;p35"/>
          <p:cNvSpPr/>
          <p:nvPr/>
        </p:nvSpPr>
        <p:spPr>
          <a:xfrm>
            <a:off x="314266" y="1285102"/>
            <a:ext cx="3687891" cy="40218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Gross Income </a:t>
            </a:r>
            <a:endParaRPr/>
          </a:p>
        </p:txBody>
      </p:sp>
      <p:sp>
        <p:nvSpPr>
          <p:cNvPr id="528" name="Google Shape;528;p35"/>
          <p:cNvSpPr/>
          <p:nvPr/>
        </p:nvSpPr>
        <p:spPr>
          <a:xfrm>
            <a:off x="314266" y="1773730"/>
            <a:ext cx="1163352"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D&amp;A  </a:t>
            </a:r>
            <a:endParaRPr/>
          </a:p>
        </p:txBody>
      </p:sp>
      <p:sp>
        <p:nvSpPr>
          <p:cNvPr id="529" name="Google Shape;529;p35"/>
          <p:cNvSpPr/>
          <p:nvPr/>
        </p:nvSpPr>
        <p:spPr>
          <a:xfrm>
            <a:off x="314266" y="2279624"/>
            <a:ext cx="3025282" cy="40218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Operating Income</a:t>
            </a:r>
            <a:endParaRPr/>
          </a:p>
        </p:txBody>
      </p:sp>
      <p:sp>
        <p:nvSpPr>
          <p:cNvPr id="530" name="Google Shape;530;p35"/>
          <p:cNvSpPr/>
          <p:nvPr/>
        </p:nvSpPr>
        <p:spPr>
          <a:xfrm>
            <a:off x="1576535" y="1771421"/>
            <a:ext cx="1163352"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SG&amp;A</a:t>
            </a:r>
            <a:endParaRPr/>
          </a:p>
        </p:txBody>
      </p:sp>
      <p:sp>
        <p:nvSpPr>
          <p:cNvPr id="531" name="Google Shape;531;p35"/>
          <p:cNvSpPr/>
          <p:nvPr/>
        </p:nvSpPr>
        <p:spPr>
          <a:xfrm>
            <a:off x="2838804" y="1771421"/>
            <a:ext cx="1163352"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-R&amp;D </a:t>
            </a:r>
            <a:endParaRPr/>
          </a:p>
        </p:txBody>
      </p:sp>
      <p:sp>
        <p:nvSpPr>
          <p:cNvPr id="532" name="Google Shape;532;p35"/>
          <p:cNvSpPr/>
          <p:nvPr/>
        </p:nvSpPr>
        <p:spPr>
          <a:xfrm>
            <a:off x="78156" y="1862984"/>
            <a:ext cx="106922" cy="12324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p35"/>
          <p:cNvSpPr/>
          <p:nvPr/>
        </p:nvSpPr>
        <p:spPr>
          <a:xfrm>
            <a:off x="131617" y="1862984"/>
            <a:ext cx="152378" cy="10952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4" name="Google Shape;534;p35"/>
          <p:cNvSpPr/>
          <p:nvPr/>
        </p:nvSpPr>
        <p:spPr>
          <a:xfrm>
            <a:off x="78156" y="2988918"/>
            <a:ext cx="1368729" cy="20872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5" name="Google Shape;535;p35"/>
          <p:cNvSpPr txBox="1"/>
          <p:nvPr/>
        </p:nvSpPr>
        <p:spPr>
          <a:xfrm>
            <a:off x="1576535" y="2862446"/>
            <a:ext cx="37891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venir"/>
                <a:ea typeface="Avenir"/>
                <a:cs typeface="Avenir"/>
                <a:sym typeface="Avenir"/>
              </a:rPr>
              <a:t>Straight-line Depreciation </a:t>
            </a:r>
            <a:endParaRPr/>
          </a:p>
        </p:txBody>
      </p:sp>
      <p:cxnSp>
        <p:nvCxnSpPr>
          <p:cNvPr id="536" name="Google Shape;536;p35"/>
          <p:cNvCxnSpPr/>
          <p:nvPr/>
        </p:nvCxnSpPr>
        <p:spPr>
          <a:xfrm>
            <a:off x="673710" y="4322148"/>
            <a:ext cx="5493027" cy="0"/>
          </a:xfrm>
          <a:prstGeom prst="straightConnector1">
            <a:avLst/>
          </a:prstGeom>
          <a:noFill/>
          <a:ln cap="flat" cmpd="sng" w="31750">
            <a:solidFill>
              <a:srgbClr val="1F3864"/>
            </a:solidFill>
            <a:prstDash val="solid"/>
            <a:miter lim="800000"/>
            <a:headEnd len="sm" w="sm" type="none"/>
            <a:tailEnd len="sm" w="sm" type="none"/>
          </a:ln>
        </p:spPr>
      </p:cxnSp>
      <p:sp>
        <p:nvSpPr>
          <p:cNvPr id="537" name="Google Shape;537;p35"/>
          <p:cNvSpPr txBox="1"/>
          <p:nvPr/>
        </p:nvSpPr>
        <p:spPr>
          <a:xfrm>
            <a:off x="2439584" y="3645057"/>
            <a:ext cx="206864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venir"/>
                <a:ea typeface="Avenir"/>
                <a:cs typeface="Avenir"/>
                <a:sym typeface="Avenir"/>
              </a:rPr>
              <a:t>4 Year Longevity</a:t>
            </a:r>
            <a:endParaRPr/>
          </a:p>
        </p:txBody>
      </p:sp>
      <p:cxnSp>
        <p:nvCxnSpPr>
          <p:cNvPr id="538" name="Google Shape;538;p35"/>
          <p:cNvCxnSpPr/>
          <p:nvPr/>
        </p:nvCxnSpPr>
        <p:spPr>
          <a:xfrm rot="-5400000">
            <a:off x="3234741" y="4327903"/>
            <a:ext cx="291549" cy="0"/>
          </a:xfrm>
          <a:prstGeom prst="straightConnector1">
            <a:avLst/>
          </a:prstGeom>
          <a:noFill/>
          <a:ln cap="flat" cmpd="sng" w="31750">
            <a:solidFill>
              <a:srgbClr val="1F3864"/>
            </a:solidFill>
            <a:prstDash val="solid"/>
            <a:miter lim="800000"/>
            <a:headEnd len="sm" w="sm" type="none"/>
            <a:tailEnd len="sm" w="sm" type="none"/>
          </a:ln>
        </p:spPr>
      </p:cxnSp>
      <p:cxnSp>
        <p:nvCxnSpPr>
          <p:cNvPr id="539" name="Google Shape;539;p35"/>
          <p:cNvCxnSpPr/>
          <p:nvPr/>
        </p:nvCxnSpPr>
        <p:spPr>
          <a:xfrm rot="-5400000">
            <a:off x="6005263" y="4322149"/>
            <a:ext cx="291549" cy="0"/>
          </a:xfrm>
          <a:prstGeom prst="straightConnector1">
            <a:avLst/>
          </a:prstGeom>
          <a:noFill/>
          <a:ln cap="flat" cmpd="sng" w="31750">
            <a:solidFill>
              <a:srgbClr val="1F3864"/>
            </a:solidFill>
            <a:prstDash val="solid"/>
            <a:miter lim="800000"/>
            <a:headEnd len="sm" w="sm" type="none"/>
            <a:tailEnd len="sm" w="sm" type="none"/>
          </a:ln>
        </p:spPr>
      </p:cxnSp>
      <p:cxnSp>
        <p:nvCxnSpPr>
          <p:cNvPr id="540" name="Google Shape;540;p35"/>
          <p:cNvCxnSpPr/>
          <p:nvPr/>
        </p:nvCxnSpPr>
        <p:spPr>
          <a:xfrm rot="-5400000">
            <a:off x="1750451" y="4322146"/>
            <a:ext cx="291549" cy="0"/>
          </a:xfrm>
          <a:prstGeom prst="straightConnector1">
            <a:avLst/>
          </a:prstGeom>
          <a:noFill/>
          <a:ln cap="flat" cmpd="sng" w="31750">
            <a:solidFill>
              <a:srgbClr val="1F3864"/>
            </a:solidFill>
            <a:prstDash val="solid"/>
            <a:miter lim="800000"/>
            <a:headEnd len="sm" w="sm" type="none"/>
            <a:tailEnd len="sm" w="sm" type="none"/>
          </a:ln>
        </p:spPr>
      </p:cxnSp>
      <p:cxnSp>
        <p:nvCxnSpPr>
          <p:cNvPr id="541" name="Google Shape;541;p35"/>
          <p:cNvCxnSpPr/>
          <p:nvPr/>
        </p:nvCxnSpPr>
        <p:spPr>
          <a:xfrm rot="-5400000">
            <a:off x="524619" y="4322147"/>
            <a:ext cx="291549" cy="0"/>
          </a:xfrm>
          <a:prstGeom prst="straightConnector1">
            <a:avLst/>
          </a:prstGeom>
          <a:noFill/>
          <a:ln cap="flat" cmpd="sng" w="31750">
            <a:solidFill>
              <a:srgbClr val="1F3864"/>
            </a:solidFill>
            <a:prstDash val="solid"/>
            <a:miter lim="800000"/>
            <a:headEnd len="sm" w="sm" type="none"/>
            <a:tailEnd len="sm" w="sm" type="none"/>
          </a:ln>
        </p:spPr>
      </p:cxnSp>
      <p:cxnSp>
        <p:nvCxnSpPr>
          <p:cNvPr id="542" name="Google Shape;542;p35"/>
          <p:cNvCxnSpPr/>
          <p:nvPr/>
        </p:nvCxnSpPr>
        <p:spPr>
          <a:xfrm rot="-5400000">
            <a:off x="4632821" y="4333660"/>
            <a:ext cx="291549" cy="0"/>
          </a:xfrm>
          <a:prstGeom prst="straightConnector1">
            <a:avLst/>
          </a:prstGeom>
          <a:noFill/>
          <a:ln cap="flat" cmpd="sng" w="31750">
            <a:solidFill>
              <a:srgbClr val="1F3864"/>
            </a:solidFill>
            <a:prstDash val="solid"/>
            <a:miter lim="800000"/>
            <a:headEnd len="sm" w="sm" type="none"/>
            <a:tailEnd len="sm" w="sm" type="none"/>
          </a:ln>
        </p:spPr>
      </p:cxnSp>
      <p:sp>
        <p:nvSpPr>
          <p:cNvPr id="543" name="Google Shape;543;p35"/>
          <p:cNvSpPr txBox="1"/>
          <p:nvPr/>
        </p:nvSpPr>
        <p:spPr>
          <a:xfrm>
            <a:off x="-244620" y="4467921"/>
            <a:ext cx="183002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venir"/>
                <a:ea typeface="Avenir"/>
                <a:cs typeface="Avenir"/>
                <a:sym typeface="Avenir"/>
              </a:rPr>
              <a:t>Purchase Price: $100MM</a:t>
            </a:r>
            <a:endParaRPr/>
          </a:p>
        </p:txBody>
      </p:sp>
      <p:sp>
        <p:nvSpPr>
          <p:cNvPr id="544" name="Google Shape;544;p35"/>
          <p:cNvSpPr txBox="1"/>
          <p:nvPr/>
        </p:nvSpPr>
        <p:spPr>
          <a:xfrm>
            <a:off x="5175625" y="4467920"/>
            <a:ext cx="134826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venir"/>
                <a:ea typeface="Avenir"/>
                <a:cs typeface="Avenir"/>
                <a:sym typeface="Avenir"/>
              </a:rPr>
              <a:t>Salvage Price: $20MM</a:t>
            </a:r>
            <a:endParaRPr/>
          </a:p>
        </p:txBody>
      </p:sp>
      <p:sp>
        <p:nvSpPr>
          <p:cNvPr id="545" name="Google Shape;545;p35"/>
          <p:cNvSpPr txBox="1"/>
          <p:nvPr/>
        </p:nvSpPr>
        <p:spPr>
          <a:xfrm>
            <a:off x="5270797" y="3908337"/>
            <a:ext cx="183002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venir"/>
                <a:ea typeface="Avenir"/>
                <a:cs typeface="Avenir"/>
                <a:sym typeface="Avenir"/>
              </a:rPr>
              <a:t>Year 4</a:t>
            </a:r>
            <a:endParaRPr/>
          </a:p>
        </p:txBody>
      </p:sp>
      <p:sp>
        <p:nvSpPr>
          <p:cNvPr id="546" name="Google Shape;546;p35"/>
          <p:cNvSpPr txBox="1"/>
          <p:nvPr/>
        </p:nvSpPr>
        <p:spPr>
          <a:xfrm>
            <a:off x="2478322" y="3954420"/>
            <a:ext cx="183002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venir"/>
                <a:ea typeface="Avenir"/>
                <a:cs typeface="Avenir"/>
                <a:sym typeface="Avenir"/>
              </a:rPr>
              <a:t>Year 2</a:t>
            </a:r>
            <a:endParaRPr/>
          </a:p>
        </p:txBody>
      </p:sp>
      <p:sp>
        <p:nvSpPr>
          <p:cNvPr id="547" name="Google Shape;547;p35"/>
          <p:cNvSpPr txBox="1"/>
          <p:nvPr/>
        </p:nvSpPr>
        <p:spPr>
          <a:xfrm>
            <a:off x="3863582" y="3963075"/>
            <a:ext cx="183002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venir"/>
                <a:ea typeface="Avenir"/>
                <a:cs typeface="Avenir"/>
                <a:sym typeface="Avenir"/>
              </a:rPr>
              <a:t>Year 3</a:t>
            </a:r>
            <a:endParaRPr/>
          </a:p>
        </p:txBody>
      </p:sp>
      <p:sp>
        <p:nvSpPr>
          <p:cNvPr id="548" name="Google Shape;548;p35"/>
          <p:cNvSpPr txBox="1"/>
          <p:nvPr/>
        </p:nvSpPr>
        <p:spPr>
          <a:xfrm>
            <a:off x="979571" y="3945765"/>
            <a:ext cx="183002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venir"/>
                <a:ea typeface="Avenir"/>
                <a:cs typeface="Avenir"/>
                <a:sym typeface="Avenir"/>
              </a:rPr>
              <a:t>Year 1</a:t>
            </a:r>
            <a:endParaRPr/>
          </a:p>
        </p:txBody>
      </p:sp>
      <p:sp>
        <p:nvSpPr>
          <p:cNvPr id="549" name="Google Shape;549;p35"/>
          <p:cNvSpPr txBox="1"/>
          <p:nvPr/>
        </p:nvSpPr>
        <p:spPr>
          <a:xfrm>
            <a:off x="-253975" y="3943457"/>
            <a:ext cx="183002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Avenir"/>
                <a:ea typeface="Avenir"/>
                <a:cs typeface="Avenir"/>
                <a:sym typeface="Avenir"/>
              </a:rPr>
              <a:t>Year 0</a:t>
            </a:r>
            <a:endParaRPr/>
          </a:p>
        </p:txBody>
      </p:sp>
      <p:sp>
        <p:nvSpPr>
          <p:cNvPr id="550" name="Google Shape;550;p35"/>
          <p:cNvSpPr txBox="1"/>
          <p:nvPr/>
        </p:nvSpPr>
        <p:spPr>
          <a:xfrm>
            <a:off x="376741" y="4106508"/>
            <a:ext cx="1830026"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Avenir"/>
                <a:ea typeface="Avenir"/>
                <a:cs typeface="Avenir"/>
                <a:sym typeface="Avenir"/>
              </a:rPr>
              <a:t>($20MM) D&amp;A</a:t>
            </a:r>
            <a:endParaRPr/>
          </a:p>
        </p:txBody>
      </p:sp>
      <p:sp>
        <p:nvSpPr>
          <p:cNvPr id="551" name="Google Shape;551;p35"/>
          <p:cNvSpPr txBox="1"/>
          <p:nvPr/>
        </p:nvSpPr>
        <p:spPr>
          <a:xfrm>
            <a:off x="4571835" y="4109269"/>
            <a:ext cx="1830026"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Avenir"/>
                <a:ea typeface="Avenir"/>
                <a:cs typeface="Avenir"/>
                <a:sym typeface="Avenir"/>
              </a:rPr>
              <a:t>($20MM) D&amp;A</a:t>
            </a:r>
            <a:endParaRPr/>
          </a:p>
        </p:txBody>
      </p:sp>
      <p:sp>
        <p:nvSpPr>
          <p:cNvPr id="552" name="Google Shape;552;p35"/>
          <p:cNvSpPr txBox="1"/>
          <p:nvPr/>
        </p:nvSpPr>
        <p:spPr>
          <a:xfrm>
            <a:off x="3177284" y="4110411"/>
            <a:ext cx="1830026"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Avenir"/>
                <a:ea typeface="Avenir"/>
                <a:cs typeface="Avenir"/>
                <a:sym typeface="Avenir"/>
              </a:rPr>
              <a:t>($20MM) D&amp;A</a:t>
            </a:r>
            <a:endParaRPr/>
          </a:p>
        </p:txBody>
      </p:sp>
      <p:sp>
        <p:nvSpPr>
          <p:cNvPr id="553" name="Google Shape;553;p35"/>
          <p:cNvSpPr txBox="1"/>
          <p:nvPr/>
        </p:nvSpPr>
        <p:spPr>
          <a:xfrm>
            <a:off x="1735031" y="4107650"/>
            <a:ext cx="1830026"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Avenir"/>
                <a:ea typeface="Avenir"/>
                <a:cs typeface="Avenir"/>
                <a:sym typeface="Avenir"/>
              </a:rPr>
              <a:t>($20MM) D&amp;A</a:t>
            </a:r>
            <a:endParaRPr/>
          </a:p>
        </p:txBody>
      </p:sp>
      <p:sp>
        <p:nvSpPr>
          <p:cNvPr id="554" name="Google Shape;554;p35"/>
          <p:cNvSpPr txBox="1"/>
          <p:nvPr/>
        </p:nvSpPr>
        <p:spPr>
          <a:xfrm>
            <a:off x="953750" y="4437981"/>
            <a:ext cx="1830026"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Avenir"/>
                <a:ea typeface="Avenir"/>
                <a:cs typeface="Avenir"/>
                <a:sym typeface="Avenir"/>
              </a:rPr>
              <a:t>$80MM</a:t>
            </a:r>
            <a:endParaRPr/>
          </a:p>
        </p:txBody>
      </p:sp>
      <p:sp>
        <p:nvSpPr>
          <p:cNvPr id="555" name="Google Shape;555;p35"/>
          <p:cNvSpPr txBox="1"/>
          <p:nvPr/>
        </p:nvSpPr>
        <p:spPr>
          <a:xfrm>
            <a:off x="2465502" y="4433602"/>
            <a:ext cx="1830026"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Avenir"/>
                <a:ea typeface="Avenir"/>
                <a:cs typeface="Avenir"/>
                <a:sym typeface="Avenir"/>
              </a:rPr>
              <a:t>$60MM</a:t>
            </a:r>
            <a:endParaRPr/>
          </a:p>
        </p:txBody>
      </p:sp>
      <p:sp>
        <p:nvSpPr>
          <p:cNvPr id="556" name="Google Shape;556;p35"/>
          <p:cNvSpPr txBox="1"/>
          <p:nvPr/>
        </p:nvSpPr>
        <p:spPr>
          <a:xfrm>
            <a:off x="3837945" y="4435886"/>
            <a:ext cx="1830026"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Avenir"/>
                <a:ea typeface="Avenir"/>
                <a:cs typeface="Avenir"/>
                <a:sym typeface="Avenir"/>
              </a:rPr>
              <a:t>$40MM</a:t>
            </a:r>
            <a:endParaRPr/>
          </a:p>
        </p:txBody>
      </p:sp>
      <p:sp>
        <p:nvSpPr>
          <p:cNvPr id="557" name="Google Shape;557;p35"/>
          <p:cNvSpPr txBox="1"/>
          <p:nvPr/>
        </p:nvSpPr>
        <p:spPr>
          <a:xfrm>
            <a:off x="1585406" y="4850759"/>
            <a:ext cx="3428434"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In summary, every year the asset depreciates by 20MM, and an expense of 20MM in D&amp;A is shown every year in operating expenses </a:t>
            </a:r>
            <a:endParaRPr/>
          </a:p>
        </p:txBody>
      </p:sp>
      <p:sp>
        <p:nvSpPr>
          <p:cNvPr id="558" name="Google Shape;558;p35"/>
          <p:cNvSpPr/>
          <p:nvPr/>
        </p:nvSpPr>
        <p:spPr>
          <a:xfrm>
            <a:off x="7291897" y="1115173"/>
            <a:ext cx="735496" cy="68741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1</a:t>
            </a:r>
            <a:endParaRPr/>
          </a:p>
        </p:txBody>
      </p:sp>
      <p:sp>
        <p:nvSpPr>
          <p:cNvPr id="559" name="Google Shape;559;p35"/>
          <p:cNvSpPr/>
          <p:nvPr/>
        </p:nvSpPr>
        <p:spPr>
          <a:xfrm>
            <a:off x="7822096" y="1218769"/>
            <a:ext cx="2988967" cy="509104"/>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Find the Purchase Price</a:t>
            </a:r>
            <a:endParaRPr/>
          </a:p>
        </p:txBody>
      </p:sp>
      <p:sp>
        <p:nvSpPr>
          <p:cNvPr id="560" name="Google Shape;560;p35"/>
          <p:cNvSpPr/>
          <p:nvPr/>
        </p:nvSpPr>
        <p:spPr>
          <a:xfrm>
            <a:off x="7291897" y="2189542"/>
            <a:ext cx="735496" cy="687411"/>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2</a:t>
            </a:r>
            <a:endParaRPr/>
          </a:p>
        </p:txBody>
      </p:sp>
      <p:sp>
        <p:nvSpPr>
          <p:cNvPr id="561" name="Google Shape;561;p35"/>
          <p:cNvSpPr/>
          <p:nvPr/>
        </p:nvSpPr>
        <p:spPr>
          <a:xfrm>
            <a:off x="7822096" y="2293138"/>
            <a:ext cx="2988967" cy="50910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Find Salvage Price</a:t>
            </a:r>
            <a:endParaRPr/>
          </a:p>
        </p:txBody>
      </p:sp>
      <p:sp>
        <p:nvSpPr>
          <p:cNvPr id="562" name="Google Shape;562;p35"/>
          <p:cNvSpPr/>
          <p:nvPr/>
        </p:nvSpPr>
        <p:spPr>
          <a:xfrm>
            <a:off x="7291897" y="3335003"/>
            <a:ext cx="735496" cy="687411"/>
          </a:xfrm>
          <a:prstGeom prst="ellipse">
            <a:avLst/>
          </a:prstGeom>
          <a:solidFill>
            <a:schemeClr val="dk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3</a:t>
            </a:r>
            <a:endParaRPr/>
          </a:p>
        </p:txBody>
      </p:sp>
      <p:sp>
        <p:nvSpPr>
          <p:cNvPr id="563" name="Google Shape;563;p35"/>
          <p:cNvSpPr/>
          <p:nvPr/>
        </p:nvSpPr>
        <p:spPr>
          <a:xfrm>
            <a:off x="7822096" y="3438599"/>
            <a:ext cx="2988967" cy="509104"/>
          </a:xfrm>
          <a:prstGeom prst="roundRect">
            <a:avLst>
              <a:gd fmla="val 16667"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Find Useful Life Period</a:t>
            </a:r>
            <a:endParaRPr/>
          </a:p>
        </p:txBody>
      </p:sp>
      <p:sp>
        <p:nvSpPr>
          <p:cNvPr id="564" name="Google Shape;564;p35"/>
          <p:cNvSpPr/>
          <p:nvPr/>
        </p:nvSpPr>
        <p:spPr>
          <a:xfrm>
            <a:off x="7291897" y="4496158"/>
            <a:ext cx="735496" cy="687411"/>
          </a:xfrm>
          <a:prstGeom prst="ellipse">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4</a:t>
            </a:r>
            <a:endParaRPr/>
          </a:p>
        </p:txBody>
      </p:sp>
      <p:sp>
        <p:nvSpPr>
          <p:cNvPr id="565" name="Google Shape;565;p35"/>
          <p:cNvSpPr/>
          <p:nvPr/>
        </p:nvSpPr>
        <p:spPr>
          <a:xfrm>
            <a:off x="7822096" y="4599754"/>
            <a:ext cx="2988967" cy="509104"/>
          </a:xfrm>
          <a:prstGeom prst="roundRect">
            <a:avLst>
              <a:gd fmla="val 16667" name="adj"/>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Divide difference from 1 – 2 and divide by longevity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6"/>
          <p:cNvSpPr txBox="1"/>
          <p:nvPr/>
        </p:nvSpPr>
        <p:spPr>
          <a:xfrm>
            <a:off x="131617" y="1285102"/>
            <a:ext cx="11921837" cy="4686830"/>
          </a:xfrm>
          <a:prstGeom prst="rect">
            <a:avLst/>
          </a:prstGeom>
          <a:noFill/>
          <a:ln>
            <a:noFill/>
          </a:ln>
        </p:spPr>
        <p:txBody>
          <a:bodyPr anchorCtr="0" anchor="t" bIns="45700" lIns="91425" spcFirstLastPara="1" rIns="91425" wrap="square" tIns="45700">
            <a:normAutofit lnSpcReduction="20000"/>
          </a:bodyPr>
          <a:lstStyle/>
          <a:p>
            <a:pPr indent="-228600" lvl="0" marL="228600" marR="0" rtl="0" algn="l">
              <a:lnSpc>
                <a:spcPct val="150000"/>
              </a:lnSpc>
              <a:spcBef>
                <a:spcPts val="0"/>
              </a:spcBef>
              <a:spcAft>
                <a:spcPts val="0"/>
              </a:spcAft>
              <a:buClr>
                <a:schemeClr val="dk1"/>
              </a:buClr>
              <a:buSzPts val="2600"/>
              <a:buFont typeface="Arial"/>
              <a:buChar char="•"/>
            </a:pPr>
            <a:r>
              <a:rPr lang="en-US" sz="2600">
                <a:solidFill>
                  <a:schemeClr val="dk1"/>
                </a:solidFill>
                <a:latin typeface="Avenir"/>
                <a:ea typeface="Avenir"/>
                <a:cs typeface="Avenir"/>
                <a:sym typeface="Avenir"/>
              </a:rPr>
              <a:t>Businesses are taxed differently to individuals </a:t>
            </a:r>
            <a:endParaRPr/>
          </a:p>
          <a:p>
            <a:pPr indent="-228600" lvl="0" marL="228600" marR="0" rtl="0" algn="l">
              <a:lnSpc>
                <a:spcPct val="150000"/>
              </a:lnSpc>
              <a:spcBef>
                <a:spcPts val="1000"/>
              </a:spcBef>
              <a:spcAft>
                <a:spcPts val="0"/>
              </a:spcAft>
              <a:buClr>
                <a:schemeClr val="dk1"/>
              </a:buClr>
              <a:buSzPts val="2600"/>
              <a:buFont typeface="Arial"/>
              <a:buChar char="•"/>
            </a:pPr>
            <a:r>
              <a:rPr lang="en-US" sz="2600">
                <a:solidFill>
                  <a:schemeClr val="dk1"/>
                </a:solidFill>
                <a:latin typeface="Avenir"/>
                <a:ea typeface="Avenir"/>
                <a:cs typeface="Avenir"/>
                <a:sym typeface="Avenir"/>
              </a:rPr>
              <a:t> We are taxed at a statutory rate, whereas businesses are taxed at an effective tax rate </a:t>
            </a:r>
            <a:endParaRPr/>
          </a:p>
          <a:p>
            <a:pPr indent="-228600" lvl="0" marL="228600" marR="0" rtl="0" algn="l">
              <a:lnSpc>
                <a:spcPct val="150000"/>
              </a:lnSpc>
              <a:spcBef>
                <a:spcPts val="1000"/>
              </a:spcBef>
              <a:spcAft>
                <a:spcPts val="0"/>
              </a:spcAft>
              <a:buClr>
                <a:schemeClr val="dk1"/>
              </a:buClr>
              <a:buSzPts val="2600"/>
              <a:buFont typeface="Arial"/>
              <a:buChar char="•"/>
            </a:pPr>
            <a:r>
              <a:rPr lang="en-US" sz="2600">
                <a:solidFill>
                  <a:schemeClr val="dk1"/>
                </a:solidFill>
                <a:latin typeface="Avenir"/>
                <a:ea typeface="Avenir"/>
                <a:cs typeface="Avenir"/>
                <a:sym typeface="Avenir"/>
              </a:rPr>
              <a:t> Effective Tax Rate = Provision for Income Taxes / Earnings Before Taxes (EBIT)</a:t>
            </a:r>
            <a:endParaRPr/>
          </a:p>
          <a:p>
            <a:pPr indent="-228600" lvl="0" marL="228600" marR="0" rtl="0" algn="l">
              <a:lnSpc>
                <a:spcPct val="150000"/>
              </a:lnSpc>
              <a:spcBef>
                <a:spcPts val="1000"/>
              </a:spcBef>
              <a:spcAft>
                <a:spcPts val="0"/>
              </a:spcAft>
              <a:buClr>
                <a:schemeClr val="dk1"/>
              </a:buClr>
              <a:buSzPts val="2600"/>
              <a:buFont typeface="Arial"/>
              <a:buChar char="•"/>
            </a:pPr>
            <a:r>
              <a:rPr lang="en-US" sz="2600">
                <a:solidFill>
                  <a:schemeClr val="dk1"/>
                </a:solidFill>
                <a:latin typeface="Avenir"/>
                <a:ea typeface="Avenir"/>
                <a:cs typeface="Avenir"/>
                <a:sym typeface="Avenir"/>
              </a:rPr>
              <a:t> Key differences between effective and statutory rates</a:t>
            </a:r>
            <a:endParaRPr/>
          </a:p>
          <a:p>
            <a:pPr indent="-228600" lvl="1" marL="685800" marR="0" rtl="0" algn="l">
              <a:lnSpc>
                <a:spcPct val="150000"/>
              </a:lnSpc>
              <a:spcBef>
                <a:spcPts val="500"/>
              </a:spcBef>
              <a:spcAft>
                <a:spcPts val="0"/>
              </a:spcAft>
              <a:buClr>
                <a:schemeClr val="dk1"/>
              </a:buClr>
              <a:buSzPts val="2200"/>
              <a:buFont typeface="Arial"/>
              <a:buChar char="•"/>
            </a:pPr>
            <a:r>
              <a:rPr b="0" i="0" lang="en-US" sz="2200" u="none" cap="none" strike="noStrike">
                <a:solidFill>
                  <a:schemeClr val="dk1"/>
                </a:solidFill>
                <a:latin typeface="Avenir"/>
                <a:ea typeface="Avenir"/>
                <a:cs typeface="Avenir"/>
                <a:sym typeface="Avenir"/>
              </a:rPr>
              <a:t>Tax Deduction from Several Sources (R</a:t>
            </a:r>
            <a:r>
              <a:rPr lang="en-US" sz="2200">
                <a:solidFill>
                  <a:schemeClr val="dk1"/>
                </a:solidFill>
                <a:latin typeface="Avenir"/>
                <a:ea typeface="Avenir"/>
                <a:cs typeface="Avenir"/>
                <a:sym typeface="Avenir"/>
              </a:rPr>
              <a:t>&amp;D Tax Credit)</a:t>
            </a:r>
            <a:endParaRPr/>
          </a:p>
          <a:p>
            <a:pPr indent="-228600" lvl="1" marL="685800" marR="0" rtl="0" algn="l">
              <a:lnSpc>
                <a:spcPct val="150000"/>
              </a:lnSpc>
              <a:spcBef>
                <a:spcPts val="500"/>
              </a:spcBef>
              <a:spcAft>
                <a:spcPts val="0"/>
              </a:spcAft>
              <a:buClr>
                <a:schemeClr val="dk1"/>
              </a:buClr>
              <a:buSzPts val="2200"/>
              <a:buFont typeface="Arial"/>
              <a:buChar char="•"/>
            </a:pPr>
            <a:r>
              <a:rPr b="0" i="0" lang="en-US" sz="2200" u="none" cap="none" strike="noStrike">
                <a:solidFill>
                  <a:schemeClr val="dk1"/>
                </a:solidFill>
                <a:latin typeface="Avenir"/>
                <a:ea typeface="Avenir"/>
                <a:cs typeface="Avenir"/>
                <a:sym typeface="Avenir"/>
              </a:rPr>
              <a:t>Accounting and Taxes can sometimes conflict </a:t>
            </a:r>
            <a:endParaRPr/>
          </a:p>
          <a:p>
            <a:pPr indent="-76200" lvl="1" marL="685800" marR="0" rtl="0" algn="l">
              <a:lnSpc>
                <a:spcPct val="150000"/>
              </a:lnSpc>
              <a:spcBef>
                <a:spcPts val="500"/>
              </a:spcBef>
              <a:spcAft>
                <a:spcPts val="0"/>
              </a:spcAft>
              <a:buClr>
                <a:schemeClr val="dk1"/>
              </a:buClr>
              <a:buSzPts val="2400"/>
              <a:buFont typeface="Arial"/>
              <a:buNone/>
            </a:pPr>
            <a:r>
              <a:t/>
            </a:r>
            <a:endParaRPr b="0" i="0" sz="2400" u="none" cap="none" strike="noStrike">
              <a:solidFill>
                <a:schemeClr val="dk1"/>
              </a:solidFill>
              <a:latin typeface="Avenir"/>
              <a:ea typeface="Avenir"/>
              <a:cs typeface="Avenir"/>
              <a:sym typeface="Avenir"/>
            </a:endParaRPr>
          </a:p>
        </p:txBody>
      </p:sp>
      <p:sp>
        <p:nvSpPr>
          <p:cNvPr id="571" name="Google Shape;571;p3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venir"/>
              <a:buNone/>
            </a:pPr>
            <a:r>
              <a:rPr lang="en-US" sz="3600"/>
              <a:t>Income Taxes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7"/>
          <p:cNvSpPr txBox="1"/>
          <p:nvPr/>
        </p:nvSpPr>
        <p:spPr>
          <a:xfrm>
            <a:off x="135081" y="169260"/>
            <a:ext cx="11921837" cy="9150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venir"/>
              <a:buNone/>
            </a:pPr>
            <a:r>
              <a:rPr lang="en-US" sz="4400">
                <a:solidFill>
                  <a:schemeClr val="dk1"/>
                </a:solidFill>
                <a:latin typeface="Avenir"/>
                <a:ea typeface="Avenir"/>
                <a:cs typeface="Avenir"/>
                <a:sym typeface="Avenir"/>
              </a:rPr>
              <a:t>Income Statement Layout</a:t>
            </a:r>
            <a:endParaRPr/>
          </a:p>
        </p:txBody>
      </p:sp>
      <p:sp>
        <p:nvSpPr>
          <p:cNvPr id="577" name="Google Shape;577;p37"/>
          <p:cNvSpPr/>
          <p:nvPr/>
        </p:nvSpPr>
        <p:spPr>
          <a:xfrm>
            <a:off x="566057" y="1026688"/>
            <a:ext cx="4191000" cy="40218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Revenue </a:t>
            </a:r>
            <a:endParaRPr/>
          </a:p>
        </p:txBody>
      </p:sp>
      <p:sp>
        <p:nvSpPr>
          <p:cNvPr id="578" name="Google Shape;578;p37"/>
          <p:cNvSpPr/>
          <p:nvPr/>
        </p:nvSpPr>
        <p:spPr>
          <a:xfrm>
            <a:off x="602501" y="1533385"/>
            <a:ext cx="1733195"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COGS  </a:t>
            </a:r>
            <a:endParaRPr/>
          </a:p>
        </p:txBody>
      </p:sp>
      <p:sp>
        <p:nvSpPr>
          <p:cNvPr id="579" name="Google Shape;579;p37"/>
          <p:cNvSpPr/>
          <p:nvPr/>
        </p:nvSpPr>
        <p:spPr>
          <a:xfrm>
            <a:off x="602501" y="2019704"/>
            <a:ext cx="3687891" cy="40218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Gross Income </a:t>
            </a:r>
            <a:endParaRPr/>
          </a:p>
        </p:txBody>
      </p:sp>
      <p:sp>
        <p:nvSpPr>
          <p:cNvPr id="580" name="Google Shape;580;p37"/>
          <p:cNvSpPr/>
          <p:nvPr/>
        </p:nvSpPr>
        <p:spPr>
          <a:xfrm>
            <a:off x="602502" y="3012720"/>
            <a:ext cx="3025282" cy="40218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Operating Income</a:t>
            </a:r>
            <a:endParaRPr/>
          </a:p>
        </p:txBody>
      </p:sp>
      <p:sp>
        <p:nvSpPr>
          <p:cNvPr id="581" name="Google Shape;581;p37"/>
          <p:cNvSpPr/>
          <p:nvPr/>
        </p:nvSpPr>
        <p:spPr>
          <a:xfrm>
            <a:off x="602501" y="2508332"/>
            <a:ext cx="1163352"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D&amp;A  </a:t>
            </a:r>
            <a:endParaRPr/>
          </a:p>
        </p:txBody>
      </p:sp>
      <p:sp>
        <p:nvSpPr>
          <p:cNvPr id="582" name="Google Shape;582;p37"/>
          <p:cNvSpPr/>
          <p:nvPr/>
        </p:nvSpPr>
        <p:spPr>
          <a:xfrm>
            <a:off x="602501" y="3517108"/>
            <a:ext cx="1163352"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Others</a:t>
            </a:r>
            <a:endParaRPr/>
          </a:p>
        </p:txBody>
      </p:sp>
      <p:sp>
        <p:nvSpPr>
          <p:cNvPr id="583" name="Google Shape;583;p37"/>
          <p:cNvSpPr/>
          <p:nvPr/>
        </p:nvSpPr>
        <p:spPr>
          <a:xfrm>
            <a:off x="1864770" y="2506023"/>
            <a:ext cx="1163352"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SG&amp;A</a:t>
            </a:r>
            <a:endParaRPr/>
          </a:p>
        </p:txBody>
      </p:sp>
      <p:sp>
        <p:nvSpPr>
          <p:cNvPr id="584" name="Google Shape;584;p37"/>
          <p:cNvSpPr/>
          <p:nvPr/>
        </p:nvSpPr>
        <p:spPr>
          <a:xfrm>
            <a:off x="3127039" y="2506023"/>
            <a:ext cx="1163352"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-R&amp;D </a:t>
            </a:r>
            <a:endParaRPr/>
          </a:p>
        </p:txBody>
      </p:sp>
      <p:sp>
        <p:nvSpPr>
          <p:cNvPr id="585" name="Google Shape;585;p37"/>
          <p:cNvSpPr/>
          <p:nvPr/>
        </p:nvSpPr>
        <p:spPr>
          <a:xfrm>
            <a:off x="602502" y="4021496"/>
            <a:ext cx="2756924" cy="504388"/>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Earnings Before Interest &amp; Tax (EBIT)</a:t>
            </a:r>
            <a:endParaRPr/>
          </a:p>
        </p:txBody>
      </p:sp>
      <p:sp>
        <p:nvSpPr>
          <p:cNvPr id="586" name="Google Shape;586;p37"/>
          <p:cNvSpPr/>
          <p:nvPr/>
        </p:nvSpPr>
        <p:spPr>
          <a:xfrm>
            <a:off x="602501" y="4628088"/>
            <a:ext cx="1163352"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Interest</a:t>
            </a:r>
            <a:endParaRPr/>
          </a:p>
        </p:txBody>
      </p:sp>
      <p:sp>
        <p:nvSpPr>
          <p:cNvPr id="587" name="Google Shape;587;p37"/>
          <p:cNvSpPr/>
          <p:nvPr/>
        </p:nvSpPr>
        <p:spPr>
          <a:xfrm>
            <a:off x="602502" y="5180824"/>
            <a:ext cx="1991611" cy="504388"/>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Earnings Before Tax (EBT)</a:t>
            </a:r>
            <a:endParaRPr/>
          </a:p>
        </p:txBody>
      </p:sp>
      <p:sp>
        <p:nvSpPr>
          <p:cNvPr id="588" name="Google Shape;588;p37"/>
          <p:cNvSpPr/>
          <p:nvPr/>
        </p:nvSpPr>
        <p:spPr>
          <a:xfrm>
            <a:off x="602501" y="5838298"/>
            <a:ext cx="1163352" cy="402184"/>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Tax</a:t>
            </a:r>
            <a:endParaRPr/>
          </a:p>
        </p:txBody>
      </p:sp>
      <p:sp>
        <p:nvSpPr>
          <p:cNvPr id="589" name="Google Shape;589;p37"/>
          <p:cNvSpPr/>
          <p:nvPr/>
        </p:nvSpPr>
        <p:spPr>
          <a:xfrm>
            <a:off x="602501" y="6347835"/>
            <a:ext cx="1733196" cy="402184"/>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Net Income</a:t>
            </a:r>
            <a:endParaRPr/>
          </a:p>
        </p:txBody>
      </p:sp>
      <p:sp>
        <p:nvSpPr>
          <p:cNvPr id="590" name="Google Shape;590;p37"/>
          <p:cNvSpPr/>
          <p:nvPr/>
        </p:nvSpPr>
        <p:spPr>
          <a:xfrm>
            <a:off x="2335696" y="1681627"/>
            <a:ext cx="3289852" cy="99391"/>
          </a:xfrm>
          <a:prstGeom prst="roundRect">
            <a:avLst>
              <a:gd fmla="val 16667"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37"/>
          <p:cNvSpPr/>
          <p:nvPr/>
        </p:nvSpPr>
        <p:spPr>
          <a:xfrm>
            <a:off x="2969907" y="2672982"/>
            <a:ext cx="215347" cy="68265"/>
          </a:xfrm>
          <a:prstGeom prst="roundRect">
            <a:avLst>
              <a:gd fmla="val 16667"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 name="Google Shape;592;p37"/>
          <p:cNvSpPr/>
          <p:nvPr/>
        </p:nvSpPr>
        <p:spPr>
          <a:xfrm>
            <a:off x="1707638" y="2672982"/>
            <a:ext cx="215347" cy="68265"/>
          </a:xfrm>
          <a:prstGeom prst="roundRect">
            <a:avLst>
              <a:gd fmla="val 16667"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 name="Google Shape;593;p37"/>
          <p:cNvSpPr/>
          <p:nvPr/>
        </p:nvSpPr>
        <p:spPr>
          <a:xfrm>
            <a:off x="4290390" y="2641856"/>
            <a:ext cx="1335157" cy="99391"/>
          </a:xfrm>
          <a:prstGeom prst="roundRect">
            <a:avLst>
              <a:gd fmla="val 16667"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4" name="Google Shape;594;p37"/>
          <p:cNvSpPr/>
          <p:nvPr/>
        </p:nvSpPr>
        <p:spPr>
          <a:xfrm rot="5400000">
            <a:off x="5102606" y="2164811"/>
            <a:ext cx="1065286" cy="98918"/>
          </a:xfrm>
          <a:prstGeom prst="roundRect">
            <a:avLst>
              <a:gd fmla="val 16667"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5" name="Google Shape;595;p37"/>
          <p:cNvSpPr/>
          <p:nvPr/>
        </p:nvSpPr>
        <p:spPr>
          <a:xfrm>
            <a:off x="5684708" y="2110461"/>
            <a:ext cx="2633870" cy="207618"/>
          </a:xfrm>
          <a:prstGeom prst="rightArrow">
            <a:avLst>
              <a:gd fmla="val 50000" name="adj1"/>
              <a:gd fmla="val 50000" name="adj2"/>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6" name="Google Shape;596;p37"/>
          <p:cNvSpPr txBox="1"/>
          <p:nvPr/>
        </p:nvSpPr>
        <p:spPr>
          <a:xfrm>
            <a:off x="8318578" y="1859692"/>
            <a:ext cx="229688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Operating Expenses (Opex)</a:t>
            </a:r>
            <a:endParaRPr/>
          </a:p>
        </p:txBody>
      </p:sp>
      <p:sp>
        <p:nvSpPr>
          <p:cNvPr id="597" name="Google Shape;597;p37"/>
          <p:cNvSpPr/>
          <p:nvPr/>
        </p:nvSpPr>
        <p:spPr>
          <a:xfrm>
            <a:off x="1765853" y="3674731"/>
            <a:ext cx="3918855" cy="99391"/>
          </a:xfrm>
          <a:prstGeom prst="roundRect">
            <a:avLst>
              <a:gd fmla="val 16667"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8" name="Google Shape;598;p37"/>
          <p:cNvSpPr/>
          <p:nvPr/>
        </p:nvSpPr>
        <p:spPr>
          <a:xfrm>
            <a:off x="1765853" y="4773258"/>
            <a:ext cx="3918855" cy="99391"/>
          </a:xfrm>
          <a:prstGeom prst="roundRect">
            <a:avLst>
              <a:gd fmla="val 16667"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9" name="Google Shape;599;p37"/>
          <p:cNvSpPr/>
          <p:nvPr/>
        </p:nvSpPr>
        <p:spPr>
          <a:xfrm rot="5400000">
            <a:off x="5102606" y="4214480"/>
            <a:ext cx="1065286" cy="98918"/>
          </a:xfrm>
          <a:prstGeom prst="roundRect">
            <a:avLst>
              <a:gd fmla="val 16667"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0" name="Google Shape;600;p37"/>
          <p:cNvSpPr/>
          <p:nvPr/>
        </p:nvSpPr>
        <p:spPr>
          <a:xfrm>
            <a:off x="5684708" y="4144360"/>
            <a:ext cx="1869031" cy="207618"/>
          </a:xfrm>
          <a:prstGeom prst="rightArrow">
            <a:avLst>
              <a:gd fmla="val 50000" name="adj1"/>
              <a:gd fmla="val 50000" name="adj2"/>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 name="Google Shape;601;p37"/>
          <p:cNvSpPr txBox="1"/>
          <p:nvPr/>
        </p:nvSpPr>
        <p:spPr>
          <a:xfrm>
            <a:off x="7652657" y="3950524"/>
            <a:ext cx="229688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Non-Operational Expenses</a:t>
            </a:r>
            <a:endParaRPr/>
          </a:p>
        </p:txBody>
      </p:sp>
      <p:sp>
        <p:nvSpPr>
          <p:cNvPr id="602" name="Google Shape;602;p37"/>
          <p:cNvSpPr/>
          <p:nvPr/>
        </p:nvSpPr>
        <p:spPr>
          <a:xfrm>
            <a:off x="1765853" y="5935581"/>
            <a:ext cx="1869031" cy="207618"/>
          </a:xfrm>
          <a:prstGeom prst="rightArrow">
            <a:avLst>
              <a:gd fmla="val 50000" name="adj1"/>
              <a:gd fmla="val 50000" name="adj2"/>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3" name="Google Shape;603;p37"/>
          <p:cNvSpPr txBox="1"/>
          <p:nvPr/>
        </p:nvSpPr>
        <p:spPr>
          <a:xfrm>
            <a:off x="3649792" y="5854724"/>
            <a:ext cx="229688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Tax Expenses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8"/>
          <p:cNvSpPr txBox="1"/>
          <p:nvPr>
            <p:ph type="ctrTitle"/>
          </p:nvPr>
        </p:nvSpPr>
        <p:spPr>
          <a:xfrm>
            <a:off x="1557916" y="2723016"/>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a:t>Cash Flow Statement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9"/>
          <p:cNvSpPr txBox="1"/>
          <p:nvPr/>
        </p:nvSpPr>
        <p:spPr>
          <a:xfrm>
            <a:off x="131616" y="1285102"/>
            <a:ext cx="11921837" cy="4686830"/>
          </a:xfrm>
          <a:prstGeom prst="rect">
            <a:avLst/>
          </a:prstGeom>
          <a:noFill/>
          <a:ln>
            <a:noFill/>
          </a:ln>
        </p:spPr>
        <p:txBody>
          <a:bodyPr anchorCtr="0" anchor="t" bIns="45700" lIns="91425" spcFirstLastPara="1" rIns="91425" wrap="square" tIns="45700">
            <a:normAutofit fontScale="92500"/>
          </a:bodyPr>
          <a:lstStyle/>
          <a:p>
            <a:pPr indent="-228600" lvl="0" marL="228600" marR="0" rtl="0" algn="l">
              <a:lnSpc>
                <a:spcPct val="150000"/>
              </a:lnSpc>
              <a:spcBef>
                <a:spcPts val="0"/>
              </a:spcBef>
              <a:spcAft>
                <a:spcPts val="0"/>
              </a:spcAft>
              <a:buClr>
                <a:schemeClr val="dk1"/>
              </a:buClr>
              <a:buSzPct val="100000"/>
              <a:buFont typeface="Arial"/>
              <a:buChar char="•"/>
            </a:pPr>
            <a:r>
              <a:rPr lang="en-US" sz="2000">
                <a:solidFill>
                  <a:schemeClr val="dk1"/>
                </a:solidFill>
                <a:latin typeface="Avenir"/>
                <a:ea typeface="Avenir"/>
                <a:cs typeface="Avenir"/>
                <a:sym typeface="Avenir"/>
              </a:rPr>
              <a:t>Cash makes the world go round! </a:t>
            </a:r>
            <a:endParaRPr/>
          </a:p>
          <a:p>
            <a:pPr indent="-228600" lvl="0" marL="228600" marR="0" rtl="0" algn="l">
              <a:lnSpc>
                <a:spcPct val="150000"/>
              </a:lnSpc>
              <a:spcBef>
                <a:spcPts val="1000"/>
              </a:spcBef>
              <a:spcAft>
                <a:spcPts val="0"/>
              </a:spcAft>
              <a:buClr>
                <a:schemeClr val="dk1"/>
              </a:buClr>
              <a:buSzPct val="100000"/>
              <a:buFont typeface="Arial"/>
              <a:buChar char="•"/>
            </a:pPr>
            <a:r>
              <a:rPr lang="en-US" sz="2000">
                <a:solidFill>
                  <a:schemeClr val="dk1"/>
                </a:solidFill>
                <a:latin typeface="Avenir"/>
                <a:ea typeface="Avenir"/>
                <a:cs typeface="Avenir"/>
                <a:sym typeface="Avenir"/>
              </a:rPr>
              <a:t> Arguably the most important financial statement.</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1600" u="none" cap="none" strike="noStrike">
                <a:solidFill>
                  <a:schemeClr val="dk1"/>
                </a:solidFill>
                <a:latin typeface="Avenir"/>
                <a:ea typeface="Avenir"/>
                <a:cs typeface="Avenir"/>
                <a:sym typeface="Avenir"/>
              </a:rPr>
              <a:t>If you could only choose one of the 3 statements, it should be the cash flow statement (this is important – It’s a common interview question for investment banking).</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1600" u="none" cap="none" strike="noStrike">
                <a:solidFill>
                  <a:schemeClr val="dk1"/>
                </a:solidFill>
                <a:latin typeface="Avenir"/>
                <a:ea typeface="Avenir"/>
                <a:cs typeface="Avenir"/>
                <a:sym typeface="Avenir"/>
              </a:rPr>
              <a:t>Cash returned to shareholder is the most important metric for analyzing return and attractiveness of a company</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1600" u="none" cap="none" strike="noStrike">
                <a:solidFill>
                  <a:schemeClr val="dk1"/>
                </a:solidFill>
                <a:latin typeface="Avenir"/>
                <a:ea typeface="Avenir"/>
                <a:cs typeface="Avenir"/>
                <a:sym typeface="Avenir"/>
              </a:rPr>
              <a:t>Change in cash shows the overall financial health of the company most accurately</a:t>
            </a:r>
            <a:endParaRPr/>
          </a:p>
          <a:p>
            <a:pPr indent="-228600" lvl="0" marL="228600" marR="0" rtl="0" algn="l">
              <a:lnSpc>
                <a:spcPct val="150000"/>
              </a:lnSpc>
              <a:spcBef>
                <a:spcPts val="1000"/>
              </a:spcBef>
              <a:spcAft>
                <a:spcPts val="0"/>
              </a:spcAft>
              <a:buClr>
                <a:schemeClr val="dk1"/>
              </a:buClr>
              <a:buSzPct val="100000"/>
              <a:buFont typeface="Arial"/>
              <a:buChar char="•"/>
            </a:pPr>
            <a:r>
              <a:rPr lang="en-US" sz="2000">
                <a:solidFill>
                  <a:schemeClr val="dk1"/>
                </a:solidFill>
                <a:latin typeface="Avenir"/>
                <a:ea typeface="Avenir"/>
                <a:cs typeface="Avenir"/>
                <a:sym typeface="Avenir"/>
              </a:rPr>
              <a:t>Advanced Note: You can construct the cash flow statement from the Income Statement and the Balance Sheet (if you have the Balance Sheet from the beginning and ending periods on the Income Statement)</a:t>
            </a:r>
            <a:endParaRPr/>
          </a:p>
          <a:p>
            <a:pPr indent="-228600" lvl="0" marL="228600" marR="0" rtl="0" algn="l">
              <a:lnSpc>
                <a:spcPct val="150000"/>
              </a:lnSpc>
              <a:spcBef>
                <a:spcPts val="1000"/>
              </a:spcBef>
              <a:spcAft>
                <a:spcPts val="0"/>
              </a:spcAft>
              <a:buClr>
                <a:schemeClr val="dk1"/>
              </a:buClr>
              <a:buSzPct val="100000"/>
              <a:buFont typeface="Arial"/>
              <a:buChar char="•"/>
            </a:pPr>
            <a:r>
              <a:rPr lang="en-US" sz="2000">
                <a:solidFill>
                  <a:schemeClr val="dk1"/>
                </a:solidFill>
                <a:latin typeface="Avenir"/>
                <a:ea typeface="Avenir"/>
                <a:cs typeface="Avenir"/>
                <a:sym typeface="Avenir"/>
              </a:rPr>
              <a:t> Income Statement and Balance sheet helps us see general profit but…. </a:t>
            </a:r>
            <a:endParaRPr/>
          </a:p>
          <a:p>
            <a:pPr indent="-228600" lvl="1" marL="685800" marR="0" rtl="0" algn="l">
              <a:lnSpc>
                <a:spcPct val="150000"/>
              </a:lnSpc>
              <a:spcBef>
                <a:spcPts val="500"/>
              </a:spcBef>
              <a:spcAft>
                <a:spcPts val="0"/>
              </a:spcAft>
              <a:buClr>
                <a:schemeClr val="dk1"/>
              </a:buClr>
              <a:buSzPct val="100000"/>
              <a:buFont typeface="Arial"/>
              <a:buChar char="•"/>
            </a:pPr>
            <a:r>
              <a:rPr b="0" i="0" lang="en-US" sz="1600" u="none" cap="none" strike="noStrike">
                <a:solidFill>
                  <a:schemeClr val="dk1"/>
                </a:solidFill>
                <a:latin typeface="Avenir"/>
                <a:ea typeface="Avenir"/>
                <a:cs typeface="Avenir"/>
                <a:sym typeface="Avenir"/>
              </a:rPr>
              <a:t> The CFS gives us a better understanding of how much cash is floating in the business </a:t>
            </a:r>
            <a:endParaRPr/>
          </a:p>
        </p:txBody>
      </p:sp>
      <p:sp>
        <p:nvSpPr>
          <p:cNvPr id="614" name="Google Shape;614;p3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venir"/>
              <a:buNone/>
            </a:pPr>
            <a:r>
              <a:rPr lang="en-US" sz="3600"/>
              <a:t>The Cash Flow Statement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0"/>
          <p:cNvSpPr txBox="1"/>
          <p:nvPr/>
        </p:nvSpPr>
        <p:spPr>
          <a:xfrm>
            <a:off x="131616" y="1285102"/>
            <a:ext cx="11921837" cy="468683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dk1"/>
              </a:buClr>
              <a:buSzPts val="2400"/>
              <a:buFont typeface="Arial"/>
              <a:buChar char="•"/>
            </a:pPr>
            <a:r>
              <a:rPr lang="en-US" sz="2400">
                <a:solidFill>
                  <a:schemeClr val="dk1"/>
                </a:solidFill>
                <a:latin typeface="Avenir"/>
                <a:ea typeface="Avenir"/>
                <a:cs typeface="Avenir"/>
                <a:sym typeface="Avenir"/>
              </a:rPr>
              <a:t>Cash Flow From Operations (CFO)</a:t>
            </a:r>
            <a:endParaRPr/>
          </a:p>
          <a:p>
            <a:pPr indent="-228600" lvl="1" marL="685800" marR="0" rtl="0" algn="l">
              <a:lnSpc>
                <a:spcPct val="150000"/>
              </a:lnSpc>
              <a:spcBef>
                <a:spcPts val="500"/>
              </a:spcBef>
              <a:spcAft>
                <a:spcPts val="0"/>
              </a:spcAft>
              <a:buClr>
                <a:schemeClr val="dk1"/>
              </a:buClr>
              <a:buSzPts val="2000"/>
              <a:buFont typeface="Arial"/>
              <a:buChar char="•"/>
            </a:pPr>
            <a:r>
              <a:rPr b="0" i="0" lang="en-US" sz="2000" u="none" cap="none" strike="noStrike">
                <a:solidFill>
                  <a:schemeClr val="dk1"/>
                </a:solidFill>
                <a:latin typeface="Avenir"/>
                <a:ea typeface="Avenir"/>
                <a:cs typeface="Avenir"/>
                <a:sym typeface="Avenir"/>
              </a:rPr>
              <a:t>Net income from Income Statement + Non-Cash Expenses - Changes in Net Working Capital</a:t>
            </a:r>
            <a:endParaRPr/>
          </a:p>
          <a:p>
            <a:pPr indent="-228600" lvl="1" marL="685800" marR="0" rtl="0" algn="l">
              <a:lnSpc>
                <a:spcPct val="150000"/>
              </a:lnSpc>
              <a:spcBef>
                <a:spcPts val="500"/>
              </a:spcBef>
              <a:spcAft>
                <a:spcPts val="0"/>
              </a:spcAft>
              <a:buClr>
                <a:schemeClr val="dk1"/>
              </a:buClr>
              <a:buSzPts val="2000"/>
              <a:buFont typeface="Arial"/>
              <a:buChar char="•"/>
            </a:pPr>
            <a:r>
              <a:rPr b="0" i="0" lang="en-US" sz="2000" u="none" cap="none" strike="noStrike">
                <a:solidFill>
                  <a:schemeClr val="dk1"/>
                </a:solidFill>
                <a:latin typeface="Avenir"/>
                <a:ea typeface="Avenir"/>
                <a:cs typeface="Avenir"/>
                <a:sym typeface="Avenir"/>
              </a:rPr>
              <a:t>How much cash did the core operations of the business generate</a:t>
            </a:r>
            <a:endParaRPr/>
          </a:p>
          <a:p>
            <a:pPr indent="-228600" lvl="0" marL="228600" marR="0" rtl="0" algn="l">
              <a:lnSpc>
                <a:spcPct val="150000"/>
              </a:lnSpc>
              <a:spcBef>
                <a:spcPts val="1000"/>
              </a:spcBef>
              <a:spcAft>
                <a:spcPts val="0"/>
              </a:spcAft>
              <a:buClr>
                <a:schemeClr val="dk1"/>
              </a:buClr>
              <a:buSzPts val="2400"/>
              <a:buFont typeface="Arial"/>
              <a:buChar char="•"/>
            </a:pPr>
            <a:r>
              <a:rPr lang="en-US" sz="2400">
                <a:solidFill>
                  <a:schemeClr val="dk1"/>
                </a:solidFill>
                <a:latin typeface="Avenir"/>
                <a:ea typeface="Avenir"/>
                <a:cs typeface="Avenir"/>
                <a:sym typeface="Avenir"/>
              </a:rPr>
              <a:t>Cash Flow From Investing</a:t>
            </a:r>
            <a:endParaRPr/>
          </a:p>
          <a:p>
            <a:pPr indent="-228600" lvl="1" marL="685800" marR="0" rtl="0" algn="l">
              <a:lnSpc>
                <a:spcPct val="150000"/>
              </a:lnSpc>
              <a:spcBef>
                <a:spcPts val="500"/>
              </a:spcBef>
              <a:spcAft>
                <a:spcPts val="0"/>
              </a:spcAft>
              <a:buClr>
                <a:schemeClr val="dk1"/>
              </a:buClr>
              <a:buSzPts val="2000"/>
              <a:buFont typeface="Arial"/>
              <a:buChar char="•"/>
            </a:pPr>
            <a:r>
              <a:rPr b="0" i="0" lang="en-US" sz="2000" u="none" cap="none" strike="noStrike">
                <a:solidFill>
                  <a:schemeClr val="dk1"/>
                </a:solidFill>
                <a:latin typeface="Avenir"/>
                <a:ea typeface="Avenir"/>
                <a:cs typeface="Avenir"/>
                <a:sym typeface="Avenir"/>
              </a:rPr>
              <a:t> Capital Expenditures, Investments, and Sales of PPE and Investments</a:t>
            </a:r>
            <a:endParaRPr/>
          </a:p>
          <a:p>
            <a:pPr indent="-228600" lvl="0" marL="228600" marR="0" rtl="0" algn="l">
              <a:lnSpc>
                <a:spcPct val="150000"/>
              </a:lnSpc>
              <a:spcBef>
                <a:spcPts val="1000"/>
              </a:spcBef>
              <a:spcAft>
                <a:spcPts val="0"/>
              </a:spcAft>
              <a:buClr>
                <a:schemeClr val="dk1"/>
              </a:buClr>
              <a:buSzPts val="2400"/>
              <a:buFont typeface="Arial"/>
              <a:buChar char="•"/>
            </a:pPr>
            <a:r>
              <a:rPr lang="en-US" sz="2400">
                <a:solidFill>
                  <a:schemeClr val="dk1"/>
                </a:solidFill>
                <a:latin typeface="Avenir"/>
                <a:ea typeface="Avenir"/>
                <a:cs typeface="Avenir"/>
                <a:sym typeface="Avenir"/>
              </a:rPr>
              <a:t>Cash Flow From Financing</a:t>
            </a:r>
            <a:endParaRPr/>
          </a:p>
          <a:p>
            <a:pPr indent="-228600" lvl="1" marL="685800" marR="0" rtl="0" algn="l">
              <a:lnSpc>
                <a:spcPct val="150000"/>
              </a:lnSpc>
              <a:spcBef>
                <a:spcPts val="500"/>
              </a:spcBef>
              <a:spcAft>
                <a:spcPts val="0"/>
              </a:spcAft>
              <a:buClr>
                <a:schemeClr val="dk1"/>
              </a:buClr>
              <a:buSzPts val="2000"/>
              <a:buFont typeface="Arial"/>
              <a:buChar char="•"/>
            </a:pPr>
            <a:r>
              <a:rPr b="0" i="0" lang="en-US" sz="2000" u="none" cap="none" strike="noStrike">
                <a:solidFill>
                  <a:schemeClr val="dk1"/>
                </a:solidFill>
                <a:latin typeface="Avenir"/>
                <a:ea typeface="Avenir"/>
                <a:cs typeface="Avenir"/>
                <a:sym typeface="Avenir"/>
              </a:rPr>
              <a:t>Movement of cash between a firm and its owners, investors, and creditors.</a:t>
            </a:r>
            <a:endParaRPr/>
          </a:p>
          <a:p>
            <a:pPr indent="-228600" lvl="1" marL="685800" marR="0" rtl="0" algn="l">
              <a:lnSpc>
                <a:spcPct val="150000"/>
              </a:lnSpc>
              <a:spcBef>
                <a:spcPts val="500"/>
              </a:spcBef>
              <a:spcAft>
                <a:spcPts val="0"/>
              </a:spcAft>
              <a:buClr>
                <a:schemeClr val="dk1"/>
              </a:buClr>
              <a:buSzPts val="2000"/>
              <a:buFont typeface="Arial"/>
              <a:buChar char="•"/>
            </a:pPr>
            <a:r>
              <a:rPr b="0" i="0" lang="en-US" sz="2000" u="none" cap="none" strike="noStrike">
                <a:solidFill>
                  <a:schemeClr val="dk1"/>
                </a:solidFill>
                <a:latin typeface="Avenir"/>
                <a:ea typeface="Avenir"/>
                <a:cs typeface="Avenir"/>
                <a:sym typeface="Avenir"/>
              </a:rPr>
              <a:t>Debt, Equity, Dividends, Share Buybacks</a:t>
            </a:r>
            <a:endParaRPr/>
          </a:p>
        </p:txBody>
      </p:sp>
      <p:sp>
        <p:nvSpPr>
          <p:cNvPr id="620" name="Google Shape;620;p40"/>
          <p:cNvSpPr txBox="1"/>
          <p:nvPr/>
        </p:nvSpPr>
        <p:spPr>
          <a:xfrm>
            <a:off x="284017" y="522467"/>
            <a:ext cx="11921837" cy="9150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venir"/>
              <a:buNone/>
            </a:pPr>
            <a:r>
              <a:rPr lang="en-US" sz="4400">
                <a:solidFill>
                  <a:schemeClr val="dk1"/>
                </a:solidFill>
                <a:latin typeface="Avenir"/>
                <a:ea typeface="Avenir"/>
                <a:cs typeface="Avenir"/>
                <a:sym typeface="Avenir"/>
              </a:rPr>
              <a:t>Cash Flow Breakdown</a:t>
            </a:r>
            <a:endParaRPr sz="4400">
              <a:solidFill>
                <a:schemeClr val="dk1"/>
              </a:solidFill>
              <a:latin typeface="Avenir"/>
              <a:ea typeface="Avenir"/>
              <a:cs typeface="Avenir"/>
              <a:sym typeface="Aveni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Working Capital</a:t>
            </a:r>
            <a:endParaRPr/>
          </a:p>
        </p:txBody>
      </p:sp>
      <p:sp>
        <p:nvSpPr>
          <p:cNvPr id="626" name="Google Shape;626;p41"/>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t>Represents the operating liquidity of the company</a:t>
            </a:r>
            <a:endParaRPr/>
          </a:p>
          <a:p>
            <a:pPr indent="-228600" lvl="0" marL="228600" rtl="0" algn="l">
              <a:lnSpc>
                <a:spcPct val="150000"/>
              </a:lnSpc>
              <a:spcBef>
                <a:spcPts val="1000"/>
              </a:spcBef>
              <a:spcAft>
                <a:spcPts val="0"/>
              </a:spcAft>
              <a:buClr>
                <a:schemeClr val="dk1"/>
              </a:buClr>
              <a:buSzPct val="100000"/>
              <a:buFont typeface="Arial"/>
              <a:buChar char="•"/>
            </a:pPr>
            <a:r>
              <a:rPr lang="en-US"/>
              <a:t> Amount of money left over after covering all short-term obligations</a:t>
            </a:r>
            <a:endParaRPr/>
          </a:p>
          <a:p>
            <a:pPr indent="-228600" lvl="0" marL="228600" rtl="0" algn="l">
              <a:lnSpc>
                <a:spcPct val="150000"/>
              </a:lnSpc>
              <a:spcBef>
                <a:spcPts val="1000"/>
              </a:spcBef>
              <a:spcAft>
                <a:spcPts val="0"/>
              </a:spcAft>
              <a:buClr>
                <a:schemeClr val="dk1"/>
              </a:buClr>
              <a:buSzPct val="100000"/>
              <a:buFont typeface="Arial"/>
              <a:buChar char="•"/>
            </a:pPr>
            <a:r>
              <a:rPr lang="en-US"/>
              <a:t> Change in Working Capital means that the company used or received cash (Change in Cash)</a:t>
            </a:r>
            <a:endParaRPr/>
          </a:p>
          <a:p>
            <a:pPr indent="-228600" lvl="0" marL="228600" rtl="0" algn="l">
              <a:lnSpc>
                <a:spcPct val="150000"/>
              </a:lnSpc>
              <a:spcBef>
                <a:spcPts val="1000"/>
              </a:spcBef>
              <a:spcAft>
                <a:spcPts val="0"/>
              </a:spcAft>
              <a:buClr>
                <a:schemeClr val="dk1"/>
              </a:buClr>
              <a:buSzPct val="100000"/>
              <a:buFont typeface="Arial"/>
              <a:buChar char="•"/>
            </a:pPr>
            <a:r>
              <a:rPr lang="en-US"/>
              <a:t> Can indicate whether a company spends money to stimulate growth or whether it generates more cash as a result of growth.</a:t>
            </a:r>
            <a:endParaRPr/>
          </a:p>
          <a:p>
            <a:pPr indent="-228600" lvl="1" marL="685800" rtl="0" algn="l">
              <a:lnSpc>
                <a:spcPct val="150000"/>
              </a:lnSpc>
              <a:spcBef>
                <a:spcPts val="500"/>
              </a:spcBef>
              <a:spcAft>
                <a:spcPts val="0"/>
              </a:spcAft>
              <a:buClr>
                <a:schemeClr val="dk1"/>
              </a:buClr>
              <a:buSzPct val="100000"/>
              <a:buChar char="•"/>
            </a:pPr>
            <a:r>
              <a:rPr lang="en-US"/>
              <a:t> Ex: Retailers tend to have increased working capital as they purchase higher volumes of inventory upfront as they get more orders.</a:t>
            </a:r>
            <a:endParaRPr/>
          </a:p>
          <a:p>
            <a:pPr indent="-90804" lvl="0" marL="228600" rtl="0" algn="l">
              <a:lnSpc>
                <a:spcPct val="150000"/>
              </a:lnSpc>
              <a:spcBef>
                <a:spcPts val="1000"/>
              </a:spcBef>
              <a:spcAft>
                <a:spcPts val="0"/>
              </a:spcAft>
              <a:buClr>
                <a:schemeClr val="dk1"/>
              </a:buClr>
              <a:buSzPct val="100000"/>
              <a:buFont typeface="Arial"/>
              <a:buNone/>
            </a:pPr>
            <a:r>
              <a:t/>
            </a:r>
            <a:endParaRPr/>
          </a:p>
        </p:txBody>
      </p:sp>
      <p:sp>
        <p:nvSpPr>
          <p:cNvPr id="627" name="Google Shape;627;p41"/>
          <p:cNvSpPr txBox="1"/>
          <p:nvPr/>
        </p:nvSpPr>
        <p:spPr>
          <a:xfrm>
            <a:off x="1398103" y="1542565"/>
            <a:ext cx="9803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Net Working Capital = Operating Assets - Operating Liabilities</a:t>
            </a:r>
            <a:endParaRPr sz="2000">
              <a:solidFill>
                <a:schemeClr val="lt1"/>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
          <p:cNvSpPr txBox="1"/>
          <p:nvPr/>
        </p:nvSpPr>
        <p:spPr>
          <a:xfrm>
            <a:off x="2357657" y="1513709"/>
            <a:ext cx="706712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venir"/>
                <a:ea typeface="Avenir"/>
                <a:cs typeface="Avenir"/>
                <a:sym typeface="Avenir"/>
              </a:rPr>
              <a:t>Companies are created through cash, obtained by debt and equity</a:t>
            </a:r>
            <a:endParaRPr/>
          </a:p>
        </p:txBody>
      </p:sp>
      <p:sp>
        <p:nvSpPr>
          <p:cNvPr id="213" name="Google Shape;213;p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The Financial Shell of a Company</a:t>
            </a:r>
            <a:endParaRPr/>
          </a:p>
        </p:txBody>
      </p:sp>
      <p:sp>
        <p:nvSpPr>
          <p:cNvPr id="214" name="Google Shape;214;p4"/>
          <p:cNvSpPr/>
          <p:nvPr/>
        </p:nvSpPr>
        <p:spPr>
          <a:xfrm>
            <a:off x="1110885" y="3035189"/>
            <a:ext cx="2126188" cy="83814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15" name="Google Shape;215;p4"/>
          <p:cNvSpPr txBox="1"/>
          <p:nvPr/>
        </p:nvSpPr>
        <p:spPr>
          <a:xfrm>
            <a:off x="1110885" y="3153813"/>
            <a:ext cx="208395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2"/>
                </a:solidFill>
                <a:latin typeface="Avenir"/>
                <a:ea typeface="Avenir"/>
                <a:cs typeface="Avenir"/>
                <a:sym typeface="Avenir"/>
              </a:rPr>
              <a:t>Equity</a:t>
            </a:r>
            <a:endParaRPr/>
          </a:p>
        </p:txBody>
      </p:sp>
      <p:sp>
        <p:nvSpPr>
          <p:cNvPr id="216" name="Google Shape;216;p4"/>
          <p:cNvSpPr txBox="1"/>
          <p:nvPr/>
        </p:nvSpPr>
        <p:spPr>
          <a:xfrm>
            <a:off x="1131662" y="2338413"/>
            <a:ext cx="208395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venir"/>
                <a:ea typeface="Avenir"/>
                <a:cs typeface="Avenir"/>
                <a:sym typeface="Avenir"/>
              </a:rPr>
              <a:t>Sell/Issue Stock for Cash</a:t>
            </a:r>
            <a:endParaRPr/>
          </a:p>
        </p:txBody>
      </p:sp>
      <p:sp>
        <p:nvSpPr>
          <p:cNvPr id="217" name="Google Shape;217;p4"/>
          <p:cNvSpPr txBox="1"/>
          <p:nvPr/>
        </p:nvSpPr>
        <p:spPr>
          <a:xfrm>
            <a:off x="1083701" y="5815670"/>
            <a:ext cx="208395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venir"/>
                <a:ea typeface="Avenir"/>
                <a:cs typeface="Avenir"/>
                <a:sym typeface="Avenir"/>
              </a:rPr>
              <a:t>Borrow Debt for Cash</a:t>
            </a:r>
            <a:endParaRPr/>
          </a:p>
        </p:txBody>
      </p:sp>
      <p:sp>
        <p:nvSpPr>
          <p:cNvPr id="218" name="Google Shape;218;p4"/>
          <p:cNvSpPr/>
          <p:nvPr/>
        </p:nvSpPr>
        <p:spPr>
          <a:xfrm rot="5400000">
            <a:off x="3057611" y="3486751"/>
            <a:ext cx="473051" cy="1298325"/>
          </a:xfrm>
          <a:prstGeom prst="leftUpArrow">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19" name="Google Shape;219;p4"/>
          <p:cNvSpPr/>
          <p:nvPr/>
        </p:nvSpPr>
        <p:spPr>
          <a:xfrm flipH="1" rot="5400000">
            <a:off x="3057610" y="4005807"/>
            <a:ext cx="473052" cy="1338806"/>
          </a:xfrm>
          <a:prstGeom prst="leftUpArrow">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0" name="Google Shape;220;p4"/>
          <p:cNvSpPr/>
          <p:nvPr/>
        </p:nvSpPr>
        <p:spPr>
          <a:xfrm>
            <a:off x="1089433" y="4933665"/>
            <a:ext cx="2126188" cy="83814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1" name="Google Shape;221;p4"/>
          <p:cNvSpPr txBox="1"/>
          <p:nvPr/>
        </p:nvSpPr>
        <p:spPr>
          <a:xfrm>
            <a:off x="1083701" y="5059547"/>
            <a:ext cx="208395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2"/>
                </a:solidFill>
                <a:latin typeface="Avenir"/>
                <a:ea typeface="Avenir"/>
                <a:cs typeface="Avenir"/>
                <a:sym typeface="Avenir"/>
              </a:rPr>
              <a:t>Debt</a:t>
            </a:r>
            <a:endParaRPr/>
          </a:p>
        </p:txBody>
      </p:sp>
      <p:sp>
        <p:nvSpPr>
          <p:cNvPr id="222" name="Google Shape;222;p4"/>
          <p:cNvSpPr/>
          <p:nvPr/>
        </p:nvSpPr>
        <p:spPr>
          <a:xfrm>
            <a:off x="4190459" y="3429000"/>
            <a:ext cx="2752014" cy="1794226"/>
          </a:xfrm>
          <a:prstGeom prst="frame">
            <a:avLst>
              <a:gd fmla="val 167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223" name="Google Shape;223;p4"/>
          <p:cNvSpPr txBox="1"/>
          <p:nvPr/>
        </p:nvSpPr>
        <p:spPr>
          <a:xfrm>
            <a:off x="4190459" y="3635753"/>
            <a:ext cx="2752014"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venir"/>
                <a:ea typeface="Avenir"/>
                <a:cs typeface="Avenir"/>
                <a:sym typeface="Avenir"/>
              </a:rPr>
              <a:t>Labor </a:t>
            </a:r>
            <a:endParaRPr/>
          </a:p>
          <a:p>
            <a:pPr indent="0" lvl="0" marL="0" marR="0" rtl="0" algn="ctr">
              <a:spcBef>
                <a:spcPts val="0"/>
              </a:spcBef>
              <a:spcAft>
                <a:spcPts val="0"/>
              </a:spcAft>
              <a:buNone/>
            </a:pPr>
            <a:r>
              <a:rPr lang="en-US" sz="2400">
                <a:solidFill>
                  <a:schemeClr val="dk1"/>
                </a:solidFill>
                <a:latin typeface="Avenir"/>
                <a:ea typeface="Avenir"/>
                <a:cs typeface="Avenir"/>
                <a:sym typeface="Avenir"/>
              </a:rPr>
              <a:t>&amp; </a:t>
            </a:r>
            <a:endParaRPr/>
          </a:p>
          <a:p>
            <a:pPr indent="0" lvl="0" marL="0" marR="0" rtl="0" algn="ctr">
              <a:spcBef>
                <a:spcPts val="0"/>
              </a:spcBef>
              <a:spcAft>
                <a:spcPts val="0"/>
              </a:spcAft>
              <a:buNone/>
            </a:pPr>
            <a:r>
              <a:rPr lang="en-US" sz="2400">
                <a:solidFill>
                  <a:schemeClr val="dk1"/>
                </a:solidFill>
                <a:latin typeface="Avenir"/>
                <a:ea typeface="Avenir"/>
                <a:cs typeface="Avenir"/>
                <a:sym typeface="Avenir"/>
              </a:rPr>
              <a:t>Capital Investment</a:t>
            </a:r>
            <a:endParaRPr/>
          </a:p>
        </p:txBody>
      </p:sp>
      <p:sp>
        <p:nvSpPr>
          <p:cNvPr id="224" name="Google Shape;224;p4"/>
          <p:cNvSpPr txBox="1"/>
          <p:nvPr/>
        </p:nvSpPr>
        <p:spPr>
          <a:xfrm>
            <a:off x="4460788" y="2922980"/>
            <a:ext cx="21261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venir"/>
                <a:ea typeface="Avenir"/>
                <a:cs typeface="Avenir"/>
                <a:sym typeface="Avenir"/>
              </a:rPr>
              <a:t>The Company</a:t>
            </a:r>
            <a:endParaRPr/>
          </a:p>
        </p:txBody>
      </p:sp>
      <p:sp>
        <p:nvSpPr>
          <p:cNvPr id="225" name="Google Shape;225;p4"/>
          <p:cNvSpPr txBox="1"/>
          <p:nvPr/>
        </p:nvSpPr>
        <p:spPr>
          <a:xfrm>
            <a:off x="3844594" y="5324557"/>
            <a:ext cx="3358575"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venir"/>
                <a:ea typeface="Avenir"/>
                <a:cs typeface="Avenir"/>
                <a:sym typeface="Avenir"/>
              </a:rPr>
              <a:t> Companies use money to invest in assets such as capital and labor to then create profit</a:t>
            </a:r>
            <a:endParaRPr/>
          </a:p>
        </p:txBody>
      </p:sp>
      <p:sp>
        <p:nvSpPr>
          <p:cNvPr id="226" name="Google Shape;226;p4"/>
          <p:cNvSpPr/>
          <p:nvPr/>
        </p:nvSpPr>
        <p:spPr>
          <a:xfrm>
            <a:off x="7301300" y="4122362"/>
            <a:ext cx="1529541" cy="40750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7" name="Google Shape;227;p4"/>
          <p:cNvSpPr/>
          <p:nvPr/>
        </p:nvSpPr>
        <p:spPr>
          <a:xfrm>
            <a:off x="9152898" y="3300153"/>
            <a:ext cx="2219498" cy="1923073"/>
          </a:xfrm>
          <a:prstGeom prst="hexagon">
            <a:avLst>
              <a:gd fmla="val 25000" name="adj"/>
              <a:gd fmla="val 115470"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r>
              <a:rPr lang="en-US" sz="3200">
                <a:solidFill>
                  <a:schemeClr val="lt1"/>
                </a:solidFill>
                <a:latin typeface="Avenir"/>
                <a:ea typeface="Avenir"/>
                <a:cs typeface="Avenir"/>
                <a:sym typeface="Avenir"/>
              </a:rPr>
              <a:t>$$ Profit $$ </a:t>
            </a:r>
            <a:endParaRPr sz="1800">
              <a:solidFill>
                <a:schemeClr val="lt1"/>
              </a:solidFill>
              <a:latin typeface="Avenir"/>
              <a:ea typeface="Avenir"/>
              <a:cs typeface="Avenir"/>
              <a:sym typeface="Avenir"/>
            </a:endParaRPr>
          </a:p>
        </p:txBody>
      </p:sp>
      <p:sp>
        <p:nvSpPr>
          <p:cNvPr id="228" name="Google Shape;228;p4"/>
          <p:cNvSpPr txBox="1"/>
          <p:nvPr/>
        </p:nvSpPr>
        <p:spPr>
          <a:xfrm>
            <a:off x="7047487" y="2285827"/>
            <a:ext cx="2083959"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venir"/>
                <a:ea typeface="Avenir"/>
                <a:cs typeface="Avenir"/>
                <a:sym typeface="Avenir"/>
              </a:rPr>
              <a:t> By using these investments, companies sell goods and services for a profit</a:t>
            </a:r>
            <a:endParaRPr b="1" sz="2000">
              <a:solidFill>
                <a:schemeClr val="dk1"/>
              </a:solidFill>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Effect of Operations on Balance Sheet</a:t>
            </a:r>
            <a:endParaRPr/>
          </a:p>
        </p:txBody>
      </p:sp>
      <p:sp>
        <p:nvSpPr>
          <p:cNvPr id="633" name="Google Shape;633;p43"/>
          <p:cNvSpPr txBox="1"/>
          <p:nvPr/>
        </p:nvSpPr>
        <p:spPr>
          <a:xfrm>
            <a:off x="842303" y="1431660"/>
            <a:ext cx="1050046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latin typeface="Avenir"/>
                <a:ea typeface="Avenir"/>
                <a:cs typeface="Avenir"/>
                <a:sym typeface="Avenir"/>
              </a:rPr>
              <a:t>ΔAssets = Δ Liabilities + Δ Shareholder’s Equity</a:t>
            </a:r>
            <a:endParaRPr/>
          </a:p>
        </p:txBody>
      </p:sp>
      <p:sp>
        <p:nvSpPr>
          <p:cNvPr id="634" name="Google Shape;634;p43"/>
          <p:cNvSpPr/>
          <p:nvPr/>
        </p:nvSpPr>
        <p:spPr>
          <a:xfrm>
            <a:off x="479874" y="4406295"/>
            <a:ext cx="1497125" cy="2090745"/>
          </a:xfrm>
          <a:prstGeom prst="frame">
            <a:avLst>
              <a:gd fmla="val 2769" name="adj1"/>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35" name="Google Shape;635;p43"/>
          <p:cNvSpPr/>
          <p:nvPr/>
        </p:nvSpPr>
        <p:spPr>
          <a:xfrm>
            <a:off x="1939725" y="4406295"/>
            <a:ext cx="1692952" cy="2090745"/>
          </a:xfrm>
          <a:prstGeom prst="frame">
            <a:avLst>
              <a:gd fmla="val 2769"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36" name="Google Shape;636;p43"/>
          <p:cNvSpPr txBox="1"/>
          <p:nvPr/>
        </p:nvSpPr>
        <p:spPr>
          <a:xfrm>
            <a:off x="546336" y="5164730"/>
            <a:ext cx="1256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Avenir"/>
                <a:ea typeface="Avenir"/>
                <a:cs typeface="Avenir"/>
                <a:sym typeface="Avenir"/>
              </a:rPr>
              <a:t>Assets</a:t>
            </a:r>
            <a:endParaRPr/>
          </a:p>
        </p:txBody>
      </p:sp>
      <p:cxnSp>
        <p:nvCxnSpPr>
          <p:cNvPr id="637" name="Google Shape;637;p43"/>
          <p:cNvCxnSpPr>
            <a:stCxn id="635" idx="1"/>
            <a:endCxn id="635" idx="3"/>
          </p:cNvCxnSpPr>
          <p:nvPr/>
        </p:nvCxnSpPr>
        <p:spPr>
          <a:xfrm>
            <a:off x="1939725" y="5451668"/>
            <a:ext cx="1692900" cy="0"/>
          </a:xfrm>
          <a:prstGeom prst="straightConnector1">
            <a:avLst/>
          </a:prstGeom>
          <a:noFill/>
          <a:ln cap="flat" cmpd="sng" w="76200">
            <a:solidFill>
              <a:schemeClr val="accent1"/>
            </a:solidFill>
            <a:prstDash val="solid"/>
            <a:miter lim="800000"/>
            <a:headEnd len="sm" w="sm" type="none"/>
            <a:tailEnd len="sm" w="sm" type="none"/>
          </a:ln>
        </p:spPr>
      </p:cxnSp>
      <p:sp>
        <p:nvSpPr>
          <p:cNvPr id="638" name="Google Shape;638;p43"/>
          <p:cNvSpPr txBox="1"/>
          <p:nvPr/>
        </p:nvSpPr>
        <p:spPr>
          <a:xfrm>
            <a:off x="2157759" y="4719841"/>
            <a:ext cx="125688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venir"/>
                <a:ea typeface="Avenir"/>
                <a:cs typeface="Avenir"/>
                <a:sym typeface="Avenir"/>
              </a:rPr>
              <a:t>Liabilities</a:t>
            </a:r>
            <a:endParaRPr/>
          </a:p>
        </p:txBody>
      </p:sp>
      <p:sp>
        <p:nvSpPr>
          <p:cNvPr id="639" name="Google Shape;639;p43"/>
          <p:cNvSpPr txBox="1"/>
          <p:nvPr/>
        </p:nvSpPr>
        <p:spPr>
          <a:xfrm>
            <a:off x="1860259" y="5687950"/>
            <a:ext cx="185188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Shareholder’s Equity </a:t>
            </a:r>
            <a:endParaRPr/>
          </a:p>
        </p:txBody>
      </p:sp>
      <p:sp>
        <p:nvSpPr>
          <p:cNvPr id="640" name="Google Shape;640;p43"/>
          <p:cNvSpPr/>
          <p:nvPr/>
        </p:nvSpPr>
        <p:spPr>
          <a:xfrm>
            <a:off x="3712142" y="5266996"/>
            <a:ext cx="645478" cy="36934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41" name="Google Shape;641;p43"/>
          <p:cNvSpPr/>
          <p:nvPr/>
        </p:nvSpPr>
        <p:spPr>
          <a:xfrm>
            <a:off x="4357621" y="4919896"/>
            <a:ext cx="1035422" cy="1414385"/>
          </a:xfrm>
          <a:prstGeom prst="frame">
            <a:avLst>
              <a:gd fmla="val 2769"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42" name="Google Shape;642;p43"/>
          <p:cNvSpPr txBox="1"/>
          <p:nvPr/>
        </p:nvSpPr>
        <p:spPr>
          <a:xfrm>
            <a:off x="4437085" y="5225694"/>
            <a:ext cx="94609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Net </a:t>
            </a:r>
            <a:endParaRPr/>
          </a:p>
          <a:p>
            <a:pPr indent="0" lvl="0" marL="0" marR="0" rtl="0" algn="ctr">
              <a:spcBef>
                <a:spcPts val="0"/>
              </a:spcBef>
              <a:spcAft>
                <a:spcPts val="0"/>
              </a:spcAft>
              <a:buNone/>
            </a:pPr>
            <a:r>
              <a:rPr lang="en-US" sz="1800">
                <a:solidFill>
                  <a:schemeClr val="dk1"/>
                </a:solidFill>
                <a:latin typeface="Avenir"/>
                <a:ea typeface="Avenir"/>
                <a:cs typeface="Avenir"/>
                <a:sym typeface="Avenir"/>
              </a:rPr>
              <a:t>Income</a:t>
            </a:r>
            <a:endParaRPr/>
          </a:p>
        </p:txBody>
      </p:sp>
      <p:sp>
        <p:nvSpPr>
          <p:cNvPr id="643" name="Google Shape;643;p43"/>
          <p:cNvSpPr/>
          <p:nvPr/>
        </p:nvSpPr>
        <p:spPr>
          <a:xfrm>
            <a:off x="5937908" y="4949308"/>
            <a:ext cx="1267611" cy="1414385"/>
          </a:xfrm>
          <a:prstGeom prst="frame">
            <a:avLst>
              <a:gd fmla="val 2769"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cxnSp>
        <p:nvCxnSpPr>
          <p:cNvPr id="644" name="Google Shape;644;p43"/>
          <p:cNvCxnSpPr>
            <a:stCxn id="643" idx="1"/>
            <a:endCxn id="643" idx="3"/>
          </p:cNvCxnSpPr>
          <p:nvPr/>
        </p:nvCxnSpPr>
        <p:spPr>
          <a:xfrm>
            <a:off x="5937908" y="5656501"/>
            <a:ext cx="1267500" cy="0"/>
          </a:xfrm>
          <a:prstGeom prst="straightConnector1">
            <a:avLst/>
          </a:prstGeom>
          <a:noFill/>
          <a:ln cap="flat" cmpd="sng" w="76200">
            <a:solidFill>
              <a:schemeClr val="accent1"/>
            </a:solidFill>
            <a:prstDash val="solid"/>
            <a:miter lim="800000"/>
            <a:headEnd len="sm" w="sm" type="none"/>
            <a:tailEnd len="sm" w="sm" type="none"/>
          </a:ln>
        </p:spPr>
      </p:cxnSp>
      <p:sp>
        <p:nvSpPr>
          <p:cNvPr id="645" name="Google Shape;645;p43"/>
          <p:cNvSpPr txBox="1"/>
          <p:nvPr/>
        </p:nvSpPr>
        <p:spPr>
          <a:xfrm>
            <a:off x="5898372" y="5093649"/>
            <a:ext cx="126761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Avenir"/>
                <a:ea typeface="Avenir"/>
                <a:cs typeface="Avenir"/>
                <a:sym typeface="Avenir"/>
              </a:rPr>
              <a:t>Distributed Earnings</a:t>
            </a:r>
            <a:endParaRPr/>
          </a:p>
        </p:txBody>
      </p:sp>
      <p:sp>
        <p:nvSpPr>
          <p:cNvPr id="646" name="Google Shape;646;p43"/>
          <p:cNvSpPr txBox="1"/>
          <p:nvPr/>
        </p:nvSpPr>
        <p:spPr>
          <a:xfrm>
            <a:off x="5838870" y="5699655"/>
            <a:ext cx="138661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Retained</a:t>
            </a:r>
            <a:endParaRPr/>
          </a:p>
          <a:p>
            <a:pPr indent="0" lvl="0" marL="0" marR="0" rtl="0" algn="ctr">
              <a:spcBef>
                <a:spcPts val="0"/>
              </a:spcBef>
              <a:spcAft>
                <a:spcPts val="0"/>
              </a:spcAft>
              <a:buNone/>
            </a:pPr>
            <a:r>
              <a:rPr lang="en-US" sz="1800">
                <a:solidFill>
                  <a:schemeClr val="dk1"/>
                </a:solidFill>
                <a:latin typeface="Avenir"/>
                <a:ea typeface="Avenir"/>
                <a:cs typeface="Avenir"/>
                <a:sym typeface="Avenir"/>
              </a:rPr>
              <a:t>Income</a:t>
            </a:r>
            <a:endParaRPr/>
          </a:p>
        </p:txBody>
      </p:sp>
      <p:sp>
        <p:nvSpPr>
          <p:cNvPr id="647" name="Google Shape;647;p43"/>
          <p:cNvSpPr/>
          <p:nvPr/>
        </p:nvSpPr>
        <p:spPr>
          <a:xfrm rot="-5400000">
            <a:off x="5829386" y="3976532"/>
            <a:ext cx="1405581" cy="36934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48" name="Google Shape;648;p43"/>
          <p:cNvSpPr/>
          <p:nvPr/>
        </p:nvSpPr>
        <p:spPr>
          <a:xfrm>
            <a:off x="5838869" y="2347917"/>
            <a:ext cx="1386611" cy="94129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Owners</a:t>
            </a:r>
            <a:endParaRPr/>
          </a:p>
        </p:txBody>
      </p:sp>
      <p:sp>
        <p:nvSpPr>
          <p:cNvPr id="649" name="Google Shape;649;p43"/>
          <p:cNvSpPr/>
          <p:nvPr/>
        </p:nvSpPr>
        <p:spPr>
          <a:xfrm>
            <a:off x="5512043" y="5139810"/>
            <a:ext cx="386329" cy="36934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50" name="Google Shape;650;p43"/>
          <p:cNvSpPr/>
          <p:nvPr/>
        </p:nvSpPr>
        <p:spPr>
          <a:xfrm>
            <a:off x="5512042" y="5826444"/>
            <a:ext cx="386329" cy="36934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651" name="Google Shape;651;p43"/>
          <p:cNvSpPr/>
          <p:nvPr/>
        </p:nvSpPr>
        <p:spPr>
          <a:xfrm>
            <a:off x="8097233" y="3630707"/>
            <a:ext cx="1497125" cy="2841006"/>
          </a:xfrm>
          <a:prstGeom prst="frame">
            <a:avLst>
              <a:gd fmla="val 2769"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52" name="Google Shape;652;p43"/>
          <p:cNvSpPr/>
          <p:nvPr/>
        </p:nvSpPr>
        <p:spPr>
          <a:xfrm>
            <a:off x="9570350" y="3630707"/>
            <a:ext cx="1692952" cy="2841006"/>
          </a:xfrm>
          <a:prstGeom prst="frame">
            <a:avLst>
              <a:gd fmla="val 2769"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53" name="Google Shape;653;p43"/>
          <p:cNvSpPr txBox="1"/>
          <p:nvPr/>
        </p:nvSpPr>
        <p:spPr>
          <a:xfrm>
            <a:off x="8176961" y="4728577"/>
            <a:ext cx="12568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Avenir"/>
                <a:ea typeface="Avenir"/>
                <a:cs typeface="Avenir"/>
                <a:sym typeface="Avenir"/>
              </a:rPr>
              <a:t>Assets</a:t>
            </a:r>
            <a:endParaRPr/>
          </a:p>
        </p:txBody>
      </p:sp>
      <p:cxnSp>
        <p:nvCxnSpPr>
          <p:cNvPr id="654" name="Google Shape;654;p43"/>
          <p:cNvCxnSpPr>
            <a:stCxn id="652" idx="1"/>
            <a:endCxn id="652" idx="3"/>
          </p:cNvCxnSpPr>
          <p:nvPr/>
        </p:nvCxnSpPr>
        <p:spPr>
          <a:xfrm>
            <a:off x="9570350" y="5051210"/>
            <a:ext cx="1692900" cy="0"/>
          </a:xfrm>
          <a:prstGeom prst="straightConnector1">
            <a:avLst/>
          </a:prstGeom>
          <a:noFill/>
          <a:ln cap="flat" cmpd="sng" w="76200">
            <a:solidFill>
              <a:schemeClr val="accent1"/>
            </a:solidFill>
            <a:prstDash val="solid"/>
            <a:miter lim="800000"/>
            <a:headEnd len="sm" w="sm" type="none"/>
            <a:tailEnd len="sm" w="sm" type="none"/>
          </a:ln>
        </p:spPr>
      </p:cxnSp>
      <p:sp>
        <p:nvSpPr>
          <p:cNvPr id="655" name="Google Shape;655;p43"/>
          <p:cNvSpPr txBox="1"/>
          <p:nvPr/>
        </p:nvSpPr>
        <p:spPr>
          <a:xfrm>
            <a:off x="9788383" y="4239744"/>
            <a:ext cx="125688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venir"/>
                <a:ea typeface="Avenir"/>
                <a:cs typeface="Avenir"/>
                <a:sym typeface="Avenir"/>
              </a:rPr>
              <a:t>Liabilities</a:t>
            </a:r>
            <a:endParaRPr/>
          </a:p>
        </p:txBody>
      </p:sp>
      <p:sp>
        <p:nvSpPr>
          <p:cNvPr id="656" name="Google Shape;656;p43"/>
          <p:cNvSpPr txBox="1"/>
          <p:nvPr/>
        </p:nvSpPr>
        <p:spPr>
          <a:xfrm>
            <a:off x="9479347" y="5503278"/>
            <a:ext cx="185188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Shareholder’s Equity </a:t>
            </a:r>
            <a:endParaRPr/>
          </a:p>
        </p:txBody>
      </p:sp>
      <p:sp>
        <p:nvSpPr>
          <p:cNvPr id="657" name="Google Shape;657;p43"/>
          <p:cNvSpPr/>
          <p:nvPr/>
        </p:nvSpPr>
        <p:spPr>
          <a:xfrm>
            <a:off x="7304557" y="5838717"/>
            <a:ext cx="645478" cy="36934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4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venir"/>
              <a:buNone/>
            </a:pPr>
            <a:r>
              <a:rPr lang="en-US" sz="3600"/>
              <a:t>Piecing the puzzle together: how the BS, IS and CFS link</a:t>
            </a:r>
            <a:endParaRPr/>
          </a:p>
        </p:txBody>
      </p:sp>
      <p:sp>
        <p:nvSpPr>
          <p:cNvPr id="663" name="Google Shape;663;p44"/>
          <p:cNvSpPr/>
          <p:nvPr/>
        </p:nvSpPr>
        <p:spPr>
          <a:xfrm>
            <a:off x="449854" y="1639465"/>
            <a:ext cx="5419120" cy="4922060"/>
          </a:xfrm>
          <a:prstGeom prst="frame">
            <a:avLst>
              <a:gd fmla="val 1596"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cxnSp>
        <p:nvCxnSpPr>
          <p:cNvPr id="664" name="Google Shape;664;p44"/>
          <p:cNvCxnSpPr>
            <a:stCxn id="663" idx="0"/>
            <a:endCxn id="663" idx="2"/>
          </p:cNvCxnSpPr>
          <p:nvPr/>
        </p:nvCxnSpPr>
        <p:spPr>
          <a:xfrm>
            <a:off x="3159414" y="1639465"/>
            <a:ext cx="0" cy="4922100"/>
          </a:xfrm>
          <a:prstGeom prst="straightConnector1">
            <a:avLst/>
          </a:prstGeom>
          <a:noFill/>
          <a:ln cap="flat" cmpd="sng" w="47625">
            <a:solidFill>
              <a:schemeClr val="accent1"/>
            </a:solidFill>
            <a:prstDash val="solid"/>
            <a:miter lim="800000"/>
            <a:headEnd len="sm" w="sm" type="none"/>
            <a:tailEnd len="sm" w="sm" type="none"/>
          </a:ln>
        </p:spPr>
      </p:cxnSp>
      <p:cxnSp>
        <p:nvCxnSpPr>
          <p:cNvPr id="665" name="Google Shape;665;p44"/>
          <p:cNvCxnSpPr/>
          <p:nvPr/>
        </p:nvCxnSpPr>
        <p:spPr>
          <a:xfrm>
            <a:off x="3175620" y="4042085"/>
            <a:ext cx="2693354" cy="0"/>
          </a:xfrm>
          <a:prstGeom prst="straightConnector1">
            <a:avLst/>
          </a:prstGeom>
          <a:noFill/>
          <a:ln cap="flat" cmpd="sng" w="47625">
            <a:solidFill>
              <a:schemeClr val="accent1"/>
            </a:solidFill>
            <a:prstDash val="solid"/>
            <a:miter lim="800000"/>
            <a:headEnd len="sm" w="sm" type="none"/>
            <a:tailEnd len="sm" w="sm" type="none"/>
          </a:ln>
        </p:spPr>
      </p:cxnSp>
      <p:sp>
        <p:nvSpPr>
          <p:cNvPr id="666" name="Google Shape;666;p44"/>
          <p:cNvSpPr/>
          <p:nvPr/>
        </p:nvSpPr>
        <p:spPr>
          <a:xfrm>
            <a:off x="6096000" y="1639466"/>
            <a:ext cx="5226260" cy="4922059"/>
          </a:xfrm>
          <a:prstGeom prst="frame">
            <a:avLst>
              <a:gd fmla="val 1596"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cxnSp>
        <p:nvCxnSpPr>
          <p:cNvPr id="667" name="Google Shape;667;p44"/>
          <p:cNvCxnSpPr>
            <a:stCxn id="666" idx="0"/>
            <a:endCxn id="666" idx="2"/>
          </p:cNvCxnSpPr>
          <p:nvPr/>
        </p:nvCxnSpPr>
        <p:spPr>
          <a:xfrm>
            <a:off x="8709130" y="1639466"/>
            <a:ext cx="0" cy="4922100"/>
          </a:xfrm>
          <a:prstGeom prst="straightConnector1">
            <a:avLst/>
          </a:prstGeom>
          <a:noFill/>
          <a:ln cap="flat" cmpd="sng" w="47625">
            <a:solidFill>
              <a:schemeClr val="accent1"/>
            </a:solidFill>
            <a:prstDash val="solid"/>
            <a:miter lim="800000"/>
            <a:headEnd len="sm" w="sm" type="none"/>
            <a:tailEnd len="sm" w="sm" type="none"/>
          </a:ln>
        </p:spPr>
      </p:cxnSp>
      <p:cxnSp>
        <p:nvCxnSpPr>
          <p:cNvPr id="668" name="Google Shape;668;p44"/>
          <p:cNvCxnSpPr/>
          <p:nvPr/>
        </p:nvCxnSpPr>
        <p:spPr>
          <a:xfrm rot="10800000">
            <a:off x="8697273" y="4099637"/>
            <a:ext cx="2624987" cy="0"/>
          </a:xfrm>
          <a:prstGeom prst="straightConnector1">
            <a:avLst/>
          </a:prstGeom>
          <a:noFill/>
          <a:ln cap="flat" cmpd="sng" w="47625">
            <a:solidFill>
              <a:schemeClr val="accent1"/>
            </a:solidFill>
            <a:prstDash val="solid"/>
            <a:miter lim="800000"/>
            <a:headEnd len="sm" w="sm" type="none"/>
            <a:tailEnd len="sm" w="sm" type="none"/>
          </a:ln>
        </p:spPr>
      </p:cxnSp>
      <p:cxnSp>
        <p:nvCxnSpPr>
          <p:cNvPr id="669" name="Google Shape;669;p44"/>
          <p:cNvCxnSpPr/>
          <p:nvPr/>
        </p:nvCxnSpPr>
        <p:spPr>
          <a:xfrm>
            <a:off x="11809726" y="5572541"/>
            <a:ext cx="0" cy="927653"/>
          </a:xfrm>
          <a:prstGeom prst="straightConnector1">
            <a:avLst/>
          </a:prstGeom>
          <a:noFill/>
          <a:ln cap="flat" cmpd="sng" w="41275">
            <a:solidFill>
              <a:schemeClr val="accent1"/>
            </a:solidFill>
            <a:prstDash val="dash"/>
            <a:miter lim="800000"/>
            <a:headEnd len="sm" w="sm" type="none"/>
            <a:tailEnd len="med" w="med" type="triangle"/>
          </a:ln>
        </p:spPr>
      </p:cxnSp>
      <p:sp>
        <p:nvSpPr>
          <p:cNvPr id="670" name="Google Shape;670;p44"/>
          <p:cNvSpPr txBox="1"/>
          <p:nvPr/>
        </p:nvSpPr>
        <p:spPr>
          <a:xfrm>
            <a:off x="1855697" y="1143000"/>
            <a:ext cx="2725426" cy="3847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1"/>
                </a:solidFill>
                <a:latin typeface="Avenir"/>
                <a:ea typeface="Avenir"/>
                <a:cs typeface="Avenir"/>
                <a:sym typeface="Avenir"/>
              </a:rPr>
              <a:t>Balance Sheet @ Year 0</a:t>
            </a:r>
            <a:endParaRPr/>
          </a:p>
        </p:txBody>
      </p:sp>
      <p:sp>
        <p:nvSpPr>
          <p:cNvPr id="671" name="Google Shape;671;p44"/>
          <p:cNvSpPr txBox="1"/>
          <p:nvPr/>
        </p:nvSpPr>
        <p:spPr>
          <a:xfrm>
            <a:off x="7618304" y="1143000"/>
            <a:ext cx="2725426" cy="3847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chemeClr val="dk1"/>
                </a:solidFill>
                <a:latin typeface="Avenir"/>
                <a:ea typeface="Avenir"/>
                <a:cs typeface="Avenir"/>
                <a:sym typeface="Avenir"/>
              </a:rPr>
              <a:t>Balance Sheet @ Year 1</a:t>
            </a:r>
            <a:endParaRPr/>
          </a:p>
        </p:txBody>
      </p:sp>
      <p:sp>
        <p:nvSpPr>
          <p:cNvPr id="672" name="Google Shape;672;p44"/>
          <p:cNvSpPr txBox="1"/>
          <p:nvPr/>
        </p:nvSpPr>
        <p:spPr>
          <a:xfrm>
            <a:off x="3860362" y="2631249"/>
            <a:ext cx="11560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Liabilities</a:t>
            </a:r>
            <a:endParaRPr/>
          </a:p>
        </p:txBody>
      </p:sp>
      <p:sp>
        <p:nvSpPr>
          <p:cNvPr id="673" name="Google Shape;673;p44"/>
          <p:cNvSpPr txBox="1"/>
          <p:nvPr/>
        </p:nvSpPr>
        <p:spPr>
          <a:xfrm>
            <a:off x="1402980" y="3917581"/>
            <a:ext cx="9060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Assets </a:t>
            </a:r>
            <a:endParaRPr/>
          </a:p>
        </p:txBody>
      </p:sp>
      <p:sp>
        <p:nvSpPr>
          <p:cNvPr id="674" name="Google Shape;674;p44"/>
          <p:cNvSpPr txBox="1"/>
          <p:nvPr/>
        </p:nvSpPr>
        <p:spPr>
          <a:xfrm>
            <a:off x="3411067" y="4970930"/>
            <a:ext cx="22740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Shareholder’s Equity</a:t>
            </a:r>
            <a:endParaRPr/>
          </a:p>
        </p:txBody>
      </p:sp>
      <p:sp>
        <p:nvSpPr>
          <p:cNvPr id="675" name="Google Shape;675;p44"/>
          <p:cNvSpPr txBox="1"/>
          <p:nvPr/>
        </p:nvSpPr>
        <p:spPr>
          <a:xfrm>
            <a:off x="1402980" y="2055772"/>
            <a:ext cx="6928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venir"/>
                <a:ea typeface="Avenir"/>
                <a:cs typeface="Avenir"/>
                <a:sym typeface="Avenir"/>
              </a:rPr>
              <a:t>Cash</a:t>
            </a:r>
            <a:endParaRPr/>
          </a:p>
        </p:txBody>
      </p:sp>
      <p:sp>
        <p:nvSpPr>
          <p:cNvPr id="676" name="Google Shape;676;p44"/>
          <p:cNvSpPr txBox="1"/>
          <p:nvPr/>
        </p:nvSpPr>
        <p:spPr>
          <a:xfrm>
            <a:off x="7124159" y="2055772"/>
            <a:ext cx="6928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venir"/>
                <a:ea typeface="Avenir"/>
                <a:cs typeface="Avenir"/>
                <a:sym typeface="Avenir"/>
              </a:rPr>
              <a:t>Cash</a:t>
            </a:r>
            <a:endParaRPr/>
          </a:p>
        </p:txBody>
      </p:sp>
      <p:sp>
        <p:nvSpPr>
          <p:cNvPr id="677" name="Google Shape;677;p44"/>
          <p:cNvSpPr txBox="1"/>
          <p:nvPr/>
        </p:nvSpPr>
        <p:spPr>
          <a:xfrm>
            <a:off x="9673985" y="5652200"/>
            <a:ext cx="157516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a:solidFill>
                  <a:schemeClr val="dk1"/>
                </a:solidFill>
                <a:latin typeface="Avenir"/>
                <a:ea typeface="Avenir"/>
                <a:cs typeface="Avenir"/>
                <a:sym typeface="Avenir"/>
              </a:rPr>
              <a:t>Retained Earnings</a:t>
            </a:r>
            <a:endParaRPr/>
          </a:p>
        </p:txBody>
      </p:sp>
      <p:sp>
        <p:nvSpPr>
          <p:cNvPr id="678" name="Google Shape;678;p44"/>
          <p:cNvSpPr txBox="1"/>
          <p:nvPr/>
        </p:nvSpPr>
        <p:spPr>
          <a:xfrm>
            <a:off x="3749963" y="5715000"/>
            <a:ext cx="157516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a:solidFill>
                  <a:schemeClr val="dk1"/>
                </a:solidFill>
                <a:latin typeface="Avenir"/>
                <a:ea typeface="Avenir"/>
                <a:cs typeface="Avenir"/>
                <a:sym typeface="Avenir"/>
              </a:rPr>
              <a:t>Retained Earnings</a:t>
            </a:r>
            <a:endParaRPr/>
          </a:p>
        </p:txBody>
      </p:sp>
      <p:sp>
        <p:nvSpPr>
          <p:cNvPr id="679" name="Google Shape;679;p44"/>
          <p:cNvSpPr txBox="1"/>
          <p:nvPr/>
        </p:nvSpPr>
        <p:spPr>
          <a:xfrm>
            <a:off x="9441888" y="2631249"/>
            <a:ext cx="11560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Liabilities</a:t>
            </a:r>
            <a:endParaRPr/>
          </a:p>
        </p:txBody>
      </p:sp>
      <p:sp>
        <p:nvSpPr>
          <p:cNvPr id="680" name="Google Shape;680;p44"/>
          <p:cNvSpPr txBox="1"/>
          <p:nvPr/>
        </p:nvSpPr>
        <p:spPr>
          <a:xfrm>
            <a:off x="7008867" y="3857419"/>
            <a:ext cx="9060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Assets </a:t>
            </a:r>
            <a:endParaRPr/>
          </a:p>
        </p:txBody>
      </p:sp>
      <p:sp>
        <p:nvSpPr>
          <p:cNvPr id="681" name="Google Shape;681;p44"/>
          <p:cNvSpPr txBox="1"/>
          <p:nvPr/>
        </p:nvSpPr>
        <p:spPr>
          <a:xfrm>
            <a:off x="8945647" y="4970930"/>
            <a:ext cx="22740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Shareholder’s Equity</a:t>
            </a:r>
            <a:endParaRPr/>
          </a:p>
        </p:txBody>
      </p:sp>
      <p:cxnSp>
        <p:nvCxnSpPr>
          <p:cNvPr id="682" name="Google Shape;682;p44"/>
          <p:cNvCxnSpPr/>
          <p:nvPr/>
        </p:nvCxnSpPr>
        <p:spPr>
          <a:xfrm>
            <a:off x="2130408" y="2240438"/>
            <a:ext cx="4913069" cy="0"/>
          </a:xfrm>
          <a:prstGeom prst="straightConnector1">
            <a:avLst/>
          </a:prstGeom>
          <a:noFill/>
          <a:ln cap="flat" cmpd="sng" w="41275">
            <a:solidFill>
              <a:schemeClr val="accent1"/>
            </a:solidFill>
            <a:prstDash val="dash"/>
            <a:miter lim="800000"/>
            <a:headEnd len="sm" w="sm" type="none"/>
            <a:tailEnd len="med" w="med" type="triangle"/>
          </a:ln>
        </p:spPr>
      </p:cxnSp>
      <p:cxnSp>
        <p:nvCxnSpPr>
          <p:cNvPr id="683" name="Google Shape;683;p44"/>
          <p:cNvCxnSpPr/>
          <p:nvPr/>
        </p:nvCxnSpPr>
        <p:spPr>
          <a:xfrm>
            <a:off x="5231167" y="5975365"/>
            <a:ext cx="4577288" cy="1"/>
          </a:xfrm>
          <a:prstGeom prst="straightConnector1">
            <a:avLst/>
          </a:prstGeom>
          <a:noFill/>
          <a:ln cap="flat" cmpd="sng" w="41275">
            <a:solidFill>
              <a:schemeClr val="accent1"/>
            </a:solidFill>
            <a:prstDash val="dash"/>
            <a:miter lim="800000"/>
            <a:headEnd len="sm" w="sm" type="none"/>
            <a:tailEnd len="med" w="med" type="triangle"/>
          </a:ln>
        </p:spPr>
      </p:cxnSp>
      <p:sp>
        <p:nvSpPr>
          <p:cNvPr id="684" name="Google Shape;684;p44"/>
          <p:cNvSpPr txBox="1"/>
          <p:nvPr/>
        </p:nvSpPr>
        <p:spPr>
          <a:xfrm>
            <a:off x="6155210" y="6024777"/>
            <a:ext cx="34099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venir"/>
                <a:ea typeface="Avenir"/>
                <a:cs typeface="Avenir"/>
                <a:sym typeface="Avenir"/>
              </a:rPr>
              <a:t>Income Statement: Net Income</a:t>
            </a:r>
            <a:endParaRPr/>
          </a:p>
        </p:txBody>
      </p:sp>
      <p:sp>
        <p:nvSpPr>
          <p:cNvPr id="685" name="Google Shape;685;p44"/>
          <p:cNvSpPr txBox="1"/>
          <p:nvPr/>
        </p:nvSpPr>
        <p:spPr>
          <a:xfrm>
            <a:off x="2546124" y="1871106"/>
            <a:ext cx="45752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venir"/>
                <a:ea typeface="Avenir"/>
                <a:cs typeface="Avenir"/>
                <a:sym typeface="Avenir"/>
              </a:rPr>
              <a:t>Cash Flow Statement: Net Change in Cash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5"/>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85000" lnSpcReduction="20000"/>
          </a:bodyPr>
          <a:lstStyle/>
          <a:p>
            <a:pPr indent="-501015" lvl="0" marL="514350" rtl="0" algn="l">
              <a:lnSpc>
                <a:spcPct val="150000"/>
              </a:lnSpc>
              <a:spcBef>
                <a:spcPts val="0"/>
              </a:spcBef>
              <a:spcAft>
                <a:spcPts val="0"/>
              </a:spcAft>
              <a:buClr>
                <a:schemeClr val="dk1"/>
              </a:buClr>
              <a:buSzPct val="100000"/>
              <a:buFont typeface="Calibri"/>
              <a:buAutoNum type="arabicPeriod"/>
            </a:pPr>
            <a:r>
              <a:rPr lang="en-US"/>
              <a:t>Net Income from IS flows to top of CFS in CFO and Retained Earnings on BS.</a:t>
            </a:r>
            <a:endParaRPr/>
          </a:p>
          <a:p>
            <a:pPr indent="-501015" lvl="0" marL="514350" rtl="0" algn="l">
              <a:lnSpc>
                <a:spcPct val="150000"/>
              </a:lnSpc>
              <a:spcBef>
                <a:spcPts val="1000"/>
              </a:spcBef>
              <a:spcAft>
                <a:spcPts val="0"/>
              </a:spcAft>
              <a:buClr>
                <a:schemeClr val="dk1"/>
              </a:buClr>
              <a:buSzPct val="100000"/>
              <a:buFont typeface="Calibri"/>
              <a:buAutoNum type="arabicPeriod"/>
            </a:pPr>
            <a:r>
              <a:rPr lang="en-US"/>
              <a:t>Add/subtract non-cash expenses on CFS</a:t>
            </a:r>
            <a:endParaRPr/>
          </a:p>
          <a:p>
            <a:pPr indent="-501015" lvl="0" marL="514350" rtl="0" algn="l">
              <a:lnSpc>
                <a:spcPct val="150000"/>
              </a:lnSpc>
              <a:spcBef>
                <a:spcPts val="1000"/>
              </a:spcBef>
              <a:spcAft>
                <a:spcPts val="0"/>
              </a:spcAft>
              <a:buClr>
                <a:schemeClr val="dk1"/>
              </a:buClr>
              <a:buSzPct val="100000"/>
              <a:buFont typeface="Calibri"/>
              <a:buAutoNum type="arabicPeriod"/>
            </a:pPr>
            <a:r>
              <a:rPr lang="en-US"/>
              <a:t>Changes in working capital (Operating Assets and Operating Liabilities) on the Balance Sheet are adjusted for in CFO</a:t>
            </a:r>
            <a:endParaRPr/>
          </a:p>
          <a:p>
            <a:pPr indent="-501015" lvl="0" marL="514350" rtl="0" algn="l">
              <a:lnSpc>
                <a:spcPct val="150000"/>
              </a:lnSpc>
              <a:spcBef>
                <a:spcPts val="1000"/>
              </a:spcBef>
              <a:spcAft>
                <a:spcPts val="0"/>
              </a:spcAft>
              <a:buClr>
                <a:schemeClr val="dk1"/>
              </a:buClr>
              <a:buSzPct val="100000"/>
              <a:buFont typeface="Calibri"/>
              <a:buAutoNum type="arabicPeriod"/>
            </a:pPr>
            <a:r>
              <a:rPr lang="en-US"/>
              <a:t>Capital Expenditures in CFI are added to PP&amp;E value on Balance Sheet</a:t>
            </a:r>
            <a:endParaRPr/>
          </a:p>
          <a:p>
            <a:pPr indent="-501015" lvl="0" marL="514350" rtl="0" algn="l">
              <a:lnSpc>
                <a:spcPct val="150000"/>
              </a:lnSpc>
              <a:spcBef>
                <a:spcPts val="1000"/>
              </a:spcBef>
              <a:spcAft>
                <a:spcPts val="0"/>
              </a:spcAft>
              <a:buClr>
                <a:schemeClr val="dk1"/>
              </a:buClr>
              <a:buSzPct val="100000"/>
              <a:buFont typeface="Calibri"/>
              <a:buAutoNum type="arabicPeriod"/>
            </a:pPr>
            <a:r>
              <a:rPr lang="en-US"/>
              <a:t>D&amp;A expense on IS reduces the value of the PP&amp;E and Intangibles on BS</a:t>
            </a:r>
            <a:endParaRPr/>
          </a:p>
          <a:p>
            <a:pPr indent="-501015" lvl="0" marL="514350" rtl="0" algn="l">
              <a:lnSpc>
                <a:spcPct val="150000"/>
              </a:lnSpc>
              <a:spcBef>
                <a:spcPts val="1000"/>
              </a:spcBef>
              <a:spcAft>
                <a:spcPts val="0"/>
              </a:spcAft>
              <a:buClr>
                <a:schemeClr val="dk1"/>
              </a:buClr>
              <a:buSzPct val="100000"/>
              <a:buFont typeface="Calibri"/>
              <a:buAutoNum type="arabicPeriod"/>
            </a:pPr>
            <a:r>
              <a:rPr lang="en-US"/>
              <a:t>Sale of PPE in CFI reduces PP&amp;E value on BS</a:t>
            </a:r>
            <a:endParaRPr/>
          </a:p>
          <a:p>
            <a:pPr indent="-349885" lvl="0" marL="514350" rtl="0" algn="l">
              <a:lnSpc>
                <a:spcPct val="150000"/>
              </a:lnSpc>
              <a:spcBef>
                <a:spcPts val="1000"/>
              </a:spcBef>
              <a:spcAft>
                <a:spcPts val="0"/>
              </a:spcAft>
              <a:buClr>
                <a:schemeClr val="dk1"/>
              </a:buClr>
              <a:buSzPct val="100000"/>
              <a:buFont typeface="Calibri"/>
              <a:buNone/>
            </a:pPr>
            <a:r>
              <a:t/>
            </a:r>
            <a:endParaRPr/>
          </a:p>
        </p:txBody>
      </p:sp>
      <p:sp>
        <p:nvSpPr>
          <p:cNvPr id="691" name="Google Shape;691;p4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venir"/>
              <a:buNone/>
            </a:pPr>
            <a:r>
              <a:rPr lang="en-US" sz="3600"/>
              <a:t>Piecing the puzzle together: how the BS, IS and CFS link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6"/>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85000" lnSpcReduction="20000"/>
          </a:bodyPr>
          <a:lstStyle/>
          <a:p>
            <a:pPr indent="-514350" lvl="0" marL="514350" rtl="0" algn="l">
              <a:lnSpc>
                <a:spcPct val="150000"/>
              </a:lnSpc>
              <a:spcBef>
                <a:spcPts val="0"/>
              </a:spcBef>
              <a:spcAft>
                <a:spcPts val="0"/>
              </a:spcAft>
              <a:buClr>
                <a:schemeClr val="dk1"/>
              </a:buClr>
              <a:buSzPct val="100000"/>
              <a:buFont typeface="Calibri"/>
              <a:buAutoNum type="arabicPeriod"/>
            </a:pPr>
            <a:r>
              <a:rPr lang="en-US"/>
              <a:t>Issuance of Debt in CFF increases Long-Term Debt value on BS</a:t>
            </a:r>
            <a:endParaRPr/>
          </a:p>
          <a:p>
            <a:pPr indent="-514350" lvl="0" marL="514350" rtl="0" algn="l">
              <a:lnSpc>
                <a:spcPct val="150000"/>
              </a:lnSpc>
              <a:spcBef>
                <a:spcPts val="1000"/>
              </a:spcBef>
              <a:spcAft>
                <a:spcPts val="0"/>
              </a:spcAft>
              <a:buClr>
                <a:schemeClr val="dk1"/>
              </a:buClr>
              <a:buSzPct val="100000"/>
              <a:buFont typeface="Calibri"/>
              <a:buAutoNum type="arabicPeriod"/>
            </a:pPr>
            <a:r>
              <a:rPr lang="en-US"/>
              <a:t>Payment of Debt in CFF decreases Long-Term Debt value on BS</a:t>
            </a:r>
            <a:endParaRPr/>
          </a:p>
          <a:p>
            <a:pPr indent="-514350" lvl="0" marL="514350" rtl="0" algn="l">
              <a:lnSpc>
                <a:spcPct val="150000"/>
              </a:lnSpc>
              <a:spcBef>
                <a:spcPts val="1000"/>
              </a:spcBef>
              <a:spcAft>
                <a:spcPts val="0"/>
              </a:spcAft>
              <a:buClr>
                <a:schemeClr val="dk1"/>
              </a:buClr>
              <a:buSzPct val="100000"/>
              <a:buFont typeface="Calibri"/>
              <a:buAutoNum type="arabicPeriod"/>
            </a:pPr>
            <a:r>
              <a:rPr lang="en-US"/>
              <a:t>Issuance of stock in CFF increases contributed capital in SE on BS</a:t>
            </a:r>
            <a:endParaRPr/>
          </a:p>
          <a:p>
            <a:pPr indent="-514350" lvl="0" marL="514350" rtl="0" algn="l">
              <a:lnSpc>
                <a:spcPct val="150000"/>
              </a:lnSpc>
              <a:spcBef>
                <a:spcPts val="1000"/>
              </a:spcBef>
              <a:spcAft>
                <a:spcPts val="0"/>
              </a:spcAft>
              <a:buClr>
                <a:schemeClr val="dk1"/>
              </a:buClr>
              <a:buSzPct val="100000"/>
              <a:buFont typeface="Calibri"/>
              <a:buAutoNum type="arabicPeriod"/>
            </a:pPr>
            <a:r>
              <a:rPr lang="en-US"/>
              <a:t>Stock buybacks in CFF decrease contributed capital in SE on BS</a:t>
            </a:r>
            <a:endParaRPr/>
          </a:p>
          <a:p>
            <a:pPr indent="-514350" lvl="0" marL="514350" rtl="0" algn="l">
              <a:lnSpc>
                <a:spcPct val="150000"/>
              </a:lnSpc>
              <a:spcBef>
                <a:spcPts val="1000"/>
              </a:spcBef>
              <a:spcAft>
                <a:spcPts val="0"/>
              </a:spcAft>
              <a:buClr>
                <a:schemeClr val="dk1"/>
              </a:buClr>
              <a:buSzPct val="100000"/>
              <a:buFont typeface="Calibri"/>
              <a:buAutoNum type="arabicPeriod"/>
            </a:pPr>
            <a:r>
              <a:rPr lang="en-US"/>
              <a:t>Retained Earnings (End) = Retained Earnings (Beg) + Net Income (IS) – Dividends Declared on CFF</a:t>
            </a:r>
            <a:endParaRPr/>
          </a:p>
          <a:p>
            <a:pPr indent="-514350" lvl="0" marL="514350" rtl="0" algn="l">
              <a:lnSpc>
                <a:spcPct val="150000"/>
              </a:lnSpc>
              <a:spcBef>
                <a:spcPts val="1000"/>
              </a:spcBef>
              <a:spcAft>
                <a:spcPts val="0"/>
              </a:spcAft>
              <a:buClr>
                <a:schemeClr val="dk1"/>
              </a:buClr>
              <a:buSzPct val="100000"/>
              <a:buFont typeface="Calibri"/>
              <a:buAutoNum type="arabicPeriod"/>
            </a:pPr>
            <a:r>
              <a:rPr lang="en-US"/>
              <a:t>Net Change in Cash in Cash Flow Statement changes the cash value on the Balance Sheet.</a:t>
            </a:r>
            <a:endParaRPr/>
          </a:p>
          <a:p>
            <a:pPr indent="-363220" lvl="0" marL="514350" rtl="0" algn="l">
              <a:lnSpc>
                <a:spcPct val="150000"/>
              </a:lnSpc>
              <a:spcBef>
                <a:spcPts val="1000"/>
              </a:spcBef>
              <a:spcAft>
                <a:spcPts val="0"/>
              </a:spcAft>
              <a:buClr>
                <a:schemeClr val="dk1"/>
              </a:buClr>
              <a:buSzPct val="100000"/>
              <a:buFont typeface="Calibri"/>
              <a:buNone/>
            </a:pPr>
            <a:r>
              <a:t/>
            </a:r>
            <a:endParaRPr/>
          </a:p>
          <a:p>
            <a:pPr indent="-363220" lvl="0" marL="514350" rtl="0" algn="l">
              <a:lnSpc>
                <a:spcPct val="150000"/>
              </a:lnSpc>
              <a:spcBef>
                <a:spcPts val="1000"/>
              </a:spcBef>
              <a:spcAft>
                <a:spcPts val="0"/>
              </a:spcAft>
              <a:buClr>
                <a:schemeClr val="dk1"/>
              </a:buClr>
              <a:buSzPct val="100000"/>
              <a:buFont typeface="Calibri"/>
              <a:buNone/>
            </a:pPr>
            <a:r>
              <a:t/>
            </a:r>
            <a:endParaRPr/>
          </a:p>
        </p:txBody>
      </p:sp>
      <p:sp>
        <p:nvSpPr>
          <p:cNvPr id="698" name="Google Shape;698;p4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venir"/>
              <a:buNone/>
            </a:pPr>
            <a:r>
              <a:rPr lang="en-US" sz="3600"/>
              <a:t>Piecing the puzzle together: how the BS, IS and CFS link</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4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Financial Statement Analysis </a:t>
            </a:r>
            <a:endParaRPr/>
          </a:p>
        </p:txBody>
      </p:sp>
      <p:sp>
        <p:nvSpPr>
          <p:cNvPr id="704" name="Google Shape;704;p47"/>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Start by keeping it simple and looking at the following:</a:t>
            </a:r>
            <a:endParaRPr/>
          </a:p>
          <a:p>
            <a:pPr indent="-228600" lvl="1" marL="685800" rtl="0" algn="l">
              <a:lnSpc>
                <a:spcPct val="150000"/>
              </a:lnSpc>
              <a:spcBef>
                <a:spcPts val="500"/>
              </a:spcBef>
              <a:spcAft>
                <a:spcPts val="0"/>
              </a:spcAft>
              <a:buClr>
                <a:schemeClr val="dk1"/>
              </a:buClr>
              <a:buSzPts val="2400"/>
              <a:buChar char="•"/>
            </a:pPr>
            <a:r>
              <a:rPr lang="en-US"/>
              <a:t>Growth: </a:t>
            </a:r>
            <a:endParaRPr/>
          </a:p>
          <a:p>
            <a:pPr indent="-228600" lvl="2" marL="1143000" rtl="0" algn="l">
              <a:lnSpc>
                <a:spcPct val="150000"/>
              </a:lnSpc>
              <a:spcBef>
                <a:spcPts val="500"/>
              </a:spcBef>
              <a:spcAft>
                <a:spcPts val="0"/>
              </a:spcAft>
              <a:buClr>
                <a:schemeClr val="dk1"/>
              </a:buClr>
              <a:buSzPts val="2000"/>
              <a:buChar char="•"/>
            </a:pPr>
            <a:r>
              <a:rPr lang="en-US"/>
              <a:t> Are profits/Revenue rising?</a:t>
            </a:r>
            <a:endParaRPr/>
          </a:p>
          <a:p>
            <a:pPr indent="-228600" lvl="2" marL="1143000" rtl="0" algn="l">
              <a:lnSpc>
                <a:spcPct val="150000"/>
              </a:lnSpc>
              <a:spcBef>
                <a:spcPts val="500"/>
              </a:spcBef>
              <a:spcAft>
                <a:spcPts val="0"/>
              </a:spcAft>
              <a:buClr>
                <a:schemeClr val="dk1"/>
              </a:buClr>
              <a:buSzPts val="2000"/>
              <a:buChar char="•"/>
            </a:pPr>
            <a:r>
              <a:rPr lang="en-US"/>
              <a:t> How has income changed over time?</a:t>
            </a:r>
            <a:endParaRPr/>
          </a:p>
          <a:p>
            <a:pPr indent="-228600" lvl="1" marL="685800" rtl="0" algn="l">
              <a:lnSpc>
                <a:spcPct val="150000"/>
              </a:lnSpc>
              <a:spcBef>
                <a:spcPts val="500"/>
              </a:spcBef>
              <a:spcAft>
                <a:spcPts val="0"/>
              </a:spcAft>
              <a:buClr>
                <a:schemeClr val="dk1"/>
              </a:buClr>
              <a:buSzPts val="2400"/>
              <a:buChar char="•"/>
            </a:pPr>
            <a:r>
              <a:rPr lang="en-US"/>
              <a:t>Margins:</a:t>
            </a:r>
            <a:endParaRPr/>
          </a:p>
          <a:p>
            <a:pPr indent="-228600" lvl="2" marL="1143000" rtl="0" algn="l">
              <a:lnSpc>
                <a:spcPct val="150000"/>
              </a:lnSpc>
              <a:spcBef>
                <a:spcPts val="500"/>
              </a:spcBef>
              <a:spcAft>
                <a:spcPts val="0"/>
              </a:spcAft>
              <a:buClr>
                <a:schemeClr val="dk1"/>
              </a:buClr>
              <a:buSzPts val="2000"/>
              <a:buChar char="•"/>
            </a:pPr>
            <a:r>
              <a:rPr lang="en-US"/>
              <a:t> How much money is the company retaining?</a:t>
            </a:r>
            <a:endParaRPr/>
          </a:p>
          <a:p>
            <a:pPr indent="-101600" lvl="2" marL="1143000" rtl="0" algn="l">
              <a:lnSpc>
                <a:spcPct val="150000"/>
              </a:lnSpc>
              <a:spcBef>
                <a:spcPts val="500"/>
              </a:spcBef>
              <a:spcAft>
                <a:spcPts val="0"/>
              </a:spcAft>
              <a:buClr>
                <a:schemeClr val="dk1"/>
              </a:buClr>
              <a:buSzPts val="2000"/>
              <a:buNone/>
            </a:pPr>
            <a:r>
              <a:t/>
            </a:r>
            <a:endParaRPr/>
          </a:p>
        </p:txBody>
      </p:sp>
      <p:sp>
        <p:nvSpPr>
          <p:cNvPr id="705" name="Google Shape;705;p47"/>
          <p:cNvSpPr txBox="1"/>
          <p:nvPr/>
        </p:nvSpPr>
        <p:spPr>
          <a:xfrm>
            <a:off x="138546" y="1472998"/>
            <a:ext cx="926247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Metrics to look for during analysis of the financial statements. </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8"/>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50000"/>
              </a:lnSpc>
              <a:spcBef>
                <a:spcPts val="0"/>
              </a:spcBef>
              <a:spcAft>
                <a:spcPts val="0"/>
              </a:spcAft>
              <a:buClr>
                <a:schemeClr val="dk1"/>
              </a:buClr>
              <a:buSzPct val="100000"/>
              <a:buFont typeface="Arial"/>
              <a:buChar char="•"/>
            </a:pPr>
            <a:r>
              <a:rPr lang="en-US"/>
              <a:t>The main goal of a business is to make money, so analyzing growth and returns is crucial to valuing a business</a:t>
            </a:r>
            <a:endParaRPr/>
          </a:p>
          <a:p>
            <a:pPr indent="-228600" lvl="0" marL="228600" rtl="0" algn="l">
              <a:lnSpc>
                <a:spcPct val="150000"/>
              </a:lnSpc>
              <a:spcBef>
                <a:spcPts val="1000"/>
              </a:spcBef>
              <a:spcAft>
                <a:spcPts val="0"/>
              </a:spcAft>
              <a:buClr>
                <a:schemeClr val="dk1"/>
              </a:buClr>
              <a:buSzPct val="100000"/>
              <a:buFont typeface="Arial"/>
              <a:buChar char="•"/>
            </a:pPr>
            <a:r>
              <a:rPr lang="en-US"/>
              <a:t>Types of Growth: </a:t>
            </a:r>
            <a:endParaRPr/>
          </a:p>
          <a:p>
            <a:pPr indent="-228600" lvl="1" marL="685800" rtl="0" algn="l">
              <a:lnSpc>
                <a:spcPct val="150000"/>
              </a:lnSpc>
              <a:spcBef>
                <a:spcPts val="500"/>
              </a:spcBef>
              <a:spcAft>
                <a:spcPts val="0"/>
              </a:spcAft>
              <a:buClr>
                <a:schemeClr val="dk1"/>
              </a:buClr>
              <a:buSzPct val="100000"/>
              <a:buChar char="•"/>
            </a:pPr>
            <a:r>
              <a:rPr lang="en-US"/>
              <a:t> Revenue Growth: Top line growth </a:t>
            </a:r>
            <a:endParaRPr/>
          </a:p>
          <a:p>
            <a:pPr indent="-228600" lvl="1" marL="685800" rtl="0" algn="l">
              <a:lnSpc>
                <a:spcPct val="150000"/>
              </a:lnSpc>
              <a:spcBef>
                <a:spcPts val="500"/>
              </a:spcBef>
              <a:spcAft>
                <a:spcPts val="0"/>
              </a:spcAft>
              <a:buClr>
                <a:schemeClr val="dk1"/>
              </a:buClr>
              <a:buSzPct val="100000"/>
              <a:buChar char="•"/>
            </a:pPr>
            <a:r>
              <a:rPr lang="en-US"/>
              <a:t> Gross Income: Income representative of COGS </a:t>
            </a:r>
            <a:endParaRPr/>
          </a:p>
          <a:p>
            <a:pPr indent="-228600" lvl="1" marL="685800" rtl="0" algn="l">
              <a:lnSpc>
                <a:spcPct val="150000"/>
              </a:lnSpc>
              <a:spcBef>
                <a:spcPts val="500"/>
              </a:spcBef>
              <a:spcAft>
                <a:spcPts val="0"/>
              </a:spcAft>
              <a:buClr>
                <a:schemeClr val="dk1"/>
              </a:buClr>
              <a:buSzPct val="100000"/>
              <a:buChar char="•"/>
            </a:pPr>
            <a:r>
              <a:rPr lang="en-US"/>
              <a:t> Operating Income: Income representative of Operating Expenses</a:t>
            </a:r>
            <a:endParaRPr/>
          </a:p>
          <a:p>
            <a:pPr indent="-228600" lvl="1" marL="685800" rtl="0" algn="l">
              <a:lnSpc>
                <a:spcPct val="150000"/>
              </a:lnSpc>
              <a:spcBef>
                <a:spcPts val="500"/>
              </a:spcBef>
              <a:spcAft>
                <a:spcPts val="0"/>
              </a:spcAft>
              <a:buClr>
                <a:schemeClr val="dk1"/>
              </a:buClr>
              <a:buSzPct val="100000"/>
              <a:buChar char="•"/>
            </a:pPr>
            <a:r>
              <a:rPr lang="en-US"/>
              <a:t> EBITDA: Earnings Before Interest Tax Depreciation &amp; Amortization </a:t>
            </a:r>
            <a:endParaRPr/>
          </a:p>
          <a:p>
            <a:pPr indent="-228600" lvl="1" marL="685800" rtl="0" algn="l">
              <a:lnSpc>
                <a:spcPct val="150000"/>
              </a:lnSpc>
              <a:spcBef>
                <a:spcPts val="500"/>
              </a:spcBef>
              <a:spcAft>
                <a:spcPts val="0"/>
              </a:spcAft>
              <a:buClr>
                <a:schemeClr val="dk1"/>
              </a:buClr>
              <a:buSzPct val="100000"/>
              <a:buChar char="•"/>
            </a:pPr>
            <a:r>
              <a:rPr lang="en-US"/>
              <a:t> EBIT: Income Before Interest and Tax </a:t>
            </a:r>
            <a:endParaRPr/>
          </a:p>
          <a:p>
            <a:pPr indent="-228600" lvl="1" marL="685800" rtl="0" algn="l">
              <a:lnSpc>
                <a:spcPct val="150000"/>
              </a:lnSpc>
              <a:spcBef>
                <a:spcPts val="500"/>
              </a:spcBef>
              <a:spcAft>
                <a:spcPts val="0"/>
              </a:spcAft>
              <a:buClr>
                <a:schemeClr val="dk1"/>
              </a:buClr>
              <a:buSzPct val="100000"/>
              <a:buChar char="•"/>
            </a:pPr>
            <a:r>
              <a:rPr lang="en-US"/>
              <a:t> Net Income: Bottom line growth </a:t>
            </a:r>
            <a:endParaRPr/>
          </a:p>
        </p:txBody>
      </p:sp>
      <p:sp>
        <p:nvSpPr>
          <p:cNvPr id="711" name="Google Shape;711;p4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Financial Statement Analysis: Growth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49"/>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Money retained from growth is known as a margin</a:t>
            </a:r>
            <a:endParaRPr/>
          </a:p>
          <a:p>
            <a:pPr indent="-228600" lvl="0" marL="228600" rtl="0" algn="l">
              <a:lnSpc>
                <a:spcPct val="150000"/>
              </a:lnSpc>
              <a:spcBef>
                <a:spcPts val="1000"/>
              </a:spcBef>
              <a:spcAft>
                <a:spcPts val="0"/>
              </a:spcAft>
              <a:buClr>
                <a:schemeClr val="dk1"/>
              </a:buClr>
              <a:buSzPts val="2800"/>
              <a:buFont typeface="Arial"/>
              <a:buChar char="•"/>
            </a:pPr>
            <a:r>
              <a:rPr lang="en-US"/>
              <a:t>Important Ratios to keep in mind </a:t>
            </a:r>
            <a:endParaRPr/>
          </a:p>
          <a:p>
            <a:pPr indent="-228600" lvl="1" marL="685800" rtl="0" algn="l">
              <a:lnSpc>
                <a:spcPct val="150000"/>
              </a:lnSpc>
              <a:spcBef>
                <a:spcPts val="500"/>
              </a:spcBef>
              <a:spcAft>
                <a:spcPts val="0"/>
              </a:spcAft>
              <a:buClr>
                <a:schemeClr val="dk1"/>
              </a:buClr>
              <a:buSzPts val="2400"/>
              <a:buChar char="•"/>
            </a:pPr>
            <a:r>
              <a:rPr lang="en-US"/>
              <a:t>Growth Margin = Net Income / Revenue </a:t>
            </a:r>
            <a:endParaRPr/>
          </a:p>
          <a:p>
            <a:pPr indent="-228600" lvl="1" marL="685800" rtl="0" algn="l">
              <a:lnSpc>
                <a:spcPct val="150000"/>
              </a:lnSpc>
              <a:spcBef>
                <a:spcPts val="500"/>
              </a:spcBef>
              <a:spcAft>
                <a:spcPts val="0"/>
              </a:spcAft>
              <a:buClr>
                <a:schemeClr val="dk1"/>
              </a:buClr>
              <a:buSzPts val="2400"/>
              <a:buChar char="•"/>
            </a:pPr>
            <a:r>
              <a:rPr lang="en-US"/>
              <a:t>Profit Margin = Gross Profit / Revenue</a:t>
            </a:r>
            <a:endParaRPr/>
          </a:p>
          <a:p>
            <a:pPr indent="-228600" lvl="1" marL="685800" rtl="0" algn="l">
              <a:lnSpc>
                <a:spcPct val="150000"/>
              </a:lnSpc>
              <a:spcBef>
                <a:spcPts val="500"/>
              </a:spcBef>
              <a:spcAft>
                <a:spcPts val="0"/>
              </a:spcAft>
              <a:buClr>
                <a:schemeClr val="dk1"/>
              </a:buClr>
              <a:buSzPts val="2400"/>
              <a:buChar char="•"/>
            </a:pPr>
            <a:r>
              <a:rPr lang="en-US"/>
              <a:t>EBITDA Margin = EBITDA / Revenue</a:t>
            </a:r>
            <a:endParaRPr/>
          </a:p>
          <a:p>
            <a:pPr indent="-228600" lvl="1" marL="685800" rtl="0" algn="l">
              <a:lnSpc>
                <a:spcPct val="150000"/>
              </a:lnSpc>
              <a:spcBef>
                <a:spcPts val="500"/>
              </a:spcBef>
              <a:spcAft>
                <a:spcPts val="0"/>
              </a:spcAft>
              <a:buClr>
                <a:schemeClr val="dk1"/>
              </a:buClr>
              <a:buSzPts val="2400"/>
              <a:buChar char="•"/>
            </a:pPr>
            <a:r>
              <a:rPr lang="en-US"/>
              <a:t>Operating Margin = Operating Income / Revenue </a:t>
            </a:r>
            <a:endParaRPr/>
          </a:p>
          <a:p>
            <a:pPr indent="-76200" lvl="1" marL="685800" rtl="0" algn="l">
              <a:lnSpc>
                <a:spcPct val="150000"/>
              </a:lnSpc>
              <a:spcBef>
                <a:spcPts val="500"/>
              </a:spcBef>
              <a:spcAft>
                <a:spcPts val="0"/>
              </a:spcAft>
              <a:buClr>
                <a:schemeClr val="dk1"/>
              </a:buClr>
              <a:buSzPts val="2400"/>
              <a:buNone/>
            </a:pPr>
            <a:r>
              <a:t/>
            </a:r>
            <a:endParaRPr/>
          </a:p>
        </p:txBody>
      </p:sp>
      <p:sp>
        <p:nvSpPr>
          <p:cNvPr id="717" name="Google Shape;717;p4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Financial Statement Analysis: Margins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0"/>
          <p:cNvSpPr txBox="1"/>
          <p:nvPr>
            <p:ph type="ctrTitle"/>
          </p:nvPr>
        </p:nvSpPr>
        <p:spPr>
          <a:xfrm>
            <a:off x="1557916" y="2723016"/>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4800"/>
              <a:buNone/>
            </a:pPr>
            <a:r>
              <a:rPr lang="en-US" sz="8000"/>
              <a:t>Questions?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
          <p:cNvSpPr txBox="1"/>
          <p:nvPr/>
        </p:nvSpPr>
        <p:spPr>
          <a:xfrm>
            <a:off x="1251832" y="1383909"/>
            <a:ext cx="964519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Companies create capital by raising either debt or equity. Capital is invested to generate returns or profit by the execution of a business plan</a:t>
            </a:r>
            <a:endParaRPr/>
          </a:p>
        </p:txBody>
      </p:sp>
      <p:sp>
        <p:nvSpPr>
          <p:cNvPr id="234" name="Google Shape;234;p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Getting to profit?</a:t>
            </a:r>
            <a:endParaRPr/>
          </a:p>
        </p:txBody>
      </p:sp>
      <p:sp>
        <p:nvSpPr>
          <p:cNvPr id="235" name="Google Shape;235;p5"/>
          <p:cNvSpPr/>
          <p:nvPr/>
        </p:nvSpPr>
        <p:spPr>
          <a:xfrm>
            <a:off x="2674268" y="2257305"/>
            <a:ext cx="2892599" cy="619006"/>
          </a:xfrm>
          <a:prstGeom prst="rect">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Avenir"/>
                <a:ea typeface="Avenir"/>
                <a:cs typeface="Avenir"/>
                <a:sym typeface="Avenir"/>
              </a:rPr>
              <a:t>Debt</a:t>
            </a:r>
            <a:r>
              <a:rPr lang="en-US" sz="1800">
                <a:solidFill>
                  <a:schemeClr val="lt1"/>
                </a:solidFill>
                <a:latin typeface="Avenir"/>
                <a:ea typeface="Avenir"/>
                <a:cs typeface="Avenir"/>
                <a:sym typeface="Avenir"/>
              </a:rPr>
              <a:t> </a:t>
            </a:r>
            <a:endParaRPr/>
          </a:p>
        </p:txBody>
      </p:sp>
      <p:sp>
        <p:nvSpPr>
          <p:cNvPr id="236" name="Google Shape;236;p5"/>
          <p:cNvSpPr/>
          <p:nvPr/>
        </p:nvSpPr>
        <p:spPr>
          <a:xfrm>
            <a:off x="6625134" y="2199903"/>
            <a:ext cx="2892599" cy="676408"/>
          </a:xfrm>
          <a:prstGeom prst="rect">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Equity</a:t>
            </a:r>
            <a:endParaRPr sz="1800">
              <a:solidFill>
                <a:schemeClr val="lt1"/>
              </a:solidFill>
              <a:latin typeface="Avenir"/>
              <a:ea typeface="Avenir"/>
              <a:cs typeface="Avenir"/>
              <a:sym typeface="Avenir"/>
            </a:endParaRPr>
          </a:p>
        </p:txBody>
      </p:sp>
      <p:sp>
        <p:nvSpPr>
          <p:cNvPr id="237" name="Google Shape;237;p5"/>
          <p:cNvSpPr/>
          <p:nvPr/>
        </p:nvSpPr>
        <p:spPr>
          <a:xfrm>
            <a:off x="5859503" y="2360838"/>
            <a:ext cx="472994" cy="354537"/>
          </a:xfrm>
          <a:prstGeom prst="plus">
            <a:avLst>
              <a:gd fmla="val 25000" name="adj"/>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38" name="Google Shape;238;p5"/>
          <p:cNvSpPr/>
          <p:nvPr/>
        </p:nvSpPr>
        <p:spPr>
          <a:xfrm rot="2700000">
            <a:off x="5033368" y="3065381"/>
            <a:ext cx="377365" cy="281696"/>
          </a:xfrm>
          <a:prstGeom prst="rightArrow">
            <a:avLst>
              <a:gd fmla="val 41515" name="adj1"/>
              <a:gd fmla="val 48003"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39" name="Google Shape;239;p5"/>
          <p:cNvSpPr/>
          <p:nvPr/>
        </p:nvSpPr>
        <p:spPr>
          <a:xfrm>
            <a:off x="4290116" y="3487939"/>
            <a:ext cx="3604838" cy="542346"/>
          </a:xfrm>
          <a:prstGeom prst="rect">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Company</a:t>
            </a:r>
            <a:endParaRPr sz="1800">
              <a:solidFill>
                <a:schemeClr val="lt1"/>
              </a:solidFill>
              <a:latin typeface="Avenir"/>
              <a:ea typeface="Avenir"/>
              <a:cs typeface="Avenir"/>
              <a:sym typeface="Avenir"/>
            </a:endParaRPr>
          </a:p>
        </p:txBody>
      </p:sp>
      <p:sp>
        <p:nvSpPr>
          <p:cNvPr id="240" name="Google Shape;240;p5"/>
          <p:cNvSpPr/>
          <p:nvPr/>
        </p:nvSpPr>
        <p:spPr>
          <a:xfrm rot="5400000">
            <a:off x="5905019" y="4756056"/>
            <a:ext cx="338817" cy="362701"/>
          </a:xfrm>
          <a:prstGeom prst="rightArrow">
            <a:avLst>
              <a:gd fmla="val 41515" name="adj1"/>
              <a:gd fmla="val 50000" name="adj2"/>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41" name="Google Shape;241;p5"/>
          <p:cNvSpPr/>
          <p:nvPr/>
        </p:nvSpPr>
        <p:spPr>
          <a:xfrm rot="-1912193">
            <a:off x="7584260" y="5041167"/>
            <a:ext cx="452023" cy="357590"/>
          </a:xfrm>
          <a:prstGeom prst="rightArrow">
            <a:avLst>
              <a:gd fmla="val 41515" name="adj1"/>
              <a:gd fmla="val 50000" name="adj2"/>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42" name="Google Shape;242;p5"/>
          <p:cNvSpPr/>
          <p:nvPr/>
        </p:nvSpPr>
        <p:spPr>
          <a:xfrm>
            <a:off x="8139571" y="4934718"/>
            <a:ext cx="2892599" cy="430351"/>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Factories </a:t>
            </a:r>
            <a:endParaRPr sz="1800">
              <a:solidFill>
                <a:schemeClr val="lt1"/>
              </a:solidFill>
              <a:latin typeface="Avenir"/>
              <a:ea typeface="Avenir"/>
              <a:cs typeface="Avenir"/>
              <a:sym typeface="Avenir"/>
            </a:endParaRPr>
          </a:p>
        </p:txBody>
      </p:sp>
      <p:sp>
        <p:nvSpPr>
          <p:cNvPr id="243" name="Google Shape;243;p5"/>
          <p:cNvSpPr/>
          <p:nvPr/>
        </p:nvSpPr>
        <p:spPr>
          <a:xfrm>
            <a:off x="8159832" y="5943080"/>
            <a:ext cx="2892599" cy="454472"/>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New Technology </a:t>
            </a:r>
            <a:endParaRPr sz="1800">
              <a:solidFill>
                <a:schemeClr val="lt1"/>
              </a:solidFill>
              <a:latin typeface="Avenir"/>
              <a:ea typeface="Avenir"/>
              <a:cs typeface="Avenir"/>
              <a:sym typeface="Avenir"/>
            </a:endParaRPr>
          </a:p>
        </p:txBody>
      </p:sp>
      <p:sp>
        <p:nvSpPr>
          <p:cNvPr id="244" name="Google Shape;244;p5"/>
          <p:cNvSpPr/>
          <p:nvPr/>
        </p:nvSpPr>
        <p:spPr>
          <a:xfrm>
            <a:off x="1060531" y="6065054"/>
            <a:ext cx="2892599" cy="420995"/>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Machinery</a:t>
            </a:r>
            <a:endParaRPr/>
          </a:p>
        </p:txBody>
      </p:sp>
      <p:sp>
        <p:nvSpPr>
          <p:cNvPr id="245" name="Google Shape;245;p5"/>
          <p:cNvSpPr/>
          <p:nvPr/>
        </p:nvSpPr>
        <p:spPr>
          <a:xfrm>
            <a:off x="1060532" y="4944075"/>
            <a:ext cx="2892599" cy="420995"/>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Land</a:t>
            </a:r>
            <a:endParaRPr sz="1800">
              <a:solidFill>
                <a:schemeClr val="lt1"/>
              </a:solidFill>
              <a:latin typeface="Avenir"/>
              <a:ea typeface="Avenir"/>
              <a:cs typeface="Avenir"/>
              <a:sym typeface="Avenir"/>
            </a:endParaRPr>
          </a:p>
        </p:txBody>
      </p:sp>
      <p:sp>
        <p:nvSpPr>
          <p:cNvPr id="246" name="Google Shape;246;p5"/>
          <p:cNvSpPr/>
          <p:nvPr/>
        </p:nvSpPr>
        <p:spPr>
          <a:xfrm>
            <a:off x="4646235" y="5262822"/>
            <a:ext cx="2892599" cy="93299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Capital Investments</a:t>
            </a:r>
            <a:endParaRPr sz="1800">
              <a:solidFill>
                <a:schemeClr val="lt1"/>
              </a:solidFill>
              <a:latin typeface="Avenir"/>
              <a:ea typeface="Avenir"/>
              <a:cs typeface="Avenir"/>
              <a:sym typeface="Avenir"/>
            </a:endParaRPr>
          </a:p>
        </p:txBody>
      </p:sp>
      <p:sp>
        <p:nvSpPr>
          <p:cNvPr id="247" name="Google Shape;247;p5"/>
          <p:cNvSpPr/>
          <p:nvPr/>
        </p:nvSpPr>
        <p:spPr>
          <a:xfrm>
            <a:off x="5950189" y="4030882"/>
            <a:ext cx="248479" cy="3101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5"/>
          <p:cNvSpPr/>
          <p:nvPr/>
        </p:nvSpPr>
        <p:spPr>
          <a:xfrm>
            <a:off x="4488873" y="4307736"/>
            <a:ext cx="3117272" cy="33881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Business Plan</a:t>
            </a:r>
            <a:endParaRPr sz="1600">
              <a:solidFill>
                <a:schemeClr val="lt1"/>
              </a:solidFill>
              <a:latin typeface="Avenir"/>
              <a:ea typeface="Avenir"/>
              <a:cs typeface="Avenir"/>
              <a:sym typeface="Avenir"/>
            </a:endParaRPr>
          </a:p>
        </p:txBody>
      </p:sp>
      <p:sp>
        <p:nvSpPr>
          <p:cNvPr id="249" name="Google Shape;249;p5"/>
          <p:cNvSpPr/>
          <p:nvPr/>
        </p:nvSpPr>
        <p:spPr>
          <a:xfrm rot="8163106">
            <a:off x="6670047" y="3075924"/>
            <a:ext cx="377365" cy="281696"/>
          </a:xfrm>
          <a:prstGeom prst="rightArrow">
            <a:avLst>
              <a:gd fmla="val 41515" name="adj1"/>
              <a:gd fmla="val 48003"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50" name="Google Shape;250;p5"/>
          <p:cNvSpPr/>
          <p:nvPr/>
        </p:nvSpPr>
        <p:spPr>
          <a:xfrm rot="8842854">
            <a:off x="4126466" y="6036710"/>
            <a:ext cx="452023" cy="357590"/>
          </a:xfrm>
          <a:prstGeom prst="rightArrow">
            <a:avLst>
              <a:gd fmla="val 41515" name="adj1"/>
              <a:gd fmla="val 50000" name="adj2"/>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51" name="Google Shape;251;p5"/>
          <p:cNvSpPr/>
          <p:nvPr/>
        </p:nvSpPr>
        <p:spPr>
          <a:xfrm rot="-9357596">
            <a:off x="4126950" y="5084026"/>
            <a:ext cx="452023" cy="357590"/>
          </a:xfrm>
          <a:prstGeom prst="rightArrow">
            <a:avLst>
              <a:gd fmla="val 41515" name="adj1"/>
              <a:gd fmla="val 50000" name="adj2"/>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52" name="Google Shape;252;p5"/>
          <p:cNvSpPr/>
          <p:nvPr/>
        </p:nvSpPr>
        <p:spPr>
          <a:xfrm rot="1703482">
            <a:off x="7596666" y="6029041"/>
            <a:ext cx="452023" cy="357590"/>
          </a:xfrm>
          <a:prstGeom prst="rightArrow">
            <a:avLst>
              <a:gd fmla="val 41515" name="adj1"/>
              <a:gd fmla="val 50000" name="adj2"/>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6"/>
          <p:cNvSpPr txBox="1"/>
          <p:nvPr/>
        </p:nvSpPr>
        <p:spPr>
          <a:xfrm>
            <a:off x="1269937" y="1515851"/>
            <a:ext cx="964519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By combining a business plan with assets, and labor profit is generated </a:t>
            </a:r>
            <a:endParaRPr/>
          </a:p>
        </p:txBody>
      </p:sp>
      <p:sp>
        <p:nvSpPr>
          <p:cNvPr id="258" name="Google Shape;258;p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From Capital to Assets</a:t>
            </a:r>
            <a:endParaRPr/>
          </a:p>
        </p:txBody>
      </p:sp>
      <p:grpSp>
        <p:nvGrpSpPr>
          <p:cNvPr id="259" name="Google Shape;259;p6"/>
          <p:cNvGrpSpPr/>
          <p:nvPr/>
        </p:nvGrpSpPr>
        <p:grpSpPr>
          <a:xfrm>
            <a:off x="162745" y="3274872"/>
            <a:ext cx="7288442" cy="2590902"/>
            <a:chOff x="489" y="804956"/>
            <a:chExt cx="7288442" cy="2590902"/>
          </a:xfrm>
        </p:grpSpPr>
        <p:sp>
          <p:nvSpPr>
            <p:cNvPr id="260" name="Google Shape;260;p6"/>
            <p:cNvSpPr/>
            <p:nvPr/>
          </p:nvSpPr>
          <p:spPr>
            <a:xfrm>
              <a:off x="3644711" y="1870518"/>
              <a:ext cx="2578659" cy="447535"/>
            </a:xfrm>
            <a:custGeom>
              <a:rect b="b" l="l" r="r" t="t"/>
              <a:pathLst>
                <a:path extrusionOk="0" h="120000" w="120000">
                  <a:moveTo>
                    <a:pt x="0" y="0"/>
                  </a:moveTo>
                  <a:lnTo>
                    <a:pt x="0" y="60000"/>
                  </a:lnTo>
                  <a:lnTo>
                    <a:pt x="120000" y="60000"/>
                  </a:lnTo>
                  <a:lnTo>
                    <a:pt x="120000" y="120000"/>
                  </a:lnTo>
                </a:path>
              </a:pathLst>
            </a:custGeom>
            <a:noFill/>
            <a:ln cap="flat" cmpd="sng" w="12700">
              <a:solidFill>
                <a:schemeClr val="accent1"/>
              </a:solidFill>
              <a:prstDash val="solid"/>
              <a:miter lim="800000"/>
              <a:headEnd len="sm" w="sm" type="none"/>
              <a:tailEnd len="sm" w="sm" type="none"/>
            </a:ln>
          </p:spPr>
        </p:sp>
        <p:sp>
          <p:nvSpPr>
            <p:cNvPr id="261" name="Google Shape;261;p6"/>
            <p:cNvSpPr/>
            <p:nvPr/>
          </p:nvSpPr>
          <p:spPr>
            <a:xfrm>
              <a:off x="3598991" y="1870518"/>
              <a:ext cx="91440" cy="459779"/>
            </a:xfrm>
            <a:custGeom>
              <a:rect b="b" l="l" r="r" t="t"/>
              <a:pathLst>
                <a:path extrusionOk="0" h="120000" w="120000">
                  <a:moveTo>
                    <a:pt x="60000" y="0"/>
                  </a:moveTo>
                  <a:lnTo>
                    <a:pt x="60000" y="120000"/>
                  </a:lnTo>
                </a:path>
              </a:pathLst>
            </a:custGeom>
            <a:noFill/>
            <a:ln cap="flat" cmpd="sng" w="12700">
              <a:solidFill>
                <a:srgbClr val="345A99"/>
              </a:solidFill>
              <a:prstDash val="solid"/>
              <a:miter lim="800000"/>
              <a:headEnd len="sm" w="sm" type="none"/>
              <a:tailEnd len="sm" w="sm" type="none"/>
            </a:ln>
          </p:spPr>
        </p:sp>
        <p:sp>
          <p:nvSpPr>
            <p:cNvPr id="262" name="Google Shape;262;p6"/>
            <p:cNvSpPr/>
            <p:nvPr/>
          </p:nvSpPr>
          <p:spPr>
            <a:xfrm>
              <a:off x="1066051" y="1870518"/>
              <a:ext cx="2578659" cy="459779"/>
            </a:xfrm>
            <a:custGeom>
              <a:rect b="b" l="l" r="r" t="t"/>
              <a:pathLst>
                <a:path extrusionOk="0" h="120000" w="120000">
                  <a:moveTo>
                    <a:pt x="120000" y="0"/>
                  </a:moveTo>
                  <a:lnTo>
                    <a:pt x="120000" y="61598"/>
                  </a:lnTo>
                  <a:lnTo>
                    <a:pt x="0" y="61598"/>
                  </a:lnTo>
                  <a:lnTo>
                    <a:pt x="0" y="120000"/>
                  </a:lnTo>
                </a:path>
              </a:pathLst>
            </a:custGeom>
            <a:noFill/>
            <a:ln cap="flat" cmpd="sng" w="12700">
              <a:solidFill>
                <a:schemeClr val="accent1"/>
              </a:solidFill>
              <a:prstDash val="solid"/>
              <a:miter lim="800000"/>
              <a:headEnd len="sm" w="sm" type="none"/>
              <a:tailEnd len="sm" w="sm" type="none"/>
            </a:ln>
          </p:spPr>
        </p:sp>
        <p:sp>
          <p:nvSpPr>
            <p:cNvPr id="263" name="Google Shape;263;p6"/>
            <p:cNvSpPr/>
            <p:nvPr/>
          </p:nvSpPr>
          <p:spPr>
            <a:xfrm>
              <a:off x="2579149" y="804956"/>
              <a:ext cx="2131123" cy="1065561"/>
            </a:xfrm>
            <a:prstGeom prst="rect">
              <a:avLst/>
            </a:prstGeom>
            <a:solidFill>
              <a:srgbClr val="1F386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txBox="1"/>
            <p:nvPr/>
          </p:nvSpPr>
          <p:spPr>
            <a:xfrm>
              <a:off x="2579149" y="804956"/>
              <a:ext cx="2131123" cy="1065561"/>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2800"/>
                <a:buFont typeface="Avenir"/>
                <a:buNone/>
              </a:pPr>
              <a:r>
                <a:rPr lang="en-US" sz="2800">
                  <a:solidFill>
                    <a:schemeClr val="lt1"/>
                  </a:solidFill>
                  <a:latin typeface="Avenir"/>
                  <a:ea typeface="Avenir"/>
                  <a:cs typeface="Avenir"/>
                  <a:sym typeface="Avenir"/>
                </a:rPr>
                <a:t>Business Operations</a:t>
              </a:r>
              <a:endParaRPr/>
            </a:p>
          </p:txBody>
        </p:sp>
        <p:sp>
          <p:nvSpPr>
            <p:cNvPr id="265" name="Google Shape;265;p6"/>
            <p:cNvSpPr/>
            <p:nvPr/>
          </p:nvSpPr>
          <p:spPr>
            <a:xfrm>
              <a:off x="489" y="2330297"/>
              <a:ext cx="2131123" cy="1065561"/>
            </a:xfrm>
            <a:prstGeom prst="rect">
              <a:avLst/>
            </a:prstGeom>
            <a:solidFill>
              <a:srgbClr val="8DA9D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txBox="1"/>
            <p:nvPr/>
          </p:nvSpPr>
          <p:spPr>
            <a:xfrm>
              <a:off x="489" y="2330297"/>
              <a:ext cx="2131123" cy="1065561"/>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Avenir"/>
                <a:buNone/>
              </a:pPr>
              <a:r>
                <a:rPr lang="en-US" sz="3200">
                  <a:solidFill>
                    <a:schemeClr val="lt1"/>
                  </a:solidFill>
                  <a:latin typeface="Avenir"/>
                  <a:ea typeface="Avenir"/>
                  <a:cs typeface="Avenir"/>
                  <a:sym typeface="Avenir"/>
                </a:rPr>
                <a:t>Assets</a:t>
              </a:r>
              <a:endParaRPr/>
            </a:p>
          </p:txBody>
        </p:sp>
        <p:sp>
          <p:nvSpPr>
            <p:cNvPr id="267" name="Google Shape;267;p6"/>
            <p:cNvSpPr/>
            <p:nvPr/>
          </p:nvSpPr>
          <p:spPr>
            <a:xfrm>
              <a:off x="2579149" y="2330297"/>
              <a:ext cx="2131123" cy="1065561"/>
            </a:xfrm>
            <a:prstGeom prst="rect">
              <a:avLst/>
            </a:prstGeom>
            <a:solidFill>
              <a:srgbClr val="8DA9D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txBox="1"/>
            <p:nvPr/>
          </p:nvSpPr>
          <p:spPr>
            <a:xfrm>
              <a:off x="2579149" y="2330297"/>
              <a:ext cx="2131123" cy="1065561"/>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Avenir"/>
                <a:buNone/>
              </a:pPr>
              <a:r>
                <a:rPr lang="en-US" sz="3200">
                  <a:solidFill>
                    <a:schemeClr val="lt1"/>
                  </a:solidFill>
                  <a:latin typeface="Avenir"/>
                  <a:ea typeface="Avenir"/>
                  <a:cs typeface="Avenir"/>
                  <a:sym typeface="Avenir"/>
                </a:rPr>
                <a:t>Labor</a:t>
              </a:r>
              <a:endParaRPr/>
            </a:p>
          </p:txBody>
        </p:sp>
        <p:sp>
          <p:nvSpPr>
            <p:cNvPr id="269" name="Google Shape;269;p6"/>
            <p:cNvSpPr/>
            <p:nvPr/>
          </p:nvSpPr>
          <p:spPr>
            <a:xfrm>
              <a:off x="5157808" y="2318053"/>
              <a:ext cx="2131123" cy="1065561"/>
            </a:xfrm>
            <a:prstGeom prst="rect">
              <a:avLst/>
            </a:prstGeom>
            <a:solidFill>
              <a:srgbClr val="8DA9D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txBox="1"/>
            <p:nvPr/>
          </p:nvSpPr>
          <p:spPr>
            <a:xfrm>
              <a:off x="5157808" y="2318053"/>
              <a:ext cx="2131123" cy="1065561"/>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Avenir"/>
                <a:buNone/>
              </a:pPr>
              <a:r>
                <a:rPr lang="en-US" sz="3200">
                  <a:solidFill>
                    <a:schemeClr val="lt1"/>
                  </a:solidFill>
                  <a:latin typeface="Avenir"/>
                  <a:ea typeface="Avenir"/>
                  <a:cs typeface="Avenir"/>
                  <a:sym typeface="Avenir"/>
                </a:rPr>
                <a:t>Business Plan</a:t>
              </a:r>
              <a:endParaRPr/>
            </a:p>
          </p:txBody>
        </p:sp>
      </p:grpSp>
      <p:sp>
        <p:nvSpPr>
          <p:cNvPr id="271" name="Google Shape;271;p6"/>
          <p:cNvSpPr/>
          <p:nvPr/>
        </p:nvSpPr>
        <p:spPr>
          <a:xfrm>
            <a:off x="5055997" y="3628131"/>
            <a:ext cx="3357350" cy="696035"/>
          </a:xfrm>
          <a:prstGeom prst="stripedRightArrow">
            <a:avLst>
              <a:gd fmla="val 50000" name="adj1"/>
              <a:gd fmla="val 50000" name="adj2"/>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72" name="Google Shape;272;p6"/>
          <p:cNvSpPr/>
          <p:nvPr/>
        </p:nvSpPr>
        <p:spPr>
          <a:xfrm>
            <a:off x="8652682" y="2636908"/>
            <a:ext cx="3377062" cy="3374516"/>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Avenir"/>
                <a:ea typeface="Avenir"/>
                <a:cs typeface="Avenir"/>
                <a:sym typeface="Avenir"/>
              </a:rPr>
              <a:t>Selling G/S to create a profit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7"/>
          <p:cNvSpPr txBox="1"/>
          <p:nvPr/>
        </p:nvSpPr>
        <p:spPr>
          <a:xfrm>
            <a:off x="1273403" y="1423730"/>
            <a:ext cx="964519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Capital is the beginning of profit generation. Creating this capital is known as </a:t>
            </a:r>
            <a:br>
              <a:rPr lang="en-US" sz="2000">
                <a:solidFill>
                  <a:schemeClr val="lt1"/>
                </a:solidFill>
                <a:latin typeface="Avenir"/>
                <a:ea typeface="Avenir"/>
                <a:cs typeface="Avenir"/>
                <a:sym typeface="Avenir"/>
              </a:rPr>
            </a:br>
            <a:r>
              <a:rPr lang="en-US" sz="2000">
                <a:solidFill>
                  <a:schemeClr val="lt1"/>
                </a:solidFill>
                <a:latin typeface="Avenir"/>
                <a:ea typeface="Avenir"/>
                <a:cs typeface="Avenir"/>
                <a:sym typeface="Avenir"/>
              </a:rPr>
              <a:t>“financing”. Asset purchases are financed by either equity or debt </a:t>
            </a:r>
            <a:endParaRPr/>
          </a:p>
        </p:txBody>
      </p:sp>
      <p:sp>
        <p:nvSpPr>
          <p:cNvPr id="278" name="Google Shape;278;p7"/>
          <p:cNvSpPr txBox="1"/>
          <p:nvPr>
            <p:ph type="title"/>
          </p:nvPr>
        </p:nvSpPr>
        <p:spPr>
          <a:xfrm>
            <a:off x="162256" y="337386"/>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Financing </a:t>
            </a:r>
            <a:endParaRPr/>
          </a:p>
        </p:txBody>
      </p:sp>
      <p:sp>
        <p:nvSpPr>
          <p:cNvPr id="279" name="Google Shape;279;p7"/>
          <p:cNvSpPr txBox="1"/>
          <p:nvPr>
            <p:ph idx="1" type="body"/>
          </p:nvPr>
        </p:nvSpPr>
        <p:spPr>
          <a:xfrm>
            <a:off x="131617" y="2162995"/>
            <a:ext cx="5888183" cy="4503812"/>
          </a:xfrm>
          <a:prstGeom prst="rect">
            <a:avLst/>
          </a:prstGeom>
          <a:noFill/>
          <a:ln>
            <a:noFill/>
          </a:ln>
        </p:spPr>
        <p:txBody>
          <a:bodyPr anchorCtr="0" anchor="t" bIns="45700" lIns="91425" spcFirstLastPara="1" rIns="91425" wrap="square" tIns="45700">
            <a:normAutofit/>
          </a:bodyPr>
          <a:lstStyle/>
          <a:p>
            <a:pPr indent="0" lvl="1" marL="457200" rtl="0" algn="l">
              <a:lnSpc>
                <a:spcPct val="150000"/>
              </a:lnSpc>
              <a:spcBef>
                <a:spcPts val="0"/>
              </a:spcBef>
              <a:spcAft>
                <a:spcPts val="0"/>
              </a:spcAft>
              <a:buClr>
                <a:schemeClr val="dk1"/>
              </a:buClr>
              <a:buSzPts val="3000"/>
              <a:buNone/>
            </a:pPr>
            <a:r>
              <a:rPr b="1" lang="en-US" sz="3000"/>
              <a:t>Debt</a:t>
            </a:r>
            <a:endParaRPr/>
          </a:p>
          <a:p>
            <a:pPr indent="-228600" lvl="1" marL="685800" rtl="0" algn="l">
              <a:lnSpc>
                <a:spcPct val="150000"/>
              </a:lnSpc>
              <a:spcBef>
                <a:spcPts val="500"/>
              </a:spcBef>
              <a:spcAft>
                <a:spcPts val="0"/>
              </a:spcAft>
              <a:buClr>
                <a:schemeClr val="dk1"/>
              </a:buClr>
              <a:buSzPts val="2400"/>
              <a:buChar char="•"/>
            </a:pPr>
            <a:r>
              <a:rPr lang="en-US"/>
              <a:t>Lenders offer a fixed amount in exchange for an interest </a:t>
            </a:r>
            <a:endParaRPr/>
          </a:p>
          <a:p>
            <a:pPr indent="-228600" lvl="1" marL="685800" rtl="0" algn="l">
              <a:lnSpc>
                <a:spcPct val="150000"/>
              </a:lnSpc>
              <a:spcBef>
                <a:spcPts val="500"/>
              </a:spcBef>
              <a:spcAft>
                <a:spcPts val="0"/>
              </a:spcAft>
              <a:buClr>
                <a:schemeClr val="dk1"/>
              </a:buClr>
              <a:buSzPts val="2400"/>
              <a:buChar char="•"/>
            </a:pPr>
            <a:r>
              <a:rPr lang="en-US"/>
              <a:t>No stake in profit, generate returns through interest </a:t>
            </a:r>
            <a:endParaRPr/>
          </a:p>
          <a:p>
            <a:pPr indent="-228600" lvl="1" marL="685800" rtl="0" algn="l">
              <a:lnSpc>
                <a:spcPct val="150000"/>
              </a:lnSpc>
              <a:spcBef>
                <a:spcPts val="500"/>
              </a:spcBef>
              <a:spcAft>
                <a:spcPts val="0"/>
              </a:spcAft>
              <a:buClr>
                <a:schemeClr val="dk1"/>
              </a:buClr>
              <a:buSzPts val="2400"/>
              <a:buChar char="•"/>
            </a:pPr>
            <a:r>
              <a:rPr lang="en-US"/>
              <a:t>”The company” has a contractual obligation to pay back the lender</a:t>
            </a:r>
            <a:endParaRPr/>
          </a:p>
          <a:p>
            <a:pPr indent="0" lvl="1" marL="457200" rtl="0" algn="l">
              <a:lnSpc>
                <a:spcPct val="150000"/>
              </a:lnSpc>
              <a:spcBef>
                <a:spcPts val="500"/>
              </a:spcBef>
              <a:spcAft>
                <a:spcPts val="0"/>
              </a:spcAft>
              <a:buClr>
                <a:schemeClr val="dk1"/>
              </a:buClr>
              <a:buSzPts val="2400"/>
              <a:buNone/>
            </a:pPr>
            <a:r>
              <a:t/>
            </a:r>
            <a:endParaRPr/>
          </a:p>
        </p:txBody>
      </p:sp>
      <p:sp>
        <p:nvSpPr>
          <p:cNvPr id="280" name="Google Shape;280;p7"/>
          <p:cNvSpPr txBox="1"/>
          <p:nvPr/>
        </p:nvSpPr>
        <p:spPr>
          <a:xfrm>
            <a:off x="6172200" y="2162994"/>
            <a:ext cx="5881254" cy="4503812"/>
          </a:xfrm>
          <a:prstGeom prst="rect">
            <a:avLst/>
          </a:prstGeom>
          <a:noFill/>
          <a:ln>
            <a:noFill/>
          </a:ln>
        </p:spPr>
        <p:txBody>
          <a:bodyPr anchorCtr="0" anchor="t" bIns="45700" lIns="91425" spcFirstLastPara="1" rIns="91425" wrap="square" tIns="45700">
            <a:normAutofit lnSpcReduction="10000"/>
          </a:bodyPr>
          <a:lstStyle/>
          <a:p>
            <a:pPr indent="0" lvl="1" marL="457200" marR="0" rtl="0" algn="l">
              <a:lnSpc>
                <a:spcPct val="150000"/>
              </a:lnSpc>
              <a:spcBef>
                <a:spcPts val="0"/>
              </a:spcBef>
              <a:spcAft>
                <a:spcPts val="0"/>
              </a:spcAft>
              <a:buClr>
                <a:schemeClr val="dk1"/>
              </a:buClr>
              <a:buSzPts val="2800"/>
              <a:buFont typeface="Times"/>
              <a:buNone/>
            </a:pPr>
            <a:r>
              <a:rPr b="1" i="0" lang="en-US" sz="2800" u="none" cap="none" strike="noStrike">
                <a:solidFill>
                  <a:schemeClr val="dk1"/>
                </a:solidFill>
                <a:latin typeface="Avenir"/>
                <a:ea typeface="Avenir"/>
                <a:cs typeface="Avenir"/>
                <a:sym typeface="Avenir"/>
              </a:rPr>
              <a:t>Equity </a:t>
            </a:r>
            <a:endParaRPr/>
          </a:p>
          <a:p>
            <a:pPr indent="-228600" lvl="1" marL="685800" marR="0" rtl="0" algn="l">
              <a:lnSpc>
                <a:spcPct val="150000"/>
              </a:lnSpc>
              <a:spcBef>
                <a:spcPts val="500"/>
              </a:spcBef>
              <a:spcAft>
                <a:spcPts val="0"/>
              </a:spcAft>
              <a:buClr>
                <a:schemeClr val="dk1"/>
              </a:buClr>
              <a:buSzPts val="2400"/>
              <a:buFont typeface="Arial"/>
              <a:buChar char="•"/>
            </a:pPr>
            <a:r>
              <a:rPr b="0" i="0" lang="en-US" sz="2400" u="none" cap="none" strike="noStrike">
                <a:solidFill>
                  <a:schemeClr val="dk1"/>
                </a:solidFill>
                <a:latin typeface="Avenir"/>
                <a:ea typeface="Avenir"/>
                <a:cs typeface="Avenir"/>
                <a:sym typeface="Avenir"/>
              </a:rPr>
              <a:t>Investors by stock, fractions of a business</a:t>
            </a:r>
            <a:endParaRPr/>
          </a:p>
          <a:p>
            <a:pPr indent="-228600" lvl="1" marL="685800" marR="0" rtl="0" algn="l">
              <a:lnSpc>
                <a:spcPct val="150000"/>
              </a:lnSpc>
              <a:spcBef>
                <a:spcPts val="500"/>
              </a:spcBef>
              <a:spcAft>
                <a:spcPts val="0"/>
              </a:spcAft>
              <a:buClr>
                <a:schemeClr val="dk1"/>
              </a:buClr>
              <a:buSzPts val="2400"/>
              <a:buFont typeface="Arial"/>
              <a:buChar char="•"/>
            </a:pPr>
            <a:r>
              <a:rPr b="0" i="0" lang="en-US" sz="2400" u="none" cap="none" strike="noStrike">
                <a:solidFill>
                  <a:schemeClr val="dk1"/>
                </a:solidFill>
                <a:latin typeface="Avenir"/>
                <a:ea typeface="Avenir"/>
                <a:cs typeface="Avenir"/>
                <a:sym typeface="Avenir"/>
              </a:rPr>
              <a:t>Stake in profit, generate returns through company performance</a:t>
            </a:r>
            <a:endParaRPr/>
          </a:p>
          <a:p>
            <a:pPr indent="-228600" lvl="1" marL="685800" marR="0" rtl="0" algn="l">
              <a:lnSpc>
                <a:spcPct val="150000"/>
              </a:lnSpc>
              <a:spcBef>
                <a:spcPts val="500"/>
              </a:spcBef>
              <a:spcAft>
                <a:spcPts val="0"/>
              </a:spcAft>
              <a:buClr>
                <a:schemeClr val="dk1"/>
              </a:buClr>
              <a:buSzPts val="2400"/>
              <a:buFont typeface="Arial"/>
              <a:buChar char="•"/>
            </a:pPr>
            <a:r>
              <a:rPr b="0" i="0" lang="en-US" sz="2400" u="none" cap="none" strike="noStrike">
                <a:solidFill>
                  <a:schemeClr val="dk1"/>
                </a:solidFill>
                <a:latin typeface="Avenir"/>
                <a:ea typeface="Avenir"/>
                <a:cs typeface="Avenir"/>
                <a:sym typeface="Avenir"/>
              </a:rPr>
              <a:t>Access to profits generated after contractual debt has been completed </a:t>
            </a:r>
            <a:endParaRPr/>
          </a:p>
          <a:p>
            <a:pPr indent="-50800" lvl="0" marL="228600" marR="0" rtl="0" algn="l">
              <a:lnSpc>
                <a:spcPct val="150000"/>
              </a:lnSpc>
              <a:spcBef>
                <a:spcPts val="1000"/>
              </a:spcBef>
              <a:spcAft>
                <a:spcPts val="0"/>
              </a:spcAft>
              <a:buClr>
                <a:schemeClr val="dk1"/>
              </a:buClr>
              <a:buSzPts val="2800"/>
              <a:buFont typeface="Times"/>
              <a:buNone/>
            </a:pPr>
            <a:r>
              <a:t/>
            </a:r>
            <a:endParaRPr sz="2800">
              <a:solidFill>
                <a:schemeClr val="dk1"/>
              </a:solidFill>
              <a:latin typeface="Avenir"/>
              <a:ea typeface="Avenir"/>
              <a:cs typeface="Avenir"/>
              <a:sym typeface="Avenir"/>
            </a:endParaRPr>
          </a:p>
        </p:txBody>
      </p:sp>
      <p:cxnSp>
        <p:nvCxnSpPr>
          <p:cNvPr id="281" name="Google Shape;281;p7"/>
          <p:cNvCxnSpPr/>
          <p:nvPr/>
        </p:nvCxnSpPr>
        <p:spPr>
          <a:xfrm>
            <a:off x="6019800" y="2435629"/>
            <a:ext cx="0" cy="4048298"/>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8"/>
          <p:cNvSpPr txBox="1"/>
          <p:nvPr/>
        </p:nvSpPr>
        <p:spPr>
          <a:xfrm>
            <a:off x="1300577" y="1527630"/>
            <a:ext cx="964519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Accounting is the math behind the steps of financing, investments, and operations</a:t>
            </a:r>
            <a:endParaRPr/>
          </a:p>
        </p:txBody>
      </p:sp>
      <p:sp>
        <p:nvSpPr>
          <p:cNvPr id="287" name="Google Shape;287;p8"/>
          <p:cNvSpPr txBox="1"/>
          <p:nvPr>
            <p:ph type="title"/>
          </p:nvPr>
        </p:nvSpPr>
        <p:spPr>
          <a:xfrm>
            <a:off x="162256" y="337386"/>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Accounting </a:t>
            </a:r>
            <a:endParaRPr/>
          </a:p>
        </p:txBody>
      </p:sp>
      <p:sp>
        <p:nvSpPr>
          <p:cNvPr id="288" name="Google Shape;288;p8"/>
          <p:cNvSpPr/>
          <p:nvPr/>
        </p:nvSpPr>
        <p:spPr>
          <a:xfrm>
            <a:off x="1053218" y="3245193"/>
            <a:ext cx="2126188" cy="83814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89" name="Google Shape;289;p8"/>
          <p:cNvSpPr txBox="1"/>
          <p:nvPr/>
        </p:nvSpPr>
        <p:spPr>
          <a:xfrm>
            <a:off x="1053218" y="3363817"/>
            <a:ext cx="208395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2"/>
                </a:solidFill>
                <a:latin typeface="Avenir"/>
                <a:ea typeface="Avenir"/>
                <a:cs typeface="Avenir"/>
                <a:sym typeface="Avenir"/>
              </a:rPr>
              <a:t>Equity</a:t>
            </a:r>
            <a:endParaRPr/>
          </a:p>
        </p:txBody>
      </p:sp>
      <p:sp>
        <p:nvSpPr>
          <p:cNvPr id="290" name="Google Shape;290;p8"/>
          <p:cNvSpPr txBox="1"/>
          <p:nvPr/>
        </p:nvSpPr>
        <p:spPr>
          <a:xfrm>
            <a:off x="1073995" y="2548417"/>
            <a:ext cx="208395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venir"/>
                <a:ea typeface="Avenir"/>
                <a:cs typeface="Avenir"/>
                <a:sym typeface="Avenir"/>
              </a:rPr>
              <a:t>Sell/Issue Stock for Cash</a:t>
            </a:r>
            <a:endParaRPr/>
          </a:p>
        </p:txBody>
      </p:sp>
      <p:sp>
        <p:nvSpPr>
          <p:cNvPr id="291" name="Google Shape;291;p8"/>
          <p:cNvSpPr txBox="1"/>
          <p:nvPr/>
        </p:nvSpPr>
        <p:spPr>
          <a:xfrm>
            <a:off x="1026034" y="6025674"/>
            <a:ext cx="208395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venir"/>
                <a:ea typeface="Avenir"/>
                <a:cs typeface="Avenir"/>
                <a:sym typeface="Avenir"/>
              </a:rPr>
              <a:t>Borrow Debt for Cash</a:t>
            </a:r>
            <a:endParaRPr/>
          </a:p>
        </p:txBody>
      </p:sp>
      <p:sp>
        <p:nvSpPr>
          <p:cNvPr id="292" name="Google Shape;292;p8"/>
          <p:cNvSpPr/>
          <p:nvPr/>
        </p:nvSpPr>
        <p:spPr>
          <a:xfrm rot="5400000">
            <a:off x="2999944" y="3696755"/>
            <a:ext cx="473051" cy="1298325"/>
          </a:xfrm>
          <a:prstGeom prst="leftUpArrow">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93" name="Google Shape;293;p8"/>
          <p:cNvSpPr/>
          <p:nvPr/>
        </p:nvSpPr>
        <p:spPr>
          <a:xfrm flipH="1" rot="5400000">
            <a:off x="2999943" y="4215811"/>
            <a:ext cx="473052" cy="1338806"/>
          </a:xfrm>
          <a:prstGeom prst="leftUpArrow">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94" name="Google Shape;294;p8"/>
          <p:cNvSpPr/>
          <p:nvPr/>
        </p:nvSpPr>
        <p:spPr>
          <a:xfrm>
            <a:off x="1031766" y="5143669"/>
            <a:ext cx="2126188" cy="83814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95" name="Google Shape;295;p8"/>
          <p:cNvSpPr txBox="1"/>
          <p:nvPr/>
        </p:nvSpPr>
        <p:spPr>
          <a:xfrm>
            <a:off x="1026034" y="5269551"/>
            <a:ext cx="208395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lt2"/>
                </a:solidFill>
                <a:latin typeface="Avenir"/>
                <a:ea typeface="Avenir"/>
                <a:cs typeface="Avenir"/>
                <a:sym typeface="Avenir"/>
              </a:rPr>
              <a:t>Debt</a:t>
            </a:r>
            <a:endParaRPr/>
          </a:p>
        </p:txBody>
      </p:sp>
      <p:sp>
        <p:nvSpPr>
          <p:cNvPr id="296" name="Google Shape;296;p8"/>
          <p:cNvSpPr/>
          <p:nvPr/>
        </p:nvSpPr>
        <p:spPr>
          <a:xfrm>
            <a:off x="4531816" y="3639004"/>
            <a:ext cx="2752014" cy="1794226"/>
          </a:xfrm>
          <a:prstGeom prst="frame">
            <a:avLst>
              <a:gd fmla="val 167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297" name="Google Shape;297;p8"/>
          <p:cNvSpPr txBox="1"/>
          <p:nvPr/>
        </p:nvSpPr>
        <p:spPr>
          <a:xfrm>
            <a:off x="4531816" y="3845757"/>
            <a:ext cx="2752014"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venir"/>
                <a:ea typeface="Avenir"/>
                <a:cs typeface="Avenir"/>
                <a:sym typeface="Avenir"/>
              </a:rPr>
              <a:t>Labor </a:t>
            </a:r>
            <a:endParaRPr/>
          </a:p>
          <a:p>
            <a:pPr indent="0" lvl="0" marL="0" marR="0" rtl="0" algn="ctr">
              <a:spcBef>
                <a:spcPts val="0"/>
              </a:spcBef>
              <a:spcAft>
                <a:spcPts val="0"/>
              </a:spcAft>
              <a:buNone/>
            </a:pPr>
            <a:r>
              <a:rPr lang="en-US" sz="2400">
                <a:solidFill>
                  <a:schemeClr val="dk1"/>
                </a:solidFill>
                <a:latin typeface="Avenir"/>
                <a:ea typeface="Avenir"/>
                <a:cs typeface="Avenir"/>
                <a:sym typeface="Avenir"/>
              </a:rPr>
              <a:t>&amp; </a:t>
            </a:r>
            <a:endParaRPr/>
          </a:p>
          <a:p>
            <a:pPr indent="0" lvl="0" marL="0" marR="0" rtl="0" algn="ctr">
              <a:spcBef>
                <a:spcPts val="0"/>
              </a:spcBef>
              <a:spcAft>
                <a:spcPts val="0"/>
              </a:spcAft>
              <a:buNone/>
            </a:pPr>
            <a:r>
              <a:rPr lang="en-US" sz="2400">
                <a:solidFill>
                  <a:schemeClr val="dk1"/>
                </a:solidFill>
                <a:latin typeface="Avenir"/>
                <a:ea typeface="Avenir"/>
                <a:cs typeface="Avenir"/>
                <a:sym typeface="Avenir"/>
              </a:rPr>
              <a:t>Capital Investment</a:t>
            </a:r>
            <a:endParaRPr/>
          </a:p>
        </p:txBody>
      </p:sp>
      <p:sp>
        <p:nvSpPr>
          <p:cNvPr id="298" name="Google Shape;298;p8"/>
          <p:cNvSpPr txBox="1"/>
          <p:nvPr/>
        </p:nvSpPr>
        <p:spPr>
          <a:xfrm>
            <a:off x="4802145" y="3132984"/>
            <a:ext cx="21261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venir"/>
                <a:ea typeface="Avenir"/>
                <a:cs typeface="Avenir"/>
                <a:sym typeface="Avenir"/>
              </a:rPr>
              <a:t>The Company</a:t>
            </a:r>
            <a:endParaRPr sz="2400">
              <a:solidFill>
                <a:schemeClr val="dk1"/>
              </a:solidFill>
              <a:latin typeface="Calibri"/>
              <a:ea typeface="Calibri"/>
              <a:cs typeface="Calibri"/>
              <a:sym typeface="Calibri"/>
            </a:endParaRPr>
          </a:p>
        </p:txBody>
      </p:sp>
      <p:sp>
        <p:nvSpPr>
          <p:cNvPr id="299" name="Google Shape;299;p8"/>
          <p:cNvSpPr txBox="1"/>
          <p:nvPr/>
        </p:nvSpPr>
        <p:spPr>
          <a:xfrm>
            <a:off x="4185951" y="5534561"/>
            <a:ext cx="3358575"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venir"/>
                <a:ea typeface="Avenir"/>
                <a:cs typeface="Avenir"/>
                <a:sym typeface="Avenir"/>
              </a:rPr>
              <a:t> Companies use money to invest in assets such as capital and labor to then create profit</a:t>
            </a:r>
            <a:endParaRPr/>
          </a:p>
        </p:txBody>
      </p:sp>
      <p:sp>
        <p:nvSpPr>
          <p:cNvPr id="300" name="Google Shape;300;p8"/>
          <p:cNvSpPr/>
          <p:nvPr/>
        </p:nvSpPr>
        <p:spPr>
          <a:xfrm>
            <a:off x="8050210" y="4429490"/>
            <a:ext cx="1529541" cy="40750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8"/>
          <p:cNvSpPr/>
          <p:nvPr/>
        </p:nvSpPr>
        <p:spPr>
          <a:xfrm>
            <a:off x="9801304" y="3616985"/>
            <a:ext cx="2219498" cy="1923073"/>
          </a:xfrm>
          <a:prstGeom prst="hexagon">
            <a:avLst>
              <a:gd fmla="val 25000" name="adj"/>
              <a:gd fmla="val 115470" name="vf"/>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 </a:t>
            </a:r>
            <a:r>
              <a:rPr lang="en-US" sz="3200">
                <a:solidFill>
                  <a:schemeClr val="lt1"/>
                </a:solidFill>
                <a:latin typeface="Avenir"/>
                <a:ea typeface="Avenir"/>
                <a:cs typeface="Avenir"/>
                <a:sym typeface="Avenir"/>
              </a:rPr>
              <a:t>$$ Profit $$ </a:t>
            </a:r>
            <a:endParaRPr sz="1800">
              <a:solidFill>
                <a:schemeClr val="lt1"/>
              </a:solidFill>
              <a:latin typeface="Avenir"/>
              <a:ea typeface="Avenir"/>
              <a:cs typeface="Avenir"/>
              <a:sym typeface="Avenir"/>
            </a:endParaRPr>
          </a:p>
        </p:txBody>
      </p:sp>
      <p:sp>
        <p:nvSpPr>
          <p:cNvPr id="302" name="Google Shape;302;p8"/>
          <p:cNvSpPr txBox="1"/>
          <p:nvPr/>
        </p:nvSpPr>
        <p:spPr>
          <a:xfrm>
            <a:off x="7872863" y="2787103"/>
            <a:ext cx="2083959"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venir"/>
                <a:ea typeface="Avenir"/>
                <a:cs typeface="Avenir"/>
                <a:sym typeface="Avenir"/>
              </a:rPr>
              <a:t> By using these investments, companies sell goods and services for a profit</a:t>
            </a:r>
            <a:endParaRPr b="1" sz="1800">
              <a:solidFill>
                <a:schemeClr val="dk1"/>
              </a:solidFill>
              <a:latin typeface="Avenir"/>
              <a:ea typeface="Avenir"/>
              <a:cs typeface="Avenir"/>
              <a:sym typeface="Avenir"/>
            </a:endParaRPr>
          </a:p>
        </p:txBody>
      </p:sp>
      <p:sp>
        <p:nvSpPr>
          <p:cNvPr id="303" name="Google Shape;303;p8"/>
          <p:cNvSpPr/>
          <p:nvPr/>
        </p:nvSpPr>
        <p:spPr>
          <a:xfrm>
            <a:off x="311004" y="2618622"/>
            <a:ext cx="3640974" cy="4185143"/>
          </a:xfrm>
          <a:prstGeom prst="bracketPair">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8"/>
          <p:cNvSpPr/>
          <p:nvPr/>
        </p:nvSpPr>
        <p:spPr>
          <a:xfrm>
            <a:off x="4040651" y="2618623"/>
            <a:ext cx="3640974" cy="4185143"/>
          </a:xfrm>
          <a:prstGeom prst="bracketPair">
            <a:avLst/>
          </a:prstGeom>
          <a:no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8"/>
          <p:cNvSpPr/>
          <p:nvPr/>
        </p:nvSpPr>
        <p:spPr>
          <a:xfrm>
            <a:off x="7828238" y="2618623"/>
            <a:ext cx="4257168" cy="4185143"/>
          </a:xfrm>
          <a:prstGeom prst="bracketPair">
            <a:avLst/>
          </a:prstGeom>
          <a:noFill/>
          <a:ln cap="flat" cmpd="sng" w="38100">
            <a:solidFill>
              <a:srgbClr val="254C6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8"/>
          <p:cNvSpPr/>
          <p:nvPr/>
        </p:nvSpPr>
        <p:spPr>
          <a:xfrm>
            <a:off x="1073995" y="2277687"/>
            <a:ext cx="2105411" cy="27073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Financing</a:t>
            </a:r>
            <a:endParaRPr/>
          </a:p>
        </p:txBody>
      </p:sp>
      <p:sp>
        <p:nvSpPr>
          <p:cNvPr id="307" name="Google Shape;307;p8"/>
          <p:cNvSpPr/>
          <p:nvPr/>
        </p:nvSpPr>
        <p:spPr>
          <a:xfrm>
            <a:off x="4792950" y="2280405"/>
            <a:ext cx="2105411" cy="270730"/>
          </a:xfrm>
          <a:prstGeom prst="roundRect">
            <a:avLst>
              <a:gd fmla="val 16667"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Investing</a:t>
            </a:r>
            <a:endParaRPr/>
          </a:p>
        </p:txBody>
      </p:sp>
      <p:sp>
        <p:nvSpPr>
          <p:cNvPr id="308" name="Google Shape;308;p8"/>
          <p:cNvSpPr/>
          <p:nvPr/>
        </p:nvSpPr>
        <p:spPr>
          <a:xfrm>
            <a:off x="8914842" y="2275523"/>
            <a:ext cx="2105411" cy="270730"/>
          </a:xfrm>
          <a:prstGeom prst="roundRect">
            <a:avLst>
              <a:gd fmla="val 16667" name="adj"/>
            </a:avLst>
          </a:prstGeom>
          <a:solidFill>
            <a:srgbClr val="1F37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Profit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9"/>
          <p:cNvSpPr txBox="1"/>
          <p:nvPr/>
        </p:nvSpPr>
        <p:spPr>
          <a:xfrm>
            <a:off x="1300577" y="1385387"/>
            <a:ext cx="964519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Accounting is the math behind the steps of financing, investments, and operations. We want to know the following about these 3 pieces </a:t>
            </a:r>
            <a:endParaRPr/>
          </a:p>
        </p:txBody>
      </p:sp>
      <p:sp>
        <p:nvSpPr>
          <p:cNvPr id="314" name="Google Shape;314;p9"/>
          <p:cNvSpPr txBox="1"/>
          <p:nvPr>
            <p:ph type="title"/>
          </p:nvPr>
        </p:nvSpPr>
        <p:spPr>
          <a:xfrm>
            <a:off x="162256" y="337386"/>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Accounting </a:t>
            </a:r>
            <a:endParaRPr/>
          </a:p>
        </p:txBody>
      </p:sp>
      <p:sp>
        <p:nvSpPr>
          <p:cNvPr id="315" name="Google Shape;315;p9"/>
          <p:cNvSpPr/>
          <p:nvPr/>
        </p:nvSpPr>
        <p:spPr>
          <a:xfrm>
            <a:off x="311004" y="2618622"/>
            <a:ext cx="3640974" cy="4185143"/>
          </a:xfrm>
          <a:prstGeom prst="bracketPair">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9"/>
          <p:cNvSpPr/>
          <p:nvPr/>
        </p:nvSpPr>
        <p:spPr>
          <a:xfrm>
            <a:off x="4040651" y="2618623"/>
            <a:ext cx="3640974" cy="4185143"/>
          </a:xfrm>
          <a:prstGeom prst="bracketPair">
            <a:avLst/>
          </a:prstGeom>
          <a:no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9"/>
          <p:cNvSpPr/>
          <p:nvPr/>
        </p:nvSpPr>
        <p:spPr>
          <a:xfrm>
            <a:off x="7828238" y="2618623"/>
            <a:ext cx="4257168" cy="4185143"/>
          </a:xfrm>
          <a:prstGeom prst="bracketPair">
            <a:avLst/>
          </a:prstGeom>
          <a:noFill/>
          <a:ln cap="flat" cmpd="sng" w="38100">
            <a:solidFill>
              <a:srgbClr val="254C6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9"/>
          <p:cNvSpPr/>
          <p:nvPr/>
        </p:nvSpPr>
        <p:spPr>
          <a:xfrm>
            <a:off x="1073995" y="2277687"/>
            <a:ext cx="2105411" cy="270730"/>
          </a:xfrm>
          <a:prstGeom prst="roundRect">
            <a:avLst>
              <a:gd fmla="val 16667"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Financing</a:t>
            </a:r>
            <a:endParaRPr/>
          </a:p>
        </p:txBody>
      </p:sp>
      <p:sp>
        <p:nvSpPr>
          <p:cNvPr id="319" name="Google Shape;319;p9"/>
          <p:cNvSpPr/>
          <p:nvPr/>
        </p:nvSpPr>
        <p:spPr>
          <a:xfrm>
            <a:off x="4792950" y="2280405"/>
            <a:ext cx="2105411" cy="270730"/>
          </a:xfrm>
          <a:prstGeom prst="roundRect">
            <a:avLst>
              <a:gd fmla="val 16667"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Investing</a:t>
            </a:r>
            <a:endParaRPr/>
          </a:p>
        </p:txBody>
      </p:sp>
      <p:sp>
        <p:nvSpPr>
          <p:cNvPr id="320" name="Google Shape;320;p9"/>
          <p:cNvSpPr/>
          <p:nvPr/>
        </p:nvSpPr>
        <p:spPr>
          <a:xfrm>
            <a:off x="8914842" y="2275523"/>
            <a:ext cx="2105411" cy="270730"/>
          </a:xfrm>
          <a:prstGeom prst="roundRect">
            <a:avLst>
              <a:gd fmla="val 16667" name="adj"/>
            </a:avLst>
          </a:prstGeom>
          <a:solidFill>
            <a:srgbClr val="1F37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venir"/>
                <a:ea typeface="Avenir"/>
                <a:cs typeface="Avenir"/>
                <a:sym typeface="Avenir"/>
              </a:rPr>
              <a:t>Profit</a:t>
            </a:r>
            <a:endParaRPr/>
          </a:p>
        </p:txBody>
      </p:sp>
      <p:sp>
        <p:nvSpPr>
          <p:cNvPr id="321" name="Google Shape;321;p9"/>
          <p:cNvSpPr txBox="1"/>
          <p:nvPr/>
        </p:nvSpPr>
        <p:spPr>
          <a:xfrm>
            <a:off x="710526" y="3239299"/>
            <a:ext cx="2839008" cy="2800767"/>
          </a:xfrm>
          <a:prstGeom prst="rect">
            <a:avLst/>
          </a:prstGeom>
          <a:noFill/>
          <a:ln cap="flat" cmpd="sng" w="317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venir"/>
              <a:buChar char="-"/>
            </a:pPr>
            <a:r>
              <a:rPr lang="en-US" sz="2200">
                <a:solidFill>
                  <a:schemeClr val="dk1"/>
                </a:solidFill>
                <a:latin typeface="Avenir"/>
                <a:ea typeface="Avenir"/>
                <a:cs typeface="Avenir"/>
                <a:sym typeface="Avenir"/>
              </a:rPr>
              <a:t>Where is the money sourced from? </a:t>
            </a:r>
            <a:endParaRPr/>
          </a:p>
          <a:p>
            <a:pPr indent="-285750" lvl="1" marL="742950" marR="0" rtl="0" algn="l">
              <a:spcBef>
                <a:spcPts val="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Debt?</a:t>
            </a:r>
            <a:endParaRPr/>
          </a:p>
          <a:p>
            <a:pPr indent="-285750" lvl="1" marL="742950" marR="0" rtl="0" algn="l">
              <a:spcBef>
                <a:spcPts val="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Equity? </a:t>
            </a:r>
            <a:endParaRPr/>
          </a:p>
          <a:p>
            <a:pPr indent="-285750" lvl="0" marL="285750" marR="0" rtl="0" algn="l">
              <a:spcBef>
                <a:spcPts val="0"/>
              </a:spcBef>
              <a:spcAft>
                <a:spcPts val="0"/>
              </a:spcAft>
              <a:buClr>
                <a:schemeClr val="dk1"/>
              </a:buClr>
              <a:buSzPts val="2200"/>
              <a:buFont typeface="Avenir"/>
              <a:buChar char="-"/>
            </a:pPr>
            <a:r>
              <a:rPr lang="en-US" sz="2200">
                <a:solidFill>
                  <a:schemeClr val="dk1"/>
                </a:solidFill>
                <a:latin typeface="Avenir"/>
                <a:ea typeface="Avenir"/>
                <a:cs typeface="Avenir"/>
                <a:sym typeface="Avenir"/>
              </a:rPr>
              <a:t>Does the business have obligations?</a:t>
            </a:r>
            <a:endParaRPr/>
          </a:p>
          <a:p>
            <a:pPr indent="-285750" lvl="1" marL="742950" marR="0" rtl="0" algn="l">
              <a:spcBef>
                <a:spcPts val="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What are they? </a:t>
            </a:r>
            <a:endParaRPr/>
          </a:p>
        </p:txBody>
      </p:sp>
      <p:sp>
        <p:nvSpPr>
          <p:cNvPr id="322" name="Google Shape;322;p9"/>
          <p:cNvSpPr txBox="1"/>
          <p:nvPr/>
        </p:nvSpPr>
        <p:spPr>
          <a:xfrm>
            <a:off x="4470604" y="3239299"/>
            <a:ext cx="2839008" cy="2800767"/>
          </a:xfrm>
          <a:prstGeom prst="rect">
            <a:avLst/>
          </a:prstGeom>
          <a:noFill/>
          <a:ln cap="flat" cmpd="sng" w="31750">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venir"/>
              <a:buChar char="-"/>
            </a:pPr>
            <a:r>
              <a:rPr lang="en-US" sz="2200">
                <a:solidFill>
                  <a:schemeClr val="dk1"/>
                </a:solidFill>
                <a:latin typeface="Avenir"/>
                <a:ea typeface="Avenir"/>
                <a:cs typeface="Avenir"/>
                <a:sym typeface="Avenir"/>
              </a:rPr>
              <a:t>Where is the business deploying capital</a:t>
            </a:r>
            <a:endParaRPr/>
          </a:p>
          <a:p>
            <a:pPr indent="-285750" lvl="0" marL="285750" marR="0" rtl="0" algn="l">
              <a:spcBef>
                <a:spcPts val="0"/>
              </a:spcBef>
              <a:spcAft>
                <a:spcPts val="0"/>
              </a:spcAft>
              <a:buClr>
                <a:schemeClr val="dk1"/>
              </a:buClr>
              <a:buSzPts val="2200"/>
              <a:buFont typeface="Avenir"/>
              <a:buChar char="-"/>
            </a:pPr>
            <a:r>
              <a:rPr lang="en-US" sz="2200">
                <a:solidFill>
                  <a:schemeClr val="dk1"/>
                </a:solidFill>
                <a:latin typeface="Avenir"/>
                <a:ea typeface="Avenir"/>
                <a:cs typeface="Avenir"/>
                <a:sym typeface="Avenir"/>
              </a:rPr>
              <a:t>What are the Assets of the business? </a:t>
            </a:r>
            <a:endParaRPr/>
          </a:p>
          <a:p>
            <a:pPr indent="-285750" lvl="0" marL="285750" marR="0" rtl="0" algn="l">
              <a:spcBef>
                <a:spcPts val="0"/>
              </a:spcBef>
              <a:spcAft>
                <a:spcPts val="0"/>
              </a:spcAft>
              <a:buClr>
                <a:schemeClr val="dk1"/>
              </a:buClr>
              <a:buSzPts val="2200"/>
              <a:buFont typeface="Avenir"/>
              <a:buChar char="-"/>
            </a:pPr>
            <a:r>
              <a:rPr lang="en-US" sz="2200">
                <a:solidFill>
                  <a:schemeClr val="dk1"/>
                </a:solidFill>
                <a:latin typeface="Avenir"/>
                <a:ea typeface="Avenir"/>
                <a:cs typeface="Avenir"/>
                <a:sym typeface="Avenir"/>
              </a:rPr>
              <a:t>What investments have been made?</a:t>
            </a:r>
            <a:endParaRPr/>
          </a:p>
        </p:txBody>
      </p:sp>
      <p:sp>
        <p:nvSpPr>
          <p:cNvPr id="323" name="Google Shape;323;p9"/>
          <p:cNvSpPr txBox="1"/>
          <p:nvPr/>
        </p:nvSpPr>
        <p:spPr>
          <a:xfrm>
            <a:off x="8548043" y="3239299"/>
            <a:ext cx="2839008" cy="2800767"/>
          </a:xfrm>
          <a:prstGeom prst="rect">
            <a:avLst/>
          </a:prstGeom>
          <a:noFill/>
          <a:ln cap="flat" cmpd="sng" w="31750">
            <a:solidFill>
              <a:srgbClr val="1F3864"/>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200"/>
              <a:buFont typeface="Avenir"/>
              <a:buChar char="-"/>
            </a:pPr>
            <a:r>
              <a:rPr lang="en-US" sz="2200">
                <a:solidFill>
                  <a:schemeClr val="dk1"/>
                </a:solidFill>
                <a:latin typeface="Avenir"/>
                <a:ea typeface="Avenir"/>
                <a:cs typeface="Avenir"/>
                <a:sym typeface="Avenir"/>
              </a:rPr>
              <a:t>How does the capital deployed generate returns?</a:t>
            </a:r>
            <a:endParaRPr/>
          </a:p>
          <a:p>
            <a:pPr indent="-285750" lvl="0" marL="285750" marR="0" rtl="0" algn="l">
              <a:spcBef>
                <a:spcPts val="0"/>
              </a:spcBef>
              <a:spcAft>
                <a:spcPts val="0"/>
              </a:spcAft>
              <a:buClr>
                <a:schemeClr val="dk1"/>
              </a:buClr>
              <a:buSzPts val="2200"/>
              <a:buFont typeface="Avenir"/>
              <a:buChar char="-"/>
            </a:pPr>
            <a:r>
              <a:rPr lang="en-US" sz="2200">
                <a:solidFill>
                  <a:schemeClr val="dk1"/>
                </a:solidFill>
                <a:latin typeface="Avenir"/>
                <a:ea typeface="Avenir"/>
                <a:cs typeface="Avenir"/>
                <a:sym typeface="Avenir"/>
              </a:rPr>
              <a:t>Does the business plan make logistical sense?</a:t>
            </a:r>
            <a:endParaRPr/>
          </a:p>
          <a:p>
            <a:pPr indent="-285750" lvl="0" marL="285750" marR="0" rtl="0" algn="l">
              <a:spcBef>
                <a:spcPts val="0"/>
              </a:spcBef>
              <a:spcAft>
                <a:spcPts val="0"/>
              </a:spcAft>
              <a:buClr>
                <a:schemeClr val="dk1"/>
              </a:buClr>
              <a:buSzPts val="2200"/>
              <a:buFont typeface="Avenir"/>
              <a:buChar char="-"/>
            </a:pPr>
            <a:r>
              <a:rPr lang="en-US" sz="2200">
                <a:solidFill>
                  <a:schemeClr val="dk1"/>
                </a:solidFill>
                <a:latin typeface="Avenir"/>
                <a:ea typeface="Avenir"/>
                <a:cs typeface="Avenir"/>
                <a:sym typeface="Avenir"/>
              </a:rPr>
              <a:t>Profitable?</a:t>
            </a:r>
            <a:endParaRPr/>
          </a:p>
          <a:p>
            <a:pPr indent="-285750" lvl="1" marL="742950" marR="0" rtl="0" algn="l">
              <a:spcBef>
                <a:spcPts val="0"/>
              </a:spcBef>
              <a:spcAft>
                <a:spcPts val="0"/>
              </a:spcAft>
              <a:buClr>
                <a:schemeClr val="dk1"/>
              </a:buClr>
              <a:buSzPts val="2200"/>
              <a:buFont typeface="Avenir"/>
              <a:buChar char="-"/>
            </a:pPr>
            <a:r>
              <a:rPr b="0" i="0" lang="en-US" sz="2200" u="none" cap="none" strike="noStrike">
                <a:solidFill>
                  <a:schemeClr val="dk1"/>
                </a:solidFill>
                <a:latin typeface="Avenir"/>
                <a:ea typeface="Avenir"/>
                <a:cs typeface="Avenir"/>
                <a:sym typeface="Avenir"/>
              </a:rPr>
              <a:t>Actually?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2022-10-23T03:07:47Z</dcterms:created>
  <dc:creator>Daniel Labrador-Plata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0x0101003DEA2134B0B9B14BA7673D4764D0F944</vt:lpwstr>
  </property>
</Properties>
</file>