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12192000"/>
  <p:notesSz cx="6858000" cy="9144000"/>
  <p:embeddedFontLst>
    <p:embeddedFont>
      <p:font typeface="DM Serif Display"/>
      <p:regular r:id="rId45"/>
      <p: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jivDoT+npGuiheCYJQlRGjpOoA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DMSerifDisplay-italic.fntdata"/><Relationship Id="rId23" Type="http://schemas.openxmlformats.org/officeDocument/2006/relationships/slide" Target="slides/slide18.xml"/><Relationship Id="rId45" Type="http://schemas.openxmlformats.org/officeDocument/2006/relationships/font" Target="fonts/DMSerifDi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15" name="Shape 15"/>
        <p:cNvGrpSpPr/>
        <p:nvPr/>
      </p:nvGrpSpPr>
      <p:grpSpPr>
        <a:xfrm>
          <a:off x="0" y="0"/>
          <a:ext cx="0" cy="0"/>
          <a:chOff x="0" y="0"/>
          <a:chExt cx="0" cy="0"/>
        </a:xfrm>
      </p:grpSpPr>
      <p:sp>
        <p:nvSpPr>
          <p:cNvPr id="16" name="Google Shape;16;p43"/>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17" name="Google Shape;17;p43"/>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18" name="Google Shape;18;p43"/>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19" name="Google Shape;19;p43"/>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20" name="Google Shape;20;p43"/>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21" name="Google Shape;21;p43"/>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89" name="Shape 89"/>
        <p:cNvGrpSpPr/>
        <p:nvPr/>
      </p:nvGrpSpPr>
      <p:grpSpPr>
        <a:xfrm>
          <a:off x="0" y="0"/>
          <a:ext cx="0" cy="0"/>
          <a:chOff x="0" y="0"/>
          <a:chExt cx="0" cy="0"/>
        </a:xfrm>
      </p:grpSpPr>
      <p:sp>
        <p:nvSpPr>
          <p:cNvPr id="90" name="Google Shape;90;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51"/>
          <p:cNvSpPr txBox="1"/>
          <p:nvPr>
            <p:ph idx="1" type="body"/>
          </p:nvPr>
        </p:nvSpPr>
        <p:spPr>
          <a:xfrm>
            <a:off x="3963846" y="2671537"/>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51"/>
          <p:cNvSpPr/>
          <p:nvPr/>
        </p:nvSpPr>
        <p:spPr>
          <a:xfrm>
            <a:off x="838200" y="2671537"/>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5" name="Google Shape;95;p51"/>
          <p:cNvSpPr/>
          <p:nvPr/>
        </p:nvSpPr>
        <p:spPr>
          <a:xfrm>
            <a:off x="838200" y="3861674"/>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6" name="Google Shape;96;p51"/>
          <p:cNvSpPr/>
          <p:nvPr/>
        </p:nvSpPr>
        <p:spPr>
          <a:xfrm>
            <a:off x="838200" y="1481400"/>
            <a:ext cx="3081528"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97" name="Google Shape;97;p5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1"/>
          <p:cNvSpPr txBox="1"/>
          <p:nvPr>
            <p:ph idx="2" type="body"/>
          </p:nvPr>
        </p:nvSpPr>
        <p:spPr>
          <a:xfrm>
            <a:off x="3963845" y="1504889"/>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51"/>
          <p:cNvSpPr txBox="1"/>
          <p:nvPr>
            <p:ph idx="3" type="body"/>
          </p:nvPr>
        </p:nvSpPr>
        <p:spPr>
          <a:xfrm>
            <a:off x="3963845" y="3873104"/>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1"/>
          <p:cNvSpPr/>
          <p:nvPr/>
        </p:nvSpPr>
        <p:spPr>
          <a:xfrm>
            <a:off x="838200" y="5063241"/>
            <a:ext cx="3078866" cy="1005840"/>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1" name="Google Shape;101;p51"/>
          <p:cNvSpPr txBox="1"/>
          <p:nvPr>
            <p:ph idx="4" type="body"/>
          </p:nvPr>
        </p:nvSpPr>
        <p:spPr>
          <a:xfrm>
            <a:off x="3963845" y="5074671"/>
            <a:ext cx="7882359" cy="1005840"/>
          </a:xfrm>
          <a:prstGeom prst="rect">
            <a:avLst/>
          </a:prstGeom>
          <a:noFill/>
          <a:ln>
            <a:noFill/>
          </a:ln>
        </p:spPr>
        <p:txBody>
          <a:bodyPr anchorCtr="0" anchor="t" bIns="45700" lIns="91425" spcFirstLastPara="1" rIns="91425" wrap="square" tIns="45700">
            <a:noAutofit/>
          </a:bodyPr>
          <a:lstStyle>
            <a:lvl1pPr indent="-342900" lvl="0" marL="457200" algn="l">
              <a:lnSpc>
                <a:spcPct val="150000"/>
              </a:lnSpc>
              <a:spcBef>
                <a:spcPts val="1000"/>
              </a:spcBef>
              <a:spcAft>
                <a:spcPts val="0"/>
              </a:spcAft>
              <a:buClr>
                <a:schemeClr val="dk1"/>
              </a:buClr>
              <a:buSzPts val="1800"/>
              <a:buChar char="•"/>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02" name="Shape 102"/>
        <p:cNvGrpSpPr/>
        <p:nvPr/>
      </p:nvGrpSpPr>
      <p:grpSpPr>
        <a:xfrm>
          <a:off x="0" y="0"/>
          <a:ext cx="0" cy="0"/>
          <a:chOff x="0" y="0"/>
          <a:chExt cx="0" cy="0"/>
        </a:xfrm>
      </p:grpSpPr>
      <p:sp>
        <p:nvSpPr>
          <p:cNvPr id="103" name="Google Shape;103;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6" name="Google Shape;106;p52"/>
          <p:cNvSpPr/>
          <p:nvPr/>
        </p:nvSpPr>
        <p:spPr>
          <a:xfrm>
            <a:off x="0" y="0"/>
            <a:ext cx="12192000" cy="732644"/>
          </a:xfrm>
          <a:prstGeom prst="rect">
            <a:avLst/>
          </a:prstGeom>
          <a:solidFill>
            <a:srgbClr val="224C6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Avenir"/>
              <a:ea typeface="Avenir"/>
              <a:cs typeface="Avenir"/>
              <a:sym typeface="Avenir"/>
            </a:endParaRPr>
          </a:p>
        </p:txBody>
      </p:sp>
      <p:pic>
        <p:nvPicPr>
          <p:cNvPr id="107" name="Google Shape;107;p52"/>
          <p:cNvPicPr preferRelativeResize="0"/>
          <p:nvPr/>
        </p:nvPicPr>
        <p:blipFill rotWithShape="1">
          <a:blip r:embed="rId2">
            <a:alphaModFix/>
          </a:blip>
          <a:srcRect b="0" l="0" r="0" t="0"/>
          <a:stretch/>
        </p:blipFill>
        <p:spPr>
          <a:xfrm>
            <a:off x="0" y="-130248"/>
            <a:ext cx="993140" cy="99314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2_Two Content">
    <p:spTree>
      <p:nvGrpSpPr>
        <p:cNvPr id="108" name="Shape 108"/>
        <p:cNvGrpSpPr/>
        <p:nvPr/>
      </p:nvGrpSpPr>
      <p:grpSpPr>
        <a:xfrm>
          <a:off x="0" y="0"/>
          <a:ext cx="0" cy="0"/>
          <a:chOff x="0" y="0"/>
          <a:chExt cx="0" cy="0"/>
        </a:xfrm>
      </p:grpSpPr>
      <p:sp>
        <p:nvSpPr>
          <p:cNvPr id="109" name="Google Shape;109;p53"/>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53"/>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vl1pPr>
            <a:lvl2pPr indent="-381000" lvl="1" marL="914400" algn="l">
              <a:lnSpc>
                <a:spcPct val="150000"/>
              </a:lnSpc>
              <a:spcBef>
                <a:spcPts val="500"/>
              </a:spcBef>
              <a:spcAft>
                <a:spcPts val="0"/>
              </a:spcAft>
              <a:buClr>
                <a:schemeClr val="dk1"/>
              </a:buClr>
              <a:buSzPts val="2400"/>
              <a:buChar char="-"/>
              <a:defRPr/>
            </a:lvl2pPr>
            <a:lvl3pPr indent="-355600" lvl="2" marL="1371600" algn="l">
              <a:lnSpc>
                <a:spcPct val="150000"/>
              </a:lnSpc>
              <a:spcBef>
                <a:spcPts val="500"/>
              </a:spcBef>
              <a:spcAft>
                <a:spcPts val="0"/>
              </a:spcAft>
              <a:buClr>
                <a:schemeClr val="dk1"/>
              </a:buClr>
              <a:buSzPts val="20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2" name="Google Shape;11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888888"/>
              </a:buClr>
              <a:buSzPts val="1400"/>
              <a:buFont typeface="Avenir"/>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113" name="Google Shape;11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1pPr>
            <a:lvl2pPr indent="0" lvl="1"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2pPr>
            <a:lvl3pPr indent="0" lvl="2"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3pPr>
            <a:lvl4pPr indent="0" lvl="3"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4pPr>
            <a:lvl5pPr indent="0" lvl="4"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5pPr>
            <a:lvl6pPr indent="0" lvl="5"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6pPr>
            <a:lvl7pPr indent="0" lvl="6"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7pPr>
            <a:lvl8pPr indent="0" lvl="7"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8pPr>
            <a:lvl9pPr indent="0" lvl="8" marL="0" marR="0" algn="r">
              <a:spcBef>
                <a:spcPts val="0"/>
              </a:spcBef>
              <a:spcAft>
                <a:spcPts val="0"/>
              </a:spcAft>
              <a:buClr>
                <a:srgbClr val="888888"/>
              </a:buClr>
              <a:buSzPts val="1200"/>
              <a:buFont typeface="Avenir"/>
              <a:buNone/>
              <a:defRPr b="0" i="0" sz="1200">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4" name="Google Shape;114;p5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Font typeface="Aveni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 name="Shape 28"/>
        <p:cNvGrpSpPr/>
        <p:nvPr/>
      </p:nvGrpSpPr>
      <p:grpSpPr>
        <a:xfrm>
          <a:off x="0" y="0"/>
          <a:ext cx="0" cy="0"/>
          <a:chOff x="0" y="0"/>
          <a:chExt cx="0" cy="0"/>
        </a:xfrm>
      </p:grpSpPr>
      <p:sp>
        <p:nvSpPr>
          <p:cNvPr id="29" name="Google Shape;29;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4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5"/>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45"/>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40" name="Shape 40"/>
        <p:cNvGrpSpPr/>
        <p:nvPr/>
      </p:nvGrpSpPr>
      <p:grpSpPr>
        <a:xfrm>
          <a:off x="0" y="0"/>
          <a:ext cx="0" cy="0"/>
          <a:chOff x="0" y="0"/>
          <a:chExt cx="0" cy="0"/>
        </a:xfrm>
      </p:grpSpPr>
      <p:sp>
        <p:nvSpPr>
          <p:cNvPr id="41" name="Google Shape;41;p46"/>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46"/>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46"/>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46"/>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4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6"/>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50" name="Google Shape;50;p46"/>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1" name="Shape 51"/>
        <p:cNvGrpSpPr/>
        <p:nvPr/>
      </p:nvGrpSpPr>
      <p:grpSpPr>
        <a:xfrm>
          <a:off x="0" y="0"/>
          <a:ext cx="0" cy="0"/>
          <a:chOff x="0" y="0"/>
          <a:chExt cx="0" cy="0"/>
        </a:xfrm>
      </p:grpSpPr>
      <p:sp>
        <p:nvSpPr>
          <p:cNvPr id="52" name="Google Shape;52;p47"/>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4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7" name="Shape 57"/>
        <p:cNvGrpSpPr/>
        <p:nvPr/>
      </p:nvGrpSpPr>
      <p:grpSpPr>
        <a:xfrm>
          <a:off x="0" y="0"/>
          <a:ext cx="0" cy="0"/>
          <a:chOff x="0" y="0"/>
          <a:chExt cx="0" cy="0"/>
        </a:xfrm>
      </p:grpSpPr>
      <p:sp>
        <p:nvSpPr>
          <p:cNvPr id="58" name="Google Shape;58;p48"/>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48"/>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4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4" name="Shape 64"/>
        <p:cNvGrpSpPr/>
        <p:nvPr/>
      </p:nvGrpSpPr>
      <p:grpSpPr>
        <a:xfrm>
          <a:off x="0" y="0"/>
          <a:ext cx="0" cy="0"/>
          <a:chOff x="0" y="0"/>
          <a:chExt cx="0" cy="0"/>
        </a:xfrm>
      </p:grpSpPr>
      <p:sp>
        <p:nvSpPr>
          <p:cNvPr id="65" name="Google Shape;65;p49"/>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6" name="Google Shape;66;p49"/>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49"/>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400"/>
              <a:buNone/>
              <a:defRPr b="1" sz="2400"/>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49"/>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4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bg>
      <p:bgPr>
        <a:solidFill>
          <a:srgbClr val="244C6F"/>
        </a:solidFill>
      </p:bgPr>
    </p:bg>
    <p:spTree>
      <p:nvGrpSpPr>
        <p:cNvPr id="73" name="Shape 73"/>
        <p:cNvGrpSpPr/>
        <p:nvPr/>
      </p:nvGrpSpPr>
      <p:grpSpPr>
        <a:xfrm>
          <a:off x="0" y="0"/>
          <a:ext cx="0" cy="0"/>
          <a:chOff x="0" y="0"/>
          <a:chExt cx="0" cy="0"/>
        </a:xfrm>
      </p:grpSpPr>
      <p:sp>
        <p:nvSpPr>
          <p:cNvPr id="74" name="Google Shape;74;p42"/>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Autofit/>
          </a:bodyPr>
          <a:lstStyle>
            <a:lvl1pPr lvl="0" algn="ctr">
              <a:lnSpc>
                <a:spcPct val="90000"/>
              </a:lnSpc>
              <a:spcBef>
                <a:spcPts val="0"/>
              </a:spcBef>
              <a:spcAft>
                <a:spcPts val="0"/>
              </a:spcAft>
              <a:buClr>
                <a:srgbClr val="CCCCCC"/>
              </a:buClr>
              <a:buSzPts val="4800"/>
              <a:buFont typeface="DM Serif Display"/>
              <a:buNone/>
              <a:defRPr b="0" i="0" sz="6400">
                <a:solidFill>
                  <a:srgbClr val="CCCCCC"/>
                </a:solidFill>
                <a:latin typeface="Avenir"/>
                <a:ea typeface="Avenir"/>
                <a:cs typeface="Avenir"/>
                <a:sym typeface="Avenir"/>
              </a:defRPr>
            </a:lvl1pPr>
            <a:lvl2pPr lvl="1"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2pPr>
            <a:lvl3pPr lvl="2"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3pPr>
            <a:lvl4pPr lvl="3"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4pPr>
            <a:lvl5pPr lvl="4"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5pPr>
            <a:lvl6pPr lvl="5"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6pPr>
            <a:lvl7pPr lvl="6"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7pPr>
            <a:lvl8pPr lvl="7"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8pPr>
            <a:lvl9pPr lvl="8" algn="ctr">
              <a:spcBef>
                <a:spcPts val="0"/>
              </a:spcBef>
              <a:spcAft>
                <a:spcPts val="0"/>
              </a:spcAft>
              <a:buClr>
                <a:srgbClr val="CCCCCC"/>
              </a:buClr>
              <a:buSzPts val="4800"/>
              <a:buFont typeface="DM Serif Display"/>
              <a:buNone/>
              <a:defRPr sz="6400">
                <a:solidFill>
                  <a:srgbClr val="CCCCCC"/>
                </a:solidFill>
                <a:latin typeface="DM Serif Display"/>
                <a:ea typeface="DM Serif Display"/>
                <a:cs typeface="DM Serif Display"/>
                <a:sym typeface="DM Serif Display"/>
              </a:defRPr>
            </a:lvl9pPr>
          </a:lstStyle>
          <a:p/>
        </p:txBody>
      </p:sp>
      <p:sp>
        <p:nvSpPr>
          <p:cNvPr id="75" name="Google Shape;75;p42"/>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CCCCCC"/>
              </a:buClr>
              <a:buSzPts val="1200"/>
              <a:buNone/>
              <a:defRPr>
                <a:solidFill>
                  <a:srgbClr val="CCCCCC"/>
                </a:solidFill>
              </a:defRPr>
            </a:lvl1pPr>
            <a:lvl2pPr lvl="1" algn="ctr">
              <a:lnSpc>
                <a:spcPct val="100000"/>
              </a:lnSpc>
              <a:spcBef>
                <a:spcPts val="0"/>
              </a:spcBef>
              <a:spcAft>
                <a:spcPts val="0"/>
              </a:spcAft>
              <a:buClr>
                <a:srgbClr val="CCCCCC"/>
              </a:buClr>
              <a:buSzPts val="2800"/>
              <a:buNone/>
              <a:defRPr sz="3733">
                <a:solidFill>
                  <a:srgbClr val="CCCCCC"/>
                </a:solidFill>
              </a:defRPr>
            </a:lvl2pPr>
            <a:lvl3pPr lvl="2" algn="ctr">
              <a:lnSpc>
                <a:spcPct val="100000"/>
              </a:lnSpc>
              <a:spcBef>
                <a:spcPts val="0"/>
              </a:spcBef>
              <a:spcAft>
                <a:spcPts val="0"/>
              </a:spcAft>
              <a:buClr>
                <a:srgbClr val="CCCCCC"/>
              </a:buClr>
              <a:buSzPts val="2800"/>
              <a:buNone/>
              <a:defRPr sz="3733">
                <a:solidFill>
                  <a:srgbClr val="CCCCCC"/>
                </a:solidFill>
              </a:defRPr>
            </a:lvl3pPr>
            <a:lvl4pPr lvl="3" algn="ctr">
              <a:lnSpc>
                <a:spcPct val="100000"/>
              </a:lnSpc>
              <a:spcBef>
                <a:spcPts val="0"/>
              </a:spcBef>
              <a:spcAft>
                <a:spcPts val="0"/>
              </a:spcAft>
              <a:buClr>
                <a:srgbClr val="CCCCCC"/>
              </a:buClr>
              <a:buSzPts val="2800"/>
              <a:buNone/>
              <a:defRPr sz="3733">
                <a:solidFill>
                  <a:srgbClr val="CCCCCC"/>
                </a:solidFill>
              </a:defRPr>
            </a:lvl4pPr>
            <a:lvl5pPr lvl="4" algn="ctr">
              <a:lnSpc>
                <a:spcPct val="100000"/>
              </a:lnSpc>
              <a:spcBef>
                <a:spcPts val="0"/>
              </a:spcBef>
              <a:spcAft>
                <a:spcPts val="0"/>
              </a:spcAft>
              <a:buClr>
                <a:srgbClr val="CCCCCC"/>
              </a:buClr>
              <a:buSzPts val="2800"/>
              <a:buNone/>
              <a:defRPr sz="3733">
                <a:solidFill>
                  <a:srgbClr val="CCCCCC"/>
                </a:solidFill>
              </a:defRPr>
            </a:lvl5pPr>
            <a:lvl6pPr lvl="5" algn="ctr">
              <a:lnSpc>
                <a:spcPct val="100000"/>
              </a:lnSpc>
              <a:spcBef>
                <a:spcPts val="0"/>
              </a:spcBef>
              <a:spcAft>
                <a:spcPts val="0"/>
              </a:spcAft>
              <a:buClr>
                <a:srgbClr val="CCCCCC"/>
              </a:buClr>
              <a:buSzPts val="2800"/>
              <a:buNone/>
              <a:defRPr sz="3733">
                <a:solidFill>
                  <a:srgbClr val="CCCCCC"/>
                </a:solidFill>
              </a:defRPr>
            </a:lvl6pPr>
            <a:lvl7pPr lvl="6" algn="ctr">
              <a:lnSpc>
                <a:spcPct val="100000"/>
              </a:lnSpc>
              <a:spcBef>
                <a:spcPts val="0"/>
              </a:spcBef>
              <a:spcAft>
                <a:spcPts val="0"/>
              </a:spcAft>
              <a:buClr>
                <a:srgbClr val="CCCCCC"/>
              </a:buClr>
              <a:buSzPts val="2800"/>
              <a:buNone/>
              <a:defRPr sz="3733">
                <a:solidFill>
                  <a:srgbClr val="CCCCCC"/>
                </a:solidFill>
              </a:defRPr>
            </a:lvl7pPr>
            <a:lvl8pPr lvl="7" algn="ctr">
              <a:lnSpc>
                <a:spcPct val="100000"/>
              </a:lnSpc>
              <a:spcBef>
                <a:spcPts val="0"/>
              </a:spcBef>
              <a:spcAft>
                <a:spcPts val="0"/>
              </a:spcAft>
              <a:buClr>
                <a:srgbClr val="CCCCCC"/>
              </a:buClr>
              <a:buSzPts val="2800"/>
              <a:buNone/>
              <a:defRPr sz="3733">
                <a:solidFill>
                  <a:srgbClr val="CCCCCC"/>
                </a:solidFill>
              </a:defRPr>
            </a:lvl8pPr>
            <a:lvl9pPr lvl="8" algn="ctr">
              <a:lnSpc>
                <a:spcPct val="100000"/>
              </a:lnSpc>
              <a:spcBef>
                <a:spcPts val="0"/>
              </a:spcBef>
              <a:spcAft>
                <a:spcPts val="0"/>
              </a:spcAft>
              <a:buClr>
                <a:srgbClr val="CCCCCC"/>
              </a:buClr>
              <a:buSzPts val="2800"/>
              <a:buNone/>
              <a:defRPr sz="3733">
                <a:solidFill>
                  <a:srgbClr val="CCCCCC"/>
                </a:solidFill>
              </a:defRPr>
            </a:lvl9pPr>
          </a:lstStyle>
          <a:p/>
        </p:txBody>
      </p:sp>
      <p:sp>
        <p:nvSpPr>
          <p:cNvPr id="76" name="Google Shape;76;p42"/>
          <p:cNvSpPr/>
          <p:nvPr/>
        </p:nvSpPr>
        <p:spPr>
          <a:xfrm rot="10800000">
            <a:off x="10376000" y="490534"/>
            <a:ext cx="1270000" cy="1101700"/>
          </a:xfrm>
          <a:custGeom>
            <a:rect b="b" l="l" r="r" t="t"/>
            <a:pathLst>
              <a:path extrusionOk="0" h="33051" w="38100">
                <a:moveTo>
                  <a:pt x="0" y="0"/>
                </a:moveTo>
                <a:lnTo>
                  <a:pt x="0" y="33051"/>
                </a:lnTo>
                <a:lnTo>
                  <a:pt x="38100" y="33051"/>
                </a:lnTo>
              </a:path>
            </a:pathLst>
          </a:custGeom>
          <a:noFill/>
          <a:ln cap="flat" cmpd="sng" w="9525">
            <a:solidFill>
              <a:srgbClr val="FFFFFF"/>
            </a:solidFill>
            <a:prstDash val="solid"/>
            <a:round/>
            <a:headEnd len="sm" w="sm" type="none"/>
            <a:tailEnd len="sm" w="sm" type="none"/>
          </a:ln>
        </p:spPr>
      </p:sp>
      <p:sp>
        <p:nvSpPr>
          <p:cNvPr id="77" name="Google Shape;77;p42"/>
          <p:cNvSpPr/>
          <p:nvPr/>
        </p:nvSpPr>
        <p:spPr>
          <a:xfrm>
            <a:off x="508100" y="5265751"/>
            <a:ext cx="1270000" cy="1101700"/>
          </a:xfrm>
          <a:custGeom>
            <a:rect b="b" l="l" r="r" t="t"/>
            <a:pathLst>
              <a:path extrusionOk="0" h="33051" w="38100">
                <a:moveTo>
                  <a:pt x="0" y="0"/>
                </a:moveTo>
                <a:lnTo>
                  <a:pt x="0" y="33051"/>
                </a:lnTo>
                <a:lnTo>
                  <a:pt x="38100" y="33051"/>
                </a:lnTo>
              </a:path>
            </a:pathLst>
          </a:custGeom>
          <a:noFill/>
          <a:ln cap="flat" cmpd="sng" w="9525">
            <a:solidFill>
              <a:schemeClr val="lt1"/>
            </a:solidFill>
            <a:prstDash val="solid"/>
            <a:round/>
            <a:headEnd len="sm" w="sm" type="none"/>
            <a:tailEnd len="sm" w="sm" type="none"/>
          </a:ln>
        </p:spPr>
      </p:sp>
      <p:sp>
        <p:nvSpPr>
          <p:cNvPr id="78" name="Google Shape;78;p42"/>
          <p:cNvSpPr txBox="1"/>
          <p:nvPr/>
        </p:nvSpPr>
        <p:spPr>
          <a:xfrm>
            <a:off x="587022" y="14675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chemeClr val="lt1"/>
              </a:solidFill>
              <a:latin typeface="Avenir"/>
              <a:ea typeface="Avenir"/>
              <a:cs typeface="Avenir"/>
              <a:sym typeface="Avenir"/>
            </a:endParaRPr>
          </a:p>
        </p:txBody>
      </p:sp>
      <p:pic>
        <p:nvPicPr>
          <p:cNvPr id="79" name="Google Shape;79;p42"/>
          <p:cNvPicPr preferRelativeResize="0"/>
          <p:nvPr/>
        </p:nvPicPr>
        <p:blipFill rotWithShape="1">
          <a:blip r:embed="rId2">
            <a:alphaModFix/>
          </a:blip>
          <a:srcRect b="0" l="0" r="0" t="0"/>
          <a:stretch/>
        </p:blipFill>
        <p:spPr>
          <a:xfrm>
            <a:off x="10634049" y="5692521"/>
            <a:ext cx="1495258" cy="149525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80" name="Shape 80"/>
        <p:cNvGrpSpPr/>
        <p:nvPr/>
      </p:nvGrpSpPr>
      <p:grpSpPr>
        <a:xfrm>
          <a:off x="0" y="0"/>
          <a:ext cx="0" cy="0"/>
          <a:chOff x="0" y="0"/>
          <a:chExt cx="0" cy="0"/>
        </a:xfrm>
      </p:grpSpPr>
      <p:sp>
        <p:nvSpPr>
          <p:cNvPr id="81" name="Google Shape;81;p50"/>
          <p:cNvSpPr txBox="1"/>
          <p:nvPr>
            <p:ph idx="1" type="body"/>
          </p:nvPr>
        </p:nvSpPr>
        <p:spPr>
          <a:xfrm>
            <a:off x="131617" y="2162995"/>
            <a:ext cx="5888183" cy="401396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50"/>
          <p:cNvSpPr txBox="1"/>
          <p:nvPr>
            <p:ph idx="2" type="body"/>
          </p:nvPr>
        </p:nvSpPr>
        <p:spPr>
          <a:xfrm>
            <a:off x="6172200" y="2162994"/>
            <a:ext cx="5881254" cy="4013969"/>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Font typeface="Arial"/>
              <a:buChar char="•"/>
              <a:defRPr/>
            </a:lvl1pPr>
            <a:lvl2pPr indent="-381000" lvl="1" marL="914400" algn="l">
              <a:lnSpc>
                <a:spcPct val="150000"/>
              </a:lnSpc>
              <a:spcBef>
                <a:spcPts val="500"/>
              </a:spcBef>
              <a:spcAft>
                <a:spcPts val="0"/>
              </a:spcAft>
              <a:buClr>
                <a:schemeClr val="dk1"/>
              </a:buClr>
              <a:buSzPts val="2400"/>
              <a:buFont typeface="Arial"/>
              <a:buChar char="•"/>
              <a:defRPr/>
            </a:lvl2pPr>
            <a:lvl3pPr indent="-355600" lvl="2" marL="1371600" algn="l">
              <a:lnSpc>
                <a:spcPct val="150000"/>
              </a:lnSpc>
              <a:spcBef>
                <a:spcPts val="500"/>
              </a:spcBef>
              <a:spcAft>
                <a:spcPts val="0"/>
              </a:spcAft>
              <a:buClr>
                <a:schemeClr val="dk1"/>
              </a:buClr>
              <a:buSzPts val="2000"/>
              <a:buFont typeface="Arial"/>
              <a:buChar char="•"/>
              <a:defRPr/>
            </a:lvl3pPr>
            <a:lvl4pPr indent="-342900" lvl="3" marL="1828800" algn="l">
              <a:lnSpc>
                <a:spcPct val="150000"/>
              </a:lnSpc>
              <a:spcBef>
                <a:spcPts val="500"/>
              </a:spcBef>
              <a:spcAft>
                <a:spcPts val="0"/>
              </a:spcAft>
              <a:buClr>
                <a:schemeClr val="dk1"/>
              </a:buClr>
              <a:buSzPts val="1800"/>
              <a:buFont typeface="Arial"/>
              <a:buChar char="•"/>
              <a:defRPr/>
            </a:lvl4pPr>
            <a:lvl5pPr indent="-342900" lvl="4" marL="2286000" algn="l">
              <a:lnSpc>
                <a:spcPct val="150000"/>
              </a:lnSpc>
              <a:spcBef>
                <a:spcPts val="500"/>
              </a:spcBef>
              <a:spcAft>
                <a:spcPts val="0"/>
              </a:spcAft>
              <a:buClr>
                <a:schemeClr val="dk1"/>
              </a:buClr>
              <a:buSzPts val="180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6" name="Google Shape;86;p5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0"/>
          <p:cNvSpPr/>
          <p:nvPr/>
        </p:nvSpPr>
        <p:spPr>
          <a:xfrm>
            <a:off x="131616" y="1337651"/>
            <a:ext cx="11921837" cy="772794"/>
          </a:xfrm>
          <a:prstGeom prst="rect">
            <a:avLst/>
          </a:prstGeom>
          <a:solidFill>
            <a:srgbClr val="254C6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a:solidFill>
                  <a:srgbClr val="254C6E"/>
                </a:solidFill>
                <a:latin typeface="Avenir"/>
                <a:ea typeface="Avenir"/>
                <a:cs typeface="Avenir"/>
                <a:sym typeface="Avenir"/>
              </a:rPr>
              <a:t>x</a:t>
            </a:r>
            <a:endParaRPr/>
          </a:p>
        </p:txBody>
      </p:sp>
      <p:sp>
        <p:nvSpPr>
          <p:cNvPr id="88" name="Google Shape;88;p50"/>
          <p:cNvSpPr txBox="1"/>
          <p:nvPr/>
        </p:nvSpPr>
        <p:spPr>
          <a:xfrm>
            <a:off x="287726" y="1435977"/>
            <a:ext cx="1160961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3200">
              <a:solidFill>
                <a:schemeClr val="lt1"/>
              </a:solidFill>
              <a:latin typeface="Avenir"/>
              <a:ea typeface="Avenir"/>
              <a:cs typeface="Avenir"/>
              <a:sym typeface="Aveni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5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5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5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 name="Google Shape;24;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6" name="Google Shape;2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a:solidFill>
                  <a:srgbClr val="888888"/>
                </a:solidFill>
                <a:latin typeface="Avenir"/>
                <a:ea typeface="Avenir"/>
                <a:cs typeface="Avenir"/>
                <a:sym typeface="Avenir"/>
              </a:defRPr>
            </a:lvl1pPr>
            <a:lvl2pPr indent="0" lvl="1" marL="0" marR="0" rtl="0" algn="r">
              <a:spcBef>
                <a:spcPts val="0"/>
              </a:spcBef>
              <a:buNone/>
              <a:defRPr b="0" i="0" sz="1200" u="none">
                <a:solidFill>
                  <a:srgbClr val="888888"/>
                </a:solidFill>
                <a:latin typeface="Avenir"/>
                <a:ea typeface="Avenir"/>
                <a:cs typeface="Avenir"/>
                <a:sym typeface="Avenir"/>
              </a:defRPr>
            </a:lvl2pPr>
            <a:lvl3pPr indent="0" lvl="2" marL="0" marR="0" rtl="0" algn="r">
              <a:spcBef>
                <a:spcPts val="0"/>
              </a:spcBef>
              <a:buNone/>
              <a:defRPr b="0" i="0" sz="1200" u="none">
                <a:solidFill>
                  <a:srgbClr val="888888"/>
                </a:solidFill>
                <a:latin typeface="Avenir"/>
                <a:ea typeface="Avenir"/>
                <a:cs typeface="Avenir"/>
                <a:sym typeface="Avenir"/>
              </a:defRPr>
            </a:lvl3pPr>
            <a:lvl4pPr indent="0" lvl="3" marL="0" marR="0" rtl="0" algn="r">
              <a:spcBef>
                <a:spcPts val="0"/>
              </a:spcBef>
              <a:buNone/>
              <a:defRPr b="0" i="0" sz="1200" u="none">
                <a:solidFill>
                  <a:srgbClr val="888888"/>
                </a:solidFill>
                <a:latin typeface="Avenir"/>
                <a:ea typeface="Avenir"/>
                <a:cs typeface="Avenir"/>
                <a:sym typeface="Avenir"/>
              </a:defRPr>
            </a:lvl4pPr>
            <a:lvl5pPr indent="0" lvl="4" marL="0" marR="0" rtl="0" algn="r">
              <a:spcBef>
                <a:spcPts val="0"/>
              </a:spcBef>
              <a:buNone/>
              <a:defRPr b="0" i="0" sz="1200" u="none">
                <a:solidFill>
                  <a:srgbClr val="888888"/>
                </a:solidFill>
                <a:latin typeface="Avenir"/>
                <a:ea typeface="Avenir"/>
                <a:cs typeface="Avenir"/>
                <a:sym typeface="Avenir"/>
              </a:defRPr>
            </a:lvl5pPr>
            <a:lvl6pPr indent="0" lvl="5" marL="0" marR="0" rtl="0" algn="r">
              <a:spcBef>
                <a:spcPts val="0"/>
              </a:spcBef>
              <a:buNone/>
              <a:defRPr b="0" i="0" sz="1200" u="none">
                <a:solidFill>
                  <a:srgbClr val="888888"/>
                </a:solidFill>
                <a:latin typeface="Avenir"/>
                <a:ea typeface="Avenir"/>
                <a:cs typeface="Avenir"/>
                <a:sym typeface="Avenir"/>
              </a:defRPr>
            </a:lvl6pPr>
            <a:lvl7pPr indent="0" lvl="6" marL="0" marR="0" rtl="0" algn="r">
              <a:spcBef>
                <a:spcPts val="0"/>
              </a:spcBef>
              <a:buNone/>
              <a:defRPr b="0" i="0" sz="1200" u="none">
                <a:solidFill>
                  <a:srgbClr val="888888"/>
                </a:solidFill>
                <a:latin typeface="Avenir"/>
                <a:ea typeface="Avenir"/>
                <a:cs typeface="Avenir"/>
                <a:sym typeface="Avenir"/>
              </a:defRPr>
            </a:lvl7pPr>
            <a:lvl8pPr indent="0" lvl="7" marL="0" marR="0" rtl="0" algn="r">
              <a:spcBef>
                <a:spcPts val="0"/>
              </a:spcBef>
              <a:buNone/>
              <a:defRPr b="0" i="0" sz="1200" u="none">
                <a:solidFill>
                  <a:srgbClr val="888888"/>
                </a:solidFill>
                <a:latin typeface="Avenir"/>
                <a:ea typeface="Avenir"/>
                <a:cs typeface="Avenir"/>
                <a:sym typeface="Avenir"/>
              </a:defRPr>
            </a:lvl8pPr>
            <a:lvl9pPr indent="0" lvl="8" marL="0" marR="0" rtl="0" algn="r">
              <a:spcBef>
                <a:spcPts val="0"/>
              </a:spcBef>
              <a:buNone/>
              <a:defRPr b="0" i="0" sz="1200" u="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1557883" y="2252133"/>
            <a:ext cx="9076167" cy="1411968"/>
          </a:xfrm>
          <a:prstGeom prst="rect">
            <a:avLst/>
          </a:prstGeom>
          <a:noFill/>
          <a:ln>
            <a:noFill/>
          </a:ln>
        </p:spPr>
        <p:txBody>
          <a:bodyPr anchorCtr="0" anchor="b" bIns="91425" lIns="91425" spcFirstLastPara="1" rIns="91425" wrap="square" tIns="91425">
            <a:normAutofit/>
          </a:bodyPr>
          <a:lstStyle/>
          <a:p>
            <a:pPr indent="0" lvl="0" marL="0" rtl="0" algn="ctr">
              <a:lnSpc>
                <a:spcPct val="90000"/>
              </a:lnSpc>
              <a:spcBef>
                <a:spcPts val="0"/>
              </a:spcBef>
              <a:spcAft>
                <a:spcPts val="0"/>
              </a:spcAft>
              <a:buClr>
                <a:srgbClr val="CCCCCC"/>
              </a:buClr>
              <a:buSzPts val="4800"/>
              <a:buFont typeface="DM Serif Display"/>
              <a:buNone/>
            </a:pPr>
            <a:r>
              <a:rPr lang="en-US"/>
              <a:t>Investment Theory</a:t>
            </a:r>
            <a:endParaRPr/>
          </a:p>
        </p:txBody>
      </p:sp>
      <p:sp>
        <p:nvSpPr>
          <p:cNvPr id="121" name="Google Shape;121;p1"/>
          <p:cNvSpPr txBox="1"/>
          <p:nvPr>
            <p:ph idx="1" type="subTitle"/>
          </p:nvPr>
        </p:nvSpPr>
        <p:spPr>
          <a:xfrm>
            <a:off x="2761166" y="3508926"/>
            <a:ext cx="6669600" cy="956000"/>
          </a:xfrm>
          <a:prstGeom prst="rect">
            <a:avLst/>
          </a:prstGeom>
          <a:noFill/>
          <a:ln>
            <a:noFill/>
          </a:ln>
        </p:spPr>
        <p:txBody>
          <a:bodyPr anchorCtr="0" anchor="b" bIns="91425" lIns="91425" spcFirstLastPara="1" rIns="91425" wrap="square" tIns="91425">
            <a:normAutofit/>
          </a:bodyPr>
          <a:lstStyle/>
          <a:p>
            <a:pPr indent="-228600" lvl="0" marL="228600" rtl="0" algn="ctr">
              <a:lnSpc>
                <a:spcPct val="100000"/>
              </a:lnSpc>
              <a:spcBef>
                <a:spcPts val="0"/>
              </a:spcBef>
              <a:spcAft>
                <a:spcPts val="0"/>
              </a:spcAft>
              <a:buClr>
                <a:srgbClr val="CCCCCC"/>
              </a:buClr>
              <a:buSzPts val="1200"/>
              <a:buNone/>
            </a:pPr>
            <a:r>
              <a:rPr lang="en-US"/>
              <a:t>Making Investment Decisions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0"/>
          <p:cNvSpPr txBox="1"/>
          <p:nvPr>
            <p:ph type="ctrTitle"/>
          </p:nvPr>
        </p:nvSpPr>
        <p:spPr>
          <a:xfrm>
            <a:off x="847344" y="1958170"/>
            <a:ext cx="10497312" cy="2015067"/>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90000"/>
              </a:lnSpc>
              <a:spcBef>
                <a:spcPts val="0"/>
              </a:spcBef>
              <a:spcAft>
                <a:spcPts val="0"/>
              </a:spcAft>
              <a:buClr>
                <a:srgbClr val="CCCCCC"/>
              </a:buClr>
              <a:buSzPct val="66666"/>
              <a:buFont typeface="DM Serif Display"/>
              <a:buNone/>
            </a:pPr>
            <a:r>
              <a:rPr lang="en-US" sz="8000"/>
              <a:t>What is Value Investing?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What is Value Investing?</a:t>
            </a:r>
            <a:endParaRPr/>
          </a:p>
        </p:txBody>
      </p:sp>
      <p:sp>
        <p:nvSpPr>
          <p:cNvPr id="214" name="Google Shape;214;p11"/>
          <p:cNvSpPr txBox="1"/>
          <p:nvPr>
            <p:ph idx="1" type="body"/>
          </p:nvPr>
        </p:nvSpPr>
        <p:spPr>
          <a:xfrm>
            <a:off x="131617" y="2200138"/>
            <a:ext cx="11921837" cy="4287795"/>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Undervalued opportunities are stocks that are currently trading below their intrinsic value</a:t>
            </a:r>
            <a:endParaRPr/>
          </a:p>
          <a:p>
            <a:pPr indent="-228600" lvl="1" marL="685800" rtl="0" algn="l">
              <a:lnSpc>
                <a:spcPct val="150000"/>
              </a:lnSpc>
              <a:spcBef>
                <a:spcPts val="500"/>
              </a:spcBef>
              <a:spcAft>
                <a:spcPts val="0"/>
              </a:spcAft>
              <a:buClr>
                <a:schemeClr val="dk1"/>
              </a:buClr>
              <a:buSzPct val="100000"/>
              <a:buChar char="•"/>
            </a:pPr>
            <a:r>
              <a:rPr lang="en-US"/>
              <a:t>Ask yourself: What is the market missing with this company? Why is this company worth more than the market suggests?</a:t>
            </a:r>
            <a:endParaRPr/>
          </a:p>
          <a:p>
            <a:pPr indent="-228600" lvl="0" marL="228600" rtl="0" algn="l">
              <a:lnSpc>
                <a:spcPct val="150000"/>
              </a:lnSpc>
              <a:spcBef>
                <a:spcPts val="1000"/>
              </a:spcBef>
              <a:spcAft>
                <a:spcPts val="0"/>
              </a:spcAft>
              <a:buClr>
                <a:schemeClr val="dk1"/>
              </a:buClr>
              <a:buSzPct val="100000"/>
              <a:buFont typeface="Arial"/>
              <a:buChar char="•"/>
            </a:pPr>
            <a:r>
              <a:rPr lang="en-US"/>
              <a:t>Invest when the stock is selling low, with the expectation that the price will converge to its true intrinsic value, which will yield returns (a.k.a. “buy low, sell high”)</a:t>
            </a:r>
            <a:endParaRPr/>
          </a:p>
          <a:p>
            <a:pPr indent="-228600" lvl="1" marL="685800" rtl="0" algn="l">
              <a:lnSpc>
                <a:spcPct val="150000"/>
              </a:lnSpc>
              <a:spcBef>
                <a:spcPts val="500"/>
              </a:spcBef>
              <a:spcAft>
                <a:spcPts val="0"/>
              </a:spcAft>
              <a:buClr>
                <a:schemeClr val="dk1"/>
              </a:buClr>
              <a:buSzPct val="100000"/>
              <a:buChar char="•"/>
            </a:pPr>
            <a:r>
              <a:rPr lang="en-US"/>
              <a:t>Risk-adjusted returns</a:t>
            </a:r>
            <a:endParaRPr/>
          </a:p>
        </p:txBody>
      </p:sp>
      <p:sp>
        <p:nvSpPr>
          <p:cNvPr id="215" name="Google Shape;215;p11"/>
          <p:cNvSpPr txBox="1"/>
          <p:nvPr/>
        </p:nvSpPr>
        <p:spPr>
          <a:xfrm>
            <a:off x="441543" y="1542565"/>
            <a:ext cx="1130198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The idea behind value investing is to buy stocks that are believed to be currently </a:t>
            </a:r>
            <a:r>
              <a:rPr b="1" lang="en-US" sz="2000" u="sng">
                <a:solidFill>
                  <a:schemeClr val="lt1"/>
                </a:solidFill>
                <a:latin typeface="Avenir"/>
                <a:ea typeface="Avenir"/>
                <a:cs typeface="Avenir"/>
                <a:sym typeface="Avenir"/>
              </a:rPr>
              <a:t>undervalued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2"/>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Value investors believe that the market is mispricing the stock in some way (overreaction to good/bad news, trends, etc), resulting in stock price movements that do not reflect a company's long-term fundamentals and growth prospects</a:t>
            </a:r>
            <a:endParaRPr/>
          </a:p>
          <a:p>
            <a:pPr indent="-228600" lvl="0" marL="228600" rtl="0" algn="l">
              <a:lnSpc>
                <a:spcPct val="150000"/>
              </a:lnSpc>
              <a:spcBef>
                <a:spcPts val="1000"/>
              </a:spcBef>
              <a:spcAft>
                <a:spcPts val="0"/>
              </a:spcAft>
              <a:buClr>
                <a:schemeClr val="dk1"/>
              </a:buClr>
              <a:buSzPct val="100000"/>
              <a:buFont typeface="Arial"/>
              <a:buChar char="•"/>
            </a:pPr>
            <a:r>
              <a:rPr lang="en-US"/>
              <a:t>The overreaction offers an opportunity to profit by buying stocks at discounted prices – on sale</a:t>
            </a:r>
            <a:endParaRPr/>
          </a:p>
          <a:p>
            <a:pPr indent="-228600" lvl="0" marL="228600" rtl="0" algn="l">
              <a:lnSpc>
                <a:spcPct val="150000"/>
              </a:lnSpc>
              <a:spcBef>
                <a:spcPts val="1000"/>
              </a:spcBef>
              <a:spcAft>
                <a:spcPts val="0"/>
              </a:spcAft>
              <a:buClr>
                <a:schemeClr val="dk1"/>
              </a:buClr>
              <a:buSzPct val="100000"/>
              <a:buFont typeface="Arial"/>
              <a:buChar char="•"/>
            </a:pPr>
            <a:r>
              <a:rPr lang="en-US"/>
              <a:t>Value investors use financial analysis, don't follow the herd, and are long-term investors of quality companies</a:t>
            </a:r>
            <a:endParaRPr/>
          </a:p>
        </p:txBody>
      </p:sp>
      <p:sp>
        <p:nvSpPr>
          <p:cNvPr id="221" name="Google Shape;221;p1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Value Investing Rationale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Warren Buffet: billionaire and CEO of Berkshire Hathaway</a:t>
            </a:r>
            <a:endParaRPr/>
          </a:p>
          <a:p>
            <a:pPr indent="-228600" lvl="0" marL="228600" rtl="0" algn="l">
              <a:lnSpc>
                <a:spcPct val="150000"/>
              </a:lnSpc>
              <a:spcBef>
                <a:spcPts val="1000"/>
              </a:spcBef>
              <a:spcAft>
                <a:spcPts val="0"/>
              </a:spcAft>
              <a:buClr>
                <a:schemeClr val="dk1"/>
              </a:buClr>
              <a:buSzPts val="2800"/>
              <a:buFont typeface="Arial"/>
              <a:buChar char="•"/>
            </a:pPr>
            <a:r>
              <a:rPr lang="en-US"/>
              <a:t>Benjamin Graham: Buffett’s professor and mentor</a:t>
            </a:r>
            <a:endParaRPr/>
          </a:p>
          <a:p>
            <a:pPr indent="-228600" lvl="0" marL="228600" rtl="0" algn="l">
              <a:lnSpc>
                <a:spcPct val="150000"/>
              </a:lnSpc>
              <a:spcBef>
                <a:spcPts val="1000"/>
              </a:spcBef>
              <a:spcAft>
                <a:spcPts val="0"/>
              </a:spcAft>
              <a:buClr>
                <a:schemeClr val="dk1"/>
              </a:buClr>
              <a:buSzPts val="2800"/>
              <a:buFont typeface="Arial"/>
              <a:buChar char="•"/>
            </a:pPr>
            <a:r>
              <a:rPr lang="en-US"/>
              <a:t>Seth Klarman: billionaire hedge-fund manager (Baupost Group)</a:t>
            </a:r>
            <a:endParaRPr/>
          </a:p>
          <a:p>
            <a:pPr indent="-228600" lvl="0" marL="228600" rtl="0" algn="l">
              <a:lnSpc>
                <a:spcPct val="150000"/>
              </a:lnSpc>
              <a:spcBef>
                <a:spcPts val="1000"/>
              </a:spcBef>
              <a:spcAft>
                <a:spcPts val="0"/>
              </a:spcAft>
              <a:buClr>
                <a:schemeClr val="dk1"/>
              </a:buClr>
              <a:buSzPts val="2800"/>
              <a:buFont typeface="Arial"/>
              <a:buChar char="•"/>
            </a:pPr>
            <a:r>
              <a:rPr lang="en-US"/>
              <a:t>Charlie Munger: Vice Chairman of Berkshire Hathaway</a:t>
            </a:r>
            <a:endParaRPr/>
          </a:p>
        </p:txBody>
      </p:sp>
      <p:sp>
        <p:nvSpPr>
          <p:cNvPr id="227" name="Google Shape;227;p1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Famous Value Investors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ctrTitle"/>
          </p:nvPr>
        </p:nvSpPr>
        <p:spPr>
          <a:xfrm>
            <a:off x="1557916" y="2552328"/>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Reflexivity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What is reflexivity?</a:t>
            </a:r>
            <a:endParaRPr/>
          </a:p>
        </p:txBody>
      </p:sp>
      <p:sp>
        <p:nvSpPr>
          <p:cNvPr id="238" name="Google Shape;238;p15"/>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This is contrary to the idea of ”traditional value,” where fundamentals only affect price but not vice versa</a:t>
            </a:r>
            <a:endParaRPr/>
          </a:p>
          <a:p>
            <a:pPr indent="-228600" lvl="1" marL="685800" rtl="0" algn="l">
              <a:lnSpc>
                <a:spcPct val="150000"/>
              </a:lnSpc>
              <a:spcBef>
                <a:spcPts val="500"/>
              </a:spcBef>
              <a:spcAft>
                <a:spcPts val="0"/>
              </a:spcAft>
              <a:buClr>
                <a:schemeClr val="dk1"/>
              </a:buClr>
              <a:buSzPts val="2400"/>
              <a:buChar char="•"/>
            </a:pPr>
            <a:r>
              <a:rPr lang="en-US"/>
              <a:t>Warren Buffet is a believer of traditional value as opposed to reflexivity</a:t>
            </a:r>
            <a:endParaRPr/>
          </a:p>
          <a:p>
            <a:pPr indent="-228600" lvl="0" marL="228600" rtl="0" algn="l">
              <a:lnSpc>
                <a:spcPct val="150000"/>
              </a:lnSpc>
              <a:spcBef>
                <a:spcPts val="1000"/>
              </a:spcBef>
              <a:spcAft>
                <a:spcPts val="0"/>
              </a:spcAft>
              <a:buClr>
                <a:schemeClr val="dk1"/>
              </a:buClr>
              <a:buSzPts val="2800"/>
              <a:buFont typeface="Arial"/>
              <a:buChar char="•"/>
            </a:pPr>
            <a:r>
              <a:rPr lang="en-US"/>
              <a:t>According to reflexivity, fundamental affect price, but price also affects fundamentals</a:t>
            </a:r>
            <a:endParaRPr/>
          </a:p>
        </p:txBody>
      </p:sp>
      <p:sp>
        <p:nvSpPr>
          <p:cNvPr id="239" name="Google Shape;239;p15"/>
          <p:cNvSpPr txBox="1"/>
          <p:nvPr/>
        </p:nvSpPr>
        <p:spPr>
          <a:xfrm>
            <a:off x="675152" y="1542565"/>
            <a:ext cx="1083476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Reflexivity is the idea that a company’s price can affect its fundamentals </a:t>
            </a:r>
            <a:endParaRPr sz="2000">
              <a:solidFill>
                <a:schemeClr val="lt1"/>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6"/>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How can price affect fundamentals?</a:t>
            </a:r>
            <a:endParaRPr/>
          </a:p>
        </p:txBody>
      </p:sp>
      <p:sp>
        <p:nvSpPr>
          <p:cNvPr id="245" name="Google Shape;245;p16"/>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In the financial markets, rising prices often attract buyers</a:t>
            </a:r>
            <a:endParaRPr/>
          </a:p>
          <a:p>
            <a:pPr indent="-228600" lvl="0" marL="228600" rtl="0" algn="l">
              <a:lnSpc>
                <a:spcPct val="150000"/>
              </a:lnSpc>
              <a:spcBef>
                <a:spcPts val="1000"/>
              </a:spcBef>
              <a:spcAft>
                <a:spcPts val="0"/>
              </a:spcAft>
              <a:buClr>
                <a:schemeClr val="dk1"/>
              </a:buClr>
              <a:buSzPts val="2800"/>
              <a:buFont typeface="Arial"/>
              <a:buChar char="•"/>
            </a:pPr>
            <a:r>
              <a:rPr lang="en-US"/>
              <a:t>As a result, sometimes higher demand leads to higher prices which leads to even more demand</a:t>
            </a:r>
            <a:endParaRPr/>
          </a:p>
          <a:p>
            <a:pPr indent="-228600" lvl="0" marL="228600" rtl="0" algn="l">
              <a:lnSpc>
                <a:spcPct val="150000"/>
              </a:lnSpc>
              <a:spcBef>
                <a:spcPts val="1000"/>
              </a:spcBef>
              <a:spcAft>
                <a:spcPts val="0"/>
              </a:spcAft>
              <a:buClr>
                <a:schemeClr val="dk1"/>
              </a:buClr>
              <a:buSzPts val="2800"/>
              <a:buFont typeface="Arial"/>
              <a:buChar char="•"/>
            </a:pPr>
            <a:r>
              <a:rPr lang="en-US"/>
              <a:t>This prevents an equilibrium from forming and eventually creates a bubble</a:t>
            </a:r>
            <a:endParaRPr/>
          </a:p>
        </p:txBody>
      </p:sp>
      <p:sp>
        <p:nvSpPr>
          <p:cNvPr id="246" name="Google Shape;246;p16"/>
          <p:cNvSpPr txBox="1"/>
          <p:nvPr/>
        </p:nvSpPr>
        <p:spPr>
          <a:xfrm>
            <a:off x="524256" y="1542565"/>
            <a:ext cx="1092403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Rising stock prices can lead to higher demand for the stock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7"/>
          <p:cNvSpPr txBox="1"/>
          <p:nvPr>
            <p:ph type="ctrTitle"/>
          </p:nvPr>
        </p:nvSpPr>
        <p:spPr>
          <a:xfrm>
            <a:off x="1557916" y="2552328"/>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Expected Return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Return Drivers</a:t>
            </a:r>
            <a:endParaRPr/>
          </a:p>
        </p:txBody>
      </p:sp>
      <p:sp>
        <p:nvSpPr>
          <p:cNvPr id="257" name="Google Shape;257;p18"/>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latin typeface="Avenir"/>
                <a:ea typeface="Avenir"/>
                <a:cs typeface="Avenir"/>
                <a:sym typeface="Avenir"/>
              </a:rPr>
              <a:t>Yield</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Earnings Growth</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Change in Valuation </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258" name="Google Shape;258;p18"/>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Risk Factors</a:t>
            </a:r>
            <a:endParaRPr/>
          </a:p>
        </p:txBody>
      </p:sp>
      <p:sp>
        <p:nvSpPr>
          <p:cNvPr id="259" name="Google Shape;259;p18"/>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latin typeface="Avenir"/>
                <a:ea typeface="Avenir"/>
                <a:cs typeface="Avenir"/>
                <a:sym typeface="Avenir"/>
              </a:rPr>
              <a:t>Business Uncertainty</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Price</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Time Horizon</a:t>
            </a:r>
            <a:endParaRPr/>
          </a:p>
          <a:p>
            <a:pPr indent="-50800" lvl="0" marL="228600" rtl="0" algn="l">
              <a:lnSpc>
                <a:spcPct val="150000"/>
              </a:lnSpc>
              <a:spcBef>
                <a:spcPts val="1000"/>
              </a:spcBef>
              <a:spcAft>
                <a:spcPts val="0"/>
              </a:spcAft>
              <a:buClr>
                <a:schemeClr val="dk1"/>
              </a:buClr>
              <a:buSzPts val="2800"/>
              <a:buFont typeface="Arial"/>
              <a:buNone/>
            </a:pPr>
            <a:r>
              <a:t/>
            </a:r>
            <a:endParaRPr/>
          </a:p>
        </p:txBody>
      </p:sp>
      <p:sp>
        <p:nvSpPr>
          <p:cNvPr id="260" name="Google Shape;260;p1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Risk and Return</a:t>
            </a:r>
            <a:endParaRPr/>
          </a:p>
        </p:txBody>
      </p:sp>
      <p:sp>
        <p:nvSpPr>
          <p:cNvPr id="261" name="Google Shape;261;p18"/>
          <p:cNvSpPr txBox="1"/>
          <p:nvPr/>
        </p:nvSpPr>
        <p:spPr>
          <a:xfrm>
            <a:off x="1350610" y="5820331"/>
            <a:ext cx="102240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Remember : Risk and return are the twin pillars of investing – each is just as important as the other </a:t>
            </a:r>
            <a:endParaRPr/>
          </a:p>
        </p:txBody>
      </p:sp>
      <p:sp>
        <p:nvSpPr>
          <p:cNvPr id="262" name="Google Shape;262;p18"/>
          <p:cNvSpPr txBox="1"/>
          <p:nvPr/>
        </p:nvSpPr>
        <p:spPr>
          <a:xfrm>
            <a:off x="524256" y="1542565"/>
            <a:ext cx="1092403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All investment decisions hinge on the balance between risk and returns</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idx="1" type="body"/>
          </p:nvPr>
        </p:nvSpPr>
        <p:spPr>
          <a:xfrm>
            <a:off x="131617" y="1490134"/>
            <a:ext cx="4470071" cy="468683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Rational people are (generally) risk averse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Investors should demand higher rates of return in exchange for taking on more risk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Therefore, if markets are efficient, the only way to increase your expected return is to take on more risk</a:t>
            </a:r>
            <a:endParaRPr/>
          </a:p>
        </p:txBody>
      </p:sp>
      <p:sp>
        <p:nvSpPr>
          <p:cNvPr id="268" name="Google Shape;268;p1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Risk and Return </a:t>
            </a:r>
            <a:endParaRPr/>
          </a:p>
        </p:txBody>
      </p:sp>
      <p:pic>
        <p:nvPicPr>
          <p:cNvPr descr="Diagram&#10;&#10;Description automatically generated" id="269" name="Google Shape;269;p19"/>
          <p:cNvPicPr preferRelativeResize="0"/>
          <p:nvPr/>
        </p:nvPicPr>
        <p:blipFill rotWithShape="1">
          <a:blip r:embed="rId3">
            <a:alphaModFix/>
          </a:blip>
          <a:srcRect b="0" l="0" r="0" t="0"/>
          <a:stretch/>
        </p:blipFill>
        <p:spPr>
          <a:xfrm>
            <a:off x="4602066" y="1887808"/>
            <a:ext cx="7549972" cy="32749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2"/>
          <p:cNvGrpSpPr/>
          <p:nvPr/>
        </p:nvGrpSpPr>
        <p:grpSpPr>
          <a:xfrm>
            <a:off x="2015068" y="1594784"/>
            <a:ext cx="8144932" cy="4540497"/>
            <a:chOff x="1" y="3051"/>
            <a:chExt cx="8144932" cy="4540497"/>
          </a:xfrm>
        </p:grpSpPr>
        <p:sp>
          <p:nvSpPr>
            <p:cNvPr id="128" name="Google Shape;128;p2"/>
            <p:cNvSpPr/>
            <p:nvPr/>
          </p:nvSpPr>
          <p:spPr>
            <a:xfrm rot="5400000">
              <a:off x="-108225" y="111277"/>
              <a:ext cx="721506" cy="505054"/>
            </a:xfrm>
            <a:prstGeom prst="chevron">
              <a:avLst>
                <a:gd fmla="val 50000" name="adj"/>
              </a:avLst>
            </a:prstGeom>
            <a:solidFill>
              <a:srgbClr val="224C6F"/>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1" y="255578"/>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30" name="Google Shape;130;p2"/>
            <p:cNvSpPr/>
            <p:nvPr/>
          </p:nvSpPr>
          <p:spPr>
            <a:xfrm rot="5400000">
              <a:off x="4090504" y="-3582398"/>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txBox="1"/>
            <p:nvPr/>
          </p:nvSpPr>
          <p:spPr>
            <a:xfrm>
              <a:off x="505055" y="25945"/>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Price vs. Value</a:t>
              </a:r>
              <a:endParaRPr/>
            </a:p>
          </p:txBody>
        </p:sp>
        <p:sp>
          <p:nvSpPr>
            <p:cNvPr id="132" name="Google Shape;132;p2"/>
            <p:cNvSpPr/>
            <p:nvPr/>
          </p:nvSpPr>
          <p:spPr>
            <a:xfrm rot="5400000">
              <a:off x="-108225" y="747775"/>
              <a:ext cx="721506" cy="505054"/>
            </a:xfrm>
            <a:prstGeom prst="chevron">
              <a:avLst>
                <a:gd fmla="val 50000" name="adj"/>
              </a:avLst>
            </a:prstGeom>
            <a:solidFill>
              <a:schemeClr val="dk2"/>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txBox="1"/>
            <p:nvPr/>
          </p:nvSpPr>
          <p:spPr>
            <a:xfrm>
              <a:off x="1" y="892076"/>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34" name="Google Shape;134;p2"/>
            <p:cNvSpPr/>
            <p:nvPr/>
          </p:nvSpPr>
          <p:spPr>
            <a:xfrm rot="5400000">
              <a:off x="4090504" y="-2945899"/>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
            <p:cNvSpPr txBox="1"/>
            <p:nvPr/>
          </p:nvSpPr>
          <p:spPr>
            <a:xfrm>
              <a:off x="505055" y="662444"/>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Margin of Safety</a:t>
              </a:r>
              <a:endParaRPr/>
            </a:p>
          </p:txBody>
        </p:sp>
        <p:sp>
          <p:nvSpPr>
            <p:cNvPr id="136" name="Google Shape;136;p2"/>
            <p:cNvSpPr/>
            <p:nvPr/>
          </p:nvSpPr>
          <p:spPr>
            <a:xfrm rot="5400000">
              <a:off x="-108225" y="1384274"/>
              <a:ext cx="721506" cy="505054"/>
            </a:xfrm>
            <a:prstGeom prst="chevron">
              <a:avLst>
                <a:gd fmla="val 50000" name="adj"/>
              </a:avLst>
            </a:prstGeom>
            <a:solidFill>
              <a:schemeClr val="dk2"/>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txBox="1"/>
            <p:nvPr/>
          </p:nvSpPr>
          <p:spPr>
            <a:xfrm>
              <a:off x="1" y="1528575"/>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38" name="Google Shape;138;p2"/>
            <p:cNvSpPr/>
            <p:nvPr/>
          </p:nvSpPr>
          <p:spPr>
            <a:xfrm rot="5400000">
              <a:off x="4090504" y="-2309401"/>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txBox="1"/>
            <p:nvPr/>
          </p:nvSpPr>
          <p:spPr>
            <a:xfrm>
              <a:off x="505055" y="1298942"/>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Value Investing</a:t>
              </a:r>
              <a:endParaRPr/>
            </a:p>
          </p:txBody>
        </p:sp>
        <p:sp>
          <p:nvSpPr>
            <p:cNvPr id="140" name="Google Shape;140;p2"/>
            <p:cNvSpPr/>
            <p:nvPr/>
          </p:nvSpPr>
          <p:spPr>
            <a:xfrm rot="5400000">
              <a:off x="-108225" y="2020772"/>
              <a:ext cx="721506" cy="505054"/>
            </a:xfrm>
            <a:prstGeom prst="chevron">
              <a:avLst>
                <a:gd fmla="val 50000" name="adj"/>
              </a:avLst>
            </a:prstGeom>
            <a:solidFill>
              <a:srgbClr val="244C6F"/>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txBox="1"/>
            <p:nvPr/>
          </p:nvSpPr>
          <p:spPr>
            <a:xfrm>
              <a:off x="1" y="2165073"/>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42" name="Google Shape;142;p2"/>
            <p:cNvSpPr/>
            <p:nvPr/>
          </p:nvSpPr>
          <p:spPr>
            <a:xfrm rot="5400000">
              <a:off x="4090504" y="-1672902"/>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txBox="1"/>
            <p:nvPr/>
          </p:nvSpPr>
          <p:spPr>
            <a:xfrm>
              <a:off x="505055" y="1935441"/>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Reflexivity</a:t>
              </a:r>
              <a:endParaRPr/>
            </a:p>
          </p:txBody>
        </p:sp>
        <p:sp>
          <p:nvSpPr>
            <p:cNvPr id="144" name="Google Shape;144;p2"/>
            <p:cNvSpPr/>
            <p:nvPr/>
          </p:nvSpPr>
          <p:spPr>
            <a:xfrm rot="5400000">
              <a:off x="-108225" y="2657271"/>
              <a:ext cx="721506" cy="505054"/>
            </a:xfrm>
            <a:prstGeom prst="chevron">
              <a:avLst>
                <a:gd fmla="val 50000" name="adj"/>
              </a:avLst>
            </a:prstGeom>
            <a:solidFill>
              <a:srgbClr val="244C6F"/>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
            <p:cNvSpPr txBox="1"/>
            <p:nvPr/>
          </p:nvSpPr>
          <p:spPr>
            <a:xfrm>
              <a:off x="1" y="2801572"/>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46" name="Google Shape;146;p2"/>
            <p:cNvSpPr/>
            <p:nvPr/>
          </p:nvSpPr>
          <p:spPr>
            <a:xfrm rot="5400000">
              <a:off x="4090504" y="-1036404"/>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
            <p:cNvSpPr txBox="1"/>
            <p:nvPr/>
          </p:nvSpPr>
          <p:spPr>
            <a:xfrm>
              <a:off x="505055" y="2571939"/>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Expected Return</a:t>
              </a:r>
              <a:endParaRPr/>
            </a:p>
          </p:txBody>
        </p:sp>
        <p:sp>
          <p:nvSpPr>
            <p:cNvPr id="148" name="Google Shape;148;p2"/>
            <p:cNvSpPr/>
            <p:nvPr/>
          </p:nvSpPr>
          <p:spPr>
            <a:xfrm rot="5400000">
              <a:off x="-108225" y="3293769"/>
              <a:ext cx="721506" cy="505054"/>
            </a:xfrm>
            <a:prstGeom prst="chevron">
              <a:avLst>
                <a:gd fmla="val 50000" name="adj"/>
              </a:avLst>
            </a:prstGeom>
            <a:solidFill>
              <a:srgbClr val="244C6F"/>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txBox="1"/>
            <p:nvPr/>
          </p:nvSpPr>
          <p:spPr>
            <a:xfrm>
              <a:off x="1" y="3438070"/>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50" name="Google Shape;150;p2"/>
            <p:cNvSpPr/>
            <p:nvPr/>
          </p:nvSpPr>
          <p:spPr>
            <a:xfrm rot="5400000">
              <a:off x="4090504" y="-399905"/>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txBox="1"/>
            <p:nvPr/>
          </p:nvSpPr>
          <p:spPr>
            <a:xfrm>
              <a:off x="505055" y="3208438"/>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Dealing with Risk</a:t>
              </a:r>
              <a:endParaRPr/>
            </a:p>
          </p:txBody>
        </p:sp>
        <p:sp>
          <p:nvSpPr>
            <p:cNvPr id="152" name="Google Shape;152;p2"/>
            <p:cNvSpPr/>
            <p:nvPr/>
          </p:nvSpPr>
          <p:spPr>
            <a:xfrm rot="5400000">
              <a:off x="-108225" y="3930268"/>
              <a:ext cx="721506" cy="505054"/>
            </a:xfrm>
            <a:prstGeom prst="chevron">
              <a:avLst>
                <a:gd fmla="val 50000" name="adj"/>
              </a:avLst>
            </a:prstGeom>
            <a:solidFill>
              <a:srgbClr val="244C6F"/>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txBox="1"/>
            <p:nvPr/>
          </p:nvSpPr>
          <p:spPr>
            <a:xfrm>
              <a:off x="1" y="4074569"/>
              <a:ext cx="505054" cy="21645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Calibri"/>
                <a:buNone/>
              </a:pPr>
              <a:r>
                <a:t/>
              </a:r>
              <a:endParaRPr sz="1400">
                <a:solidFill>
                  <a:schemeClr val="lt1"/>
                </a:solidFill>
                <a:latin typeface="Calibri"/>
                <a:ea typeface="Calibri"/>
                <a:cs typeface="Calibri"/>
                <a:sym typeface="Calibri"/>
              </a:endParaRPr>
            </a:p>
          </p:txBody>
        </p:sp>
        <p:sp>
          <p:nvSpPr>
            <p:cNvPr id="154" name="Google Shape;154;p2"/>
            <p:cNvSpPr/>
            <p:nvPr/>
          </p:nvSpPr>
          <p:spPr>
            <a:xfrm rot="5400000">
              <a:off x="4090504" y="236592"/>
              <a:ext cx="468979" cy="7639878"/>
            </a:xfrm>
            <a:prstGeom prst="round2SameRect">
              <a:avLst>
                <a:gd fmla="val 16667" name="adj1"/>
                <a:gd fmla="val 0" name="adj2"/>
              </a:avLst>
            </a:prstGeom>
            <a:solidFill>
              <a:schemeClr val="lt2">
                <a:alpha val="89803"/>
              </a:schemeClr>
            </a:solidFill>
            <a:ln cap="flat" cmpd="sng" w="1270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txBox="1"/>
            <p:nvPr/>
          </p:nvSpPr>
          <p:spPr>
            <a:xfrm>
              <a:off x="505055" y="3844935"/>
              <a:ext cx="7616984" cy="423191"/>
            </a:xfrm>
            <a:prstGeom prst="rect">
              <a:avLst/>
            </a:prstGeom>
            <a:noFill/>
            <a:ln>
              <a:noFill/>
            </a:ln>
          </p:spPr>
          <p:txBody>
            <a:bodyPr anchorCtr="0" anchor="ctr" bIns="17125" lIns="192000" spcFirstLastPara="1" rIns="17125" wrap="square" tIns="17125">
              <a:noAutofit/>
            </a:bodyPr>
            <a:lstStyle/>
            <a:p>
              <a:pPr indent="-228600" lvl="1" marL="228600" marR="0" rtl="0" algn="l">
                <a:lnSpc>
                  <a:spcPct val="90000"/>
                </a:lnSpc>
                <a:spcBef>
                  <a:spcPts val="0"/>
                </a:spcBef>
                <a:spcAft>
                  <a:spcPts val="0"/>
                </a:spcAft>
                <a:buClr>
                  <a:schemeClr val="dk1"/>
                </a:buClr>
                <a:buSzPts val="2700"/>
                <a:buFont typeface="Calibri"/>
                <a:buChar char="•"/>
              </a:pPr>
              <a:r>
                <a:rPr b="0" i="0" lang="en-US" sz="2700" u="none" cap="none" strike="noStrike">
                  <a:solidFill>
                    <a:schemeClr val="dk1"/>
                  </a:solidFill>
                  <a:latin typeface="Calibri"/>
                  <a:ea typeface="Calibri"/>
                  <a:cs typeface="Calibri"/>
                  <a:sym typeface="Calibri"/>
                </a:rPr>
                <a:t>Investment Checklist</a:t>
              </a:r>
              <a:endParaRPr/>
            </a:p>
          </p:txBody>
        </p:sp>
      </p:grpSp>
      <p:sp>
        <p:nvSpPr>
          <p:cNvPr id="156" name="Google Shape;156;p2"/>
          <p:cNvSpPr txBox="1"/>
          <p:nvPr>
            <p:ph type="title"/>
          </p:nvPr>
        </p:nvSpPr>
        <p:spPr>
          <a:xfrm>
            <a:off x="838200" y="365125"/>
            <a:ext cx="10515600"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Expected Return</a:t>
            </a:r>
            <a:endParaRPr/>
          </a:p>
        </p:txBody>
      </p:sp>
      <p:sp>
        <p:nvSpPr>
          <p:cNvPr id="275" name="Google Shape;275;p20"/>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Breaking this formula down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1) Dividend Yield – Expected Yield on Investment</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2) Change in EPS – Expected Growth</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Change in Revenue</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Change in margins</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Change in number of shares outstanding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3) Change in PE Ratio – Change in Valuation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Change in implied earnings growth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Change in bond yields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 Change in risk premium (ERP due to the riskiness of company)</a:t>
            </a:r>
            <a:endParaRPr/>
          </a:p>
          <a:p>
            <a:pPr indent="0" lvl="0" marL="0" rtl="0" algn="l">
              <a:lnSpc>
                <a:spcPct val="150000"/>
              </a:lnSpc>
              <a:spcBef>
                <a:spcPts val="1000"/>
              </a:spcBef>
              <a:spcAft>
                <a:spcPts val="0"/>
              </a:spcAft>
              <a:buClr>
                <a:schemeClr val="dk1"/>
              </a:buClr>
              <a:buSzPct val="100000"/>
              <a:buNone/>
            </a:pPr>
            <a:r>
              <a:t/>
            </a:r>
            <a:endParaRPr>
              <a:latin typeface="Avenir"/>
              <a:ea typeface="Avenir"/>
              <a:cs typeface="Avenir"/>
              <a:sym typeface="Avenir"/>
            </a:endParaRPr>
          </a:p>
        </p:txBody>
      </p:sp>
      <p:sp>
        <p:nvSpPr>
          <p:cNvPr id="276" name="Google Shape;276;p20"/>
          <p:cNvSpPr txBox="1"/>
          <p:nvPr/>
        </p:nvSpPr>
        <p:spPr>
          <a:xfrm>
            <a:off x="524256" y="1542565"/>
            <a:ext cx="1092403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Total Return =  Dividend Yield + </a:t>
            </a:r>
            <a:r>
              <a:rPr lang="en-US" sz="2200">
                <a:solidFill>
                  <a:schemeClr val="lt1"/>
                </a:solidFill>
                <a:latin typeface="Avenir"/>
                <a:ea typeface="Avenir"/>
                <a:cs typeface="Avenir"/>
                <a:sym typeface="Avenir"/>
              </a:rPr>
              <a:t>ΔEPS + ΔP/E Ratio</a:t>
            </a:r>
            <a:endParaRPr sz="2200">
              <a:solidFill>
                <a:schemeClr val="lt1"/>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2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Back of the Envelope Valuation</a:t>
            </a:r>
            <a:endParaRPr/>
          </a:p>
        </p:txBody>
      </p:sp>
      <p:sp>
        <p:nvSpPr>
          <p:cNvPr id="282" name="Google Shape;282;p21"/>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Conducting a Back of the Envelope Valuation :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1) Estimate earnings growth over the next 3-5 years (or whatever time period is convenient)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For Example : ROIC*Reinvestment Rate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Revenue Growth and Margin expansion/contraction</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Will they gain market share or is the market growing?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Is there operating leverage?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What are unit-level margins?</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 Is the cost structure primarily fixed or variable?</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Share buybacks (if using a multiple based on EPS)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2. Apply a terminal multiple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Remember even if you are growing really fast now it’s likely your terminal multiple will converge to the market multiple to reflect your less super-normal growth in the future</a:t>
            </a:r>
            <a:endParaRPr/>
          </a:p>
          <a:p>
            <a:pPr indent="0" lvl="0" marL="0" rtl="0" algn="l">
              <a:lnSpc>
                <a:spcPct val="150000"/>
              </a:lnSpc>
              <a:spcBef>
                <a:spcPts val="1000"/>
              </a:spcBef>
              <a:spcAft>
                <a:spcPts val="0"/>
              </a:spcAft>
              <a:buClr>
                <a:schemeClr val="dk1"/>
              </a:buClr>
              <a:buSzPct val="100000"/>
              <a:buNone/>
            </a:pPr>
            <a:r>
              <a:t/>
            </a:r>
            <a:endParaRPr>
              <a:latin typeface="Avenir"/>
              <a:ea typeface="Avenir"/>
              <a:cs typeface="Avenir"/>
              <a:sym typeface="Avenir"/>
            </a:endParaRPr>
          </a:p>
        </p:txBody>
      </p:sp>
      <p:sp>
        <p:nvSpPr>
          <p:cNvPr id="283" name="Google Shape;283;p21"/>
          <p:cNvSpPr txBox="1"/>
          <p:nvPr/>
        </p:nvSpPr>
        <p:spPr>
          <a:xfrm>
            <a:off x="524256" y="1542565"/>
            <a:ext cx="1092403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When it comes to investing, keeping things simple often results in better results.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p22"/>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3. Use your estimated market cap 5 years from now to calculate your annualized return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 Have to also account for any capital returned to shareholders (e.g. dividends)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Annual return comes from growth in share price (converted into an CAGR) and annual dividend yield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4. Compare your expected return to the perceived risk of the investment and decide if it’s worth it</a:t>
            </a:r>
            <a:endParaRPr/>
          </a:p>
        </p:txBody>
      </p:sp>
      <p:sp>
        <p:nvSpPr>
          <p:cNvPr id="289" name="Google Shape;289;p2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Back of the Envelope Valuation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3" name="Shape 293"/>
        <p:cNvGrpSpPr/>
        <p:nvPr/>
      </p:nvGrpSpPr>
      <p:grpSpPr>
        <a:xfrm>
          <a:off x="0" y="0"/>
          <a:ext cx="0" cy="0"/>
          <a:chOff x="0" y="0"/>
          <a:chExt cx="0" cy="0"/>
        </a:xfrm>
      </p:grpSpPr>
      <p:sp>
        <p:nvSpPr>
          <p:cNvPr id="294" name="Google Shape;294;p23"/>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Company A now</a:t>
            </a:r>
            <a:endParaRPr/>
          </a:p>
        </p:txBody>
      </p:sp>
      <p:sp>
        <p:nvSpPr>
          <p:cNvPr id="295" name="Google Shape;295;p23"/>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$100 in earnings </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latin typeface="Avenir"/>
                <a:ea typeface="Avenir"/>
                <a:cs typeface="Avenir"/>
                <a:sym typeface="Avenir"/>
              </a:rPr>
              <a:t>Trades at 20x Earnings, so market cap is $2000 dollars</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latin typeface="Avenir"/>
                <a:ea typeface="Avenir"/>
                <a:cs typeface="Avenir"/>
                <a:sym typeface="Avenir"/>
              </a:rPr>
              <a:t> Expects to grow earnings 10% this year </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latin typeface="Avenir"/>
                <a:ea typeface="Avenir"/>
                <a:cs typeface="Avenir"/>
                <a:sym typeface="Avenir"/>
              </a:rPr>
              <a:t>Will pay a 2% dividend yield </a:t>
            </a:r>
            <a:endParaRPr/>
          </a:p>
          <a:p>
            <a:pPr indent="-228600" lvl="0" marL="228600" rtl="0" algn="l">
              <a:lnSpc>
                <a:spcPct val="150000"/>
              </a:lnSpc>
              <a:spcBef>
                <a:spcPts val="1000"/>
              </a:spcBef>
              <a:spcAft>
                <a:spcPts val="0"/>
              </a:spcAft>
              <a:buClr>
                <a:schemeClr val="dk1"/>
              </a:buClr>
              <a:buSzPct val="100000"/>
              <a:buFont typeface="Noto Sans Symbols"/>
              <a:buChar char="•"/>
            </a:pPr>
            <a:r>
              <a:rPr lang="en-US">
                <a:latin typeface="Avenir"/>
                <a:ea typeface="Avenir"/>
                <a:cs typeface="Avenir"/>
                <a:sym typeface="Avenir"/>
              </a:rPr>
              <a:t>Multiple after next year will be 25x </a:t>
            </a:r>
            <a:endParaRPr/>
          </a:p>
        </p:txBody>
      </p:sp>
      <p:sp>
        <p:nvSpPr>
          <p:cNvPr id="296" name="Google Shape;296;p23"/>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Company A Next Year</a:t>
            </a:r>
            <a:endParaRPr/>
          </a:p>
        </p:txBody>
      </p:sp>
      <p:sp>
        <p:nvSpPr>
          <p:cNvPr id="297" name="Google Shape;297;p23"/>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$110 in earnings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Market Cap is now $2750 dollars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Stock Price is therefore 37.5% greater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Dividend Yield was 2%</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Total Actual Return is 39.5%</a:t>
            </a:r>
            <a:endParaRPr/>
          </a:p>
          <a:p>
            <a:pPr indent="-77470" lvl="0" marL="228600" rtl="0" algn="l">
              <a:lnSpc>
                <a:spcPct val="150000"/>
              </a:lnSpc>
              <a:spcBef>
                <a:spcPts val="1000"/>
              </a:spcBef>
              <a:spcAft>
                <a:spcPts val="0"/>
              </a:spcAft>
              <a:buClr>
                <a:schemeClr val="dk1"/>
              </a:buClr>
              <a:buSzPct val="100000"/>
              <a:buFont typeface="Arial"/>
              <a:buNone/>
            </a:pPr>
            <a:r>
              <a:t/>
            </a:r>
            <a:endParaRPr/>
          </a:p>
        </p:txBody>
      </p:sp>
      <p:sp>
        <p:nvSpPr>
          <p:cNvPr id="298" name="Google Shape;298;p2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Simple Example Valuation </a:t>
            </a:r>
            <a:endParaRPr/>
          </a:p>
        </p:txBody>
      </p:sp>
      <p:sp>
        <p:nvSpPr>
          <p:cNvPr id="299" name="Google Shape;299;p23"/>
          <p:cNvSpPr txBox="1"/>
          <p:nvPr/>
        </p:nvSpPr>
        <p:spPr>
          <a:xfrm>
            <a:off x="280042" y="1553807"/>
            <a:ext cx="117803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Approximate Return 2% Dividend Yield + 10% EPS growth + 25% annual multiple expansion = 37% approx. annualized return</a:t>
            </a:r>
            <a:endParaRPr sz="1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Example for you to try </a:t>
            </a:r>
            <a:endParaRPr/>
          </a:p>
        </p:txBody>
      </p:sp>
      <p:sp>
        <p:nvSpPr>
          <p:cNvPr id="305" name="Google Shape;305;p24"/>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1. Dividend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  Does not pay a dividend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2. Earnings Growth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Approximate revenue growth at 6% annually (3% SSS and 3% from new stores)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Experiencing margin expansion so say that increases earnings growth to 8%</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Reduce share count 15% over 5 years (in-line with historical buyback activity), which increases earnings growth to 11% per year</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 3. Multiple expansion/contraction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Above-average growth, recession-resilient business, shareholder friendly management team, so slight premium to the market seems reasonable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Market historically trades at 16x, so an 18x forward multiple seems appropriate</a:t>
            </a:r>
            <a:endParaRPr/>
          </a:p>
        </p:txBody>
      </p:sp>
      <p:sp>
        <p:nvSpPr>
          <p:cNvPr id="306" name="Google Shape;306;p24"/>
          <p:cNvSpPr txBox="1"/>
          <p:nvPr/>
        </p:nvSpPr>
        <p:spPr>
          <a:xfrm>
            <a:off x="2824223" y="1553807"/>
            <a:ext cx="61582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Avenir"/>
                <a:ea typeface="Avenir"/>
                <a:cs typeface="Avenir"/>
                <a:sym typeface="Avenir"/>
              </a:rPr>
              <a:t>Daniel's Water Bottle Company (currently 19X forward PE)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25"/>
          <p:cNvSpPr txBox="1"/>
          <p:nvPr/>
        </p:nvSpPr>
        <p:spPr>
          <a:xfrm>
            <a:off x="1784430" y="2397948"/>
            <a:ext cx="8623139"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 Approximate Return 0% Dividend Yield + 11% EPS growth - 1% annually from multiple contraction = 10% approx. annualized return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ctrTitle"/>
          </p:nvPr>
        </p:nvSpPr>
        <p:spPr>
          <a:xfrm>
            <a:off x="1557916" y="2552328"/>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Dealing with Risk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Taking on Risk is Tricky </a:t>
            </a:r>
            <a:endParaRPr/>
          </a:p>
        </p:txBody>
      </p:sp>
      <p:sp>
        <p:nvSpPr>
          <p:cNvPr id="322" name="Google Shape;322;p2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77500"/>
          </a:bodyPr>
          <a:lstStyle/>
          <a:p>
            <a:pPr indent="-457200" lvl="0" marL="457200" rtl="0" algn="l">
              <a:lnSpc>
                <a:spcPct val="150000"/>
              </a:lnSpc>
              <a:spcBef>
                <a:spcPts val="0"/>
              </a:spcBef>
              <a:spcAft>
                <a:spcPts val="0"/>
              </a:spcAft>
              <a:buClr>
                <a:schemeClr val="dk1"/>
              </a:buClr>
              <a:buSzPct val="100000"/>
              <a:buChar char="•"/>
            </a:pPr>
            <a:r>
              <a:rPr lang="en-US">
                <a:latin typeface="Avenir"/>
                <a:ea typeface="Avenir"/>
                <a:cs typeface="Avenir"/>
                <a:sym typeface="Avenir"/>
              </a:rPr>
              <a:t>Often too many people can be overheard saying, “Riskier investments provide higher returns. If you want to make more money, the answer is to take more risk.”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But riskier investments absolutely cannot be counted on to deliver higher returns. Why not? It’s simple: if riskier investments reliably produced higher returns, they wouldn’t be riskier!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The correct formulation is that in order to attract capital, riskier investments have to offer the prospect of higher returns, or higher promised returns, or higher expected returns</a:t>
            </a:r>
            <a:endParaRPr/>
          </a:p>
        </p:txBody>
      </p:sp>
      <p:sp>
        <p:nvSpPr>
          <p:cNvPr id="323" name="Google Shape;323;p27"/>
          <p:cNvSpPr txBox="1"/>
          <p:nvPr/>
        </p:nvSpPr>
        <p:spPr>
          <a:xfrm>
            <a:off x="524256" y="1542565"/>
            <a:ext cx="1092403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Calibri"/>
                <a:ea typeface="Calibri"/>
                <a:cs typeface="Calibri"/>
                <a:sym typeface="Calibri"/>
              </a:rPr>
              <a:t>Taking on more risk doesn’t guarantee a higher return</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50000"/>
              </a:lnSpc>
              <a:spcBef>
                <a:spcPts val="0"/>
              </a:spcBef>
              <a:spcAft>
                <a:spcPts val="0"/>
              </a:spcAft>
              <a:buClr>
                <a:schemeClr val="dk1"/>
              </a:buClr>
              <a:buSzPct val="100000"/>
              <a:buFont typeface="Arial"/>
              <a:buChar char="•"/>
            </a:pPr>
            <a:r>
              <a:rPr b="1" lang="en-US">
                <a:latin typeface="Avenir"/>
                <a:ea typeface="Avenir"/>
                <a:cs typeface="Avenir"/>
                <a:sym typeface="Avenir"/>
              </a:rPr>
              <a:t>Uncertainty can be defined as the range of possible outcomes which could occur.</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Uncertainty is an endogenous property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This means that it depends on the properties of the security in which we’re investing and the macroeconomic environment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Can’t be controlled by investors </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Three main types of uncertainty: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Macroeconomic – How uncertain am I about the macroeconomic future? How much potential is there for discount rates to rise?</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Firm-Specific - How uncertain am I about the company’s future? How will the company fare in a macroeconomic environment which is poor for equities?</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"Reflexive” - How will the company have to modify its behavior if things don’t go as expected? What would the consequences of these modifications be for the company?</a:t>
            </a:r>
            <a:endParaRPr/>
          </a:p>
        </p:txBody>
      </p:sp>
      <p:sp>
        <p:nvSpPr>
          <p:cNvPr id="329" name="Google Shape;329;p2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Uncertainty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9"/>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1) Macroeconomic Uncertainty /</a:t>
            </a:r>
            <a:r>
              <a:rPr lang="en-US"/>
              <a:t> systematic</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Uncertainty about the future macroeconomic environment </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The direct effect of macroeconomic changes on the security</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Primary risk is from rising interest rates or risk premiums</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2) Firm-Specific Uncertainty / </a:t>
            </a:r>
            <a:r>
              <a:rPr lang="en-US"/>
              <a:t>idiosyncratic</a:t>
            </a:r>
            <a:r>
              <a:rPr lang="en-US"/>
              <a:t> </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Uncertainty about the strength of the firm’s core business </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Uncertainty about the industry in which the firm operates </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Uncertainty surrounding the firm’s performance in a recession</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3) Reflexive” Uncertainty</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Second-order consequences (due to behavior modification) of firm-specific and macroeconomic uncertainty </a:t>
            </a:r>
            <a:endParaRPr/>
          </a:p>
          <a:p>
            <a:pPr indent="-443865"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What actions the firm can/will take in the future depends on the firm’s circumstances in the future (which are uncertain)</a:t>
            </a:r>
            <a:endParaRPr/>
          </a:p>
          <a:p>
            <a:pPr indent="0" lvl="0" marL="0" rtl="0" algn="l">
              <a:lnSpc>
                <a:spcPct val="150000"/>
              </a:lnSpc>
              <a:spcBef>
                <a:spcPts val="1000"/>
              </a:spcBef>
              <a:spcAft>
                <a:spcPts val="0"/>
              </a:spcAft>
              <a:buClr>
                <a:schemeClr val="dk1"/>
              </a:buClr>
              <a:buSzPct val="100000"/>
              <a:buNone/>
            </a:pPr>
            <a:r>
              <a:t/>
            </a:r>
            <a:endParaRPr/>
          </a:p>
        </p:txBody>
      </p:sp>
      <p:sp>
        <p:nvSpPr>
          <p:cNvPr id="335" name="Google Shape;335;p2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Uncertainty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ctrTitle"/>
          </p:nvPr>
        </p:nvSpPr>
        <p:spPr>
          <a:xfrm>
            <a:off x="1557916" y="2540136"/>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Price vs. Value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Risk is an exogenous property</a:t>
            </a:r>
            <a:endParaRPr/>
          </a:p>
        </p:txBody>
      </p:sp>
      <p:sp>
        <p:nvSpPr>
          <p:cNvPr id="341" name="Google Shape;341;p30"/>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latin typeface="Avenir"/>
                <a:ea typeface="Avenir"/>
                <a:cs typeface="Avenir"/>
                <a:sym typeface="Avenir"/>
              </a:rPr>
              <a:t>Depends on not just endogenous properties of the security (uncertainty) but also the circumstances under which we purchase the security</a:t>
            </a:r>
            <a:endParaRPr/>
          </a:p>
          <a:p>
            <a:pPr indent="-228600" lvl="0" marL="228600" rtl="0" algn="l">
              <a:lnSpc>
                <a:spcPct val="150000"/>
              </a:lnSpc>
              <a:spcBef>
                <a:spcPts val="1000"/>
              </a:spcBef>
              <a:spcAft>
                <a:spcPts val="0"/>
              </a:spcAft>
              <a:buClr>
                <a:schemeClr val="dk1"/>
              </a:buClr>
              <a:buSzPct val="100000"/>
              <a:buFont typeface="Arial"/>
              <a:buChar char="•"/>
            </a:pPr>
            <a:r>
              <a:rPr lang="en-US">
                <a:latin typeface="Avenir"/>
                <a:ea typeface="Avenir"/>
                <a:cs typeface="Avenir"/>
                <a:sym typeface="Avenir"/>
              </a:rPr>
              <a:t>Can be controlled (to a certain extent) by investors</a:t>
            </a:r>
            <a:endParaRPr/>
          </a:p>
        </p:txBody>
      </p:sp>
      <p:sp>
        <p:nvSpPr>
          <p:cNvPr id="342" name="Google Shape;342;p30"/>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There are three main sources of risk</a:t>
            </a:r>
            <a:endParaRPr/>
          </a:p>
        </p:txBody>
      </p:sp>
      <p:sp>
        <p:nvSpPr>
          <p:cNvPr id="343" name="Google Shape;343;p30"/>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latin typeface="Avenir"/>
                <a:ea typeface="Avenir"/>
                <a:cs typeface="Avenir"/>
                <a:sym typeface="Avenir"/>
              </a:rPr>
              <a:t>Price</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Time Horizon</a:t>
            </a:r>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Uncertainty </a:t>
            </a:r>
            <a:endParaRPr/>
          </a:p>
        </p:txBody>
      </p:sp>
      <p:sp>
        <p:nvSpPr>
          <p:cNvPr id="344" name="Google Shape;344;p30"/>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Risk</a:t>
            </a:r>
            <a:endParaRPr/>
          </a:p>
        </p:txBody>
      </p:sp>
      <p:sp>
        <p:nvSpPr>
          <p:cNvPr id="345" name="Google Shape;345;p30"/>
          <p:cNvSpPr txBox="1"/>
          <p:nvPr/>
        </p:nvSpPr>
        <p:spPr>
          <a:xfrm>
            <a:off x="2606634" y="1527959"/>
            <a:ext cx="96704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Risk is the chance of loss we assume when entering an investment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1"/>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Sources of Risk - Price</a:t>
            </a:r>
            <a:endParaRPr/>
          </a:p>
        </p:txBody>
      </p:sp>
      <p:sp>
        <p:nvSpPr>
          <p:cNvPr id="351" name="Google Shape;351;p31"/>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150000"/>
              </a:lnSpc>
              <a:spcBef>
                <a:spcPts val="0"/>
              </a:spcBef>
              <a:spcAft>
                <a:spcPts val="0"/>
              </a:spcAft>
              <a:buClr>
                <a:schemeClr val="dk1"/>
              </a:buClr>
              <a:buSzPct val="100000"/>
              <a:buChar char="•"/>
            </a:pPr>
            <a:r>
              <a:rPr lang="en-US">
                <a:latin typeface="Avenir"/>
                <a:ea typeface="Avenir"/>
                <a:cs typeface="Avenir"/>
                <a:sym typeface="Avenir"/>
              </a:rPr>
              <a:t>There will always be a range of possible outcomes with any given investment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We can decrease risk by</a:t>
            </a:r>
            <a:endParaRPr/>
          </a:p>
          <a:p>
            <a:pPr indent="-457200" lvl="1" marL="914400" rtl="0" algn="l">
              <a:lnSpc>
                <a:spcPct val="150000"/>
              </a:lnSpc>
              <a:spcBef>
                <a:spcPts val="500"/>
              </a:spcBef>
              <a:spcAft>
                <a:spcPts val="0"/>
              </a:spcAft>
              <a:buClr>
                <a:schemeClr val="dk1"/>
              </a:buClr>
              <a:buSzPct val="100000"/>
              <a:buChar char="•"/>
            </a:pPr>
            <a:r>
              <a:rPr lang="en-US">
                <a:latin typeface="Avenir"/>
                <a:ea typeface="Avenir"/>
                <a:cs typeface="Avenir"/>
                <a:sym typeface="Avenir"/>
              </a:rPr>
              <a:t>Minimizing the percentage of those outcomes which will result in capital loss</a:t>
            </a:r>
            <a:endParaRPr/>
          </a:p>
          <a:p>
            <a:pPr indent="-457200" lvl="1" marL="914400" rtl="0" algn="l">
              <a:lnSpc>
                <a:spcPct val="150000"/>
              </a:lnSpc>
              <a:spcBef>
                <a:spcPts val="500"/>
              </a:spcBef>
              <a:spcAft>
                <a:spcPts val="0"/>
              </a:spcAft>
              <a:buClr>
                <a:schemeClr val="dk1"/>
              </a:buClr>
              <a:buSzPct val="100000"/>
              <a:buChar char="•"/>
            </a:pPr>
            <a:r>
              <a:rPr lang="en-US">
                <a:latin typeface="Avenir"/>
                <a:ea typeface="Avenir"/>
                <a:cs typeface="Avenir"/>
                <a:sym typeface="Avenir"/>
              </a:rPr>
              <a:t>Minimizing the size of the expected capital loss in the event that loss does occur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Both of these goals can be achieved by buying assets when prices are cheap</a:t>
            </a:r>
            <a:endParaRPr/>
          </a:p>
        </p:txBody>
      </p:sp>
      <p:sp>
        <p:nvSpPr>
          <p:cNvPr id="352" name="Google Shape;352;p31"/>
          <p:cNvSpPr txBox="1"/>
          <p:nvPr/>
        </p:nvSpPr>
        <p:spPr>
          <a:xfrm>
            <a:off x="1053297" y="1504709"/>
            <a:ext cx="1034911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venir"/>
                <a:ea typeface="Avenir"/>
                <a:cs typeface="Avenir"/>
                <a:sym typeface="Avenir"/>
              </a:rPr>
              <a:t>The cheaper we purchase an asset for, the lower our chance of capital loss</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2"/>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a:latin typeface="Avenir"/>
                <a:ea typeface="Avenir"/>
                <a:cs typeface="Avenir"/>
                <a:sym typeface="Avenir"/>
              </a:rPr>
              <a:t>Short Time Horizon</a:t>
            </a:r>
            <a:endParaRPr/>
          </a:p>
        </p:txBody>
      </p:sp>
      <p:sp>
        <p:nvSpPr>
          <p:cNvPr id="358" name="Google Shape;358;p32"/>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If our time horizon is short, we care much more about short-term volatility and are generally taking on more risk as a result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When would we have a short time horizon?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Buying a low-quality business that we think is too cheap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Shorting a company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Using excessive leverage </a:t>
            </a:r>
            <a:endParaRPr/>
          </a:p>
        </p:txBody>
      </p:sp>
      <p:sp>
        <p:nvSpPr>
          <p:cNvPr id="359" name="Google Shape;359;p32"/>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b="1" lang="en-US">
                <a:latin typeface="Avenir"/>
                <a:ea typeface="Avenir"/>
                <a:cs typeface="Avenir"/>
                <a:sym typeface="Avenir"/>
              </a:rPr>
              <a:t>Long Time Horizon</a:t>
            </a:r>
            <a:endParaRPr/>
          </a:p>
        </p:txBody>
      </p:sp>
      <p:sp>
        <p:nvSpPr>
          <p:cNvPr id="360" name="Google Shape;360;p32"/>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If our time horizon is long, we can largely ignore short-term volatility and are generally taking on less risk as a result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When would we have a long-time horizon?</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Buying high-quality businesses that we expect will be able to compound returns over time – i.e. Apple</a:t>
            </a:r>
            <a:endParaRPr/>
          </a:p>
          <a:p>
            <a:pPr indent="-104140" lvl="0" marL="228600" rtl="0" algn="l">
              <a:lnSpc>
                <a:spcPct val="150000"/>
              </a:lnSpc>
              <a:spcBef>
                <a:spcPts val="1000"/>
              </a:spcBef>
              <a:spcAft>
                <a:spcPts val="0"/>
              </a:spcAft>
              <a:buClr>
                <a:schemeClr val="dk1"/>
              </a:buClr>
              <a:buSzPct val="100000"/>
              <a:buFont typeface="Arial"/>
              <a:buNone/>
            </a:pPr>
            <a:r>
              <a:t/>
            </a:r>
            <a:endParaRPr/>
          </a:p>
        </p:txBody>
      </p:sp>
      <p:sp>
        <p:nvSpPr>
          <p:cNvPr id="361" name="Google Shape;361;p32"/>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Sources of Risk – Time Horizon</a:t>
            </a:r>
            <a:endParaRPr/>
          </a:p>
        </p:txBody>
      </p:sp>
      <p:sp>
        <p:nvSpPr>
          <p:cNvPr id="362" name="Google Shape;362;p32"/>
          <p:cNvSpPr txBox="1"/>
          <p:nvPr/>
        </p:nvSpPr>
        <p:spPr>
          <a:xfrm>
            <a:off x="1567543" y="1527959"/>
            <a:ext cx="96704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The risk we assume in purchasing a security depends on the time horizon of our investment</a:t>
            </a:r>
            <a:endParaRPr/>
          </a:p>
        </p:txBody>
      </p:sp>
      <p:sp>
        <p:nvSpPr>
          <p:cNvPr id="363" name="Google Shape;363;p32"/>
          <p:cNvSpPr txBox="1"/>
          <p:nvPr/>
        </p:nvSpPr>
        <p:spPr>
          <a:xfrm>
            <a:off x="6092535" y="2972297"/>
            <a:ext cx="5786252" cy="397682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Avenir"/>
              <a:ea typeface="Avenir"/>
              <a:cs typeface="Avenir"/>
              <a:sym typeface="Aveni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3"/>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Catalysts </a:t>
            </a:r>
            <a:endParaRPr/>
          </a:p>
        </p:txBody>
      </p:sp>
      <p:sp>
        <p:nvSpPr>
          <p:cNvPr id="369" name="Google Shape;369;p33"/>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50000"/>
              </a:lnSpc>
              <a:spcBef>
                <a:spcPts val="0"/>
              </a:spcBef>
              <a:spcAft>
                <a:spcPts val="0"/>
              </a:spcAft>
              <a:buClr>
                <a:srgbClr val="000000"/>
              </a:buClr>
              <a:buSzPts val="2800"/>
              <a:buFont typeface="Arial"/>
              <a:buChar char="•"/>
            </a:pPr>
            <a:r>
              <a:rPr lang="en-US">
                <a:solidFill>
                  <a:srgbClr val="000000"/>
                </a:solidFill>
                <a:latin typeface="Avenir"/>
                <a:ea typeface="Avenir"/>
                <a:cs typeface="Avenir"/>
                <a:sym typeface="Avenir"/>
              </a:rPr>
              <a:t>The</a:t>
            </a:r>
            <a:r>
              <a:rPr lang="en-US">
                <a:latin typeface="Avenir"/>
                <a:ea typeface="Avenir"/>
                <a:cs typeface="Avenir"/>
                <a:sym typeface="Avenir"/>
              </a:rPr>
              <a:t> presence of a catalyst serves to reduce risk. </a:t>
            </a:r>
            <a:endParaRPr>
              <a:solidFill>
                <a:srgbClr val="FFFFFF"/>
              </a:solidFill>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 If the gap between price and underlying value is likely to be closed quickly, the probability of losing money due to market fluctuations or adverse business developments is reduced. </a:t>
            </a:r>
            <a:endParaRPr>
              <a:solidFill>
                <a:srgbClr val="FFFFFF"/>
              </a:solidFill>
            </a:endParaRPr>
          </a:p>
          <a:p>
            <a:pPr indent="-228600" lvl="0" marL="228600" rtl="0" algn="l">
              <a:lnSpc>
                <a:spcPct val="150000"/>
              </a:lnSpc>
              <a:spcBef>
                <a:spcPts val="1000"/>
              </a:spcBef>
              <a:spcAft>
                <a:spcPts val="0"/>
              </a:spcAft>
              <a:buClr>
                <a:schemeClr val="dk1"/>
              </a:buClr>
              <a:buSzPts val="2800"/>
              <a:buFont typeface="Arial"/>
              <a:buChar char="•"/>
            </a:pPr>
            <a:r>
              <a:rPr lang="en-US">
                <a:latin typeface="Avenir"/>
                <a:ea typeface="Avenir"/>
                <a:cs typeface="Avenir"/>
                <a:sym typeface="Avenir"/>
              </a:rPr>
              <a:t> In the absence of a catalyst, however, underlying value could erode</a:t>
            </a:r>
            <a:r>
              <a:rPr lang="en-US">
                <a:solidFill>
                  <a:schemeClr val="lt1"/>
                </a:solidFill>
                <a:latin typeface="Avenir"/>
                <a:ea typeface="Avenir"/>
                <a:cs typeface="Avenir"/>
                <a:sym typeface="Avenir"/>
              </a:rPr>
              <a:t> present one way of dealing with the risk of having a short time horizon </a:t>
            </a:r>
            <a:endParaRPr>
              <a:solidFill>
                <a:schemeClr val="lt1"/>
              </a:solidFill>
            </a:endParaRPr>
          </a:p>
        </p:txBody>
      </p:sp>
      <p:sp>
        <p:nvSpPr>
          <p:cNvPr id="370" name="Google Shape;370;p33"/>
          <p:cNvSpPr txBox="1"/>
          <p:nvPr/>
        </p:nvSpPr>
        <p:spPr>
          <a:xfrm>
            <a:off x="1993076" y="1527958"/>
            <a:ext cx="795844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Catalysts present one way of dealing with the risk of having a short time horizon </a:t>
            </a:r>
            <a:endParaRPr sz="1800">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idx="1" type="body"/>
          </p:nvPr>
        </p:nvSpPr>
        <p:spPr>
          <a:xfrm>
            <a:off x="131617" y="1459547"/>
            <a:ext cx="5888183" cy="4717416"/>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chemeClr val="dk1"/>
              </a:buClr>
              <a:buSzPts val="2800"/>
              <a:buChar char="•"/>
            </a:pPr>
            <a:r>
              <a:rPr lang="en-US">
                <a:latin typeface="Avenir"/>
                <a:ea typeface="Avenir"/>
                <a:cs typeface="Avenir"/>
                <a:sym typeface="Avenir"/>
              </a:rPr>
              <a:t>Spinoffs</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Asset/Business Sales</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M&amp;A</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Management Change</a:t>
            </a:r>
            <a:endParaRPr/>
          </a:p>
          <a:p>
            <a:pPr indent="-279400" lvl="0" marL="457200" rtl="0" algn="l">
              <a:lnSpc>
                <a:spcPct val="150000"/>
              </a:lnSpc>
              <a:spcBef>
                <a:spcPts val="1000"/>
              </a:spcBef>
              <a:spcAft>
                <a:spcPts val="0"/>
              </a:spcAft>
              <a:buClr>
                <a:schemeClr val="dk1"/>
              </a:buClr>
              <a:buSzPts val="2800"/>
              <a:buNone/>
            </a:pPr>
            <a:r>
              <a:t/>
            </a:r>
            <a:endParaRPr/>
          </a:p>
          <a:p>
            <a:pPr indent="-279400" lvl="0" marL="457200" rtl="0" algn="l">
              <a:lnSpc>
                <a:spcPct val="150000"/>
              </a:lnSpc>
              <a:spcBef>
                <a:spcPts val="1000"/>
              </a:spcBef>
              <a:spcAft>
                <a:spcPts val="0"/>
              </a:spcAft>
              <a:buClr>
                <a:schemeClr val="dk1"/>
              </a:buClr>
              <a:buSzPts val="2800"/>
              <a:buNone/>
            </a:pPr>
            <a:r>
              <a:t/>
            </a:r>
            <a:endParaRPr/>
          </a:p>
        </p:txBody>
      </p:sp>
      <p:sp>
        <p:nvSpPr>
          <p:cNvPr id="376" name="Google Shape;376;p34"/>
          <p:cNvSpPr txBox="1"/>
          <p:nvPr>
            <p:ph idx="2" type="body"/>
          </p:nvPr>
        </p:nvSpPr>
        <p:spPr>
          <a:xfrm>
            <a:off x="6172200" y="1459547"/>
            <a:ext cx="5881254" cy="4717416"/>
          </a:xfrm>
          <a:prstGeom prst="rect">
            <a:avLst/>
          </a:prstGeom>
          <a:noFill/>
          <a:ln>
            <a:noFill/>
          </a:ln>
        </p:spPr>
        <p:txBody>
          <a:bodyPr anchorCtr="0" anchor="t" bIns="45700" lIns="91425" spcFirstLastPara="1" rIns="91425" wrap="square" tIns="45700">
            <a:normAutofit/>
          </a:bodyPr>
          <a:lstStyle/>
          <a:p>
            <a:pPr indent="-457200" lvl="0" marL="457200" rtl="0" algn="l">
              <a:lnSpc>
                <a:spcPct val="150000"/>
              </a:lnSpc>
              <a:spcBef>
                <a:spcPts val="0"/>
              </a:spcBef>
              <a:spcAft>
                <a:spcPts val="0"/>
              </a:spcAft>
              <a:buClr>
                <a:schemeClr val="dk1"/>
              </a:buClr>
              <a:buSzPts val="2800"/>
              <a:buFont typeface="Arial"/>
              <a:buChar char="•"/>
            </a:pPr>
            <a:r>
              <a:rPr lang="en-US">
                <a:latin typeface="Avenir"/>
                <a:ea typeface="Avenir"/>
                <a:cs typeface="Avenir"/>
                <a:sym typeface="Avenir"/>
              </a:rPr>
              <a:t>Shareholder Activism</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Liquidation</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New Product Launches</a:t>
            </a:r>
            <a:endParaRPr/>
          </a:p>
          <a:p>
            <a:pPr indent="-457200" lvl="0" marL="457200" rtl="0" algn="l">
              <a:lnSpc>
                <a:spcPct val="150000"/>
              </a:lnSpc>
              <a:spcBef>
                <a:spcPts val="1000"/>
              </a:spcBef>
              <a:spcAft>
                <a:spcPts val="0"/>
              </a:spcAft>
              <a:buClr>
                <a:schemeClr val="dk1"/>
              </a:buClr>
              <a:buSzPts val="2800"/>
              <a:buChar char="•"/>
            </a:pPr>
            <a:r>
              <a:rPr lang="en-US">
                <a:latin typeface="Avenir"/>
                <a:ea typeface="Avenir"/>
                <a:cs typeface="Avenir"/>
                <a:sym typeface="Avenir"/>
              </a:rPr>
              <a:t>Macro Changes</a:t>
            </a:r>
            <a:endParaRPr/>
          </a:p>
          <a:p>
            <a:pPr indent="-279400" lvl="0" marL="457200" rtl="0" algn="l">
              <a:lnSpc>
                <a:spcPct val="150000"/>
              </a:lnSpc>
              <a:spcBef>
                <a:spcPts val="1000"/>
              </a:spcBef>
              <a:spcAft>
                <a:spcPts val="0"/>
              </a:spcAft>
              <a:buClr>
                <a:schemeClr val="dk1"/>
              </a:buClr>
              <a:buSzPts val="2800"/>
              <a:buNone/>
            </a:pPr>
            <a:r>
              <a:t/>
            </a:r>
            <a:endParaRPr/>
          </a:p>
          <a:p>
            <a:pPr indent="-279400" lvl="0" marL="457200" rtl="0" algn="l">
              <a:lnSpc>
                <a:spcPct val="150000"/>
              </a:lnSpc>
              <a:spcBef>
                <a:spcPts val="1000"/>
              </a:spcBef>
              <a:spcAft>
                <a:spcPts val="0"/>
              </a:spcAft>
              <a:buClr>
                <a:schemeClr val="dk1"/>
              </a:buClr>
              <a:buSzPts val="2800"/>
              <a:buFont typeface="Arial"/>
              <a:buNone/>
            </a:pPr>
            <a:r>
              <a:t/>
            </a:r>
            <a:endParaRPr/>
          </a:p>
        </p:txBody>
      </p:sp>
      <p:sp>
        <p:nvSpPr>
          <p:cNvPr id="377" name="Google Shape;377;p3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Examples of Catalysts </a:t>
            </a:r>
            <a:endParaRPr/>
          </a:p>
        </p:txBody>
      </p:sp>
      <p:sp>
        <p:nvSpPr>
          <p:cNvPr id="378" name="Google Shape;378;p34"/>
          <p:cNvSpPr txBox="1"/>
          <p:nvPr/>
        </p:nvSpPr>
        <p:spPr>
          <a:xfrm>
            <a:off x="6490306" y="1281587"/>
            <a:ext cx="5289430" cy="4686830"/>
          </a:xfrm>
          <a:prstGeom prst="rect">
            <a:avLst/>
          </a:prstGeom>
          <a:noFill/>
          <a:ln>
            <a:noFill/>
          </a:ln>
        </p:spPr>
        <p:txBody>
          <a:bodyPr anchorCtr="0" anchor="t" bIns="45700" lIns="91425" spcFirstLastPara="1" rIns="91425" wrap="square" tIns="45700">
            <a:normAutofit/>
          </a:bodyPr>
          <a:lstStyle/>
          <a:p>
            <a:pPr indent="-279400" lvl="0" marL="45720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Avenir"/>
              <a:ea typeface="Avenir"/>
              <a:cs typeface="Avenir"/>
              <a:sym typeface="Aveni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5"/>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Value investors care about the risk assumed when purchasing an asset, not the uncertainty associated with the asset.</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Risk is likely to be lowest when: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1) The uncertainty associated with the asset is low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2) The price of the asset is cheap </a:t>
            </a:r>
            <a:endParaRPr/>
          </a:p>
          <a:p>
            <a:pPr indent="0" lvl="0" marL="0" rtl="0" algn="l">
              <a:lnSpc>
                <a:spcPct val="150000"/>
              </a:lnSpc>
              <a:spcBef>
                <a:spcPts val="1000"/>
              </a:spcBef>
              <a:spcAft>
                <a:spcPts val="0"/>
              </a:spcAft>
              <a:buClr>
                <a:schemeClr val="dk1"/>
              </a:buClr>
              <a:buSzPct val="100000"/>
              <a:buNone/>
            </a:pPr>
            <a:r>
              <a:rPr lang="en-US">
                <a:latin typeface="Avenir"/>
                <a:ea typeface="Avenir"/>
                <a:cs typeface="Avenir"/>
                <a:sym typeface="Avenir"/>
              </a:rPr>
              <a:t>3) The asset can be comfortably held for an extended period of time </a:t>
            </a:r>
            <a:endParaRPr/>
          </a:p>
          <a:p>
            <a:pPr indent="-228600" lvl="1" marL="685800" rtl="0" algn="l">
              <a:lnSpc>
                <a:spcPct val="150000"/>
              </a:lnSpc>
              <a:spcBef>
                <a:spcPts val="500"/>
              </a:spcBef>
              <a:spcAft>
                <a:spcPts val="0"/>
              </a:spcAft>
              <a:buClr>
                <a:schemeClr val="dk1"/>
              </a:buClr>
              <a:buSzPct val="100000"/>
              <a:buChar char="•"/>
            </a:pPr>
            <a:r>
              <a:rPr lang="en-US">
                <a:latin typeface="Avenir"/>
                <a:ea typeface="Avenir"/>
                <a:cs typeface="Avenir"/>
                <a:sym typeface="Avenir"/>
              </a:rPr>
              <a:t>Or, if the asset can’t be held for a long period of time, we have a strong catalyst for value realization</a:t>
            </a:r>
            <a:endParaRPr/>
          </a:p>
        </p:txBody>
      </p:sp>
      <p:sp>
        <p:nvSpPr>
          <p:cNvPr id="384" name="Google Shape;384;p3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Key Takeaways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ctrTitle"/>
          </p:nvPr>
        </p:nvSpPr>
        <p:spPr>
          <a:xfrm>
            <a:off x="1557916" y="2552384"/>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sz="8000"/>
              <a:t>Growth vs Value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7"/>
          <p:cNvSpPr txBox="1"/>
          <p:nvPr>
            <p:ph idx="1" type="body"/>
          </p:nvPr>
        </p:nvSpPr>
        <p:spPr>
          <a:xfrm>
            <a:off x="131618" y="1502185"/>
            <a:ext cx="5865958"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Value Stocks</a:t>
            </a:r>
            <a:endParaRPr/>
          </a:p>
        </p:txBody>
      </p:sp>
      <p:sp>
        <p:nvSpPr>
          <p:cNvPr id="395" name="Google Shape;395;p37"/>
          <p:cNvSpPr txBox="1"/>
          <p:nvPr>
            <p:ph idx="2" type="body"/>
          </p:nvPr>
        </p:nvSpPr>
        <p:spPr>
          <a:xfrm>
            <a:off x="131618" y="2077278"/>
            <a:ext cx="5865958" cy="4112385"/>
          </a:xfrm>
          <a:prstGeom prst="rect">
            <a:avLst/>
          </a:prstGeom>
          <a:noFill/>
          <a:ln>
            <a:noFill/>
          </a:ln>
        </p:spPr>
        <p:txBody>
          <a:bodyPr anchorCtr="0" anchor="t" bIns="45700" lIns="91425" spcFirstLastPara="1" rIns="91425" wrap="square" tIns="45700">
            <a:normAutofit fontScale="70000" lnSpcReduction="20000"/>
          </a:bodyPr>
          <a:lstStyle/>
          <a:p>
            <a:pPr indent="-457200" lvl="0" marL="457200" rtl="0" algn="l">
              <a:lnSpc>
                <a:spcPct val="150000"/>
              </a:lnSpc>
              <a:spcBef>
                <a:spcPts val="0"/>
              </a:spcBef>
              <a:spcAft>
                <a:spcPts val="0"/>
              </a:spcAft>
              <a:buClr>
                <a:schemeClr val="dk1"/>
              </a:buClr>
              <a:buSzPct val="100000"/>
              <a:buChar char="•"/>
            </a:pPr>
            <a:r>
              <a:rPr lang="en-US">
                <a:latin typeface="Avenir"/>
                <a:ea typeface="Avenir"/>
                <a:cs typeface="Avenir"/>
                <a:sym typeface="Avenir"/>
              </a:rPr>
              <a:t>Generally mature companies with stable cash flows and/or high asset values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Strategy for buying focuses more on finding a significant margin of safety and trying to be more certain of the company’s DCF valuation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Selling strategy involves selling when you believe price and value have converged</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More limited upside if you are just trying to earn that difference</a:t>
            </a:r>
            <a:endParaRPr/>
          </a:p>
          <a:p>
            <a:pPr indent="-332740" lvl="0" marL="457200" rtl="0" algn="l">
              <a:lnSpc>
                <a:spcPct val="150000"/>
              </a:lnSpc>
              <a:spcBef>
                <a:spcPts val="1000"/>
              </a:spcBef>
              <a:spcAft>
                <a:spcPts val="0"/>
              </a:spcAft>
              <a:buClr>
                <a:schemeClr val="dk1"/>
              </a:buClr>
              <a:buSzPct val="100000"/>
              <a:buNone/>
            </a:pPr>
            <a:r>
              <a:t/>
            </a:r>
            <a:endParaRPr/>
          </a:p>
        </p:txBody>
      </p:sp>
      <p:sp>
        <p:nvSpPr>
          <p:cNvPr id="396" name="Google Shape;396;p37"/>
          <p:cNvSpPr txBox="1"/>
          <p:nvPr>
            <p:ph idx="3" type="body"/>
          </p:nvPr>
        </p:nvSpPr>
        <p:spPr>
          <a:xfrm>
            <a:off x="6172199" y="1503636"/>
            <a:ext cx="5865957"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Growth Stocks</a:t>
            </a:r>
            <a:endParaRPr/>
          </a:p>
        </p:txBody>
      </p:sp>
      <p:sp>
        <p:nvSpPr>
          <p:cNvPr id="397" name="Google Shape;397;p37"/>
          <p:cNvSpPr txBox="1"/>
          <p:nvPr>
            <p:ph idx="4" type="body"/>
          </p:nvPr>
        </p:nvSpPr>
        <p:spPr>
          <a:xfrm>
            <a:off x="6172200" y="2077278"/>
            <a:ext cx="5865958" cy="4112385"/>
          </a:xfrm>
          <a:prstGeom prst="rect">
            <a:avLst/>
          </a:prstGeom>
          <a:noFill/>
          <a:ln>
            <a:noFill/>
          </a:ln>
        </p:spPr>
        <p:txBody>
          <a:bodyPr anchorCtr="0" anchor="t" bIns="45700" lIns="91425" spcFirstLastPara="1" rIns="91425" wrap="square" tIns="45700">
            <a:normAutofit fontScale="62500" lnSpcReduction="20000"/>
          </a:bodyPr>
          <a:lstStyle/>
          <a:p>
            <a:pPr indent="-457200" lvl="0" marL="457200" rtl="0" algn="l">
              <a:lnSpc>
                <a:spcPct val="150000"/>
              </a:lnSpc>
              <a:spcBef>
                <a:spcPts val="0"/>
              </a:spcBef>
              <a:spcAft>
                <a:spcPts val="0"/>
              </a:spcAft>
              <a:buClr>
                <a:schemeClr val="dk1"/>
              </a:buClr>
              <a:buSzPct val="100000"/>
              <a:buChar char="•"/>
            </a:pPr>
            <a:r>
              <a:rPr lang="en-US">
                <a:latin typeface="Avenir"/>
                <a:ea typeface="Avenir"/>
                <a:cs typeface="Avenir"/>
                <a:sym typeface="Avenir"/>
              </a:rPr>
              <a:t>Tend to be more unproven business models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Investors look for capital compounders that increase the value of the business year over year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Value is derived from future years which means WACC has a much bigger influence</a:t>
            </a:r>
            <a:endParaRPr/>
          </a:p>
          <a:p>
            <a:pPr indent="-457200" lvl="1" marL="914400" rtl="0" algn="l">
              <a:lnSpc>
                <a:spcPct val="150000"/>
              </a:lnSpc>
              <a:spcBef>
                <a:spcPts val="500"/>
              </a:spcBef>
              <a:spcAft>
                <a:spcPts val="0"/>
              </a:spcAft>
              <a:buClr>
                <a:schemeClr val="dk1"/>
              </a:buClr>
              <a:buSzPct val="100000"/>
              <a:buChar char="•"/>
            </a:pPr>
            <a:r>
              <a:rPr lang="en-US">
                <a:latin typeface="Avenir"/>
                <a:ea typeface="Avenir"/>
                <a:cs typeface="Avenir"/>
                <a:sym typeface="Avenir"/>
              </a:rPr>
              <a:t>Since the valuation often relies on  unpredictable far-in-the-future cash flows, it is difficult to determine the intrinsic value and be certain of a margin of safety</a:t>
            </a:r>
            <a:endParaRPr/>
          </a:p>
          <a:p>
            <a:pPr indent="-346075" lvl="0" marL="457200" rtl="0" algn="l">
              <a:lnSpc>
                <a:spcPct val="150000"/>
              </a:lnSpc>
              <a:spcBef>
                <a:spcPts val="1000"/>
              </a:spcBef>
              <a:spcAft>
                <a:spcPts val="0"/>
              </a:spcAft>
              <a:buClr>
                <a:schemeClr val="dk1"/>
              </a:buClr>
              <a:buSzPct val="100000"/>
              <a:buNone/>
            </a:pPr>
            <a:r>
              <a:t/>
            </a:r>
            <a:endParaRPr/>
          </a:p>
          <a:p>
            <a:pPr indent="-117475" lvl="0" marL="228600" rtl="0" algn="l">
              <a:lnSpc>
                <a:spcPct val="150000"/>
              </a:lnSpc>
              <a:spcBef>
                <a:spcPts val="1000"/>
              </a:spcBef>
              <a:spcAft>
                <a:spcPts val="0"/>
              </a:spcAft>
              <a:buClr>
                <a:schemeClr val="dk1"/>
              </a:buClr>
              <a:buSzPct val="100000"/>
              <a:buFont typeface="Arial"/>
              <a:buNone/>
            </a:pPr>
            <a:r>
              <a:t/>
            </a:r>
            <a:endParaRPr/>
          </a:p>
        </p:txBody>
      </p:sp>
      <p:sp>
        <p:nvSpPr>
          <p:cNvPr id="398" name="Google Shape;398;p3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Traditional Differences </a:t>
            </a:r>
            <a:endParaRPr/>
          </a:p>
        </p:txBody>
      </p:sp>
      <p:sp>
        <p:nvSpPr>
          <p:cNvPr id="399" name="Google Shape;399;p37"/>
          <p:cNvSpPr txBox="1"/>
          <p:nvPr/>
        </p:nvSpPr>
        <p:spPr>
          <a:xfrm>
            <a:off x="6490306" y="1281587"/>
            <a:ext cx="5289430" cy="4686830"/>
          </a:xfrm>
          <a:prstGeom prst="rect">
            <a:avLst/>
          </a:prstGeom>
          <a:noFill/>
          <a:ln>
            <a:noFill/>
          </a:ln>
        </p:spPr>
        <p:txBody>
          <a:bodyPr anchorCtr="0" anchor="t" bIns="45700" lIns="91425" spcFirstLastPara="1" rIns="91425" wrap="square" tIns="45700">
            <a:normAutofit/>
          </a:bodyPr>
          <a:lstStyle/>
          <a:p>
            <a:pPr indent="-279400" lvl="0" marL="457200" marR="0" rtl="0" algn="l">
              <a:lnSpc>
                <a:spcPct val="150000"/>
              </a:lnSpc>
              <a:spcBef>
                <a:spcPts val="0"/>
              </a:spcBef>
              <a:spcAft>
                <a:spcPts val="0"/>
              </a:spcAft>
              <a:buClr>
                <a:schemeClr val="dk1"/>
              </a:buClr>
              <a:buSzPts val="2800"/>
              <a:buFont typeface="Noto Sans Symbols"/>
              <a:buNone/>
            </a:pPr>
            <a:r>
              <a:t/>
            </a:r>
            <a:endParaRPr sz="2800">
              <a:solidFill>
                <a:schemeClr val="dk1"/>
              </a:solidFill>
              <a:latin typeface="Avenir"/>
              <a:ea typeface="Avenir"/>
              <a:cs typeface="Avenir"/>
              <a:sym typeface="Aveni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50000"/>
              </a:lnSpc>
              <a:spcBef>
                <a:spcPts val="0"/>
              </a:spcBef>
              <a:spcAft>
                <a:spcPts val="0"/>
              </a:spcAft>
              <a:buClr>
                <a:schemeClr val="dk1"/>
              </a:buClr>
              <a:buSzPct val="100000"/>
              <a:buNone/>
            </a:pPr>
            <a:r>
              <a:rPr lang="en-US">
                <a:latin typeface="Avenir"/>
                <a:ea typeface="Avenir"/>
                <a:cs typeface="Avenir"/>
                <a:sym typeface="Avenir"/>
              </a:rPr>
              <a:t>Currently it is hard to clearly distinguish between value stocks and growth companies. Some of the most established companies in the world are displaying characteristics that would normally only be associated with growth companies. So, this distinction is getting less and less clear. However, there are some key takeaways to consider: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The qualitative analysis is the same for growth and value investing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 When investing in high growth companies, investors tend to focus more on deeply understanding the sustainability of competitive advantages because that drives the length of the high growth period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Just because a company is at a 52-week high or stocks are rallying does not mean there are no value opportunities </a:t>
            </a:r>
            <a:endParaRPr/>
          </a:p>
          <a:p>
            <a:pPr indent="-457200" lvl="0" marL="457200" rtl="0" algn="l">
              <a:lnSpc>
                <a:spcPct val="150000"/>
              </a:lnSpc>
              <a:spcBef>
                <a:spcPts val="1000"/>
              </a:spcBef>
              <a:spcAft>
                <a:spcPts val="0"/>
              </a:spcAft>
              <a:buClr>
                <a:schemeClr val="dk1"/>
              </a:buClr>
              <a:buSzPct val="100000"/>
              <a:buChar char="•"/>
            </a:pPr>
            <a:r>
              <a:rPr lang="en-US">
                <a:latin typeface="Avenir"/>
                <a:ea typeface="Avenir"/>
                <a:cs typeface="Avenir"/>
                <a:sym typeface="Avenir"/>
              </a:rPr>
              <a:t>The problem with growth stocks is having conviction in a margin of safety given the unpredictability surrounding intrinsic value</a:t>
            </a:r>
            <a:endParaRPr/>
          </a:p>
          <a:p>
            <a:pPr indent="-346075" lvl="0" marL="457200" rtl="0" algn="l">
              <a:lnSpc>
                <a:spcPct val="150000"/>
              </a:lnSpc>
              <a:spcBef>
                <a:spcPts val="1000"/>
              </a:spcBef>
              <a:spcAft>
                <a:spcPts val="0"/>
              </a:spcAft>
              <a:buClr>
                <a:schemeClr val="dk1"/>
              </a:buClr>
              <a:buSzPct val="100000"/>
              <a:buNone/>
            </a:pPr>
            <a:r>
              <a:t/>
            </a:r>
            <a:endParaRPr>
              <a:latin typeface="Avenir"/>
              <a:ea typeface="Avenir"/>
              <a:cs typeface="Avenir"/>
              <a:sym typeface="Avenir"/>
            </a:endParaRPr>
          </a:p>
        </p:txBody>
      </p:sp>
      <p:sp>
        <p:nvSpPr>
          <p:cNvPr id="405" name="Google Shape;405;p3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latin typeface="Avenir"/>
                <a:ea typeface="Avenir"/>
                <a:cs typeface="Avenir"/>
                <a:sym typeface="Avenir"/>
              </a:rPr>
              <a:t>Current State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type="ctrTitle"/>
          </p:nvPr>
        </p:nvSpPr>
        <p:spPr>
          <a:xfrm>
            <a:off x="1557916" y="2552384"/>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4800"/>
              <a:buNone/>
            </a:pPr>
            <a:r>
              <a:rPr lang="en-US" sz="8000"/>
              <a:t>Questions?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Price and Value</a:t>
            </a:r>
            <a:endParaRPr/>
          </a:p>
        </p:txBody>
      </p:sp>
      <p:sp>
        <p:nvSpPr>
          <p:cNvPr id="167" name="Google Shape;167;p4"/>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dk1"/>
              </a:buClr>
              <a:buSzPts val="2800"/>
              <a:buFont typeface="Arial"/>
              <a:buChar char="•"/>
            </a:pPr>
            <a:r>
              <a:rPr lang="en-US"/>
              <a:t>Price – a result of supply and demand in the market</a:t>
            </a:r>
            <a:endParaRPr/>
          </a:p>
          <a:p>
            <a:pPr indent="-228600" lvl="0" marL="228600" rtl="0" algn="l">
              <a:lnSpc>
                <a:spcPct val="150000"/>
              </a:lnSpc>
              <a:spcBef>
                <a:spcPts val="1000"/>
              </a:spcBef>
              <a:spcAft>
                <a:spcPts val="0"/>
              </a:spcAft>
              <a:buClr>
                <a:schemeClr val="dk1"/>
              </a:buClr>
              <a:buSzPts val="2800"/>
              <a:buFont typeface="Arial"/>
              <a:buChar char="•"/>
            </a:pPr>
            <a:r>
              <a:rPr lang="en-US"/>
              <a:t>Value - present value of future cash flows (remember valuation and DCF)</a:t>
            </a:r>
            <a:endParaRPr/>
          </a:p>
          <a:p>
            <a:pPr indent="-228600" lvl="0" marL="228600" rtl="0" algn="l">
              <a:lnSpc>
                <a:spcPct val="150000"/>
              </a:lnSpc>
              <a:spcBef>
                <a:spcPts val="1000"/>
              </a:spcBef>
              <a:spcAft>
                <a:spcPts val="0"/>
              </a:spcAft>
              <a:buClr>
                <a:schemeClr val="dk1"/>
              </a:buClr>
              <a:buSzPts val="2800"/>
              <a:buFont typeface="Arial"/>
              <a:buChar char="•"/>
            </a:pPr>
            <a:r>
              <a:rPr lang="en-US"/>
              <a:t>A company’s stock price can change even when the company’s value or valuation has remained the same</a:t>
            </a:r>
            <a:endParaRPr/>
          </a:p>
          <a:p>
            <a:pPr indent="-228600" lvl="0" marL="228600" rtl="0" algn="l">
              <a:lnSpc>
                <a:spcPct val="150000"/>
              </a:lnSpc>
              <a:spcBef>
                <a:spcPts val="1000"/>
              </a:spcBef>
              <a:spcAft>
                <a:spcPts val="0"/>
              </a:spcAft>
              <a:buClr>
                <a:schemeClr val="dk1"/>
              </a:buClr>
              <a:buSzPts val="2800"/>
              <a:buFont typeface="Arial"/>
              <a:buChar char="•"/>
            </a:pPr>
            <a:r>
              <a:rPr lang="en-US"/>
              <a:t>“Price is what you pay, but value is what you get” – Warren Buffet</a:t>
            </a:r>
            <a:endParaRPr/>
          </a:p>
        </p:txBody>
      </p:sp>
      <p:sp>
        <p:nvSpPr>
          <p:cNvPr id="168" name="Google Shape;168;p4"/>
          <p:cNvSpPr txBox="1"/>
          <p:nvPr/>
        </p:nvSpPr>
        <p:spPr>
          <a:xfrm>
            <a:off x="429351" y="1511766"/>
            <a:ext cx="1132636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Avenir"/>
                <a:ea typeface="Avenir"/>
                <a:cs typeface="Avenir"/>
                <a:sym typeface="Avenir"/>
              </a:rPr>
              <a:t>You can employ value investing when price and value are unequal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5"/>
          <p:cNvSpPr txBox="1"/>
          <p:nvPr>
            <p:ph idx="1" type="body"/>
          </p:nvPr>
        </p:nvSpPr>
        <p:spPr>
          <a:xfrm>
            <a:off x="131618" y="2214564"/>
            <a:ext cx="5862782"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Overvalued (Price &gt; Value)</a:t>
            </a:r>
            <a:endParaRPr/>
          </a:p>
        </p:txBody>
      </p:sp>
      <p:sp>
        <p:nvSpPr>
          <p:cNvPr id="174" name="Google Shape;174;p5"/>
          <p:cNvSpPr txBox="1"/>
          <p:nvPr>
            <p:ph idx="2" type="body"/>
          </p:nvPr>
        </p:nvSpPr>
        <p:spPr>
          <a:xfrm>
            <a:off x="157020" y="2814320"/>
            <a:ext cx="5840555" cy="3375343"/>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Arial"/>
              <a:buChar char="•"/>
            </a:pPr>
            <a:r>
              <a:rPr lang="en-US"/>
              <a:t>Overhyped, plays into a trend</a:t>
            </a:r>
            <a:endParaRPr/>
          </a:p>
          <a:p>
            <a:pPr indent="-228600" lvl="0" marL="228600" rtl="0" algn="l">
              <a:lnSpc>
                <a:spcPct val="150000"/>
              </a:lnSpc>
              <a:spcBef>
                <a:spcPts val="1000"/>
              </a:spcBef>
              <a:spcAft>
                <a:spcPts val="0"/>
              </a:spcAft>
              <a:buClr>
                <a:schemeClr val="dk1"/>
              </a:buClr>
              <a:buSzPct val="100000"/>
              <a:buFont typeface="Arial"/>
              <a:buChar char="•"/>
            </a:pPr>
            <a:r>
              <a:rPr lang="en-US"/>
              <a:t>Unreasonable growth expectations</a:t>
            </a:r>
            <a:endParaRPr/>
          </a:p>
          <a:p>
            <a:pPr indent="-228600" lvl="0" marL="228600" rtl="0" algn="l">
              <a:lnSpc>
                <a:spcPct val="150000"/>
              </a:lnSpc>
              <a:spcBef>
                <a:spcPts val="1000"/>
              </a:spcBef>
              <a:spcAft>
                <a:spcPts val="0"/>
              </a:spcAft>
              <a:buClr>
                <a:schemeClr val="dk1"/>
              </a:buClr>
              <a:buSzPct val="100000"/>
              <a:buFont typeface="Arial"/>
              <a:buChar char="•"/>
            </a:pPr>
            <a:r>
              <a:rPr lang="en-US"/>
              <a:t>Market overreacts to good news</a:t>
            </a:r>
            <a:endParaRPr/>
          </a:p>
          <a:p>
            <a:pPr indent="-228600" lvl="0" marL="228600" rtl="0" algn="l">
              <a:lnSpc>
                <a:spcPct val="150000"/>
              </a:lnSpc>
              <a:spcBef>
                <a:spcPts val="1000"/>
              </a:spcBef>
              <a:spcAft>
                <a:spcPts val="0"/>
              </a:spcAft>
              <a:buClr>
                <a:schemeClr val="dk1"/>
              </a:buClr>
              <a:buSzPct val="100000"/>
              <a:buFont typeface="Arial"/>
              <a:buChar char="•"/>
            </a:pPr>
            <a:r>
              <a:rPr lang="en-US"/>
              <a:t>Large analyst coverage (typically large companies)</a:t>
            </a:r>
            <a:endParaRPr/>
          </a:p>
        </p:txBody>
      </p:sp>
      <p:sp>
        <p:nvSpPr>
          <p:cNvPr id="175" name="Google Shape;175;p5"/>
          <p:cNvSpPr txBox="1"/>
          <p:nvPr>
            <p:ph idx="3" type="body"/>
          </p:nvPr>
        </p:nvSpPr>
        <p:spPr>
          <a:xfrm>
            <a:off x="6172199" y="2214564"/>
            <a:ext cx="5862781" cy="490538"/>
          </a:xfrm>
          <a:prstGeom prst="rect">
            <a:avLst/>
          </a:prstGeom>
          <a:solidFill>
            <a:srgbClr val="E3ECFB"/>
          </a:solidFill>
          <a:ln>
            <a:noFill/>
          </a:ln>
        </p:spPr>
        <p:txBody>
          <a:bodyPr anchorCtr="0" anchor="b"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100000"/>
              <a:buNone/>
            </a:pPr>
            <a:r>
              <a:rPr lang="en-US"/>
              <a:t>Undervalued (Price &lt; Value)</a:t>
            </a:r>
            <a:endParaRPr/>
          </a:p>
        </p:txBody>
      </p:sp>
      <p:sp>
        <p:nvSpPr>
          <p:cNvPr id="176" name="Google Shape;176;p5"/>
          <p:cNvSpPr txBox="1"/>
          <p:nvPr>
            <p:ph idx="4" type="body"/>
          </p:nvPr>
        </p:nvSpPr>
        <p:spPr>
          <a:xfrm>
            <a:off x="6172200" y="2814320"/>
            <a:ext cx="5862780" cy="337534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50000"/>
              </a:lnSpc>
              <a:spcBef>
                <a:spcPts val="0"/>
              </a:spcBef>
              <a:spcAft>
                <a:spcPts val="0"/>
              </a:spcAft>
              <a:buClr>
                <a:schemeClr val="dk1"/>
              </a:buClr>
              <a:buSzPct val="100000"/>
              <a:buFont typeface="Arial"/>
              <a:buChar char="•"/>
            </a:pPr>
            <a:r>
              <a:rPr lang="en-US"/>
              <a:t>In an overlooked industry</a:t>
            </a:r>
            <a:endParaRPr/>
          </a:p>
          <a:p>
            <a:pPr indent="-228600" lvl="0" marL="228600" rtl="0" algn="l">
              <a:lnSpc>
                <a:spcPct val="150000"/>
              </a:lnSpc>
              <a:spcBef>
                <a:spcPts val="1000"/>
              </a:spcBef>
              <a:spcAft>
                <a:spcPts val="0"/>
              </a:spcAft>
              <a:buClr>
                <a:schemeClr val="dk1"/>
              </a:buClr>
              <a:buSzPct val="100000"/>
              <a:buFont typeface="Arial"/>
              <a:buChar char="•"/>
            </a:pPr>
            <a:r>
              <a:rPr lang="en-US"/>
              <a:t>Market has a short-term rather than a long-term outlook at the business value</a:t>
            </a:r>
            <a:endParaRPr/>
          </a:p>
          <a:p>
            <a:pPr indent="-228600" lvl="0" marL="228600" rtl="0" algn="l">
              <a:lnSpc>
                <a:spcPct val="150000"/>
              </a:lnSpc>
              <a:spcBef>
                <a:spcPts val="1000"/>
              </a:spcBef>
              <a:spcAft>
                <a:spcPts val="0"/>
              </a:spcAft>
              <a:buClr>
                <a:schemeClr val="dk1"/>
              </a:buClr>
              <a:buSzPct val="100000"/>
              <a:buFont typeface="Arial"/>
              <a:buChar char="•"/>
            </a:pPr>
            <a:r>
              <a:rPr lang="en-US"/>
              <a:t>Market overreacts to bad news</a:t>
            </a:r>
            <a:endParaRPr/>
          </a:p>
          <a:p>
            <a:pPr indent="-228600" lvl="0" marL="228600" rtl="0" algn="l">
              <a:lnSpc>
                <a:spcPct val="150000"/>
              </a:lnSpc>
              <a:spcBef>
                <a:spcPts val="1000"/>
              </a:spcBef>
              <a:spcAft>
                <a:spcPts val="0"/>
              </a:spcAft>
              <a:buClr>
                <a:schemeClr val="dk1"/>
              </a:buClr>
              <a:buSzPct val="100000"/>
              <a:buFont typeface="Arial"/>
              <a:buChar char="•"/>
            </a:pPr>
            <a:r>
              <a:rPr lang="en-US"/>
              <a:t>Little analyst coverage (typically small companies </a:t>
            </a:r>
            <a:endParaRPr/>
          </a:p>
        </p:txBody>
      </p:sp>
      <p:sp>
        <p:nvSpPr>
          <p:cNvPr id="177" name="Google Shape;177;p5"/>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Why can price ≠ value? </a:t>
            </a:r>
            <a:endParaRPr/>
          </a:p>
        </p:txBody>
      </p:sp>
      <p:sp>
        <p:nvSpPr>
          <p:cNvPr id="178" name="Google Shape;178;p5"/>
          <p:cNvSpPr txBox="1"/>
          <p:nvPr/>
        </p:nvSpPr>
        <p:spPr>
          <a:xfrm>
            <a:off x="1220914" y="1549778"/>
            <a:ext cx="954697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venir"/>
                <a:ea typeface="Avenir"/>
                <a:cs typeface="Avenir"/>
                <a:sym typeface="Avenir"/>
              </a:rPr>
              <a:t>Stock prices reflect investors’ perception of reality and not necessarily reality itself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6"/>
          <p:cNvSpPr txBox="1"/>
          <p:nvPr>
            <p:ph type="ctrTitle"/>
          </p:nvPr>
        </p:nvSpPr>
        <p:spPr>
          <a:xfrm>
            <a:off x="1557916" y="2556933"/>
            <a:ext cx="9076167" cy="1411968"/>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Clr>
                <a:srgbClr val="CCCCCC"/>
              </a:buClr>
              <a:buSzPts val="4800"/>
              <a:buFont typeface="DM Serif Display"/>
              <a:buNone/>
            </a:pPr>
            <a:r>
              <a:rPr lang="en-US"/>
              <a:t>Margin of Safety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7"/>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Margin of Safety</a:t>
            </a:r>
            <a:endParaRPr/>
          </a:p>
        </p:txBody>
      </p:sp>
      <p:sp>
        <p:nvSpPr>
          <p:cNvPr id="189" name="Google Shape;189;p7"/>
          <p:cNvSpPr txBox="1"/>
          <p:nvPr>
            <p:ph idx="1" type="body"/>
          </p:nvPr>
        </p:nvSpPr>
        <p:spPr>
          <a:xfrm>
            <a:off x="131617" y="2200138"/>
            <a:ext cx="11921837" cy="3976826"/>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Arial"/>
              <a:buChar char="•"/>
            </a:pPr>
            <a:r>
              <a:rPr lang="en-US"/>
              <a:t>So much attention is paid to the upside that it is easy to lose sight of the risk</a:t>
            </a:r>
            <a:endParaRPr/>
          </a:p>
          <a:p>
            <a:pPr indent="-228600" lvl="0" marL="228600" rtl="0" algn="l">
              <a:lnSpc>
                <a:spcPct val="150000"/>
              </a:lnSpc>
              <a:spcBef>
                <a:spcPts val="1000"/>
              </a:spcBef>
              <a:spcAft>
                <a:spcPts val="0"/>
              </a:spcAft>
              <a:buClr>
                <a:schemeClr val="dk1"/>
              </a:buClr>
              <a:buSzPct val="100000"/>
              <a:buFont typeface="Arial"/>
              <a:buChar char="•"/>
            </a:pPr>
            <a:r>
              <a:rPr lang="en-US"/>
              <a:t>Greater risk does not </a:t>
            </a:r>
            <a:r>
              <a:rPr lang="en-US" u="sng"/>
              <a:t>guarantee</a:t>
            </a:r>
            <a:r>
              <a:rPr lang="en-US"/>
              <a:t> greater return; risk can reduce return by causing losses</a:t>
            </a:r>
            <a:endParaRPr/>
          </a:p>
          <a:p>
            <a:pPr indent="-228600" lvl="0" marL="228600" rtl="0" algn="l">
              <a:lnSpc>
                <a:spcPct val="150000"/>
              </a:lnSpc>
              <a:spcBef>
                <a:spcPts val="1000"/>
              </a:spcBef>
              <a:spcAft>
                <a:spcPts val="0"/>
              </a:spcAft>
              <a:buClr>
                <a:schemeClr val="dk1"/>
              </a:buClr>
              <a:buSzPct val="100000"/>
              <a:buFont typeface="Arial"/>
              <a:buChar char="•"/>
            </a:pPr>
            <a:r>
              <a:rPr lang="en-US"/>
              <a:t> A margin of safety is necessary because valuation is an imprecise art, the future is unpredictable, and investors can make mistakes</a:t>
            </a:r>
            <a:endParaRPr/>
          </a:p>
          <a:p>
            <a:pPr indent="-228600" lvl="1" marL="685800" rtl="0" algn="l">
              <a:lnSpc>
                <a:spcPct val="150000"/>
              </a:lnSpc>
              <a:spcBef>
                <a:spcPts val="500"/>
              </a:spcBef>
              <a:spcAft>
                <a:spcPts val="0"/>
              </a:spcAft>
              <a:buClr>
                <a:schemeClr val="dk1"/>
              </a:buClr>
              <a:buSzPct val="100000"/>
              <a:buChar char="•"/>
            </a:pPr>
            <a:r>
              <a:rPr lang="en-US"/>
              <a:t>This is why we predict bear, base, and bull cases</a:t>
            </a:r>
            <a:endParaRPr/>
          </a:p>
        </p:txBody>
      </p:sp>
      <p:sp>
        <p:nvSpPr>
          <p:cNvPr id="190" name="Google Shape;190;p7"/>
          <p:cNvSpPr txBox="1"/>
          <p:nvPr/>
        </p:nvSpPr>
        <p:spPr>
          <a:xfrm>
            <a:off x="1581495" y="1542565"/>
            <a:ext cx="902208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Avenir"/>
                <a:ea typeface="Avenir"/>
                <a:cs typeface="Avenir"/>
                <a:sym typeface="Avenir"/>
              </a:rPr>
              <a:t>Margin of Safety measures the degree of downside protection </a:t>
            </a:r>
            <a:endParaRPr/>
          </a:p>
        </p:txBody>
      </p:sp>
      <p:pic>
        <p:nvPicPr>
          <p:cNvPr descr="page7image57555392" id="191" name="Google Shape;191;p7"/>
          <p:cNvPicPr preferRelativeResize="0"/>
          <p:nvPr/>
        </p:nvPicPr>
        <p:blipFill rotWithShape="1">
          <a:blip r:embed="rId3">
            <a:alphaModFix/>
          </a:blip>
          <a:srcRect b="0" l="0" r="0" t="0"/>
          <a:stretch/>
        </p:blipFill>
        <p:spPr>
          <a:xfrm>
            <a:off x="0" y="0"/>
            <a:ext cx="4495800" cy="254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8"/>
          <p:cNvSpPr txBox="1"/>
          <p:nvPr>
            <p:ph idx="1" type="body"/>
          </p:nvPr>
        </p:nvSpPr>
        <p:spPr>
          <a:xfrm>
            <a:off x="131617" y="1490134"/>
            <a:ext cx="11921837" cy="468683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50000"/>
              </a:lnSpc>
              <a:spcBef>
                <a:spcPts val="0"/>
              </a:spcBef>
              <a:spcAft>
                <a:spcPts val="0"/>
              </a:spcAft>
              <a:buClr>
                <a:schemeClr val="dk1"/>
              </a:buClr>
              <a:buSzPct val="100000"/>
              <a:buFont typeface="Arial"/>
              <a:buChar char="•"/>
            </a:pPr>
            <a:r>
              <a:rPr lang="en-US"/>
              <a:t>Value investors require some room for error in their estimation of value, and they often set their own margin of safety based on their particular risk tolerance</a:t>
            </a:r>
            <a:endParaRPr/>
          </a:p>
          <a:p>
            <a:pPr indent="-228600" lvl="0" marL="228600" rtl="0" algn="l">
              <a:lnSpc>
                <a:spcPct val="150000"/>
              </a:lnSpc>
              <a:spcBef>
                <a:spcPts val="1000"/>
              </a:spcBef>
              <a:spcAft>
                <a:spcPts val="0"/>
              </a:spcAft>
              <a:buClr>
                <a:schemeClr val="dk1"/>
              </a:buClr>
              <a:buSzPct val="100000"/>
              <a:buFont typeface="Arial"/>
              <a:buChar char="•"/>
            </a:pPr>
            <a:r>
              <a:rPr lang="en-US"/>
              <a:t>Margin of safety is based on the premise that buying stocks at bargain prices gives you a better chance at earning a profit later when you sell them</a:t>
            </a:r>
            <a:endParaRPr/>
          </a:p>
          <a:p>
            <a:pPr indent="-228600" lvl="0" marL="228600" rtl="0" algn="l">
              <a:lnSpc>
                <a:spcPct val="150000"/>
              </a:lnSpc>
              <a:spcBef>
                <a:spcPts val="1000"/>
              </a:spcBef>
              <a:spcAft>
                <a:spcPts val="0"/>
              </a:spcAft>
              <a:buClr>
                <a:schemeClr val="dk1"/>
              </a:buClr>
              <a:buSzPct val="100000"/>
              <a:buFont typeface="Arial"/>
              <a:buChar char="•"/>
            </a:pPr>
            <a:r>
              <a:rPr lang="en-US"/>
              <a:t>Margin of safety also makes you less likely to lose money if the stock doesn’t perform as you had expected</a:t>
            </a:r>
            <a:endParaRPr/>
          </a:p>
        </p:txBody>
      </p:sp>
      <p:sp>
        <p:nvSpPr>
          <p:cNvPr id="197" name="Google Shape;197;p8"/>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Margin of Safety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descr="Chart, line chart&#10;&#10;Description automatically generated" id="202" name="Google Shape;202;p9"/>
          <p:cNvPicPr preferRelativeResize="0"/>
          <p:nvPr>
            <p:ph idx="1" type="body"/>
          </p:nvPr>
        </p:nvPicPr>
        <p:blipFill rotWithShape="1">
          <a:blip r:embed="rId3">
            <a:alphaModFix/>
          </a:blip>
          <a:srcRect b="0" l="0" r="0" t="0"/>
          <a:stretch/>
        </p:blipFill>
        <p:spPr>
          <a:xfrm>
            <a:off x="3061515" y="917639"/>
            <a:ext cx="6062039" cy="5712306"/>
          </a:xfrm>
          <a:prstGeom prst="rect">
            <a:avLst/>
          </a:prstGeom>
          <a:noFill/>
          <a:ln>
            <a:noFill/>
          </a:ln>
        </p:spPr>
      </p:pic>
      <p:sp>
        <p:nvSpPr>
          <p:cNvPr id="203" name="Google Shape;203;p9"/>
          <p:cNvSpPr txBox="1"/>
          <p:nvPr>
            <p:ph type="title"/>
          </p:nvPr>
        </p:nvSpPr>
        <p:spPr>
          <a:xfrm>
            <a:off x="131617" y="370067"/>
            <a:ext cx="11921837" cy="91503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venir"/>
              <a:buNone/>
            </a:pPr>
            <a:r>
              <a:rPr lang="en-US"/>
              <a:t>Margin of Safety, pictured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2022-02-17T02:51:47Z</dcterms:created>
  <dc:creator>Brianna Liu</dc:creator>
</cp:coreProperties>
</file>