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7" r:id="rId2"/>
    <p:sldId id="318" r:id="rId3"/>
    <p:sldId id="320" r:id="rId4"/>
    <p:sldId id="321" r:id="rId5"/>
    <p:sldId id="259" r:id="rId6"/>
    <p:sldId id="322" r:id="rId7"/>
    <p:sldId id="313" r:id="rId8"/>
    <p:sldId id="323" r:id="rId9"/>
    <p:sldId id="324" r:id="rId10"/>
    <p:sldId id="306" r:id="rId11"/>
    <p:sldId id="325" r:id="rId12"/>
    <p:sldId id="326" r:id="rId13"/>
    <p:sldId id="327" r:id="rId14"/>
    <p:sldId id="328" r:id="rId15"/>
    <p:sldId id="329" r:id="rId16"/>
    <p:sldId id="334" r:id="rId17"/>
    <p:sldId id="330" r:id="rId18"/>
    <p:sldId id="331" r:id="rId19"/>
    <p:sldId id="332" r:id="rId20"/>
    <p:sldId id="333"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C70"/>
    <a:srgbClr val="244C6F"/>
    <a:srgbClr val="224C6F"/>
    <a:srgbClr val="254C6E"/>
    <a:srgbClr val="1F3764"/>
    <a:srgbClr val="E3ECFB"/>
    <a:srgbClr val="0016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98"/>
    <p:restoredTop sz="95878"/>
  </p:normalViewPr>
  <p:slideViewPr>
    <p:cSldViewPr snapToGrid="0" snapToObjects="1">
      <p:cViewPr varScale="1">
        <p:scale>
          <a:sx n="56" d="100"/>
          <a:sy n="56" d="100"/>
        </p:scale>
        <p:origin x="208" y="1416"/>
      </p:cViewPr>
      <p:guideLst/>
    </p:cSldViewPr>
  </p:slideViewPr>
  <p:outlineViewPr>
    <p:cViewPr>
      <p:scale>
        <a:sx n="33" d="100"/>
        <a:sy n="33" d="100"/>
      </p:scale>
      <p:origin x="0" y="0"/>
    </p:cViewPr>
    <p:sldLst>
      <p:sld r:id="rId1" collapse="1"/>
    </p:sldLst>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19607258495617"/>
          <c:y val="0.11931587819815206"/>
          <c:w val="0.85431793853845406"/>
          <c:h val="0.64030002347267556"/>
        </c:manualLayout>
      </c:layout>
      <c:scatterChart>
        <c:scatterStyle val="lineMarker"/>
        <c:varyColors val="0"/>
        <c:ser>
          <c:idx val="0"/>
          <c:order val="0"/>
          <c:tx>
            <c:strRef>
              <c:f>Sheet1!$B$1</c:f>
              <c:strCache>
                <c:ptCount val="1"/>
                <c:pt idx="0">
                  <c:v>Annualized Return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Sheet1!$A$2:$A$26</c:f>
              <c:numCache>
                <c:formatCode>General</c:formatCode>
                <c:ptCount val="25"/>
                <c:pt idx="0">
                  <c:v>3.5000000000000003E-2</c:v>
                </c:pt>
                <c:pt idx="1">
                  <c:v>3.6999999999999998E-2</c:v>
                </c:pt>
                <c:pt idx="2">
                  <c:v>4.1000000000000002E-2</c:v>
                </c:pt>
                <c:pt idx="3">
                  <c:v>4.4999999999999998E-2</c:v>
                </c:pt>
                <c:pt idx="4">
                  <c:v>4.5999999999999999E-2</c:v>
                </c:pt>
                <c:pt idx="5">
                  <c:v>4.7E-2</c:v>
                </c:pt>
                <c:pt idx="6">
                  <c:v>4.7800000000000002E-2</c:v>
                </c:pt>
                <c:pt idx="7">
                  <c:v>0.05</c:v>
                </c:pt>
                <c:pt idx="8">
                  <c:v>5.0999999999999997E-2</c:v>
                </c:pt>
                <c:pt idx="9">
                  <c:v>5.1999999999999998E-2</c:v>
                </c:pt>
                <c:pt idx="10">
                  <c:v>5.1999999999999998E-2</c:v>
                </c:pt>
                <c:pt idx="11">
                  <c:v>0.06</c:v>
                </c:pt>
                <c:pt idx="12">
                  <c:v>6.2E-2</c:v>
                </c:pt>
                <c:pt idx="13">
                  <c:v>7.0000000000000007E-2</c:v>
                </c:pt>
                <c:pt idx="14">
                  <c:v>7.3999999999999996E-2</c:v>
                </c:pt>
                <c:pt idx="15">
                  <c:v>0.08</c:v>
                </c:pt>
                <c:pt idx="16">
                  <c:v>8.8999999999999996E-2</c:v>
                </c:pt>
                <c:pt idx="17">
                  <c:v>9.5000000000000001E-2</c:v>
                </c:pt>
                <c:pt idx="18">
                  <c:v>0.1</c:v>
                </c:pt>
                <c:pt idx="19">
                  <c:v>0.11</c:v>
                </c:pt>
                <c:pt idx="20">
                  <c:v>0.115</c:v>
                </c:pt>
                <c:pt idx="21">
                  <c:v>0.12</c:v>
                </c:pt>
                <c:pt idx="22">
                  <c:v>0.13</c:v>
                </c:pt>
                <c:pt idx="23">
                  <c:v>0.17499999999999999</c:v>
                </c:pt>
                <c:pt idx="24">
                  <c:v>0.23</c:v>
                </c:pt>
              </c:numCache>
            </c:numRef>
          </c:xVal>
          <c:yVal>
            <c:numRef>
              <c:f>Sheet1!$B$2:$B$26</c:f>
              <c:numCache>
                <c:formatCode>General</c:formatCode>
                <c:ptCount val="25"/>
                <c:pt idx="0">
                  <c:v>0.08</c:v>
                </c:pt>
                <c:pt idx="1">
                  <c:v>0.08</c:v>
                </c:pt>
                <c:pt idx="2">
                  <c:v>8.5000000000000006E-2</c:v>
                </c:pt>
                <c:pt idx="3">
                  <c:v>8.5000000000000006E-2</c:v>
                </c:pt>
                <c:pt idx="4">
                  <c:v>8.5999999999999993E-2</c:v>
                </c:pt>
                <c:pt idx="5">
                  <c:v>8.6999999999999994E-2</c:v>
                </c:pt>
                <c:pt idx="6">
                  <c:v>8.8999999999999996E-2</c:v>
                </c:pt>
                <c:pt idx="7">
                  <c:v>8.8999999999999996E-2</c:v>
                </c:pt>
                <c:pt idx="8">
                  <c:v>9.0999999999999998E-2</c:v>
                </c:pt>
                <c:pt idx="9">
                  <c:v>8.4000000000000005E-2</c:v>
                </c:pt>
                <c:pt idx="10">
                  <c:v>0.1</c:v>
                </c:pt>
                <c:pt idx="11">
                  <c:v>0.1</c:v>
                </c:pt>
                <c:pt idx="12">
                  <c:v>0.11</c:v>
                </c:pt>
                <c:pt idx="13">
                  <c:v>0.08</c:v>
                </c:pt>
                <c:pt idx="14">
                  <c:v>8.1000000000000003E-2</c:v>
                </c:pt>
                <c:pt idx="15">
                  <c:v>0.17</c:v>
                </c:pt>
                <c:pt idx="16">
                  <c:v>0.16500000000000001</c:v>
                </c:pt>
                <c:pt idx="17">
                  <c:v>0.18</c:v>
                </c:pt>
                <c:pt idx="18">
                  <c:v>0.15</c:v>
                </c:pt>
                <c:pt idx="19">
                  <c:v>0.17</c:v>
                </c:pt>
                <c:pt idx="20">
                  <c:v>0.17</c:v>
                </c:pt>
                <c:pt idx="21">
                  <c:v>0.2</c:v>
                </c:pt>
                <c:pt idx="22">
                  <c:v>0.1</c:v>
                </c:pt>
                <c:pt idx="23">
                  <c:v>0.09</c:v>
                </c:pt>
                <c:pt idx="24">
                  <c:v>0.08</c:v>
                </c:pt>
              </c:numCache>
            </c:numRef>
          </c:yVal>
          <c:smooth val="0"/>
          <c:extLst>
            <c:ext xmlns:c16="http://schemas.microsoft.com/office/drawing/2014/chart" uri="{C3380CC4-5D6E-409C-BE32-E72D297353CC}">
              <c16:uniqueId val="{00000000-0C24-A542-BDAB-FA17E1F44342}"/>
            </c:ext>
          </c:extLst>
        </c:ser>
        <c:dLbls>
          <c:showLegendKey val="0"/>
          <c:showVal val="0"/>
          <c:showCatName val="0"/>
          <c:showSerName val="0"/>
          <c:showPercent val="0"/>
          <c:showBubbleSize val="0"/>
        </c:dLbls>
        <c:axId val="48751775"/>
        <c:axId val="50614575"/>
      </c:scatterChart>
      <c:valAx>
        <c:axId val="48751775"/>
        <c:scaling>
          <c:orientation val="minMax"/>
          <c:max val="0.25"/>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Annualized Variance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50614575"/>
        <c:crosses val="autoZero"/>
        <c:crossBetween val="midCat"/>
      </c:valAx>
      <c:valAx>
        <c:axId val="50614575"/>
        <c:scaling>
          <c:orientation val="minMax"/>
          <c:max val="0.4"/>
          <c:min val="-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Annualized Mean</a:t>
                </a:r>
              </a:p>
            </c:rich>
          </c:tx>
          <c:layout>
            <c:manualLayout>
              <c:xMode val="edge"/>
              <c:yMode val="edge"/>
              <c:x val="1.6550362295153241E-2"/>
              <c:y val="0.343219162275863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51775"/>
        <c:crossesAt val="-0.4"/>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ETFs</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D8AC3402-4781-9D45-93A1-EE07DAD79F0D}">
      <dgm:prSet phldrT="[Text]"/>
      <dgm:spPr/>
      <dgm:t>
        <a:bodyPr/>
        <a:lstStyle/>
        <a:p>
          <a:r>
            <a:rPr lang="en-US" dirty="0"/>
            <a:t>Bonds</a:t>
          </a:r>
        </a:p>
      </dgm:t>
    </dgm:pt>
    <dgm:pt modelId="{3B2CAA32-8E62-DC4C-9F42-4CEDA4B1D694}" type="parTrans" cxnId="{89EC2603-F9F1-3542-B97F-2809F65CEC04}">
      <dgm:prSet/>
      <dgm:spPr/>
      <dgm:t>
        <a:bodyPr/>
        <a:lstStyle/>
        <a:p>
          <a:endParaRPr lang="en-US"/>
        </a:p>
      </dgm:t>
    </dgm:pt>
    <dgm:pt modelId="{91383CFB-BC40-024B-B27C-5373BC584986}" type="sibTrans" cxnId="{89EC2603-F9F1-3542-B97F-2809F65CEC04}">
      <dgm:prSet/>
      <dgm:spPr/>
      <dgm:t>
        <a:bodyPr/>
        <a:lstStyle/>
        <a:p>
          <a:endParaRPr lang="en-US"/>
        </a:p>
      </dgm:t>
    </dgm:pt>
    <dgm:pt modelId="{F77714A8-0FEE-624A-8148-8A1182EE1245}">
      <dgm:prSet phldrT="[Text]"/>
      <dgm:spPr/>
      <dgm:t>
        <a:bodyPr/>
        <a:lstStyle/>
        <a:p>
          <a:r>
            <a:rPr lang="en-US" dirty="0"/>
            <a:t>Stocks</a:t>
          </a:r>
        </a:p>
      </dgm:t>
    </dgm:pt>
    <dgm:pt modelId="{A559FA89-FE44-8447-8506-C5BF799057B5}" type="parTrans" cxnId="{562A34EB-5192-2A49-9FAF-6374C94CCE39}">
      <dgm:prSet/>
      <dgm:spPr/>
      <dgm:t>
        <a:bodyPr/>
        <a:lstStyle/>
        <a:p>
          <a:endParaRPr lang="en-US"/>
        </a:p>
      </dgm:t>
    </dgm:pt>
    <dgm:pt modelId="{515E826A-6BF2-354E-8735-048B7C72C587}" type="sibTrans" cxnId="{562A34EB-5192-2A49-9FAF-6374C94CCE39}">
      <dgm:prSet/>
      <dgm:spPr/>
      <dgm:t>
        <a:bodyPr/>
        <a:lstStyle/>
        <a:p>
          <a:endParaRPr lang="en-US"/>
        </a:p>
      </dgm:t>
    </dgm:pt>
    <dgm:pt modelId="{02D3E215-498F-F043-B8EE-203A79174C53}">
      <dgm:prSet/>
      <dgm:spPr/>
      <dgm:t>
        <a:bodyPr/>
        <a:lstStyle/>
        <a:p>
          <a:r>
            <a:rPr lang="en-US" dirty="0"/>
            <a:t>Excess Return</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Risk Free Rate</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E4DACF5C-C9AE-EF43-829C-7F5D5104E028}">
      <dgm:prSet/>
      <dgm:spPr/>
      <dgm:t>
        <a:bodyPr/>
        <a:lstStyle/>
        <a:p>
          <a:r>
            <a:rPr lang="en-US" dirty="0"/>
            <a:t>Long</a:t>
          </a:r>
        </a:p>
      </dgm:t>
    </dgm:pt>
    <dgm:pt modelId="{AA298118-06F1-D646-A49B-BEE85E39C5E0}" type="parTrans" cxnId="{6D9C7ECC-9F43-0F4D-94F4-E1CE15849C2D}">
      <dgm:prSet/>
      <dgm:spPr/>
      <dgm:t>
        <a:bodyPr/>
        <a:lstStyle/>
        <a:p>
          <a:endParaRPr lang="en-US"/>
        </a:p>
      </dgm:t>
    </dgm:pt>
    <dgm:pt modelId="{35414F97-FF9A-2043-B69A-4F4A93FE769F}" type="sibTrans" cxnId="{6D9C7ECC-9F43-0F4D-94F4-E1CE15849C2D}">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3FE5F116-015E-FF4F-A34C-A43C360A27C1}">
      <dgm:prSet phldrT="[Text]"/>
      <dgm:spPr>
        <a:solidFill>
          <a:srgbClr val="244C6F"/>
        </a:solidFill>
      </dgm:spPr>
      <dgm:t>
        <a:bodyPr/>
        <a:lstStyle/>
        <a:p>
          <a:endParaRPr lang="en-US" dirty="0"/>
        </a:p>
      </dgm:t>
    </dgm:pt>
    <dgm:pt modelId="{E0729164-0061-454F-99D7-22D2444CB8C4}" type="parTrans" cxnId="{0F866308-66C9-C649-977B-4C237CF8616E}">
      <dgm:prSet/>
      <dgm:spPr/>
      <dgm:t>
        <a:bodyPr/>
        <a:lstStyle/>
        <a:p>
          <a:endParaRPr lang="en-US"/>
        </a:p>
      </dgm:t>
    </dgm:pt>
    <dgm:pt modelId="{4FD50EAF-2221-7949-B740-7247349E292B}" type="sibTrans" cxnId="{0F866308-66C9-C649-977B-4C237CF8616E}">
      <dgm:prSet/>
      <dgm:spPr/>
      <dgm:t>
        <a:bodyPr/>
        <a:lstStyle/>
        <a:p>
          <a:endParaRPr lang="en-US"/>
        </a:p>
      </dgm:t>
    </dgm:pt>
    <dgm:pt modelId="{6B31FB21-6E83-7A4F-B434-F23AC0023373}">
      <dgm:prSet phldrT="[Text]"/>
      <dgm:spPr>
        <a:solidFill>
          <a:srgbClr val="244C6F"/>
        </a:solidFill>
      </dgm:spPr>
      <dgm:t>
        <a:bodyPr/>
        <a:lstStyle/>
        <a:p>
          <a:endParaRPr lang="en-US" dirty="0"/>
        </a:p>
      </dgm:t>
    </dgm:pt>
    <dgm:pt modelId="{930C50B3-035B-634E-91FC-057B3A325B16}" type="parTrans" cxnId="{8BD9F345-DF87-9F49-8460-696F3966BE73}">
      <dgm:prSet/>
      <dgm:spPr/>
      <dgm:t>
        <a:bodyPr/>
        <a:lstStyle/>
        <a:p>
          <a:endParaRPr lang="en-US"/>
        </a:p>
      </dgm:t>
    </dgm:pt>
    <dgm:pt modelId="{EA392E68-696E-3144-A50C-84042D81CEF7}" type="sibTrans" cxnId="{8BD9F345-DF87-9F49-8460-696F3966BE73}">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10D082E5-09B1-9A4B-BEAB-2A9FD29C16C0}">
      <dgm:prSet/>
      <dgm:spPr/>
      <dgm:t>
        <a:bodyPr/>
        <a:lstStyle/>
        <a:p>
          <a:r>
            <a:rPr lang="en-US" dirty="0"/>
            <a:t>Short</a:t>
          </a:r>
        </a:p>
      </dgm:t>
    </dgm:pt>
    <dgm:pt modelId="{0BA7484D-1111-E440-902A-D70CFFAE4251}" type="parTrans" cxnId="{152B0A58-5479-F04D-8C94-00B9000B8E5F}">
      <dgm:prSet/>
      <dgm:spPr/>
      <dgm:t>
        <a:bodyPr/>
        <a:lstStyle/>
        <a:p>
          <a:endParaRPr lang="en-US"/>
        </a:p>
      </dgm:t>
    </dgm:pt>
    <dgm:pt modelId="{004ED9FC-C87E-4E44-9966-E02EC1BF8FEA}" type="sibTrans" cxnId="{152B0A58-5479-F04D-8C94-00B9000B8E5F}">
      <dgm:prSet/>
      <dgm:spPr/>
      <dgm:t>
        <a:bodyPr/>
        <a:lstStyle/>
        <a:p>
          <a:endParaRPr lang="en-US"/>
        </a:p>
      </dgm:t>
    </dgm:pt>
    <dgm:pt modelId="{CEEEC505-C468-0A43-98B8-0973A2F87174}">
      <dgm:prSet/>
      <dgm:spPr/>
      <dgm:t>
        <a:bodyPr/>
        <a:lstStyle/>
        <a:p>
          <a:endParaRPr lang="en-US" dirty="0"/>
        </a:p>
      </dgm:t>
    </dgm:pt>
    <dgm:pt modelId="{77DD08B8-986B-8A47-871B-FC6F91F625DF}" type="parTrans" cxnId="{B9288FB4-16F6-4644-96F8-5E768A41CCE9}">
      <dgm:prSet/>
      <dgm:spPr/>
      <dgm:t>
        <a:bodyPr/>
        <a:lstStyle/>
        <a:p>
          <a:endParaRPr lang="en-US"/>
        </a:p>
      </dgm:t>
    </dgm:pt>
    <dgm:pt modelId="{F5E1BD90-EAE1-684C-AD40-CA950F39DD30}" type="sibTrans" cxnId="{B9288FB4-16F6-4644-96F8-5E768A41CCE9}">
      <dgm:prSet/>
      <dgm:spPr/>
      <dgm:t>
        <a:bodyPr/>
        <a:lstStyle/>
        <a:p>
          <a:endParaRPr lang="en-US"/>
        </a:p>
      </dgm:t>
    </dgm:pt>
    <dgm:pt modelId="{5B5BA0C3-E267-E947-9B43-516A5B64BB66}">
      <dgm:prSet/>
      <dgm:spPr/>
      <dgm:t>
        <a:bodyPr/>
        <a:lstStyle/>
        <a:p>
          <a:r>
            <a:rPr lang="en-US" dirty="0"/>
            <a:t>Leverage </a:t>
          </a:r>
        </a:p>
      </dgm:t>
    </dgm:pt>
    <dgm:pt modelId="{EF9E8B56-F834-4D4B-8007-9608880C9E93}" type="parTrans" cxnId="{9E2672A8-E197-F947-BE8F-1F0707972C1C}">
      <dgm:prSet/>
      <dgm:spPr/>
      <dgm:t>
        <a:bodyPr/>
        <a:lstStyle/>
        <a:p>
          <a:endParaRPr lang="en-US"/>
        </a:p>
      </dgm:t>
    </dgm:pt>
    <dgm:pt modelId="{36C27C48-AAE0-9747-A422-027A5DD6DDD1}" type="sibTrans" cxnId="{9E2672A8-E197-F947-BE8F-1F0707972C1C}">
      <dgm:prSet/>
      <dgm:spPr/>
      <dgm:t>
        <a:bodyPr/>
        <a:lstStyle/>
        <a:p>
          <a:endParaRPr lang="en-US"/>
        </a:p>
      </dgm:t>
    </dgm:pt>
    <dgm:pt modelId="{776969F6-D5E4-6548-8DC9-343E0F9AC198}">
      <dgm:prSet/>
      <dgm:spPr/>
      <dgm:t>
        <a:bodyPr/>
        <a:lstStyle/>
        <a:p>
          <a:endParaRPr lang="en-US" dirty="0"/>
        </a:p>
      </dgm:t>
    </dgm:pt>
    <dgm:pt modelId="{21B0534C-C7FC-9949-9BB0-C3F89F055995}" type="parTrans" cxnId="{2FB15A77-771A-D745-99E2-07A4578A8C95}">
      <dgm:prSet/>
      <dgm:spPr/>
      <dgm:t>
        <a:bodyPr/>
        <a:lstStyle/>
        <a:p>
          <a:endParaRPr lang="en-US"/>
        </a:p>
      </dgm:t>
    </dgm:pt>
    <dgm:pt modelId="{34002D7A-CE63-DB4E-8B30-41D7839ABFB4}" type="sibTrans" cxnId="{2FB15A77-771A-D745-99E2-07A4578A8C95}">
      <dgm:prSet/>
      <dgm:spPr/>
      <dgm:t>
        <a:bodyPr/>
        <a:lstStyle/>
        <a:p>
          <a:endParaRPr lang="en-US"/>
        </a:p>
      </dgm:t>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8">
        <dgm:presLayoutVars>
          <dgm:chMax val="1"/>
          <dgm:bulletEnabled val="1"/>
        </dgm:presLayoutVars>
      </dgm:prSet>
      <dgm:spPr/>
    </dgm:pt>
    <dgm:pt modelId="{2A942AAB-3D4D-2742-ADCE-01BD8C03E2CD}" type="pres">
      <dgm:prSet presAssocID="{BBD8E178-676F-9A46-A505-DB2B26EFC417}" presName="descendantText" presStyleLbl="alignAcc1" presStyleIdx="0" presStyleCnt="8">
        <dgm:presLayoutVars>
          <dgm:bulletEnabled val="1"/>
        </dgm:presLayoutVars>
      </dgm:prSet>
      <dgm:spPr/>
    </dgm:pt>
    <dgm:pt modelId="{6EFEE6B7-6E37-874A-B8DB-140C9C45E1B2}" type="pres">
      <dgm:prSet presAssocID="{9E099C3E-E05E-EA4D-A586-455C5DEB9B78}" presName="sp" presStyleCnt="0"/>
      <dgm:spPr/>
    </dgm:pt>
    <dgm:pt modelId="{2A6E0D51-42F0-7341-9032-B67FD163E4B5}" type="pres">
      <dgm:prSet presAssocID="{6B31FB21-6E83-7A4F-B434-F23AC0023373}" presName="composite" presStyleCnt="0"/>
      <dgm:spPr/>
    </dgm:pt>
    <dgm:pt modelId="{7BE8D6D6-85A1-8C49-B734-2905D830AA71}" type="pres">
      <dgm:prSet presAssocID="{6B31FB21-6E83-7A4F-B434-F23AC0023373}" presName="parentText" presStyleLbl="alignNode1" presStyleIdx="1" presStyleCnt="8">
        <dgm:presLayoutVars>
          <dgm:chMax val="1"/>
          <dgm:bulletEnabled val="1"/>
        </dgm:presLayoutVars>
      </dgm:prSet>
      <dgm:spPr/>
    </dgm:pt>
    <dgm:pt modelId="{A2853E6D-2B6F-3D41-8830-7197C1E42F24}" type="pres">
      <dgm:prSet presAssocID="{6B31FB21-6E83-7A4F-B434-F23AC0023373}" presName="descendantText" presStyleLbl="alignAcc1" presStyleIdx="1" presStyleCnt="8">
        <dgm:presLayoutVars>
          <dgm:bulletEnabled val="1"/>
        </dgm:presLayoutVars>
      </dgm:prSet>
      <dgm:spPr/>
    </dgm:pt>
    <dgm:pt modelId="{D2AAC4F8-722B-8340-8DB5-9F0BA08021E2}" type="pres">
      <dgm:prSet presAssocID="{EA392E68-696E-3144-A50C-84042D81CEF7}" presName="sp" presStyleCnt="0"/>
      <dgm:spPr/>
    </dgm:pt>
    <dgm:pt modelId="{5BA1FDF7-BF1E-7E47-B353-77C50BE08F21}" type="pres">
      <dgm:prSet presAssocID="{3FE5F116-015E-FF4F-A34C-A43C360A27C1}" presName="composite" presStyleCnt="0"/>
      <dgm:spPr/>
    </dgm:pt>
    <dgm:pt modelId="{4030BF2A-446C-F04A-812E-589617EF0E6A}" type="pres">
      <dgm:prSet presAssocID="{3FE5F116-015E-FF4F-A34C-A43C360A27C1}" presName="parentText" presStyleLbl="alignNode1" presStyleIdx="2" presStyleCnt="8">
        <dgm:presLayoutVars>
          <dgm:chMax val="1"/>
          <dgm:bulletEnabled val="1"/>
        </dgm:presLayoutVars>
      </dgm:prSet>
      <dgm:spPr/>
    </dgm:pt>
    <dgm:pt modelId="{D55521CA-3025-8A4B-B6A0-0CA54848CCBA}" type="pres">
      <dgm:prSet presAssocID="{3FE5F116-015E-FF4F-A34C-A43C360A27C1}" presName="descendantText" presStyleLbl="alignAcc1" presStyleIdx="2" presStyleCnt="8">
        <dgm:presLayoutVars>
          <dgm:bulletEnabled val="1"/>
        </dgm:presLayoutVars>
      </dgm:prSet>
      <dgm:spPr/>
    </dgm:pt>
    <dgm:pt modelId="{281163B6-9E72-3741-B64E-09BC0D7B2992}" type="pres">
      <dgm:prSet presAssocID="{4FD50EAF-2221-7949-B740-7247349E292B}"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3" presStyleCnt="8">
        <dgm:presLayoutVars>
          <dgm:chMax val="1"/>
          <dgm:bulletEnabled val="1"/>
        </dgm:presLayoutVars>
      </dgm:prSet>
      <dgm:spPr/>
    </dgm:pt>
    <dgm:pt modelId="{69A3CE46-E611-6847-A8AB-2C31253861A2}" type="pres">
      <dgm:prSet presAssocID="{49367D78-8BBD-3344-9F86-2CADA0314353}" presName="descendantText" presStyleLbl="alignAcc1" presStyleIdx="3" presStyleCnt="8">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4" presStyleCnt="8">
        <dgm:presLayoutVars>
          <dgm:chMax val="1"/>
          <dgm:bulletEnabled val="1"/>
        </dgm:presLayoutVars>
      </dgm:prSet>
      <dgm:spPr/>
    </dgm:pt>
    <dgm:pt modelId="{407D4379-7D10-E64C-B3D9-3AF65AE88308}" type="pres">
      <dgm:prSet presAssocID="{939A33A0-A756-A545-81A1-FADDA98A2C1F}" presName="descendantText" presStyleLbl="alignAcc1" presStyleIdx="4" presStyleCnt="8">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5" presStyleCnt="8">
        <dgm:presLayoutVars>
          <dgm:chMax val="1"/>
          <dgm:bulletEnabled val="1"/>
        </dgm:presLayoutVars>
      </dgm:prSet>
      <dgm:spPr/>
    </dgm:pt>
    <dgm:pt modelId="{6993FF26-9ECC-E249-A6E5-7BDFDAA0E31F}" type="pres">
      <dgm:prSet presAssocID="{8D481B31-FA91-F04D-A656-C8899AC4FBF9}" presName="descendantText" presStyleLbl="alignAcc1" presStyleIdx="5" presStyleCnt="8">
        <dgm:presLayoutVars>
          <dgm:bulletEnabled val="1"/>
        </dgm:presLayoutVars>
      </dgm:prSet>
      <dgm:spPr/>
    </dgm:pt>
    <dgm:pt modelId="{4275EB5B-3FFF-004C-8D76-863150B11AB1}" type="pres">
      <dgm:prSet presAssocID="{355FB7D6-E4C6-EE49-8944-A8F65AA7D0A3}" presName="sp" presStyleCnt="0"/>
      <dgm:spPr/>
    </dgm:pt>
    <dgm:pt modelId="{5E791FE1-29DE-5C48-B312-B5D2EC3CA1E7}" type="pres">
      <dgm:prSet presAssocID="{CEEEC505-C468-0A43-98B8-0973A2F87174}" presName="composite" presStyleCnt="0"/>
      <dgm:spPr/>
    </dgm:pt>
    <dgm:pt modelId="{90494EA2-8F34-764B-8B13-EA6C4A5F4877}" type="pres">
      <dgm:prSet presAssocID="{CEEEC505-C468-0A43-98B8-0973A2F87174}" presName="parentText" presStyleLbl="alignNode1" presStyleIdx="6" presStyleCnt="8">
        <dgm:presLayoutVars>
          <dgm:chMax val="1"/>
          <dgm:bulletEnabled val="1"/>
        </dgm:presLayoutVars>
      </dgm:prSet>
      <dgm:spPr/>
    </dgm:pt>
    <dgm:pt modelId="{21B4A180-91F4-CF40-87B2-25C72581688B}" type="pres">
      <dgm:prSet presAssocID="{CEEEC505-C468-0A43-98B8-0973A2F87174}" presName="descendantText" presStyleLbl="alignAcc1" presStyleIdx="6" presStyleCnt="8">
        <dgm:presLayoutVars>
          <dgm:bulletEnabled val="1"/>
        </dgm:presLayoutVars>
      </dgm:prSet>
      <dgm:spPr/>
    </dgm:pt>
    <dgm:pt modelId="{8C7CD899-5425-634D-81C4-BFC9749977EC}" type="pres">
      <dgm:prSet presAssocID="{F5E1BD90-EAE1-684C-AD40-CA950F39DD30}" presName="sp" presStyleCnt="0"/>
      <dgm:spPr/>
    </dgm:pt>
    <dgm:pt modelId="{EEE5AB32-4D79-5A40-B3EF-B77EF933BA04}" type="pres">
      <dgm:prSet presAssocID="{776969F6-D5E4-6548-8DC9-343E0F9AC198}" presName="composite" presStyleCnt="0"/>
      <dgm:spPr/>
    </dgm:pt>
    <dgm:pt modelId="{B7274B4E-57D1-B94C-A50B-842FBF1385DB}" type="pres">
      <dgm:prSet presAssocID="{776969F6-D5E4-6548-8DC9-343E0F9AC198}" presName="parentText" presStyleLbl="alignNode1" presStyleIdx="7" presStyleCnt="8">
        <dgm:presLayoutVars>
          <dgm:chMax val="1"/>
          <dgm:bulletEnabled val="1"/>
        </dgm:presLayoutVars>
      </dgm:prSet>
      <dgm:spPr/>
    </dgm:pt>
    <dgm:pt modelId="{EE6540D4-C2FA-1B46-BDD9-2D9A0A8895AE}" type="pres">
      <dgm:prSet presAssocID="{776969F6-D5E4-6548-8DC9-343E0F9AC198}" presName="descendantText" presStyleLbl="alignAcc1" presStyleIdx="7" presStyleCnt="8">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89EC2603-F9F1-3542-B97F-2809F65CEC04}" srcId="{6B31FB21-6E83-7A4F-B434-F23AC0023373}" destId="{D8AC3402-4781-9D45-93A1-EE07DAD79F0D}" srcOrd="0" destOrd="0" parTransId="{3B2CAA32-8E62-DC4C-9F42-4CEDA4B1D694}" sibTransId="{91383CFB-BC40-024B-B27C-5373BC584986}"/>
    <dgm:cxn modelId="{0F866308-66C9-C649-977B-4C237CF8616E}" srcId="{CB0C0205-F704-C842-AEDF-79CFE24D2544}" destId="{3FE5F116-015E-FF4F-A34C-A43C360A27C1}" srcOrd="2" destOrd="0" parTransId="{E0729164-0061-454F-99D7-22D2444CB8C4}" sibTransId="{4FD50EAF-2221-7949-B740-7247349E292B}"/>
    <dgm:cxn modelId="{C998E015-F591-754F-AE5A-161A141DB650}" type="presOf" srcId="{02D3E215-498F-F043-B8EE-203A79174C53}" destId="{69A3CE46-E611-6847-A8AB-2C31253861A2}" srcOrd="0" destOrd="0" presId="urn:microsoft.com/office/officeart/2005/8/layout/chevron2"/>
    <dgm:cxn modelId="{EE19D517-3464-7741-AB22-20D496EEB44C}" type="presOf" srcId="{776969F6-D5E4-6548-8DC9-343E0F9AC198}" destId="{B7274B4E-57D1-B94C-A50B-842FBF1385DB}" srcOrd="0" destOrd="0" presId="urn:microsoft.com/office/officeart/2005/8/layout/chevron2"/>
    <dgm:cxn modelId="{71CE1729-0817-2B4C-90DF-B2AC927E02B6}" type="presOf" srcId="{CEEEC505-C468-0A43-98B8-0973A2F87174}" destId="{90494EA2-8F34-764B-8B13-EA6C4A5F4877}" srcOrd="0" destOrd="0" presId="urn:microsoft.com/office/officeart/2005/8/layout/chevron2"/>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8BD9F345-DF87-9F49-8460-696F3966BE73}" srcId="{CB0C0205-F704-C842-AEDF-79CFE24D2544}" destId="{6B31FB21-6E83-7A4F-B434-F23AC0023373}" srcOrd="1" destOrd="0" parTransId="{930C50B3-035B-634E-91FC-057B3A325B16}" sibTransId="{EA392E68-696E-3144-A50C-84042D81CEF7}"/>
    <dgm:cxn modelId="{1066134D-2BF8-F049-B842-34FE49518F82}" type="presOf" srcId="{E4DACF5C-C9AE-EF43-829C-7F5D5104E028}" destId="{6993FF26-9ECC-E249-A6E5-7BDFDAA0E31F}" srcOrd="0" destOrd="0" presId="urn:microsoft.com/office/officeart/2005/8/layout/chevron2"/>
    <dgm:cxn modelId="{152B0A58-5479-F04D-8C94-00B9000B8E5F}" srcId="{CEEEC505-C468-0A43-98B8-0973A2F87174}" destId="{10D082E5-09B1-9A4B-BEAB-2A9FD29C16C0}" srcOrd="0" destOrd="0" parTransId="{0BA7484D-1111-E440-902A-D70CFFAE4251}" sibTransId="{004ED9FC-C87E-4E44-9966-E02EC1BF8FEA}"/>
    <dgm:cxn modelId="{1B32B065-943E-2B41-9323-541CBD090AA0}" type="presOf" srcId="{3FE5F116-015E-FF4F-A34C-A43C360A27C1}" destId="{4030BF2A-446C-F04A-812E-589617EF0E6A}" srcOrd="0" destOrd="0" presId="urn:microsoft.com/office/officeart/2005/8/layout/chevron2"/>
    <dgm:cxn modelId="{9348206A-A7C8-C740-8864-CF21C40F218D}" type="presOf" srcId="{10D082E5-09B1-9A4B-BEAB-2A9FD29C16C0}" destId="{21B4A180-91F4-CF40-87B2-25C72581688B}" srcOrd="0" destOrd="0" presId="urn:microsoft.com/office/officeart/2005/8/layout/chevron2"/>
    <dgm:cxn modelId="{2FB15A77-771A-D745-99E2-07A4578A8C95}" srcId="{CB0C0205-F704-C842-AEDF-79CFE24D2544}" destId="{776969F6-D5E4-6548-8DC9-343E0F9AC198}" srcOrd="7" destOrd="0" parTransId="{21B0534C-C7FC-9949-9BB0-C3F89F055995}" sibTransId="{34002D7A-CE63-DB4E-8B30-41D7839ABFB4}"/>
    <dgm:cxn modelId="{492DEA7B-C276-B04C-B1A8-40CB57B68316}" srcId="{CB0C0205-F704-C842-AEDF-79CFE24D2544}" destId="{49367D78-8BBD-3344-9F86-2CADA0314353}" srcOrd="3" destOrd="0" parTransId="{E474606B-B17B-C444-B433-D695D5B28472}" sibTransId="{C9A7CFA9-44DE-5443-A275-C297C27B1122}"/>
    <dgm:cxn modelId="{ADF84F7D-7F0B-304B-AA85-91AF54374314}" type="presOf" srcId="{6B31FB21-6E83-7A4F-B434-F23AC0023373}" destId="{7BE8D6D6-85A1-8C49-B734-2905D830AA71}" srcOrd="0" destOrd="0" presId="urn:microsoft.com/office/officeart/2005/8/layout/chevron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5"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9E2672A8-E197-F947-BE8F-1F0707972C1C}" srcId="{776969F6-D5E4-6548-8DC9-343E0F9AC198}" destId="{5B5BA0C3-E267-E947-9B43-516A5B64BB66}" srcOrd="0" destOrd="0" parTransId="{EF9E8B56-F834-4D4B-8007-9608880C9E93}" sibTransId="{36C27C48-AAE0-9747-A422-027A5DD6DDD1}"/>
    <dgm:cxn modelId="{B9288FB4-16F6-4644-96F8-5E768A41CCE9}" srcId="{CB0C0205-F704-C842-AEDF-79CFE24D2544}" destId="{CEEEC505-C468-0A43-98B8-0973A2F87174}" srcOrd="6" destOrd="0" parTransId="{77DD08B8-986B-8A47-871B-FC6F91F625DF}" sibTransId="{F5E1BD90-EAE1-684C-AD40-CA950F39DD30}"/>
    <dgm:cxn modelId="{A61B32B5-EDAB-DF46-999C-850321BCB47A}" srcId="{CB0C0205-F704-C842-AEDF-79CFE24D2544}" destId="{939A33A0-A756-A545-81A1-FADDA98A2C1F}" srcOrd="4" destOrd="0" parTransId="{8350FC61-2693-AF4E-95CA-656441F712A4}" sibTransId="{2F82E567-57B4-7C45-8E37-05C2D5470D13}"/>
    <dgm:cxn modelId="{6D9C7ECC-9F43-0F4D-94F4-E1CE15849C2D}" srcId="{8D481B31-FA91-F04D-A656-C8899AC4FBF9}" destId="{E4DACF5C-C9AE-EF43-829C-7F5D5104E028}" srcOrd="0" destOrd="0" parTransId="{AA298118-06F1-D646-A49B-BEE85E39C5E0}" sibTransId="{35414F97-FF9A-2043-B69A-4F4A93FE769F}"/>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B659DDE2-A99C-A442-910A-2493311CC00B}" type="presOf" srcId="{5B5BA0C3-E267-E947-9B43-516A5B64BB66}" destId="{EE6540D4-C2FA-1B46-BDD9-2D9A0A8895AE}" srcOrd="0" destOrd="0" presId="urn:microsoft.com/office/officeart/2005/8/layout/chevron2"/>
    <dgm:cxn modelId="{7F6496E4-481B-A74D-956E-A18FE75BA6D3}" type="presOf" srcId="{D8AC3402-4781-9D45-93A1-EE07DAD79F0D}" destId="{A2853E6D-2B6F-3D41-8830-7197C1E42F24}" srcOrd="0" destOrd="0" presId="urn:microsoft.com/office/officeart/2005/8/layout/chevron2"/>
    <dgm:cxn modelId="{562A34EB-5192-2A49-9FAF-6374C94CCE39}" srcId="{3FE5F116-015E-FF4F-A34C-A43C360A27C1}" destId="{F77714A8-0FEE-624A-8148-8A1182EE1245}" srcOrd="0" destOrd="0" parTransId="{A559FA89-FE44-8447-8506-C5BF799057B5}" sibTransId="{515E826A-6BF2-354E-8735-048B7C72C587}"/>
    <dgm:cxn modelId="{2736F6F8-8386-ED48-8DCE-9E5F68A0427E}" type="presOf" srcId="{BBD8E178-676F-9A46-A505-DB2B26EFC417}" destId="{CDED2877-DFCB-C84C-AA69-874AB74F19E6}" srcOrd="0" destOrd="0" presId="urn:microsoft.com/office/officeart/2005/8/layout/chevron2"/>
    <dgm:cxn modelId="{A0882FFB-86CF-2B45-88E9-A03019EB43D7}" type="presOf" srcId="{F77714A8-0FEE-624A-8148-8A1182EE1245}" destId="{D55521CA-3025-8A4B-B6A0-0CA54848CCBA}"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72606872-B3EA-D546-83B8-8BD6BFF2B2EF}" type="presParOf" srcId="{F503E8A3-FF47-0848-BD07-B4D63851BA5F}" destId="{2A6E0D51-42F0-7341-9032-B67FD163E4B5}" srcOrd="2" destOrd="0" presId="urn:microsoft.com/office/officeart/2005/8/layout/chevron2"/>
    <dgm:cxn modelId="{C82CB58C-0DF1-FD4F-B3FE-6BAFC739F509}" type="presParOf" srcId="{2A6E0D51-42F0-7341-9032-B67FD163E4B5}" destId="{7BE8D6D6-85A1-8C49-B734-2905D830AA71}" srcOrd="0" destOrd="0" presId="urn:microsoft.com/office/officeart/2005/8/layout/chevron2"/>
    <dgm:cxn modelId="{B15EF76A-414D-194E-909C-3E113326C649}" type="presParOf" srcId="{2A6E0D51-42F0-7341-9032-B67FD163E4B5}" destId="{A2853E6D-2B6F-3D41-8830-7197C1E42F24}" srcOrd="1" destOrd="0" presId="urn:microsoft.com/office/officeart/2005/8/layout/chevron2"/>
    <dgm:cxn modelId="{690FDBA4-24B2-F648-8F13-5A2781A87A72}" type="presParOf" srcId="{F503E8A3-FF47-0848-BD07-B4D63851BA5F}" destId="{D2AAC4F8-722B-8340-8DB5-9F0BA08021E2}" srcOrd="3" destOrd="0" presId="urn:microsoft.com/office/officeart/2005/8/layout/chevron2"/>
    <dgm:cxn modelId="{FB688FFC-69B1-F94C-B18F-78C80C79311A}" type="presParOf" srcId="{F503E8A3-FF47-0848-BD07-B4D63851BA5F}" destId="{5BA1FDF7-BF1E-7E47-B353-77C50BE08F21}" srcOrd="4" destOrd="0" presId="urn:microsoft.com/office/officeart/2005/8/layout/chevron2"/>
    <dgm:cxn modelId="{551B837D-6228-2440-82AC-65AF98ECA95B}" type="presParOf" srcId="{5BA1FDF7-BF1E-7E47-B353-77C50BE08F21}" destId="{4030BF2A-446C-F04A-812E-589617EF0E6A}" srcOrd="0" destOrd="0" presId="urn:microsoft.com/office/officeart/2005/8/layout/chevron2"/>
    <dgm:cxn modelId="{991E36D6-C6A2-4648-BCA7-C39C8C66826D}" type="presParOf" srcId="{5BA1FDF7-BF1E-7E47-B353-77C50BE08F21}" destId="{D55521CA-3025-8A4B-B6A0-0CA54848CCBA}" srcOrd="1" destOrd="0" presId="urn:microsoft.com/office/officeart/2005/8/layout/chevron2"/>
    <dgm:cxn modelId="{E37EB1BC-8F30-1A4B-B068-038E7A130FA1}" type="presParOf" srcId="{F503E8A3-FF47-0848-BD07-B4D63851BA5F}" destId="{281163B6-9E72-3741-B64E-09BC0D7B2992}" srcOrd="5" destOrd="0" presId="urn:microsoft.com/office/officeart/2005/8/layout/chevron2"/>
    <dgm:cxn modelId="{E98E07EE-59A8-5540-B8EA-0607E3D76001}" type="presParOf" srcId="{F503E8A3-FF47-0848-BD07-B4D63851BA5F}" destId="{7D57B3E9-4B2A-B049-97C0-016A6A77773C}" srcOrd="6"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7" destOrd="0" presId="urn:microsoft.com/office/officeart/2005/8/layout/chevron2"/>
    <dgm:cxn modelId="{4A64F031-6D79-B242-AD61-E36B974027A8}" type="presParOf" srcId="{F503E8A3-FF47-0848-BD07-B4D63851BA5F}" destId="{23F2698A-0B5E-CA42-B13B-4AC9E5470184}" srcOrd="8"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9" destOrd="0" presId="urn:microsoft.com/office/officeart/2005/8/layout/chevron2"/>
    <dgm:cxn modelId="{280F96F6-8A81-B542-B89B-1F6FA6FD4332}" type="presParOf" srcId="{F503E8A3-FF47-0848-BD07-B4D63851BA5F}" destId="{3D762A2E-7E04-9C4B-B8D3-A47CAEBA20AE}" srcOrd="10"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 modelId="{D7FB7714-2666-EC4F-B665-D19E0C840AAA}" type="presParOf" srcId="{F503E8A3-FF47-0848-BD07-B4D63851BA5F}" destId="{4275EB5B-3FFF-004C-8D76-863150B11AB1}" srcOrd="11" destOrd="0" presId="urn:microsoft.com/office/officeart/2005/8/layout/chevron2"/>
    <dgm:cxn modelId="{4FD66B7F-5591-F14E-8669-4FADA963AABA}" type="presParOf" srcId="{F503E8A3-FF47-0848-BD07-B4D63851BA5F}" destId="{5E791FE1-29DE-5C48-B312-B5D2EC3CA1E7}" srcOrd="12" destOrd="0" presId="urn:microsoft.com/office/officeart/2005/8/layout/chevron2"/>
    <dgm:cxn modelId="{7998B376-3EE2-8341-A994-1C8CE3E4EABA}" type="presParOf" srcId="{5E791FE1-29DE-5C48-B312-B5D2EC3CA1E7}" destId="{90494EA2-8F34-764B-8B13-EA6C4A5F4877}" srcOrd="0" destOrd="0" presId="urn:microsoft.com/office/officeart/2005/8/layout/chevron2"/>
    <dgm:cxn modelId="{ADD4DE2C-CD3E-3240-B5D6-3FFE2A933825}" type="presParOf" srcId="{5E791FE1-29DE-5C48-B312-B5D2EC3CA1E7}" destId="{21B4A180-91F4-CF40-87B2-25C72581688B}" srcOrd="1" destOrd="0" presId="urn:microsoft.com/office/officeart/2005/8/layout/chevron2"/>
    <dgm:cxn modelId="{312F01F7-C4AC-204F-A31A-D453EE5C9D07}" type="presParOf" srcId="{F503E8A3-FF47-0848-BD07-B4D63851BA5F}" destId="{8C7CD899-5425-634D-81C4-BFC9749977EC}" srcOrd="13" destOrd="0" presId="urn:microsoft.com/office/officeart/2005/8/layout/chevron2"/>
    <dgm:cxn modelId="{1A3A986E-A5E6-FA40-8DA7-EACA192A54F6}" type="presParOf" srcId="{F503E8A3-FF47-0848-BD07-B4D63851BA5F}" destId="{EEE5AB32-4D79-5A40-B3EF-B77EF933BA04}" srcOrd="14" destOrd="0" presId="urn:microsoft.com/office/officeart/2005/8/layout/chevron2"/>
    <dgm:cxn modelId="{0A783ABB-6E32-2F43-9285-21795508D41D}" type="presParOf" srcId="{EEE5AB32-4D79-5A40-B3EF-B77EF933BA04}" destId="{B7274B4E-57D1-B94C-A50B-842FBF1385DB}" srcOrd="0" destOrd="0" presId="urn:microsoft.com/office/officeart/2005/8/layout/chevron2"/>
    <dgm:cxn modelId="{8603DB01-82E3-D642-B8C7-22B2FC32882F}" type="presParOf" srcId="{EEE5AB32-4D79-5A40-B3EF-B77EF933BA04}" destId="{EE6540D4-C2FA-1B46-BDD9-2D9A0A8895A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Variance</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02D3E215-498F-F043-B8EE-203A79174C53}">
      <dgm:prSet/>
      <dgm:spPr/>
      <dgm:t>
        <a:bodyPr/>
        <a:lstStyle/>
        <a:p>
          <a:r>
            <a:rPr lang="en-US" dirty="0"/>
            <a:t>Standard Deviation</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Covariance</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E4DACF5C-C9AE-EF43-829C-7F5D5104E028}">
      <dgm:prSet/>
      <dgm:spPr/>
      <dgm:t>
        <a:bodyPr/>
        <a:lstStyle/>
        <a:p>
          <a:r>
            <a:rPr lang="en-US" dirty="0"/>
            <a:t>Correlations</a:t>
          </a:r>
        </a:p>
      </dgm:t>
    </dgm:pt>
    <dgm:pt modelId="{AA298118-06F1-D646-A49B-BEE85E39C5E0}" type="parTrans" cxnId="{6D9C7ECC-9F43-0F4D-94F4-E1CE15849C2D}">
      <dgm:prSet/>
      <dgm:spPr/>
      <dgm:t>
        <a:bodyPr/>
        <a:lstStyle/>
        <a:p>
          <a:endParaRPr lang="en-US"/>
        </a:p>
      </dgm:t>
    </dgm:pt>
    <dgm:pt modelId="{35414F97-FF9A-2043-B69A-4F4A93FE769F}" type="sibTrans" cxnId="{6D9C7ECC-9F43-0F4D-94F4-E1CE15849C2D}">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4">
        <dgm:presLayoutVars>
          <dgm:chMax val="1"/>
          <dgm:bulletEnabled val="1"/>
        </dgm:presLayoutVars>
      </dgm:prSet>
      <dgm:spPr/>
    </dgm:pt>
    <dgm:pt modelId="{2A942AAB-3D4D-2742-ADCE-01BD8C03E2CD}" type="pres">
      <dgm:prSet presAssocID="{BBD8E178-676F-9A46-A505-DB2B26EFC417}" presName="descendantText" presStyleLbl="alignAcc1" presStyleIdx="0" presStyleCnt="4">
        <dgm:presLayoutVars>
          <dgm:bulletEnabled val="1"/>
        </dgm:presLayoutVars>
      </dgm:prSet>
      <dgm:spPr/>
    </dgm:pt>
    <dgm:pt modelId="{6EFEE6B7-6E37-874A-B8DB-140C9C45E1B2}" type="pres">
      <dgm:prSet presAssocID="{9E099C3E-E05E-EA4D-A586-455C5DEB9B78}"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1" presStyleCnt="4">
        <dgm:presLayoutVars>
          <dgm:chMax val="1"/>
          <dgm:bulletEnabled val="1"/>
        </dgm:presLayoutVars>
      </dgm:prSet>
      <dgm:spPr/>
    </dgm:pt>
    <dgm:pt modelId="{69A3CE46-E611-6847-A8AB-2C31253861A2}" type="pres">
      <dgm:prSet presAssocID="{49367D78-8BBD-3344-9F86-2CADA0314353}" presName="descendantText" presStyleLbl="alignAcc1" presStyleIdx="1" presStyleCnt="4">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2" presStyleCnt="4">
        <dgm:presLayoutVars>
          <dgm:chMax val="1"/>
          <dgm:bulletEnabled val="1"/>
        </dgm:presLayoutVars>
      </dgm:prSet>
      <dgm:spPr/>
    </dgm:pt>
    <dgm:pt modelId="{407D4379-7D10-E64C-B3D9-3AF65AE88308}" type="pres">
      <dgm:prSet presAssocID="{939A33A0-A756-A545-81A1-FADDA98A2C1F}" presName="descendantText" presStyleLbl="alignAcc1" presStyleIdx="2" presStyleCnt="4">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3" presStyleCnt="4">
        <dgm:presLayoutVars>
          <dgm:chMax val="1"/>
          <dgm:bulletEnabled val="1"/>
        </dgm:presLayoutVars>
      </dgm:prSet>
      <dgm:spPr/>
    </dgm:pt>
    <dgm:pt modelId="{6993FF26-9ECC-E249-A6E5-7BDFDAA0E31F}" type="pres">
      <dgm:prSet presAssocID="{8D481B31-FA91-F04D-A656-C8899AC4FBF9}" presName="descendantText" presStyleLbl="alignAcc1" presStyleIdx="3" presStyleCnt="4">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C998E015-F591-754F-AE5A-161A141DB650}" type="presOf" srcId="{02D3E215-498F-F043-B8EE-203A79174C53}" destId="{69A3CE46-E611-6847-A8AB-2C31253861A2}" srcOrd="0" destOrd="0" presId="urn:microsoft.com/office/officeart/2005/8/layout/chevron2"/>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1066134D-2BF8-F049-B842-34FE49518F82}" type="presOf" srcId="{E4DACF5C-C9AE-EF43-829C-7F5D5104E028}" destId="{6993FF26-9ECC-E249-A6E5-7BDFDAA0E31F}" srcOrd="0" destOrd="0" presId="urn:microsoft.com/office/officeart/2005/8/layout/chevron2"/>
    <dgm:cxn modelId="{492DEA7B-C276-B04C-B1A8-40CB57B68316}" srcId="{CB0C0205-F704-C842-AEDF-79CFE24D2544}" destId="{49367D78-8BBD-3344-9F86-2CADA0314353}" srcOrd="1" destOrd="0" parTransId="{E474606B-B17B-C444-B433-D695D5B28472}" sibTransId="{C9A7CFA9-44DE-5443-A275-C297C27B112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3"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A61B32B5-EDAB-DF46-999C-850321BCB47A}" srcId="{CB0C0205-F704-C842-AEDF-79CFE24D2544}" destId="{939A33A0-A756-A545-81A1-FADDA98A2C1F}" srcOrd="2" destOrd="0" parTransId="{8350FC61-2693-AF4E-95CA-656441F712A4}" sibTransId="{2F82E567-57B4-7C45-8E37-05C2D5470D13}"/>
    <dgm:cxn modelId="{6D9C7ECC-9F43-0F4D-94F4-E1CE15849C2D}" srcId="{8D481B31-FA91-F04D-A656-C8899AC4FBF9}" destId="{E4DACF5C-C9AE-EF43-829C-7F5D5104E028}" srcOrd="0" destOrd="0" parTransId="{AA298118-06F1-D646-A49B-BEE85E39C5E0}" sibTransId="{35414F97-FF9A-2043-B69A-4F4A93FE769F}"/>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2736F6F8-8386-ED48-8DCE-9E5F68A0427E}" type="presOf" srcId="{BBD8E178-676F-9A46-A505-DB2B26EFC417}" destId="{CDED2877-DFCB-C84C-AA69-874AB74F19E6}"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E98E07EE-59A8-5540-B8EA-0607E3D76001}" type="presParOf" srcId="{F503E8A3-FF47-0848-BD07-B4D63851BA5F}" destId="{7D57B3E9-4B2A-B049-97C0-016A6A77773C}" srcOrd="2"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3" destOrd="0" presId="urn:microsoft.com/office/officeart/2005/8/layout/chevron2"/>
    <dgm:cxn modelId="{4A64F031-6D79-B242-AD61-E36B974027A8}" type="presParOf" srcId="{F503E8A3-FF47-0848-BD07-B4D63851BA5F}" destId="{23F2698A-0B5E-CA42-B13B-4AC9E5470184}" srcOrd="4"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5" destOrd="0" presId="urn:microsoft.com/office/officeart/2005/8/layout/chevron2"/>
    <dgm:cxn modelId="{280F96F6-8A81-B542-B89B-1F6FA6FD4332}" type="presParOf" srcId="{F503E8A3-FF47-0848-BD07-B4D63851BA5F}" destId="{3D762A2E-7E04-9C4B-B8D3-A47CAEBA20AE}" srcOrd="6"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Transpose</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02D3E215-498F-F043-B8EE-203A79174C53}">
      <dgm:prSet/>
      <dgm:spPr/>
      <dgm:t>
        <a:bodyPr/>
        <a:lstStyle/>
        <a:p>
          <a:r>
            <a:rPr lang="en-US" dirty="0"/>
            <a:t>Matrix</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Vector</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E4DACF5C-C9AE-EF43-829C-7F5D5104E028}">
      <dgm:prSet/>
      <dgm:spPr/>
      <dgm:t>
        <a:bodyPr/>
        <a:lstStyle/>
        <a:p>
          <a:r>
            <a:rPr lang="en-US" dirty="0"/>
            <a:t>Matrix Multiplication</a:t>
          </a:r>
        </a:p>
      </dgm:t>
    </dgm:pt>
    <dgm:pt modelId="{AA298118-06F1-D646-A49B-BEE85E39C5E0}" type="parTrans" cxnId="{6D9C7ECC-9F43-0F4D-94F4-E1CE15849C2D}">
      <dgm:prSet/>
      <dgm:spPr/>
      <dgm:t>
        <a:bodyPr/>
        <a:lstStyle/>
        <a:p>
          <a:endParaRPr lang="en-US"/>
        </a:p>
      </dgm:t>
    </dgm:pt>
    <dgm:pt modelId="{35414F97-FF9A-2043-B69A-4F4A93FE769F}" type="sibTrans" cxnId="{6D9C7ECC-9F43-0F4D-94F4-E1CE15849C2D}">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B91EBB2D-0D22-434F-9DC7-2EB24237BE79}">
      <dgm:prSet/>
      <dgm:spPr/>
      <dgm:t>
        <a:bodyPr/>
        <a:lstStyle/>
        <a:p>
          <a:r>
            <a:rPr lang="en-US" dirty="0"/>
            <a:t>Inverse</a:t>
          </a:r>
        </a:p>
      </dgm:t>
    </dgm:pt>
    <dgm:pt modelId="{9E842B3C-E747-D447-8E88-783392D540B3}" type="parTrans" cxnId="{CFD054C8-09A9-E748-B4D9-FCDC3BB189FA}">
      <dgm:prSet/>
      <dgm:spPr/>
      <dgm:t>
        <a:bodyPr/>
        <a:lstStyle/>
        <a:p>
          <a:endParaRPr lang="en-US"/>
        </a:p>
      </dgm:t>
    </dgm:pt>
    <dgm:pt modelId="{A35181AE-8032-4E41-9AF6-12F9F419D12E}" type="sibTrans" cxnId="{CFD054C8-09A9-E748-B4D9-FCDC3BB189FA}">
      <dgm:prSet/>
      <dgm:spPr/>
      <dgm:t>
        <a:bodyPr/>
        <a:lstStyle/>
        <a:p>
          <a:endParaRPr lang="en-US"/>
        </a:p>
      </dgm:t>
    </dgm:pt>
    <dgm:pt modelId="{ABEB8160-4712-784C-8B85-8E4FAF68D696}">
      <dgm:prSet/>
      <dgm:spPr/>
      <dgm:t>
        <a:bodyPr/>
        <a:lstStyle/>
        <a:p>
          <a:endParaRPr lang="en-US" dirty="0"/>
        </a:p>
      </dgm:t>
    </dgm:pt>
    <dgm:pt modelId="{04BD6A32-A305-574A-879A-AD43D3C1CF86}" type="parTrans" cxnId="{26FFA537-380F-BC4B-97A5-59397EFA3711}">
      <dgm:prSet/>
      <dgm:spPr/>
      <dgm:t>
        <a:bodyPr/>
        <a:lstStyle/>
        <a:p>
          <a:endParaRPr lang="en-US"/>
        </a:p>
      </dgm:t>
    </dgm:pt>
    <dgm:pt modelId="{489A69BB-B7C4-5148-94EE-413C95AC8609}" type="sibTrans" cxnId="{26FFA537-380F-BC4B-97A5-59397EFA3711}">
      <dgm:prSet/>
      <dgm:spPr/>
      <dgm:t>
        <a:bodyPr/>
        <a:lstStyle/>
        <a:p>
          <a:endParaRPr lang="en-US"/>
        </a:p>
      </dgm:t>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5">
        <dgm:presLayoutVars>
          <dgm:chMax val="1"/>
          <dgm:bulletEnabled val="1"/>
        </dgm:presLayoutVars>
      </dgm:prSet>
      <dgm:spPr/>
    </dgm:pt>
    <dgm:pt modelId="{2A942AAB-3D4D-2742-ADCE-01BD8C03E2CD}" type="pres">
      <dgm:prSet presAssocID="{BBD8E178-676F-9A46-A505-DB2B26EFC417}" presName="descendantText" presStyleLbl="alignAcc1" presStyleIdx="0" presStyleCnt="5">
        <dgm:presLayoutVars>
          <dgm:bulletEnabled val="1"/>
        </dgm:presLayoutVars>
      </dgm:prSet>
      <dgm:spPr/>
    </dgm:pt>
    <dgm:pt modelId="{6EFEE6B7-6E37-874A-B8DB-140C9C45E1B2}" type="pres">
      <dgm:prSet presAssocID="{9E099C3E-E05E-EA4D-A586-455C5DEB9B78}"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1" presStyleCnt="5">
        <dgm:presLayoutVars>
          <dgm:chMax val="1"/>
          <dgm:bulletEnabled val="1"/>
        </dgm:presLayoutVars>
      </dgm:prSet>
      <dgm:spPr/>
    </dgm:pt>
    <dgm:pt modelId="{69A3CE46-E611-6847-A8AB-2C31253861A2}" type="pres">
      <dgm:prSet presAssocID="{49367D78-8BBD-3344-9F86-2CADA0314353}" presName="descendantText" presStyleLbl="alignAcc1" presStyleIdx="1" presStyleCnt="5">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2" presStyleCnt="5">
        <dgm:presLayoutVars>
          <dgm:chMax val="1"/>
          <dgm:bulletEnabled val="1"/>
        </dgm:presLayoutVars>
      </dgm:prSet>
      <dgm:spPr/>
    </dgm:pt>
    <dgm:pt modelId="{407D4379-7D10-E64C-B3D9-3AF65AE88308}" type="pres">
      <dgm:prSet presAssocID="{939A33A0-A756-A545-81A1-FADDA98A2C1F}" presName="descendantText" presStyleLbl="alignAcc1" presStyleIdx="2" presStyleCnt="5">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3" presStyleCnt="5">
        <dgm:presLayoutVars>
          <dgm:chMax val="1"/>
          <dgm:bulletEnabled val="1"/>
        </dgm:presLayoutVars>
      </dgm:prSet>
      <dgm:spPr/>
    </dgm:pt>
    <dgm:pt modelId="{6993FF26-9ECC-E249-A6E5-7BDFDAA0E31F}" type="pres">
      <dgm:prSet presAssocID="{8D481B31-FA91-F04D-A656-C8899AC4FBF9}" presName="descendantText" presStyleLbl="alignAcc1" presStyleIdx="3" presStyleCnt="5">
        <dgm:presLayoutVars>
          <dgm:bulletEnabled val="1"/>
        </dgm:presLayoutVars>
      </dgm:prSet>
      <dgm:spPr/>
    </dgm:pt>
    <dgm:pt modelId="{B95459E2-3DB0-694B-B701-51CDC84F7BB0}" type="pres">
      <dgm:prSet presAssocID="{355FB7D6-E4C6-EE49-8944-A8F65AA7D0A3}" presName="sp" presStyleCnt="0"/>
      <dgm:spPr/>
    </dgm:pt>
    <dgm:pt modelId="{55761BCA-444D-2141-8731-B59B44D03C41}" type="pres">
      <dgm:prSet presAssocID="{ABEB8160-4712-784C-8B85-8E4FAF68D696}" presName="composite" presStyleCnt="0"/>
      <dgm:spPr/>
    </dgm:pt>
    <dgm:pt modelId="{38AFE571-796B-D843-9404-2F076F964A1D}" type="pres">
      <dgm:prSet presAssocID="{ABEB8160-4712-784C-8B85-8E4FAF68D696}" presName="parentText" presStyleLbl="alignNode1" presStyleIdx="4" presStyleCnt="5">
        <dgm:presLayoutVars>
          <dgm:chMax val="1"/>
          <dgm:bulletEnabled val="1"/>
        </dgm:presLayoutVars>
      </dgm:prSet>
      <dgm:spPr/>
    </dgm:pt>
    <dgm:pt modelId="{F3081D2F-122E-1046-A09C-746BBE7AB719}" type="pres">
      <dgm:prSet presAssocID="{ABEB8160-4712-784C-8B85-8E4FAF68D696}" presName="descendantText" presStyleLbl="alignAcc1" presStyleIdx="4" presStyleCnt="5">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C18B5B0F-ED63-504C-ACF3-689D0EE0D508}" type="presOf" srcId="{ABEB8160-4712-784C-8B85-8E4FAF68D696}" destId="{38AFE571-796B-D843-9404-2F076F964A1D}" srcOrd="0" destOrd="0" presId="urn:microsoft.com/office/officeart/2005/8/layout/chevron2"/>
    <dgm:cxn modelId="{C998E015-F591-754F-AE5A-161A141DB650}" type="presOf" srcId="{02D3E215-498F-F043-B8EE-203A79174C53}" destId="{69A3CE46-E611-6847-A8AB-2C31253861A2}" srcOrd="0" destOrd="0" presId="urn:microsoft.com/office/officeart/2005/8/layout/chevron2"/>
    <dgm:cxn modelId="{26FFA537-380F-BC4B-97A5-59397EFA3711}" srcId="{CB0C0205-F704-C842-AEDF-79CFE24D2544}" destId="{ABEB8160-4712-784C-8B85-8E4FAF68D696}" srcOrd="4" destOrd="0" parTransId="{04BD6A32-A305-574A-879A-AD43D3C1CF86}" sibTransId="{489A69BB-B7C4-5148-94EE-413C95AC8609}"/>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1066134D-2BF8-F049-B842-34FE49518F82}" type="presOf" srcId="{E4DACF5C-C9AE-EF43-829C-7F5D5104E028}" destId="{6993FF26-9ECC-E249-A6E5-7BDFDAA0E31F}" srcOrd="0" destOrd="0" presId="urn:microsoft.com/office/officeart/2005/8/layout/chevron2"/>
    <dgm:cxn modelId="{492DEA7B-C276-B04C-B1A8-40CB57B68316}" srcId="{CB0C0205-F704-C842-AEDF-79CFE24D2544}" destId="{49367D78-8BBD-3344-9F86-2CADA0314353}" srcOrd="1" destOrd="0" parTransId="{E474606B-B17B-C444-B433-D695D5B28472}" sibTransId="{C9A7CFA9-44DE-5443-A275-C297C27B112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3"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A61B32B5-EDAB-DF46-999C-850321BCB47A}" srcId="{CB0C0205-F704-C842-AEDF-79CFE24D2544}" destId="{939A33A0-A756-A545-81A1-FADDA98A2C1F}" srcOrd="2" destOrd="0" parTransId="{8350FC61-2693-AF4E-95CA-656441F712A4}" sibTransId="{2F82E567-57B4-7C45-8E37-05C2D5470D13}"/>
    <dgm:cxn modelId="{E4E070B5-F2D4-DE42-9559-5BDC10E202D4}" type="presOf" srcId="{B91EBB2D-0D22-434F-9DC7-2EB24237BE79}" destId="{F3081D2F-122E-1046-A09C-746BBE7AB719}" srcOrd="0" destOrd="0" presId="urn:microsoft.com/office/officeart/2005/8/layout/chevron2"/>
    <dgm:cxn modelId="{CFD054C8-09A9-E748-B4D9-FCDC3BB189FA}" srcId="{ABEB8160-4712-784C-8B85-8E4FAF68D696}" destId="{B91EBB2D-0D22-434F-9DC7-2EB24237BE79}" srcOrd="0" destOrd="0" parTransId="{9E842B3C-E747-D447-8E88-783392D540B3}" sibTransId="{A35181AE-8032-4E41-9AF6-12F9F419D12E}"/>
    <dgm:cxn modelId="{6D9C7ECC-9F43-0F4D-94F4-E1CE15849C2D}" srcId="{8D481B31-FA91-F04D-A656-C8899AC4FBF9}" destId="{E4DACF5C-C9AE-EF43-829C-7F5D5104E028}" srcOrd="0" destOrd="0" parTransId="{AA298118-06F1-D646-A49B-BEE85E39C5E0}" sibTransId="{35414F97-FF9A-2043-B69A-4F4A93FE769F}"/>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2736F6F8-8386-ED48-8DCE-9E5F68A0427E}" type="presOf" srcId="{BBD8E178-676F-9A46-A505-DB2B26EFC417}" destId="{CDED2877-DFCB-C84C-AA69-874AB74F19E6}"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E98E07EE-59A8-5540-B8EA-0607E3D76001}" type="presParOf" srcId="{F503E8A3-FF47-0848-BD07-B4D63851BA5F}" destId="{7D57B3E9-4B2A-B049-97C0-016A6A77773C}" srcOrd="2"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3" destOrd="0" presId="urn:microsoft.com/office/officeart/2005/8/layout/chevron2"/>
    <dgm:cxn modelId="{4A64F031-6D79-B242-AD61-E36B974027A8}" type="presParOf" srcId="{F503E8A3-FF47-0848-BD07-B4D63851BA5F}" destId="{23F2698A-0B5E-CA42-B13B-4AC9E5470184}" srcOrd="4"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5" destOrd="0" presId="urn:microsoft.com/office/officeart/2005/8/layout/chevron2"/>
    <dgm:cxn modelId="{280F96F6-8A81-B542-B89B-1F6FA6FD4332}" type="presParOf" srcId="{F503E8A3-FF47-0848-BD07-B4D63851BA5F}" destId="{3D762A2E-7E04-9C4B-B8D3-A47CAEBA20AE}" srcOrd="6"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 modelId="{55D5BBFA-9B65-7143-9A12-D943BC4B424E}" type="presParOf" srcId="{F503E8A3-FF47-0848-BD07-B4D63851BA5F}" destId="{B95459E2-3DB0-694B-B701-51CDC84F7BB0}" srcOrd="7" destOrd="0" presId="urn:microsoft.com/office/officeart/2005/8/layout/chevron2"/>
    <dgm:cxn modelId="{E53C620C-70C6-FF4F-9B21-FA6918020841}" type="presParOf" srcId="{F503E8A3-FF47-0848-BD07-B4D63851BA5F}" destId="{55761BCA-444D-2141-8731-B59B44D03C41}" srcOrd="8" destOrd="0" presId="urn:microsoft.com/office/officeart/2005/8/layout/chevron2"/>
    <dgm:cxn modelId="{4B04CB06-8980-5443-A226-C014497002C3}" type="presParOf" srcId="{55761BCA-444D-2141-8731-B59B44D03C41}" destId="{38AFE571-796B-D843-9404-2F076F964A1D}" srcOrd="0" destOrd="0" presId="urn:microsoft.com/office/officeart/2005/8/layout/chevron2"/>
    <dgm:cxn modelId="{A9A1E0B3-E494-C04F-BB2D-FEE5FCB70A75}" type="presParOf" srcId="{55761BCA-444D-2141-8731-B59B44D03C41}" destId="{F3081D2F-122E-1046-A09C-746BBE7AB7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94905" y="98292"/>
          <a:ext cx="632705" cy="442893"/>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224833"/>
        <a:ext cx="442893" cy="189812"/>
      </dsp:txXfrm>
    </dsp:sp>
    <dsp:sp modelId="{2A942AAB-3D4D-2742-ADCE-01BD8C03E2CD}">
      <dsp:nvSpPr>
        <dsp:cNvPr id="0" name=""/>
        <dsp:cNvSpPr/>
      </dsp:nvSpPr>
      <dsp:spPr>
        <a:xfrm rot="5400000">
          <a:off x="4088284" y="-364200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ETFs</a:t>
          </a:r>
        </a:p>
      </dsp:txBody>
      <dsp:txXfrm rot="-5400000">
        <a:off x="442894" y="23463"/>
        <a:ext cx="7681963" cy="371106"/>
      </dsp:txXfrm>
    </dsp:sp>
    <dsp:sp modelId="{7BE8D6D6-85A1-8C49-B734-2905D830AA71}">
      <dsp:nvSpPr>
        <dsp:cNvPr id="0" name=""/>
        <dsp:cNvSpPr/>
      </dsp:nvSpPr>
      <dsp:spPr>
        <a:xfrm rot="5400000">
          <a:off x="-94905" y="656452"/>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782993"/>
        <a:ext cx="442893" cy="189812"/>
      </dsp:txXfrm>
    </dsp:sp>
    <dsp:sp modelId="{A2853E6D-2B6F-3D41-8830-7197C1E42F24}">
      <dsp:nvSpPr>
        <dsp:cNvPr id="0" name=""/>
        <dsp:cNvSpPr/>
      </dsp:nvSpPr>
      <dsp:spPr>
        <a:xfrm rot="5400000">
          <a:off x="4088284" y="-308384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Bonds</a:t>
          </a:r>
        </a:p>
      </dsp:txBody>
      <dsp:txXfrm rot="-5400000">
        <a:off x="442894" y="581623"/>
        <a:ext cx="7681963" cy="371106"/>
      </dsp:txXfrm>
    </dsp:sp>
    <dsp:sp modelId="{4030BF2A-446C-F04A-812E-589617EF0E6A}">
      <dsp:nvSpPr>
        <dsp:cNvPr id="0" name=""/>
        <dsp:cNvSpPr/>
      </dsp:nvSpPr>
      <dsp:spPr>
        <a:xfrm rot="5400000">
          <a:off x="-94905" y="1214612"/>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1341153"/>
        <a:ext cx="442893" cy="189812"/>
      </dsp:txXfrm>
    </dsp:sp>
    <dsp:sp modelId="{D55521CA-3025-8A4B-B6A0-0CA54848CCBA}">
      <dsp:nvSpPr>
        <dsp:cNvPr id="0" name=""/>
        <dsp:cNvSpPr/>
      </dsp:nvSpPr>
      <dsp:spPr>
        <a:xfrm rot="5400000">
          <a:off x="4088284" y="-252568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Stocks</a:t>
          </a:r>
        </a:p>
      </dsp:txBody>
      <dsp:txXfrm rot="-5400000">
        <a:off x="442894" y="1139783"/>
        <a:ext cx="7681963" cy="371106"/>
      </dsp:txXfrm>
    </dsp:sp>
    <dsp:sp modelId="{31BE89B0-084A-6B40-B2A8-04561A1D2559}">
      <dsp:nvSpPr>
        <dsp:cNvPr id="0" name=""/>
        <dsp:cNvSpPr/>
      </dsp:nvSpPr>
      <dsp:spPr>
        <a:xfrm rot="5400000">
          <a:off x="-94905" y="1772772"/>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1899313"/>
        <a:ext cx="442893" cy="189812"/>
      </dsp:txXfrm>
    </dsp:sp>
    <dsp:sp modelId="{69A3CE46-E611-6847-A8AB-2C31253861A2}">
      <dsp:nvSpPr>
        <dsp:cNvPr id="0" name=""/>
        <dsp:cNvSpPr/>
      </dsp:nvSpPr>
      <dsp:spPr>
        <a:xfrm rot="5400000">
          <a:off x="4088284" y="-196752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Excess Return</a:t>
          </a:r>
        </a:p>
      </dsp:txBody>
      <dsp:txXfrm rot="-5400000">
        <a:off x="442894" y="1697943"/>
        <a:ext cx="7681963" cy="371106"/>
      </dsp:txXfrm>
    </dsp:sp>
    <dsp:sp modelId="{C8A61EE0-1A80-7341-9D50-60FBD4256BF5}">
      <dsp:nvSpPr>
        <dsp:cNvPr id="0" name=""/>
        <dsp:cNvSpPr/>
      </dsp:nvSpPr>
      <dsp:spPr>
        <a:xfrm rot="5400000">
          <a:off x="-94905" y="2330933"/>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2457474"/>
        <a:ext cx="442893" cy="189812"/>
      </dsp:txXfrm>
    </dsp:sp>
    <dsp:sp modelId="{407D4379-7D10-E64C-B3D9-3AF65AE88308}">
      <dsp:nvSpPr>
        <dsp:cNvPr id="0" name=""/>
        <dsp:cNvSpPr/>
      </dsp:nvSpPr>
      <dsp:spPr>
        <a:xfrm rot="5400000">
          <a:off x="4088284" y="-1409362"/>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Risk Free Rate</a:t>
          </a:r>
        </a:p>
      </dsp:txBody>
      <dsp:txXfrm rot="-5400000">
        <a:off x="442894" y="2256104"/>
        <a:ext cx="7681963" cy="371106"/>
      </dsp:txXfrm>
    </dsp:sp>
    <dsp:sp modelId="{77075618-0B3E-BB44-BD61-174C8A465A8C}">
      <dsp:nvSpPr>
        <dsp:cNvPr id="0" name=""/>
        <dsp:cNvSpPr/>
      </dsp:nvSpPr>
      <dsp:spPr>
        <a:xfrm rot="5400000">
          <a:off x="-94905" y="2889093"/>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3015634"/>
        <a:ext cx="442893" cy="189812"/>
      </dsp:txXfrm>
    </dsp:sp>
    <dsp:sp modelId="{6993FF26-9ECC-E249-A6E5-7BDFDAA0E31F}">
      <dsp:nvSpPr>
        <dsp:cNvPr id="0" name=""/>
        <dsp:cNvSpPr/>
      </dsp:nvSpPr>
      <dsp:spPr>
        <a:xfrm rot="5400000">
          <a:off x="4088284" y="-851202"/>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Long</a:t>
          </a:r>
        </a:p>
      </dsp:txBody>
      <dsp:txXfrm rot="-5400000">
        <a:off x="442894" y="2814264"/>
        <a:ext cx="7681963" cy="371106"/>
      </dsp:txXfrm>
    </dsp:sp>
    <dsp:sp modelId="{90494EA2-8F34-764B-8B13-EA6C4A5F4877}">
      <dsp:nvSpPr>
        <dsp:cNvPr id="0" name=""/>
        <dsp:cNvSpPr/>
      </dsp:nvSpPr>
      <dsp:spPr>
        <a:xfrm rot="5400000">
          <a:off x="-94905" y="3447253"/>
          <a:ext cx="632705" cy="44289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3573794"/>
        <a:ext cx="442893" cy="189812"/>
      </dsp:txXfrm>
    </dsp:sp>
    <dsp:sp modelId="{21B4A180-91F4-CF40-87B2-25C72581688B}">
      <dsp:nvSpPr>
        <dsp:cNvPr id="0" name=""/>
        <dsp:cNvSpPr/>
      </dsp:nvSpPr>
      <dsp:spPr>
        <a:xfrm rot="5400000">
          <a:off x="4088284" y="-293042"/>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Short</a:t>
          </a:r>
        </a:p>
      </dsp:txBody>
      <dsp:txXfrm rot="-5400000">
        <a:off x="442894" y="3372424"/>
        <a:ext cx="7681963" cy="371106"/>
      </dsp:txXfrm>
    </dsp:sp>
    <dsp:sp modelId="{B7274B4E-57D1-B94C-A50B-842FBF1385DB}">
      <dsp:nvSpPr>
        <dsp:cNvPr id="0" name=""/>
        <dsp:cNvSpPr/>
      </dsp:nvSpPr>
      <dsp:spPr>
        <a:xfrm rot="5400000">
          <a:off x="-94905" y="4005413"/>
          <a:ext cx="632705" cy="44289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4131954"/>
        <a:ext cx="442893" cy="189812"/>
      </dsp:txXfrm>
    </dsp:sp>
    <dsp:sp modelId="{EE6540D4-C2FA-1B46-BDD9-2D9A0A8895AE}">
      <dsp:nvSpPr>
        <dsp:cNvPr id="0" name=""/>
        <dsp:cNvSpPr/>
      </dsp:nvSpPr>
      <dsp:spPr>
        <a:xfrm rot="5400000">
          <a:off x="4088284" y="265117"/>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Leverage </a:t>
          </a:r>
        </a:p>
      </dsp:txBody>
      <dsp:txXfrm rot="-5400000">
        <a:off x="442894" y="3930583"/>
        <a:ext cx="7681963" cy="371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186814" y="189357"/>
          <a:ext cx="1245430" cy="871801"/>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438444"/>
        <a:ext cx="871801" cy="373629"/>
      </dsp:txXfrm>
    </dsp:sp>
    <dsp:sp modelId="{2A942AAB-3D4D-2742-ADCE-01BD8C03E2CD}">
      <dsp:nvSpPr>
        <dsp:cNvPr id="0" name=""/>
        <dsp:cNvSpPr/>
      </dsp:nvSpPr>
      <dsp:spPr>
        <a:xfrm rot="5400000">
          <a:off x="4103602" y="-3229257"/>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Variance</a:t>
          </a:r>
        </a:p>
      </dsp:txBody>
      <dsp:txXfrm rot="-5400000">
        <a:off x="871802" y="42061"/>
        <a:ext cx="7233613" cy="730494"/>
      </dsp:txXfrm>
    </dsp:sp>
    <dsp:sp modelId="{31BE89B0-084A-6B40-B2A8-04561A1D2559}">
      <dsp:nvSpPr>
        <dsp:cNvPr id="0" name=""/>
        <dsp:cNvSpPr/>
      </dsp:nvSpPr>
      <dsp:spPr>
        <a:xfrm rot="5400000">
          <a:off x="-186814" y="1288051"/>
          <a:ext cx="1245430" cy="871801"/>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1537138"/>
        <a:ext cx="871801" cy="373629"/>
      </dsp:txXfrm>
    </dsp:sp>
    <dsp:sp modelId="{69A3CE46-E611-6847-A8AB-2C31253861A2}">
      <dsp:nvSpPr>
        <dsp:cNvPr id="0" name=""/>
        <dsp:cNvSpPr/>
      </dsp:nvSpPr>
      <dsp:spPr>
        <a:xfrm rot="5400000">
          <a:off x="4103602" y="-2130563"/>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Standard Deviation</a:t>
          </a:r>
        </a:p>
      </dsp:txBody>
      <dsp:txXfrm rot="-5400000">
        <a:off x="871802" y="1140755"/>
        <a:ext cx="7233613" cy="730494"/>
      </dsp:txXfrm>
    </dsp:sp>
    <dsp:sp modelId="{C8A61EE0-1A80-7341-9D50-60FBD4256BF5}">
      <dsp:nvSpPr>
        <dsp:cNvPr id="0" name=""/>
        <dsp:cNvSpPr/>
      </dsp:nvSpPr>
      <dsp:spPr>
        <a:xfrm rot="5400000">
          <a:off x="-186814" y="2386746"/>
          <a:ext cx="1245430" cy="871801"/>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2635833"/>
        <a:ext cx="871801" cy="373629"/>
      </dsp:txXfrm>
    </dsp:sp>
    <dsp:sp modelId="{407D4379-7D10-E64C-B3D9-3AF65AE88308}">
      <dsp:nvSpPr>
        <dsp:cNvPr id="0" name=""/>
        <dsp:cNvSpPr/>
      </dsp:nvSpPr>
      <dsp:spPr>
        <a:xfrm rot="5400000">
          <a:off x="4103602" y="-1031868"/>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Covariance</a:t>
          </a:r>
        </a:p>
      </dsp:txBody>
      <dsp:txXfrm rot="-5400000">
        <a:off x="871802" y="2239450"/>
        <a:ext cx="7233613" cy="730494"/>
      </dsp:txXfrm>
    </dsp:sp>
    <dsp:sp modelId="{77075618-0B3E-BB44-BD61-174C8A465A8C}">
      <dsp:nvSpPr>
        <dsp:cNvPr id="0" name=""/>
        <dsp:cNvSpPr/>
      </dsp:nvSpPr>
      <dsp:spPr>
        <a:xfrm rot="5400000">
          <a:off x="-186814" y="3485440"/>
          <a:ext cx="1245430" cy="871801"/>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3734527"/>
        <a:ext cx="871801" cy="373629"/>
      </dsp:txXfrm>
    </dsp:sp>
    <dsp:sp modelId="{6993FF26-9ECC-E249-A6E5-7BDFDAA0E31F}">
      <dsp:nvSpPr>
        <dsp:cNvPr id="0" name=""/>
        <dsp:cNvSpPr/>
      </dsp:nvSpPr>
      <dsp:spPr>
        <a:xfrm rot="5400000">
          <a:off x="4103602" y="66825"/>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Correlations</a:t>
          </a:r>
        </a:p>
      </dsp:txBody>
      <dsp:txXfrm rot="-5400000">
        <a:off x="871802" y="3338143"/>
        <a:ext cx="7233613" cy="7304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150517" y="151647"/>
          <a:ext cx="1003448" cy="702414"/>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52337"/>
        <a:ext cx="702414" cy="301034"/>
      </dsp:txXfrm>
    </dsp:sp>
    <dsp:sp modelId="{2A942AAB-3D4D-2742-ADCE-01BD8C03E2CD}">
      <dsp:nvSpPr>
        <dsp:cNvPr id="0" name=""/>
        <dsp:cNvSpPr/>
      </dsp:nvSpPr>
      <dsp:spPr>
        <a:xfrm rot="5400000">
          <a:off x="4097552" y="-3394008"/>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Transpose</a:t>
          </a:r>
        </a:p>
      </dsp:txBody>
      <dsp:txXfrm rot="-5400000">
        <a:off x="702414" y="32970"/>
        <a:ext cx="7410678" cy="588561"/>
      </dsp:txXfrm>
    </dsp:sp>
    <dsp:sp modelId="{31BE89B0-084A-6B40-B2A8-04561A1D2559}">
      <dsp:nvSpPr>
        <dsp:cNvPr id="0" name=""/>
        <dsp:cNvSpPr/>
      </dsp:nvSpPr>
      <dsp:spPr>
        <a:xfrm rot="5400000">
          <a:off x="-150517" y="1036870"/>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1237560"/>
        <a:ext cx="702414" cy="301034"/>
      </dsp:txXfrm>
    </dsp:sp>
    <dsp:sp modelId="{69A3CE46-E611-6847-A8AB-2C31253861A2}">
      <dsp:nvSpPr>
        <dsp:cNvPr id="0" name=""/>
        <dsp:cNvSpPr/>
      </dsp:nvSpPr>
      <dsp:spPr>
        <a:xfrm rot="5400000">
          <a:off x="4097552" y="-2508785"/>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Matrix</a:t>
          </a:r>
        </a:p>
      </dsp:txBody>
      <dsp:txXfrm rot="-5400000">
        <a:off x="702414" y="918193"/>
        <a:ext cx="7410678" cy="588561"/>
      </dsp:txXfrm>
    </dsp:sp>
    <dsp:sp modelId="{C8A61EE0-1A80-7341-9D50-60FBD4256BF5}">
      <dsp:nvSpPr>
        <dsp:cNvPr id="0" name=""/>
        <dsp:cNvSpPr/>
      </dsp:nvSpPr>
      <dsp:spPr>
        <a:xfrm rot="5400000">
          <a:off x="-150517" y="1922092"/>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2122782"/>
        <a:ext cx="702414" cy="301034"/>
      </dsp:txXfrm>
    </dsp:sp>
    <dsp:sp modelId="{407D4379-7D10-E64C-B3D9-3AF65AE88308}">
      <dsp:nvSpPr>
        <dsp:cNvPr id="0" name=""/>
        <dsp:cNvSpPr/>
      </dsp:nvSpPr>
      <dsp:spPr>
        <a:xfrm rot="5400000">
          <a:off x="4097552" y="-1623562"/>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Vector</a:t>
          </a:r>
        </a:p>
      </dsp:txBody>
      <dsp:txXfrm rot="-5400000">
        <a:off x="702414" y="1803416"/>
        <a:ext cx="7410678" cy="588561"/>
      </dsp:txXfrm>
    </dsp:sp>
    <dsp:sp modelId="{77075618-0B3E-BB44-BD61-174C8A465A8C}">
      <dsp:nvSpPr>
        <dsp:cNvPr id="0" name=""/>
        <dsp:cNvSpPr/>
      </dsp:nvSpPr>
      <dsp:spPr>
        <a:xfrm rot="5400000">
          <a:off x="-150517" y="2807315"/>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008005"/>
        <a:ext cx="702414" cy="301034"/>
      </dsp:txXfrm>
    </dsp:sp>
    <dsp:sp modelId="{6993FF26-9ECC-E249-A6E5-7BDFDAA0E31F}">
      <dsp:nvSpPr>
        <dsp:cNvPr id="0" name=""/>
        <dsp:cNvSpPr/>
      </dsp:nvSpPr>
      <dsp:spPr>
        <a:xfrm rot="5400000">
          <a:off x="4097552" y="-738340"/>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Matrix Multiplication</a:t>
          </a:r>
        </a:p>
      </dsp:txBody>
      <dsp:txXfrm rot="-5400000">
        <a:off x="702414" y="2688638"/>
        <a:ext cx="7410678" cy="588561"/>
      </dsp:txXfrm>
    </dsp:sp>
    <dsp:sp modelId="{38AFE571-796B-D843-9404-2F076F964A1D}">
      <dsp:nvSpPr>
        <dsp:cNvPr id="0" name=""/>
        <dsp:cNvSpPr/>
      </dsp:nvSpPr>
      <dsp:spPr>
        <a:xfrm rot="5400000">
          <a:off x="-150517" y="3692538"/>
          <a:ext cx="1003448" cy="702414"/>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893228"/>
        <a:ext cx="702414" cy="301034"/>
      </dsp:txXfrm>
    </dsp:sp>
    <dsp:sp modelId="{F3081D2F-122E-1046-A09C-746BBE7AB719}">
      <dsp:nvSpPr>
        <dsp:cNvPr id="0" name=""/>
        <dsp:cNvSpPr/>
      </dsp:nvSpPr>
      <dsp:spPr>
        <a:xfrm rot="5400000">
          <a:off x="4097552" y="146882"/>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Inverse</a:t>
          </a:r>
        </a:p>
      </dsp:txBody>
      <dsp:txXfrm rot="-5400000">
        <a:off x="702414" y="3573860"/>
        <a:ext cx="7410678" cy="5885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0.18399</cdr:x>
      <cdr:y>0.13242</cdr:y>
    </cdr:from>
    <cdr:to>
      <cdr:x>0.91746</cdr:x>
      <cdr:y>0.71461</cdr:y>
    </cdr:to>
    <cdr:sp macro="" textlink="">
      <cdr:nvSpPr>
        <cdr:cNvPr id="3" name="Freeform 2">
          <a:extLst xmlns:a="http://schemas.openxmlformats.org/drawingml/2006/main">
            <a:ext uri="{FF2B5EF4-FFF2-40B4-BE49-F238E27FC236}">
              <a16:creationId xmlns:a16="http://schemas.microsoft.com/office/drawing/2014/main" id="{1D8988D1-DA6C-F941-9507-9B15E90688FF}"/>
            </a:ext>
          </a:extLst>
        </cdr:cNvPr>
        <cdr:cNvSpPr/>
      </cdr:nvSpPr>
      <cdr:spPr>
        <a:xfrm xmlns:a="http://schemas.openxmlformats.org/drawingml/2006/main">
          <a:off x="1680160" y="716691"/>
          <a:ext cx="6697721" cy="3150973"/>
        </a:xfrm>
        <a:custGeom xmlns:a="http://schemas.openxmlformats.org/drawingml/2006/main">
          <a:avLst/>
          <a:gdLst>
            <a:gd name="connsiteX0" fmla="*/ 6697721 w 6697721"/>
            <a:gd name="connsiteY0" fmla="*/ 0 h 3150973"/>
            <a:gd name="connsiteX1" fmla="*/ 359 w 6697721"/>
            <a:gd name="connsiteY1" fmla="*/ 1235676 h 3150973"/>
            <a:gd name="connsiteX2" fmla="*/ 6364089 w 6697721"/>
            <a:gd name="connsiteY2" fmla="*/ 3150973 h 3150973"/>
            <a:gd name="connsiteX3" fmla="*/ 6364089 w 6697721"/>
            <a:gd name="connsiteY3" fmla="*/ 3150973 h 3150973"/>
          </a:gdLst>
          <a:ahLst/>
          <a:cxnLst>
            <a:cxn ang="0">
              <a:pos x="connsiteX0" y="connsiteY0"/>
            </a:cxn>
            <a:cxn ang="0">
              <a:pos x="connsiteX1" y="connsiteY1"/>
            </a:cxn>
            <a:cxn ang="0">
              <a:pos x="connsiteX2" y="connsiteY2"/>
            </a:cxn>
            <a:cxn ang="0">
              <a:pos x="connsiteX3" y="connsiteY3"/>
            </a:cxn>
          </a:cxnLst>
          <a:rect l="l" t="t" r="r" b="b"/>
          <a:pathLst>
            <a:path w="6697721" h="3150973">
              <a:moveTo>
                <a:pt x="6697721" y="0"/>
              </a:moveTo>
              <a:cubicBezTo>
                <a:pt x="3376842" y="355257"/>
                <a:pt x="55964" y="710514"/>
                <a:pt x="359" y="1235676"/>
              </a:cubicBezTo>
              <a:cubicBezTo>
                <a:pt x="-55246" y="1760838"/>
                <a:pt x="6364089" y="3150973"/>
                <a:pt x="6364089" y="3150973"/>
              </a:cubicBezTo>
              <a:lnTo>
                <a:pt x="6364089" y="3150973"/>
              </a:lnTo>
            </a:path>
          </a:pathLst>
        </a:cu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0C8C3-73A4-B042-98E5-E28B014DF21A}" type="datetimeFigureOut">
              <a:rPr lang="en-US" smtClean="0"/>
              <a:t>4/3/22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6A98C-4946-294C-96EB-E06E61879BE2}" type="slidenum">
              <a:rPr lang="en-US" smtClean="0"/>
              <a:t>‹#›</a:t>
            </a:fld>
            <a:endParaRPr lang="en-US"/>
          </a:p>
        </p:txBody>
      </p:sp>
    </p:spTree>
    <p:extLst>
      <p:ext uri="{BB962C8B-B14F-4D97-AF65-F5344CB8AC3E}">
        <p14:creationId xmlns:p14="http://schemas.microsoft.com/office/powerpoint/2010/main" val="306037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6A98C-4946-294C-96EB-E06E61879BE2}" type="slidenum">
              <a:rPr lang="en-US" smtClean="0"/>
              <a:t>1</a:t>
            </a:fld>
            <a:endParaRPr lang="en-US"/>
          </a:p>
        </p:txBody>
      </p:sp>
    </p:spTree>
    <p:extLst>
      <p:ext uri="{BB962C8B-B14F-4D97-AF65-F5344CB8AC3E}">
        <p14:creationId xmlns:p14="http://schemas.microsoft.com/office/powerpoint/2010/main" val="185185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2</a:t>
            </a:fld>
            <a:endParaRPr lang="en-US"/>
          </a:p>
        </p:txBody>
      </p:sp>
    </p:spTree>
    <p:extLst>
      <p:ext uri="{BB962C8B-B14F-4D97-AF65-F5344CB8AC3E}">
        <p14:creationId xmlns:p14="http://schemas.microsoft.com/office/powerpoint/2010/main" val="264267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3</a:t>
            </a:fld>
            <a:endParaRPr lang="en-US"/>
          </a:p>
        </p:txBody>
      </p:sp>
    </p:spTree>
    <p:extLst>
      <p:ext uri="{BB962C8B-B14F-4D97-AF65-F5344CB8AC3E}">
        <p14:creationId xmlns:p14="http://schemas.microsoft.com/office/powerpoint/2010/main" val="339086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4</a:t>
            </a:fld>
            <a:endParaRPr lang="en-US"/>
          </a:p>
        </p:txBody>
      </p:sp>
    </p:spTree>
    <p:extLst>
      <p:ext uri="{BB962C8B-B14F-4D97-AF65-F5344CB8AC3E}">
        <p14:creationId xmlns:p14="http://schemas.microsoft.com/office/powerpoint/2010/main" val="1654522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6A98C-4946-294C-96EB-E06E61879BE2}" type="slidenum">
              <a:rPr lang="en-US" smtClean="0"/>
              <a:t>7</a:t>
            </a:fld>
            <a:endParaRPr lang="en-US"/>
          </a:p>
        </p:txBody>
      </p:sp>
    </p:spTree>
    <p:extLst>
      <p:ext uri="{BB962C8B-B14F-4D97-AF65-F5344CB8AC3E}">
        <p14:creationId xmlns:p14="http://schemas.microsoft.com/office/powerpoint/2010/main" val="254651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reserve="1" userDrawn="1">
  <p:cSld name="Opening slide">
    <p:bg>
      <p:bgPr>
        <a:solidFill>
          <a:srgbClr val="244C6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57883" y="2252133"/>
            <a:ext cx="9076167" cy="1411968"/>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a:r>
              <a:rPr lang="en-US"/>
              <a:t>Click to edit Master title style</a:t>
            </a:r>
            <a:endParaRPr/>
          </a:p>
        </p:txBody>
      </p:sp>
      <p:sp>
        <p:nvSpPr>
          <p:cNvPr id="10" name="Google Shape;10;p2"/>
          <p:cNvSpPr txBox="1">
            <a:spLocks noGrp="1"/>
          </p:cNvSpPr>
          <p:nvPr>
            <p:ph type="subTitle" idx="1"/>
          </p:nvPr>
        </p:nvSpPr>
        <p:spPr>
          <a:xfrm>
            <a:off x="2761166" y="3508926"/>
            <a:ext cx="6669600" cy="9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3733">
                <a:solidFill>
                  <a:srgbClr val="CCCCCC"/>
                </a:solidFill>
              </a:defRPr>
            </a:lvl2pPr>
            <a:lvl3pPr lvl="2" algn="ctr" rtl="0">
              <a:lnSpc>
                <a:spcPct val="100000"/>
              </a:lnSpc>
              <a:spcBef>
                <a:spcPts val="0"/>
              </a:spcBef>
              <a:spcAft>
                <a:spcPts val="0"/>
              </a:spcAft>
              <a:buClr>
                <a:srgbClr val="CCCCCC"/>
              </a:buClr>
              <a:buSzPts val="2800"/>
              <a:buNone/>
              <a:defRPr sz="3733">
                <a:solidFill>
                  <a:srgbClr val="CCCCCC"/>
                </a:solidFill>
              </a:defRPr>
            </a:lvl3pPr>
            <a:lvl4pPr lvl="3" algn="ctr" rtl="0">
              <a:lnSpc>
                <a:spcPct val="100000"/>
              </a:lnSpc>
              <a:spcBef>
                <a:spcPts val="0"/>
              </a:spcBef>
              <a:spcAft>
                <a:spcPts val="0"/>
              </a:spcAft>
              <a:buClr>
                <a:srgbClr val="CCCCCC"/>
              </a:buClr>
              <a:buSzPts val="2800"/>
              <a:buNone/>
              <a:defRPr sz="3733">
                <a:solidFill>
                  <a:srgbClr val="CCCCCC"/>
                </a:solidFill>
              </a:defRPr>
            </a:lvl4pPr>
            <a:lvl5pPr lvl="4" algn="ctr" rtl="0">
              <a:lnSpc>
                <a:spcPct val="100000"/>
              </a:lnSpc>
              <a:spcBef>
                <a:spcPts val="0"/>
              </a:spcBef>
              <a:spcAft>
                <a:spcPts val="0"/>
              </a:spcAft>
              <a:buClr>
                <a:srgbClr val="CCCCCC"/>
              </a:buClr>
              <a:buSzPts val="2800"/>
              <a:buNone/>
              <a:defRPr sz="3733">
                <a:solidFill>
                  <a:srgbClr val="CCCCCC"/>
                </a:solidFill>
              </a:defRPr>
            </a:lvl5pPr>
            <a:lvl6pPr lvl="5" algn="ctr" rtl="0">
              <a:lnSpc>
                <a:spcPct val="100000"/>
              </a:lnSpc>
              <a:spcBef>
                <a:spcPts val="0"/>
              </a:spcBef>
              <a:spcAft>
                <a:spcPts val="0"/>
              </a:spcAft>
              <a:buClr>
                <a:srgbClr val="CCCCCC"/>
              </a:buClr>
              <a:buSzPts val="2800"/>
              <a:buNone/>
              <a:defRPr sz="3733">
                <a:solidFill>
                  <a:srgbClr val="CCCCCC"/>
                </a:solidFill>
              </a:defRPr>
            </a:lvl6pPr>
            <a:lvl7pPr lvl="6" algn="ctr" rtl="0">
              <a:lnSpc>
                <a:spcPct val="100000"/>
              </a:lnSpc>
              <a:spcBef>
                <a:spcPts val="0"/>
              </a:spcBef>
              <a:spcAft>
                <a:spcPts val="0"/>
              </a:spcAft>
              <a:buClr>
                <a:srgbClr val="CCCCCC"/>
              </a:buClr>
              <a:buSzPts val="2800"/>
              <a:buNone/>
              <a:defRPr sz="3733">
                <a:solidFill>
                  <a:srgbClr val="CCCCCC"/>
                </a:solidFill>
              </a:defRPr>
            </a:lvl7pPr>
            <a:lvl8pPr lvl="7" algn="ctr" rtl="0">
              <a:lnSpc>
                <a:spcPct val="100000"/>
              </a:lnSpc>
              <a:spcBef>
                <a:spcPts val="0"/>
              </a:spcBef>
              <a:spcAft>
                <a:spcPts val="0"/>
              </a:spcAft>
              <a:buClr>
                <a:srgbClr val="CCCCCC"/>
              </a:buClr>
              <a:buSzPts val="2800"/>
              <a:buNone/>
              <a:defRPr sz="3733">
                <a:solidFill>
                  <a:srgbClr val="CCCCCC"/>
                </a:solidFill>
              </a:defRPr>
            </a:lvl8pPr>
            <a:lvl9pPr lvl="8" algn="ctr" rtl="0">
              <a:lnSpc>
                <a:spcPct val="100000"/>
              </a:lnSpc>
              <a:spcBef>
                <a:spcPts val="0"/>
              </a:spcBef>
              <a:spcAft>
                <a:spcPts val="0"/>
              </a:spcAft>
              <a:buClr>
                <a:srgbClr val="CCCCCC"/>
              </a:buClr>
              <a:buSzPts val="2800"/>
              <a:buNone/>
              <a:defRPr sz="3733">
                <a:solidFill>
                  <a:srgbClr val="CCCCCC"/>
                </a:solidFill>
              </a:defRPr>
            </a:lvl9pPr>
          </a:lstStyle>
          <a:p>
            <a:r>
              <a:rPr lang="en-US"/>
              <a:t>Click to edit Master subtitle style</a:t>
            </a:r>
            <a:endParaRPr/>
          </a:p>
        </p:txBody>
      </p:sp>
      <p:sp>
        <p:nvSpPr>
          <p:cNvPr id="4" name="Google Shape;144;p29">
            <a:extLst>
              <a:ext uri="{FF2B5EF4-FFF2-40B4-BE49-F238E27FC236}">
                <a16:creationId xmlns:a16="http://schemas.microsoft.com/office/drawing/2014/main" id="{303031BA-2D33-E443-B270-325661E973BF}"/>
              </a:ext>
            </a:extLst>
          </p:cNvPr>
          <p:cNvSpPr/>
          <p:nvPr userDrawn="1"/>
        </p:nvSpPr>
        <p:spPr>
          <a:xfrm rot="10800000">
            <a:off x="10376000" y="490534"/>
            <a:ext cx="1270000" cy="1101700"/>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5" name="Google Shape;145;p29">
            <a:extLst>
              <a:ext uri="{FF2B5EF4-FFF2-40B4-BE49-F238E27FC236}">
                <a16:creationId xmlns:a16="http://schemas.microsoft.com/office/drawing/2014/main" id="{C866DF73-D84E-BC43-AE20-883564D61B95}"/>
              </a:ext>
            </a:extLst>
          </p:cNvPr>
          <p:cNvSpPr/>
          <p:nvPr userDrawn="1"/>
        </p:nvSpPr>
        <p:spPr>
          <a:xfrm>
            <a:off x="508100" y="5265751"/>
            <a:ext cx="1270000" cy="1101700"/>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1399488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7744A4-277F-3040-9704-4DE8D5B9B5AD}"/>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4" name="Footer Placeholder 3">
            <a:extLst>
              <a:ext uri="{FF2B5EF4-FFF2-40B4-BE49-F238E27FC236}">
                <a16:creationId xmlns:a16="http://schemas.microsoft.com/office/drawing/2014/main" id="{B2126F02-E385-3946-B02B-BD2A69AB6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DC12-51A9-1E45-956A-911FC7A07507}"/>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7" name="Title 1">
            <a:extLst>
              <a:ext uri="{FF2B5EF4-FFF2-40B4-BE49-F238E27FC236}">
                <a16:creationId xmlns:a16="http://schemas.microsoft.com/office/drawing/2014/main" id="{E1ADB36E-AE41-C64C-93EC-9F949F6305C0}"/>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379862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7744A4-277F-3040-9704-4DE8D5B9B5AD}"/>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4" name="Footer Placeholder 3">
            <a:extLst>
              <a:ext uri="{FF2B5EF4-FFF2-40B4-BE49-F238E27FC236}">
                <a16:creationId xmlns:a16="http://schemas.microsoft.com/office/drawing/2014/main" id="{B2126F02-E385-3946-B02B-BD2A69AB6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DC12-51A9-1E45-956A-911FC7A07507}"/>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8" name="Rectangle 7">
            <a:extLst>
              <a:ext uri="{FF2B5EF4-FFF2-40B4-BE49-F238E27FC236}">
                <a16:creationId xmlns:a16="http://schemas.microsoft.com/office/drawing/2014/main" id="{EC56BAE0-55B9-D44B-8C2E-E4BD4A542B40}"/>
              </a:ext>
            </a:extLst>
          </p:cNvPr>
          <p:cNvSpPr/>
          <p:nvPr userDrawn="1"/>
        </p:nvSpPr>
        <p:spPr>
          <a:xfrm>
            <a:off x="838200" y="2195543"/>
            <a:ext cx="10515600" cy="772794"/>
          </a:xfrm>
          <a:prstGeom prst="rect">
            <a:avLst/>
          </a:prstGeom>
          <a:solidFill>
            <a:srgbClr val="1F37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7EDD4D5-2B48-DD40-B0E4-30B04D595E1F}"/>
              </a:ext>
            </a:extLst>
          </p:cNvPr>
          <p:cNvSpPr>
            <a:spLocks noGrp="1"/>
          </p:cNvSpPr>
          <p:nvPr>
            <p:ph type="ctrTitle"/>
          </p:nvPr>
        </p:nvSpPr>
        <p:spPr>
          <a:xfrm>
            <a:off x="1524000" y="2581940"/>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421742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057A-2D72-224A-A7B2-6488480EEC1D}"/>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3" name="Footer Placeholder 2">
            <a:extLst>
              <a:ext uri="{FF2B5EF4-FFF2-40B4-BE49-F238E27FC236}">
                <a16:creationId xmlns:a16="http://schemas.microsoft.com/office/drawing/2014/main" id="{C71B2006-A39E-5C40-A542-1D773814F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7B305-08AE-5E4B-AEA6-2F542F41F15B}"/>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227432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057A-2D72-224A-A7B2-6488480EEC1D}"/>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3" name="Footer Placeholder 2">
            <a:extLst>
              <a:ext uri="{FF2B5EF4-FFF2-40B4-BE49-F238E27FC236}">
                <a16:creationId xmlns:a16="http://schemas.microsoft.com/office/drawing/2014/main" id="{C71B2006-A39E-5C40-A542-1D773814F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7B305-08AE-5E4B-AEA6-2F542F41F15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5" name="Rectangle 4">
            <a:extLst>
              <a:ext uri="{FF2B5EF4-FFF2-40B4-BE49-F238E27FC236}">
                <a16:creationId xmlns:a16="http://schemas.microsoft.com/office/drawing/2014/main" id="{E1EB8F2A-6ADD-5B48-B6D5-EC20866C4C08}"/>
              </a:ext>
            </a:extLst>
          </p:cNvPr>
          <p:cNvSpPr/>
          <p:nvPr userDrawn="1"/>
        </p:nvSpPr>
        <p:spPr>
          <a:xfrm>
            <a:off x="838200" y="1694836"/>
            <a:ext cx="10515600" cy="772794"/>
          </a:xfrm>
          <a:prstGeom prst="rect">
            <a:avLst/>
          </a:prstGeom>
          <a:solidFill>
            <a:srgbClr val="1F37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472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Shape 11"/>
        <p:cNvGrpSpPr/>
        <p:nvPr/>
      </p:nvGrpSpPr>
      <p:grpSpPr>
        <a:xfrm>
          <a:off x="0" y="0"/>
          <a:ext cx="0" cy="0"/>
          <a:chOff x="0" y="0"/>
          <a:chExt cx="0" cy="0"/>
        </a:xfrm>
      </p:grpSpPr>
      <p:sp>
        <p:nvSpPr>
          <p:cNvPr id="12" name="Google Shape;12;p3"/>
          <p:cNvSpPr/>
          <p:nvPr/>
        </p:nvSpPr>
        <p:spPr>
          <a:xfrm>
            <a:off x="2105184" y="2048104"/>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3" name="Google Shape;13;p3"/>
          <p:cNvSpPr txBox="1">
            <a:spLocks noGrp="1"/>
          </p:cNvSpPr>
          <p:nvPr>
            <p:ph type="ctrTitle"/>
          </p:nvPr>
        </p:nvSpPr>
        <p:spPr>
          <a:xfrm>
            <a:off x="3825989" y="2936567"/>
            <a:ext cx="15600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14" name="Google Shape;14;p3"/>
          <p:cNvSpPr txBox="1">
            <a:spLocks noGrp="1"/>
          </p:cNvSpPr>
          <p:nvPr>
            <p:ph type="subTitle" idx="1"/>
          </p:nvPr>
        </p:nvSpPr>
        <p:spPr>
          <a:xfrm>
            <a:off x="2844245" y="348996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 name="Google Shape;15;p3"/>
          <p:cNvSpPr txBox="1">
            <a:spLocks noGrp="1"/>
          </p:cNvSpPr>
          <p:nvPr>
            <p:ph type="title" idx="2" hasCustomPrompt="1"/>
          </p:nvPr>
        </p:nvSpPr>
        <p:spPr>
          <a:xfrm>
            <a:off x="3047845" y="216578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5287717" y="2932033"/>
            <a:ext cx="300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17" name="Google Shape;17;p3"/>
          <p:cNvSpPr txBox="1">
            <a:spLocks noGrp="1"/>
          </p:cNvSpPr>
          <p:nvPr>
            <p:ph type="subTitle" idx="4"/>
          </p:nvPr>
        </p:nvSpPr>
        <p:spPr>
          <a:xfrm>
            <a:off x="5654517" y="3482911"/>
            <a:ext cx="263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8" name="Google Shape;18;p3"/>
          <p:cNvSpPr txBox="1">
            <a:spLocks noGrp="1"/>
          </p:cNvSpPr>
          <p:nvPr>
            <p:ph type="title" idx="5" hasCustomPrompt="1"/>
          </p:nvPr>
        </p:nvSpPr>
        <p:spPr>
          <a:xfrm>
            <a:off x="5978060" y="2161249"/>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9299120" y="2932067"/>
            <a:ext cx="1926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20" name="Google Shape;20;p3"/>
          <p:cNvSpPr txBox="1">
            <a:spLocks noGrp="1"/>
          </p:cNvSpPr>
          <p:nvPr>
            <p:ph type="subTitle" idx="7"/>
          </p:nvPr>
        </p:nvSpPr>
        <p:spPr>
          <a:xfrm>
            <a:off x="8683341" y="348293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21" name="Google Shape;21;p3"/>
          <p:cNvSpPr txBox="1">
            <a:spLocks noGrp="1"/>
          </p:cNvSpPr>
          <p:nvPr>
            <p:ph type="title" idx="8" hasCustomPrompt="1"/>
          </p:nvPr>
        </p:nvSpPr>
        <p:spPr>
          <a:xfrm>
            <a:off x="8886941" y="216126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967501" y="5046535"/>
            <a:ext cx="1560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dirty="0"/>
          </a:p>
        </p:txBody>
      </p:sp>
      <p:sp>
        <p:nvSpPr>
          <p:cNvPr id="23" name="Google Shape;23;p3"/>
          <p:cNvSpPr txBox="1">
            <a:spLocks noGrp="1"/>
          </p:cNvSpPr>
          <p:nvPr>
            <p:ph type="subTitle" idx="13"/>
          </p:nvPr>
        </p:nvSpPr>
        <p:spPr>
          <a:xfrm>
            <a:off x="967500" y="5599945"/>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24" name="Google Shape;24;p3"/>
          <p:cNvSpPr txBox="1">
            <a:spLocks noGrp="1"/>
          </p:cNvSpPr>
          <p:nvPr>
            <p:ph type="title" idx="14" hasCustomPrompt="1"/>
          </p:nvPr>
        </p:nvSpPr>
        <p:spPr>
          <a:xfrm>
            <a:off x="967516" y="4293324"/>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3827467" y="5042001"/>
            <a:ext cx="1504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26" name="Google Shape;26;p3"/>
          <p:cNvSpPr txBox="1">
            <a:spLocks noGrp="1"/>
          </p:cNvSpPr>
          <p:nvPr>
            <p:ph type="subTitle" idx="16"/>
          </p:nvPr>
        </p:nvSpPr>
        <p:spPr>
          <a:xfrm>
            <a:off x="3827461" y="5592891"/>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27" name="Google Shape;27;p3"/>
          <p:cNvSpPr txBox="1">
            <a:spLocks noGrp="1"/>
          </p:cNvSpPr>
          <p:nvPr>
            <p:ph type="title" idx="17" hasCustomPrompt="1"/>
          </p:nvPr>
        </p:nvSpPr>
        <p:spPr>
          <a:xfrm>
            <a:off x="3827483" y="4288792"/>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6687433" y="5042035"/>
            <a:ext cx="1222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29" name="Google Shape;29;p3"/>
          <p:cNvSpPr txBox="1">
            <a:spLocks noGrp="1"/>
          </p:cNvSpPr>
          <p:nvPr>
            <p:ph type="subTitle" idx="19"/>
          </p:nvPr>
        </p:nvSpPr>
        <p:spPr>
          <a:xfrm>
            <a:off x="6687433" y="5592912"/>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30" name="Google Shape;30;p3"/>
          <p:cNvSpPr txBox="1">
            <a:spLocks noGrp="1"/>
          </p:cNvSpPr>
          <p:nvPr>
            <p:ph type="title" idx="20" hasCustomPrompt="1"/>
          </p:nvPr>
        </p:nvSpPr>
        <p:spPr>
          <a:xfrm>
            <a:off x="6687449" y="4288805"/>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3" name="Google Shape;33;p3"/>
          <p:cNvSpPr/>
          <p:nvPr/>
        </p:nvSpPr>
        <p:spPr>
          <a:xfrm>
            <a:off x="-132083" y="4147480"/>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4" name="Title 1">
            <a:extLst>
              <a:ext uri="{FF2B5EF4-FFF2-40B4-BE49-F238E27FC236}">
                <a16:creationId xmlns:a16="http://schemas.microsoft.com/office/drawing/2014/main" id="{1CD8B1A4-FD03-6A45-AD5B-4B5B43808582}"/>
              </a:ext>
            </a:extLst>
          </p:cNvPr>
          <p:cNvSpPr txBox="1">
            <a:spLocks/>
          </p:cNvSpPr>
          <p:nvPr userDrawn="1"/>
        </p:nvSpPr>
        <p:spPr>
          <a:xfrm>
            <a:off x="131617" y="370067"/>
            <a:ext cx="11921837" cy="915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76197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reserve="1" userDrawn="1">
  <p:cSld name="1_Table of contents">
    <p:spTree>
      <p:nvGrpSpPr>
        <p:cNvPr id="1" name="Shape 11"/>
        <p:cNvGrpSpPr/>
        <p:nvPr/>
      </p:nvGrpSpPr>
      <p:grpSpPr>
        <a:xfrm>
          <a:off x="0" y="0"/>
          <a:ext cx="0" cy="0"/>
          <a:chOff x="0" y="0"/>
          <a:chExt cx="0" cy="0"/>
        </a:xfrm>
      </p:grpSpPr>
      <p:sp>
        <p:nvSpPr>
          <p:cNvPr id="12" name="Google Shape;12;p3"/>
          <p:cNvSpPr/>
          <p:nvPr/>
        </p:nvSpPr>
        <p:spPr>
          <a:xfrm>
            <a:off x="1247934" y="2753688"/>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4" name="Google Shape;14;p3"/>
          <p:cNvSpPr txBox="1">
            <a:spLocks noGrp="1"/>
          </p:cNvSpPr>
          <p:nvPr>
            <p:ph type="subTitle" idx="1"/>
          </p:nvPr>
        </p:nvSpPr>
        <p:spPr>
          <a:xfrm>
            <a:off x="1779867" y="436798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 name="Google Shape;15;p3"/>
          <p:cNvSpPr txBox="1">
            <a:spLocks noGrp="1"/>
          </p:cNvSpPr>
          <p:nvPr>
            <p:ph type="title" idx="2" hasCustomPrompt="1"/>
          </p:nvPr>
        </p:nvSpPr>
        <p:spPr>
          <a:xfrm>
            <a:off x="1983467" y="304380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subTitle" idx="7"/>
          </p:nvPr>
        </p:nvSpPr>
        <p:spPr>
          <a:xfrm>
            <a:off x="7618963" y="436095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21" name="Google Shape;21;p3"/>
          <p:cNvSpPr txBox="1">
            <a:spLocks noGrp="1"/>
          </p:cNvSpPr>
          <p:nvPr>
            <p:ph type="title" idx="8" hasCustomPrompt="1"/>
          </p:nvPr>
        </p:nvSpPr>
        <p:spPr>
          <a:xfrm>
            <a:off x="7822563" y="303928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9" name="Title 1">
            <a:extLst>
              <a:ext uri="{FF2B5EF4-FFF2-40B4-BE49-F238E27FC236}">
                <a16:creationId xmlns:a16="http://schemas.microsoft.com/office/drawing/2014/main" id="{A669B931-6658-E64C-A154-3863F1FCC66E}"/>
              </a:ext>
            </a:extLst>
          </p:cNvPr>
          <p:cNvSpPr txBox="1">
            <a:spLocks/>
          </p:cNvSpPr>
          <p:nvPr userDrawn="1"/>
        </p:nvSpPr>
        <p:spPr>
          <a:xfrm>
            <a:off x="131617" y="370067"/>
            <a:ext cx="11921837" cy="915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56914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3D72-49A3-EE4F-B036-DE0B50E4FCA5}"/>
              </a:ext>
            </a:extLst>
          </p:cNvPr>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CE74-80C9-144F-9681-D3E99FBE0539}"/>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F9706AA-8850-E94C-A293-D53CBC015BE3}"/>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5" name="Footer Placeholder 4">
            <a:extLst>
              <a:ext uri="{FF2B5EF4-FFF2-40B4-BE49-F238E27FC236}">
                <a16:creationId xmlns:a16="http://schemas.microsoft.com/office/drawing/2014/main" id="{BF0CF579-6844-0A47-A477-E657E3DB5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B3AEF-159E-6F4E-94F2-158A79E84334}"/>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353509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152-1A7E-EA46-9C0D-D1205B0EFD80}"/>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7DFCE47-603F-4B4F-8388-62F68DF7C96D}"/>
              </a:ext>
            </a:extLst>
          </p:cNvPr>
          <p:cNvSpPr>
            <a:spLocks noGrp="1"/>
          </p:cNvSpPr>
          <p:nvPr>
            <p:ph idx="1"/>
          </p:nvPr>
        </p:nvSpPr>
        <p:spPr>
          <a:xfrm>
            <a:off x="131617" y="2200138"/>
            <a:ext cx="11921837" cy="3976826"/>
          </a:xfrm>
        </p:spPr>
        <p:txBody>
          <a:bodyPr/>
          <a:lstStyle>
            <a:lvl1pPr marL="228600" indent="-228600">
              <a:lnSpc>
                <a:spcPct val="150000"/>
              </a:lnSpc>
              <a:buFont typeface="Wingdings" pitchFamily="2" charset="2"/>
              <a:buChar char="v"/>
              <a:defRPr/>
            </a:lvl1pPr>
            <a:lvl2pPr marL="685800" indent="-228600">
              <a:lnSpc>
                <a:spcPct val="150000"/>
              </a:lnSpc>
              <a:buFont typeface="Wingdings" pitchFamily="2" charset="2"/>
              <a:buChar char="v"/>
              <a:defRPr/>
            </a:lvl2pPr>
            <a:lvl3pPr marL="1143000" indent="-228600">
              <a:lnSpc>
                <a:spcPct val="150000"/>
              </a:lnSpc>
              <a:buFont typeface="Wingdings" pitchFamily="2" charset="2"/>
              <a:buChar char="v"/>
              <a:defRPr/>
            </a:lvl3pPr>
            <a:lvl4pPr marL="1600200" indent="-228600">
              <a:lnSpc>
                <a:spcPct val="150000"/>
              </a:lnSpc>
              <a:buFont typeface="Wingdings" pitchFamily="2" charset="2"/>
              <a:buChar char="v"/>
              <a:defRPr/>
            </a:lvl4pPr>
            <a:lvl5pPr marL="2057400" indent="-228600">
              <a:lnSpc>
                <a:spcPct val="150000"/>
              </a:lnSpc>
              <a:buFont typeface="Wingdings" pitchFamily="2" charset="2"/>
              <a:buChar char="v"/>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98CD5-1BEB-1044-8A5F-50214C7E934C}"/>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5" name="Footer Placeholder 4">
            <a:extLst>
              <a:ext uri="{FF2B5EF4-FFF2-40B4-BE49-F238E27FC236}">
                <a16:creationId xmlns:a16="http://schemas.microsoft.com/office/drawing/2014/main" id="{BEC32A63-DF21-AB4E-BE05-8FFC551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23267-C2FF-B646-812A-F6A8C9F0603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1" name="Rectangle 10">
            <a:extLst>
              <a:ext uri="{FF2B5EF4-FFF2-40B4-BE49-F238E27FC236}">
                <a16:creationId xmlns:a16="http://schemas.microsoft.com/office/drawing/2014/main" id="{540BA1DE-32FA-144E-B7EE-4F36C9E24132}"/>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Tree>
    <p:extLst>
      <p:ext uri="{BB962C8B-B14F-4D97-AF65-F5344CB8AC3E}">
        <p14:creationId xmlns:p14="http://schemas.microsoft.com/office/powerpoint/2010/main" val="302398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FCE47-603F-4B4F-8388-62F68DF7C96D}"/>
              </a:ext>
            </a:extLst>
          </p:cNvPr>
          <p:cNvSpPr>
            <a:spLocks noGrp="1"/>
          </p:cNvSpPr>
          <p:nvPr>
            <p:ph idx="1"/>
          </p:nvPr>
        </p:nvSpPr>
        <p:spPr>
          <a:xfrm>
            <a:off x="131617" y="1490134"/>
            <a:ext cx="11921837" cy="4686830"/>
          </a:xfrm>
        </p:spPr>
        <p:txBody>
          <a:bodyPr/>
          <a:lstStyle>
            <a:lvl1pPr marL="228600" indent="-228600">
              <a:lnSpc>
                <a:spcPct val="150000"/>
              </a:lnSpc>
              <a:buFont typeface="Wingdings" pitchFamily="2" charset="2"/>
              <a:buChar char="v"/>
              <a:defRPr/>
            </a:lvl1pPr>
            <a:lvl2pPr marL="685800" indent="-228600">
              <a:lnSpc>
                <a:spcPct val="150000"/>
              </a:lnSpc>
              <a:buFont typeface="Wingdings" pitchFamily="2" charset="2"/>
              <a:buChar char="v"/>
              <a:defRPr/>
            </a:lvl2pPr>
            <a:lvl3pPr marL="1143000" indent="-228600">
              <a:lnSpc>
                <a:spcPct val="150000"/>
              </a:lnSpc>
              <a:buFont typeface="Wingdings" pitchFamily="2" charset="2"/>
              <a:buChar char="v"/>
              <a:defRPr/>
            </a:lvl3pPr>
            <a:lvl4pPr marL="1600200" indent="-228600">
              <a:lnSpc>
                <a:spcPct val="150000"/>
              </a:lnSpc>
              <a:buFont typeface="Wingdings" pitchFamily="2" charset="2"/>
              <a:buChar char="v"/>
              <a:defRPr/>
            </a:lvl4pPr>
            <a:lvl5pPr marL="2057400" indent="-228600">
              <a:lnSpc>
                <a:spcPct val="150000"/>
              </a:lnSpc>
              <a:buFont typeface="Wingdings" pitchFamily="2" charset="2"/>
              <a:buChar char="v"/>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98CD5-1BEB-1044-8A5F-50214C7E934C}"/>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5" name="Footer Placeholder 4">
            <a:extLst>
              <a:ext uri="{FF2B5EF4-FFF2-40B4-BE49-F238E27FC236}">
                <a16:creationId xmlns:a16="http://schemas.microsoft.com/office/drawing/2014/main" id="{BEC32A63-DF21-AB4E-BE05-8FFC551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23267-C2FF-B646-812A-F6A8C9F0603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8" name="Title 1">
            <a:extLst>
              <a:ext uri="{FF2B5EF4-FFF2-40B4-BE49-F238E27FC236}">
                <a16:creationId xmlns:a16="http://schemas.microsoft.com/office/drawing/2014/main" id="{9CD8BF75-C39A-5448-A418-D291536ED074}"/>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175849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22E1-295C-2B49-B45F-E51E101CD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ACD85-BC34-D04A-94A1-A0897B4AC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F4ECF-EB7A-954C-ABBA-4F1E820615F0}"/>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5" name="Footer Placeholder 4">
            <a:extLst>
              <a:ext uri="{FF2B5EF4-FFF2-40B4-BE49-F238E27FC236}">
                <a16:creationId xmlns:a16="http://schemas.microsoft.com/office/drawing/2014/main" id="{23E4F614-F3E1-D246-9071-AA3E76656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87B41-07DE-784E-9462-869AA2A40040}"/>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42711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D694-DB55-DB45-A4CD-32EA4533B9B9}"/>
              </a:ext>
            </a:extLst>
          </p:cNvPr>
          <p:cNvSpPr>
            <a:spLocks noGrp="1"/>
          </p:cNvSpPr>
          <p:nvPr>
            <p:ph sz="half" idx="1"/>
          </p:nvPr>
        </p:nvSpPr>
        <p:spPr>
          <a:xfrm>
            <a:off x="131617" y="1459547"/>
            <a:ext cx="5888183" cy="4717416"/>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1F3BAB-9230-F243-B4AB-0EC380EEAEAE}"/>
              </a:ext>
            </a:extLst>
          </p:cNvPr>
          <p:cNvSpPr>
            <a:spLocks noGrp="1"/>
          </p:cNvSpPr>
          <p:nvPr>
            <p:ph sz="half" idx="2"/>
          </p:nvPr>
        </p:nvSpPr>
        <p:spPr>
          <a:xfrm>
            <a:off x="6172200" y="1459547"/>
            <a:ext cx="5881254" cy="4717416"/>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07B7375-E3AF-B542-943A-769C0CAEDA80}"/>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6" name="Footer Placeholder 5">
            <a:extLst>
              <a:ext uri="{FF2B5EF4-FFF2-40B4-BE49-F238E27FC236}">
                <a16:creationId xmlns:a16="http://schemas.microsoft.com/office/drawing/2014/main" id="{C07710BD-A06D-BB45-A7FD-07386435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7900D-210D-AD49-800C-E502F6A77581}"/>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0" name="Title 1">
            <a:extLst>
              <a:ext uri="{FF2B5EF4-FFF2-40B4-BE49-F238E27FC236}">
                <a16:creationId xmlns:a16="http://schemas.microsoft.com/office/drawing/2014/main" id="{80542EBC-4E48-F340-B0C3-929EB4ABEB21}"/>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21301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D694-DB55-DB45-A4CD-32EA4533B9B9}"/>
              </a:ext>
            </a:extLst>
          </p:cNvPr>
          <p:cNvSpPr>
            <a:spLocks noGrp="1"/>
          </p:cNvSpPr>
          <p:nvPr>
            <p:ph sz="half" idx="1"/>
          </p:nvPr>
        </p:nvSpPr>
        <p:spPr>
          <a:xfrm>
            <a:off x="131617" y="2162995"/>
            <a:ext cx="5888183" cy="401396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1F3BAB-9230-F243-B4AB-0EC380EEAEAE}"/>
              </a:ext>
            </a:extLst>
          </p:cNvPr>
          <p:cNvSpPr>
            <a:spLocks noGrp="1"/>
          </p:cNvSpPr>
          <p:nvPr>
            <p:ph sz="half" idx="2"/>
          </p:nvPr>
        </p:nvSpPr>
        <p:spPr>
          <a:xfrm>
            <a:off x="6172200" y="2162994"/>
            <a:ext cx="5881254" cy="401396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07B7375-E3AF-B542-943A-769C0CAEDA80}"/>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6" name="Footer Placeholder 5">
            <a:extLst>
              <a:ext uri="{FF2B5EF4-FFF2-40B4-BE49-F238E27FC236}">
                <a16:creationId xmlns:a16="http://schemas.microsoft.com/office/drawing/2014/main" id="{C07710BD-A06D-BB45-A7FD-07386435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7900D-210D-AD49-800C-E502F6A77581}"/>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9" name="Title 1">
            <a:extLst>
              <a:ext uri="{FF2B5EF4-FFF2-40B4-BE49-F238E27FC236}">
                <a16:creationId xmlns:a16="http://schemas.microsoft.com/office/drawing/2014/main" id="{ABD5EB8B-8264-664D-9281-E504306A6BF6}"/>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14" name="Rectangle 13">
            <a:extLst>
              <a:ext uri="{FF2B5EF4-FFF2-40B4-BE49-F238E27FC236}">
                <a16:creationId xmlns:a16="http://schemas.microsoft.com/office/drawing/2014/main" id="{1E88AF98-1D99-494F-97F9-D0967C10CDDA}"/>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
        <p:nvSpPr>
          <p:cNvPr id="15" name="TextBox 14">
            <a:extLst>
              <a:ext uri="{FF2B5EF4-FFF2-40B4-BE49-F238E27FC236}">
                <a16:creationId xmlns:a16="http://schemas.microsoft.com/office/drawing/2014/main" id="{2808D348-0CFD-CE4E-83DB-0E529D1ABFA1}"/>
              </a:ext>
            </a:extLst>
          </p:cNvPr>
          <p:cNvSpPr txBox="1"/>
          <p:nvPr userDrawn="1"/>
        </p:nvSpPr>
        <p:spPr>
          <a:xfrm>
            <a:off x="287726" y="1435977"/>
            <a:ext cx="11609615" cy="584775"/>
          </a:xfrm>
          <a:prstGeom prst="rect">
            <a:avLst/>
          </a:prstGeom>
          <a:noFill/>
        </p:spPr>
        <p:txBody>
          <a:bodyPr wrap="square" rtlCol="0">
            <a:spAutoFit/>
          </a:bodyPr>
          <a:lstStyle/>
          <a:p>
            <a:endParaRPr lang="en-US" sz="3200" dirty="0">
              <a:solidFill>
                <a:schemeClr val="bg1"/>
              </a:solidFill>
            </a:endParaRPr>
          </a:p>
        </p:txBody>
      </p:sp>
    </p:spTree>
    <p:extLst>
      <p:ext uri="{BB962C8B-B14F-4D97-AF65-F5344CB8AC3E}">
        <p14:creationId xmlns:p14="http://schemas.microsoft.com/office/powerpoint/2010/main" val="14262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DE309-B193-7648-B69E-A325B9482793}"/>
              </a:ext>
            </a:extLst>
          </p:cNvPr>
          <p:cNvSpPr>
            <a:spLocks noGrp="1"/>
          </p:cNvSpPr>
          <p:nvPr>
            <p:ph type="body" idx="1"/>
          </p:nvPr>
        </p:nvSpPr>
        <p:spPr>
          <a:xfrm>
            <a:off x="131618" y="1502185"/>
            <a:ext cx="5865958"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FD7D-1747-7146-8398-8310C638C2BF}"/>
              </a:ext>
            </a:extLst>
          </p:cNvPr>
          <p:cNvSpPr>
            <a:spLocks noGrp="1"/>
          </p:cNvSpPr>
          <p:nvPr>
            <p:ph sz="half" idx="2"/>
          </p:nvPr>
        </p:nvSpPr>
        <p:spPr>
          <a:xfrm>
            <a:off x="131618" y="2077278"/>
            <a:ext cx="5865958" cy="4112385"/>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16C91FF-2ADB-394E-8609-99126B222003}"/>
              </a:ext>
            </a:extLst>
          </p:cNvPr>
          <p:cNvSpPr>
            <a:spLocks noGrp="1"/>
          </p:cNvSpPr>
          <p:nvPr>
            <p:ph type="body" sz="quarter" idx="3"/>
          </p:nvPr>
        </p:nvSpPr>
        <p:spPr>
          <a:xfrm>
            <a:off x="6172199" y="1503636"/>
            <a:ext cx="5865957"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C2B7E-ECD4-B645-8545-A446F3C13D33}"/>
              </a:ext>
            </a:extLst>
          </p:cNvPr>
          <p:cNvSpPr>
            <a:spLocks noGrp="1"/>
          </p:cNvSpPr>
          <p:nvPr>
            <p:ph sz="quarter" idx="4"/>
          </p:nvPr>
        </p:nvSpPr>
        <p:spPr>
          <a:xfrm>
            <a:off x="6172200" y="2077278"/>
            <a:ext cx="5865958" cy="4112385"/>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74377DF-F6F8-4E48-9F36-13CC71EC5DD8}"/>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8" name="Footer Placeholder 7">
            <a:extLst>
              <a:ext uri="{FF2B5EF4-FFF2-40B4-BE49-F238E27FC236}">
                <a16:creationId xmlns:a16="http://schemas.microsoft.com/office/drawing/2014/main" id="{693065F5-25B4-0641-895C-805379E46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05685-AA91-374B-BE08-BAC98ECC9B5F}"/>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4" name="Title 1">
            <a:extLst>
              <a:ext uri="{FF2B5EF4-FFF2-40B4-BE49-F238E27FC236}">
                <a16:creationId xmlns:a16="http://schemas.microsoft.com/office/drawing/2014/main" id="{AB00A9C8-92E9-3641-B8CB-621C46AB680B}"/>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233100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DE309-B193-7648-B69E-A325B9482793}"/>
              </a:ext>
            </a:extLst>
          </p:cNvPr>
          <p:cNvSpPr>
            <a:spLocks noGrp="1"/>
          </p:cNvSpPr>
          <p:nvPr>
            <p:ph type="body" idx="1"/>
          </p:nvPr>
        </p:nvSpPr>
        <p:spPr>
          <a:xfrm>
            <a:off x="131618" y="2214564"/>
            <a:ext cx="5862782"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FD7D-1747-7146-8398-8310C638C2BF}"/>
              </a:ext>
            </a:extLst>
          </p:cNvPr>
          <p:cNvSpPr>
            <a:spLocks noGrp="1"/>
          </p:cNvSpPr>
          <p:nvPr>
            <p:ph sz="half" idx="2"/>
          </p:nvPr>
        </p:nvSpPr>
        <p:spPr>
          <a:xfrm>
            <a:off x="157020" y="2814320"/>
            <a:ext cx="5840555" cy="3375343"/>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16C91FF-2ADB-394E-8609-99126B222003}"/>
              </a:ext>
            </a:extLst>
          </p:cNvPr>
          <p:cNvSpPr>
            <a:spLocks noGrp="1"/>
          </p:cNvSpPr>
          <p:nvPr>
            <p:ph type="body" sz="quarter" idx="3"/>
          </p:nvPr>
        </p:nvSpPr>
        <p:spPr>
          <a:xfrm>
            <a:off x="6172199" y="2214564"/>
            <a:ext cx="5862781"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C2B7E-ECD4-B645-8545-A446F3C13D33}"/>
              </a:ext>
            </a:extLst>
          </p:cNvPr>
          <p:cNvSpPr>
            <a:spLocks noGrp="1"/>
          </p:cNvSpPr>
          <p:nvPr>
            <p:ph sz="quarter" idx="4"/>
          </p:nvPr>
        </p:nvSpPr>
        <p:spPr>
          <a:xfrm>
            <a:off x="6172200" y="2814320"/>
            <a:ext cx="5862780" cy="3375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4377DF-F6F8-4E48-9F36-13CC71EC5DD8}"/>
              </a:ext>
            </a:extLst>
          </p:cNvPr>
          <p:cNvSpPr>
            <a:spLocks noGrp="1"/>
          </p:cNvSpPr>
          <p:nvPr>
            <p:ph type="dt" sz="half" idx="10"/>
          </p:nvPr>
        </p:nvSpPr>
        <p:spPr/>
        <p:txBody>
          <a:bodyPr/>
          <a:lstStyle/>
          <a:p>
            <a:fld id="{4A204561-EC21-844F-9903-5C132EF6CA75}" type="datetimeFigureOut">
              <a:rPr lang="en-US" smtClean="0"/>
              <a:t>4/3/22</a:t>
            </a:fld>
            <a:endParaRPr lang="en-US"/>
          </a:p>
        </p:txBody>
      </p:sp>
      <p:sp>
        <p:nvSpPr>
          <p:cNvPr id="8" name="Footer Placeholder 7">
            <a:extLst>
              <a:ext uri="{FF2B5EF4-FFF2-40B4-BE49-F238E27FC236}">
                <a16:creationId xmlns:a16="http://schemas.microsoft.com/office/drawing/2014/main" id="{693065F5-25B4-0641-895C-805379E46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05685-AA91-374B-BE08-BAC98ECC9B5F}"/>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4" name="Title 1">
            <a:extLst>
              <a:ext uri="{FF2B5EF4-FFF2-40B4-BE49-F238E27FC236}">
                <a16:creationId xmlns:a16="http://schemas.microsoft.com/office/drawing/2014/main" id="{6EDD873E-2963-FE41-9DDA-D961AB0911D2}"/>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16" name="Rectangle 15">
            <a:extLst>
              <a:ext uri="{FF2B5EF4-FFF2-40B4-BE49-F238E27FC236}">
                <a16:creationId xmlns:a16="http://schemas.microsoft.com/office/drawing/2014/main" id="{210C3891-2861-5C47-AEB3-7A7C1EC7FCD2}"/>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
        <p:nvSpPr>
          <p:cNvPr id="17" name="TextBox 16">
            <a:extLst>
              <a:ext uri="{FF2B5EF4-FFF2-40B4-BE49-F238E27FC236}">
                <a16:creationId xmlns:a16="http://schemas.microsoft.com/office/drawing/2014/main" id="{527B2F12-99E1-4E4F-9CEE-DAC932F10C1D}"/>
              </a:ext>
            </a:extLst>
          </p:cNvPr>
          <p:cNvSpPr txBox="1"/>
          <p:nvPr userDrawn="1"/>
        </p:nvSpPr>
        <p:spPr>
          <a:xfrm>
            <a:off x="287726" y="1435977"/>
            <a:ext cx="11609615" cy="584775"/>
          </a:xfrm>
          <a:prstGeom prst="rect">
            <a:avLst/>
          </a:prstGeom>
          <a:noFill/>
        </p:spPr>
        <p:txBody>
          <a:bodyPr wrap="square" rtlCol="0">
            <a:spAutoFit/>
          </a:bodyPr>
          <a:lstStyle/>
          <a:p>
            <a:endParaRPr lang="en-US" sz="3200" dirty="0">
              <a:solidFill>
                <a:schemeClr val="bg1"/>
              </a:solidFill>
            </a:endParaRPr>
          </a:p>
        </p:txBody>
      </p:sp>
    </p:spTree>
    <p:extLst>
      <p:ext uri="{BB962C8B-B14F-4D97-AF65-F5344CB8AC3E}">
        <p14:creationId xmlns:p14="http://schemas.microsoft.com/office/powerpoint/2010/main" val="393761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04E7A-A0E9-3146-A02E-1B2A76605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6DCE9A3-537A-4944-BA21-3403E6CC3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5B6A2E-EC78-F640-A3C9-19EA34E04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04561-EC21-844F-9903-5C132EF6CA75}" type="datetimeFigureOut">
              <a:rPr lang="en-US" smtClean="0"/>
              <a:t>4/3/22</a:t>
            </a:fld>
            <a:endParaRPr lang="en-US"/>
          </a:p>
        </p:txBody>
      </p:sp>
      <p:sp>
        <p:nvSpPr>
          <p:cNvPr id="5" name="Footer Placeholder 4">
            <a:extLst>
              <a:ext uri="{FF2B5EF4-FFF2-40B4-BE49-F238E27FC236}">
                <a16:creationId xmlns:a16="http://schemas.microsoft.com/office/drawing/2014/main" id="{876CEC60-42B9-0F49-9C6B-57089F2D7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41958B-10D3-C444-85AC-BDDDE5E64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50CD4-B32D-AE47-9271-5A9EC1B5BC93}" type="slidenum">
              <a:rPr lang="en-US" smtClean="0"/>
              <a:t>‹#›</a:t>
            </a:fld>
            <a:endParaRPr lang="en-US"/>
          </a:p>
        </p:txBody>
      </p:sp>
      <p:sp>
        <p:nvSpPr>
          <p:cNvPr id="7" name="TextBox 6">
            <a:extLst>
              <a:ext uri="{FF2B5EF4-FFF2-40B4-BE49-F238E27FC236}">
                <a16:creationId xmlns:a16="http://schemas.microsoft.com/office/drawing/2014/main" id="{C2569342-088E-D347-BC62-158436606373}"/>
              </a:ext>
            </a:extLst>
          </p:cNvPr>
          <p:cNvSpPr txBox="1"/>
          <p:nvPr userDrawn="1"/>
        </p:nvSpPr>
        <p:spPr>
          <a:xfrm>
            <a:off x="0" y="51435"/>
            <a:ext cx="3636000" cy="246221"/>
          </a:xfrm>
          <a:prstGeom prst="rect">
            <a:avLst/>
          </a:prstGeom>
          <a:noFill/>
        </p:spPr>
        <p:txBody>
          <a:bodyPr wrap="square" rtlCol="0">
            <a:spAutoFit/>
          </a:bodyPr>
          <a:lstStyle/>
          <a:p>
            <a:r>
              <a:rPr lang="en-US" sz="1000" dirty="0"/>
              <a:t>The PNG Curriculum</a:t>
            </a:r>
          </a:p>
        </p:txBody>
      </p:sp>
      <p:cxnSp>
        <p:nvCxnSpPr>
          <p:cNvPr id="9" name="Straight Connector 8">
            <a:extLst>
              <a:ext uri="{FF2B5EF4-FFF2-40B4-BE49-F238E27FC236}">
                <a16:creationId xmlns:a16="http://schemas.microsoft.com/office/drawing/2014/main" id="{B89B8BD7-F7C1-854C-A8DC-0A639B136DA6}"/>
              </a:ext>
            </a:extLst>
          </p:cNvPr>
          <p:cNvCxnSpPr>
            <a:cxnSpLocks/>
          </p:cNvCxnSpPr>
          <p:nvPr userDrawn="1"/>
        </p:nvCxnSpPr>
        <p:spPr>
          <a:xfrm>
            <a:off x="84779" y="281200"/>
            <a:ext cx="1105194" cy="0"/>
          </a:xfrm>
          <a:prstGeom prst="line">
            <a:avLst/>
          </a:prstGeom>
          <a:ln>
            <a:solidFill>
              <a:srgbClr val="244C7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9622"/>
      </p:ext>
    </p:extLst>
  </p:cSld>
  <p:clrMap bg1="lt1" tx1="dk1" bg2="lt2" tx2="dk2" accent1="accent1" accent2="accent2" accent3="accent3" accent4="accent4" accent5="accent5" accent6="accent6" hlink="hlink" folHlink="folHlink"/>
  <p:sldLayoutIdLst>
    <p:sldLayoutId id="2147483676" r:id="rId1"/>
    <p:sldLayoutId id="2147483649" r:id="rId2"/>
    <p:sldLayoutId id="2147483650" r:id="rId3"/>
    <p:sldLayoutId id="2147483663" r:id="rId4"/>
    <p:sldLayoutId id="2147483651" r:id="rId5"/>
    <p:sldLayoutId id="2147483652" r:id="rId6"/>
    <p:sldLayoutId id="2147483660" r:id="rId7"/>
    <p:sldLayoutId id="2147483653" r:id="rId8"/>
    <p:sldLayoutId id="2147483661" r:id="rId9"/>
    <p:sldLayoutId id="2147483654" r:id="rId10"/>
    <p:sldLayoutId id="2147483662" r:id="rId11"/>
    <p:sldLayoutId id="2147483655" r:id="rId12"/>
    <p:sldLayoutId id="2147483664"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150000"/>
        </a:lnSpc>
        <a:spcBef>
          <a:spcPts val="1000"/>
        </a:spcBef>
        <a:buFont typeface="Wingdings" pitchFamily="2" charset="2"/>
        <a:buChar char="v"/>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150000"/>
        </a:lnSpc>
        <a:spcBef>
          <a:spcPts val="500"/>
        </a:spcBef>
        <a:buFont typeface="Wingdings" pitchFamily="2" charset="2"/>
        <a:buChar char="v"/>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150000"/>
        </a:lnSpc>
        <a:spcBef>
          <a:spcPts val="500"/>
        </a:spcBef>
        <a:buFont typeface="Wingdings" pitchFamily="2" charset="2"/>
        <a:buChar char="v"/>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150000"/>
        </a:lnSpc>
        <a:spcBef>
          <a:spcPts val="500"/>
        </a:spcBef>
        <a:buFont typeface="Wingdings" pitchFamily="2" charset="2"/>
        <a:buChar char="v"/>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150000"/>
        </a:lnSpc>
        <a:spcBef>
          <a:spcPts val="500"/>
        </a:spcBef>
        <a:buFont typeface="Wingdings" pitchFamily="2" charset="2"/>
        <a:buChar char="v"/>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A0A4-5563-D447-B3EB-1E0C9A642D76}"/>
              </a:ext>
            </a:extLst>
          </p:cNvPr>
          <p:cNvSpPr>
            <a:spLocks noGrp="1"/>
          </p:cNvSpPr>
          <p:nvPr>
            <p:ph type="ctrTitle"/>
          </p:nvPr>
        </p:nvSpPr>
        <p:spPr>
          <a:xfrm>
            <a:off x="1557883" y="2252133"/>
            <a:ext cx="9076167" cy="1411968"/>
          </a:xfrm>
          <a:ln>
            <a:noFill/>
          </a:ln>
        </p:spPr>
        <p:txBody>
          <a:bodyPr>
            <a:normAutofit/>
          </a:bodyPr>
          <a:lstStyle/>
          <a:p>
            <a:r>
              <a:rPr lang="en-US" dirty="0"/>
              <a:t>Quant Curriculum</a:t>
            </a:r>
          </a:p>
        </p:txBody>
      </p:sp>
      <p:sp>
        <p:nvSpPr>
          <p:cNvPr id="3" name="Subtitle 2">
            <a:extLst>
              <a:ext uri="{FF2B5EF4-FFF2-40B4-BE49-F238E27FC236}">
                <a16:creationId xmlns:a16="http://schemas.microsoft.com/office/drawing/2014/main" id="{3604953F-8F4C-AF47-A734-E7397024E6C0}"/>
              </a:ext>
            </a:extLst>
          </p:cNvPr>
          <p:cNvSpPr>
            <a:spLocks noGrp="1"/>
          </p:cNvSpPr>
          <p:nvPr>
            <p:ph type="subTitle" idx="1"/>
          </p:nvPr>
        </p:nvSpPr>
        <p:spPr>
          <a:xfrm>
            <a:off x="2761166" y="3508926"/>
            <a:ext cx="6669600" cy="956000"/>
          </a:xfrm>
        </p:spPr>
        <p:txBody>
          <a:bodyPr>
            <a:normAutofit/>
          </a:bodyPr>
          <a:lstStyle/>
          <a:p>
            <a:r>
              <a:rPr lang="en-US" dirty="0"/>
              <a:t>Putting it all together </a:t>
            </a:r>
          </a:p>
        </p:txBody>
      </p:sp>
    </p:spTree>
    <p:extLst>
      <p:ext uri="{BB962C8B-B14F-4D97-AF65-F5344CB8AC3E}">
        <p14:creationId xmlns:p14="http://schemas.microsoft.com/office/powerpoint/2010/main" val="388513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C601E4-3EC2-4945-AE3D-2A4D770BBDB7}"/>
                  </a:ext>
                </a:extLst>
              </p:cNvPr>
              <p:cNvSpPr>
                <a:spLocks noGrp="1"/>
              </p:cNvSpPr>
              <p:nvPr>
                <p:ph idx="1"/>
              </p:nvPr>
            </p:nvSpPr>
            <p:spPr>
              <a:xfrm>
                <a:off x="131763" y="1490663"/>
                <a:ext cx="11572557" cy="4686300"/>
              </a:xfrm>
            </p:spPr>
            <p:txBody>
              <a:bodyPr>
                <a:normAutofit fontScale="92500"/>
              </a:bodyPr>
              <a:lstStyle/>
              <a:p>
                <a:r>
                  <a:rPr lang="en-US" dirty="0"/>
                  <a:t>Correlation is a measure of the degree to which two variables move in relation to each other and in finance we take these two variables as being the performance of the company, and the performance of the stock market</a:t>
                </a:r>
              </a:p>
              <a:p>
                <a:r>
                  <a:rPr lang="en-US" dirty="0"/>
                  <a:t>We can either have: </a:t>
                </a:r>
              </a:p>
              <a:p>
                <a:pPr lvl="1"/>
                <a14:m>
                  <m:oMath xmlns:m="http://schemas.openxmlformats.org/officeDocument/2006/math">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&lt;1</m:t>
                    </m:r>
                  </m:oMath>
                </a14:m>
                <a:endParaRPr lang="en-US" dirty="0"/>
              </a:p>
              <a:p>
                <a:pPr lvl="1"/>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1C601E4-3EC2-4945-AE3D-2A4D770BBDB7}"/>
                  </a:ext>
                </a:extLst>
              </p:cNvPr>
              <p:cNvSpPr>
                <a:spLocks noGrp="1" noRot="1" noChangeAspect="1" noMove="1" noResize="1" noEditPoints="1" noAdjustHandles="1" noChangeArrowheads="1" noChangeShapeType="1" noTextEdit="1"/>
              </p:cNvSpPr>
              <p:nvPr>
                <p:ph idx="1"/>
              </p:nvPr>
            </p:nvSpPr>
            <p:spPr>
              <a:xfrm>
                <a:off x="131763" y="1490663"/>
                <a:ext cx="11572557" cy="4686300"/>
              </a:xfrm>
              <a:blipFill>
                <a:blip r:embed="rId2"/>
                <a:stretch>
                  <a:fillRect l="-87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0301F20-4377-2D40-9DA7-FE97427D7CC6}"/>
              </a:ext>
            </a:extLst>
          </p:cNvPr>
          <p:cNvSpPr>
            <a:spLocks noGrp="1"/>
          </p:cNvSpPr>
          <p:nvPr>
            <p:ph type="title"/>
          </p:nvPr>
        </p:nvSpPr>
        <p:spPr>
          <a:xfrm>
            <a:off x="131617" y="370067"/>
            <a:ext cx="11921837" cy="915035"/>
          </a:xfrm>
        </p:spPr>
        <p:txBody>
          <a:bodyPr/>
          <a:lstStyle/>
          <a:p>
            <a:r>
              <a:rPr lang="en-US" dirty="0"/>
              <a:t>Correlation</a:t>
            </a:r>
          </a:p>
        </p:txBody>
      </p:sp>
    </p:spTree>
    <p:extLst>
      <p:ext uri="{BB962C8B-B14F-4D97-AF65-F5344CB8AC3E}">
        <p14:creationId xmlns:p14="http://schemas.microsoft.com/office/powerpoint/2010/main" val="171895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A20F-B535-9D49-A178-6757CCF523A0}"/>
              </a:ext>
            </a:extLst>
          </p:cNvPr>
          <p:cNvSpPr>
            <a:spLocks noGrp="1"/>
          </p:cNvSpPr>
          <p:nvPr>
            <p:ph type="title"/>
          </p:nvPr>
        </p:nvSpPr>
        <p:spPr/>
        <p:txBody>
          <a:bodyPr/>
          <a:lstStyle/>
          <a:p>
            <a:r>
              <a:rPr lang="en-US" dirty="0"/>
              <a:t>Perfect 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654CE-DB40-4544-B3E1-FA17D2CD00A6}"/>
                  </a:ext>
                </a:extLst>
              </p:cNvPr>
              <p:cNvSpPr>
                <a:spLocks noGrp="1"/>
              </p:cNvSpPr>
              <p:nvPr>
                <p:ph idx="1"/>
              </p:nvPr>
            </p:nvSpPr>
            <p:spPr/>
            <p:txBody>
              <a:bodyPr/>
              <a:lstStyle/>
              <a:p>
                <a:r>
                  <a:rPr lang="en-US" dirty="0"/>
                  <a:t>Then the volatility (standard deviation) of the portfolio is proportional to the asset allocation weights: </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𝜌</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𝑏</m:t>
                          </m:r>
                        </m:sub>
                      </m:s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𝑠</m:t>
                          </m:r>
                        </m:sub>
                      </m:sSub>
                    </m:oMath>
                  </m:oMathPara>
                </a14:m>
                <a:endParaRPr lang="en-US" dirty="0"/>
              </a:p>
              <a:p>
                <a:r>
                  <a:rPr lang="en-US" dirty="0"/>
                  <a:t>Therefore, both the mean and volatility are linear in allocations</a:t>
                </a:r>
              </a:p>
            </p:txBody>
          </p:sp>
        </mc:Choice>
        <mc:Fallback xmlns="">
          <p:sp>
            <p:nvSpPr>
              <p:cNvPr id="3" name="Content Placeholder 2">
                <a:extLst>
                  <a:ext uri="{FF2B5EF4-FFF2-40B4-BE49-F238E27FC236}">
                    <a16:creationId xmlns:a16="http://schemas.microsoft.com/office/drawing/2014/main" id="{34E654CE-DB40-4544-B3E1-FA17D2CD00A6}"/>
                  </a:ext>
                </a:extLst>
              </p:cNvPr>
              <p:cNvSpPr>
                <a:spLocks noGrp="1" noRot="1" noChangeAspect="1" noMove="1" noResize="1" noEditPoints="1" noAdjustHandles="1" noChangeArrowheads="1" noChangeShapeType="1" noTextEdit="1"/>
              </p:cNvSpPr>
              <p:nvPr>
                <p:ph idx="1"/>
              </p:nvPr>
            </p:nvSpPr>
            <p:spPr>
              <a:blipFill>
                <a:blip r:embed="rId2"/>
                <a:stretch>
                  <a:fillRect l="-958" r="-1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47C112-C5AD-0043-838F-BC53DBBCE3E6}"/>
                  </a:ext>
                </a:extLst>
              </p:cNvPr>
              <p:cNvSpPr txBox="1"/>
              <p:nvPr/>
            </p:nvSpPr>
            <p:spPr>
              <a:xfrm>
                <a:off x="471251" y="1419454"/>
                <a:ext cx="3003579" cy="646331"/>
              </a:xfrm>
              <a:prstGeom prst="rect">
                <a:avLst/>
              </a:prstGeom>
              <a:noFill/>
            </p:spPr>
            <p:txBody>
              <a:bodyPr wrap="none" rtlCol="0">
                <a:spAutoFit/>
              </a:bodyPr>
              <a:lstStyle/>
              <a:p>
                <a:r>
                  <a:rPr lang="en-US" sz="3600" dirty="0">
                    <a:solidFill>
                      <a:schemeClr val="bg1"/>
                    </a:solidFill>
                  </a:rPr>
                  <a:t>Suppose </a:t>
                </a:r>
                <a14:m>
                  <m:oMath xmlns:m="http://schemas.openxmlformats.org/officeDocument/2006/math">
                    <m:r>
                      <a:rPr lang="en-US" sz="3600" i="1">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ea typeface="Cambria Math" panose="02040503050406030204" pitchFamily="18" charset="0"/>
                      </a:rPr>
                      <m:t>=</m:t>
                    </m:r>
                    <m:r>
                      <a:rPr lang="en-US" sz="3600" i="1">
                        <a:solidFill>
                          <a:schemeClr val="bg1"/>
                        </a:solidFill>
                        <a:latin typeface="Cambria Math" panose="02040503050406030204" pitchFamily="18" charset="0"/>
                        <a:ea typeface="Cambria Math" panose="02040503050406030204" pitchFamily="18" charset="0"/>
                      </a:rPr>
                      <m:t>1</m:t>
                    </m:r>
                  </m:oMath>
                </a14:m>
                <a:endParaRPr lang="en-US" sz="3600" dirty="0">
                  <a:solidFill>
                    <a:schemeClr val="bg1"/>
                  </a:solidFill>
                </a:endParaRPr>
              </a:p>
            </p:txBody>
          </p:sp>
        </mc:Choice>
        <mc:Fallback xmlns="">
          <p:sp>
            <p:nvSpPr>
              <p:cNvPr id="4" name="TextBox 3">
                <a:extLst>
                  <a:ext uri="{FF2B5EF4-FFF2-40B4-BE49-F238E27FC236}">
                    <a16:creationId xmlns:a16="http://schemas.microsoft.com/office/drawing/2014/main" id="{1247C112-C5AD-0043-838F-BC53DBBCE3E6}"/>
                  </a:ext>
                </a:extLst>
              </p:cNvPr>
              <p:cNvSpPr txBox="1">
                <a:spLocks noRot="1" noChangeAspect="1" noMove="1" noResize="1" noEditPoints="1" noAdjustHandles="1" noChangeArrowheads="1" noChangeShapeType="1" noTextEdit="1"/>
              </p:cNvSpPr>
              <p:nvPr/>
            </p:nvSpPr>
            <p:spPr>
              <a:xfrm>
                <a:off x="471251" y="1419454"/>
                <a:ext cx="3003579" cy="646331"/>
              </a:xfrm>
              <a:prstGeom prst="rect">
                <a:avLst/>
              </a:prstGeom>
              <a:blipFill>
                <a:blip r:embed="rId3"/>
                <a:stretch>
                  <a:fillRect l="-5882" t="-13462" r="-1261" b="-32692"/>
                </a:stretch>
              </a:blipFill>
            </p:spPr>
            <p:txBody>
              <a:bodyPr/>
              <a:lstStyle/>
              <a:p>
                <a:r>
                  <a:rPr lang="en-US">
                    <a:noFill/>
                  </a:rPr>
                  <a:t> </a:t>
                </a:r>
              </a:p>
            </p:txBody>
          </p:sp>
        </mc:Fallback>
      </mc:AlternateContent>
    </p:spTree>
    <p:extLst>
      <p:ext uri="{BB962C8B-B14F-4D97-AF65-F5344CB8AC3E}">
        <p14:creationId xmlns:p14="http://schemas.microsoft.com/office/powerpoint/2010/main" val="242973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9003-D359-6842-8FDD-9EA072353084}"/>
              </a:ext>
            </a:extLst>
          </p:cNvPr>
          <p:cNvSpPr>
            <a:spLocks noGrp="1"/>
          </p:cNvSpPr>
          <p:nvPr>
            <p:ph type="title"/>
          </p:nvPr>
        </p:nvSpPr>
        <p:spPr/>
        <p:txBody>
          <a:bodyPr/>
          <a:lstStyle/>
          <a:p>
            <a:r>
              <a:rPr lang="en-US" dirty="0"/>
              <a:t>Imperfect 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DEE92-B006-EF45-BCB8-BC03AA2BDA83}"/>
                  </a:ext>
                </a:extLst>
              </p:cNvPr>
              <p:cNvSpPr>
                <a:spLocks noGrp="1"/>
              </p:cNvSpPr>
              <p:nvPr>
                <p:ph idx="1"/>
              </p:nvPr>
            </p:nvSpPr>
            <p:spPr/>
            <p:txBody>
              <a:bodyPr/>
              <a:lstStyle/>
              <a:p>
                <a:r>
                  <a:rPr lang="en-US" dirty="0"/>
                  <a:t>The volatility function is convex, </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𝑤</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𝑠</m:t>
                          </m:r>
                        </m:sub>
                      </m:sSub>
                    </m:oMath>
                  </m:oMathPara>
                </a14:m>
                <a:endParaRPr lang="en-US" dirty="0"/>
              </a:p>
              <a:p>
                <a:r>
                  <a:rPr lang="en-US" dirty="0"/>
                  <a:t>Yet the mean return is still linear in the portfolio allocation: </a:t>
                </a:r>
              </a:p>
              <a:p>
                <a:pPr marL="457200" lvl="1"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𝜇</m:t>
                          </m:r>
                        </m:e>
                        <m:sup>
                          <m:r>
                            <a:rPr lang="en-US" i="1" smtClean="0">
                              <a:latin typeface="Cambria Math" panose="02040503050406030204" pitchFamily="18" charset="0"/>
                              <a:ea typeface="Cambria Math" panose="02040503050406030204" pitchFamily="18" charset="0"/>
                            </a:rPr>
                            <m:t>𝜌</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𝑏</m:t>
                          </m:r>
                        </m:sup>
                      </m:sSup>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𝑠</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8BDEE92-B006-EF45-BCB8-BC03AA2BDA83}"/>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E5279F-EDE4-5749-94D2-B14E807C8362}"/>
                  </a:ext>
                </a:extLst>
              </p:cNvPr>
              <p:cNvSpPr txBox="1"/>
              <p:nvPr/>
            </p:nvSpPr>
            <p:spPr>
              <a:xfrm>
                <a:off x="457200" y="1481010"/>
                <a:ext cx="2697149" cy="584775"/>
              </a:xfrm>
              <a:prstGeom prst="rect">
                <a:avLst/>
              </a:prstGeom>
              <a:noFill/>
            </p:spPr>
            <p:txBody>
              <a:bodyPr wrap="none" rtlCol="0">
                <a:spAutoFit/>
              </a:bodyPr>
              <a:lstStyle/>
              <a:p>
                <a:r>
                  <a:rPr lang="en-US" sz="3200" dirty="0">
                    <a:solidFill>
                      <a:schemeClr val="bg1"/>
                    </a:solidFill>
                  </a:rPr>
                  <a:t>Suppose </a:t>
                </a:r>
                <a14:m>
                  <m:oMath xmlns:m="http://schemas.openxmlformats.org/officeDocument/2006/math">
                    <m:r>
                      <a:rPr lang="en-US" sz="3200" i="1">
                        <a:solidFill>
                          <a:schemeClr val="bg1"/>
                        </a:solidFill>
                        <a:latin typeface="Cambria Math" panose="02040503050406030204" pitchFamily="18" charset="0"/>
                        <a:ea typeface="Cambria Math" panose="02040503050406030204" pitchFamily="18" charset="0"/>
                      </a:rPr>
                      <m:t>𝜌</m:t>
                    </m:r>
                    <m:r>
                      <a:rPr lang="en-US" sz="3200" b="0" i="1" smtClean="0">
                        <a:solidFill>
                          <a:schemeClr val="bg1"/>
                        </a:solidFill>
                        <a:latin typeface="Cambria Math" panose="02040503050406030204" pitchFamily="18" charset="0"/>
                        <a:ea typeface="Cambria Math" panose="02040503050406030204" pitchFamily="18" charset="0"/>
                      </a:rPr>
                      <m:t>&lt;</m:t>
                    </m:r>
                    <m:r>
                      <a:rPr lang="en-US" sz="3200" i="1">
                        <a:solidFill>
                          <a:schemeClr val="bg1"/>
                        </a:solidFill>
                        <a:latin typeface="Cambria Math" panose="02040503050406030204" pitchFamily="18" charset="0"/>
                        <a:ea typeface="Cambria Math" panose="02040503050406030204" pitchFamily="18" charset="0"/>
                      </a:rPr>
                      <m:t>1</m:t>
                    </m:r>
                  </m:oMath>
                </a14:m>
                <a:endParaRPr lang="en-US" sz="3200" dirty="0">
                  <a:solidFill>
                    <a:schemeClr val="bg1"/>
                  </a:solidFill>
                </a:endParaRPr>
              </a:p>
            </p:txBody>
          </p:sp>
        </mc:Choice>
        <mc:Fallback xmlns="">
          <p:sp>
            <p:nvSpPr>
              <p:cNvPr id="4" name="TextBox 3">
                <a:extLst>
                  <a:ext uri="{FF2B5EF4-FFF2-40B4-BE49-F238E27FC236}">
                    <a16:creationId xmlns:a16="http://schemas.microsoft.com/office/drawing/2014/main" id="{38E5279F-EDE4-5749-94D2-B14E807C8362}"/>
                  </a:ext>
                </a:extLst>
              </p:cNvPr>
              <p:cNvSpPr txBox="1">
                <a:spLocks noRot="1" noChangeAspect="1" noMove="1" noResize="1" noEditPoints="1" noAdjustHandles="1" noChangeArrowheads="1" noChangeShapeType="1" noTextEdit="1"/>
              </p:cNvSpPr>
              <p:nvPr/>
            </p:nvSpPr>
            <p:spPr>
              <a:xfrm>
                <a:off x="457200" y="1481010"/>
                <a:ext cx="2697149" cy="584775"/>
              </a:xfrm>
              <a:prstGeom prst="rect">
                <a:avLst/>
              </a:prstGeom>
              <a:blipFill>
                <a:blip r:embed="rId3"/>
                <a:stretch>
                  <a:fillRect l="-5634" t="-12766" r="-939" b="-31915"/>
                </a:stretch>
              </a:blipFill>
            </p:spPr>
            <p:txBody>
              <a:bodyPr/>
              <a:lstStyle/>
              <a:p>
                <a:r>
                  <a:rPr lang="en-US">
                    <a:noFill/>
                  </a:rPr>
                  <a:t> </a:t>
                </a:r>
              </a:p>
            </p:txBody>
          </p:sp>
        </mc:Fallback>
      </mc:AlternateContent>
    </p:spTree>
    <p:extLst>
      <p:ext uri="{BB962C8B-B14F-4D97-AF65-F5344CB8AC3E}">
        <p14:creationId xmlns:p14="http://schemas.microsoft.com/office/powerpoint/2010/main" val="159822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0CBB-344C-2D41-8965-BD47D3492413}"/>
              </a:ext>
            </a:extLst>
          </p:cNvPr>
          <p:cNvSpPr>
            <a:spLocks noGrp="1"/>
          </p:cNvSpPr>
          <p:nvPr>
            <p:ph type="title"/>
          </p:nvPr>
        </p:nvSpPr>
        <p:spPr/>
        <p:txBody>
          <a:bodyPr/>
          <a:lstStyle/>
          <a:p>
            <a:r>
              <a:rPr lang="en-US" dirty="0"/>
              <a:t>Riskless, a Perfect Hedge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1491D4-1638-A146-B087-129305690E49}"/>
                  </a:ext>
                </a:extLst>
              </p:cNvPr>
              <p:cNvSpPr>
                <a:spLocks noGrp="1"/>
              </p:cNvSpPr>
              <p:nvPr>
                <p:ph idx="1"/>
              </p:nvPr>
            </p:nvSpPr>
            <p:spPr>
              <a:xfrm>
                <a:off x="131617" y="2200138"/>
                <a:ext cx="12060383" cy="3863778"/>
              </a:xfrm>
            </p:spPr>
            <p:txBody>
              <a:bodyPr>
                <a:normAutofit fontScale="92500" lnSpcReduction="20000"/>
              </a:bodyPr>
              <a:lstStyle/>
              <a:p>
                <a:r>
                  <a:rPr lang="en-US" dirty="0"/>
                  <a:t>In this case, it is implied that one asset’s gain is proportionally matched by the other asset’s losses</a:t>
                </a:r>
              </a:p>
              <a:p>
                <a:r>
                  <a:rPr lang="en-US" dirty="0"/>
                  <a:t>The portfolio variance can be as small as desired, by choosing the appropriate allocation,</a:t>
                </a:r>
                <a:r>
                  <a:rPr lang="en-US" i="1" dirty="0"/>
                  <a:t> w.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Sub>
                  </m:oMath>
                </a14:m>
                <a:r>
                  <a:rPr lang="en-US" i="1" dirty="0"/>
                  <a:t>=0 if </a:t>
                </a:r>
              </a:p>
              <a:p>
                <a:pPr marL="457200" lvl="1" indent="0" algn="ctr">
                  <a:buNone/>
                </a:pPr>
                <a:r>
                  <a:rPr lang="en-US" sz="3000" i="1" dirty="0"/>
                  <a:t>w = </a:t>
                </a:r>
                <a14:m>
                  <m:oMath xmlns:m="http://schemas.openxmlformats.org/officeDocument/2006/math">
                    <m:f>
                      <m:fPr>
                        <m:ctrlPr>
                          <a:rPr lang="en-US" sz="3000" i="1" smtClean="0">
                            <a:latin typeface="Cambria Math" panose="02040503050406030204" pitchFamily="18" charset="0"/>
                          </a:rPr>
                        </m:ctrlPr>
                      </m:fPr>
                      <m:num>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𝑠</m:t>
                            </m:r>
                          </m:sub>
                        </m:sSub>
                      </m:num>
                      <m:den>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𝑏</m:t>
                            </m:r>
                          </m:sub>
                        </m:sSub>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𝑠</m:t>
                            </m:r>
                          </m:sub>
                        </m:sSub>
                      </m:den>
                    </m:f>
                  </m:oMath>
                </a14:m>
                <a:r>
                  <a:rPr lang="en-US" sz="3000" i="1" dirty="0"/>
                  <a:t> </a:t>
                </a:r>
              </a:p>
              <a:p>
                <a:r>
                  <a:rPr lang="en-US" dirty="0"/>
                  <a:t>In this case, a riskless portfolio can be formed from the two risky assets</a:t>
                </a:r>
              </a:p>
            </p:txBody>
          </p:sp>
        </mc:Choice>
        <mc:Fallback xmlns="">
          <p:sp>
            <p:nvSpPr>
              <p:cNvPr id="3" name="Content Placeholder 2">
                <a:extLst>
                  <a:ext uri="{FF2B5EF4-FFF2-40B4-BE49-F238E27FC236}">
                    <a16:creationId xmlns:a16="http://schemas.microsoft.com/office/drawing/2014/main" id="{E41491D4-1638-A146-B087-129305690E49}"/>
                  </a:ext>
                </a:extLst>
              </p:cNvPr>
              <p:cNvSpPr>
                <a:spLocks noGrp="1" noRot="1" noChangeAspect="1" noMove="1" noResize="1" noEditPoints="1" noAdjustHandles="1" noChangeArrowheads="1" noChangeShapeType="1" noTextEdit="1"/>
              </p:cNvSpPr>
              <p:nvPr>
                <p:ph idx="1"/>
              </p:nvPr>
            </p:nvSpPr>
            <p:spPr>
              <a:xfrm>
                <a:off x="131617" y="2200138"/>
                <a:ext cx="12060383" cy="3863778"/>
              </a:xfrm>
              <a:blipFill>
                <a:blip r:embed="rId2"/>
                <a:stretch>
                  <a:fillRect l="-841" r="-1052" b="-2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734E81-5436-A54E-A6E7-9CF770A65120}"/>
                  </a:ext>
                </a:extLst>
              </p:cNvPr>
              <p:cNvSpPr txBox="1"/>
              <p:nvPr/>
            </p:nvSpPr>
            <p:spPr>
              <a:xfrm>
                <a:off x="336884" y="1457555"/>
                <a:ext cx="3348224" cy="1200329"/>
              </a:xfrm>
              <a:prstGeom prst="rect">
                <a:avLst/>
              </a:prstGeom>
              <a:noFill/>
            </p:spPr>
            <p:txBody>
              <a:bodyPr wrap="none" rtlCol="0">
                <a:spAutoFit/>
              </a:bodyPr>
              <a:lstStyle/>
              <a:p>
                <a:r>
                  <a:rPr lang="en-US" sz="3600" dirty="0">
                    <a:solidFill>
                      <a:schemeClr val="bg1"/>
                    </a:solidFill>
                  </a:rPr>
                  <a:t>Suppose </a:t>
                </a:r>
                <a14:m>
                  <m:oMath xmlns:m="http://schemas.openxmlformats.org/officeDocument/2006/math">
                    <m:r>
                      <a:rPr lang="en-US" sz="3600" i="1">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ea typeface="Cambria Math" panose="02040503050406030204" pitchFamily="18" charset="0"/>
                      </a:rPr>
                      <m:t>=−</m:t>
                    </m:r>
                    <m:r>
                      <a:rPr lang="en-US" sz="3600" i="1">
                        <a:solidFill>
                          <a:schemeClr val="bg1"/>
                        </a:solidFill>
                        <a:latin typeface="Cambria Math" panose="02040503050406030204" pitchFamily="18" charset="0"/>
                        <a:ea typeface="Cambria Math" panose="02040503050406030204" pitchFamily="18" charset="0"/>
                      </a:rPr>
                      <m:t>1</m:t>
                    </m:r>
                  </m:oMath>
                </a14:m>
                <a:endParaRPr lang="en-US" sz="3600" dirty="0">
                  <a:solidFill>
                    <a:schemeClr val="bg1"/>
                  </a:solidFill>
                </a:endParaRPr>
              </a:p>
              <a:p>
                <a:endParaRPr lang="en-US" sz="3600" dirty="0"/>
              </a:p>
            </p:txBody>
          </p:sp>
        </mc:Choice>
        <mc:Fallback xmlns="">
          <p:sp>
            <p:nvSpPr>
              <p:cNvPr id="4" name="TextBox 3">
                <a:extLst>
                  <a:ext uri="{FF2B5EF4-FFF2-40B4-BE49-F238E27FC236}">
                    <a16:creationId xmlns:a16="http://schemas.microsoft.com/office/drawing/2014/main" id="{A0734E81-5436-A54E-A6E7-9CF770A65120}"/>
                  </a:ext>
                </a:extLst>
              </p:cNvPr>
              <p:cNvSpPr txBox="1">
                <a:spLocks noRot="1" noChangeAspect="1" noMove="1" noResize="1" noEditPoints="1" noAdjustHandles="1" noChangeArrowheads="1" noChangeShapeType="1" noTextEdit="1"/>
              </p:cNvSpPr>
              <p:nvPr/>
            </p:nvSpPr>
            <p:spPr>
              <a:xfrm>
                <a:off x="336884" y="1457555"/>
                <a:ext cx="3348224" cy="1200329"/>
              </a:xfrm>
              <a:prstGeom prst="rect">
                <a:avLst/>
              </a:prstGeom>
              <a:blipFill>
                <a:blip r:embed="rId3"/>
                <a:stretch>
                  <a:fillRect l="-5283" t="-7292" r="-755"/>
                </a:stretch>
              </a:blipFill>
            </p:spPr>
            <p:txBody>
              <a:bodyPr/>
              <a:lstStyle/>
              <a:p>
                <a:r>
                  <a:rPr lang="en-US">
                    <a:noFill/>
                  </a:rPr>
                  <a:t> </a:t>
                </a:r>
              </a:p>
            </p:txBody>
          </p:sp>
        </mc:Fallback>
      </mc:AlternateContent>
    </p:spTree>
    <p:extLst>
      <p:ext uri="{BB962C8B-B14F-4D97-AF65-F5344CB8AC3E}">
        <p14:creationId xmlns:p14="http://schemas.microsoft.com/office/powerpoint/2010/main" val="254340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601E4-3EC2-4945-AE3D-2A4D770BBDB7}"/>
              </a:ext>
            </a:extLst>
          </p:cNvPr>
          <p:cNvSpPr>
            <a:spLocks noGrp="1"/>
          </p:cNvSpPr>
          <p:nvPr>
            <p:ph idx="1"/>
          </p:nvPr>
        </p:nvSpPr>
        <p:spPr>
          <a:xfrm>
            <a:off x="131763" y="1490663"/>
            <a:ext cx="11572557" cy="4686300"/>
          </a:xfrm>
        </p:spPr>
        <p:txBody>
          <a:bodyPr>
            <a:normAutofit/>
          </a:bodyPr>
          <a:lstStyle/>
          <a:p>
            <a:r>
              <a:rPr lang="en-US" sz="2400" dirty="0"/>
              <a:t>Use the following notation for averaging the variances and covariances across the n assets: </a:t>
            </a:r>
          </a:p>
          <a:p>
            <a:pPr marL="457200" lvl="1" indent="0">
              <a:buNone/>
            </a:pPr>
            <a:endParaRPr lang="en-US" dirty="0"/>
          </a:p>
          <a:p>
            <a:pPr marL="0" indent="0">
              <a:buNone/>
            </a:pPr>
            <a:endParaRPr lang="en-US" dirty="0"/>
          </a:p>
          <a:p>
            <a:r>
              <a:rPr lang="en-US" dirty="0"/>
              <a:t>So, the portfolio variance can be written as </a:t>
            </a:r>
            <a:endParaRPr lang="en-US" dirty="0">
              <a:effectLst/>
            </a:endParaRPr>
          </a:p>
        </p:txBody>
      </p:sp>
      <p:sp>
        <p:nvSpPr>
          <p:cNvPr id="2" name="Title 1">
            <a:extLst>
              <a:ext uri="{FF2B5EF4-FFF2-40B4-BE49-F238E27FC236}">
                <a16:creationId xmlns:a16="http://schemas.microsoft.com/office/drawing/2014/main" id="{30301F20-4377-2D40-9DA7-FE97427D7CC6}"/>
              </a:ext>
            </a:extLst>
          </p:cNvPr>
          <p:cNvSpPr>
            <a:spLocks noGrp="1"/>
          </p:cNvSpPr>
          <p:nvPr>
            <p:ph type="title"/>
          </p:nvPr>
        </p:nvSpPr>
        <p:spPr>
          <a:xfrm>
            <a:off x="131617" y="370067"/>
            <a:ext cx="11921837" cy="915035"/>
          </a:xfrm>
        </p:spPr>
        <p:txBody>
          <a:bodyPr>
            <a:normAutofit/>
          </a:bodyPr>
          <a:lstStyle/>
          <a:p>
            <a:r>
              <a:rPr lang="en-US" dirty="0"/>
              <a:t>Portfolio Variance as Average Covariances </a:t>
            </a:r>
          </a:p>
        </p:txBody>
      </p:sp>
      <p:pic>
        <p:nvPicPr>
          <p:cNvPr id="5" name="Picture 4">
            <a:extLst>
              <a:ext uri="{FF2B5EF4-FFF2-40B4-BE49-F238E27FC236}">
                <a16:creationId xmlns:a16="http://schemas.microsoft.com/office/drawing/2014/main" id="{BDE688F0-D347-6F4A-95C4-AE0B13C8575B}"/>
              </a:ext>
            </a:extLst>
          </p:cNvPr>
          <p:cNvPicPr>
            <a:picLocks noChangeAspect="1"/>
          </p:cNvPicPr>
          <p:nvPr/>
        </p:nvPicPr>
        <p:blipFill>
          <a:blip r:embed="rId2"/>
          <a:stretch>
            <a:fillRect/>
          </a:stretch>
        </p:blipFill>
        <p:spPr>
          <a:xfrm>
            <a:off x="4754377" y="2124593"/>
            <a:ext cx="1917700" cy="1054100"/>
          </a:xfrm>
          <a:prstGeom prst="rect">
            <a:avLst/>
          </a:prstGeom>
        </p:spPr>
      </p:pic>
      <p:pic>
        <p:nvPicPr>
          <p:cNvPr id="7" name="Picture 6" descr="A picture containing text, clock&#10;&#10;Description automatically generated">
            <a:extLst>
              <a:ext uri="{FF2B5EF4-FFF2-40B4-BE49-F238E27FC236}">
                <a16:creationId xmlns:a16="http://schemas.microsoft.com/office/drawing/2014/main" id="{F6079F55-2C00-7C4D-9890-E7D70CD615D9}"/>
              </a:ext>
            </a:extLst>
          </p:cNvPr>
          <p:cNvPicPr>
            <a:picLocks noChangeAspect="1"/>
          </p:cNvPicPr>
          <p:nvPr/>
        </p:nvPicPr>
        <p:blipFill>
          <a:blip r:embed="rId3"/>
          <a:stretch>
            <a:fillRect/>
          </a:stretch>
        </p:blipFill>
        <p:spPr>
          <a:xfrm>
            <a:off x="4043177" y="3338513"/>
            <a:ext cx="3340100" cy="990600"/>
          </a:xfrm>
          <a:prstGeom prst="rect">
            <a:avLst/>
          </a:prstGeom>
        </p:spPr>
      </p:pic>
      <p:pic>
        <p:nvPicPr>
          <p:cNvPr id="9" name="Picture 8" descr="Diagram, schematic&#10;&#10;Description automatically generated with medium confidence">
            <a:extLst>
              <a:ext uri="{FF2B5EF4-FFF2-40B4-BE49-F238E27FC236}">
                <a16:creationId xmlns:a16="http://schemas.microsoft.com/office/drawing/2014/main" id="{24F9F386-B869-B246-8AB9-C3727FFFA233}"/>
              </a:ext>
            </a:extLst>
          </p:cNvPr>
          <p:cNvPicPr>
            <a:picLocks noChangeAspect="1"/>
          </p:cNvPicPr>
          <p:nvPr/>
        </p:nvPicPr>
        <p:blipFill>
          <a:blip r:embed="rId4"/>
          <a:stretch>
            <a:fillRect/>
          </a:stretch>
        </p:blipFill>
        <p:spPr>
          <a:xfrm>
            <a:off x="3644319" y="4878387"/>
            <a:ext cx="3929457" cy="1298576"/>
          </a:xfrm>
          <a:prstGeom prst="rect">
            <a:avLst/>
          </a:prstGeom>
        </p:spPr>
      </p:pic>
    </p:spTree>
    <p:extLst>
      <p:ext uri="{BB962C8B-B14F-4D97-AF65-F5344CB8AC3E}">
        <p14:creationId xmlns:p14="http://schemas.microsoft.com/office/powerpoint/2010/main" val="72876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31436247-3F3E-0C05-7ACB-C08A71E02712}"/>
              </a:ext>
            </a:extLst>
          </p:cNvPr>
          <p:cNvSpPr>
            <a:spLocks noGrp="1"/>
          </p:cNvSpPr>
          <p:nvPr>
            <p:ph idx="1"/>
          </p:nvPr>
        </p:nvSpPr>
        <p:spPr>
          <a:xfrm>
            <a:off x="131617" y="1490134"/>
            <a:ext cx="11921837" cy="4686830"/>
          </a:xfrm>
        </p:spPr>
        <p:txBody>
          <a:bodyPr/>
          <a:lstStyle/>
          <a:p>
            <a:r>
              <a:rPr lang="en-US" dirty="0"/>
              <a:t>As the number of securities in portfolio, n, gets large,</a:t>
            </a:r>
          </a:p>
          <a:p>
            <a:endParaRPr lang="en-US" dirty="0"/>
          </a:p>
          <a:p>
            <a:endParaRPr lang="en-US" dirty="0"/>
          </a:p>
          <a:p>
            <a:r>
              <a:rPr lang="en-US" dirty="0"/>
              <a:t>Individual security variance is </a:t>
            </a:r>
            <a:r>
              <a:rPr lang="en-US" b="1" dirty="0"/>
              <a:t>unimportant </a:t>
            </a:r>
            <a:r>
              <a:rPr lang="en-US" dirty="0"/>
              <a:t>and therefore, overall portfolio variance is the average of individual security covariance</a:t>
            </a:r>
          </a:p>
          <a:p>
            <a:pPr marL="0" indent="0" algn="ctr">
              <a:buNone/>
            </a:pPr>
            <a:endParaRPr lang="en-US" dirty="0"/>
          </a:p>
        </p:txBody>
      </p:sp>
      <p:sp>
        <p:nvSpPr>
          <p:cNvPr id="12" name="Title 2">
            <a:extLst>
              <a:ext uri="{FF2B5EF4-FFF2-40B4-BE49-F238E27FC236}">
                <a16:creationId xmlns:a16="http://schemas.microsoft.com/office/drawing/2014/main" id="{B44BEEF3-DE02-A3C4-5B72-3EDDE4112F5F}"/>
              </a:ext>
            </a:extLst>
          </p:cNvPr>
          <p:cNvSpPr>
            <a:spLocks noGrp="1"/>
          </p:cNvSpPr>
          <p:nvPr>
            <p:ph type="title"/>
          </p:nvPr>
        </p:nvSpPr>
        <p:spPr>
          <a:xfrm>
            <a:off x="131617" y="370067"/>
            <a:ext cx="11921837" cy="915035"/>
          </a:xfrm>
        </p:spPr>
        <p:txBody>
          <a:bodyPr>
            <a:normAutofit fontScale="90000"/>
          </a:bodyPr>
          <a:lstStyle/>
          <a:p>
            <a:r>
              <a:rPr lang="en-US" dirty="0"/>
              <a:t>Portfolio Irrelevance of Individual Security Variance </a:t>
            </a:r>
          </a:p>
        </p:txBody>
      </p:sp>
      <p:pic>
        <p:nvPicPr>
          <p:cNvPr id="7" name="Picture 6" descr="A picture containing text&#10;&#10;Description automatically generated">
            <a:extLst>
              <a:ext uri="{FF2B5EF4-FFF2-40B4-BE49-F238E27FC236}">
                <a16:creationId xmlns:a16="http://schemas.microsoft.com/office/drawing/2014/main" id="{2B923018-3F45-F04E-8571-6F4BA5F76677}"/>
              </a:ext>
            </a:extLst>
          </p:cNvPr>
          <p:cNvPicPr>
            <a:picLocks noChangeAspect="1"/>
          </p:cNvPicPr>
          <p:nvPr/>
        </p:nvPicPr>
        <p:blipFill>
          <a:blip r:embed="rId2"/>
          <a:stretch>
            <a:fillRect/>
          </a:stretch>
        </p:blipFill>
        <p:spPr>
          <a:xfrm>
            <a:off x="4451363" y="2478272"/>
            <a:ext cx="2608789" cy="1163379"/>
          </a:xfrm>
          <a:prstGeom prst="rect">
            <a:avLst/>
          </a:prstGeom>
        </p:spPr>
      </p:pic>
    </p:spTree>
    <p:extLst>
      <p:ext uri="{BB962C8B-B14F-4D97-AF65-F5344CB8AC3E}">
        <p14:creationId xmlns:p14="http://schemas.microsoft.com/office/powerpoint/2010/main" val="123893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93492A-17AD-1540-94DB-367BCBE925EF}"/>
              </a:ext>
            </a:extLst>
          </p:cNvPr>
          <p:cNvSpPr>
            <a:spLocks noGrp="1"/>
          </p:cNvSpPr>
          <p:nvPr>
            <p:ph type="title"/>
          </p:nvPr>
        </p:nvSpPr>
        <p:spPr/>
        <p:txBody>
          <a:bodyPr/>
          <a:lstStyle/>
          <a:p>
            <a:r>
              <a:rPr lang="en-US" dirty="0"/>
              <a:t>Diversified Portfolio</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C04E263-D44C-724A-9C1C-459448F2F70E}"/>
                  </a:ext>
                </a:extLst>
              </p:cNvPr>
              <p:cNvSpPr>
                <a:spLocks noGrp="1"/>
              </p:cNvSpPr>
              <p:nvPr>
                <p:ph idx="1"/>
              </p:nvPr>
            </p:nvSpPr>
            <p:spPr/>
            <p:txBody>
              <a:bodyPr/>
              <a:lstStyle/>
              <a:p>
                <a:r>
                  <a:rPr lang="en-US" dirty="0"/>
                  <a:t>Don’t need equal weighting, simply that</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𝑖</m:t>
                              </m:r>
                            </m:sup>
                          </m:sSup>
                        </m:e>
                      </m:func>
                      <m:r>
                        <a:rPr lang="en-US" i="1">
                          <a:latin typeface="Cambria Math" panose="02040503050406030204" pitchFamily="18" charset="0"/>
                        </a:rPr>
                        <m:t>=0</m:t>
                      </m:r>
                    </m:oMath>
                  </m:oMathPara>
                </a14:m>
                <a:endParaRPr lang="en-US" dirty="0"/>
              </a:p>
              <a:p>
                <a:r>
                  <a:rPr lang="en-US" dirty="0"/>
                  <a:t>As n gets large the portfolio must have trivial exposure to security </a:t>
                </a:r>
                <a:r>
                  <a:rPr lang="en-US" i="1" dirty="0"/>
                  <a:t>i</a:t>
                </a:r>
                <a:r>
                  <a:rPr lang="en-US" dirty="0"/>
                  <a:t>. </a:t>
                </a:r>
              </a:p>
              <a:p>
                <a:r>
                  <a:rPr lang="en-US" dirty="0"/>
                  <a:t>This is the sense in which portfolio must be diversified for individual variances to become unimportant. </a:t>
                </a:r>
              </a:p>
              <a:p>
                <a:endParaRPr lang="en-US" dirty="0"/>
              </a:p>
              <a:p>
                <a:endParaRPr lang="en-US" dirty="0"/>
              </a:p>
              <a:p>
                <a:pPr marL="457200" lvl="1" indent="0" algn="ctr">
                  <a:buNone/>
                </a:pPr>
                <a:endParaRPr lang="en-US" dirty="0"/>
              </a:p>
            </p:txBody>
          </p:sp>
        </mc:Choice>
        <mc:Fallback xmlns="">
          <p:sp>
            <p:nvSpPr>
              <p:cNvPr id="5" name="Content Placeholder 4">
                <a:extLst>
                  <a:ext uri="{FF2B5EF4-FFF2-40B4-BE49-F238E27FC236}">
                    <a16:creationId xmlns:a16="http://schemas.microsoft.com/office/drawing/2014/main" id="{BC04E263-D44C-724A-9C1C-459448F2F70E}"/>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2FAF5D-A7C7-2E42-B50C-B0504950654E}"/>
                  </a:ext>
                </a:extLst>
              </p:cNvPr>
              <p:cNvSpPr txBox="1"/>
              <p:nvPr/>
            </p:nvSpPr>
            <p:spPr>
              <a:xfrm>
                <a:off x="131617" y="1357464"/>
                <a:ext cx="9437686" cy="703013"/>
              </a:xfrm>
              <a:prstGeom prst="rect">
                <a:avLst/>
              </a:prstGeom>
              <a:noFill/>
            </p:spPr>
            <p:txBody>
              <a:bodyPr wrap="square" rtlCol="0">
                <a:spAutoFit/>
              </a:bodyPr>
              <a:lstStyle/>
              <a:p>
                <a:r>
                  <a:rPr lang="en-US" sz="2800" dirty="0">
                    <a:solidFill>
                      <a:schemeClr val="bg1"/>
                    </a:solidFill>
                  </a:rPr>
                  <a:t>Obtained this result using equally-weighted portfolio, </a:t>
                </a:r>
                <a14:m>
                  <m:oMath xmlns:m="http://schemas.openxmlformats.org/officeDocument/2006/math">
                    <m:sSup>
                      <m:sSupPr>
                        <m:ctrlPr>
                          <a:rPr lang="en-US" sz="280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𝑤</m:t>
                        </m:r>
                      </m:e>
                      <m:sup>
                        <m:r>
                          <a:rPr lang="en-US" sz="2800" b="0" i="1" smtClean="0">
                            <a:solidFill>
                              <a:schemeClr val="bg1"/>
                            </a:solidFill>
                            <a:latin typeface="Cambria Math" panose="02040503050406030204" pitchFamily="18" charset="0"/>
                          </a:rPr>
                          <m:t>𝑖</m:t>
                        </m:r>
                      </m:sup>
                    </m:sSup>
                    <m:r>
                      <a:rPr lang="en-US" sz="2800" b="0" i="1" smtClean="0">
                        <a:solidFill>
                          <a:schemeClr val="bg1"/>
                        </a:solidFill>
                        <a:latin typeface="Cambria Math" panose="02040503050406030204" pitchFamily="18" charset="0"/>
                      </a:rPr>
                      <m:t>= </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1</m:t>
                        </m:r>
                      </m:num>
                      <m:den>
                        <m:r>
                          <a:rPr lang="en-US" sz="2800" b="0" i="1" smtClean="0">
                            <a:solidFill>
                              <a:schemeClr val="bg1"/>
                            </a:solidFill>
                            <a:latin typeface="Cambria Math" panose="02040503050406030204" pitchFamily="18" charset="0"/>
                          </a:rPr>
                          <m:t>𝑛</m:t>
                        </m:r>
                      </m:den>
                    </m:f>
                  </m:oMath>
                </a14:m>
                <a:r>
                  <a:rPr lang="en-US" sz="2800" dirty="0">
                    <a:solidFill>
                      <a:schemeClr val="bg1"/>
                    </a:solidFill>
                  </a:rPr>
                  <a:t> </a:t>
                </a:r>
              </a:p>
            </p:txBody>
          </p:sp>
        </mc:Choice>
        <mc:Fallback xmlns="">
          <p:sp>
            <p:nvSpPr>
              <p:cNvPr id="6" name="TextBox 5">
                <a:extLst>
                  <a:ext uri="{FF2B5EF4-FFF2-40B4-BE49-F238E27FC236}">
                    <a16:creationId xmlns:a16="http://schemas.microsoft.com/office/drawing/2014/main" id="{452FAF5D-A7C7-2E42-B50C-B0504950654E}"/>
                  </a:ext>
                </a:extLst>
              </p:cNvPr>
              <p:cNvSpPr txBox="1">
                <a:spLocks noRot="1" noChangeAspect="1" noMove="1" noResize="1" noEditPoints="1" noAdjustHandles="1" noChangeArrowheads="1" noChangeShapeType="1" noTextEdit="1"/>
              </p:cNvSpPr>
              <p:nvPr/>
            </p:nvSpPr>
            <p:spPr>
              <a:xfrm>
                <a:off x="131617" y="1357464"/>
                <a:ext cx="9437686" cy="703013"/>
              </a:xfrm>
              <a:prstGeom prst="rect">
                <a:avLst/>
              </a:prstGeom>
              <a:blipFill>
                <a:blip r:embed="rId3"/>
                <a:stretch>
                  <a:fillRect l="-1344" b="-8929"/>
                </a:stretch>
              </a:blipFill>
            </p:spPr>
            <p:txBody>
              <a:bodyPr/>
              <a:lstStyle/>
              <a:p>
                <a:r>
                  <a:rPr lang="en-US">
                    <a:noFill/>
                  </a:rPr>
                  <a:t> </a:t>
                </a:r>
              </a:p>
            </p:txBody>
          </p:sp>
        </mc:Fallback>
      </mc:AlternateContent>
    </p:spTree>
    <p:extLst>
      <p:ext uri="{BB962C8B-B14F-4D97-AF65-F5344CB8AC3E}">
        <p14:creationId xmlns:p14="http://schemas.microsoft.com/office/powerpoint/2010/main" val="330388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7BB55-FC18-9D45-943E-614B362E2E6C}"/>
              </a:ext>
            </a:extLst>
          </p:cNvPr>
          <p:cNvSpPr>
            <a:spLocks noGrp="1"/>
          </p:cNvSpPr>
          <p:nvPr>
            <p:ph type="title"/>
          </p:nvPr>
        </p:nvSpPr>
        <p:spPr/>
        <p:txBody>
          <a:bodyPr/>
          <a:lstStyle/>
          <a:p>
            <a:r>
              <a:rPr lang="en-US" dirty="0"/>
              <a:t>Portfolio Variance Decomposition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5118270-77EE-4D43-8FF4-0F0B32E408A1}"/>
                  </a:ext>
                </a:extLst>
              </p:cNvPr>
              <p:cNvSpPr>
                <a:spLocks noGrp="1"/>
              </p:cNvSpPr>
              <p:nvPr>
                <p:ph idx="1"/>
              </p:nvPr>
            </p:nvSpPr>
            <p:spPr>
              <a:xfrm>
                <a:off x="131617" y="2200137"/>
                <a:ext cx="11921837" cy="4657863"/>
              </a:xfrm>
            </p:spPr>
            <p:txBody>
              <a:bodyPr>
                <a:normAutofit lnSpcReduction="10000"/>
              </a:bodyPr>
              <a:lstStyle/>
              <a:p>
                <a:r>
                  <a:rPr lang="en-US" dirty="0"/>
                  <a:t>Then our equally-weighted portfolio variance becomes</a:t>
                </a:r>
              </a:p>
              <a:p>
                <a:endParaRPr lang="en-US" dirty="0"/>
              </a:p>
              <a:p>
                <a:pPr lvl="1" algn="ctr"/>
                <a:r>
                  <a:rPr lang="en-US" dirty="0"/>
                  <a:t>We now note that variance has a term that can be diversified to zero, and another term that remains</a:t>
                </a:r>
              </a:p>
              <a:p>
                <a:r>
                  <a:rPr lang="en-US" dirty="0"/>
                  <a:t>Suppose that asset returns have </a:t>
                </a:r>
              </a:p>
              <a:p>
                <a:pPr lvl="1"/>
                <a:r>
                  <a:rPr lang="en-US" i="1" dirty="0"/>
                  <a:t>Identical volatilities</a:t>
                </a: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oMath>
                </a14:m>
                <a:endParaRPr lang="en-US" dirty="0"/>
              </a:p>
              <a:p>
                <a:pPr lvl="1"/>
                <a:r>
                  <a:rPr lang="en-US" i="1" dirty="0"/>
                  <a:t>Identical correlations</a:t>
                </a:r>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oMath>
                </a14:m>
                <a:endParaRPr lang="en-US" dirty="0"/>
              </a:p>
              <a:p>
                <a:pPr marL="457200" lvl="1" indent="0" algn="ctr">
                  <a:buNone/>
                </a:pPr>
                <a:endParaRPr lang="en-US" dirty="0"/>
              </a:p>
            </p:txBody>
          </p:sp>
        </mc:Choice>
        <mc:Fallback xmlns="">
          <p:sp>
            <p:nvSpPr>
              <p:cNvPr id="5" name="Content Placeholder 4">
                <a:extLst>
                  <a:ext uri="{FF2B5EF4-FFF2-40B4-BE49-F238E27FC236}">
                    <a16:creationId xmlns:a16="http://schemas.microsoft.com/office/drawing/2014/main" id="{C5118270-77EE-4D43-8FF4-0F0B32E408A1}"/>
                  </a:ext>
                </a:extLst>
              </p:cNvPr>
              <p:cNvSpPr>
                <a:spLocks noGrp="1" noRot="1" noChangeAspect="1" noMove="1" noResize="1" noEditPoints="1" noAdjustHandles="1" noChangeArrowheads="1" noChangeShapeType="1" noTextEdit="1"/>
              </p:cNvSpPr>
              <p:nvPr>
                <p:ph idx="1"/>
              </p:nvPr>
            </p:nvSpPr>
            <p:spPr>
              <a:xfrm>
                <a:off x="131617" y="2200137"/>
                <a:ext cx="11921837" cy="4657863"/>
              </a:xfrm>
              <a:blipFill>
                <a:blip r:embed="rId2"/>
                <a:stretch>
                  <a:fillRect l="-9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A3630F9-79A6-454B-8D93-2B504D1839BE}"/>
              </a:ext>
            </a:extLst>
          </p:cNvPr>
          <p:cNvSpPr txBox="1"/>
          <p:nvPr/>
        </p:nvSpPr>
        <p:spPr>
          <a:xfrm>
            <a:off x="138546" y="1474458"/>
            <a:ext cx="11328565" cy="1015663"/>
          </a:xfrm>
          <a:prstGeom prst="rect">
            <a:avLst/>
          </a:prstGeom>
          <a:noFill/>
        </p:spPr>
        <p:txBody>
          <a:bodyPr wrap="square" rtlCol="0">
            <a:spAutoFit/>
          </a:bodyPr>
          <a:lstStyle/>
          <a:p>
            <a:r>
              <a:rPr lang="en-US" sz="3600" dirty="0">
                <a:solidFill>
                  <a:schemeClr val="bg1"/>
                </a:solidFill>
              </a:rPr>
              <a:t>If we take an equally weighted portfolio, </a:t>
            </a:r>
            <a:r>
              <a:rPr lang="en-US" sz="2800" dirty="0">
                <a:solidFill>
                  <a:schemeClr val="bg1"/>
                </a:solidFill>
              </a:rPr>
              <a:t>w </a:t>
            </a:r>
            <a:r>
              <a:rPr lang="en-US" sz="2800" baseline="30000" dirty="0" err="1">
                <a:solidFill>
                  <a:schemeClr val="bg1"/>
                </a:solidFill>
              </a:rPr>
              <a:t>i</a:t>
            </a:r>
            <a:r>
              <a:rPr lang="en-US" sz="2800" dirty="0">
                <a:solidFill>
                  <a:schemeClr val="bg1"/>
                </a:solidFill>
              </a:rPr>
              <a:t>= 1/n</a:t>
            </a:r>
            <a:r>
              <a:rPr lang="en-US" sz="2800" dirty="0"/>
              <a:t>. </a:t>
            </a:r>
            <a:endParaRPr lang="en-US" sz="3600" dirty="0"/>
          </a:p>
          <a:p>
            <a:endParaRPr lang="en-US" sz="2400" dirty="0">
              <a:solidFill>
                <a:schemeClr val="bg1"/>
              </a:solidFill>
            </a:endParaRPr>
          </a:p>
        </p:txBody>
      </p:sp>
      <p:pic>
        <p:nvPicPr>
          <p:cNvPr id="8" name="Picture 7" descr="A picture containing text, clock&#10;&#10;Description automatically generated">
            <a:extLst>
              <a:ext uri="{FF2B5EF4-FFF2-40B4-BE49-F238E27FC236}">
                <a16:creationId xmlns:a16="http://schemas.microsoft.com/office/drawing/2014/main" id="{A7FD8839-6B64-864C-9940-E987679A30EB}"/>
              </a:ext>
            </a:extLst>
          </p:cNvPr>
          <p:cNvPicPr>
            <a:picLocks noChangeAspect="1"/>
          </p:cNvPicPr>
          <p:nvPr/>
        </p:nvPicPr>
        <p:blipFill>
          <a:blip r:embed="rId3"/>
          <a:stretch>
            <a:fillRect/>
          </a:stretch>
        </p:blipFill>
        <p:spPr>
          <a:xfrm>
            <a:off x="3790725" y="2919064"/>
            <a:ext cx="4438875" cy="803225"/>
          </a:xfrm>
          <a:prstGeom prst="rect">
            <a:avLst/>
          </a:prstGeom>
        </p:spPr>
      </p:pic>
    </p:spTree>
    <p:extLst>
      <p:ext uri="{BB962C8B-B14F-4D97-AF65-F5344CB8AC3E}">
        <p14:creationId xmlns:p14="http://schemas.microsoft.com/office/powerpoint/2010/main" val="408848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920D5C-4E60-1B46-B281-0A41AB997A56}"/>
              </a:ext>
            </a:extLst>
          </p:cNvPr>
          <p:cNvPicPr>
            <a:picLocks noGrp="1" noChangeAspect="1"/>
          </p:cNvPicPr>
          <p:nvPr>
            <p:ph idx="1"/>
          </p:nvPr>
        </p:nvPicPr>
        <p:blipFill>
          <a:blip r:embed="rId2"/>
          <a:stretch>
            <a:fillRect/>
          </a:stretch>
        </p:blipFill>
        <p:spPr>
          <a:xfrm>
            <a:off x="3992211" y="1279067"/>
            <a:ext cx="3558243" cy="1117855"/>
          </a:xfrm>
        </p:spPr>
      </p:pic>
      <p:sp>
        <p:nvSpPr>
          <p:cNvPr id="4" name="Title 3">
            <a:extLst>
              <a:ext uri="{FF2B5EF4-FFF2-40B4-BE49-F238E27FC236}">
                <a16:creationId xmlns:a16="http://schemas.microsoft.com/office/drawing/2014/main" id="{7F632764-685F-964C-9641-AFF48EB925BA}"/>
              </a:ext>
            </a:extLst>
          </p:cNvPr>
          <p:cNvSpPr>
            <a:spLocks noGrp="1"/>
          </p:cNvSpPr>
          <p:nvPr>
            <p:ph type="title"/>
          </p:nvPr>
        </p:nvSpPr>
        <p:spPr/>
        <p:txBody>
          <a:bodyPr/>
          <a:lstStyle/>
          <a:p>
            <a:r>
              <a:rPr lang="en-US" dirty="0"/>
              <a:t>Systematic Risk</a:t>
            </a:r>
          </a:p>
        </p:txBody>
      </p:sp>
      <p:pic>
        <p:nvPicPr>
          <p:cNvPr id="9" name="Picture 8" descr="A picture containing diagram&#10;&#10;Description automatically generated">
            <a:extLst>
              <a:ext uri="{FF2B5EF4-FFF2-40B4-BE49-F238E27FC236}">
                <a16:creationId xmlns:a16="http://schemas.microsoft.com/office/drawing/2014/main" id="{EDB278FD-B483-034A-855A-A6072D0F88E6}"/>
              </a:ext>
            </a:extLst>
          </p:cNvPr>
          <p:cNvPicPr>
            <a:picLocks noChangeAspect="1"/>
          </p:cNvPicPr>
          <p:nvPr/>
        </p:nvPicPr>
        <p:blipFill>
          <a:blip r:embed="rId3"/>
          <a:stretch>
            <a:fillRect/>
          </a:stretch>
        </p:blipFill>
        <p:spPr>
          <a:xfrm>
            <a:off x="4213289" y="2627835"/>
            <a:ext cx="3116086" cy="102194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025474-355E-B947-AB59-F7A90FD442BA}"/>
                  </a:ext>
                </a:extLst>
              </p:cNvPr>
              <p:cNvSpPr txBox="1"/>
              <p:nvPr/>
            </p:nvSpPr>
            <p:spPr>
              <a:xfrm>
                <a:off x="551543" y="3649777"/>
                <a:ext cx="11178002" cy="2739211"/>
              </a:xfrm>
              <a:prstGeom prst="rect">
                <a:avLst/>
              </a:prstGeom>
              <a:noFill/>
            </p:spPr>
            <p:txBody>
              <a:bodyPr wrap="square" rtlCol="0">
                <a:spAutoFit/>
              </a:bodyPr>
              <a:lstStyle/>
              <a:p>
                <a:pPr marL="285750" indent="-285750">
                  <a:buFont typeface="Wingdings" pitchFamily="2" charset="2"/>
                  <a:buChar char="v"/>
                </a:pPr>
                <a:r>
                  <a:rPr lang="en-US" sz="2400" dirty="0"/>
                  <a:t>A fraction,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of the variance is systematic</a:t>
                </a:r>
              </a:p>
              <a:p>
                <a:pPr marL="285750" indent="-285750">
                  <a:buFont typeface="Wingdings" pitchFamily="2" charset="2"/>
                  <a:buChar char="v"/>
                </a:pPr>
                <a:r>
                  <a:rPr lang="en-US" sz="2400" dirty="0"/>
                  <a:t>No amount of diversification can get the portfolio variance lower:</a:t>
                </a:r>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r>
                  <a:rPr lang="en-US" sz="2400" dirty="0"/>
                  <a:t>Note that the inequality above holds for any </a:t>
                </a:r>
                <a:r>
                  <a:rPr lang="en-US" sz="2400" i="1" dirty="0"/>
                  <a:t>n </a:t>
                </a:r>
                <a:r>
                  <a:rPr lang="en-US" sz="2400" dirty="0"/>
                  <a:t>and any set of allocations w</a:t>
                </a:r>
                <a:r>
                  <a:rPr lang="en-US" sz="2400" baseline="30000" dirty="0"/>
                  <a:t>i</a:t>
                </a:r>
                <a:r>
                  <a:rPr lang="en-US" sz="2400" dirty="0"/>
                  <a:t>  </a:t>
                </a:r>
              </a:p>
              <a:p>
                <a:pPr lvl="1"/>
                <a:r>
                  <a:rPr lang="en-US" sz="2400" dirty="0"/>
                  <a:t> </a:t>
                </a:r>
              </a:p>
            </p:txBody>
          </p:sp>
        </mc:Choice>
        <mc:Fallback xmlns="">
          <p:sp>
            <p:nvSpPr>
              <p:cNvPr id="13" name="TextBox 12">
                <a:extLst>
                  <a:ext uri="{FF2B5EF4-FFF2-40B4-BE49-F238E27FC236}">
                    <a16:creationId xmlns:a16="http://schemas.microsoft.com/office/drawing/2014/main" id="{70025474-355E-B947-AB59-F7A90FD442BA}"/>
                  </a:ext>
                </a:extLst>
              </p:cNvPr>
              <p:cNvSpPr txBox="1">
                <a:spLocks noRot="1" noChangeAspect="1" noMove="1" noResize="1" noEditPoints="1" noAdjustHandles="1" noChangeArrowheads="1" noChangeShapeType="1" noTextEdit="1"/>
              </p:cNvSpPr>
              <p:nvPr/>
            </p:nvSpPr>
            <p:spPr>
              <a:xfrm>
                <a:off x="551543" y="3649777"/>
                <a:ext cx="11178002" cy="2739211"/>
              </a:xfrm>
              <a:prstGeom prst="rect">
                <a:avLst/>
              </a:prstGeom>
              <a:blipFill>
                <a:blip r:embed="rId4"/>
                <a:stretch>
                  <a:fillRect l="-795" t="-1382"/>
                </a:stretch>
              </a:blipFill>
            </p:spPr>
            <p:txBody>
              <a:bodyPr/>
              <a:lstStyle/>
              <a:p>
                <a:r>
                  <a:rPr lang="en-US">
                    <a:noFill/>
                  </a:rPr>
                  <a:t> </a:t>
                </a:r>
              </a:p>
            </p:txBody>
          </p:sp>
        </mc:Fallback>
      </mc:AlternateContent>
      <p:pic>
        <p:nvPicPr>
          <p:cNvPr id="15" name="Picture 14" descr="A picture containing text&#10;&#10;Description automatically generated">
            <a:extLst>
              <a:ext uri="{FF2B5EF4-FFF2-40B4-BE49-F238E27FC236}">
                <a16:creationId xmlns:a16="http://schemas.microsoft.com/office/drawing/2014/main" id="{4FA6831F-2B9A-AE45-9D5B-32D9958F57D9}"/>
              </a:ext>
            </a:extLst>
          </p:cNvPr>
          <p:cNvPicPr>
            <a:picLocks noChangeAspect="1"/>
          </p:cNvPicPr>
          <p:nvPr/>
        </p:nvPicPr>
        <p:blipFill>
          <a:blip r:embed="rId5"/>
          <a:stretch>
            <a:fillRect/>
          </a:stretch>
        </p:blipFill>
        <p:spPr>
          <a:xfrm>
            <a:off x="5171544" y="4444980"/>
            <a:ext cx="1848912" cy="915303"/>
          </a:xfrm>
          <a:prstGeom prst="rect">
            <a:avLst/>
          </a:prstGeom>
        </p:spPr>
      </p:pic>
    </p:spTree>
    <p:extLst>
      <p:ext uri="{BB962C8B-B14F-4D97-AF65-F5344CB8AC3E}">
        <p14:creationId xmlns:p14="http://schemas.microsoft.com/office/powerpoint/2010/main" val="132190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632764-685F-964C-9641-AFF48EB925BA}"/>
              </a:ext>
            </a:extLst>
          </p:cNvPr>
          <p:cNvSpPr>
            <a:spLocks noGrp="1"/>
          </p:cNvSpPr>
          <p:nvPr>
            <p:ph type="title"/>
          </p:nvPr>
        </p:nvSpPr>
        <p:spPr/>
        <p:txBody>
          <a:bodyPr/>
          <a:lstStyle/>
          <a:p>
            <a:r>
              <a:rPr lang="en-US" dirty="0"/>
              <a:t>Idiosyncratic Risk</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025474-355E-B947-AB59-F7A90FD442BA}"/>
                  </a:ext>
                </a:extLst>
              </p:cNvPr>
              <p:cNvSpPr txBox="1"/>
              <p:nvPr/>
            </p:nvSpPr>
            <p:spPr>
              <a:xfrm>
                <a:off x="131617" y="3578226"/>
                <a:ext cx="12191999" cy="2909707"/>
              </a:xfrm>
              <a:prstGeom prst="rect">
                <a:avLst/>
              </a:prstGeom>
              <a:noFill/>
            </p:spPr>
            <p:txBody>
              <a:bodyPr wrap="square" rtlCol="0">
                <a:spAutoFit/>
              </a:bodyPr>
              <a:lstStyle/>
              <a:p>
                <a:pPr marL="285750" indent="-285750">
                  <a:buFont typeface="Wingdings" pitchFamily="2" charset="2"/>
                  <a:buChar char="v"/>
                </a:pPr>
                <a:r>
                  <a:rPr lang="en-US" sz="2800" dirty="0"/>
                  <a:t>Idiosyncratic risk refers to the diversifiable part of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𝜌</m:t>
                        </m:r>
                      </m:sub>
                    </m:sSub>
                  </m:oMath>
                </a14:m>
                <a:r>
                  <a:rPr lang="en-US" sz="2800" baseline="30000" dirty="0"/>
                  <a:t>2</a:t>
                </a:r>
                <a:endParaRPr lang="en-US" sz="2800" dirty="0"/>
              </a:p>
              <a:p>
                <a:pPr marL="285750" indent="-285750">
                  <a:buFont typeface="Wingdings" pitchFamily="2" charset="2"/>
                  <a:buChar char="v"/>
                </a:pPr>
                <a:r>
                  <a:rPr lang="en-US" sz="2800" dirty="0"/>
                  <a:t>An equally weighted portfolio has idiosyncratic risk equal to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Sup>
                      <m:sSupPr>
                        <m:ctrlPr>
                          <a:rPr lang="en-US" sz="280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oMath>
                </a14:m>
                <a:endParaRPr lang="en-US" sz="3600" dirty="0"/>
              </a:p>
              <a:p>
                <a:pPr marL="285750" indent="-285750">
                  <a:buFont typeface="Wingdings" pitchFamily="2" charset="2"/>
                  <a:buChar char="v"/>
                </a:pPr>
                <a:r>
                  <a:rPr lang="en-US" sz="2800" dirty="0"/>
                  <a:t>For general weights, w</a:t>
                </a:r>
                <a:r>
                  <a:rPr lang="en-US" sz="2800" baseline="30000" dirty="0"/>
                  <a:t>i</a:t>
                </a:r>
                <a:r>
                  <a:rPr lang="en-US" sz="2800" dirty="0"/>
                  <a:t> , remaining idiosyncratic risk is bounded by max</a:t>
                </a:r>
                <a:r>
                  <a:rPr lang="en-US" sz="2800" baseline="-25000" dirty="0"/>
                  <a:t>i</a:t>
                </a:r>
                <a:r>
                  <a:rPr lang="en-US" sz="2800" dirty="0"/>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𝑖</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rPr>
                          <m:t>2</m:t>
                        </m:r>
                      </m:sup>
                    </m:sSup>
                  </m:oMath>
                </a14:m>
                <a:endParaRPr lang="el-GR" sz="3600" dirty="0"/>
              </a:p>
              <a:p>
                <a:endParaRPr lang="en-US" sz="2800" dirty="0"/>
              </a:p>
              <a:p>
                <a:pPr marL="285750" indent="-285750">
                  <a:buFont typeface="Wingdings" pitchFamily="2" charset="2"/>
                  <a:buChar char="v"/>
                </a:pPr>
                <a:endParaRPr lang="en-US" sz="2800" dirty="0"/>
              </a:p>
              <a:p>
                <a:pPr lvl="1"/>
                <a:r>
                  <a:rPr lang="en-US" sz="2800" dirty="0"/>
                  <a:t> </a:t>
                </a:r>
              </a:p>
            </p:txBody>
          </p:sp>
        </mc:Choice>
        <mc:Fallback xmlns="">
          <p:sp>
            <p:nvSpPr>
              <p:cNvPr id="13" name="TextBox 12">
                <a:extLst>
                  <a:ext uri="{FF2B5EF4-FFF2-40B4-BE49-F238E27FC236}">
                    <a16:creationId xmlns:a16="http://schemas.microsoft.com/office/drawing/2014/main" id="{70025474-355E-B947-AB59-F7A90FD442BA}"/>
                  </a:ext>
                </a:extLst>
              </p:cNvPr>
              <p:cNvSpPr txBox="1">
                <a:spLocks noRot="1" noChangeAspect="1" noMove="1" noResize="1" noEditPoints="1" noAdjustHandles="1" noChangeArrowheads="1" noChangeShapeType="1" noTextEdit="1"/>
              </p:cNvSpPr>
              <p:nvPr/>
            </p:nvSpPr>
            <p:spPr>
              <a:xfrm>
                <a:off x="131617" y="3578226"/>
                <a:ext cx="12191999" cy="2909707"/>
              </a:xfrm>
              <a:prstGeom prst="rect">
                <a:avLst/>
              </a:prstGeom>
              <a:blipFill>
                <a:blip r:embed="rId2"/>
                <a:stretch>
                  <a:fillRect l="-937" t="-1739" b="-4783"/>
                </a:stretch>
              </a:blipFill>
            </p:spPr>
            <p:txBody>
              <a:bodyPr/>
              <a:lstStyle/>
              <a:p>
                <a:r>
                  <a:rPr lang="en-US">
                    <a:noFill/>
                  </a:rPr>
                  <a:t> </a:t>
                </a:r>
              </a:p>
            </p:txBody>
          </p:sp>
        </mc:Fallback>
      </mc:AlternateContent>
      <p:pic>
        <p:nvPicPr>
          <p:cNvPr id="6" name="Content Placeholder 5" descr="A picture containing text, clock, gauge&#10;&#10;Description automatically generated">
            <a:extLst>
              <a:ext uri="{FF2B5EF4-FFF2-40B4-BE49-F238E27FC236}">
                <a16:creationId xmlns:a16="http://schemas.microsoft.com/office/drawing/2014/main" id="{F17D2742-1C14-0349-A00E-76A26EC99D32}"/>
              </a:ext>
            </a:extLst>
          </p:cNvPr>
          <p:cNvPicPr>
            <a:picLocks noGrp="1" noChangeAspect="1"/>
          </p:cNvPicPr>
          <p:nvPr>
            <p:ph idx="1"/>
          </p:nvPr>
        </p:nvPicPr>
        <p:blipFill>
          <a:blip r:embed="rId3"/>
          <a:stretch>
            <a:fillRect/>
          </a:stretch>
        </p:blipFill>
        <p:spPr>
          <a:xfrm>
            <a:off x="3444077" y="1713130"/>
            <a:ext cx="4371224" cy="1215318"/>
          </a:xfrm>
        </p:spPr>
      </p:pic>
    </p:spTree>
    <p:extLst>
      <p:ext uri="{BB962C8B-B14F-4D97-AF65-F5344CB8AC3E}">
        <p14:creationId xmlns:p14="http://schemas.microsoft.com/office/powerpoint/2010/main" val="267647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145114558"/>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 of Topics</a:t>
            </a:r>
          </a:p>
        </p:txBody>
      </p:sp>
      <p:sp>
        <p:nvSpPr>
          <p:cNvPr id="3" name="TextBox 2">
            <a:extLst>
              <a:ext uri="{FF2B5EF4-FFF2-40B4-BE49-F238E27FC236}">
                <a16:creationId xmlns:a16="http://schemas.microsoft.com/office/drawing/2014/main" id="{A3D6F61B-D09F-6F4C-B84B-63182E10EA42}"/>
              </a:ext>
            </a:extLst>
          </p:cNvPr>
          <p:cNvSpPr txBox="1"/>
          <p:nvPr/>
        </p:nvSpPr>
        <p:spPr>
          <a:xfrm>
            <a:off x="2015067" y="854018"/>
            <a:ext cx="6294120" cy="646331"/>
          </a:xfrm>
          <a:prstGeom prst="rect">
            <a:avLst/>
          </a:prstGeom>
          <a:noFill/>
        </p:spPr>
        <p:txBody>
          <a:bodyPr wrap="square" rtlCol="0">
            <a:spAutoFit/>
          </a:bodyPr>
          <a:lstStyle/>
          <a:p>
            <a:r>
              <a:rPr lang="en-US" sz="3600" i="1" dirty="0"/>
              <a:t>Finance</a:t>
            </a:r>
          </a:p>
        </p:txBody>
      </p:sp>
    </p:spTree>
    <p:extLst>
      <p:ext uri="{BB962C8B-B14F-4D97-AF65-F5344CB8AC3E}">
        <p14:creationId xmlns:p14="http://schemas.microsoft.com/office/powerpoint/2010/main" val="409955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01A8EB0-5714-F44E-96E1-EE8FF7F07FC1}"/>
                  </a:ext>
                </a:extLst>
              </p:cNvPr>
              <p:cNvSpPr>
                <a:spLocks noGrp="1"/>
              </p:cNvSpPr>
              <p:nvPr>
                <p:ph idx="1"/>
              </p:nvPr>
            </p:nvSpPr>
            <p:spPr>
              <a:xfrm>
                <a:off x="131617" y="1490134"/>
                <a:ext cx="11921837" cy="5208840"/>
              </a:xfrm>
            </p:spPr>
            <p:txBody>
              <a:bodyPr>
                <a:normAutofit lnSpcReduction="10000"/>
              </a:bodyPr>
              <a:lstStyle/>
              <a:p>
                <a:r>
                  <a:rPr lang="en-US" dirty="0"/>
                  <a:t>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l-GR" dirty="0"/>
                  <a:t> = 1 , </a:t>
                </a:r>
                <a:r>
                  <a:rPr lang="en-US" dirty="0"/>
                  <a:t>there is no possible diversification, regardless of n. </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𝜌</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m:oMathPara>
                </a14:m>
                <a:endParaRPr lang="en-US" dirty="0"/>
              </a:p>
              <a:p>
                <a:r>
                  <a:rPr lang="en-US" dirty="0"/>
                  <a:t>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l-GR" dirty="0"/>
                  <a:t> = </a:t>
                </a:r>
                <a:r>
                  <a:rPr lang="en-US" dirty="0"/>
                  <a:t>0</a:t>
                </a:r>
                <a:r>
                  <a:rPr lang="el-GR" dirty="0"/>
                  <a:t> , </a:t>
                </a:r>
                <a:r>
                  <a:rPr lang="en-US" dirty="0"/>
                  <a:t>there is no systematic risk, only variance is remaining idiosyncratic:</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m:oMathPara>
                </a14:m>
                <a:endParaRPr lang="en-US" dirty="0"/>
              </a:p>
              <a:p>
                <a:r>
                  <a:rPr lang="en-US" dirty="0"/>
                  <a:t>As n gets large, the portfolio is riskless</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up>
                              <m:r>
                                <a:rPr lang="en-US" i="1">
                                  <a:latin typeface="Cambria Math" panose="02040503050406030204" pitchFamily="18" charset="0"/>
                                </a:rPr>
                                <m:t>2</m:t>
                              </m:r>
                            </m:sup>
                          </m:sSubSup>
                        </m:e>
                      </m:func>
                      <m:r>
                        <a:rPr lang="en-US" b="0" i="1" smtClean="0">
                          <a:latin typeface="Cambria Math" panose="02040503050406030204" pitchFamily="18" charset="0"/>
                        </a:rPr>
                        <m:t>=0</m:t>
                      </m:r>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201A8EB0-5714-F44E-96E1-EE8FF7F07FC1}"/>
                  </a:ext>
                </a:extLst>
              </p:cNvPr>
              <p:cNvSpPr>
                <a:spLocks noGrp="1" noRot="1" noChangeAspect="1" noMove="1" noResize="1" noEditPoints="1" noAdjustHandles="1" noChangeArrowheads="1" noChangeShapeType="1" noTextEdit="1"/>
              </p:cNvSpPr>
              <p:nvPr>
                <p:ph idx="1"/>
              </p:nvPr>
            </p:nvSpPr>
            <p:spPr>
              <a:xfrm>
                <a:off x="131617" y="1490134"/>
                <a:ext cx="11921837" cy="5208840"/>
              </a:xfrm>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A86164-1028-0246-B3C5-205B5501A6C6}"/>
              </a:ext>
            </a:extLst>
          </p:cNvPr>
          <p:cNvSpPr>
            <a:spLocks noGrp="1"/>
          </p:cNvSpPr>
          <p:nvPr>
            <p:ph type="title"/>
          </p:nvPr>
        </p:nvSpPr>
        <p:spPr/>
        <p:txBody>
          <a:bodyPr/>
          <a:lstStyle/>
          <a:p>
            <a:r>
              <a:rPr lang="en-US" dirty="0"/>
              <a:t>Correlation and Diversified Portfolios</a:t>
            </a:r>
          </a:p>
        </p:txBody>
      </p:sp>
    </p:spTree>
    <p:extLst>
      <p:ext uri="{BB962C8B-B14F-4D97-AF65-F5344CB8AC3E}">
        <p14:creationId xmlns:p14="http://schemas.microsoft.com/office/powerpoint/2010/main" val="424259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65A0B-8278-AB46-B12E-21A512D41071}"/>
              </a:ext>
            </a:extLst>
          </p:cNvPr>
          <p:cNvSpPr>
            <a:spLocks noGrp="1"/>
          </p:cNvSpPr>
          <p:nvPr>
            <p:ph type="ctrTitle"/>
          </p:nvPr>
        </p:nvSpPr>
        <p:spPr/>
        <p:txBody>
          <a:bodyPr/>
          <a:lstStyle/>
          <a:p>
            <a:r>
              <a:rPr lang="en-US" dirty="0"/>
              <a:t>Mean Variance</a:t>
            </a:r>
          </a:p>
        </p:txBody>
      </p:sp>
      <p:sp>
        <p:nvSpPr>
          <p:cNvPr id="5" name="Subtitle 4">
            <a:extLst>
              <a:ext uri="{FF2B5EF4-FFF2-40B4-BE49-F238E27FC236}">
                <a16:creationId xmlns:a16="http://schemas.microsoft.com/office/drawing/2014/main" id="{9B5D191C-DFA7-4A4B-9F54-4348D1906E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319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7154D4E-EFCB-5542-986A-2F7D6C84A945}"/>
              </a:ext>
            </a:extLst>
          </p:cNvPr>
          <p:cNvSpPr>
            <a:spLocks noGrp="1"/>
          </p:cNvSpPr>
          <p:nvPr>
            <p:ph idx="1"/>
          </p:nvPr>
        </p:nvSpPr>
        <p:spPr>
          <a:xfrm>
            <a:off x="365535" y="1377950"/>
            <a:ext cx="6673218" cy="4394465"/>
          </a:xfrm>
        </p:spPr>
        <p:txBody>
          <a:bodyPr/>
          <a:lstStyle/>
          <a:p>
            <a:r>
              <a:rPr lang="en-US" dirty="0"/>
              <a:t>We want to compare risk and return and so we must</a:t>
            </a:r>
          </a:p>
          <a:p>
            <a:pPr lvl="1"/>
            <a:r>
              <a:rPr lang="en-US" dirty="0"/>
              <a:t>Use mean return to score the portfolio’s benefits</a:t>
            </a:r>
          </a:p>
          <a:p>
            <a:pPr lvl="1"/>
            <a:r>
              <a:rPr lang="en-US" dirty="0"/>
              <a:t>Use variance (or volatility) of return to score the portfolio’s risk</a:t>
            </a:r>
          </a:p>
        </p:txBody>
      </p:sp>
      <p:sp>
        <p:nvSpPr>
          <p:cNvPr id="6" name="Title 5">
            <a:extLst>
              <a:ext uri="{FF2B5EF4-FFF2-40B4-BE49-F238E27FC236}">
                <a16:creationId xmlns:a16="http://schemas.microsoft.com/office/drawing/2014/main" id="{013F40DB-54A4-834B-98F0-4EDD57E6C640}"/>
              </a:ext>
            </a:extLst>
          </p:cNvPr>
          <p:cNvSpPr>
            <a:spLocks noGrp="1"/>
          </p:cNvSpPr>
          <p:nvPr>
            <p:ph type="title"/>
          </p:nvPr>
        </p:nvSpPr>
        <p:spPr/>
        <p:txBody>
          <a:bodyPr/>
          <a:lstStyle/>
          <a:p>
            <a:r>
              <a:rPr lang="en-US" dirty="0"/>
              <a:t>Mean Variance Comparisons</a:t>
            </a:r>
          </a:p>
        </p:txBody>
      </p:sp>
      <p:pic>
        <p:nvPicPr>
          <p:cNvPr id="11" name="Picture 10" descr="Example in mean volatility space of diversification between two assets&#10;">
            <a:extLst>
              <a:ext uri="{FF2B5EF4-FFF2-40B4-BE49-F238E27FC236}">
                <a16:creationId xmlns:a16="http://schemas.microsoft.com/office/drawing/2014/main" id="{CBB7D640-1C27-9946-B04C-37618D9D6129}"/>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7038753" y="2085041"/>
            <a:ext cx="4678028" cy="2980282"/>
          </a:xfrm>
          <a:prstGeom prst="rect">
            <a:avLst/>
          </a:prstGeom>
        </p:spPr>
      </p:pic>
    </p:spTree>
    <p:extLst>
      <p:ext uri="{BB962C8B-B14F-4D97-AF65-F5344CB8AC3E}">
        <p14:creationId xmlns:p14="http://schemas.microsoft.com/office/powerpoint/2010/main" val="9553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EE54E-3AE7-2847-88D8-6616825CF7BA}"/>
              </a:ext>
            </a:extLst>
          </p:cNvPr>
          <p:cNvSpPr>
            <a:spLocks noGrp="1"/>
          </p:cNvSpPr>
          <p:nvPr>
            <p:ph type="title"/>
          </p:nvPr>
        </p:nvSpPr>
        <p:spPr/>
        <p:txBody>
          <a:bodyPr/>
          <a:lstStyle/>
          <a:p>
            <a:r>
              <a:rPr lang="en-US" dirty="0"/>
              <a:t>Diversification across n assets</a:t>
            </a:r>
          </a:p>
        </p:txBody>
      </p:sp>
      <p:sp>
        <p:nvSpPr>
          <p:cNvPr id="5" name="Content Placeholder 4">
            <a:extLst>
              <a:ext uri="{FF2B5EF4-FFF2-40B4-BE49-F238E27FC236}">
                <a16:creationId xmlns:a16="http://schemas.microsoft.com/office/drawing/2014/main" id="{16AE9136-A1DA-9A4E-81EB-F0AEE5286177}"/>
              </a:ext>
            </a:extLst>
          </p:cNvPr>
          <p:cNvSpPr>
            <a:spLocks noGrp="1"/>
          </p:cNvSpPr>
          <p:nvPr>
            <p:ph idx="1"/>
          </p:nvPr>
        </p:nvSpPr>
        <p:spPr/>
        <p:txBody>
          <a:bodyPr>
            <a:normAutofit fontScale="85000" lnSpcReduction="10000"/>
          </a:bodyPr>
          <a:lstStyle/>
          <a:p>
            <a:r>
              <a:rPr lang="en-US" dirty="0"/>
              <a:t>The set of all possible portfolios formed from this basis of assets forms a convex set in mean-variance space. </a:t>
            </a:r>
          </a:p>
          <a:p>
            <a:r>
              <a:rPr lang="en-US" dirty="0"/>
              <a:t>The boundary of this set is known as the mean-variance frontier, and it forms a parabola. </a:t>
            </a:r>
          </a:p>
          <a:p>
            <a:r>
              <a:rPr lang="en-US" dirty="0"/>
              <a:t>The boundary of the set in mean-volatility space forms a hyperbola. </a:t>
            </a:r>
          </a:p>
          <a:p>
            <a:r>
              <a:rPr lang="en-US" b="1" dirty="0"/>
              <a:t>We use MV frontier to refer to both the mean variance and mean-volatility frontiers. </a:t>
            </a:r>
          </a:p>
          <a:p>
            <a:endParaRPr lang="en-US" dirty="0"/>
          </a:p>
        </p:txBody>
      </p:sp>
      <p:sp>
        <p:nvSpPr>
          <p:cNvPr id="6" name="TextBox 5">
            <a:extLst>
              <a:ext uri="{FF2B5EF4-FFF2-40B4-BE49-F238E27FC236}">
                <a16:creationId xmlns:a16="http://schemas.microsoft.com/office/drawing/2014/main" id="{003383C5-DC96-AD4E-9388-AB9566BE3C31}"/>
              </a:ext>
            </a:extLst>
          </p:cNvPr>
          <p:cNvSpPr txBox="1"/>
          <p:nvPr/>
        </p:nvSpPr>
        <p:spPr>
          <a:xfrm>
            <a:off x="375558" y="1557954"/>
            <a:ext cx="9026638" cy="523220"/>
          </a:xfrm>
          <a:prstGeom prst="rect">
            <a:avLst/>
          </a:prstGeom>
          <a:noFill/>
        </p:spPr>
        <p:txBody>
          <a:bodyPr wrap="none" rtlCol="0">
            <a:spAutoFit/>
          </a:bodyPr>
          <a:lstStyle/>
          <a:p>
            <a:r>
              <a:rPr lang="en-US" sz="2800" dirty="0">
                <a:solidFill>
                  <a:schemeClr val="bg1"/>
                </a:solidFill>
              </a:rPr>
              <a:t>With n securities, there is further potential for diversification</a:t>
            </a:r>
          </a:p>
        </p:txBody>
      </p:sp>
    </p:spTree>
    <p:extLst>
      <p:ext uri="{BB962C8B-B14F-4D97-AF65-F5344CB8AC3E}">
        <p14:creationId xmlns:p14="http://schemas.microsoft.com/office/powerpoint/2010/main" val="60779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469EF1A-C1F4-304B-8EAD-49C34D82B753}"/>
              </a:ext>
            </a:extLst>
          </p:cNvPr>
          <p:cNvGraphicFramePr>
            <a:graphicFrameLocks noGrp="1"/>
          </p:cNvGraphicFramePr>
          <p:nvPr>
            <p:ph idx="1"/>
            <p:extLst>
              <p:ext uri="{D42A27DB-BD31-4B8C-83A1-F6EECF244321}">
                <p14:modId xmlns:p14="http://schemas.microsoft.com/office/powerpoint/2010/main" val="4259080787"/>
              </p:ext>
            </p:extLst>
          </p:nvPr>
        </p:nvGraphicFramePr>
        <p:xfrm>
          <a:off x="1050324" y="1445741"/>
          <a:ext cx="9131643" cy="541225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a:extLst>
              <a:ext uri="{FF2B5EF4-FFF2-40B4-BE49-F238E27FC236}">
                <a16:creationId xmlns:a16="http://schemas.microsoft.com/office/drawing/2014/main" id="{C1F07385-FA92-404C-A757-7340DB6CD2EC}"/>
              </a:ext>
            </a:extLst>
          </p:cNvPr>
          <p:cNvSpPr>
            <a:spLocks noGrp="1"/>
          </p:cNvSpPr>
          <p:nvPr>
            <p:ph type="title"/>
          </p:nvPr>
        </p:nvSpPr>
        <p:spPr>
          <a:xfrm>
            <a:off x="131763" y="681037"/>
            <a:ext cx="11921837" cy="915035"/>
          </a:xfrm>
        </p:spPr>
        <p:txBody>
          <a:bodyPr>
            <a:noAutofit/>
          </a:bodyPr>
          <a:lstStyle/>
          <a:p>
            <a:r>
              <a:rPr lang="en-US" sz="2800" dirty="0"/>
              <a:t>Example. Mean-variance frontier formed by 25 U.S. equity portfolios, sorted by size and and book/market. </a:t>
            </a:r>
            <a:br>
              <a:rPr lang="en-US" sz="2800" dirty="0"/>
            </a:br>
            <a:endParaRPr lang="en-US" sz="2800" dirty="0"/>
          </a:p>
        </p:txBody>
      </p:sp>
    </p:spTree>
    <p:extLst>
      <p:ext uri="{BB962C8B-B14F-4D97-AF65-F5344CB8AC3E}">
        <p14:creationId xmlns:p14="http://schemas.microsoft.com/office/powerpoint/2010/main" val="300901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61CAF5-0E4B-5A46-A507-5D0D7847020E}"/>
              </a:ext>
            </a:extLst>
          </p:cNvPr>
          <p:cNvSpPr>
            <a:spLocks noGrp="1"/>
          </p:cNvSpPr>
          <p:nvPr>
            <p:ph type="title"/>
          </p:nvPr>
        </p:nvSpPr>
        <p:spPr/>
        <p:txBody>
          <a:bodyPr>
            <a:noAutofit/>
          </a:bodyPr>
          <a:lstStyle/>
          <a:p>
            <a:r>
              <a:rPr lang="en-US" sz="3200" dirty="0">
                <a:highlight>
                  <a:srgbClr val="FFFF00"/>
                </a:highlight>
              </a:rPr>
              <a:t>Mean-volatility frontier formed by 25 U.S. equity portfolios, sorted by size and and book/market. </a:t>
            </a:r>
            <a:endParaRPr lang="en-US" sz="3200" dirty="0">
              <a:effectLst/>
              <a:highlight>
                <a:srgbClr val="FFFF00"/>
              </a:highlight>
            </a:endParaRPr>
          </a:p>
        </p:txBody>
      </p:sp>
      <p:pic>
        <p:nvPicPr>
          <p:cNvPr id="9" name="Picture 8" descr="Chart, scatter chart&#10;&#10;Description automatically generated">
            <a:extLst>
              <a:ext uri="{FF2B5EF4-FFF2-40B4-BE49-F238E27FC236}">
                <a16:creationId xmlns:a16="http://schemas.microsoft.com/office/drawing/2014/main" id="{B5B3AB8F-02BB-584B-9C34-AD0A279E82F5}"/>
              </a:ext>
            </a:extLst>
          </p:cNvPr>
          <p:cNvPicPr>
            <a:picLocks noChangeAspect="1"/>
          </p:cNvPicPr>
          <p:nvPr/>
        </p:nvPicPr>
        <p:blipFill>
          <a:blip r:embed="rId2"/>
          <a:stretch>
            <a:fillRect/>
          </a:stretch>
        </p:blipFill>
        <p:spPr>
          <a:xfrm>
            <a:off x="3165185" y="2053098"/>
            <a:ext cx="5854700" cy="3695700"/>
          </a:xfrm>
          <a:prstGeom prst="rect">
            <a:avLst/>
          </a:prstGeom>
        </p:spPr>
      </p:pic>
    </p:spTree>
    <p:extLst>
      <p:ext uri="{BB962C8B-B14F-4D97-AF65-F5344CB8AC3E}">
        <p14:creationId xmlns:p14="http://schemas.microsoft.com/office/powerpoint/2010/main" val="3083621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547B1-F793-2746-975C-F20DDF96A42E}"/>
              </a:ext>
            </a:extLst>
          </p:cNvPr>
          <p:cNvSpPr>
            <a:spLocks noGrp="1"/>
          </p:cNvSpPr>
          <p:nvPr>
            <p:ph type="title"/>
          </p:nvPr>
        </p:nvSpPr>
        <p:spPr/>
        <p:txBody>
          <a:bodyPr/>
          <a:lstStyle/>
          <a:p>
            <a:r>
              <a:rPr lang="en-US" dirty="0"/>
              <a:t>Efficient Portfolios</a:t>
            </a:r>
          </a:p>
        </p:txBody>
      </p:sp>
      <p:sp>
        <p:nvSpPr>
          <p:cNvPr id="5" name="Content Placeholder 4">
            <a:extLst>
              <a:ext uri="{FF2B5EF4-FFF2-40B4-BE49-F238E27FC236}">
                <a16:creationId xmlns:a16="http://schemas.microsoft.com/office/drawing/2014/main" id="{A411DEF8-B855-DC4C-A698-7ACCB03E4BF8}"/>
              </a:ext>
            </a:extLst>
          </p:cNvPr>
          <p:cNvSpPr>
            <a:spLocks noGrp="1"/>
          </p:cNvSpPr>
          <p:nvPr>
            <p:ph idx="1"/>
          </p:nvPr>
        </p:nvSpPr>
        <p:spPr/>
        <p:txBody>
          <a:bodyPr/>
          <a:lstStyle/>
          <a:p>
            <a:r>
              <a:rPr lang="en-US" dirty="0"/>
              <a:t>These portfolios maximize mean return given the return variance. </a:t>
            </a:r>
          </a:p>
          <a:p>
            <a:r>
              <a:rPr lang="en-US" dirty="0"/>
              <a:t>Contrast this with the lower segment of the MV frontier, the inefficient MV portfolios. </a:t>
            </a:r>
          </a:p>
          <a:p>
            <a:r>
              <a:rPr lang="en-US" dirty="0"/>
              <a:t>The inefficient MV portfolios minimize mean return given the return variance. </a:t>
            </a:r>
          </a:p>
          <a:p>
            <a:endParaRPr lang="en-US" dirty="0"/>
          </a:p>
        </p:txBody>
      </p:sp>
      <p:sp>
        <p:nvSpPr>
          <p:cNvPr id="6" name="TextBox 5">
            <a:extLst>
              <a:ext uri="{FF2B5EF4-FFF2-40B4-BE49-F238E27FC236}">
                <a16:creationId xmlns:a16="http://schemas.microsoft.com/office/drawing/2014/main" id="{71005519-D1E0-4247-B7E3-9017A49B9196}"/>
              </a:ext>
            </a:extLst>
          </p:cNvPr>
          <p:cNvSpPr txBox="1"/>
          <p:nvPr/>
        </p:nvSpPr>
        <p:spPr>
          <a:xfrm>
            <a:off x="138546" y="1504335"/>
            <a:ext cx="10674525" cy="954107"/>
          </a:xfrm>
          <a:prstGeom prst="rect">
            <a:avLst/>
          </a:prstGeom>
          <a:noFill/>
        </p:spPr>
        <p:txBody>
          <a:bodyPr wrap="none" rtlCol="0">
            <a:spAutoFit/>
          </a:bodyPr>
          <a:lstStyle/>
          <a:p>
            <a:r>
              <a:rPr lang="en-US" sz="2800" dirty="0">
                <a:solidFill>
                  <a:schemeClr val="bg1"/>
                </a:solidFill>
              </a:rPr>
              <a:t>The top segment of the MV frontier is the set of efficient MV portfolios. </a:t>
            </a:r>
          </a:p>
          <a:p>
            <a:endParaRPr lang="en-US" sz="2800" dirty="0">
              <a:solidFill>
                <a:schemeClr val="bg1"/>
              </a:solidFill>
            </a:endParaRPr>
          </a:p>
        </p:txBody>
      </p:sp>
    </p:spTree>
    <p:extLst>
      <p:ext uri="{BB962C8B-B14F-4D97-AF65-F5344CB8AC3E}">
        <p14:creationId xmlns:p14="http://schemas.microsoft.com/office/powerpoint/2010/main" val="325993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ED83-69EB-EB40-901E-554EB94D5D52}"/>
              </a:ext>
            </a:extLst>
          </p:cNvPr>
          <p:cNvSpPr>
            <a:spLocks noGrp="1"/>
          </p:cNvSpPr>
          <p:nvPr>
            <p:ph type="title"/>
          </p:nvPr>
        </p:nvSpPr>
        <p:spPr/>
        <p:txBody>
          <a:bodyPr/>
          <a:lstStyle/>
          <a:p>
            <a:r>
              <a:rPr lang="en-US" dirty="0"/>
              <a:t>Notation</a:t>
            </a:r>
          </a:p>
        </p:txBody>
      </p:sp>
      <p:sp>
        <p:nvSpPr>
          <p:cNvPr id="3" name="Content Placeholder 2">
            <a:extLst>
              <a:ext uri="{FF2B5EF4-FFF2-40B4-BE49-F238E27FC236}">
                <a16:creationId xmlns:a16="http://schemas.microsoft.com/office/drawing/2014/main" id="{77AFD08A-A0F7-BA4F-ACFB-22DA088AB964}"/>
              </a:ext>
            </a:extLst>
          </p:cNvPr>
          <p:cNvSpPr>
            <a:spLocks noGrp="1"/>
          </p:cNvSpPr>
          <p:nvPr>
            <p:ph idx="1"/>
          </p:nvPr>
        </p:nvSpPr>
        <p:spPr/>
        <p:txBody>
          <a:bodyPr>
            <a:normAutofit fontScale="92500" lnSpcReduction="10000"/>
          </a:bodyPr>
          <a:lstStyle/>
          <a:p>
            <a:r>
              <a:rPr lang="en-US" dirty="0"/>
              <a:t>r is an n × 1 random vector. Each element is the return on one of the n assets. </a:t>
            </a:r>
          </a:p>
          <a:p>
            <a:r>
              <a:rPr lang="en-US" dirty="0"/>
              <a:t>Let </a:t>
            </a:r>
            <a:r>
              <a:rPr lang="el-GR" dirty="0"/>
              <a:t>μ </a:t>
            </a:r>
            <a:r>
              <a:rPr lang="en-US" dirty="0"/>
              <a:t>denote the n × 1 vector of mean returns. Let </a:t>
            </a:r>
            <a:r>
              <a:rPr lang="el-GR" dirty="0"/>
              <a:t>Σ </a:t>
            </a:r>
            <a:r>
              <a:rPr lang="en-US" dirty="0"/>
              <a:t>denote the n × n covariance matrix of returns. </a:t>
            </a:r>
          </a:p>
          <a:p>
            <a:endParaRPr lang="en-US" dirty="0"/>
          </a:p>
          <a:p>
            <a:endParaRPr lang="en-US" dirty="0"/>
          </a:p>
          <a:p>
            <a:r>
              <a:rPr lang="en-US" dirty="0"/>
              <a:t>Assume </a:t>
            </a:r>
            <a:r>
              <a:rPr lang="el-GR" dirty="0"/>
              <a:t>Σ </a:t>
            </a:r>
            <a:r>
              <a:rPr lang="en-US" dirty="0"/>
              <a:t>is positive definite—no asset is a linear function of the others. </a:t>
            </a:r>
          </a:p>
          <a:p>
            <a:endParaRPr lang="en-US" dirty="0"/>
          </a:p>
          <a:p>
            <a:endParaRPr lang="en-US" dirty="0"/>
          </a:p>
          <a:p>
            <a:endParaRPr lang="en-US" dirty="0"/>
          </a:p>
        </p:txBody>
      </p:sp>
      <p:sp>
        <p:nvSpPr>
          <p:cNvPr id="4" name="TextBox 3">
            <a:extLst>
              <a:ext uri="{FF2B5EF4-FFF2-40B4-BE49-F238E27FC236}">
                <a16:creationId xmlns:a16="http://schemas.microsoft.com/office/drawing/2014/main" id="{AC62C487-22A3-3745-8678-FCAC309F9C91}"/>
              </a:ext>
            </a:extLst>
          </p:cNvPr>
          <p:cNvSpPr txBox="1"/>
          <p:nvPr/>
        </p:nvSpPr>
        <p:spPr>
          <a:xfrm>
            <a:off x="501445" y="1450232"/>
            <a:ext cx="5503301" cy="584775"/>
          </a:xfrm>
          <a:prstGeom prst="rect">
            <a:avLst/>
          </a:prstGeom>
          <a:noFill/>
        </p:spPr>
        <p:txBody>
          <a:bodyPr wrap="none" rtlCol="0">
            <a:spAutoFit/>
          </a:bodyPr>
          <a:lstStyle/>
          <a:p>
            <a:r>
              <a:rPr lang="en-US" sz="3200" dirty="0">
                <a:solidFill>
                  <a:schemeClr val="bg1"/>
                </a:solidFill>
              </a:rPr>
              <a:t>Suppose there are </a:t>
            </a:r>
            <a:r>
              <a:rPr lang="en-US" sz="3200" i="1" dirty="0">
                <a:solidFill>
                  <a:schemeClr val="bg1"/>
                </a:solidFill>
              </a:rPr>
              <a:t>n </a:t>
            </a:r>
            <a:r>
              <a:rPr lang="en-US" sz="3200" dirty="0">
                <a:solidFill>
                  <a:schemeClr val="bg1"/>
                </a:solidFill>
              </a:rPr>
              <a:t>risky assets</a:t>
            </a:r>
          </a:p>
        </p:txBody>
      </p:sp>
      <p:pic>
        <p:nvPicPr>
          <p:cNvPr id="6" name="Picture 5" descr="Text&#10;&#10;Description automatically generated">
            <a:extLst>
              <a:ext uri="{FF2B5EF4-FFF2-40B4-BE49-F238E27FC236}">
                <a16:creationId xmlns:a16="http://schemas.microsoft.com/office/drawing/2014/main" id="{F7B40EA0-2BB7-D34B-B080-A013BC2CFE32}"/>
              </a:ext>
            </a:extLst>
          </p:cNvPr>
          <p:cNvPicPr>
            <a:picLocks noChangeAspect="1"/>
          </p:cNvPicPr>
          <p:nvPr/>
        </p:nvPicPr>
        <p:blipFill>
          <a:blip r:embed="rId2"/>
          <a:stretch>
            <a:fillRect/>
          </a:stretch>
        </p:blipFill>
        <p:spPr>
          <a:xfrm>
            <a:off x="4484889" y="4079442"/>
            <a:ext cx="1607646" cy="580539"/>
          </a:xfrm>
          <a:prstGeom prst="rect">
            <a:avLst/>
          </a:prstGeom>
        </p:spPr>
      </p:pic>
      <p:pic>
        <p:nvPicPr>
          <p:cNvPr id="8" name="Picture 7">
            <a:extLst>
              <a:ext uri="{FF2B5EF4-FFF2-40B4-BE49-F238E27FC236}">
                <a16:creationId xmlns:a16="http://schemas.microsoft.com/office/drawing/2014/main" id="{C9019EB3-24B7-4446-8675-5BF86CB41A90}"/>
              </a:ext>
            </a:extLst>
          </p:cNvPr>
          <p:cNvPicPr>
            <a:picLocks noChangeAspect="1"/>
          </p:cNvPicPr>
          <p:nvPr/>
        </p:nvPicPr>
        <p:blipFill>
          <a:blip r:embed="rId3"/>
          <a:stretch>
            <a:fillRect/>
          </a:stretch>
        </p:blipFill>
        <p:spPr>
          <a:xfrm>
            <a:off x="3307307" y="4825112"/>
            <a:ext cx="3962810" cy="580539"/>
          </a:xfrm>
          <a:prstGeom prst="rect">
            <a:avLst/>
          </a:prstGeom>
        </p:spPr>
      </p:pic>
    </p:spTree>
    <p:extLst>
      <p:ext uri="{BB962C8B-B14F-4D97-AF65-F5344CB8AC3E}">
        <p14:creationId xmlns:p14="http://schemas.microsoft.com/office/powerpoint/2010/main" val="46418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A5D5-514C-7D49-9CCF-B36E6E027F6B}"/>
              </a:ext>
            </a:extLst>
          </p:cNvPr>
          <p:cNvSpPr>
            <a:spLocks noGrp="1"/>
          </p:cNvSpPr>
          <p:nvPr>
            <p:ph type="title"/>
          </p:nvPr>
        </p:nvSpPr>
        <p:spPr/>
        <p:txBody>
          <a:bodyPr/>
          <a:lstStyle/>
          <a:p>
            <a:r>
              <a:rPr lang="en-US" dirty="0"/>
              <a:t>With a Riskless Asset</a:t>
            </a:r>
          </a:p>
        </p:txBody>
      </p:sp>
      <p:sp>
        <p:nvSpPr>
          <p:cNvPr id="3" name="Content Placeholder 2">
            <a:extLst>
              <a:ext uri="{FF2B5EF4-FFF2-40B4-BE49-F238E27FC236}">
                <a16:creationId xmlns:a16="http://schemas.microsoft.com/office/drawing/2014/main" id="{3F648E22-1389-BD47-9BE9-42C54E291EEF}"/>
              </a:ext>
            </a:extLst>
          </p:cNvPr>
          <p:cNvSpPr>
            <a:spLocks noGrp="1"/>
          </p:cNvSpPr>
          <p:nvPr>
            <p:ph idx="1"/>
          </p:nvPr>
        </p:nvSpPr>
        <p:spPr/>
        <p:txBody>
          <a:bodyPr/>
          <a:lstStyle/>
          <a:p>
            <a:r>
              <a:rPr lang="en-US" dirty="0"/>
              <a:t>There are n risky assets available, with returns as r </a:t>
            </a:r>
          </a:p>
          <a:p>
            <a:r>
              <a:rPr lang="en-US" dirty="0"/>
              <a:t>An investor chooses a portfolio, defined as a n × 1 vector of allocation weights, w, in those n risky assets </a:t>
            </a:r>
          </a:p>
          <a:p>
            <a:r>
              <a:rPr lang="en-US" dirty="0"/>
              <a:t>Since the total portfolio allocations must add to one, we have allocation to the risk-free rate = 1 − w′1 </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ABDA1A5-12F0-8343-BE98-30DC30B06F94}"/>
                  </a:ext>
                </a:extLst>
              </p:cNvPr>
              <p:cNvSpPr txBox="1"/>
              <p:nvPr/>
            </p:nvSpPr>
            <p:spPr>
              <a:xfrm>
                <a:off x="138546" y="1399919"/>
                <a:ext cx="10239021" cy="903965"/>
              </a:xfrm>
              <a:prstGeom prst="rect">
                <a:avLst/>
              </a:prstGeom>
              <a:noFill/>
            </p:spPr>
            <p:txBody>
              <a:bodyPr wrap="none" rtlCol="0">
                <a:spAutoFit/>
              </a:bodyPr>
              <a:lstStyle/>
              <a:p>
                <a:r>
                  <a:rPr lang="en-US" sz="3200" dirty="0">
                    <a:solidFill>
                      <a:schemeClr val="bg1"/>
                    </a:solidFill>
                  </a:rPr>
                  <a:t>Now consider the existence a risk-free asset with return, </a:t>
                </a:r>
                <a14:m>
                  <m:oMath xmlns:m="http://schemas.openxmlformats.org/officeDocument/2006/math">
                    <m:sSup>
                      <m:sSupPr>
                        <m:ctrlPr>
                          <a:rPr lang="en-US" sz="320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𝑟</m:t>
                        </m:r>
                      </m:e>
                      <m:sup>
                        <m:r>
                          <a:rPr lang="en-US" sz="3200" b="0" i="1" smtClean="0">
                            <a:solidFill>
                              <a:schemeClr val="bg1"/>
                            </a:solidFill>
                            <a:latin typeface="Cambria Math" panose="02040503050406030204" pitchFamily="18" charset="0"/>
                          </a:rPr>
                          <m:t>𝑓</m:t>
                        </m:r>
                      </m:sup>
                    </m:sSup>
                  </m:oMath>
                </a14:m>
                <a:r>
                  <a:rPr lang="en-US" sz="3200" dirty="0">
                    <a:solidFill>
                      <a:schemeClr val="bg1"/>
                    </a:solidFill>
                  </a:rPr>
                  <a:t> </a:t>
                </a:r>
              </a:p>
              <a:p>
                <a:endParaRPr lang="en-US" dirty="0"/>
              </a:p>
            </p:txBody>
          </p:sp>
        </mc:Choice>
        <mc:Fallback xmlns="">
          <p:sp>
            <p:nvSpPr>
              <p:cNvPr id="4" name="TextBox 3">
                <a:extLst>
                  <a:ext uri="{FF2B5EF4-FFF2-40B4-BE49-F238E27FC236}">
                    <a16:creationId xmlns:a16="http://schemas.microsoft.com/office/drawing/2014/main" id="{4ABDA1A5-12F0-8343-BE98-30DC30B06F94}"/>
                  </a:ext>
                </a:extLst>
              </p:cNvPr>
              <p:cNvSpPr txBox="1">
                <a:spLocks noRot="1" noChangeAspect="1" noMove="1" noResize="1" noEditPoints="1" noAdjustHandles="1" noChangeArrowheads="1" noChangeShapeType="1" noTextEdit="1"/>
              </p:cNvSpPr>
              <p:nvPr/>
            </p:nvSpPr>
            <p:spPr>
              <a:xfrm>
                <a:off x="138546" y="1399919"/>
                <a:ext cx="10239021" cy="903965"/>
              </a:xfrm>
              <a:prstGeom prst="rect">
                <a:avLst/>
              </a:prstGeom>
              <a:blipFill>
                <a:blip r:embed="rId2"/>
                <a:stretch>
                  <a:fillRect l="-1489" t="-6944"/>
                </a:stretch>
              </a:blipFill>
            </p:spPr>
            <p:txBody>
              <a:bodyPr/>
              <a:lstStyle/>
              <a:p>
                <a:r>
                  <a:rPr lang="en-US">
                    <a:noFill/>
                  </a:rPr>
                  <a:t> </a:t>
                </a:r>
              </a:p>
            </p:txBody>
          </p:sp>
        </mc:Fallback>
      </mc:AlternateContent>
    </p:spTree>
    <p:extLst>
      <p:ext uri="{BB962C8B-B14F-4D97-AF65-F5344CB8AC3E}">
        <p14:creationId xmlns:p14="http://schemas.microsoft.com/office/powerpoint/2010/main" val="1813591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E035-E690-9147-A799-1665E9E723DD}"/>
              </a:ext>
            </a:extLst>
          </p:cNvPr>
          <p:cNvSpPr>
            <a:spLocks noGrp="1"/>
          </p:cNvSpPr>
          <p:nvPr>
            <p:ph type="title"/>
          </p:nvPr>
        </p:nvSpPr>
        <p:spPr/>
        <p:txBody>
          <a:bodyPr/>
          <a:lstStyle/>
          <a:p>
            <a:r>
              <a:rPr lang="en-US" dirty="0"/>
              <a:t>Mean Excess Returns</a:t>
            </a:r>
          </a:p>
        </p:txBody>
      </p:sp>
      <p:sp>
        <p:nvSpPr>
          <p:cNvPr id="3" name="Content Placeholder 2">
            <a:extLst>
              <a:ext uri="{FF2B5EF4-FFF2-40B4-BE49-F238E27FC236}">
                <a16:creationId xmlns:a16="http://schemas.microsoft.com/office/drawing/2014/main" id="{697C6811-DAEB-0A47-951E-8D59174FC963}"/>
              </a:ext>
            </a:extLst>
          </p:cNvPr>
          <p:cNvSpPr>
            <a:spLocks noGrp="1"/>
          </p:cNvSpPr>
          <p:nvPr>
            <p:ph idx="1"/>
          </p:nvPr>
        </p:nvSpPr>
        <p:spPr>
          <a:xfrm>
            <a:off x="131617" y="2200138"/>
            <a:ext cx="11921837" cy="3372760"/>
          </a:xfrm>
        </p:spPr>
        <p:txBody>
          <a:bodyPr>
            <a:normAutofit fontScale="92500" lnSpcReduction="10000"/>
          </a:bodyPr>
          <a:lstStyle/>
          <a:p>
            <a:r>
              <a:rPr lang="en-US" dirty="0"/>
              <a:t>Let </a:t>
            </a:r>
            <a:r>
              <a:rPr lang="el-GR" dirty="0"/>
              <a:t>μ</a:t>
            </a:r>
            <a:r>
              <a:rPr lang="en-US" dirty="0"/>
              <a:t>p denote the mean return on a portfolio. </a:t>
            </a:r>
          </a:p>
          <a:p>
            <a:pPr marL="457200" lvl="1" indent="0" algn="ctr">
              <a:buNone/>
            </a:pPr>
            <a:endParaRPr lang="en-US" dirty="0"/>
          </a:p>
          <a:p>
            <a:r>
              <a:rPr lang="en-US" dirty="0"/>
              <a:t>Use the following notation for excess returns: </a:t>
            </a:r>
          </a:p>
          <a:p>
            <a:pPr marL="0" indent="0" algn="ctr">
              <a:buNone/>
            </a:pPr>
            <a:endParaRPr lang="en-US" dirty="0"/>
          </a:p>
          <a:p>
            <a:r>
              <a:rPr lang="en-US" dirty="0"/>
              <a:t>Thus, the mean return and mean excess return of the portfolio are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FCA6FA-D980-5849-B2EC-B6BA4A13E6BB}"/>
                  </a:ext>
                </a:extLst>
              </p:cNvPr>
              <p:cNvSpPr txBox="1"/>
              <p:nvPr/>
            </p:nvSpPr>
            <p:spPr>
              <a:xfrm>
                <a:off x="138546" y="1285102"/>
                <a:ext cx="11287705" cy="1200329"/>
              </a:xfrm>
              <a:prstGeom prst="rect">
                <a:avLst/>
              </a:prstGeom>
              <a:noFill/>
            </p:spPr>
            <p:txBody>
              <a:bodyPr wrap="none" rtlCol="0">
                <a:spAutoFit/>
              </a:bodyPr>
              <a:lstStyle/>
              <a:p>
                <a:r>
                  <a:rPr lang="el-GR" sz="3600" dirty="0">
                    <a:solidFill>
                      <a:schemeClr val="bg1"/>
                    </a:solidFill>
                  </a:rPr>
                  <a:t>μ </a:t>
                </a:r>
                <a:r>
                  <a:rPr lang="en-US" sz="3600" dirty="0">
                    <a:solidFill>
                      <a:schemeClr val="bg1"/>
                    </a:solidFill>
                  </a:rPr>
                  <a:t>denotes the vector of mean returns of risky assets, </a:t>
                </a:r>
                <a14:m>
                  <m:oMath xmlns:m="http://schemas.openxmlformats.org/officeDocument/2006/math">
                    <m:r>
                      <a:rPr lang="en-US" sz="3600" i="1" smtClean="0">
                        <a:solidFill>
                          <a:schemeClr val="bg1"/>
                        </a:solidFill>
                        <a:latin typeface="Cambria Math" panose="02040503050406030204" pitchFamily="18" charset="0"/>
                        <a:ea typeface="Cambria Math" panose="02040503050406030204" pitchFamily="18" charset="0"/>
                      </a:rPr>
                      <m:t>𝔼</m:t>
                    </m:r>
                  </m:oMath>
                </a14:m>
                <a:r>
                  <a:rPr lang="en-US" sz="3600" dirty="0">
                    <a:solidFill>
                      <a:schemeClr val="bg1"/>
                    </a:solidFill>
                  </a:rPr>
                  <a:t> [r ]. </a:t>
                </a:r>
              </a:p>
              <a:p>
                <a:endParaRPr lang="en-US" sz="3600" dirty="0">
                  <a:solidFill>
                    <a:schemeClr val="bg1"/>
                  </a:solidFill>
                </a:endParaRPr>
              </a:p>
            </p:txBody>
          </p:sp>
        </mc:Choice>
        <mc:Fallback xmlns="">
          <p:sp>
            <p:nvSpPr>
              <p:cNvPr id="4" name="TextBox 3">
                <a:extLst>
                  <a:ext uri="{FF2B5EF4-FFF2-40B4-BE49-F238E27FC236}">
                    <a16:creationId xmlns:a16="http://schemas.microsoft.com/office/drawing/2014/main" id="{BCFCA6FA-D980-5849-B2EC-B6BA4A13E6BB}"/>
                  </a:ext>
                </a:extLst>
              </p:cNvPr>
              <p:cNvSpPr txBox="1">
                <a:spLocks noRot="1" noChangeAspect="1" noMove="1" noResize="1" noEditPoints="1" noAdjustHandles="1" noChangeArrowheads="1" noChangeShapeType="1" noTextEdit="1"/>
              </p:cNvSpPr>
              <p:nvPr/>
            </p:nvSpPr>
            <p:spPr>
              <a:xfrm>
                <a:off x="138546" y="1285102"/>
                <a:ext cx="11287705" cy="1200329"/>
              </a:xfrm>
              <a:prstGeom prst="rect">
                <a:avLst/>
              </a:prstGeom>
              <a:blipFill>
                <a:blip r:embed="rId2"/>
                <a:stretch>
                  <a:fillRect l="-1687" t="-8421" r="-675"/>
                </a:stretch>
              </a:blipFill>
            </p:spPr>
            <p:txBody>
              <a:bodyPr/>
              <a:lstStyle/>
              <a:p>
                <a:r>
                  <a:rPr lang="en-US">
                    <a:noFill/>
                  </a:rPr>
                  <a:t> </a:t>
                </a:r>
              </a:p>
            </p:txBody>
          </p:sp>
        </mc:Fallback>
      </mc:AlternateContent>
      <p:pic>
        <p:nvPicPr>
          <p:cNvPr id="6" name="Picture 5" descr="Icon&#10;&#10;Description automatically generated with low confidence">
            <a:extLst>
              <a:ext uri="{FF2B5EF4-FFF2-40B4-BE49-F238E27FC236}">
                <a16:creationId xmlns:a16="http://schemas.microsoft.com/office/drawing/2014/main" id="{D1EB4191-3532-A648-931B-AA928D25F169}"/>
              </a:ext>
            </a:extLst>
          </p:cNvPr>
          <p:cNvPicPr>
            <a:picLocks noChangeAspect="1"/>
          </p:cNvPicPr>
          <p:nvPr/>
        </p:nvPicPr>
        <p:blipFill>
          <a:blip r:embed="rId3"/>
          <a:stretch>
            <a:fillRect/>
          </a:stretch>
        </p:blipFill>
        <p:spPr>
          <a:xfrm>
            <a:off x="4237822" y="2889843"/>
            <a:ext cx="3709426" cy="50328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0736F54-92C2-984C-9C28-F6DF048B9111}"/>
              </a:ext>
            </a:extLst>
          </p:cNvPr>
          <p:cNvPicPr>
            <a:picLocks noChangeAspect="1"/>
          </p:cNvPicPr>
          <p:nvPr/>
        </p:nvPicPr>
        <p:blipFill>
          <a:blip r:embed="rId4"/>
          <a:stretch>
            <a:fillRect/>
          </a:stretch>
        </p:blipFill>
        <p:spPr>
          <a:xfrm>
            <a:off x="5157855" y="4231370"/>
            <a:ext cx="1869359" cy="503289"/>
          </a:xfrm>
          <a:prstGeom prst="rect">
            <a:avLst/>
          </a:prstGeom>
        </p:spPr>
      </p:pic>
      <p:pic>
        <p:nvPicPr>
          <p:cNvPr id="10" name="Picture 9" descr="Diagram&#10;&#10;Description automatically generated">
            <a:extLst>
              <a:ext uri="{FF2B5EF4-FFF2-40B4-BE49-F238E27FC236}">
                <a16:creationId xmlns:a16="http://schemas.microsoft.com/office/drawing/2014/main" id="{588C0A05-31E6-754C-BB04-45B1F308C0A7}"/>
              </a:ext>
            </a:extLst>
          </p:cNvPr>
          <p:cNvPicPr>
            <a:picLocks noChangeAspect="1"/>
          </p:cNvPicPr>
          <p:nvPr/>
        </p:nvPicPr>
        <p:blipFill>
          <a:blip r:embed="rId5"/>
          <a:stretch>
            <a:fillRect/>
          </a:stretch>
        </p:blipFill>
        <p:spPr>
          <a:xfrm>
            <a:off x="4915798" y="5531020"/>
            <a:ext cx="2156953" cy="503289"/>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5AF195F7-4573-7D4D-91C5-3E6A5AF8B952}"/>
              </a:ext>
            </a:extLst>
          </p:cNvPr>
          <p:cNvPicPr>
            <a:picLocks noChangeAspect="1"/>
          </p:cNvPicPr>
          <p:nvPr/>
        </p:nvPicPr>
        <p:blipFill>
          <a:blip r:embed="rId6"/>
          <a:stretch>
            <a:fillRect/>
          </a:stretch>
        </p:blipFill>
        <p:spPr>
          <a:xfrm>
            <a:off x="5076533" y="6134862"/>
            <a:ext cx="1737221" cy="564597"/>
          </a:xfrm>
          <a:prstGeom prst="rect">
            <a:avLst/>
          </a:prstGeom>
        </p:spPr>
      </p:pic>
    </p:spTree>
    <p:extLst>
      <p:ext uri="{BB962C8B-B14F-4D97-AF65-F5344CB8AC3E}">
        <p14:creationId xmlns:p14="http://schemas.microsoft.com/office/powerpoint/2010/main" val="81339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1392944115"/>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 of Topics cont. </a:t>
            </a:r>
          </a:p>
        </p:txBody>
      </p:sp>
      <p:sp>
        <p:nvSpPr>
          <p:cNvPr id="3" name="TextBox 2">
            <a:extLst>
              <a:ext uri="{FF2B5EF4-FFF2-40B4-BE49-F238E27FC236}">
                <a16:creationId xmlns:a16="http://schemas.microsoft.com/office/drawing/2014/main" id="{A3D6F61B-D09F-6F4C-B84B-63182E10EA42}"/>
              </a:ext>
            </a:extLst>
          </p:cNvPr>
          <p:cNvSpPr txBox="1"/>
          <p:nvPr/>
        </p:nvSpPr>
        <p:spPr>
          <a:xfrm>
            <a:off x="2015067" y="945402"/>
            <a:ext cx="6294120" cy="646331"/>
          </a:xfrm>
          <a:prstGeom prst="rect">
            <a:avLst/>
          </a:prstGeom>
          <a:noFill/>
        </p:spPr>
        <p:txBody>
          <a:bodyPr wrap="square" rtlCol="0">
            <a:spAutoFit/>
          </a:bodyPr>
          <a:lstStyle/>
          <a:p>
            <a:r>
              <a:rPr lang="en-US" sz="3600" i="1" dirty="0"/>
              <a:t>Statistics</a:t>
            </a:r>
          </a:p>
        </p:txBody>
      </p:sp>
    </p:spTree>
    <p:extLst>
      <p:ext uri="{BB962C8B-B14F-4D97-AF65-F5344CB8AC3E}">
        <p14:creationId xmlns:p14="http://schemas.microsoft.com/office/powerpoint/2010/main" val="318281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9D5116E-9885-F346-8422-68724815C83C}"/>
              </a:ext>
            </a:extLst>
          </p:cNvPr>
          <p:cNvSpPr>
            <a:spLocks noGrp="1"/>
          </p:cNvSpPr>
          <p:nvPr>
            <p:ph idx="1"/>
          </p:nvPr>
        </p:nvSpPr>
        <p:spPr/>
        <p:txBody>
          <a:bodyPr/>
          <a:lstStyle/>
          <a:p>
            <a:r>
              <a:rPr lang="en-US" dirty="0"/>
              <a:t>The risk-free rate has zero variance and zero correlation with any security. </a:t>
            </a:r>
          </a:p>
          <a:p>
            <a:r>
              <a:rPr lang="en-US" dirty="0"/>
              <a:t>Let </a:t>
            </a:r>
            <a:r>
              <a:rPr lang="el-GR" dirty="0"/>
              <a:t>Σ </a:t>
            </a:r>
            <a:r>
              <a:rPr lang="en-US" dirty="0"/>
              <a:t>continue to denote the n × n covariance matrix of risky assets, (and is positive semi-definite.) </a:t>
            </a:r>
          </a:p>
          <a:p>
            <a:r>
              <a:rPr lang="en-US" dirty="0"/>
              <a:t>The return variance of the portfolio, wp is </a:t>
            </a:r>
          </a:p>
          <a:p>
            <a:pPr marL="0" indent="0" algn="ctr">
              <a:buNone/>
            </a:pPr>
            <a:endParaRPr lang="en-US" dirty="0"/>
          </a:p>
        </p:txBody>
      </p:sp>
      <p:sp>
        <p:nvSpPr>
          <p:cNvPr id="4" name="Title 3">
            <a:extLst>
              <a:ext uri="{FF2B5EF4-FFF2-40B4-BE49-F238E27FC236}">
                <a16:creationId xmlns:a16="http://schemas.microsoft.com/office/drawing/2014/main" id="{2842CB57-CCA6-B449-B771-EE435D0F764B}"/>
              </a:ext>
            </a:extLst>
          </p:cNvPr>
          <p:cNvSpPr>
            <a:spLocks noGrp="1"/>
          </p:cNvSpPr>
          <p:nvPr>
            <p:ph type="title"/>
          </p:nvPr>
        </p:nvSpPr>
        <p:spPr/>
        <p:txBody>
          <a:bodyPr/>
          <a:lstStyle/>
          <a:p>
            <a:r>
              <a:rPr lang="en-US" dirty="0"/>
              <a:t>Variance of Return</a:t>
            </a:r>
          </a:p>
        </p:txBody>
      </p:sp>
      <p:pic>
        <p:nvPicPr>
          <p:cNvPr id="7" name="Picture 6" descr="Text&#10;&#10;Description automatically generated">
            <a:extLst>
              <a:ext uri="{FF2B5EF4-FFF2-40B4-BE49-F238E27FC236}">
                <a16:creationId xmlns:a16="http://schemas.microsoft.com/office/drawing/2014/main" id="{0E3DEB09-C27C-8445-88DC-90D7780BCF0E}"/>
              </a:ext>
            </a:extLst>
          </p:cNvPr>
          <p:cNvPicPr>
            <a:picLocks noChangeAspect="1"/>
          </p:cNvPicPr>
          <p:nvPr/>
        </p:nvPicPr>
        <p:blipFill>
          <a:blip r:embed="rId2"/>
          <a:stretch>
            <a:fillRect/>
          </a:stretch>
        </p:blipFill>
        <p:spPr>
          <a:xfrm>
            <a:off x="4995103" y="5308326"/>
            <a:ext cx="2201794" cy="651551"/>
          </a:xfrm>
          <a:prstGeom prst="rect">
            <a:avLst/>
          </a:prstGeom>
        </p:spPr>
      </p:pic>
    </p:spTree>
    <p:extLst>
      <p:ext uri="{BB962C8B-B14F-4D97-AF65-F5344CB8AC3E}">
        <p14:creationId xmlns:p14="http://schemas.microsoft.com/office/powerpoint/2010/main" val="1674436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B5E29B5-5435-BE4F-88ED-55EDB5AD953A}"/>
                  </a:ext>
                </a:extLst>
              </p:cNvPr>
              <p:cNvSpPr>
                <a:spLocks noGrp="1"/>
              </p:cNvSpPr>
              <p:nvPr>
                <p:ph idx="1"/>
              </p:nvPr>
            </p:nvSpPr>
            <p:spPr/>
            <p:txBody>
              <a:bodyPr>
                <a:normAutofit fontScale="85000" lnSpcReduction="20000"/>
              </a:bodyPr>
              <a:lstStyle/>
              <a:p>
                <a:r>
                  <a:rPr lang="en-US" dirty="0"/>
                  <a:t>For an arbitrary portfolio,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𝑃</m:t>
                        </m:r>
                      </m:sup>
                    </m:sSup>
                  </m:oMath>
                </a14:m>
                <a:r>
                  <a:rPr lang="en-US" dirty="0"/>
                  <a:t>,</a:t>
                </a:r>
              </a:p>
              <a:p>
                <a:endParaRPr lang="en-US" dirty="0"/>
              </a:p>
              <a:p>
                <a:r>
                  <a:rPr lang="en-US" dirty="0"/>
                  <a:t> The tangency portfolio,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b="0" i="1" smtClean="0">
                            <a:latin typeface="Cambria Math" panose="02040503050406030204" pitchFamily="18" charset="0"/>
                          </a:rPr>
                          <m:t>𝑡</m:t>
                        </m:r>
                      </m:sup>
                    </m:sSup>
                  </m:oMath>
                </a14:m>
                <a:r>
                  <a:rPr lang="en-US" dirty="0"/>
                  <a:t>, is the portfolio on the risky MV frontier with maximum Sharpe ratio. </a:t>
                </a:r>
              </a:p>
              <a:p>
                <a:pPr marL="0" indent="0">
                  <a:buNone/>
                </a:pPr>
                <a:endParaRPr lang="en-US" dirty="0"/>
              </a:p>
              <a:p>
                <a:r>
                  <a:rPr lang="en-US" dirty="0"/>
                  <a:t> The SR magnitude is constant across all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portfolios. (Sign depends on whether part of the efficient or inefficient frontier.) </a:t>
                </a:r>
                <a:br>
                  <a:rPr lang="en-US" dirty="0"/>
                </a:br>
                <a:endParaRPr lang="en-US" dirty="0"/>
              </a:p>
              <a:p>
                <a:endParaRPr lang="en-US" dirty="0"/>
              </a:p>
            </p:txBody>
          </p:sp>
        </mc:Choice>
        <mc:Fallback xmlns="">
          <p:sp>
            <p:nvSpPr>
              <p:cNvPr id="2" name="Content Placeholder 1">
                <a:extLst>
                  <a:ext uri="{FF2B5EF4-FFF2-40B4-BE49-F238E27FC236}">
                    <a16:creationId xmlns:a16="http://schemas.microsoft.com/office/drawing/2014/main" id="{FB5E29B5-5435-BE4F-88ED-55EDB5AD953A}"/>
                  </a:ext>
                </a:extLst>
              </p:cNvPr>
              <p:cNvSpPr>
                <a:spLocks noGrp="1" noRot="1" noChangeAspect="1" noMove="1" noResize="1" noEditPoints="1" noAdjustHandles="1" noChangeArrowheads="1" noChangeShapeType="1" noTextEdit="1"/>
              </p:cNvSpPr>
              <p:nvPr>
                <p:ph idx="1"/>
              </p:nvPr>
            </p:nvSpPr>
            <p:spPr>
              <a:blipFill>
                <a:blip r:embed="rId2"/>
                <a:stretch>
                  <a:fillRect l="-7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00A6CFA-CE08-3A4D-BE35-CC6ADB53AC71}"/>
              </a:ext>
            </a:extLst>
          </p:cNvPr>
          <p:cNvSpPr>
            <a:spLocks noGrp="1"/>
          </p:cNvSpPr>
          <p:nvPr>
            <p:ph type="title"/>
          </p:nvPr>
        </p:nvSpPr>
        <p:spPr/>
        <p:txBody>
          <a:bodyPr>
            <a:normAutofit/>
          </a:bodyPr>
          <a:lstStyle/>
          <a:p>
            <a:r>
              <a:rPr lang="en-US" dirty="0"/>
              <a:t>Tangency portfolio and the Sharpe ratio </a:t>
            </a:r>
          </a:p>
        </p:txBody>
      </p:sp>
      <p:pic>
        <p:nvPicPr>
          <p:cNvPr id="5" name="Picture 4" descr="A picture containing text, watch, gauge&#10;&#10;Description automatically generated">
            <a:extLst>
              <a:ext uri="{FF2B5EF4-FFF2-40B4-BE49-F238E27FC236}">
                <a16:creationId xmlns:a16="http://schemas.microsoft.com/office/drawing/2014/main" id="{F83F8D7C-B589-C947-A97D-EC1A53927C5B}"/>
              </a:ext>
            </a:extLst>
          </p:cNvPr>
          <p:cNvPicPr>
            <a:picLocks noChangeAspect="1"/>
          </p:cNvPicPr>
          <p:nvPr/>
        </p:nvPicPr>
        <p:blipFill>
          <a:blip r:embed="rId3"/>
          <a:stretch>
            <a:fillRect/>
          </a:stretch>
        </p:blipFill>
        <p:spPr>
          <a:xfrm>
            <a:off x="4221444" y="2026468"/>
            <a:ext cx="3742182" cy="873176"/>
          </a:xfrm>
          <a:prstGeom prst="rect">
            <a:avLst/>
          </a:prstGeom>
        </p:spPr>
      </p:pic>
      <p:pic>
        <p:nvPicPr>
          <p:cNvPr id="9" name="Picture 8" descr="Diagram&#10;&#10;Description automatically generated">
            <a:extLst>
              <a:ext uri="{FF2B5EF4-FFF2-40B4-BE49-F238E27FC236}">
                <a16:creationId xmlns:a16="http://schemas.microsoft.com/office/drawing/2014/main" id="{E870B449-553B-C341-B97E-D1A0D2064F1C}"/>
              </a:ext>
            </a:extLst>
          </p:cNvPr>
          <p:cNvPicPr>
            <a:picLocks noChangeAspect="1"/>
          </p:cNvPicPr>
          <p:nvPr/>
        </p:nvPicPr>
        <p:blipFill>
          <a:blip r:embed="rId4"/>
          <a:stretch>
            <a:fillRect/>
          </a:stretch>
        </p:blipFill>
        <p:spPr>
          <a:xfrm>
            <a:off x="4067713" y="3477424"/>
            <a:ext cx="4049644" cy="712249"/>
          </a:xfrm>
          <a:prstGeom prst="rect">
            <a:avLst/>
          </a:prstGeom>
        </p:spPr>
      </p:pic>
    </p:spTree>
    <p:extLst>
      <p:ext uri="{BB962C8B-B14F-4D97-AF65-F5344CB8AC3E}">
        <p14:creationId xmlns:p14="http://schemas.microsoft.com/office/powerpoint/2010/main" val="3857420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D47DB1-F5E4-324A-8AF5-4D5E89DB1E93}"/>
                  </a:ext>
                </a:extLst>
              </p:cNvPr>
              <p:cNvSpPr>
                <a:spLocks noGrp="1"/>
              </p:cNvSpPr>
              <p:nvPr>
                <p:ph idx="1"/>
              </p:nvPr>
            </p:nvSpPr>
            <p:spPr/>
            <p:txBody>
              <a:bodyPr>
                <a:normAutofit/>
              </a:bodyPr>
              <a:lstStyle/>
              <a:p>
                <a:r>
                  <a:rPr lang="en-US" dirty="0"/>
                  <a:t>The Capital Market Line (CML) is the efficient portion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oMath>
                </a14:m>
                <a:r>
                  <a:rPr lang="en-US" dirty="0"/>
                  <a:t>V frontier. </a:t>
                </a:r>
              </a:p>
              <a:p>
                <a:pPr lvl="1"/>
                <a:r>
                  <a:rPr lang="en-US" dirty="0"/>
                  <a:t>The CML shows the risk-return tradeoff available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investors. </a:t>
                </a:r>
              </a:p>
              <a:p>
                <a:pPr lvl="1"/>
                <a:r>
                  <a:rPr lang="en-US" dirty="0"/>
                  <a:t>The slope of the CML is the maximum Sharpe ratio which can be achieved by any portfolio. </a:t>
                </a:r>
              </a:p>
              <a:p>
                <a:pPr lvl="1"/>
                <a:r>
                  <a:rPr lang="en-US" dirty="0"/>
                  <a:t>The inefficient portion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frontier achieves the minimum (negative) Sharpe ratio by shorting the tangency portfolio </a:t>
                </a:r>
              </a:p>
              <a:p>
                <a:endParaRPr lang="en-US" dirty="0"/>
              </a:p>
              <a:p>
                <a:pPr lvl="1"/>
                <a:endParaRPr lang="en-US" dirty="0"/>
              </a:p>
              <a:p>
                <a:endParaRPr lang="en-US" dirty="0"/>
              </a:p>
            </p:txBody>
          </p:sp>
        </mc:Choice>
        <mc:Fallback xmlns="">
          <p:sp>
            <p:nvSpPr>
              <p:cNvPr id="2" name="Content Placeholder 1">
                <a:extLst>
                  <a:ext uri="{FF2B5EF4-FFF2-40B4-BE49-F238E27FC236}">
                    <a16:creationId xmlns:a16="http://schemas.microsoft.com/office/drawing/2014/main" id="{02D47DB1-F5E4-324A-8AF5-4D5E89DB1E93}"/>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5ECBFEF-C4D7-0D4D-9FB6-12A78D0527A7}"/>
              </a:ext>
            </a:extLst>
          </p:cNvPr>
          <p:cNvSpPr>
            <a:spLocks noGrp="1"/>
          </p:cNvSpPr>
          <p:nvPr>
            <p:ph type="title"/>
          </p:nvPr>
        </p:nvSpPr>
        <p:spPr/>
        <p:txBody>
          <a:bodyPr/>
          <a:lstStyle/>
          <a:p>
            <a:r>
              <a:rPr lang="en-US" dirty="0"/>
              <a:t>Capital Market Line</a:t>
            </a:r>
          </a:p>
        </p:txBody>
      </p:sp>
    </p:spTree>
    <p:extLst>
      <p:ext uri="{BB962C8B-B14F-4D97-AF65-F5344CB8AC3E}">
        <p14:creationId xmlns:p14="http://schemas.microsoft.com/office/powerpoint/2010/main" val="2116738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DC04285B-9BB1-C545-AF37-233C3BDF07AB}"/>
              </a:ext>
            </a:extLst>
          </p:cNvPr>
          <p:cNvPicPr>
            <a:picLocks noGrp="1" noChangeAspect="1"/>
          </p:cNvPicPr>
          <p:nvPr>
            <p:ph idx="1"/>
          </p:nvPr>
        </p:nvPicPr>
        <p:blipFill>
          <a:blip r:embed="rId2"/>
          <a:stretch>
            <a:fillRect/>
          </a:stretch>
        </p:blipFill>
        <p:spPr>
          <a:xfrm>
            <a:off x="3133725" y="1731963"/>
            <a:ext cx="5918200" cy="4203700"/>
          </a:xfrm>
        </p:spPr>
      </p:pic>
      <p:sp>
        <p:nvSpPr>
          <p:cNvPr id="3" name="Title 2">
            <a:extLst>
              <a:ext uri="{FF2B5EF4-FFF2-40B4-BE49-F238E27FC236}">
                <a16:creationId xmlns:a16="http://schemas.microsoft.com/office/drawing/2014/main" id="{93427E6C-1B0A-8E4C-BED8-E30124972D69}"/>
              </a:ext>
            </a:extLst>
          </p:cNvPr>
          <p:cNvSpPr>
            <a:spLocks noGrp="1"/>
          </p:cNvSpPr>
          <p:nvPr>
            <p:ph type="title"/>
          </p:nvPr>
        </p:nvSpPr>
        <p:spPr/>
        <p:txBody>
          <a:bodyPr/>
          <a:lstStyle/>
          <a:p>
            <a:r>
              <a:rPr lang="en-US" dirty="0">
                <a:highlight>
                  <a:srgbClr val="FFFF00"/>
                </a:highlight>
              </a:rPr>
              <a:t>PLACEHOLDER</a:t>
            </a:r>
          </a:p>
        </p:txBody>
      </p:sp>
    </p:spTree>
    <p:extLst>
      <p:ext uri="{BB962C8B-B14F-4D97-AF65-F5344CB8AC3E}">
        <p14:creationId xmlns:p14="http://schemas.microsoft.com/office/powerpoint/2010/main" val="237341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1B0FE61-914D-A04E-A874-8215C1A1EBF2}"/>
                  </a:ext>
                </a:extLst>
              </p:cNvPr>
              <p:cNvSpPr>
                <a:spLocks noGrp="1"/>
              </p:cNvSpPr>
              <p:nvPr>
                <p:ph idx="1"/>
              </p:nvPr>
            </p:nvSpPr>
            <p:spPr/>
            <p:txBody>
              <a:bodyPr/>
              <a:lstStyle/>
              <a:p>
                <a:r>
                  <a:rPr lang="en-US" dirty="0"/>
                  <a:t>Two-fund separation. Every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 is the combination of the risky portfolio with maximal Sharpe Ratio and the risk-free rate. </a:t>
                </a:r>
              </a:p>
              <a:p>
                <a:r>
                  <a:rPr lang="en-US" dirty="0"/>
                  <a:t>Thus, for 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investor the asset allocation decision can be broken into two parts: </a:t>
                </a:r>
              </a:p>
              <a:p>
                <a:pPr marL="457200" lvl="1" indent="0">
                  <a:buNone/>
                </a:pPr>
                <a:r>
                  <a:rPr lang="en-US" dirty="0"/>
                  <a:t>	1. Find the tangency portfolio of risky assets,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oMath>
                </a14:m>
                <a:endParaRPr lang="en-US" dirty="0"/>
              </a:p>
              <a:p>
                <a:pPr marL="457200" lvl="1" indent="0">
                  <a:buNone/>
                </a:pPr>
                <a:r>
                  <a:rPr lang="en-US" dirty="0"/>
                  <a:t>	2. Choose an allocation between the risk-free rate and the tangency portfolio. </a:t>
                </a:r>
              </a:p>
              <a:p>
                <a:pPr marL="457200" lvl="1" indent="0">
                  <a:buNone/>
                </a:pPr>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01B0FE61-914D-A04E-A874-8215C1A1EBF2}"/>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55EACD9-F077-724D-BB98-4D2F4681B62A}"/>
              </a:ext>
            </a:extLst>
          </p:cNvPr>
          <p:cNvSpPr>
            <a:spLocks noGrp="1"/>
          </p:cNvSpPr>
          <p:nvPr>
            <p:ph type="title"/>
          </p:nvPr>
        </p:nvSpPr>
        <p:spPr/>
        <p:txBody>
          <a:bodyPr/>
          <a:lstStyle/>
          <a:p>
            <a:r>
              <a:rPr lang="en-US" dirty="0"/>
              <a:t>Two-Fund Separation</a:t>
            </a:r>
          </a:p>
        </p:txBody>
      </p:sp>
    </p:spTree>
    <p:extLst>
      <p:ext uri="{BB962C8B-B14F-4D97-AF65-F5344CB8AC3E}">
        <p14:creationId xmlns:p14="http://schemas.microsoft.com/office/powerpoint/2010/main" val="265504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F919D-FEE3-2E42-830E-0F79983B1696}"/>
              </a:ext>
            </a:extLst>
          </p:cNvPr>
          <p:cNvSpPr>
            <a:spLocks noGrp="1"/>
          </p:cNvSpPr>
          <p:nvPr>
            <p:ph idx="1"/>
          </p:nvPr>
        </p:nvSpPr>
        <p:spPr/>
        <p:txBody>
          <a:bodyPr/>
          <a:lstStyle/>
          <a:p>
            <a:r>
              <a:rPr lang="en-US" dirty="0"/>
              <a:t>The two-fund separation says that </a:t>
            </a:r>
          </a:p>
          <a:p>
            <a:pPr lvl="1"/>
            <a:r>
              <a:rPr lang="en-US" dirty="0"/>
              <a:t>Any investment in risky assets should be in the tangency portfolio since it offers the maximum Sharpe Ratio. </a:t>
            </a:r>
          </a:p>
          <a:p>
            <a:pPr lvl="1"/>
            <a:r>
              <a:rPr lang="en-US" dirty="0"/>
              <a:t>One must decide the desired level of risk in the investment, which determines the split between the riskless asset and the tangency portfolio. </a:t>
            </a:r>
          </a:p>
          <a:p>
            <a:pPr marL="457200" lvl="1" indent="0">
              <a:buNone/>
            </a:pPr>
            <a:endParaRPr lang="en-US" dirty="0"/>
          </a:p>
        </p:txBody>
      </p:sp>
      <p:sp>
        <p:nvSpPr>
          <p:cNvPr id="3" name="Title 2">
            <a:extLst>
              <a:ext uri="{FF2B5EF4-FFF2-40B4-BE49-F238E27FC236}">
                <a16:creationId xmlns:a16="http://schemas.microsoft.com/office/drawing/2014/main" id="{4AAAB28F-BB68-5B4D-80E5-B2C6EF377976}"/>
              </a:ext>
            </a:extLst>
          </p:cNvPr>
          <p:cNvSpPr>
            <a:spLocks noGrp="1"/>
          </p:cNvSpPr>
          <p:nvPr>
            <p:ph type="title"/>
          </p:nvPr>
        </p:nvSpPr>
        <p:spPr/>
        <p:txBody>
          <a:bodyPr/>
          <a:lstStyle/>
          <a:p>
            <a:r>
              <a:rPr lang="en-US" dirty="0"/>
              <a:t>Intuition of Asset Allocation</a:t>
            </a:r>
          </a:p>
        </p:txBody>
      </p:sp>
    </p:spTree>
    <p:extLst>
      <p:ext uri="{BB962C8B-B14F-4D97-AF65-F5344CB8AC3E}">
        <p14:creationId xmlns:p14="http://schemas.microsoft.com/office/powerpoint/2010/main" val="890393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10D8B6-28D0-0541-87C4-D11AB88F4E88}"/>
              </a:ext>
            </a:extLst>
          </p:cNvPr>
          <p:cNvSpPr>
            <a:spLocks noGrp="1"/>
          </p:cNvSpPr>
          <p:nvPr>
            <p:ph idx="1"/>
          </p:nvPr>
        </p:nvSpPr>
        <p:spPr/>
        <p:txBody>
          <a:bodyPr/>
          <a:lstStyle/>
          <a:p>
            <a:r>
              <a:rPr lang="en-US" dirty="0"/>
              <a:t>The return variance of an MV portfolio is given by</a:t>
            </a:r>
          </a:p>
          <a:p>
            <a:endParaRPr lang="en-US" dirty="0"/>
          </a:p>
          <a:p>
            <a:endParaRPr lang="en-US" dirty="0"/>
          </a:p>
          <a:p>
            <a:r>
              <a:rPr lang="en-US" dirty="0"/>
              <a:t>This implies that the return volatility (standard-deviation) is linear in the absolute value of the mean excess return: </a:t>
            </a:r>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EE4FA714-E86B-674D-BDE4-E6E8E42F345E}"/>
                  </a:ext>
                </a:extLst>
              </p:cNvPr>
              <p:cNvSpPr>
                <a:spLocks noGrp="1"/>
              </p:cNvSpPr>
              <p:nvPr>
                <p:ph type="title"/>
              </p:nvPr>
            </p:nvSpPr>
            <p:spPr/>
            <p:txBody>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 Variance Formula</a:t>
                </a:r>
              </a:p>
            </p:txBody>
          </p:sp>
        </mc:Choice>
        <mc:Fallback xmlns="">
          <p:sp>
            <p:nvSpPr>
              <p:cNvPr id="3" name="Title 2">
                <a:extLst>
                  <a:ext uri="{FF2B5EF4-FFF2-40B4-BE49-F238E27FC236}">
                    <a16:creationId xmlns:a16="http://schemas.microsoft.com/office/drawing/2014/main" id="{EE4FA714-E86B-674D-BDE4-E6E8E42F345E}"/>
                  </a:ext>
                </a:extLst>
              </p:cNvPr>
              <p:cNvSpPr>
                <a:spLocks noGrp="1" noRot="1" noChangeAspect="1" noMove="1" noResize="1" noEditPoints="1" noAdjustHandles="1" noChangeArrowheads="1" noChangeShapeType="1" noTextEdit="1"/>
              </p:cNvSpPr>
              <p:nvPr>
                <p:ph type="title"/>
              </p:nvPr>
            </p:nvSpPr>
            <p:spPr>
              <a:blipFill>
                <a:blip r:embed="rId2"/>
                <a:stretch>
                  <a:fillRect l="-852" t="-8219" b="-20548"/>
                </a:stretch>
              </a:blipFill>
            </p:spPr>
            <p:txBody>
              <a:bodyPr/>
              <a:lstStyle/>
              <a:p>
                <a:r>
                  <a:rPr lang="en-US">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411C90CD-8756-0E46-8A6D-476F514321A2}"/>
              </a:ext>
            </a:extLst>
          </p:cNvPr>
          <p:cNvPicPr>
            <a:picLocks noChangeAspect="1"/>
          </p:cNvPicPr>
          <p:nvPr/>
        </p:nvPicPr>
        <p:blipFill>
          <a:blip r:embed="rId3"/>
          <a:stretch>
            <a:fillRect/>
          </a:stretch>
        </p:blipFill>
        <p:spPr>
          <a:xfrm>
            <a:off x="4972878" y="2206870"/>
            <a:ext cx="2246244" cy="1538189"/>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CE5A86BD-9A8D-4C42-8018-1300143C150E}"/>
              </a:ext>
            </a:extLst>
          </p:cNvPr>
          <p:cNvPicPr>
            <a:picLocks noChangeAspect="1"/>
          </p:cNvPicPr>
          <p:nvPr/>
        </p:nvPicPr>
        <p:blipFill>
          <a:blip r:embed="rId4"/>
          <a:stretch>
            <a:fillRect/>
          </a:stretch>
        </p:blipFill>
        <p:spPr>
          <a:xfrm>
            <a:off x="4937490" y="5033553"/>
            <a:ext cx="2317019" cy="1538189"/>
          </a:xfrm>
          <a:prstGeom prst="rect">
            <a:avLst/>
          </a:prstGeom>
        </p:spPr>
      </p:pic>
    </p:spTree>
    <p:extLst>
      <p:ext uri="{BB962C8B-B14F-4D97-AF65-F5344CB8AC3E}">
        <p14:creationId xmlns:p14="http://schemas.microsoft.com/office/powerpoint/2010/main" val="3711104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E330FBB-77A0-3B44-8BAD-A3F7899ADA67}"/>
                  </a:ext>
                </a:extLst>
              </p:cNvPr>
              <p:cNvSpPr>
                <a:spLocks noGrp="1"/>
              </p:cNvSpPr>
              <p:nvPr>
                <p:ph idx="1"/>
              </p:nvPr>
            </p:nvSpPr>
            <p:spPr>
              <a:xfrm>
                <a:off x="131618" y="1490134"/>
                <a:ext cx="6626991" cy="4632370"/>
              </a:xfrm>
            </p:spPr>
            <p:txBody>
              <a:bodyPr>
                <a:normAutofit fontScale="77500" lnSpcReduction="20000"/>
              </a:bodyPr>
              <a:lstStyle/>
              <a:p>
                <a:r>
                  <a:rPr lang="en-US" dirty="0"/>
                  <a:t>The result is that any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r>
                      <a:rPr lang="en-US" b="0" i="1" smtClean="0">
                        <a:latin typeface="Cambria Math" panose="02040503050406030204" pitchFamily="18" charset="0"/>
                      </a:rPr>
                      <m:t>𝑉</m:t>
                    </m:r>
                  </m:oMath>
                </a14:m>
                <a:r>
                  <a:rPr lang="en-US" dirty="0"/>
                  <a:t> portfolio is a combination of the tangency portfolio,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oMath>
                </a14:m>
                <a:r>
                  <a:rPr lang="en-US" dirty="0"/>
                  <a:t>, and a position in the riskless asset. </a:t>
                </a:r>
              </a:p>
              <a:p>
                <a:pPr lvl="1"/>
                <a:r>
                  <a:rPr lang="en-US" dirty="0"/>
                  <a:t>The tangency portfolio,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oMath>
                </a14:m>
                <a:r>
                  <a:rPr lang="en-US" dirty="0"/>
                  <a:t> invests 100% in risky assets, 1’</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𝑤</m:t>
                        </m:r>
                      </m:e>
                      <m:sup>
                        <m:r>
                          <a:rPr lang="en-US" i="1">
                            <a:solidFill>
                              <a:prstClr val="black"/>
                            </a:solidFill>
                            <a:latin typeface="Cambria Math" panose="02040503050406030204" pitchFamily="18" charset="0"/>
                          </a:rPr>
                          <m:t>𝑡</m:t>
                        </m:r>
                      </m:sup>
                    </m:sSup>
                  </m:oMath>
                </a14:m>
                <a:r>
                  <a:rPr lang="en-US" sz="900" dirty="0"/>
                  <a:t> </a:t>
                </a:r>
                <a:r>
                  <a:rPr lang="en-US" dirty="0"/>
                  <a:t>= 1.</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 </m:t>
                    </m:r>
                    <m:r>
                      <a:rPr lang="en-US" b="0" i="1" smtClean="0">
                        <a:latin typeface="Cambria Math" panose="02040503050406030204" pitchFamily="18" charset="0"/>
                      </a:rPr>
                      <m:t>𝑖</m:t>
                    </m:r>
                  </m:oMath>
                </a14:m>
                <a:r>
                  <a:rPr lang="en-US" dirty="0"/>
                  <a:t>s the unique portfolio which is on the risky MV frontier as well as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𝑉</m:t>
                    </m:r>
                  </m:oMath>
                </a14:m>
                <a:r>
                  <a:rPr lang="en-US" dirty="0"/>
                  <a:t> frontier expanded by the risk-free asset. </a:t>
                </a:r>
              </a:p>
              <a:p>
                <a:pPr lvl="1"/>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 </m:t>
                    </m:r>
                  </m:oMath>
                </a14:m>
                <a:r>
                  <a:rPr lang="en-US" dirty="0"/>
                  <a:t>is the point on the risky MV frontier at which the tangency line goes through the risk-free rate. (See the figure)</a:t>
                </a:r>
              </a:p>
              <a:p>
                <a:pPr lvl="1"/>
                <a:endParaRPr lang="en-US" dirty="0"/>
              </a:p>
              <a:p>
                <a:endParaRPr lang="en-US" dirty="0"/>
              </a:p>
            </p:txBody>
          </p:sp>
        </mc:Choice>
        <mc:Fallback xmlns="">
          <p:sp>
            <p:nvSpPr>
              <p:cNvPr id="2" name="Content Placeholder 1">
                <a:extLst>
                  <a:ext uri="{FF2B5EF4-FFF2-40B4-BE49-F238E27FC236}">
                    <a16:creationId xmlns:a16="http://schemas.microsoft.com/office/drawing/2014/main" id="{FE330FBB-77A0-3B44-8BAD-A3F7899ADA67}"/>
                  </a:ext>
                </a:extLst>
              </p:cNvPr>
              <p:cNvSpPr>
                <a:spLocks noGrp="1" noRot="1" noChangeAspect="1" noMove="1" noResize="1" noEditPoints="1" noAdjustHandles="1" noChangeArrowheads="1" noChangeShapeType="1" noTextEdit="1"/>
              </p:cNvSpPr>
              <p:nvPr>
                <p:ph idx="1"/>
              </p:nvPr>
            </p:nvSpPr>
            <p:spPr>
              <a:xfrm>
                <a:off x="131618" y="1490134"/>
                <a:ext cx="6626991" cy="4632370"/>
              </a:xfrm>
              <a:blipFill>
                <a:blip r:embed="rId2"/>
                <a:stretch>
                  <a:fillRect l="-956" b="-13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08983C5-80FE-F54D-AF92-BB8941BDCCF4}"/>
              </a:ext>
            </a:extLst>
          </p:cNvPr>
          <p:cNvSpPr>
            <a:spLocks noGrp="1"/>
          </p:cNvSpPr>
          <p:nvPr>
            <p:ph type="title"/>
          </p:nvPr>
        </p:nvSpPr>
        <p:spPr/>
        <p:txBody>
          <a:bodyPr/>
          <a:lstStyle/>
          <a:p>
            <a:r>
              <a:rPr lang="en-US" dirty="0"/>
              <a:t>Tangency Portfolio </a:t>
            </a:r>
          </a:p>
        </p:txBody>
      </p:sp>
      <p:pic>
        <p:nvPicPr>
          <p:cNvPr id="5" name="Picture 4" descr="Chart&#10;&#10;Description automatically generated">
            <a:extLst>
              <a:ext uri="{FF2B5EF4-FFF2-40B4-BE49-F238E27FC236}">
                <a16:creationId xmlns:a16="http://schemas.microsoft.com/office/drawing/2014/main" id="{CE334C68-7B1F-5D4F-B6CB-F9BF63194976}"/>
              </a:ext>
            </a:extLst>
          </p:cNvPr>
          <p:cNvPicPr>
            <a:picLocks noChangeAspect="1"/>
          </p:cNvPicPr>
          <p:nvPr/>
        </p:nvPicPr>
        <p:blipFill>
          <a:blip r:embed="rId3"/>
          <a:stretch>
            <a:fillRect/>
          </a:stretch>
        </p:blipFill>
        <p:spPr>
          <a:xfrm>
            <a:off x="6657221" y="2346495"/>
            <a:ext cx="5403161" cy="3190336"/>
          </a:xfrm>
          <a:prstGeom prst="rect">
            <a:avLst/>
          </a:prstGeom>
        </p:spPr>
      </p:pic>
    </p:spTree>
    <p:extLst>
      <p:ext uri="{BB962C8B-B14F-4D97-AF65-F5344CB8AC3E}">
        <p14:creationId xmlns:p14="http://schemas.microsoft.com/office/powerpoint/2010/main" val="139716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0138F-3602-C44B-A6D8-626C9B553E50}"/>
              </a:ext>
            </a:extLst>
          </p:cNvPr>
          <p:cNvSpPr>
            <a:spLocks noGrp="1"/>
          </p:cNvSpPr>
          <p:nvPr>
            <p:ph idx="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2F498608-CBAE-B94A-BC5D-60A2FA15D0AA}"/>
              </a:ext>
            </a:extLst>
          </p:cNvPr>
          <p:cNvSpPr>
            <a:spLocks noGrp="1"/>
          </p:cNvSpPr>
          <p:nvPr>
            <p:ph type="title"/>
          </p:nvPr>
        </p:nvSpPr>
        <p:spPr/>
        <p:txBody>
          <a:bodyPr>
            <a:normAutofit fontScale="90000"/>
          </a:bodyPr>
          <a:lstStyle/>
          <a:p>
            <a:r>
              <a:rPr lang="en-US" dirty="0">
                <a:highlight>
                  <a:srgbClr val="FFFF00"/>
                </a:highlight>
              </a:rPr>
              <a:t>Slide with python weighting data for mean variance</a:t>
            </a:r>
          </a:p>
        </p:txBody>
      </p:sp>
    </p:spTree>
    <p:extLst>
      <p:ext uri="{BB962C8B-B14F-4D97-AF65-F5344CB8AC3E}">
        <p14:creationId xmlns:p14="http://schemas.microsoft.com/office/powerpoint/2010/main" val="340461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3691E8-D5E9-3349-88E5-4D1CC6D2498A}"/>
              </a:ext>
            </a:extLst>
          </p:cNvPr>
          <p:cNvSpPr>
            <a:spLocks noGrp="1"/>
          </p:cNvSpPr>
          <p:nvPr>
            <p:ph idx="1"/>
          </p:nvPr>
        </p:nvSpPr>
        <p:spPr/>
        <p:txBody>
          <a:bodyPr/>
          <a:lstStyle/>
          <a:p>
            <a:pPr fontAlgn="base"/>
            <a:r>
              <a:rPr lang="en-US" dirty="0"/>
              <a:t>Sensitized to In-Sample</a:t>
            </a:r>
          </a:p>
          <a:p>
            <a:pPr fontAlgn="base"/>
            <a:r>
              <a:rPr lang="en-US" dirty="0"/>
              <a:t>Market movements change and portfolio is not great out of sample</a:t>
            </a:r>
          </a:p>
          <a:p>
            <a:pPr fontAlgn="base"/>
            <a:r>
              <a:rPr lang="en-US" dirty="0"/>
              <a:t>Unrealistic weightings</a:t>
            </a:r>
          </a:p>
          <a:p>
            <a:endParaRPr lang="en-US" dirty="0"/>
          </a:p>
        </p:txBody>
      </p:sp>
      <p:sp>
        <p:nvSpPr>
          <p:cNvPr id="3" name="Title 2">
            <a:extLst>
              <a:ext uri="{FF2B5EF4-FFF2-40B4-BE49-F238E27FC236}">
                <a16:creationId xmlns:a16="http://schemas.microsoft.com/office/drawing/2014/main" id="{F5C3952C-C94B-4A41-9733-0E7727E655D8}"/>
              </a:ext>
            </a:extLst>
          </p:cNvPr>
          <p:cNvSpPr>
            <a:spLocks noGrp="1"/>
          </p:cNvSpPr>
          <p:nvPr>
            <p:ph type="title"/>
          </p:nvPr>
        </p:nvSpPr>
        <p:spPr/>
        <p:txBody>
          <a:bodyPr/>
          <a:lstStyle/>
          <a:p>
            <a:r>
              <a:rPr lang="en-US" dirty="0"/>
              <a:t>Problems with Mean Variance</a:t>
            </a:r>
          </a:p>
        </p:txBody>
      </p:sp>
    </p:spTree>
    <p:extLst>
      <p:ext uri="{BB962C8B-B14F-4D97-AF65-F5344CB8AC3E}">
        <p14:creationId xmlns:p14="http://schemas.microsoft.com/office/powerpoint/2010/main" val="131019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2225191060"/>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 of Topics cont. </a:t>
            </a:r>
          </a:p>
        </p:txBody>
      </p:sp>
      <p:sp>
        <p:nvSpPr>
          <p:cNvPr id="3" name="TextBox 2">
            <a:extLst>
              <a:ext uri="{FF2B5EF4-FFF2-40B4-BE49-F238E27FC236}">
                <a16:creationId xmlns:a16="http://schemas.microsoft.com/office/drawing/2014/main" id="{A3D6F61B-D09F-6F4C-B84B-63182E10EA42}"/>
              </a:ext>
            </a:extLst>
          </p:cNvPr>
          <p:cNvSpPr txBox="1"/>
          <p:nvPr/>
        </p:nvSpPr>
        <p:spPr>
          <a:xfrm>
            <a:off x="2032000" y="945402"/>
            <a:ext cx="6294120" cy="646331"/>
          </a:xfrm>
          <a:prstGeom prst="rect">
            <a:avLst/>
          </a:prstGeom>
          <a:noFill/>
        </p:spPr>
        <p:txBody>
          <a:bodyPr wrap="square" rtlCol="0">
            <a:spAutoFit/>
          </a:bodyPr>
          <a:lstStyle/>
          <a:p>
            <a:r>
              <a:rPr lang="en-US" sz="3600" i="1" dirty="0"/>
              <a:t>Linear Algebra</a:t>
            </a:r>
          </a:p>
        </p:txBody>
      </p:sp>
    </p:spTree>
    <p:extLst>
      <p:ext uri="{BB962C8B-B14F-4D97-AF65-F5344CB8AC3E}">
        <p14:creationId xmlns:p14="http://schemas.microsoft.com/office/powerpoint/2010/main" val="947413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5BA0A-08FB-284D-BEBA-76FDD40A0ADD}"/>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82FE1327-CA7B-1742-BD55-8764143D10DB}"/>
              </a:ext>
            </a:extLst>
          </p:cNvPr>
          <p:cNvSpPr>
            <a:spLocks noGrp="1"/>
          </p:cNvSpPr>
          <p:nvPr>
            <p:ph type="title"/>
          </p:nvPr>
        </p:nvSpPr>
        <p:spPr/>
        <p:txBody>
          <a:bodyPr/>
          <a:lstStyle/>
          <a:p>
            <a:r>
              <a:rPr lang="en-US" dirty="0">
                <a:highlight>
                  <a:srgbClr val="FFFF00"/>
                </a:highlight>
              </a:rPr>
              <a:t>Diagonalized Mean-Variance Placeholder</a:t>
            </a:r>
          </a:p>
        </p:txBody>
      </p:sp>
    </p:spTree>
    <p:extLst>
      <p:ext uri="{BB962C8B-B14F-4D97-AF65-F5344CB8AC3E}">
        <p14:creationId xmlns:p14="http://schemas.microsoft.com/office/powerpoint/2010/main" val="492062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7776-7124-0A43-985A-39A7A1ABDF15}"/>
              </a:ext>
            </a:extLst>
          </p:cNvPr>
          <p:cNvSpPr>
            <a:spLocks noGrp="1"/>
          </p:cNvSpPr>
          <p:nvPr>
            <p:ph type="ctrTitle"/>
          </p:nvPr>
        </p:nvSpPr>
        <p:spPr>
          <a:xfrm>
            <a:off x="1557916" y="2552384"/>
            <a:ext cx="9076167" cy="1411968"/>
          </a:xfrm>
        </p:spPr>
        <p:txBody>
          <a:bodyPr/>
          <a:lstStyle/>
          <a:p>
            <a:pPr algn="ctr"/>
            <a:r>
              <a:rPr lang="en-US" sz="8000" dirty="0"/>
              <a:t>Questions? </a:t>
            </a:r>
          </a:p>
        </p:txBody>
      </p:sp>
    </p:spTree>
    <p:extLst>
      <p:ext uri="{BB962C8B-B14F-4D97-AF65-F5344CB8AC3E}">
        <p14:creationId xmlns:p14="http://schemas.microsoft.com/office/powerpoint/2010/main" val="188424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8000-23A3-4A4E-B45A-5B4BAFEC9A17}"/>
              </a:ext>
            </a:extLst>
          </p:cNvPr>
          <p:cNvSpPr>
            <a:spLocks noGrp="1"/>
          </p:cNvSpPr>
          <p:nvPr>
            <p:ph type="ctrTitle"/>
          </p:nvPr>
        </p:nvSpPr>
        <p:spPr>
          <a:xfrm>
            <a:off x="1557916" y="2556933"/>
            <a:ext cx="9076167" cy="1411968"/>
          </a:xfrm>
        </p:spPr>
        <p:txBody>
          <a:bodyPr>
            <a:normAutofit/>
          </a:bodyPr>
          <a:lstStyle/>
          <a:p>
            <a:r>
              <a:rPr lang="en-US" sz="8000" dirty="0"/>
              <a:t>Risk and Variation</a:t>
            </a:r>
          </a:p>
        </p:txBody>
      </p:sp>
    </p:spTree>
    <p:extLst>
      <p:ext uri="{BB962C8B-B14F-4D97-AF65-F5344CB8AC3E}">
        <p14:creationId xmlns:p14="http://schemas.microsoft.com/office/powerpoint/2010/main" val="151449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D8C1-37BB-B940-95EA-FDFE60FB4B83}"/>
              </a:ext>
            </a:extLst>
          </p:cNvPr>
          <p:cNvSpPr>
            <a:spLocks noGrp="1"/>
          </p:cNvSpPr>
          <p:nvPr>
            <p:ph type="title"/>
          </p:nvPr>
        </p:nvSpPr>
        <p:spPr/>
        <p:txBody>
          <a:bodyPr/>
          <a:lstStyle/>
          <a:p>
            <a:r>
              <a:rPr lang="en-US" dirty="0"/>
              <a:t>Return Notation</a:t>
            </a:r>
          </a:p>
        </p:txBody>
      </p:sp>
      <p:pic>
        <p:nvPicPr>
          <p:cNvPr id="8" name="Content Placeholder 7" descr="Text, table&#10;&#10;Description automatically generated with medium confidence">
            <a:extLst>
              <a:ext uri="{FF2B5EF4-FFF2-40B4-BE49-F238E27FC236}">
                <a16:creationId xmlns:a16="http://schemas.microsoft.com/office/drawing/2014/main" id="{DFD77E18-EF87-8A4A-BF53-9C9455E7B9CE}"/>
              </a:ext>
            </a:extLst>
          </p:cNvPr>
          <p:cNvPicPr>
            <a:picLocks noGrp="1" noChangeAspect="1"/>
          </p:cNvPicPr>
          <p:nvPr>
            <p:ph idx="1"/>
          </p:nvPr>
        </p:nvPicPr>
        <p:blipFill>
          <a:blip r:embed="rId2"/>
          <a:stretch>
            <a:fillRect/>
          </a:stretch>
        </p:blipFill>
        <p:spPr>
          <a:xfrm>
            <a:off x="1039633" y="2542214"/>
            <a:ext cx="10112733" cy="2497618"/>
          </a:xfrm>
        </p:spPr>
      </p:pic>
      <p:sp>
        <p:nvSpPr>
          <p:cNvPr id="6" name="TextBox 5">
            <a:extLst>
              <a:ext uri="{FF2B5EF4-FFF2-40B4-BE49-F238E27FC236}">
                <a16:creationId xmlns:a16="http://schemas.microsoft.com/office/drawing/2014/main" id="{F8A60CA3-CCA0-C94B-ADE9-2A6655683F3C}"/>
              </a:ext>
            </a:extLst>
          </p:cNvPr>
          <p:cNvSpPr txBox="1"/>
          <p:nvPr/>
        </p:nvSpPr>
        <p:spPr>
          <a:xfrm>
            <a:off x="2664769" y="1481010"/>
            <a:ext cx="6855531" cy="523220"/>
          </a:xfrm>
          <a:prstGeom prst="rect">
            <a:avLst/>
          </a:prstGeom>
          <a:noFill/>
        </p:spPr>
        <p:txBody>
          <a:bodyPr wrap="none" rtlCol="0">
            <a:spAutoFit/>
          </a:bodyPr>
          <a:lstStyle/>
          <a:p>
            <a:r>
              <a:rPr lang="en-US" sz="2800" dirty="0">
                <a:solidFill>
                  <a:schemeClr val="bg1"/>
                </a:solidFill>
              </a:rPr>
              <a:t>For one period, we can denote the return by r</a:t>
            </a:r>
          </a:p>
        </p:txBody>
      </p:sp>
    </p:spTree>
    <p:extLst>
      <p:ext uri="{BB962C8B-B14F-4D97-AF65-F5344CB8AC3E}">
        <p14:creationId xmlns:p14="http://schemas.microsoft.com/office/powerpoint/2010/main" val="371247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8000-23A3-4A4E-B45A-5B4BAFEC9A17}"/>
              </a:ext>
            </a:extLst>
          </p:cNvPr>
          <p:cNvSpPr>
            <a:spLocks noGrp="1"/>
          </p:cNvSpPr>
          <p:nvPr>
            <p:ph type="title"/>
          </p:nvPr>
        </p:nvSpPr>
        <p:spPr>
          <a:xfrm>
            <a:off x="131617" y="370067"/>
            <a:ext cx="11921837" cy="915035"/>
          </a:xfrm>
        </p:spPr>
        <p:txBody>
          <a:bodyPr>
            <a:normAutofit/>
          </a:bodyPr>
          <a:lstStyle/>
          <a:p>
            <a:r>
              <a:rPr lang="en-US" dirty="0"/>
              <a:t>Return Notation Continued</a:t>
            </a:r>
          </a:p>
        </p:txBody>
      </p:sp>
      <p:sp>
        <p:nvSpPr>
          <p:cNvPr id="42" name="TextBox 41">
            <a:extLst>
              <a:ext uri="{FF2B5EF4-FFF2-40B4-BE49-F238E27FC236}">
                <a16:creationId xmlns:a16="http://schemas.microsoft.com/office/drawing/2014/main" id="{BF967039-90F1-074F-83B5-E16F20D55173}"/>
              </a:ext>
            </a:extLst>
          </p:cNvPr>
          <p:cNvSpPr txBox="1"/>
          <p:nvPr/>
        </p:nvSpPr>
        <p:spPr>
          <a:xfrm>
            <a:off x="131763" y="1452899"/>
            <a:ext cx="11329031" cy="1323439"/>
          </a:xfrm>
          <a:prstGeom prst="rect">
            <a:avLst/>
          </a:prstGeom>
          <a:noFill/>
        </p:spPr>
        <p:txBody>
          <a:bodyPr wrap="square" rtlCol="0">
            <a:spAutoFit/>
          </a:bodyPr>
          <a:lstStyle/>
          <a:p>
            <a:pPr algn="ctr"/>
            <a:r>
              <a:rPr lang="en-US" sz="3200" dirty="0">
                <a:solidFill>
                  <a:schemeClr val="bg1"/>
                </a:solidFill>
              </a:rPr>
              <a:t>If we consider a portfolio of return r and weight w</a:t>
            </a:r>
            <a:endParaRPr lang="en-US" sz="4800" dirty="0">
              <a:solidFill>
                <a:schemeClr val="bg1"/>
              </a:solidFill>
            </a:endParaRPr>
          </a:p>
          <a:p>
            <a:pPr algn="ctr"/>
            <a:endParaRPr lang="en-US" sz="4800" dirty="0">
              <a:solidFill>
                <a:schemeClr val="bg1"/>
              </a:solidFill>
              <a:latin typeface="Avenir Book" panose="02000503020000020003" pitchFamily="2" charset="0"/>
            </a:endParaRPr>
          </a:p>
        </p:txBody>
      </p:sp>
      <p:pic>
        <p:nvPicPr>
          <p:cNvPr id="4" name="Picture 3" descr="Table&#10;&#10;Description automatically generated">
            <a:extLst>
              <a:ext uri="{FF2B5EF4-FFF2-40B4-BE49-F238E27FC236}">
                <a16:creationId xmlns:a16="http://schemas.microsoft.com/office/drawing/2014/main" id="{3E21B516-D4BF-184A-93F6-C3E97CC1D094}"/>
              </a:ext>
            </a:extLst>
          </p:cNvPr>
          <p:cNvPicPr>
            <a:picLocks noChangeAspect="1"/>
          </p:cNvPicPr>
          <p:nvPr/>
        </p:nvPicPr>
        <p:blipFill>
          <a:blip r:embed="rId3"/>
          <a:stretch>
            <a:fillRect/>
          </a:stretch>
        </p:blipFill>
        <p:spPr>
          <a:xfrm>
            <a:off x="3180999" y="2187151"/>
            <a:ext cx="5823071" cy="2075688"/>
          </a:xfrm>
          <a:prstGeom prst="rect">
            <a:avLst/>
          </a:prstGeom>
        </p:spPr>
      </p:pic>
      <p:pic>
        <p:nvPicPr>
          <p:cNvPr id="7" name="Picture 6" descr="Table&#10;&#10;Description automatically generated">
            <a:extLst>
              <a:ext uri="{FF2B5EF4-FFF2-40B4-BE49-F238E27FC236}">
                <a16:creationId xmlns:a16="http://schemas.microsoft.com/office/drawing/2014/main" id="{9450E79F-AF47-9E4A-AAB7-486194573F43}"/>
              </a:ext>
            </a:extLst>
          </p:cNvPr>
          <p:cNvPicPr>
            <a:picLocks noChangeAspect="1"/>
          </p:cNvPicPr>
          <p:nvPr/>
        </p:nvPicPr>
        <p:blipFill>
          <a:blip r:embed="rId4"/>
          <a:stretch>
            <a:fillRect/>
          </a:stretch>
        </p:blipFill>
        <p:spPr>
          <a:xfrm>
            <a:off x="3787484" y="4152541"/>
            <a:ext cx="4610100" cy="1689100"/>
          </a:xfrm>
          <a:prstGeom prst="rect">
            <a:avLst/>
          </a:prstGeom>
        </p:spPr>
      </p:pic>
      <p:sp>
        <p:nvSpPr>
          <p:cNvPr id="8" name="TextBox 7">
            <a:extLst>
              <a:ext uri="{FF2B5EF4-FFF2-40B4-BE49-F238E27FC236}">
                <a16:creationId xmlns:a16="http://schemas.microsoft.com/office/drawing/2014/main" id="{E35A9897-AA1E-A242-88F4-48B115D6BE6C}"/>
              </a:ext>
            </a:extLst>
          </p:cNvPr>
          <p:cNvSpPr txBox="1"/>
          <p:nvPr/>
        </p:nvSpPr>
        <p:spPr>
          <a:xfrm>
            <a:off x="527761" y="5760367"/>
            <a:ext cx="11525693" cy="954107"/>
          </a:xfrm>
          <a:prstGeom prst="rect">
            <a:avLst/>
          </a:prstGeom>
          <a:noFill/>
        </p:spPr>
        <p:txBody>
          <a:bodyPr wrap="square" rtlCol="0">
            <a:spAutoFit/>
          </a:bodyPr>
          <a:lstStyle/>
          <a:p>
            <a:pPr algn="ctr"/>
            <a:r>
              <a:rPr lang="en-US" sz="2800" dirty="0"/>
              <a:t>Where weight allocation is the percentage of each holding comprises in an investment portfolio</a:t>
            </a:r>
          </a:p>
        </p:txBody>
      </p:sp>
    </p:spTree>
    <p:extLst>
      <p:ext uri="{BB962C8B-B14F-4D97-AF65-F5344CB8AC3E}">
        <p14:creationId xmlns:p14="http://schemas.microsoft.com/office/powerpoint/2010/main" val="146638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CA97-9F7D-1348-B9BB-AEEFBF16E974}"/>
              </a:ext>
            </a:extLst>
          </p:cNvPr>
          <p:cNvSpPr>
            <a:spLocks noGrp="1"/>
          </p:cNvSpPr>
          <p:nvPr>
            <p:ph type="title"/>
          </p:nvPr>
        </p:nvSpPr>
        <p:spPr/>
        <p:txBody>
          <a:bodyPr/>
          <a:lstStyle/>
          <a:p>
            <a:r>
              <a:rPr lang="en-US" dirty="0"/>
              <a:t>Portfolio Return Stats</a:t>
            </a:r>
          </a:p>
        </p:txBody>
      </p:sp>
      <p:pic>
        <p:nvPicPr>
          <p:cNvPr id="6" name="Content Placeholder 5" descr="Diagram, schematic&#10;&#10;Description automatically generated">
            <a:extLst>
              <a:ext uri="{FF2B5EF4-FFF2-40B4-BE49-F238E27FC236}">
                <a16:creationId xmlns:a16="http://schemas.microsoft.com/office/drawing/2014/main" id="{96938A81-28D4-4E42-916B-184FCC58CEE5}"/>
              </a:ext>
            </a:extLst>
          </p:cNvPr>
          <p:cNvPicPr>
            <a:picLocks noGrp="1" noChangeAspect="1"/>
          </p:cNvPicPr>
          <p:nvPr>
            <p:ph idx="1"/>
          </p:nvPr>
        </p:nvPicPr>
        <p:blipFill>
          <a:blip r:embed="rId2"/>
          <a:stretch>
            <a:fillRect/>
          </a:stretch>
        </p:blipFill>
        <p:spPr>
          <a:xfrm>
            <a:off x="3193514" y="2834640"/>
            <a:ext cx="5798042" cy="1188720"/>
          </a:xfrm>
        </p:spPr>
      </p:pic>
      <p:sp>
        <p:nvSpPr>
          <p:cNvPr id="4" name="TextBox 3">
            <a:extLst>
              <a:ext uri="{FF2B5EF4-FFF2-40B4-BE49-F238E27FC236}">
                <a16:creationId xmlns:a16="http://schemas.microsoft.com/office/drawing/2014/main" id="{B50E2AA2-3825-5745-A2BA-904933EDFCCD}"/>
              </a:ext>
            </a:extLst>
          </p:cNvPr>
          <p:cNvSpPr txBox="1"/>
          <p:nvPr/>
        </p:nvSpPr>
        <p:spPr>
          <a:xfrm>
            <a:off x="983355" y="1416897"/>
            <a:ext cx="10218360" cy="584775"/>
          </a:xfrm>
          <a:prstGeom prst="rect">
            <a:avLst/>
          </a:prstGeom>
          <a:noFill/>
        </p:spPr>
        <p:txBody>
          <a:bodyPr wrap="square" rtlCol="0">
            <a:spAutoFit/>
          </a:bodyPr>
          <a:lstStyle/>
          <a:p>
            <a:r>
              <a:rPr lang="en-US" sz="3200" dirty="0">
                <a:solidFill>
                  <a:schemeClr val="bg1"/>
                </a:solidFill>
              </a:rPr>
              <a:t>Investment portfolio return </a:t>
            </a:r>
            <a:r>
              <a:rPr lang="en-US" sz="3200" dirty="0" err="1">
                <a:solidFill>
                  <a:schemeClr val="bg1"/>
                </a:solidFill>
              </a:rPr>
              <a:t>r</a:t>
            </a:r>
            <a:r>
              <a:rPr lang="en-US" sz="3200" baseline="30000" dirty="0" err="1">
                <a:solidFill>
                  <a:schemeClr val="bg1"/>
                </a:solidFill>
              </a:rPr>
              <a:t>P</a:t>
            </a:r>
            <a:r>
              <a:rPr lang="en-US" sz="3200" baseline="30000" dirty="0">
                <a:solidFill>
                  <a:schemeClr val="bg1"/>
                </a:solidFill>
              </a:rPr>
              <a:t> </a:t>
            </a:r>
            <a:r>
              <a:rPr lang="en-US" sz="3200" dirty="0">
                <a:solidFill>
                  <a:schemeClr val="bg1"/>
                </a:solidFill>
              </a:rPr>
              <a:t>has mean and variance of </a:t>
            </a:r>
            <a:endParaRPr lang="en-US" sz="3200" dirty="0">
              <a:solidFill>
                <a:schemeClr val="bg1"/>
              </a:solidFill>
              <a:effectLst/>
            </a:endParaRPr>
          </a:p>
        </p:txBody>
      </p:sp>
      <p:pic>
        <p:nvPicPr>
          <p:cNvPr id="8" name="Picture 7">
            <a:extLst>
              <a:ext uri="{FF2B5EF4-FFF2-40B4-BE49-F238E27FC236}">
                <a16:creationId xmlns:a16="http://schemas.microsoft.com/office/drawing/2014/main" id="{D94F6B97-A1B0-1D49-A99F-832B6E18AD56}"/>
              </a:ext>
            </a:extLst>
          </p:cNvPr>
          <p:cNvPicPr>
            <a:picLocks noChangeAspect="1"/>
          </p:cNvPicPr>
          <p:nvPr/>
        </p:nvPicPr>
        <p:blipFill>
          <a:blip r:embed="rId3"/>
          <a:stretch>
            <a:fillRect/>
          </a:stretch>
        </p:blipFill>
        <p:spPr>
          <a:xfrm>
            <a:off x="905183" y="4261823"/>
            <a:ext cx="10374704" cy="1189011"/>
          </a:xfrm>
          <a:prstGeom prst="rect">
            <a:avLst/>
          </a:prstGeom>
        </p:spPr>
      </p:pic>
    </p:spTree>
    <p:extLst>
      <p:ext uri="{BB962C8B-B14F-4D97-AF65-F5344CB8AC3E}">
        <p14:creationId xmlns:p14="http://schemas.microsoft.com/office/powerpoint/2010/main" val="163568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430F-6D02-E347-9DAF-E5DC4C885154}"/>
              </a:ext>
            </a:extLst>
          </p:cNvPr>
          <p:cNvSpPr>
            <a:spLocks noGrp="1"/>
          </p:cNvSpPr>
          <p:nvPr>
            <p:ph type="title"/>
          </p:nvPr>
        </p:nvSpPr>
        <p:spPr/>
        <p:txBody>
          <a:bodyPr/>
          <a:lstStyle/>
          <a:p>
            <a:r>
              <a:rPr lang="en-US" dirty="0"/>
              <a:t>Diversification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33FC8D-7C06-F246-88CC-EB380210F04D}"/>
                  </a:ext>
                </a:extLst>
              </p:cNvPr>
              <p:cNvSpPr>
                <a:spLocks noGrp="1"/>
              </p:cNvSpPr>
              <p:nvPr>
                <p:ph idx="1"/>
              </p:nvPr>
            </p:nvSpPr>
            <p:spPr>
              <a:xfrm>
                <a:off x="131619" y="2200137"/>
                <a:ext cx="7142296" cy="4536346"/>
              </a:xfrm>
            </p:spPr>
            <p:txBody>
              <a:bodyPr/>
              <a:lstStyle/>
              <a:p>
                <a:r>
                  <a:rPr lang="en-US" dirty="0"/>
                  <a:t>Mean returns are linear in allocations</a:t>
                </a:r>
              </a:p>
              <a:p>
                <a:r>
                  <a:rPr lang="en-US" dirty="0"/>
                  <a:t>While volatility of returns is less than linear in allocation</a:t>
                </a:r>
                <a:endParaRPr lang="en-US" i="1" dirty="0"/>
              </a:p>
              <a:p>
                <a:pPr marL="0" indent="0">
                  <a:buNone/>
                </a:pPr>
                <a:r>
                  <a:rPr lang="en-US" i="1" dirty="0"/>
                  <a:t>However, this is only required when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&lt;1</m:t>
                    </m:r>
                  </m:oMath>
                </a14:m>
                <a:endParaRPr lang="en-US" i="1" dirty="0"/>
              </a:p>
              <a:p>
                <a:pPr marL="0" indent="0">
                  <a:buNone/>
                </a:pPr>
                <a:endParaRPr lang="en-US" i="1" dirty="0"/>
              </a:p>
            </p:txBody>
          </p:sp>
        </mc:Choice>
        <mc:Fallback xmlns="">
          <p:sp>
            <p:nvSpPr>
              <p:cNvPr id="3" name="Content Placeholder 2">
                <a:extLst>
                  <a:ext uri="{FF2B5EF4-FFF2-40B4-BE49-F238E27FC236}">
                    <a16:creationId xmlns:a16="http://schemas.microsoft.com/office/drawing/2014/main" id="{FF33FC8D-7C06-F246-88CC-EB380210F04D}"/>
                  </a:ext>
                </a:extLst>
              </p:cNvPr>
              <p:cNvSpPr>
                <a:spLocks noGrp="1" noRot="1" noChangeAspect="1" noMove="1" noResize="1" noEditPoints="1" noAdjustHandles="1" noChangeArrowheads="1" noChangeShapeType="1" noTextEdit="1"/>
              </p:cNvSpPr>
              <p:nvPr>
                <p:ph idx="1"/>
              </p:nvPr>
            </p:nvSpPr>
            <p:spPr>
              <a:xfrm>
                <a:off x="131619" y="2200137"/>
                <a:ext cx="7142296" cy="4536346"/>
              </a:xfrm>
              <a:blipFill>
                <a:blip r:embed="rId2"/>
                <a:stretch>
                  <a:fillRect l="-177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1E2757D-0E7A-C948-BF1B-43394AE0827F}"/>
              </a:ext>
            </a:extLst>
          </p:cNvPr>
          <p:cNvSpPr txBox="1"/>
          <p:nvPr/>
        </p:nvSpPr>
        <p:spPr>
          <a:xfrm>
            <a:off x="2254102" y="1450232"/>
            <a:ext cx="8271560" cy="584775"/>
          </a:xfrm>
          <a:prstGeom prst="rect">
            <a:avLst/>
          </a:prstGeom>
          <a:noFill/>
        </p:spPr>
        <p:txBody>
          <a:bodyPr wrap="none" rtlCol="0">
            <a:spAutoFit/>
          </a:bodyPr>
          <a:lstStyle/>
          <a:p>
            <a:r>
              <a:rPr lang="en-US" sz="3200" dirty="0">
                <a:solidFill>
                  <a:schemeClr val="bg1"/>
                </a:solidFill>
              </a:rPr>
              <a:t>Portfolio diversification refers to the case where:</a:t>
            </a:r>
          </a:p>
        </p:txBody>
      </p:sp>
      <p:pic>
        <p:nvPicPr>
          <p:cNvPr id="1026" name="Picture 2" descr="Diversification: Why Not Put Everything in Whatever Will Go Up the Most? –  Marotta On Money">
            <a:extLst>
              <a:ext uri="{FF2B5EF4-FFF2-40B4-BE49-F238E27FC236}">
                <a16:creationId xmlns:a16="http://schemas.microsoft.com/office/drawing/2014/main" id="{A8EEA25A-8AA5-6F4D-AFC9-EB7B7BAFE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411" y="2492486"/>
            <a:ext cx="4514398" cy="338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7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ounting Lecture V7" id="{5E86BA25-3627-0849-B11E-F145F39B86A7}" vid="{59F59E6E-7793-1648-9D66-020CFBBAE9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1642</TotalTime>
  <Words>1547</Words>
  <Application>Microsoft Macintosh PowerPoint</Application>
  <PresentationFormat>Widescreen</PresentationFormat>
  <Paragraphs>198</Paragraphs>
  <Slides>41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Avenir Book</vt:lpstr>
      <vt:lpstr>Calibri</vt:lpstr>
      <vt:lpstr>Cambria Math</vt:lpstr>
      <vt:lpstr>DM Serif Display</vt:lpstr>
      <vt:lpstr>Fira Sans Extra Condensed Medium</vt:lpstr>
      <vt:lpstr>Wingdings</vt:lpstr>
      <vt:lpstr>Office Theme</vt:lpstr>
      <vt:lpstr>Quant Curriculum</vt:lpstr>
      <vt:lpstr>Summary of Topics</vt:lpstr>
      <vt:lpstr>Summary of Topics cont. </vt:lpstr>
      <vt:lpstr>Summary of Topics cont. </vt:lpstr>
      <vt:lpstr>Risk and Variation</vt:lpstr>
      <vt:lpstr>Return Notation</vt:lpstr>
      <vt:lpstr>Return Notation Continued</vt:lpstr>
      <vt:lpstr>Portfolio Return Stats</vt:lpstr>
      <vt:lpstr>Diversification</vt:lpstr>
      <vt:lpstr>Correlation</vt:lpstr>
      <vt:lpstr>Perfect Correlation</vt:lpstr>
      <vt:lpstr>Imperfect Correlation</vt:lpstr>
      <vt:lpstr>Riskless, a Perfect Hedge</vt:lpstr>
      <vt:lpstr>Portfolio Variance as Average Covariances </vt:lpstr>
      <vt:lpstr>Portfolio Irrelevance of Individual Security Variance </vt:lpstr>
      <vt:lpstr>Diversified Portfolio</vt:lpstr>
      <vt:lpstr>Portfolio Variance Decomposition</vt:lpstr>
      <vt:lpstr>Systematic Risk</vt:lpstr>
      <vt:lpstr>Idiosyncratic Risk</vt:lpstr>
      <vt:lpstr>Correlation and Diversified Portfolios</vt:lpstr>
      <vt:lpstr>Mean Variance</vt:lpstr>
      <vt:lpstr>Mean Variance Comparisons</vt:lpstr>
      <vt:lpstr>Diversification across n assets</vt:lpstr>
      <vt:lpstr>Example. Mean-variance frontier formed by 25 U.S. equity portfolios, sorted by size and and book/market.  </vt:lpstr>
      <vt:lpstr>Mean-volatility frontier formed by 25 U.S. equity portfolios, sorted by size and and book/market. </vt:lpstr>
      <vt:lpstr>Efficient Portfolios</vt:lpstr>
      <vt:lpstr>Notation</vt:lpstr>
      <vt:lpstr>With a Riskless Asset</vt:lpstr>
      <vt:lpstr>Mean Excess Returns</vt:lpstr>
      <vt:lpstr>Variance of Return</vt:lpstr>
      <vt:lpstr>Tangency portfolio and the Sharpe ratio </vt:lpstr>
      <vt:lpstr>Capital Market Line</vt:lpstr>
      <vt:lpstr>PLACEHOLDER</vt:lpstr>
      <vt:lpstr>Two-Fund Separation</vt:lpstr>
      <vt:lpstr>Intuition of Asset Allocation</vt:lpstr>
      <vt:lpstr>M^~V Portfolio Variance Formula</vt:lpstr>
      <vt:lpstr>Tangency Portfolio </vt:lpstr>
      <vt:lpstr>Slide with python weighting data for mean variance</vt:lpstr>
      <vt:lpstr>Problems with Mean Variance</vt:lpstr>
      <vt:lpstr>Diagonalized Mean-Variance Placeholder</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Curriculum</dc:title>
  <dc:creator>Raphael Jimenez</dc:creator>
  <cp:lastModifiedBy>Raphael Jimenez</cp:lastModifiedBy>
  <cp:revision>6</cp:revision>
  <dcterms:created xsi:type="dcterms:W3CDTF">2022-04-01T19:55:30Z</dcterms:created>
  <dcterms:modified xsi:type="dcterms:W3CDTF">2022-04-03T21:21:29Z</dcterms:modified>
</cp:coreProperties>
</file>