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  <p:sldId id="268" r:id="rId9"/>
    <p:sldId id="269" r:id="rId10"/>
    <p:sldId id="270" r:id="rId11"/>
    <p:sldId id="271" r:id="rId12"/>
    <p:sldId id="272" r:id="rId13"/>
    <p:sldId id="274" r:id="rId14"/>
    <p:sldId id="275" r:id="rId15"/>
    <p:sldId id="276" r:id="rId16"/>
    <p:sldId id="277" r:id="rId17"/>
    <p:sldId id="279" r:id="rId18"/>
    <p:sldId id="280" r:id="rId19"/>
    <p:sldId id="282" r:id="rId20"/>
    <p:sldId id="283" r:id="rId21"/>
    <p:sldId id="284" r:id="rId22"/>
    <p:sldId id="28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81"/>
    <p:restoredTop sz="94556"/>
  </p:normalViewPr>
  <p:slideViewPr>
    <p:cSldViewPr snapToGrid="0" snapToObjects="1">
      <p:cViewPr varScale="1">
        <p:scale>
          <a:sx n="70" d="100"/>
          <a:sy n="70" d="100"/>
        </p:scale>
        <p:origin x="192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 preserve="1" userDrawn="1">
  <p:cSld name="Opening slide">
    <p:bg>
      <p:bgPr>
        <a:solidFill>
          <a:srgbClr val="244C6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57883" y="2252133"/>
            <a:ext cx="9076167" cy="14119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64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64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64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64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64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64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64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64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64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61166" y="3508926"/>
            <a:ext cx="6669600" cy="9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200"/>
              <a:buNone/>
              <a:defRPr>
                <a:solidFill>
                  <a:srgbClr val="CCCCCC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3733">
                <a:solidFill>
                  <a:srgbClr val="CCCCCC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3733">
                <a:solidFill>
                  <a:srgbClr val="CCCCCC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3733">
                <a:solidFill>
                  <a:srgbClr val="CCCCCC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3733">
                <a:solidFill>
                  <a:srgbClr val="CCCCCC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3733">
                <a:solidFill>
                  <a:srgbClr val="CCCCCC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3733">
                <a:solidFill>
                  <a:srgbClr val="CCCCCC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3733">
                <a:solidFill>
                  <a:srgbClr val="CCCCCC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3733">
                <a:solidFill>
                  <a:srgbClr val="CCCCCC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Google Shape;144;p29">
            <a:extLst>
              <a:ext uri="{FF2B5EF4-FFF2-40B4-BE49-F238E27FC236}">
                <a16:creationId xmlns:a16="http://schemas.microsoft.com/office/drawing/2014/main" id="{303031BA-2D33-E443-B270-325661E973BF}"/>
              </a:ext>
            </a:extLst>
          </p:cNvPr>
          <p:cNvSpPr/>
          <p:nvPr userDrawn="1"/>
        </p:nvSpPr>
        <p:spPr>
          <a:xfrm rot="10800000">
            <a:off x="10376000" y="490534"/>
            <a:ext cx="1270000" cy="1101700"/>
          </a:xfrm>
          <a:custGeom>
            <a:avLst/>
            <a:gdLst/>
            <a:ahLst/>
            <a:cxnLst/>
            <a:rect l="l" t="t" r="r" b="b"/>
            <a:pathLst>
              <a:path w="38100" h="33051" extrusionOk="0">
                <a:moveTo>
                  <a:pt x="0" y="0"/>
                </a:moveTo>
                <a:lnTo>
                  <a:pt x="0" y="33051"/>
                </a:lnTo>
                <a:lnTo>
                  <a:pt x="38100" y="33051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Google Shape;145;p29">
            <a:extLst>
              <a:ext uri="{FF2B5EF4-FFF2-40B4-BE49-F238E27FC236}">
                <a16:creationId xmlns:a16="http://schemas.microsoft.com/office/drawing/2014/main" id="{C866DF73-D84E-BC43-AE20-883564D61B95}"/>
              </a:ext>
            </a:extLst>
          </p:cNvPr>
          <p:cNvSpPr/>
          <p:nvPr userDrawn="1"/>
        </p:nvSpPr>
        <p:spPr>
          <a:xfrm>
            <a:off x="508100" y="5265751"/>
            <a:ext cx="1270000" cy="1101700"/>
          </a:xfrm>
          <a:custGeom>
            <a:avLst/>
            <a:gdLst/>
            <a:ahLst/>
            <a:cxnLst/>
            <a:rect l="l" t="t" r="r" b="b"/>
            <a:pathLst>
              <a:path w="38100" h="33051" extrusionOk="0">
                <a:moveTo>
                  <a:pt x="0" y="0"/>
                </a:moveTo>
                <a:lnTo>
                  <a:pt x="0" y="33051"/>
                </a:lnTo>
                <a:lnTo>
                  <a:pt x="38100" y="33051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48495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7744A4-277F-3040-9704-4DE8D5B9B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4561-EC21-844F-9903-5C132EF6CA75}" type="datetimeFigureOut">
              <a:rPr lang="en-US" smtClean="0"/>
              <a:t>6/10/22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126F02-E385-3946-B02B-BD2A69AB6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5EDC12-51A9-1E45-956A-911FC7A07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0CD4-B32D-AE47-9271-5A9EC1B5BC9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1ADB36E-AE41-C64C-93EC-9F949F630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17" y="370067"/>
            <a:ext cx="11921837" cy="9150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75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7744A4-277F-3040-9704-4DE8D5B9B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4561-EC21-844F-9903-5C132EF6CA75}" type="datetimeFigureOut">
              <a:rPr lang="en-US" smtClean="0"/>
              <a:t>6/10/22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126F02-E385-3946-B02B-BD2A69AB6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5EDC12-51A9-1E45-956A-911FC7A07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0CD4-B32D-AE47-9271-5A9EC1B5BC9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56BAE0-55B9-D44B-8C2E-E4BD4A542B40}"/>
              </a:ext>
            </a:extLst>
          </p:cNvPr>
          <p:cNvSpPr/>
          <p:nvPr userDrawn="1"/>
        </p:nvSpPr>
        <p:spPr>
          <a:xfrm>
            <a:off x="838200" y="2195543"/>
            <a:ext cx="10515600" cy="772794"/>
          </a:xfrm>
          <a:prstGeom prst="rect">
            <a:avLst/>
          </a:prstGeom>
          <a:solidFill>
            <a:srgbClr val="1F37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EDD4D5-2B48-DD40-B0E4-30B04D595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81940"/>
            <a:ext cx="9144000" cy="2387600"/>
          </a:xfrm>
        </p:spPr>
        <p:txBody>
          <a:bodyPr anchor="b"/>
          <a:lstStyle>
            <a:lvl1pPr algn="ctr">
              <a:defRPr sz="6000">
                <a:latin typeface="Avenir Book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22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8C057A-2D72-224A-A7B2-6488480EE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4561-EC21-844F-9903-5C132EF6CA75}" type="datetimeFigureOut">
              <a:rPr lang="en-US" smtClean="0"/>
              <a:t>6/10/22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1B2006-A39E-5C40-A542-1D773814F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7B305-08AE-5E4B-AEA6-2F542F41F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0CD4-B32D-AE47-9271-5A9EC1B5B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6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8C057A-2D72-224A-A7B2-6488480EE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4561-EC21-844F-9903-5C132EF6CA75}" type="datetimeFigureOut">
              <a:rPr lang="en-US" smtClean="0"/>
              <a:t>6/10/22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1B2006-A39E-5C40-A542-1D773814F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7B305-08AE-5E4B-AEA6-2F542F41F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0CD4-B32D-AE47-9271-5A9EC1B5BC9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EB8F2A-6ADD-5B48-B6D5-EC20866C4C08}"/>
              </a:ext>
            </a:extLst>
          </p:cNvPr>
          <p:cNvSpPr/>
          <p:nvPr userDrawn="1"/>
        </p:nvSpPr>
        <p:spPr>
          <a:xfrm>
            <a:off x="838200" y="1694836"/>
            <a:ext cx="10515600" cy="772794"/>
          </a:xfrm>
          <a:prstGeom prst="rect">
            <a:avLst/>
          </a:prstGeom>
          <a:solidFill>
            <a:srgbClr val="1F37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765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 userDrawn="1">
  <p:cSld name="Table of contents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2105184" y="2048104"/>
            <a:ext cx="10158000" cy="649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3825989" y="2936567"/>
            <a:ext cx="1560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844245" y="3489964"/>
            <a:ext cx="2542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3047845" y="2165780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 idx="3"/>
          </p:nvPr>
        </p:nvSpPr>
        <p:spPr>
          <a:xfrm>
            <a:off x="5287717" y="2932033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4"/>
          </p:nvPr>
        </p:nvSpPr>
        <p:spPr>
          <a:xfrm>
            <a:off x="5654517" y="3482911"/>
            <a:ext cx="2635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5" hasCustomPrompt="1"/>
          </p:nvPr>
        </p:nvSpPr>
        <p:spPr>
          <a:xfrm>
            <a:off x="5978060" y="21612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ctrTitle" idx="6"/>
          </p:nvPr>
        </p:nvSpPr>
        <p:spPr>
          <a:xfrm>
            <a:off x="9299120" y="2932067"/>
            <a:ext cx="1926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7"/>
          </p:nvPr>
        </p:nvSpPr>
        <p:spPr>
          <a:xfrm>
            <a:off x="8683341" y="3482931"/>
            <a:ext cx="2542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8" hasCustomPrompt="1"/>
          </p:nvPr>
        </p:nvSpPr>
        <p:spPr>
          <a:xfrm>
            <a:off x="8886941" y="2161263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 idx="9"/>
          </p:nvPr>
        </p:nvSpPr>
        <p:spPr>
          <a:xfrm>
            <a:off x="967501" y="5046535"/>
            <a:ext cx="1560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3"/>
          </p:nvPr>
        </p:nvSpPr>
        <p:spPr>
          <a:xfrm>
            <a:off x="967500" y="5599945"/>
            <a:ext cx="2542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4" hasCustomPrompt="1"/>
          </p:nvPr>
        </p:nvSpPr>
        <p:spPr>
          <a:xfrm>
            <a:off x="967516" y="4293324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5"/>
          </p:nvPr>
        </p:nvSpPr>
        <p:spPr>
          <a:xfrm>
            <a:off x="3827467" y="5042001"/>
            <a:ext cx="1504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6"/>
          </p:nvPr>
        </p:nvSpPr>
        <p:spPr>
          <a:xfrm>
            <a:off x="3827461" y="5592891"/>
            <a:ext cx="2635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17" hasCustomPrompt="1"/>
          </p:nvPr>
        </p:nvSpPr>
        <p:spPr>
          <a:xfrm>
            <a:off x="3827483" y="4288792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8"/>
          </p:nvPr>
        </p:nvSpPr>
        <p:spPr>
          <a:xfrm>
            <a:off x="6687433" y="5042035"/>
            <a:ext cx="1222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9"/>
          </p:nvPr>
        </p:nvSpPr>
        <p:spPr>
          <a:xfrm>
            <a:off x="6687433" y="5592912"/>
            <a:ext cx="2542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 idx="20" hasCustomPrompt="1"/>
          </p:nvPr>
        </p:nvSpPr>
        <p:spPr>
          <a:xfrm>
            <a:off x="6687449" y="4288805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/>
          <p:nvPr/>
        </p:nvSpPr>
        <p:spPr>
          <a:xfrm>
            <a:off x="983867" y="730300"/>
            <a:ext cx="999600" cy="64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-132083" y="4147480"/>
            <a:ext cx="10158000" cy="649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1CD8B1A4-FD03-6A45-AD5B-4B5B43808582}"/>
              </a:ext>
            </a:extLst>
          </p:cNvPr>
          <p:cNvSpPr txBox="1">
            <a:spLocks/>
          </p:cNvSpPr>
          <p:nvPr userDrawn="1"/>
        </p:nvSpPr>
        <p:spPr>
          <a:xfrm>
            <a:off x="131617" y="370067"/>
            <a:ext cx="11921837" cy="915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237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 userDrawn="1">
  <p:cSld name="1_Table of contents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1247934" y="2753688"/>
            <a:ext cx="10158000" cy="649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779867" y="4367984"/>
            <a:ext cx="2542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1983467" y="3043800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7"/>
          </p:nvPr>
        </p:nvSpPr>
        <p:spPr>
          <a:xfrm>
            <a:off x="7618963" y="4360951"/>
            <a:ext cx="2542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8" hasCustomPrompt="1"/>
          </p:nvPr>
        </p:nvSpPr>
        <p:spPr>
          <a:xfrm>
            <a:off x="7822563" y="3039283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/>
          <p:nvPr/>
        </p:nvSpPr>
        <p:spPr>
          <a:xfrm>
            <a:off x="983867" y="730300"/>
            <a:ext cx="999600" cy="64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669B931-6658-E64C-A154-3863F1FCC66E}"/>
              </a:ext>
            </a:extLst>
          </p:cNvPr>
          <p:cNvSpPr txBox="1">
            <a:spLocks/>
          </p:cNvSpPr>
          <p:nvPr userDrawn="1"/>
        </p:nvSpPr>
        <p:spPr>
          <a:xfrm>
            <a:off x="131617" y="370067"/>
            <a:ext cx="11921837" cy="915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977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53D72-49A3-EE4F-B036-DE0B50E4F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venir Book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CE74-80C9-144F-9681-D3E99FBE0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venir Book" panose="02000503020000020003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706AA-8850-E94C-A293-D53CBC015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4561-EC21-844F-9903-5C132EF6CA75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CF579-6844-0A47-A477-E657E3DB5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B3AEF-159E-6F4E-94F2-158A79E84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0CD4-B32D-AE47-9271-5A9EC1B5B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5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3D152-1A7E-EA46-9C0D-D1205B0EF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17" y="370067"/>
            <a:ext cx="11921837" cy="9150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FCE47-603F-4B4F-8388-62F68DF7C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17" y="2200138"/>
            <a:ext cx="11921837" cy="3976826"/>
          </a:xfrm>
        </p:spPr>
        <p:txBody>
          <a:bodyPr/>
          <a:lstStyle>
            <a:lvl1pPr marL="228600" indent="-228600">
              <a:lnSpc>
                <a:spcPct val="150000"/>
              </a:lnSpc>
              <a:buFont typeface="Wingdings" pitchFamily="2" charset="2"/>
              <a:buChar char="v"/>
              <a:defRPr/>
            </a:lvl1pPr>
            <a:lvl2pPr marL="685800" indent="-228600">
              <a:lnSpc>
                <a:spcPct val="150000"/>
              </a:lnSpc>
              <a:buFont typeface="Wingdings" pitchFamily="2" charset="2"/>
              <a:buChar char="v"/>
              <a:defRPr/>
            </a:lvl2pPr>
            <a:lvl3pPr marL="1143000" indent="-228600">
              <a:lnSpc>
                <a:spcPct val="150000"/>
              </a:lnSpc>
              <a:buFont typeface="Wingdings" pitchFamily="2" charset="2"/>
              <a:buChar char="v"/>
              <a:defRPr/>
            </a:lvl3pPr>
            <a:lvl4pPr marL="1600200" indent="-228600">
              <a:lnSpc>
                <a:spcPct val="150000"/>
              </a:lnSpc>
              <a:buFont typeface="Wingdings" pitchFamily="2" charset="2"/>
              <a:buChar char="v"/>
              <a:defRPr/>
            </a:lvl4pPr>
            <a:lvl5pPr marL="2057400" indent="-228600">
              <a:lnSpc>
                <a:spcPct val="150000"/>
              </a:lnSpc>
              <a:buFont typeface="Wingdings" pitchFamily="2" charset="2"/>
              <a:buChar char="v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98CD5-1BEB-1044-8A5F-50214C7E9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4561-EC21-844F-9903-5C132EF6CA75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32A63-DF21-AB4E-BE05-8FFC551CE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23267-C2FF-B646-812A-F6A8C9F06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0CD4-B32D-AE47-9271-5A9EC1B5BC9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0BA1DE-32FA-144E-B7EE-4F36C9E24132}"/>
              </a:ext>
            </a:extLst>
          </p:cNvPr>
          <p:cNvSpPr/>
          <p:nvPr userDrawn="1"/>
        </p:nvSpPr>
        <p:spPr>
          <a:xfrm>
            <a:off x="131616" y="1337651"/>
            <a:ext cx="11921837" cy="772794"/>
          </a:xfrm>
          <a:prstGeom prst="rect">
            <a:avLst/>
          </a:prstGeom>
          <a:solidFill>
            <a:srgbClr val="254C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54C6E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451930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FCE47-603F-4B4F-8388-62F68DF7C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17" y="1490134"/>
            <a:ext cx="11921837" cy="4686830"/>
          </a:xfrm>
        </p:spPr>
        <p:txBody>
          <a:bodyPr/>
          <a:lstStyle>
            <a:lvl1pPr marL="228600" indent="-228600">
              <a:lnSpc>
                <a:spcPct val="150000"/>
              </a:lnSpc>
              <a:buFont typeface="Wingdings" pitchFamily="2" charset="2"/>
              <a:buChar char="v"/>
              <a:defRPr/>
            </a:lvl1pPr>
            <a:lvl2pPr marL="685800" indent="-228600">
              <a:lnSpc>
                <a:spcPct val="150000"/>
              </a:lnSpc>
              <a:buFont typeface="Wingdings" pitchFamily="2" charset="2"/>
              <a:buChar char="v"/>
              <a:defRPr/>
            </a:lvl2pPr>
            <a:lvl3pPr marL="1143000" indent="-228600">
              <a:lnSpc>
                <a:spcPct val="150000"/>
              </a:lnSpc>
              <a:buFont typeface="Wingdings" pitchFamily="2" charset="2"/>
              <a:buChar char="v"/>
              <a:defRPr/>
            </a:lvl3pPr>
            <a:lvl4pPr marL="1600200" indent="-228600">
              <a:lnSpc>
                <a:spcPct val="150000"/>
              </a:lnSpc>
              <a:buFont typeface="Wingdings" pitchFamily="2" charset="2"/>
              <a:buChar char="v"/>
              <a:defRPr/>
            </a:lvl4pPr>
            <a:lvl5pPr marL="2057400" indent="-228600">
              <a:lnSpc>
                <a:spcPct val="150000"/>
              </a:lnSpc>
              <a:buFont typeface="Wingdings" pitchFamily="2" charset="2"/>
              <a:buChar char="v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98CD5-1BEB-1044-8A5F-50214C7E9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4561-EC21-844F-9903-5C132EF6CA75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32A63-DF21-AB4E-BE05-8FFC551CE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23267-C2FF-B646-812A-F6A8C9F06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0CD4-B32D-AE47-9271-5A9EC1B5BC9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CD8BF75-C39A-5448-A418-D291536ED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17" y="370067"/>
            <a:ext cx="11921837" cy="9150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204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A22E1-295C-2B49-B45F-E51E101CD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ACD85-BC34-D04A-94A1-A0897B4AC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F4ECF-EB7A-954C-ABBA-4F1E82061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4561-EC21-844F-9903-5C132EF6CA75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4F614-F3E1-D246-9071-AA3E76656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87B41-07DE-784E-9462-869AA2A40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0CD4-B32D-AE47-9271-5A9EC1B5B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3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AD694-DB55-DB45-A4CD-32EA4533B9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1617" y="1459547"/>
            <a:ext cx="5888183" cy="4717416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1F3BAB-9230-F243-B4AB-0EC380EEA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9547"/>
            <a:ext cx="5881254" cy="4717416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B7375-E3AF-B542-943A-769C0CAED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4561-EC21-844F-9903-5C132EF6CA75}" type="datetimeFigureOut">
              <a:rPr lang="en-US" smtClean="0"/>
              <a:t>6/10/22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710BD-A06D-BB45-A7FD-073864356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7900D-210D-AD49-800C-E502F6A7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0CD4-B32D-AE47-9271-5A9EC1B5BC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0542EBC-4E48-F340-B0C3-929EB4ABE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17" y="370067"/>
            <a:ext cx="11921837" cy="9150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644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AD694-DB55-DB45-A4CD-32EA4533B9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1617" y="2162995"/>
            <a:ext cx="5888183" cy="401396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1F3BAB-9230-F243-B4AB-0EC380EEA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62994"/>
            <a:ext cx="5881254" cy="4013969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B7375-E3AF-B542-943A-769C0CAED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4561-EC21-844F-9903-5C132EF6CA75}" type="datetimeFigureOut">
              <a:rPr lang="en-US" smtClean="0"/>
              <a:t>6/10/22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710BD-A06D-BB45-A7FD-073864356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7900D-210D-AD49-800C-E502F6A7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0CD4-B32D-AE47-9271-5A9EC1B5BC9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BD5EB8B-8264-664D-9281-E504306A6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17" y="370067"/>
            <a:ext cx="11921837" cy="9150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88AF98-1D99-494F-97F9-D0967C10CDDA}"/>
              </a:ext>
            </a:extLst>
          </p:cNvPr>
          <p:cNvSpPr/>
          <p:nvPr userDrawn="1"/>
        </p:nvSpPr>
        <p:spPr>
          <a:xfrm>
            <a:off x="131616" y="1337651"/>
            <a:ext cx="11921837" cy="772794"/>
          </a:xfrm>
          <a:prstGeom prst="rect">
            <a:avLst/>
          </a:prstGeom>
          <a:solidFill>
            <a:srgbClr val="254C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54C6E"/>
                </a:solidFill>
              </a:rPr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08D348-0CFD-CE4E-83DB-0E529D1ABFA1}"/>
              </a:ext>
            </a:extLst>
          </p:cNvPr>
          <p:cNvSpPr txBox="1"/>
          <p:nvPr userDrawn="1"/>
        </p:nvSpPr>
        <p:spPr>
          <a:xfrm>
            <a:off x="287726" y="1435977"/>
            <a:ext cx="11609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3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DE309-B193-7648-B69E-A325B9482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618" y="1502185"/>
            <a:ext cx="5865958" cy="490538"/>
          </a:xfrm>
          <a:solidFill>
            <a:srgbClr val="E3ECFB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AFD7D-1747-7146-8398-8310C638C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1618" y="2077278"/>
            <a:ext cx="5865958" cy="411238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6C91FF-2ADB-394E-8609-99126B222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1503636"/>
            <a:ext cx="5865957" cy="490538"/>
          </a:xfrm>
          <a:solidFill>
            <a:srgbClr val="E3ECFB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EC2B7E-ECD4-B645-8545-A446F3C13D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77278"/>
            <a:ext cx="5865958" cy="411238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4377DF-F6F8-4E48-9F36-13CC71EC5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4561-EC21-844F-9903-5C132EF6CA75}" type="datetimeFigureOut">
              <a:rPr lang="en-US" smtClean="0"/>
              <a:t>6/10/22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3065F5-25B4-0641-895C-805379E46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05685-AA91-374B-BE08-BAC98ECC9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0CD4-B32D-AE47-9271-5A9EC1B5BC9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B00A9C8-92E9-3641-B8CB-621C46AB6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17" y="370067"/>
            <a:ext cx="11921837" cy="9150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73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DE309-B193-7648-B69E-A325B9482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618" y="2214564"/>
            <a:ext cx="5862782" cy="490538"/>
          </a:xfrm>
          <a:solidFill>
            <a:srgbClr val="E3ECFB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AFD7D-1747-7146-8398-8310C638C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7020" y="2814320"/>
            <a:ext cx="5840555" cy="3375343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6C91FF-2ADB-394E-8609-99126B222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2214564"/>
            <a:ext cx="5862781" cy="490538"/>
          </a:xfrm>
          <a:solidFill>
            <a:srgbClr val="E3ECFB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EC2B7E-ECD4-B645-8545-A446F3C13D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14320"/>
            <a:ext cx="5862780" cy="3375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4377DF-F6F8-4E48-9F36-13CC71EC5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4561-EC21-844F-9903-5C132EF6CA75}" type="datetimeFigureOut">
              <a:rPr lang="en-US" smtClean="0"/>
              <a:t>6/10/22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3065F5-25B4-0641-895C-805379E46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05685-AA91-374B-BE08-BAC98ECC9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0CD4-B32D-AE47-9271-5A9EC1B5BC9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EDD873E-2963-FE41-9DDA-D961AB091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17" y="370067"/>
            <a:ext cx="11921837" cy="9150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0C3891-2861-5C47-AEB3-7A7C1EC7FCD2}"/>
              </a:ext>
            </a:extLst>
          </p:cNvPr>
          <p:cNvSpPr/>
          <p:nvPr userDrawn="1"/>
        </p:nvSpPr>
        <p:spPr>
          <a:xfrm>
            <a:off x="131616" y="1337651"/>
            <a:ext cx="11921837" cy="772794"/>
          </a:xfrm>
          <a:prstGeom prst="rect">
            <a:avLst/>
          </a:prstGeom>
          <a:solidFill>
            <a:srgbClr val="254C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54C6E"/>
                </a:solidFill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7B2F12-99E1-4E4F-9CEE-DAC932F10C1D}"/>
              </a:ext>
            </a:extLst>
          </p:cNvPr>
          <p:cNvSpPr txBox="1"/>
          <p:nvPr userDrawn="1"/>
        </p:nvSpPr>
        <p:spPr>
          <a:xfrm>
            <a:off x="287726" y="1435977"/>
            <a:ext cx="11609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54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804E7A-A0E9-3146-A02E-1B2A7660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CE9A3-537A-4944-BA21-3403E6CC3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B6A2E-EC78-F640-A3C9-19EA34E04C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04561-EC21-844F-9903-5C132EF6CA75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CEC60-42B9-0F49-9C6B-57089F2D7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1958B-10D3-C444-85AC-BDDDE5E64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50CD4-B32D-AE47-9271-5A9EC1B5BC9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569342-088E-D347-BC62-158436606373}"/>
              </a:ext>
            </a:extLst>
          </p:cNvPr>
          <p:cNvSpPr txBox="1"/>
          <p:nvPr userDrawn="1"/>
        </p:nvSpPr>
        <p:spPr>
          <a:xfrm>
            <a:off x="0" y="51435"/>
            <a:ext cx="3636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The PNG Curriculum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9B8BD7-F7C1-854C-A8DC-0A639B136DA6}"/>
              </a:ext>
            </a:extLst>
          </p:cNvPr>
          <p:cNvCxnSpPr>
            <a:cxnSpLocks/>
          </p:cNvCxnSpPr>
          <p:nvPr userDrawn="1"/>
        </p:nvCxnSpPr>
        <p:spPr>
          <a:xfrm>
            <a:off x="84779" y="281200"/>
            <a:ext cx="1105194" cy="0"/>
          </a:xfrm>
          <a:prstGeom prst="line">
            <a:avLst/>
          </a:prstGeom>
          <a:ln>
            <a:solidFill>
              <a:srgbClr val="244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141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ook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Wingdings" pitchFamily="2" charset="2"/>
        <a:buChar char="v"/>
        <a:defRPr sz="2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Wingdings" pitchFamily="2" charset="2"/>
        <a:buChar char="v"/>
        <a:defRPr sz="24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Wingdings" pitchFamily="2" charset="2"/>
        <a:buChar char="v"/>
        <a:defRPr sz="20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Wingdings" pitchFamily="2" charset="2"/>
        <a:buChar char="v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Wingdings" pitchFamily="2" charset="2"/>
        <a:buChar char="v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799C-C6EC-5D5F-9A27-841BBB6079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Quant Week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D64B8-DD68-28E6-F931-913499757C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Factor Pricing Models</a:t>
            </a:r>
          </a:p>
        </p:txBody>
      </p:sp>
    </p:spTree>
    <p:extLst>
      <p:ext uri="{BB962C8B-B14F-4D97-AF65-F5344CB8AC3E}">
        <p14:creationId xmlns:p14="http://schemas.microsoft.com/office/powerpoint/2010/main" val="1051264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AF755-3A1A-DC32-F47A-5FC026FA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the CAPM (very briefly)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AA5CD-2524-9147-0B73-540A704C3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 If returns have a joint normal distribution, every investor holds a portfolio on the MV frontier (a combination of the tangency portfolio and the risk-free rate</a:t>
            </a:r>
          </a:p>
          <a:p>
            <a:pPr lvl="1"/>
            <a:r>
              <a:rPr lang="en-US" dirty="0"/>
              <a:t>Thus the market portfolio = the tangency portfolio when you aggregate</a:t>
            </a:r>
          </a:p>
          <a:p>
            <a:r>
              <a:rPr lang="en-US" dirty="0"/>
              <a:t>Even if returns aren’t normally distributed, mean and variance are sufficient in determining investor objectives, so investors still choose MV portfolios</a:t>
            </a:r>
          </a:p>
          <a:p>
            <a:r>
              <a:rPr lang="en-US" dirty="0"/>
              <a:t> So one derivation is about return distribution, and the other is about investor behavior (more intuitive)</a:t>
            </a:r>
          </a:p>
        </p:txBody>
      </p:sp>
    </p:spTree>
    <p:extLst>
      <p:ext uri="{BB962C8B-B14F-4D97-AF65-F5344CB8AC3E}">
        <p14:creationId xmlns:p14="http://schemas.microsoft.com/office/powerpoint/2010/main" val="3652642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64D7C-6A34-31CF-F0D7-1295B658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role of beta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8330-80F9-6D65-5787-E0B152E71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 The CAPM says that the market beta is the </a:t>
            </a:r>
            <a:r>
              <a:rPr lang="en-US" sz="3200" b="1" u="sng" dirty="0"/>
              <a:t>only</a:t>
            </a:r>
            <a:r>
              <a:rPr lang="en-US" sz="3200" dirty="0"/>
              <a:t> risk associated with higher average returns.</a:t>
            </a:r>
          </a:p>
          <a:p>
            <a:pPr lvl="1">
              <a:buFont typeface="Wingdings" pitchFamily="2" charset="2"/>
              <a:buChar char="à"/>
            </a:pPr>
            <a:r>
              <a:rPr lang="en-US" sz="2800" dirty="0">
                <a:sym typeface="Wingdings" pitchFamily="2" charset="2"/>
              </a:rPr>
              <a:t> No other characteristics of asset returns lead to higher risk premia for investors</a:t>
            </a:r>
          </a:p>
          <a:p>
            <a:pPr lvl="1">
              <a:buFont typeface="Wingdings" pitchFamily="2" charset="2"/>
              <a:buChar char="à"/>
            </a:pPr>
            <a:r>
              <a:rPr lang="en-US" sz="2800" dirty="0"/>
              <a:t> CAPM also says volatility and other covariances do not matter for determining risk premia.</a:t>
            </a:r>
          </a:p>
        </p:txBody>
      </p:sp>
    </p:spTree>
    <p:extLst>
      <p:ext uri="{BB962C8B-B14F-4D97-AF65-F5344CB8AC3E}">
        <p14:creationId xmlns:p14="http://schemas.microsoft.com/office/powerpoint/2010/main" val="1962797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CC2E7-46B6-8964-DB09-0933588D1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variance decomposition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F39A47-8BBE-1842-95C1-8E9C03B98E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1617" y="2200137"/>
                <a:ext cx="11921837" cy="4287795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CAPM gives us a clear relation between return volatility and the risk premium.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Taking the variance of both sides, we get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ym typeface="Wingdings" pitchFamily="2" charset="2"/>
                  </a:rPr>
                  <a:t> So the CAPM implies the variance of an asset’s return is made up of a systematic (market) portion and an idiosyncratic portion. Only the market risk is priced.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F39A47-8BBE-1842-95C1-8E9C03B98E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617" y="2200137"/>
                <a:ext cx="11921837" cy="4287795"/>
              </a:xfrm>
              <a:blipFill>
                <a:blip r:embed="rId2"/>
                <a:stretch>
                  <a:fillRect l="-852" b="-1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1CA67846-79EB-D561-53F1-750D8E431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135" y="4192789"/>
            <a:ext cx="38608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644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63B6840-C4F2-6820-56F1-1C94411248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1617" y="1490134"/>
                <a:ext cx="11921837" cy="5130122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CAPM implies that expected returns for any security are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which implies that realized returns can be written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not assumed to be normal but E(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 </a:t>
                </a:r>
              </a:p>
              <a:p>
                <a:pPr>
                  <a:buFont typeface="Wingdings" pitchFamily="2" charset="2"/>
                  <a:buChar char="à"/>
                </a:pPr>
                <a:r>
                  <a:rPr lang="en-US" dirty="0">
                    <a:sym typeface="Wingdings" pitchFamily="2" charset="2"/>
                  </a:rPr>
                  <a:t>You can test the CAPM with a regression of excess returns </a:t>
                </a:r>
                <a:r>
                  <a:rPr lang="en-US" dirty="0" err="1">
                    <a:sym typeface="Wingdings" pitchFamily="2" charset="2"/>
                  </a:rPr>
                  <a:t>i</a:t>
                </a:r>
                <a:r>
                  <a:rPr lang="en-US" dirty="0">
                    <a:sym typeface="Wingdings" pitchFamily="2" charset="2"/>
                  </a:rPr>
                  <a:t> on the market return</a:t>
                </a:r>
              </a:p>
              <a:p>
                <a:pPr>
                  <a:buFont typeface="Wingdings" pitchFamily="2" charset="2"/>
                  <a:buChar char="à"/>
                </a:pPr>
                <a:r>
                  <a:rPr lang="en-US" b="1" dirty="0">
                    <a:highlight>
                      <a:srgbClr val="FFFF00"/>
                    </a:highlight>
                    <a:sym typeface="Wingdings" pitchFamily="2" charset="2"/>
                  </a:rPr>
                  <a:t>The CAPM implies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b="1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𝜶</m:t>
                        </m:r>
                      </m:e>
                      <m:sup>
                        <m:r>
                          <a:rPr lang="en-US" b="1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sym typeface="Wingdings" pitchFamily="2" charset="2"/>
                          </a:rPr>
                          <m:t>𝒊</m:t>
                        </m:r>
                      </m:sup>
                    </m:sSup>
                    <m:r>
                      <a:rPr lang="en-US" b="1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r>
                      <a:rPr lang="en-US" b="1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sym typeface="Wingdings" pitchFamily="2" charset="2"/>
                      </a:rPr>
                      <m:t>𝟎</m:t>
                    </m:r>
                  </m:oMath>
                </a14:m>
                <a:r>
                  <a:rPr lang="en-US" b="1" dirty="0">
                    <a:highlight>
                      <a:srgbClr val="FFFF00"/>
                    </a:highlight>
                    <a:sym typeface="Wingdings" pitchFamily="2" charset="2"/>
                  </a:rPr>
                  <a:t> for every single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b="1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𝜶</m:t>
                        </m:r>
                      </m:e>
                      <m:sup>
                        <m:r>
                          <a:rPr lang="en-US" b="1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sym typeface="Wingdings" pitchFamily="2" charset="2"/>
                          </a:rPr>
                          <m:t>𝒊</m:t>
                        </m:r>
                      </m:sup>
                    </m:sSup>
                  </m:oMath>
                </a14:m>
                <a:r>
                  <a:rPr lang="en-US" b="1" dirty="0">
                    <a:highlight>
                      <a:srgbClr val="FFFF00"/>
                    </a:highlight>
                    <a:sym typeface="Wingdings" pitchFamily="2" charset="2"/>
                  </a:rPr>
                  <a:t>.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63B6840-C4F2-6820-56F1-1C94411248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617" y="1490134"/>
                <a:ext cx="11921837" cy="5130122"/>
              </a:xfrm>
              <a:blipFill>
                <a:blip r:embed="rId2"/>
                <a:stretch>
                  <a:fillRect l="-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7A26197-22FF-D08E-2824-74A9177DC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CAPM and expected vs. realized returns</a:t>
            </a:r>
          </a:p>
        </p:txBody>
      </p:sp>
    </p:spTree>
    <p:extLst>
      <p:ext uri="{BB962C8B-B14F-4D97-AF65-F5344CB8AC3E}">
        <p14:creationId xmlns:p14="http://schemas.microsoft.com/office/powerpoint/2010/main" val="1719981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A5D1ED25-D7AD-010D-6649-85FFF33DC5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7984" y="1285101"/>
            <a:ext cx="7065101" cy="470051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549AAF4-1EB7-CAC2-8EFC-C37DE1A91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Criticism of the CAPM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FDECF3-5F67-6679-9E6F-0E76C7F6113C}"/>
              </a:ext>
            </a:extLst>
          </p:cNvPr>
          <p:cNvSpPr txBox="1"/>
          <p:nvPr/>
        </p:nvSpPr>
        <p:spPr>
          <a:xfrm>
            <a:off x="359582" y="6241711"/>
            <a:ext cx="106619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Avenir Book" panose="02000503020000020003" pitchFamily="2" charset="0"/>
              </a:rPr>
              <a:t>The risk-reward tradeoff is too flat relative to CAPM.</a:t>
            </a:r>
          </a:p>
        </p:txBody>
      </p:sp>
    </p:spTree>
    <p:extLst>
      <p:ext uri="{BB962C8B-B14F-4D97-AF65-F5344CB8AC3E}">
        <p14:creationId xmlns:p14="http://schemas.microsoft.com/office/powerpoint/2010/main" val="3189259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858E3-712E-E1E3-54C8-0B772DE29AB0}"/>
              </a:ext>
            </a:extLst>
          </p:cNvPr>
          <p:cNvSpPr txBox="1"/>
          <p:nvPr/>
        </p:nvSpPr>
        <p:spPr>
          <a:xfrm>
            <a:off x="724393" y="950027"/>
            <a:ext cx="3550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Lecture Outline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619290-E51E-A54A-04CD-E127AACBC06F}"/>
              </a:ext>
            </a:extLst>
          </p:cNvPr>
          <p:cNvSpPr txBox="1"/>
          <p:nvPr/>
        </p:nvSpPr>
        <p:spPr>
          <a:xfrm>
            <a:off x="724393" y="2671189"/>
            <a:ext cx="430758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Linear Factor Pricing Models</a:t>
            </a:r>
          </a:p>
          <a:p>
            <a:endParaRPr lang="en-US" sz="28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The CAPM</a:t>
            </a:r>
          </a:p>
          <a:p>
            <a:endParaRPr lang="en-US" sz="28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2800" dirty="0"/>
              <a:t>Multi Factor Models</a:t>
            </a:r>
          </a:p>
          <a:p>
            <a:endParaRPr lang="en-US" sz="28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2800" dirty="0" err="1">
                <a:solidFill>
                  <a:schemeClr val="bg2">
                    <a:lumMod val="75000"/>
                  </a:schemeClr>
                </a:solidFill>
              </a:rPr>
              <a:t>Fama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-French Model</a:t>
            </a:r>
          </a:p>
        </p:txBody>
      </p:sp>
    </p:spTree>
    <p:extLst>
      <p:ext uri="{BB962C8B-B14F-4D97-AF65-F5344CB8AC3E}">
        <p14:creationId xmlns:p14="http://schemas.microsoft.com/office/powerpoint/2010/main" val="729248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9CF8-F42A-67ED-0CF2-78B5A11CE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factors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0A4FB7-42A1-47C4-D3DB-37AE25C961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0865" y="2140967"/>
                <a:ext cx="11921837" cy="437923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Suppose we have an array of factor returns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r>
                  <a:rPr lang="en-US" dirty="0"/>
                  <a:t> such that the tangency portfolio is a linear combination of them.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′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Then,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</m:acc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acc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sup>
                    </m:sSup>
                  </m:oMath>
                </a14:m>
                <a:r>
                  <a:rPr lang="en-US" b="1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r>
                  <a:rPr lang="en-US" dirty="0"/>
                  <a:t> is the vector of betas from a multivariate regression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0A4FB7-42A1-47C4-D3DB-37AE25C961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0865" y="2140967"/>
                <a:ext cx="11921837" cy="4379235"/>
              </a:xfrm>
              <a:blipFill>
                <a:blip r:embed="rId2"/>
                <a:stretch>
                  <a:fillRect l="-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7353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858E3-712E-E1E3-54C8-0B772DE29AB0}"/>
              </a:ext>
            </a:extLst>
          </p:cNvPr>
          <p:cNvSpPr txBox="1"/>
          <p:nvPr/>
        </p:nvSpPr>
        <p:spPr>
          <a:xfrm>
            <a:off x="724393" y="950027"/>
            <a:ext cx="3550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Lecture Outline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619290-E51E-A54A-04CD-E127AACBC06F}"/>
              </a:ext>
            </a:extLst>
          </p:cNvPr>
          <p:cNvSpPr txBox="1"/>
          <p:nvPr/>
        </p:nvSpPr>
        <p:spPr>
          <a:xfrm>
            <a:off x="724393" y="2671189"/>
            <a:ext cx="430758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Linear Factor Pricing Models</a:t>
            </a:r>
          </a:p>
          <a:p>
            <a:endParaRPr lang="en-US" sz="28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The CAPM</a:t>
            </a:r>
          </a:p>
          <a:p>
            <a:endParaRPr lang="en-US" sz="28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Multi Factor Models</a:t>
            </a:r>
          </a:p>
          <a:p>
            <a:endParaRPr lang="en-US" sz="28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2800" dirty="0" err="1"/>
              <a:t>Fama</a:t>
            </a:r>
            <a:r>
              <a:rPr lang="en-US" sz="2800" dirty="0"/>
              <a:t>-French Model</a:t>
            </a:r>
          </a:p>
        </p:txBody>
      </p:sp>
    </p:spTree>
    <p:extLst>
      <p:ext uri="{BB962C8B-B14F-4D97-AF65-F5344CB8AC3E}">
        <p14:creationId xmlns:p14="http://schemas.microsoft.com/office/powerpoint/2010/main" val="2572394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FF1097D-7E1C-C21D-4145-419C6DA0E2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1617" y="1339523"/>
                <a:ext cx="11921837" cy="514841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</a:t>
                </a:r>
                <a:r>
                  <a:rPr lang="en-US" b="1" u="sng" dirty="0" err="1"/>
                  <a:t>Fama</a:t>
                </a:r>
                <a:r>
                  <a:rPr lang="en-US" b="1" u="sng" dirty="0"/>
                  <a:t>-French 3 factor model</a:t>
                </a:r>
                <a:r>
                  <a:rPr lang="en-US" b="1" dirty="0"/>
                  <a:t> </a:t>
                </a:r>
                <a:r>
                  <a:rPr lang="en-US" dirty="0"/>
                  <a:t>is one of the best-known multifactor models.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>
                    <a:sym typeface="Wingdings" pitchFamily="2" charset="2"/>
                  </a:rPr>
                  <a:t>Here, </a:t>
                </a:r>
              </a:p>
              <a:p>
                <a:pPr>
                  <a:buFont typeface="Wingdings" pitchFamily="2" charset="2"/>
                  <a:buChar char="à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is the excess market return like in the CAPM</a:t>
                </a:r>
              </a:p>
              <a:p>
                <a:pPr>
                  <a:buFont typeface="Wingdings" pitchFamily="2" charset="2"/>
                  <a:buChar char="à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dirty="0"/>
                  <a:t> is a portfolio that goes long small stocks and shorts large stocks</a:t>
                </a:r>
              </a:p>
              <a:p>
                <a:pPr>
                  <a:buFont typeface="Wingdings" pitchFamily="2" charset="2"/>
                  <a:buChar char="à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p>
                  </m:oMath>
                </a14:m>
                <a:r>
                  <a:rPr lang="en-US" dirty="0"/>
                  <a:t> is a portfolio that goes long value stocks and shorts growth stocks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FF1097D-7E1C-C21D-4145-419C6DA0E2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617" y="1339523"/>
                <a:ext cx="11921837" cy="5148410"/>
              </a:xfrm>
              <a:blipFill>
                <a:blip r:embed="rId2"/>
                <a:stretch>
                  <a:fillRect l="-1065" b="-2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F1E4553-705E-4C49-B4F2-A53371EB3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Fama</a:t>
            </a:r>
            <a:r>
              <a:rPr lang="en-US" dirty="0"/>
              <a:t>-French model 💙 💙 💙</a:t>
            </a:r>
          </a:p>
        </p:txBody>
      </p:sp>
    </p:spTree>
    <p:extLst>
      <p:ext uri="{BB962C8B-B14F-4D97-AF65-F5344CB8AC3E}">
        <p14:creationId xmlns:p14="http://schemas.microsoft.com/office/powerpoint/2010/main" val="1093599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ADAF2-AACF-41BB-2C60-47AAAB4D9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growth and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E53E8-E9E6-B45F-3A1A-4213A0E0D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Historically, value stocks have delivered higher average returns.</a:t>
            </a:r>
          </a:p>
          <a:p>
            <a:r>
              <a:rPr lang="en-US" dirty="0"/>
              <a:t> “Value” investors try to get in on this by looking for stocks with low market price per fundamental or per cash flow.</a:t>
            </a:r>
          </a:p>
          <a:p>
            <a:r>
              <a:rPr lang="en-US" dirty="0"/>
              <a:t> Many funds, like ETFs, mutual funds, hedge funds, etc., identify themselves as being “value” or “growth” oriented.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21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858E3-712E-E1E3-54C8-0B772DE29AB0}"/>
              </a:ext>
            </a:extLst>
          </p:cNvPr>
          <p:cNvSpPr txBox="1"/>
          <p:nvPr/>
        </p:nvSpPr>
        <p:spPr>
          <a:xfrm>
            <a:off x="724393" y="950027"/>
            <a:ext cx="3550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Lecture Outline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619290-E51E-A54A-04CD-E127AACBC06F}"/>
              </a:ext>
            </a:extLst>
          </p:cNvPr>
          <p:cNvSpPr txBox="1"/>
          <p:nvPr/>
        </p:nvSpPr>
        <p:spPr>
          <a:xfrm>
            <a:off x="724393" y="2671189"/>
            <a:ext cx="430758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Linear Factor Pricing Models</a:t>
            </a:r>
          </a:p>
          <a:p>
            <a:endParaRPr lang="en-US" sz="28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The CAPM</a:t>
            </a:r>
          </a:p>
          <a:p>
            <a:endParaRPr lang="en-US" sz="28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Multi Factor Models</a:t>
            </a:r>
          </a:p>
          <a:p>
            <a:endParaRPr lang="en-US" sz="28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2800" dirty="0" err="1">
                <a:solidFill>
                  <a:schemeClr val="bg2">
                    <a:lumMod val="75000"/>
                  </a:schemeClr>
                </a:solidFill>
              </a:rPr>
              <a:t>Fama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-French Model</a:t>
            </a:r>
          </a:p>
        </p:txBody>
      </p:sp>
    </p:spTree>
    <p:extLst>
      <p:ext uri="{BB962C8B-B14F-4D97-AF65-F5344CB8AC3E}">
        <p14:creationId xmlns:p14="http://schemas.microsoft.com/office/powerpoint/2010/main" val="1613432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939DA-C30D-BDB6-C205-00CA586E2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Fama</a:t>
            </a:r>
            <a:r>
              <a:rPr lang="en-US" dirty="0"/>
              <a:t>-French measure of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ABE3D-9EBC-87E8-DFA0-CDA107EF5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17" y="2200137"/>
            <a:ext cx="11921837" cy="42877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book-to-market, or B/M ratio is the market value of equity over the book value of equity.</a:t>
            </a:r>
          </a:p>
          <a:p>
            <a:pPr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 A high B/M means the stock has strong accounting fundamentals per unit of market value.</a:t>
            </a:r>
          </a:p>
          <a:p>
            <a:pPr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 High B/M stocks are </a:t>
            </a:r>
            <a:r>
              <a:rPr lang="en-US" b="1" u="sng" dirty="0">
                <a:sym typeface="Wingdings" pitchFamily="2" charset="2"/>
              </a:rPr>
              <a:t>value stocks</a:t>
            </a:r>
          </a:p>
          <a:p>
            <a:pPr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 Low B/M stocks are </a:t>
            </a:r>
            <a:r>
              <a:rPr lang="en-US" b="1" u="sng" dirty="0">
                <a:sym typeface="Wingdings" pitchFamily="2" charset="2"/>
              </a:rPr>
              <a:t>growth stocks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362597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DB2C7-5AD7-6853-08F0-CB649A784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measures of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FF0CA-3F23-F691-8A8C-12CF71686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17" y="2200137"/>
            <a:ext cx="11921837" cy="4287795"/>
          </a:xfrm>
        </p:spPr>
        <p:txBody>
          <a:bodyPr>
            <a:normAutofit/>
          </a:bodyPr>
          <a:lstStyle/>
          <a:p>
            <a:r>
              <a:rPr lang="en-US" dirty="0"/>
              <a:t> Earnings-price (E/P) is a popular metric. Accounting value per dollar of market valuation</a:t>
            </a:r>
          </a:p>
          <a:p>
            <a:r>
              <a:rPr lang="en-US" dirty="0"/>
              <a:t> EBITDA-price</a:t>
            </a:r>
          </a:p>
          <a:p>
            <a:r>
              <a:rPr lang="en-US" dirty="0"/>
              <a:t>Dividend-price: less used since many individual firms have no dividends</a:t>
            </a:r>
          </a:p>
          <a:p>
            <a:pPr marL="0" indent="0">
              <a:buNone/>
            </a:pPr>
            <a:r>
              <a:rPr lang="en-US" dirty="0"/>
              <a:t>There are a gazillion other measures and many competing claims to have a special or better measure of value.</a:t>
            </a:r>
          </a:p>
        </p:txBody>
      </p:sp>
    </p:spTree>
    <p:extLst>
      <p:ext uri="{BB962C8B-B14F-4D97-AF65-F5344CB8AC3E}">
        <p14:creationId xmlns:p14="http://schemas.microsoft.com/office/powerpoint/2010/main" val="3250936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86910-4EDD-AEA2-D4DF-FAA717AB3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popular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3B2DA-E745-45D3-FAB8-3E42F4D55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Price movements – momentum, mean reversion</a:t>
            </a:r>
          </a:p>
          <a:p>
            <a:r>
              <a:rPr lang="en-US" dirty="0"/>
              <a:t> Volatility</a:t>
            </a:r>
          </a:p>
          <a:p>
            <a:r>
              <a:rPr lang="en-US" dirty="0"/>
              <a:t> Profitability</a:t>
            </a:r>
          </a:p>
          <a:p>
            <a:r>
              <a:rPr lang="en-US" dirty="0"/>
              <a:t> Investment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245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FF9DD-2732-6D22-B0AC-63DFF87B7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 pricing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94125D-8370-1FEA-6214-7C120A6189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Via no-arbitrage arguments (ask later),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		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cov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var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ym typeface="Wingdings" pitchFamily="2" charset="2"/>
                  </a:rPr>
                  <a:t> The expected (excess) return of an asset is proportional to its tangency portfolio beta.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94125D-8370-1FEA-6214-7C120A6189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5" r="-1171" b="-1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2263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B3B78-F3B3-974F-F40D-C1893B35A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factor pricing models (LFPM)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9A487-0F70-F365-6D3D-51CE41EDA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LFPMs are assertions about the identity of the tangency portfolio, allowing us to avoid the problems of direct estimation, relying on assumptions about the identity of the tangency portfolio.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63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68853-A884-AD58-1E1B-F03C695EA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vs. 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1DF58-3543-3C13-5039-4FF7989F1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theory </a:t>
            </a:r>
            <a:r>
              <a:rPr lang="en-US" u="sng" dirty="0"/>
              <a:t>doesn’t</a:t>
            </a:r>
            <a:r>
              <a:rPr lang="en-US" dirty="0"/>
              <a:t> assume investors allocate to this M-V portfolio:</a:t>
            </a:r>
          </a:p>
          <a:p>
            <a:pPr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 It assumes MV for the portfolio in order to price expected returns</a:t>
            </a:r>
          </a:p>
          <a:p>
            <a:pPr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 Also assuming investors prefer MV means that this portfolio will price securities and be the equilibrium allocation</a:t>
            </a:r>
          </a:p>
          <a:p>
            <a:pPr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 However, even if you don’t want to hold a MV portfolio, all E(r)s are calculated as covariances to the MV portfolio. 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86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858E3-712E-E1E3-54C8-0B772DE29AB0}"/>
              </a:ext>
            </a:extLst>
          </p:cNvPr>
          <p:cNvSpPr txBox="1"/>
          <p:nvPr/>
        </p:nvSpPr>
        <p:spPr>
          <a:xfrm>
            <a:off x="724393" y="950027"/>
            <a:ext cx="3550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Lecture Outline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619290-E51E-A54A-04CD-E127AACBC06F}"/>
              </a:ext>
            </a:extLst>
          </p:cNvPr>
          <p:cNvSpPr txBox="1"/>
          <p:nvPr/>
        </p:nvSpPr>
        <p:spPr>
          <a:xfrm>
            <a:off x="724393" y="2671189"/>
            <a:ext cx="430758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Linear Factor Pricing Models</a:t>
            </a:r>
          </a:p>
          <a:p>
            <a:endParaRPr lang="en-US" sz="28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2800" dirty="0"/>
              <a:t>The CAPM</a:t>
            </a:r>
          </a:p>
          <a:p>
            <a:endParaRPr lang="en-US" sz="28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Multi Factor Models</a:t>
            </a:r>
          </a:p>
          <a:p>
            <a:endParaRPr lang="en-US" sz="28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2800" dirty="0" err="1">
                <a:solidFill>
                  <a:schemeClr val="bg2">
                    <a:lumMod val="75000"/>
                  </a:schemeClr>
                </a:solidFill>
              </a:rPr>
              <a:t>Fama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-French Model</a:t>
            </a:r>
          </a:p>
        </p:txBody>
      </p:sp>
    </p:spTree>
    <p:extLst>
      <p:ext uri="{BB962C8B-B14F-4D97-AF65-F5344CB8AC3E}">
        <p14:creationId xmlns:p14="http://schemas.microsoft.com/office/powerpoint/2010/main" val="3682150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7432252-E658-0956-ADA4-ECE0EF9C87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The most famous of these linear factor models is the </a:t>
                </a:r>
                <a:r>
                  <a:rPr lang="en-US" b="1" u="sng" dirty="0"/>
                  <a:t>CAPM, or the Capital Asset Pricing Model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cov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var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Here,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denotes the return on the market portfolio (a value-weighted portfolio of every asset in the market).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7432252-E658-0956-ADA4-ECE0EF9C87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8" r="-1597" b="-1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9624003-3FD3-6EFF-4BDE-B737B2CDC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CAPM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0D68AEF-8381-903B-70D5-7CD15E76C7C9}"/>
                  </a:ext>
                </a:extLst>
              </p:cNvPr>
              <p:cNvSpPr/>
              <p:nvPr/>
            </p:nvSpPr>
            <p:spPr>
              <a:xfrm>
                <a:off x="4044255" y="3004328"/>
                <a:ext cx="3295133" cy="5786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b="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0D68AEF-8381-903B-70D5-7CD15E76C7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255" y="3004328"/>
                <a:ext cx="3295133" cy="578685"/>
              </a:xfrm>
              <a:prstGeom prst="rect">
                <a:avLst/>
              </a:prstGeom>
              <a:blipFill>
                <a:blip r:embed="rId3"/>
                <a:stretch>
                  <a:fillRect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3300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80732-FEDD-864E-058B-84B1071F1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market portfolio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BCC52-6C85-BE8D-A1C5-DC8298121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/>
              <a:t> CAPM identifies the </a:t>
            </a:r>
            <a:r>
              <a:rPr lang="en-US" sz="3200" b="1" u="sng" dirty="0"/>
              <a:t>market portfolio as the tangency portfolio</a:t>
            </a:r>
            <a:r>
              <a:rPr lang="en-US" sz="3200" dirty="0"/>
              <a:t>.</a:t>
            </a:r>
          </a:p>
          <a:p>
            <a:pPr lvl="1">
              <a:buFont typeface="Wingdings" pitchFamily="2" charset="2"/>
              <a:buChar char="à"/>
            </a:pPr>
            <a:endParaRPr lang="en-US" sz="2800" dirty="0">
              <a:sym typeface="Wingdings" pitchFamily="2" charset="2"/>
            </a:endParaRPr>
          </a:p>
          <a:p>
            <a:pPr lvl="1">
              <a:buFont typeface="Wingdings" pitchFamily="2" charset="2"/>
              <a:buChar char="à"/>
            </a:pPr>
            <a:r>
              <a:rPr lang="en-US" sz="2800" dirty="0">
                <a:sym typeface="Wingdings" pitchFamily="2" charset="2"/>
              </a:rPr>
              <a:t> Market portfolio is the value-weighted portfolio of all available assets</a:t>
            </a:r>
          </a:p>
          <a:p>
            <a:pPr lvl="1">
              <a:buFont typeface="Wingdings" pitchFamily="2" charset="2"/>
              <a:buChar char="à"/>
            </a:pPr>
            <a:endParaRPr lang="en-US" sz="2800" dirty="0">
              <a:sym typeface="Wingdings" pitchFamily="2" charset="2"/>
            </a:endParaRPr>
          </a:p>
          <a:p>
            <a:pPr lvl="1">
              <a:buFont typeface="Wingdings" pitchFamily="2" charset="2"/>
              <a:buChar char="à"/>
            </a:pPr>
            <a:r>
              <a:rPr lang="en-US" sz="2800" dirty="0">
                <a:sym typeface="Wingdings" pitchFamily="2" charset="2"/>
              </a:rPr>
              <a:t> In practice, a broad equity index like SPY is generally used</a:t>
            </a:r>
          </a:p>
          <a:p>
            <a:pPr lvl="1">
              <a:buFont typeface="Wingdings" pitchFamily="2" charset="2"/>
              <a:buChar char="à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001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24431-B7D8-728A-AE36-FE670C3C9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returns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4832C-FE79-B77B-6209-CFE2FA5BE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17" y="2200137"/>
            <a:ext cx="11921837" cy="4822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The CAPM tells you about expected returns:</a:t>
            </a:r>
          </a:p>
          <a:p>
            <a:pPr marL="457200" lvl="1" indent="0">
              <a:buNone/>
            </a:pPr>
            <a:r>
              <a:rPr lang="en-US" sz="2800" dirty="0">
                <a:sym typeface="Wingdings" pitchFamily="2" charset="2"/>
              </a:rPr>
              <a:t> E(r) for any asset is a function of the risk-free rate and the market risk premium.</a:t>
            </a:r>
          </a:p>
          <a:p>
            <a:pPr lvl="1">
              <a:buFont typeface="Wingdings" pitchFamily="2" charset="2"/>
              <a:buChar char="à"/>
            </a:pPr>
            <a:r>
              <a:rPr lang="en-US" sz="2800" dirty="0">
                <a:sym typeface="Wingdings" pitchFamily="2" charset="2"/>
              </a:rPr>
              <a:t> Beta is determined using a regression. CAPM doesn’t tell you how the risk-free rate or market risk premium are given. </a:t>
            </a:r>
          </a:p>
          <a:p>
            <a:pPr lvl="1">
              <a:buFont typeface="Wingdings" pitchFamily="2" charset="2"/>
              <a:buChar char="à"/>
            </a:pPr>
            <a:r>
              <a:rPr lang="en-US" sz="2800" dirty="0">
                <a:sym typeface="Wingdings" pitchFamily="2" charset="2"/>
              </a:rPr>
              <a:t> CAPM is a relative pricing formula.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501522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ounting Lecture V7" id="{5E86BA25-3627-0849-B11E-F145F39B86A7}" vid="{59F59E6E-7793-1648-9D66-020CFBBAE9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</TotalTime>
  <Words>997</Words>
  <Application>Microsoft Macintosh PowerPoint</Application>
  <PresentationFormat>Widescreen</PresentationFormat>
  <Paragraphs>121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Avenir Book</vt:lpstr>
      <vt:lpstr>Calibri</vt:lpstr>
      <vt:lpstr>Cambria Math</vt:lpstr>
      <vt:lpstr>DM Serif Display</vt:lpstr>
      <vt:lpstr>Fira Sans Extra Condensed Medium</vt:lpstr>
      <vt:lpstr>Wingdings</vt:lpstr>
      <vt:lpstr>1_Office Theme</vt:lpstr>
      <vt:lpstr>Quant Week 3</vt:lpstr>
      <vt:lpstr>PowerPoint Presentation</vt:lpstr>
      <vt:lpstr>Factor pricing</vt:lpstr>
      <vt:lpstr>Linear factor pricing models (LFPM)</vt:lpstr>
      <vt:lpstr>Allocation vs. Pricing</vt:lpstr>
      <vt:lpstr>PowerPoint Presentation</vt:lpstr>
      <vt:lpstr>The CAPM</vt:lpstr>
      <vt:lpstr>The market portfolio</vt:lpstr>
      <vt:lpstr>Expected returns</vt:lpstr>
      <vt:lpstr>Deriving the CAPM (very briefly)</vt:lpstr>
      <vt:lpstr>The role of beta</vt:lpstr>
      <vt:lpstr>Return variance decomposition</vt:lpstr>
      <vt:lpstr>CAPM and expected vs. realized returns</vt:lpstr>
      <vt:lpstr>Criticism of the CAPM</vt:lpstr>
      <vt:lpstr>PowerPoint Presentation</vt:lpstr>
      <vt:lpstr>Multiple factors</vt:lpstr>
      <vt:lpstr>PowerPoint Presentation</vt:lpstr>
      <vt:lpstr>Fama-French model 💙 💙 💙</vt:lpstr>
      <vt:lpstr>Use of growth and value</vt:lpstr>
      <vt:lpstr>Fama-French measure of value</vt:lpstr>
      <vt:lpstr>Other measures of value</vt:lpstr>
      <vt:lpstr>Other popular factors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 Week 3</dc:title>
  <dc:creator>Silvia  Aydinyan</dc:creator>
  <cp:lastModifiedBy>Silvia  Aydinyan</cp:lastModifiedBy>
  <cp:revision>7</cp:revision>
  <dcterms:created xsi:type="dcterms:W3CDTF">2022-06-10T14:34:55Z</dcterms:created>
  <dcterms:modified xsi:type="dcterms:W3CDTF">2022-06-10T19:31:21Z</dcterms:modified>
</cp:coreProperties>
</file>