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7" r:id="rId2"/>
    <p:sldId id="318" r:id="rId3"/>
    <p:sldId id="320" r:id="rId4"/>
    <p:sldId id="321" r:id="rId5"/>
    <p:sldId id="259" r:id="rId6"/>
    <p:sldId id="322" r:id="rId7"/>
    <p:sldId id="313" r:id="rId8"/>
    <p:sldId id="323" r:id="rId9"/>
    <p:sldId id="324" r:id="rId10"/>
    <p:sldId id="306" r:id="rId11"/>
    <p:sldId id="325" r:id="rId12"/>
    <p:sldId id="326" r:id="rId13"/>
    <p:sldId id="327" r:id="rId14"/>
    <p:sldId id="328" r:id="rId15"/>
    <p:sldId id="329" r:id="rId16"/>
    <p:sldId id="334" r:id="rId17"/>
    <p:sldId id="330" r:id="rId18"/>
    <p:sldId id="331" r:id="rId19"/>
    <p:sldId id="332" r:id="rId20"/>
    <p:sldId id="333"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48" r:id="rId35"/>
    <p:sldId id="349" r:id="rId36"/>
    <p:sldId id="350" r:id="rId37"/>
    <p:sldId id="351" r:id="rId38"/>
    <p:sldId id="352" r:id="rId39"/>
    <p:sldId id="353" r:id="rId40"/>
    <p:sldId id="354" r:id="rId41"/>
    <p:sldId id="30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4C70"/>
    <a:srgbClr val="244C6F"/>
    <a:srgbClr val="224C6F"/>
    <a:srgbClr val="254C6E"/>
    <a:srgbClr val="1F3764"/>
    <a:srgbClr val="E3ECFB"/>
    <a:srgbClr val="0016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98"/>
    <p:restoredTop sz="95878"/>
  </p:normalViewPr>
  <p:slideViewPr>
    <p:cSldViewPr snapToGrid="0" snapToObjects="1">
      <p:cViewPr>
        <p:scale>
          <a:sx n="59" d="100"/>
          <a:sy n="59" d="100"/>
        </p:scale>
        <p:origin x="192" y="1368"/>
      </p:cViewPr>
      <p:guideLst/>
    </p:cSldViewPr>
  </p:slideViewPr>
  <p:outlineViewPr>
    <p:cViewPr>
      <p:scale>
        <a:sx n="33" d="100"/>
        <a:sy n="33" d="100"/>
      </p:scale>
      <p:origin x="0" y="0"/>
    </p:cViewPr>
    <p:sldLst>
      <p:sld r:id="rId1" collapse="1"/>
    </p:sldLst>
  </p:outlin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819607258495617"/>
          <c:y val="0.11931587819815206"/>
          <c:w val="0.85431793853845406"/>
          <c:h val="0.64030002347267556"/>
        </c:manualLayout>
      </c:layout>
      <c:scatterChart>
        <c:scatterStyle val="lineMarker"/>
        <c:varyColors val="0"/>
        <c:ser>
          <c:idx val="0"/>
          <c:order val="0"/>
          <c:tx>
            <c:strRef>
              <c:f>Sheet1!$B$1</c:f>
              <c:strCache>
                <c:ptCount val="1"/>
                <c:pt idx="0">
                  <c:v>Annualized Return</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Sheet1!$A$2:$A$26</c:f>
              <c:numCache>
                <c:formatCode>General</c:formatCode>
                <c:ptCount val="25"/>
                <c:pt idx="0">
                  <c:v>3.5000000000000003E-2</c:v>
                </c:pt>
                <c:pt idx="1">
                  <c:v>3.6999999999999998E-2</c:v>
                </c:pt>
                <c:pt idx="2">
                  <c:v>4.1000000000000002E-2</c:v>
                </c:pt>
                <c:pt idx="3">
                  <c:v>4.4999999999999998E-2</c:v>
                </c:pt>
                <c:pt idx="4">
                  <c:v>4.5999999999999999E-2</c:v>
                </c:pt>
                <c:pt idx="5">
                  <c:v>4.7E-2</c:v>
                </c:pt>
                <c:pt idx="6">
                  <c:v>4.7800000000000002E-2</c:v>
                </c:pt>
                <c:pt idx="7">
                  <c:v>0.05</c:v>
                </c:pt>
                <c:pt idx="8">
                  <c:v>5.0999999999999997E-2</c:v>
                </c:pt>
                <c:pt idx="9">
                  <c:v>5.1999999999999998E-2</c:v>
                </c:pt>
                <c:pt idx="10">
                  <c:v>5.1999999999999998E-2</c:v>
                </c:pt>
                <c:pt idx="11">
                  <c:v>0.06</c:v>
                </c:pt>
                <c:pt idx="12">
                  <c:v>6.2E-2</c:v>
                </c:pt>
                <c:pt idx="13">
                  <c:v>7.0000000000000007E-2</c:v>
                </c:pt>
                <c:pt idx="14">
                  <c:v>7.3999999999999996E-2</c:v>
                </c:pt>
                <c:pt idx="15">
                  <c:v>0.08</c:v>
                </c:pt>
                <c:pt idx="16">
                  <c:v>8.8999999999999996E-2</c:v>
                </c:pt>
                <c:pt idx="17">
                  <c:v>9.5000000000000001E-2</c:v>
                </c:pt>
                <c:pt idx="18">
                  <c:v>0.1</c:v>
                </c:pt>
                <c:pt idx="19">
                  <c:v>0.11</c:v>
                </c:pt>
                <c:pt idx="20">
                  <c:v>0.115</c:v>
                </c:pt>
                <c:pt idx="21">
                  <c:v>0.12</c:v>
                </c:pt>
                <c:pt idx="22">
                  <c:v>0.13</c:v>
                </c:pt>
                <c:pt idx="23">
                  <c:v>0.17499999999999999</c:v>
                </c:pt>
                <c:pt idx="24">
                  <c:v>0.23</c:v>
                </c:pt>
              </c:numCache>
            </c:numRef>
          </c:xVal>
          <c:yVal>
            <c:numRef>
              <c:f>Sheet1!$B$2:$B$26</c:f>
              <c:numCache>
                <c:formatCode>General</c:formatCode>
                <c:ptCount val="25"/>
                <c:pt idx="0">
                  <c:v>0.08</c:v>
                </c:pt>
                <c:pt idx="1">
                  <c:v>0.08</c:v>
                </c:pt>
                <c:pt idx="2">
                  <c:v>8.5000000000000006E-2</c:v>
                </c:pt>
                <c:pt idx="3">
                  <c:v>8.5000000000000006E-2</c:v>
                </c:pt>
                <c:pt idx="4">
                  <c:v>8.5999999999999993E-2</c:v>
                </c:pt>
                <c:pt idx="5">
                  <c:v>8.6999999999999994E-2</c:v>
                </c:pt>
                <c:pt idx="6">
                  <c:v>8.8999999999999996E-2</c:v>
                </c:pt>
                <c:pt idx="7">
                  <c:v>8.8999999999999996E-2</c:v>
                </c:pt>
                <c:pt idx="8">
                  <c:v>9.0999999999999998E-2</c:v>
                </c:pt>
                <c:pt idx="9">
                  <c:v>8.4000000000000005E-2</c:v>
                </c:pt>
                <c:pt idx="10">
                  <c:v>0.1</c:v>
                </c:pt>
                <c:pt idx="11">
                  <c:v>0.1</c:v>
                </c:pt>
                <c:pt idx="12">
                  <c:v>0.11</c:v>
                </c:pt>
                <c:pt idx="13">
                  <c:v>0.08</c:v>
                </c:pt>
                <c:pt idx="14">
                  <c:v>8.1000000000000003E-2</c:v>
                </c:pt>
                <c:pt idx="15">
                  <c:v>0.17</c:v>
                </c:pt>
                <c:pt idx="16">
                  <c:v>0.16500000000000001</c:v>
                </c:pt>
                <c:pt idx="17">
                  <c:v>0.18</c:v>
                </c:pt>
                <c:pt idx="18">
                  <c:v>0.15</c:v>
                </c:pt>
                <c:pt idx="19">
                  <c:v>0.17</c:v>
                </c:pt>
                <c:pt idx="20">
                  <c:v>0.17</c:v>
                </c:pt>
                <c:pt idx="21">
                  <c:v>0.2</c:v>
                </c:pt>
                <c:pt idx="22">
                  <c:v>0.1</c:v>
                </c:pt>
                <c:pt idx="23">
                  <c:v>0.09</c:v>
                </c:pt>
                <c:pt idx="24">
                  <c:v>0.08</c:v>
                </c:pt>
              </c:numCache>
            </c:numRef>
          </c:yVal>
          <c:smooth val="0"/>
          <c:extLst>
            <c:ext xmlns:c16="http://schemas.microsoft.com/office/drawing/2014/chart" uri="{C3380CC4-5D6E-409C-BE32-E72D297353CC}">
              <c16:uniqueId val="{00000000-0C24-A542-BDAB-FA17E1F44342}"/>
            </c:ext>
          </c:extLst>
        </c:ser>
        <c:dLbls>
          <c:showLegendKey val="0"/>
          <c:showVal val="0"/>
          <c:showCatName val="0"/>
          <c:showSerName val="0"/>
          <c:showPercent val="0"/>
          <c:showBubbleSize val="0"/>
        </c:dLbls>
        <c:axId val="48751775"/>
        <c:axId val="50614575"/>
      </c:scatterChart>
      <c:valAx>
        <c:axId val="48751775"/>
        <c:scaling>
          <c:orientation val="minMax"/>
          <c:max val="0.25"/>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Annualized Variance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b" anchorCtr="0"/>
          <a:lstStyle/>
          <a:p>
            <a:pPr>
              <a:defRPr sz="1197" b="0" i="0" u="none" strike="noStrike" kern="1200" baseline="0">
                <a:solidFill>
                  <a:schemeClr val="tx1">
                    <a:lumMod val="65000"/>
                    <a:lumOff val="35000"/>
                  </a:schemeClr>
                </a:solidFill>
                <a:latin typeface="+mn-lt"/>
                <a:ea typeface="+mn-ea"/>
                <a:cs typeface="+mn-cs"/>
              </a:defRPr>
            </a:pPr>
            <a:endParaRPr lang="en-US"/>
          </a:p>
        </c:txPr>
        <c:crossAx val="50614575"/>
        <c:crosses val="autoZero"/>
        <c:crossBetween val="midCat"/>
      </c:valAx>
      <c:valAx>
        <c:axId val="50614575"/>
        <c:scaling>
          <c:orientation val="minMax"/>
          <c:max val="0.4"/>
          <c:min val="-0.4"/>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Annualized Mean</a:t>
                </a:r>
              </a:p>
            </c:rich>
          </c:tx>
          <c:layout>
            <c:manualLayout>
              <c:xMode val="edge"/>
              <c:yMode val="edge"/>
              <c:x val="1.6550362295153241E-2"/>
              <c:y val="0.343219162275863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751775"/>
        <c:crossesAt val="-0.4"/>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0C0205-F704-C842-AEDF-79CFE24D2544}" type="doc">
      <dgm:prSet loTypeId="urn:microsoft.com/office/officeart/2005/8/layout/chevron2" loCatId="" qsTypeId="urn:microsoft.com/office/officeart/2005/8/quickstyle/simple1" qsCatId="simple" csTypeId="urn:microsoft.com/office/officeart/2005/8/colors/accent0_3" csCatId="mainScheme" phldr="1"/>
      <dgm:spPr/>
      <dgm:t>
        <a:bodyPr/>
        <a:lstStyle/>
        <a:p>
          <a:endParaRPr lang="en-US"/>
        </a:p>
      </dgm:t>
    </dgm:pt>
    <dgm:pt modelId="{B8E8C25F-8D7B-C640-BE4C-6E6BC9865799}">
      <dgm:prSet phldrT="[Text]"/>
      <dgm:spPr/>
      <dgm:t>
        <a:bodyPr/>
        <a:lstStyle/>
        <a:p>
          <a:r>
            <a:rPr lang="en-US" dirty="0"/>
            <a:t>ETFs</a:t>
          </a:r>
        </a:p>
      </dgm:t>
    </dgm:pt>
    <dgm:pt modelId="{F42D9363-B767-774C-AA38-0E620335D16E}" type="parTrans" cxnId="{671CC79E-9782-4441-A791-0F9CFB3A25DB}">
      <dgm:prSet/>
      <dgm:spPr/>
      <dgm:t>
        <a:bodyPr/>
        <a:lstStyle/>
        <a:p>
          <a:endParaRPr lang="en-US"/>
        </a:p>
      </dgm:t>
    </dgm:pt>
    <dgm:pt modelId="{C5A4912F-2006-2443-B44F-588FA1058E86}" type="sibTrans" cxnId="{671CC79E-9782-4441-A791-0F9CFB3A25DB}">
      <dgm:prSet/>
      <dgm:spPr/>
      <dgm:t>
        <a:bodyPr/>
        <a:lstStyle/>
        <a:p>
          <a:endParaRPr lang="en-US"/>
        </a:p>
      </dgm:t>
    </dgm:pt>
    <dgm:pt modelId="{D8AC3402-4781-9D45-93A1-EE07DAD79F0D}">
      <dgm:prSet phldrT="[Text]"/>
      <dgm:spPr/>
      <dgm:t>
        <a:bodyPr/>
        <a:lstStyle/>
        <a:p>
          <a:r>
            <a:rPr lang="en-US" dirty="0"/>
            <a:t>Bonds</a:t>
          </a:r>
        </a:p>
      </dgm:t>
    </dgm:pt>
    <dgm:pt modelId="{3B2CAA32-8E62-DC4C-9F42-4CEDA4B1D694}" type="parTrans" cxnId="{89EC2603-F9F1-3542-B97F-2809F65CEC04}">
      <dgm:prSet/>
      <dgm:spPr/>
      <dgm:t>
        <a:bodyPr/>
        <a:lstStyle/>
        <a:p>
          <a:endParaRPr lang="en-US"/>
        </a:p>
      </dgm:t>
    </dgm:pt>
    <dgm:pt modelId="{91383CFB-BC40-024B-B27C-5373BC584986}" type="sibTrans" cxnId="{89EC2603-F9F1-3542-B97F-2809F65CEC04}">
      <dgm:prSet/>
      <dgm:spPr/>
      <dgm:t>
        <a:bodyPr/>
        <a:lstStyle/>
        <a:p>
          <a:endParaRPr lang="en-US"/>
        </a:p>
      </dgm:t>
    </dgm:pt>
    <dgm:pt modelId="{F77714A8-0FEE-624A-8148-8A1182EE1245}">
      <dgm:prSet phldrT="[Text]"/>
      <dgm:spPr/>
      <dgm:t>
        <a:bodyPr/>
        <a:lstStyle/>
        <a:p>
          <a:r>
            <a:rPr lang="en-US" dirty="0"/>
            <a:t>Stocks</a:t>
          </a:r>
        </a:p>
      </dgm:t>
    </dgm:pt>
    <dgm:pt modelId="{A559FA89-FE44-8447-8506-C5BF799057B5}" type="parTrans" cxnId="{562A34EB-5192-2A49-9FAF-6374C94CCE39}">
      <dgm:prSet/>
      <dgm:spPr/>
      <dgm:t>
        <a:bodyPr/>
        <a:lstStyle/>
        <a:p>
          <a:endParaRPr lang="en-US"/>
        </a:p>
      </dgm:t>
    </dgm:pt>
    <dgm:pt modelId="{515E826A-6BF2-354E-8735-048B7C72C587}" type="sibTrans" cxnId="{562A34EB-5192-2A49-9FAF-6374C94CCE39}">
      <dgm:prSet/>
      <dgm:spPr/>
      <dgm:t>
        <a:bodyPr/>
        <a:lstStyle/>
        <a:p>
          <a:endParaRPr lang="en-US"/>
        </a:p>
      </dgm:t>
    </dgm:pt>
    <dgm:pt modelId="{02D3E215-498F-F043-B8EE-203A79174C53}">
      <dgm:prSet/>
      <dgm:spPr/>
      <dgm:t>
        <a:bodyPr/>
        <a:lstStyle/>
        <a:p>
          <a:r>
            <a:rPr lang="en-US" dirty="0"/>
            <a:t>Excess Return</a:t>
          </a:r>
        </a:p>
      </dgm:t>
    </dgm:pt>
    <dgm:pt modelId="{1AB878D7-3B20-1D4F-9871-6AF5AF43B122}" type="parTrans" cxnId="{A0DB329F-1518-0044-B9FC-A2420DEFCA80}">
      <dgm:prSet/>
      <dgm:spPr/>
      <dgm:t>
        <a:bodyPr/>
        <a:lstStyle/>
        <a:p>
          <a:endParaRPr lang="en-US"/>
        </a:p>
      </dgm:t>
    </dgm:pt>
    <dgm:pt modelId="{62BAF390-28EE-C148-80BC-796419601E25}" type="sibTrans" cxnId="{A0DB329F-1518-0044-B9FC-A2420DEFCA80}">
      <dgm:prSet/>
      <dgm:spPr/>
      <dgm:t>
        <a:bodyPr/>
        <a:lstStyle/>
        <a:p>
          <a:endParaRPr lang="en-US"/>
        </a:p>
      </dgm:t>
    </dgm:pt>
    <dgm:pt modelId="{C7EA1EC4-4EFD-D043-B5F2-C87B8E2F20E4}">
      <dgm:prSet/>
      <dgm:spPr/>
      <dgm:t>
        <a:bodyPr/>
        <a:lstStyle/>
        <a:p>
          <a:r>
            <a:rPr lang="en-US" dirty="0"/>
            <a:t>Risk Free Rate</a:t>
          </a:r>
        </a:p>
      </dgm:t>
    </dgm:pt>
    <dgm:pt modelId="{B1F249D0-41D8-2C41-B00B-BBB71FD1582C}" type="parTrans" cxnId="{F68FD245-64D2-104B-99AE-748ED6C9EE79}">
      <dgm:prSet/>
      <dgm:spPr/>
      <dgm:t>
        <a:bodyPr/>
        <a:lstStyle/>
        <a:p>
          <a:endParaRPr lang="en-US"/>
        </a:p>
      </dgm:t>
    </dgm:pt>
    <dgm:pt modelId="{D6A7AA9F-E42E-C945-9F66-1A693BD72C04}" type="sibTrans" cxnId="{F68FD245-64D2-104B-99AE-748ED6C9EE79}">
      <dgm:prSet/>
      <dgm:spPr/>
      <dgm:t>
        <a:bodyPr/>
        <a:lstStyle/>
        <a:p>
          <a:endParaRPr lang="en-US"/>
        </a:p>
      </dgm:t>
    </dgm:pt>
    <dgm:pt modelId="{E4DACF5C-C9AE-EF43-829C-7F5D5104E028}">
      <dgm:prSet/>
      <dgm:spPr/>
      <dgm:t>
        <a:bodyPr/>
        <a:lstStyle/>
        <a:p>
          <a:r>
            <a:rPr lang="en-US" dirty="0"/>
            <a:t>Long</a:t>
          </a:r>
        </a:p>
      </dgm:t>
    </dgm:pt>
    <dgm:pt modelId="{AA298118-06F1-D646-A49B-BEE85E39C5E0}" type="parTrans" cxnId="{6D9C7ECC-9F43-0F4D-94F4-E1CE15849C2D}">
      <dgm:prSet/>
      <dgm:spPr/>
      <dgm:t>
        <a:bodyPr/>
        <a:lstStyle/>
        <a:p>
          <a:endParaRPr lang="en-US"/>
        </a:p>
      </dgm:t>
    </dgm:pt>
    <dgm:pt modelId="{35414F97-FF9A-2043-B69A-4F4A93FE769F}" type="sibTrans" cxnId="{6D9C7ECC-9F43-0F4D-94F4-E1CE15849C2D}">
      <dgm:prSet/>
      <dgm:spPr/>
      <dgm:t>
        <a:bodyPr/>
        <a:lstStyle/>
        <a:p>
          <a:endParaRPr lang="en-US"/>
        </a:p>
      </dgm:t>
    </dgm:pt>
    <dgm:pt modelId="{49367D78-8BBD-3344-9F86-2CADA0314353}">
      <dgm:prSet/>
      <dgm:spPr>
        <a:solidFill>
          <a:srgbClr val="244C6F"/>
        </a:solidFill>
      </dgm:spPr>
      <dgm:t>
        <a:bodyPr/>
        <a:lstStyle/>
        <a:p>
          <a:endParaRPr lang="en-US" dirty="0"/>
        </a:p>
      </dgm:t>
    </dgm:pt>
    <dgm:pt modelId="{E474606B-B17B-C444-B433-D695D5B28472}" type="parTrans" cxnId="{492DEA7B-C276-B04C-B1A8-40CB57B68316}">
      <dgm:prSet/>
      <dgm:spPr/>
      <dgm:t>
        <a:bodyPr/>
        <a:lstStyle/>
        <a:p>
          <a:endParaRPr lang="en-US"/>
        </a:p>
      </dgm:t>
    </dgm:pt>
    <dgm:pt modelId="{C9A7CFA9-44DE-5443-A275-C297C27B1122}" type="sibTrans" cxnId="{492DEA7B-C276-B04C-B1A8-40CB57B68316}">
      <dgm:prSet/>
      <dgm:spPr/>
      <dgm:t>
        <a:bodyPr/>
        <a:lstStyle/>
        <a:p>
          <a:endParaRPr lang="en-US"/>
        </a:p>
      </dgm:t>
    </dgm:pt>
    <dgm:pt modelId="{3FE5F116-015E-FF4F-A34C-A43C360A27C1}">
      <dgm:prSet phldrT="[Text]"/>
      <dgm:spPr>
        <a:solidFill>
          <a:srgbClr val="244C6F"/>
        </a:solidFill>
      </dgm:spPr>
      <dgm:t>
        <a:bodyPr/>
        <a:lstStyle/>
        <a:p>
          <a:endParaRPr lang="en-US" dirty="0"/>
        </a:p>
      </dgm:t>
    </dgm:pt>
    <dgm:pt modelId="{E0729164-0061-454F-99D7-22D2444CB8C4}" type="parTrans" cxnId="{0F866308-66C9-C649-977B-4C237CF8616E}">
      <dgm:prSet/>
      <dgm:spPr/>
      <dgm:t>
        <a:bodyPr/>
        <a:lstStyle/>
        <a:p>
          <a:endParaRPr lang="en-US"/>
        </a:p>
      </dgm:t>
    </dgm:pt>
    <dgm:pt modelId="{4FD50EAF-2221-7949-B740-7247349E292B}" type="sibTrans" cxnId="{0F866308-66C9-C649-977B-4C237CF8616E}">
      <dgm:prSet/>
      <dgm:spPr/>
      <dgm:t>
        <a:bodyPr/>
        <a:lstStyle/>
        <a:p>
          <a:endParaRPr lang="en-US"/>
        </a:p>
      </dgm:t>
    </dgm:pt>
    <dgm:pt modelId="{6B31FB21-6E83-7A4F-B434-F23AC0023373}">
      <dgm:prSet phldrT="[Text]"/>
      <dgm:spPr>
        <a:solidFill>
          <a:srgbClr val="244C6F"/>
        </a:solidFill>
      </dgm:spPr>
      <dgm:t>
        <a:bodyPr/>
        <a:lstStyle/>
        <a:p>
          <a:endParaRPr lang="en-US" dirty="0"/>
        </a:p>
      </dgm:t>
    </dgm:pt>
    <dgm:pt modelId="{930C50B3-035B-634E-91FC-057B3A325B16}" type="parTrans" cxnId="{8BD9F345-DF87-9F49-8460-696F3966BE73}">
      <dgm:prSet/>
      <dgm:spPr/>
      <dgm:t>
        <a:bodyPr/>
        <a:lstStyle/>
        <a:p>
          <a:endParaRPr lang="en-US"/>
        </a:p>
      </dgm:t>
    </dgm:pt>
    <dgm:pt modelId="{EA392E68-696E-3144-A50C-84042D81CEF7}" type="sibTrans" cxnId="{8BD9F345-DF87-9F49-8460-696F3966BE73}">
      <dgm:prSet/>
      <dgm:spPr/>
      <dgm:t>
        <a:bodyPr/>
        <a:lstStyle/>
        <a:p>
          <a:endParaRPr lang="en-US"/>
        </a:p>
      </dgm:t>
    </dgm:pt>
    <dgm:pt modelId="{BBD8E178-676F-9A46-A505-DB2B26EFC417}">
      <dgm:prSet phldrT="[Text]"/>
      <dgm:spPr>
        <a:solidFill>
          <a:srgbClr val="224C6F"/>
        </a:solidFill>
      </dgm:spPr>
      <dgm:t>
        <a:bodyPr/>
        <a:lstStyle/>
        <a:p>
          <a:endParaRPr lang="en-US" dirty="0"/>
        </a:p>
      </dgm:t>
    </dgm:pt>
    <dgm:pt modelId="{9E099C3E-E05E-EA4D-A586-455C5DEB9B78}" type="sibTrans" cxnId="{5A4D80D9-BE4B-8D4A-9448-710C09FD8893}">
      <dgm:prSet/>
      <dgm:spPr/>
      <dgm:t>
        <a:bodyPr/>
        <a:lstStyle/>
        <a:p>
          <a:endParaRPr lang="en-US"/>
        </a:p>
      </dgm:t>
    </dgm:pt>
    <dgm:pt modelId="{31FEC40D-E2AB-AA4C-B631-8D548808AF17}" type="parTrans" cxnId="{5A4D80D9-BE4B-8D4A-9448-710C09FD8893}">
      <dgm:prSet/>
      <dgm:spPr/>
      <dgm:t>
        <a:bodyPr/>
        <a:lstStyle/>
        <a:p>
          <a:endParaRPr lang="en-US"/>
        </a:p>
      </dgm:t>
    </dgm:pt>
    <dgm:pt modelId="{939A33A0-A756-A545-81A1-FADDA98A2C1F}">
      <dgm:prSet/>
      <dgm:spPr>
        <a:solidFill>
          <a:srgbClr val="244C6F"/>
        </a:solidFill>
      </dgm:spPr>
      <dgm:t>
        <a:bodyPr/>
        <a:lstStyle/>
        <a:p>
          <a:endParaRPr lang="en-US" dirty="0"/>
        </a:p>
      </dgm:t>
    </dgm:pt>
    <dgm:pt modelId="{8350FC61-2693-AF4E-95CA-656441F712A4}" type="parTrans" cxnId="{A61B32B5-EDAB-DF46-999C-850321BCB47A}">
      <dgm:prSet/>
      <dgm:spPr/>
      <dgm:t>
        <a:bodyPr/>
        <a:lstStyle/>
        <a:p>
          <a:endParaRPr lang="en-US"/>
        </a:p>
      </dgm:t>
    </dgm:pt>
    <dgm:pt modelId="{2F82E567-57B4-7C45-8E37-05C2D5470D13}" type="sibTrans" cxnId="{A61B32B5-EDAB-DF46-999C-850321BCB47A}">
      <dgm:prSet/>
      <dgm:spPr/>
      <dgm:t>
        <a:bodyPr/>
        <a:lstStyle/>
        <a:p>
          <a:endParaRPr lang="en-US"/>
        </a:p>
      </dgm:t>
    </dgm:pt>
    <dgm:pt modelId="{8D481B31-FA91-F04D-A656-C8899AC4FBF9}">
      <dgm:prSet/>
      <dgm:spPr>
        <a:solidFill>
          <a:srgbClr val="244C6F"/>
        </a:solidFill>
      </dgm:spPr>
      <dgm:t>
        <a:bodyPr/>
        <a:lstStyle/>
        <a:p>
          <a:endParaRPr lang="en-US" dirty="0"/>
        </a:p>
      </dgm:t>
    </dgm:pt>
    <dgm:pt modelId="{DE2E5A2A-11C1-B440-8F2A-50645D25399B}" type="parTrans" cxnId="{51807989-0A5D-3240-BB55-3942592CF66B}">
      <dgm:prSet/>
      <dgm:spPr/>
      <dgm:t>
        <a:bodyPr/>
        <a:lstStyle/>
        <a:p>
          <a:endParaRPr lang="en-US"/>
        </a:p>
      </dgm:t>
    </dgm:pt>
    <dgm:pt modelId="{355FB7D6-E4C6-EE49-8944-A8F65AA7D0A3}" type="sibTrans" cxnId="{51807989-0A5D-3240-BB55-3942592CF66B}">
      <dgm:prSet/>
      <dgm:spPr/>
      <dgm:t>
        <a:bodyPr/>
        <a:lstStyle/>
        <a:p>
          <a:endParaRPr lang="en-US"/>
        </a:p>
      </dgm:t>
    </dgm:pt>
    <dgm:pt modelId="{10D082E5-09B1-9A4B-BEAB-2A9FD29C16C0}">
      <dgm:prSet/>
      <dgm:spPr/>
      <dgm:t>
        <a:bodyPr/>
        <a:lstStyle/>
        <a:p>
          <a:r>
            <a:rPr lang="en-US" dirty="0"/>
            <a:t>Short</a:t>
          </a:r>
        </a:p>
      </dgm:t>
    </dgm:pt>
    <dgm:pt modelId="{0BA7484D-1111-E440-902A-D70CFFAE4251}" type="parTrans" cxnId="{152B0A58-5479-F04D-8C94-00B9000B8E5F}">
      <dgm:prSet/>
      <dgm:spPr/>
      <dgm:t>
        <a:bodyPr/>
        <a:lstStyle/>
        <a:p>
          <a:endParaRPr lang="en-US"/>
        </a:p>
      </dgm:t>
    </dgm:pt>
    <dgm:pt modelId="{004ED9FC-C87E-4E44-9966-E02EC1BF8FEA}" type="sibTrans" cxnId="{152B0A58-5479-F04D-8C94-00B9000B8E5F}">
      <dgm:prSet/>
      <dgm:spPr/>
      <dgm:t>
        <a:bodyPr/>
        <a:lstStyle/>
        <a:p>
          <a:endParaRPr lang="en-US"/>
        </a:p>
      </dgm:t>
    </dgm:pt>
    <dgm:pt modelId="{CEEEC505-C468-0A43-98B8-0973A2F87174}">
      <dgm:prSet/>
      <dgm:spPr/>
      <dgm:t>
        <a:bodyPr/>
        <a:lstStyle/>
        <a:p>
          <a:endParaRPr lang="en-US" dirty="0"/>
        </a:p>
      </dgm:t>
    </dgm:pt>
    <dgm:pt modelId="{77DD08B8-986B-8A47-871B-FC6F91F625DF}" type="parTrans" cxnId="{B9288FB4-16F6-4644-96F8-5E768A41CCE9}">
      <dgm:prSet/>
      <dgm:spPr/>
      <dgm:t>
        <a:bodyPr/>
        <a:lstStyle/>
        <a:p>
          <a:endParaRPr lang="en-US"/>
        </a:p>
      </dgm:t>
    </dgm:pt>
    <dgm:pt modelId="{F5E1BD90-EAE1-684C-AD40-CA950F39DD30}" type="sibTrans" cxnId="{B9288FB4-16F6-4644-96F8-5E768A41CCE9}">
      <dgm:prSet/>
      <dgm:spPr/>
      <dgm:t>
        <a:bodyPr/>
        <a:lstStyle/>
        <a:p>
          <a:endParaRPr lang="en-US"/>
        </a:p>
      </dgm:t>
    </dgm:pt>
    <dgm:pt modelId="{5B5BA0C3-E267-E947-9B43-516A5B64BB66}">
      <dgm:prSet/>
      <dgm:spPr/>
      <dgm:t>
        <a:bodyPr/>
        <a:lstStyle/>
        <a:p>
          <a:r>
            <a:rPr lang="en-US" dirty="0"/>
            <a:t>Leverage </a:t>
          </a:r>
        </a:p>
      </dgm:t>
    </dgm:pt>
    <dgm:pt modelId="{EF9E8B56-F834-4D4B-8007-9608880C9E93}" type="parTrans" cxnId="{9E2672A8-E197-F947-BE8F-1F0707972C1C}">
      <dgm:prSet/>
      <dgm:spPr/>
      <dgm:t>
        <a:bodyPr/>
        <a:lstStyle/>
        <a:p>
          <a:endParaRPr lang="en-US"/>
        </a:p>
      </dgm:t>
    </dgm:pt>
    <dgm:pt modelId="{36C27C48-AAE0-9747-A422-027A5DD6DDD1}" type="sibTrans" cxnId="{9E2672A8-E197-F947-BE8F-1F0707972C1C}">
      <dgm:prSet/>
      <dgm:spPr/>
      <dgm:t>
        <a:bodyPr/>
        <a:lstStyle/>
        <a:p>
          <a:endParaRPr lang="en-US"/>
        </a:p>
      </dgm:t>
    </dgm:pt>
    <dgm:pt modelId="{776969F6-D5E4-6548-8DC9-343E0F9AC198}">
      <dgm:prSet/>
      <dgm:spPr/>
      <dgm:t>
        <a:bodyPr/>
        <a:lstStyle/>
        <a:p>
          <a:endParaRPr lang="en-US" dirty="0"/>
        </a:p>
      </dgm:t>
    </dgm:pt>
    <dgm:pt modelId="{21B0534C-C7FC-9949-9BB0-C3F89F055995}" type="parTrans" cxnId="{2FB15A77-771A-D745-99E2-07A4578A8C95}">
      <dgm:prSet/>
      <dgm:spPr/>
      <dgm:t>
        <a:bodyPr/>
        <a:lstStyle/>
        <a:p>
          <a:endParaRPr lang="en-US"/>
        </a:p>
      </dgm:t>
    </dgm:pt>
    <dgm:pt modelId="{34002D7A-CE63-DB4E-8B30-41D7839ABFB4}" type="sibTrans" cxnId="{2FB15A77-771A-D745-99E2-07A4578A8C95}">
      <dgm:prSet/>
      <dgm:spPr/>
      <dgm:t>
        <a:bodyPr/>
        <a:lstStyle/>
        <a:p>
          <a:endParaRPr lang="en-US"/>
        </a:p>
      </dgm:t>
    </dgm:pt>
    <dgm:pt modelId="{F503E8A3-FF47-0848-BD07-B4D63851BA5F}" type="pres">
      <dgm:prSet presAssocID="{CB0C0205-F704-C842-AEDF-79CFE24D2544}" presName="linearFlow" presStyleCnt="0">
        <dgm:presLayoutVars>
          <dgm:dir/>
          <dgm:animLvl val="lvl"/>
          <dgm:resizeHandles val="exact"/>
        </dgm:presLayoutVars>
      </dgm:prSet>
      <dgm:spPr/>
    </dgm:pt>
    <dgm:pt modelId="{1E11AD9D-27EF-D24F-9863-64FBDF59E9C5}" type="pres">
      <dgm:prSet presAssocID="{BBD8E178-676F-9A46-A505-DB2B26EFC417}" presName="composite" presStyleCnt="0"/>
      <dgm:spPr/>
    </dgm:pt>
    <dgm:pt modelId="{CDED2877-DFCB-C84C-AA69-874AB74F19E6}" type="pres">
      <dgm:prSet presAssocID="{BBD8E178-676F-9A46-A505-DB2B26EFC417}" presName="parentText" presStyleLbl="alignNode1" presStyleIdx="0" presStyleCnt="8">
        <dgm:presLayoutVars>
          <dgm:chMax val="1"/>
          <dgm:bulletEnabled val="1"/>
        </dgm:presLayoutVars>
      </dgm:prSet>
      <dgm:spPr/>
    </dgm:pt>
    <dgm:pt modelId="{2A942AAB-3D4D-2742-ADCE-01BD8C03E2CD}" type="pres">
      <dgm:prSet presAssocID="{BBD8E178-676F-9A46-A505-DB2B26EFC417}" presName="descendantText" presStyleLbl="alignAcc1" presStyleIdx="0" presStyleCnt="8">
        <dgm:presLayoutVars>
          <dgm:bulletEnabled val="1"/>
        </dgm:presLayoutVars>
      </dgm:prSet>
      <dgm:spPr/>
    </dgm:pt>
    <dgm:pt modelId="{6EFEE6B7-6E37-874A-B8DB-140C9C45E1B2}" type="pres">
      <dgm:prSet presAssocID="{9E099C3E-E05E-EA4D-A586-455C5DEB9B78}" presName="sp" presStyleCnt="0"/>
      <dgm:spPr/>
    </dgm:pt>
    <dgm:pt modelId="{2A6E0D51-42F0-7341-9032-B67FD163E4B5}" type="pres">
      <dgm:prSet presAssocID="{6B31FB21-6E83-7A4F-B434-F23AC0023373}" presName="composite" presStyleCnt="0"/>
      <dgm:spPr/>
    </dgm:pt>
    <dgm:pt modelId="{7BE8D6D6-85A1-8C49-B734-2905D830AA71}" type="pres">
      <dgm:prSet presAssocID="{6B31FB21-6E83-7A4F-B434-F23AC0023373}" presName="parentText" presStyleLbl="alignNode1" presStyleIdx="1" presStyleCnt="8">
        <dgm:presLayoutVars>
          <dgm:chMax val="1"/>
          <dgm:bulletEnabled val="1"/>
        </dgm:presLayoutVars>
      </dgm:prSet>
      <dgm:spPr/>
    </dgm:pt>
    <dgm:pt modelId="{A2853E6D-2B6F-3D41-8830-7197C1E42F24}" type="pres">
      <dgm:prSet presAssocID="{6B31FB21-6E83-7A4F-B434-F23AC0023373}" presName="descendantText" presStyleLbl="alignAcc1" presStyleIdx="1" presStyleCnt="8">
        <dgm:presLayoutVars>
          <dgm:bulletEnabled val="1"/>
        </dgm:presLayoutVars>
      </dgm:prSet>
      <dgm:spPr/>
    </dgm:pt>
    <dgm:pt modelId="{D2AAC4F8-722B-8340-8DB5-9F0BA08021E2}" type="pres">
      <dgm:prSet presAssocID="{EA392E68-696E-3144-A50C-84042D81CEF7}" presName="sp" presStyleCnt="0"/>
      <dgm:spPr/>
    </dgm:pt>
    <dgm:pt modelId="{5BA1FDF7-BF1E-7E47-B353-77C50BE08F21}" type="pres">
      <dgm:prSet presAssocID="{3FE5F116-015E-FF4F-A34C-A43C360A27C1}" presName="composite" presStyleCnt="0"/>
      <dgm:spPr/>
    </dgm:pt>
    <dgm:pt modelId="{4030BF2A-446C-F04A-812E-589617EF0E6A}" type="pres">
      <dgm:prSet presAssocID="{3FE5F116-015E-FF4F-A34C-A43C360A27C1}" presName="parentText" presStyleLbl="alignNode1" presStyleIdx="2" presStyleCnt="8">
        <dgm:presLayoutVars>
          <dgm:chMax val="1"/>
          <dgm:bulletEnabled val="1"/>
        </dgm:presLayoutVars>
      </dgm:prSet>
      <dgm:spPr/>
    </dgm:pt>
    <dgm:pt modelId="{D55521CA-3025-8A4B-B6A0-0CA54848CCBA}" type="pres">
      <dgm:prSet presAssocID="{3FE5F116-015E-FF4F-A34C-A43C360A27C1}" presName="descendantText" presStyleLbl="alignAcc1" presStyleIdx="2" presStyleCnt="8">
        <dgm:presLayoutVars>
          <dgm:bulletEnabled val="1"/>
        </dgm:presLayoutVars>
      </dgm:prSet>
      <dgm:spPr/>
    </dgm:pt>
    <dgm:pt modelId="{281163B6-9E72-3741-B64E-09BC0D7B2992}" type="pres">
      <dgm:prSet presAssocID="{4FD50EAF-2221-7949-B740-7247349E292B}" presName="sp" presStyleCnt="0"/>
      <dgm:spPr/>
    </dgm:pt>
    <dgm:pt modelId="{7D57B3E9-4B2A-B049-97C0-016A6A77773C}" type="pres">
      <dgm:prSet presAssocID="{49367D78-8BBD-3344-9F86-2CADA0314353}" presName="composite" presStyleCnt="0"/>
      <dgm:spPr/>
    </dgm:pt>
    <dgm:pt modelId="{31BE89B0-084A-6B40-B2A8-04561A1D2559}" type="pres">
      <dgm:prSet presAssocID="{49367D78-8BBD-3344-9F86-2CADA0314353}" presName="parentText" presStyleLbl="alignNode1" presStyleIdx="3" presStyleCnt="8">
        <dgm:presLayoutVars>
          <dgm:chMax val="1"/>
          <dgm:bulletEnabled val="1"/>
        </dgm:presLayoutVars>
      </dgm:prSet>
      <dgm:spPr/>
    </dgm:pt>
    <dgm:pt modelId="{69A3CE46-E611-6847-A8AB-2C31253861A2}" type="pres">
      <dgm:prSet presAssocID="{49367D78-8BBD-3344-9F86-2CADA0314353}" presName="descendantText" presStyleLbl="alignAcc1" presStyleIdx="3" presStyleCnt="8">
        <dgm:presLayoutVars>
          <dgm:bulletEnabled val="1"/>
        </dgm:presLayoutVars>
      </dgm:prSet>
      <dgm:spPr/>
    </dgm:pt>
    <dgm:pt modelId="{CB6600BD-338A-3544-93FF-DFCB5434C191}" type="pres">
      <dgm:prSet presAssocID="{C9A7CFA9-44DE-5443-A275-C297C27B1122}" presName="sp" presStyleCnt="0"/>
      <dgm:spPr/>
    </dgm:pt>
    <dgm:pt modelId="{23F2698A-0B5E-CA42-B13B-4AC9E5470184}" type="pres">
      <dgm:prSet presAssocID="{939A33A0-A756-A545-81A1-FADDA98A2C1F}" presName="composite" presStyleCnt="0"/>
      <dgm:spPr/>
    </dgm:pt>
    <dgm:pt modelId="{C8A61EE0-1A80-7341-9D50-60FBD4256BF5}" type="pres">
      <dgm:prSet presAssocID="{939A33A0-A756-A545-81A1-FADDA98A2C1F}" presName="parentText" presStyleLbl="alignNode1" presStyleIdx="4" presStyleCnt="8">
        <dgm:presLayoutVars>
          <dgm:chMax val="1"/>
          <dgm:bulletEnabled val="1"/>
        </dgm:presLayoutVars>
      </dgm:prSet>
      <dgm:spPr/>
    </dgm:pt>
    <dgm:pt modelId="{407D4379-7D10-E64C-B3D9-3AF65AE88308}" type="pres">
      <dgm:prSet presAssocID="{939A33A0-A756-A545-81A1-FADDA98A2C1F}" presName="descendantText" presStyleLbl="alignAcc1" presStyleIdx="4" presStyleCnt="8">
        <dgm:presLayoutVars>
          <dgm:bulletEnabled val="1"/>
        </dgm:presLayoutVars>
      </dgm:prSet>
      <dgm:spPr/>
    </dgm:pt>
    <dgm:pt modelId="{14AA084C-EA59-9E4C-B041-31DC61793464}" type="pres">
      <dgm:prSet presAssocID="{2F82E567-57B4-7C45-8E37-05C2D5470D13}" presName="sp" presStyleCnt="0"/>
      <dgm:spPr/>
    </dgm:pt>
    <dgm:pt modelId="{3D762A2E-7E04-9C4B-B8D3-A47CAEBA20AE}" type="pres">
      <dgm:prSet presAssocID="{8D481B31-FA91-F04D-A656-C8899AC4FBF9}" presName="composite" presStyleCnt="0"/>
      <dgm:spPr/>
    </dgm:pt>
    <dgm:pt modelId="{77075618-0B3E-BB44-BD61-174C8A465A8C}" type="pres">
      <dgm:prSet presAssocID="{8D481B31-FA91-F04D-A656-C8899AC4FBF9}" presName="parentText" presStyleLbl="alignNode1" presStyleIdx="5" presStyleCnt="8">
        <dgm:presLayoutVars>
          <dgm:chMax val="1"/>
          <dgm:bulletEnabled val="1"/>
        </dgm:presLayoutVars>
      </dgm:prSet>
      <dgm:spPr/>
    </dgm:pt>
    <dgm:pt modelId="{6993FF26-9ECC-E249-A6E5-7BDFDAA0E31F}" type="pres">
      <dgm:prSet presAssocID="{8D481B31-FA91-F04D-A656-C8899AC4FBF9}" presName="descendantText" presStyleLbl="alignAcc1" presStyleIdx="5" presStyleCnt="8">
        <dgm:presLayoutVars>
          <dgm:bulletEnabled val="1"/>
        </dgm:presLayoutVars>
      </dgm:prSet>
      <dgm:spPr/>
    </dgm:pt>
    <dgm:pt modelId="{4275EB5B-3FFF-004C-8D76-863150B11AB1}" type="pres">
      <dgm:prSet presAssocID="{355FB7D6-E4C6-EE49-8944-A8F65AA7D0A3}" presName="sp" presStyleCnt="0"/>
      <dgm:spPr/>
    </dgm:pt>
    <dgm:pt modelId="{5E791FE1-29DE-5C48-B312-B5D2EC3CA1E7}" type="pres">
      <dgm:prSet presAssocID="{CEEEC505-C468-0A43-98B8-0973A2F87174}" presName="composite" presStyleCnt="0"/>
      <dgm:spPr/>
    </dgm:pt>
    <dgm:pt modelId="{90494EA2-8F34-764B-8B13-EA6C4A5F4877}" type="pres">
      <dgm:prSet presAssocID="{CEEEC505-C468-0A43-98B8-0973A2F87174}" presName="parentText" presStyleLbl="alignNode1" presStyleIdx="6" presStyleCnt="8">
        <dgm:presLayoutVars>
          <dgm:chMax val="1"/>
          <dgm:bulletEnabled val="1"/>
        </dgm:presLayoutVars>
      </dgm:prSet>
      <dgm:spPr/>
    </dgm:pt>
    <dgm:pt modelId="{21B4A180-91F4-CF40-87B2-25C72581688B}" type="pres">
      <dgm:prSet presAssocID="{CEEEC505-C468-0A43-98B8-0973A2F87174}" presName="descendantText" presStyleLbl="alignAcc1" presStyleIdx="6" presStyleCnt="8">
        <dgm:presLayoutVars>
          <dgm:bulletEnabled val="1"/>
        </dgm:presLayoutVars>
      </dgm:prSet>
      <dgm:spPr/>
    </dgm:pt>
    <dgm:pt modelId="{8C7CD899-5425-634D-81C4-BFC9749977EC}" type="pres">
      <dgm:prSet presAssocID="{F5E1BD90-EAE1-684C-AD40-CA950F39DD30}" presName="sp" presStyleCnt="0"/>
      <dgm:spPr/>
    </dgm:pt>
    <dgm:pt modelId="{EEE5AB32-4D79-5A40-B3EF-B77EF933BA04}" type="pres">
      <dgm:prSet presAssocID="{776969F6-D5E4-6548-8DC9-343E0F9AC198}" presName="composite" presStyleCnt="0"/>
      <dgm:spPr/>
    </dgm:pt>
    <dgm:pt modelId="{B7274B4E-57D1-B94C-A50B-842FBF1385DB}" type="pres">
      <dgm:prSet presAssocID="{776969F6-D5E4-6548-8DC9-343E0F9AC198}" presName="parentText" presStyleLbl="alignNode1" presStyleIdx="7" presStyleCnt="8">
        <dgm:presLayoutVars>
          <dgm:chMax val="1"/>
          <dgm:bulletEnabled val="1"/>
        </dgm:presLayoutVars>
      </dgm:prSet>
      <dgm:spPr/>
    </dgm:pt>
    <dgm:pt modelId="{EE6540D4-C2FA-1B46-BDD9-2D9A0A8895AE}" type="pres">
      <dgm:prSet presAssocID="{776969F6-D5E4-6548-8DC9-343E0F9AC198}" presName="descendantText" presStyleLbl="alignAcc1" presStyleIdx="7" presStyleCnt="8">
        <dgm:presLayoutVars>
          <dgm:bulletEnabled val="1"/>
        </dgm:presLayoutVars>
      </dgm:prSet>
      <dgm:spPr/>
    </dgm:pt>
  </dgm:ptLst>
  <dgm:cxnLst>
    <dgm:cxn modelId="{7C0A5302-56CE-754C-A414-ECE4732B22CF}" type="presOf" srcId="{939A33A0-A756-A545-81A1-FADDA98A2C1F}" destId="{C8A61EE0-1A80-7341-9D50-60FBD4256BF5}" srcOrd="0" destOrd="0" presId="urn:microsoft.com/office/officeart/2005/8/layout/chevron2"/>
    <dgm:cxn modelId="{89EC2603-F9F1-3542-B97F-2809F65CEC04}" srcId="{6B31FB21-6E83-7A4F-B434-F23AC0023373}" destId="{D8AC3402-4781-9D45-93A1-EE07DAD79F0D}" srcOrd="0" destOrd="0" parTransId="{3B2CAA32-8E62-DC4C-9F42-4CEDA4B1D694}" sibTransId="{91383CFB-BC40-024B-B27C-5373BC584986}"/>
    <dgm:cxn modelId="{0F866308-66C9-C649-977B-4C237CF8616E}" srcId="{CB0C0205-F704-C842-AEDF-79CFE24D2544}" destId="{3FE5F116-015E-FF4F-A34C-A43C360A27C1}" srcOrd="2" destOrd="0" parTransId="{E0729164-0061-454F-99D7-22D2444CB8C4}" sibTransId="{4FD50EAF-2221-7949-B740-7247349E292B}"/>
    <dgm:cxn modelId="{C998E015-F591-754F-AE5A-161A141DB650}" type="presOf" srcId="{02D3E215-498F-F043-B8EE-203A79174C53}" destId="{69A3CE46-E611-6847-A8AB-2C31253861A2}" srcOrd="0" destOrd="0" presId="urn:microsoft.com/office/officeart/2005/8/layout/chevron2"/>
    <dgm:cxn modelId="{EE19D517-3464-7741-AB22-20D496EEB44C}" type="presOf" srcId="{776969F6-D5E4-6548-8DC9-343E0F9AC198}" destId="{B7274B4E-57D1-B94C-A50B-842FBF1385DB}" srcOrd="0" destOrd="0" presId="urn:microsoft.com/office/officeart/2005/8/layout/chevron2"/>
    <dgm:cxn modelId="{71CE1729-0817-2B4C-90DF-B2AC927E02B6}" type="presOf" srcId="{CEEEC505-C468-0A43-98B8-0973A2F87174}" destId="{90494EA2-8F34-764B-8B13-EA6C4A5F4877}" srcOrd="0" destOrd="0" presId="urn:microsoft.com/office/officeart/2005/8/layout/chevron2"/>
    <dgm:cxn modelId="{F1260E3C-9099-D44C-AE64-B6C26A4B203D}" type="presOf" srcId="{49367D78-8BBD-3344-9F86-2CADA0314353}" destId="{31BE89B0-084A-6B40-B2A8-04561A1D2559}" srcOrd="0" destOrd="0" presId="urn:microsoft.com/office/officeart/2005/8/layout/chevron2"/>
    <dgm:cxn modelId="{F68FD245-64D2-104B-99AE-748ED6C9EE79}" srcId="{939A33A0-A756-A545-81A1-FADDA98A2C1F}" destId="{C7EA1EC4-4EFD-D043-B5F2-C87B8E2F20E4}" srcOrd="0" destOrd="0" parTransId="{B1F249D0-41D8-2C41-B00B-BBB71FD1582C}" sibTransId="{D6A7AA9F-E42E-C945-9F66-1A693BD72C04}"/>
    <dgm:cxn modelId="{8BD9F345-DF87-9F49-8460-696F3966BE73}" srcId="{CB0C0205-F704-C842-AEDF-79CFE24D2544}" destId="{6B31FB21-6E83-7A4F-B434-F23AC0023373}" srcOrd="1" destOrd="0" parTransId="{930C50B3-035B-634E-91FC-057B3A325B16}" sibTransId="{EA392E68-696E-3144-A50C-84042D81CEF7}"/>
    <dgm:cxn modelId="{1066134D-2BF8-F049-B842-34FE49518F82}" type="presOf" srcId="{E4DACF5C-C9AE-EF43-829C-7F5D5104E028}" destId="{6993FF26-9ECC-E249-A6E5-7BDFDAA0E31F}" srcOrd="0" destOrd="0" presId="urn:microsoft.com/office/officeart/2005/8/layout/chevron2"/>
    <dgm:cxn modelId="{152B0A58-5479-F04D-8C94-00B9000B8E5F}" srcId="{CEEEC505-C468-0A43-98B8-0973A2F87174}" destId="{10D082E5-09B1-9A4B-BEAB-2A9FD29C16C0}" srcOrd="0" destOrd="0" parTransId="{0BA7484D-1111-E440-902A-D70CFFAE4251}" sibTransId="{004ED9FC-C87E-4E44-9966-E02EC1BF8FEA}"/>
    <dgm:cxn modelId="{1B32B065-943E-2B41-9323-541CBD090AA0}" type="presOf" srcId="{3FE5F116-015E-FF4F-A34C-A43C360A27C1}" destId="{4030BF2A-446C-F04A-812E-589617EF0E6A}" srcOrd="0" destOrd="0" presId="urn:microsoft.com/office/officeart/2005/8/layout/chevron2"/>
    <dgm:cxn modelId="{9348206A-A7C8-C740-8864-CF21C40F218D}" type="presOf" srcId="{10D082E5-09B1-9A4B-BEAB-2A9FD29C16C0}" destId="{21B4A180-91F4-CF40-87B2-25C72581688B}" srcOrd="0" destOrd="0" presId="urn:microsoft.com/office/officeart/2005/8/layout/chevron2"/>
    <dgm:cxn modelId="{2FB15A77-771A-D745-99E2-07A4578A8C95}" srcId="{CB0C0205-F704-C842-AEDF-79CFE24D2544}" destId="{776969F6-D5E4-6548-8DC9-343E0F9AC198}" srcOrd="7" destOrd="0" parTransId="{21B0534C-C7FC-9949-9BB0-C3F89F055995}" sibTransId="{34002D7A-CE63-DB4E-8B30-41D7839ABFB4}"/>
    <dgm:cxn modelId="{492DEA7B-C276-B04C-B1A8-40CB57B68316}" srcId="{CB0C0205-F704-C842-AEDF-79CFE24D2544}" destId="{49367D78-8BBD-3344-9F86-2CADA0314353}" srcOrd="3" destOrd="0" parTransId="{E474606B-B17B-C444-B433-D695D5B28472}" sibTransId="{C9A7CFA9-44DE-5443-A275-C297C27B1122}"/>
    <dgm:cxn modelId="{ADF84F7D-7F0B-304B-AA85-91AF54374314}" type="presOf" srcId="{6B31FB21-6E83-7A4F-B434-F23AC0023373}" destId="{7BE8D6D6-85A1-8C49-B734-2905D830AA71}" srcOrd="0" destOrd="0" presId="urn:microsoft.com/office/officeart/2005/8/layout/chevron2"/>
    <dgm:cxn modelId="{37B42989-27B5-3D42-8257-F27F4F04AF93}" type="presOf" srcId="{B8E8C25F-8D7B-C640-BE4C-6E6BC9865799}" destId="{2A942AAB-3D4D-2742-ADCE-01BD8C03E2CD}" srcOrd="0" destOrd="0" presId="urn:microsoft.com/office/officeart/2005/8/layout/chevron2"/>
    <dgm:cxn modelId="{51807989-0A5D-3240-BB55-3942592CF66B}" srcId="{CB0C0205-F704-C842-AEDF-79CFE24D2544}" destId="{8D481B31-FA91-F04D-A656-C8899AC4FBF9}" srcOrd="5" destOrd="0" parTransId="{DE2E5A2A-11C1-B440-8F2A-50645D25399B}" sibTransId="{355FB7D6-E4C6-EE49-8944-A8F65AA7D0A3}"/>
    <dgm:cxn modelId="{671CC79E-9782-4441-A791-0F9CFB3A25DB}" srcId="{BBD8E178-676F-9A46-A505-DB2B26EFC417}" destId="{B8E8C25F-8D7B-C640-BE4C-6E6BC9865799}" srcOrd="0" destOrd="0" parTransId="{F42D9363-B767-774C-AA38-0E620335D16E}" sibTransId="{C5A4912F-2006-2443-B44F-588FA1058E86}"/>
    <dgm:cxn modelId="{A0DB329F-1518-0044-B9FC-A2420DEFCA80}" srcId="{49367D78-8BBD-3344-9F86-2CADA0314353}" destId="{02D3E215-498F-F043-B8EE-203A79174C53}" srcOrd="0" destOrd="0" parTransId="{1AB878D7-3B20-1D4F-9871-6AF5AF43B122}" sibTransId="{62BAF390-28EE-C148-80BC-796419601E25}"/>
    <dgm:cxn modelId="{9E2672A8-E197-F947-BE8F-1F0707972C1C}" srcId="{776969F6-D5E4-6548-8DC9-343E0F9AC198}" destId="{5B5BA0C3-E267-E947-9B43-516A5B64BB66}" srcOrd="0" destOrd="0" parTransId="{EF9E8B56-F834-4D4B-8007-9608880C9E93}" sibTransId="{36C27C48-AAE0-9747-A422-027A5DD6DDD1}"/>
    <dgm:cxn modelId="{B9288FB4-16F6-4644-96F8-5E768A41CCE9}" srcId="{CB0C0205-F704-C842-AEDF-79CFE24D2544}" destId="{CEEEC505-C468-0A43-98B8-0973A2F87174}" srcOrd="6" destOrd="0" parTransId="{77DD08B8-986B-8A47-871B-FC6F91F625DF}" sibTransId="{F5E1BD90-EAE1-684C-AD40-CA950F39DD30}"/>
    <dgm:cxn modelId="{A61B32B5-EDAB-DF46-999C-850321BCB47A}" srcId="{CB0C0205-F704-C842-AEDF-79CFE24D2544}" destId="{939A33A0-A756-A545-81A1-FADDA98A2C1F}" srcOrd="4" destOrd="0" parTransId="{8350FC61-2693-AF4E-95CA-656441F712A4}" sibTransId="{2F82E567-57B4-7C45-8E37-05C2D5470D13}"/>
    <dgm:cxn modelId="{6D9C7ECC-9F43-0F4D-94F4-E1CE15849C2D}" srcId="{8D481B31-FA91-F04D-A656-C8899AC4FBF9}" destId="{E4DACF5C-C9AE-EF43-829C-7F5D5104E028}" srcOrd="0" destOrd="0" parTransId="{AA298118-06F1-D646-A49B-BEE85E39C5E0}" sibTransId="{35414F97-FF9A-2043-B69A-4F4A93FE769F}"/>
    <dgm:cxn modelId="{6E7659D4-6357-2240-B970-EEFC27A71FAF}" type="presOf" srcId="{C7EA1EC4-4EFD-D043-B5F2-C87B8E2F20E4}" destId="{407D4379-7D10-E64C-B3D9-3AF65AE88308}" srcOrd="0" destOrd="0" presId="urn:microsoft.com/office/officeart/2005/8/layout/chevron2"/>
    <dgm:cxn modelId="{5A4D80D9-BE4B-8D4A-9448-710C09FD8893}" srcId="{CB0C0205-F704-C842-AEDF-79CFE24D2544}" destId="{BBD8E178-676F-9A46-A505-DB2B26EFC417}" srcOrd="0" destOrd="0" parTransId="{31FEC40D-E2AB-AA4C-B631-8D548808AF17}" sibTransId="{9E099C3E-E05E-EA4D-A586-455C5DEB9B78}"/>
    <dgm:cxn modelId="{38C178DD-9961-2942-80DF-0052926CECA5}" type="presOf" srcId="{8D481B31-FA91-F04D-A656-C8899AC4FBF9}" destId="{77075618-0B3E-BB44-BD61-174C8A465A8C}" srcOrd="0" destOrd="0" presId="urn:microsoft.com/office/officeart/2005/8/layout/chevron2"/>
    <dgm:cxn modelId="{64DEC3E0-0E31-DD48-B3CB-ACC51628D288}" type="presOf" srcId="{CB0C0205-F704-C842-AEDF-79CFE24D2544}" destId="{F503E8A3-FF47-0848-BD07-B4D63851BA5F}" srcOrd="0" destOrd="0" presId="urn:microsoft.com/office/officeart/2005/8/layout/chevron2"/>
    <dgm:cxn modelId="{B659DDE2-A99C-A442-910A-2493311CC00B}" type="presOf" srcId="{5B5BA0C3-E267-E947-9B43-516A5B64BB66}" destId="{EE6540D4-C2FA-1B46-BDD9-2D9A0A8895AE}" srcOrd="0" destOrd="0" presId="urn:microsoft.com/office/officeart/2005/8/layout/chevron2"/>
    <dgm:cxn modelId="{7F6496E4-481B-A74D-956E-A18FE75BA6D3}" type="presOf" srcId="{D8AC3402-4781-9D45-93A1-EE07DAD79F0D}" destId="{A2853E6D-2B6F-3D41-8830-7197C1E42F24}" srcOrd="0" destOrd="0" presId="urn:microsoft.com/office/officeart/2005/8/layout/chevron2"/>
    <dgm:cxn modelId="{562A34EB-5192-2A49-9FAF-6374C94CCE39}" srcId="{3FE5F116-015E-FF4F-A34C-A43C360A27C1}" destId="{F77714A8-0FEE-624A-8148-8A1182EE1245}" srcOrd="0" destOrd="0" parTransId="{A559FA89-FE44-8447-8506-C5BF799057B5}" sibTransId="{515E826A-6BF2-354E-8735-048B7C72C587}"/>
    <dgm:cxn modelId="{2736F6F8-8386-ED48-8DCE-9E5F68A0427E}" type="presOf" srcId="{BBD8E178-676F-9A46-A505-DB2B26EFC417}" destId="{CDED2877-DFCB-C84C-AA69-874AB74F19E6}" srcOrd="0" destOrd="0" presId="urn:microsoft.com/office/officeart/2005/8/layout/chevron2"/>
    <dgm:cxn modelId="{A0882FFB-86CF-2B45-88E9-A03019EB43D7}" type="presOf" srcId="{F77714A8-0FEE-624A-8148-8A1182EE1245}" destId="{D55521CA-3025-8A4B-B6A0-0CA54848CCBA}" srcOrd="0" destOrd="0" presId="urn:microsoft.com/office/officeart/2005/8/layout/chevron2"/>
    <dgm:cxn modelId="{ADC35F5B-282D-9C45-8712-5AFB7773E25D}" type="presParOf" srcId="{F503E8A3-FF47-0848-BD07-B4D63851BA5F}" destId="{1E11AD9D-27EF-D24F-9863-64FBDF59E9C5}" srcOrd="0" destOrd="0" presId="urn:microsoft.com/office/officeart/2005/8/layout/chevron2"/>
    <dgm:cxn modelId="{FF9F9E0E-614E-0744-A618-F97B91E176C1}" type="presParOf" srcId="{1E11AD9D-27EF-D24F-9863-64FBDF59E9C5}" destId="{CDED2877-DFCB-C84C-AA69-874AB74F19E6}" srcOrd="0" destOrd="0" presId="urn:microsoft.com/office/officeart/2005/8/layout/chevron2"/>
    <dgm:cxn modelId="{F3B55AE9-9FAB-8F4D-8B12-794741AD3173}" type="presParOf" srcId="{1E11AD9D-27EF-D24F-9863-64FBDF59E9C5}" destId="{2A942AAB-3D4D-2742-ADCE-01BD8C03E2CD}" srcOrd="1" destOrd="0" presId="urn:microsoft.com/office/officeart/2005/8/layout/chevron2"/>
    <dgm:cxn modelId="{675285D8-D166-9443-A096-FA09BDBBE4F5}" type="presParOf" srcId="{F503E8A3-FF47-0848-BD07-B4D63851BA5F}" destId="{6EFEE6B7-6E37-874A-B8DB-140C9C45E1B2}" srcOrd="1" destOrd="0" presId="urn:microsoft.com/office/officeart/2005/8/layout/chevron2"/>
    <dgm:cxn modelId="{72606872-B3EA-D546-83B8-8BD6BFF2B2EF}" type="presParOf" srcId="{F503E8A3-FF47-0848-BD07-B4D63851BA5F}" destId="{2A6E0D51-42F0-7341-9032-B67FD163E4B5}" srcOrd="2" destOrd="0" presId="urn:microsoft.com/office/officeart/2005/8/layout/chevron2"/>
    <dgm:cxn modelId="{C82CB58C-0DF1-FD4F-B3FE-6BAFC739F509}" type="presParOf" srcId="{2A6E0D51-42F0-7341-9032-B67FD163E4B5}" destId="{7BE8D6D6-85A1-8C49-B734-2905D830AA71}" srcOrd="0" destOrd="0" presId="urn:microsoft.com/office/officeart/2005/8/layout/chevron2"/>
    <dgm:cxn modelId="{B15EF76A-414D-194E-909C-3E113326C649}" type="presParOf" srcId="{2A6E0D51-42F0-7341-9032-B67FD163E4B5}" destId="{A2853E6D-2B6F-3D41-8830-7197C1E42F24}" srcOrd="1" destOrd="0" presId="urn:microsoft.com/office/officeart/2005/8/layout/chevron2"/>
    <dgm:cxn modelId="{690FDBA4-24B2-F648-8F13-5A2781A87A72}" type="presParOf" srcId="{F503E8A3-FF47-0848-BD07-B4D63851BA5F}" destId="{D2AAC4F8-722B-8340-8DB5-9F0BA08021E2}" srcOrd="3" destOrd="0" presId="urn:microsoft.com/office/officeart/2005/8/layout/chevron2"/>
    <dgm:cxn modelId="{FB688FFC-69B1-F94C-B18F-78C80C79311A}" type="presParOf" srcId="{F503E8A3-FF47-0848-BD07-B4D63851BA5F}" destId="{5BA1FDF7-BF1E-7E47-B353-77C50BE08F21}" srcOrd="4" destOrd="0" presId="urn:microsoft.com/office/officeart/2005/8/layout/chevron2"/>
    <dgm:cxn modelId="{551B837D-6228-2440-82AC-65AF98ECA95B}" type="presParOf" srcId="{5BA1FDF7-BF1E-7E47-B353-77C50BE08F21}" destId="{4030BF2A-446C-F04A-812E-589617EF0E6A}" srcOrd="0" destOrd="0" presId="urn:microsoft.com/office/officeart/2005/8/layout/chevron2"/>
    <dgm:cxn modelId="{991E36D6-C6A2-4648-BCA7-C39C8C66826D}" type="presParOf" srcId="{5BA1FDF7-BF1E-7E47-B353-77C50BE08F21}" destId="{D55521CA-3025-8A4B-B6A0-0CA54848CCBA}" srcOrd="1" destOrd="0" presId="urn:microsoft.com/office/officeart/2005/8/layout/chevron2"/>
    <dgm:cxn modelId="{E37EB1BC-8F30-1A4B-B068-038E7A130FA1}" type="presParOf" srcId="{F503E8A3-FF47-0848-BD07-B4D63851BA5F}" destId="{281163B6-9E72-3741-B64E-09BC0D7B2992}" srcOrd="5" destOrd="0" presId="urn:microsoft.com/office/officeart/2005/8/layout/chevron2"/>
    <dgm:cxn modelId="{E98E07EE-59A8-5540-B8EA-0607E3D76001}" type="presParOf" srcId="{F503E8A3-FF47-0848-BD07-B4D63851BA5F}" destId="{7D57B3E9-4B2A-B049-97C0-016A6A77773C}" srcOrd="6" destOrd="0" presId="urn:microsoft.com/office/officeart/2005/8/layout/chevron2"/>
    <dgm:cxn modelId="{81944578-6C6C-7743-8E1F-7DBC5B463C8D}" type="presParOf" srcId="{7D57B3E9-4B2A-B049-97C0-016A6A77773C}" destId="{31BE89B0-084A-6B40-B2A8-04561A1D2559}" srcOrd="0" destOrd="0" presId="urn:microsoft.com/office/officeart/2005/8/layout/chevron2"/>
    <dgm:cxn modelId="{A1D0B1DF-26D9-9F43-A481-FEF1DBCB2906}" type="presParOf" srcId="{7D57B3E9-4B2A-B049-97C0-016A6A77773C}" destId="{69A3CE46-E611-6847-A8AB-2C31253861A2}" srcOrd="1" destOrd="0" presId="urn:microsoft.com/office/officeart/2005/8/layout/chevron2"/>
    <dgm:cxn modelId="{CE5A8C6E-80DC-D648-9038-16B96CD661BF}" type="presParOf" srcId="{F503E8A3-FF47-0848-BD07-B4D63851BA5F}" destId="{CB6600BD-338A-3544-93FF-DFCB5434C191}" srcOrd="7" destOrd="0" presId="urn:microsoft.com/office/officeart/2005/8/layout/chevron2"/>
    <dgm:cxn modelId="{4A64F031-6D79-B242-AD61-E36B974027A8}" type="presParOf" srcId="{F503E8A3-FF47-0848-BD07-B4D63851BA5F}" destId="{23F2698A-0B5E-CA42-B13B-4AC9E5470184}" srcOrd="8" destOrd="0" presId="urn:microsoft.com/office/officeart/2005/8/layout/chevron2"/>
    <dgm:cxn modelId="{1C69A102-DD55-FE46-97F2-7E21D5967CC1}" type="presParOf" srcId="{23F2698A-0B5E-CA42-B13B-4AC9E5470184}" destId="{C8A61EE0-1A80-7341-9D50-60FBD4256BF5}" srcOrd="0" destOrd="0" presId="urn:microsoft.com/office/officeart/2005/8/layout/chevron2"/>
    <dgm:cxn modelId="{7B8A04CE-C43C-C04C-95A1-CD7377C3CB49}" type="presParOf" srcId="{23F2698A-0B5E-CA42-B13B-4AC9E5470184}" destId="{407D4379-7D10-E64C-B3D9-3AF65AE88308}" srcOrd="1" destOrd="0" presId="urn:microsoft.com/office/officeart/2005/8/layout/chevron2"/>
    <dgm:cxn modelId="{9B242EE4-7D4D-C749-A1F4-2732E94CD364}" type="presParOf" srcId="{F503E8A3-FF47-0848-BD07-B4D63851BA5F}" destId="{14AA084C-EA59-9E4C-B041-31DC61793464}" srcOrd="9" destOrd="0" presId="urn:microsoft.com/office/officeart/2005/8/layout/chevron2"/>
    <dgm:cxn modelId="{280F96F6-8A81-B542-B89B-1F6FA6FD4332}" type="presParOf" srcId="{F503E8A3-FF47-0848-BD07-B4D63851BA5F}" destId="{3D762A2E-7E04-9C4B-B8D3-A47CAEBA20AE}" srcOrd="10" destOrd="0" presId="urn:microsoft.com/office/officeart/2005/8/layout/chevron2"/>
    <dgm:cxn modelId="{3EEED392-86D2-4743-8D67-B64CEDD5403F}" type="presParOf" srcId="{3D762A2E-7E04-9C4B-B8D3-A47CAEBA20AE}" destId="{77075618-0B3E-BB44-BD61-174C8A465A8C}" srcOrd="0" destOrd="0" presId="urn:microsoft.com/office/officeart/2005/8/layout/chevron2"/>
    <dgm:cxn modelId="{7FE4EF25-2EB8-B247-96E9-071BF893CA80}" type="presParOf" srcId="{3D762A2E-7E04-9C4B-B8D3-A47CAEBA20AE}" destId="{6993FF26-9ECC-E249-A6E5-7BDFDAA0E31F}" srcOrd="1" destOrd="0" presId="urn:microsoft.com/office/officeart/2005/8/layout/chevron2"/>
    <dgm:cxn modelId="{D7FB7714-2666-EC4F-B665-D19E0C840AAA}" type="presParOf" srcId="{F503E8A3-FF47-0848-BD07-B4D63851BA5F}" destId="{4275EB5B-3FFF-004C-8D76-863150B11AB1}" srcOrd="11" destOrd="0" presId="urn:microsoft.com/office/officeart/2005/8/layout/chevron2"/>
    <dgm:cxn modelId="{4FD66B7F-5591-F14E-8669-4FADA963AABA}" type="presParOf" srcId="{F503E8A3-FF47-0848-BD07-B4D63851BA5F}" destId="{5E791FE1-29DE-5C48-B312-B5D2EC3CA1E7}" srcOrd="12" destOrd="0" presId="urn:microsoft.com/office/officeart/2005/8/layout/chevron2"/>
    <dgm:cxn modelId="{7998B376-3EE2-8341-A994-1C8CE3E4EABA}" type="presParOf" srcId="{5E791FE1-29DE-5C48-B312-B5D2EC3CA1E7}" destId="{90494EA2-8F34-764B-8B13-EA6C4A5F4877}" srcOrd="0" destOrd="0" presId="urn:microsoft.com/office/officeart/2005/8/layout/chevron2"/>
    <dgm:cxn modelId="{ADD4DE2C-CD3E-3240-B5D6-3FFE2A933825}" type="presParOf" srcId="{5E791FE1-29DE-5C48-B312-B5D2EC3CA1E7}" destId="{21B4A180-91F4-CF40-87B2-25C72581688B}" srcOrd="1" destOrd="0" presId="urn:microsoft.com/office/officeart/2005/8/layout/chevron2"/>
    <dgm:cxn modelId="{312F01F7-C4AC-204F-A31A-D453EE5C9D07}" type="presParOf" srcId="{F503E8A3-FF47-0848-BD07-B4D63851BA5F}" destId="{8C7CD899-5425-634D-81C4-BFC9749977EC}" srcOrd="13" destOrd="0" presId="urn:microsoft.com/office/officeart/2005/8/layout/chevron2"/>
    <dgm:cxn modelId="{1A3A986E-A5E6-FA40-8DA7-EACA192A54F6}" type="presParOf" srcId="{F503E8A3-FF47-0848-BD07-B4D63851BA5F}" destId="{EEE5AB32-4D79-5A40-B3EF-B77EF933BA04}" srcOrd="14" destOrd="0" presId="urn:microsoft.com/office/officeart/2005/8/layout/chevron2"/>
    <dgm:cxn modelId="{0A783ABB-6E32-2F43-9285-21795508D41D}" type="presParOf" srcId="{EEE5AB32-4D79-5A40-B3EF-B77EF933BA04}" destId="{B7274B4E-57D1-B94C-A50B-842FBF1385DB}" srcOrd="0" destOrd="0" presId="urn:microsoft.com/office/officeart/2005/8/layout/chevron2"/>
    <dgm:cxn modelId="{8603DB01-82E3-D642-B8C7-22B2FC32882F}" type="presParOf" srcId="{EEE5AB32-4D79-5A40-B3EF-B77EF933BA04}" destId="{EE6540D4-C2FA-1B46-BDD9-2D9A0A8895A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0C0205-F704-C842-AEDF-79CFE24D2544}" type="doc">
      <dgm:prSet loTypeId="urn:microsoft.com/office/officeart/2005/8/layout/chevron2" loCatId="" qsTypeId="urn:microsoft.com/office/officeart/2005/8/quickstyle/simple1" qsCatId="simple" csTypeId="urn:microsoft.com/office/officeart/2005/8/colors/accent0_3" csCatId="mainScheme" phldr="1"/>
      <dgm:spPr/>
      <dgm:t>
        <a:bodyPr/>
        <a:lstStyle/>
        <a:p>
          <a:endParaRPr lang="en-US"/>
        </a:p>
      </dgm:t>
    </dgm:pt>
    <dgm:pt modelId="{B8E8C25F-8D7B-C640-BE4C-6E6BC9865799}">
      <dgm:prSet phldrT="[Text]"/>
      <dgm:spPr/>
      <dgm:t>
        <a:bodyPr/>
        <a:lstStyle/>
        <a:p>
          <a:r>
            <a:rPr lang="en-US" dirty="0"/>
            <a:t>Variance</a:t>
          </a:r>
        </a:p>
      </dgm:t>
    </dgm:pt>
    <dgm:pt modelId="{F42D9363-B767-774C-AA38-0E620335D16E}" type="parTrans" cxnId="{671CC79E-9782-4441-A791-0F9CFB3A25DB}">
      <dgm:prSet/>
      <dgm:spPr/>
      <dgm:t>
        <a:bodyPr/>
        <a:lstStyle/>
        <a:p>
          <a:endParaRPr lang="en-US"/>
        </a:p>
      </dgm:t>
    </dgm:pt>
    <dgm:pt modelId="{C5A4912F-2006-2443-B44F-588FA1058E86}" type="sibTrans" cxnId="{671CC79E-9782-4441-A791-0F9CFB3A25DB}">
      <dgm:prSet/>
      <dgm:spPr/>
      <dgm:t>
        <a:bodyPr/>
        <a:lstStyle/>
        <a:p>
          <a:endParaRPr lang="en-US"/>
        </a:p>
      </dgm:t>
    </dgm:pt>
    <dgm:pt modelId="{02D3E215-498F-F043-B8EE-203A79174C53}">
      <dgm:prSet/>
      <dgm:spPr/>
      <dgm:t>
        <a:bodyPr/>
        <a:lstStyle/>
        <a:p>
          <a:r>
            <a:rPr lang="en-US" dirty="0"/>
            <a:t>Standard Deviation</a:t>
          </a:r>
        </a:p>
      </dgm:t>
    </dgm:pt>
    <dgm:pt modelId="{1AB878D7-3B20-1D4F-9871-6AF5AF43B122}" type="parTrans" cxnId="{A0DB329F-1518-0044-B9FC-A2420DEFCA80}">
      <dgm:prSet/>
      <dgm:spPr/>
      <dgm:t>
        <a:bodyPr/>
        <a:lstStyle/>
        <a:p>
          <a:endParaRPr lang="en-US"/>
        </a:p>
      </dgm:t>
    </dgm:pt>
    <dgm:pt modelId="{62BAF390-28EE-C148-80BC-796419601E25}" type="sibTrans" cxnId="{A0DB329F-1518-0044-B9FC-A2420DEFCA80}">
      <dgm:prSet/>
      <dgm:spPr/>
      <dgm:t>
        <a:bodyPr/>
        <a:lstStyle/>
        <a:p>
          <a:endParaRPr lang="en-US"/>
        </a:p>
      </dgm:t>
    </dgm:pt>
    <dgm:pt modelId="{C7EA1EC4-4EFD-D043-B5F2-C87B8E2F20E4}">
      <dgm:prSet/>
      <dgm:spPr/>
      <dgm:t>
        <a:bodyPr/>
        <a:lstStyle/>
        <a:p>
          <a:r>
            <a:rPr lang="en-US" dirty="0"/>
            <a:t>Covariance</a:t>
          </a:r>
        </a:p>
      </dgm:t>
    </dgm:pt>
    <dgm:pt modelId="{B1F249D0-41D8-2C41-B00B-BBB71FD1582C}" type="parTrans" cxnId="{F68FD245-64D2-104B-99AE-748ED6C9EE79}">
      <dgm:prSet/>
      <dgm:spPr/>
      <dgm:t>
        <a:bodyPr/>
        <a:lstStyle/>
        <a:p>
          <a:endParaRPr lang="en-US"/>
        </a:p>
      </dgm:t>
    </dgm:pt>
    <dgm:pt modelId="{D6A7AA9F-E42E-C945-9F66-1A693BD72C04}" type="sibTrans" cxnId="{F68FD245-64D2-104B-99AE-748ED6C9EE79}">
      <dgm:prSet/>
      <dgm:spPr/>
      <dgm:t>
        <a:bodyPr/>
        <a:lstStyle/>
        <a:p>
          <a:endParaRPr lang="en-US"/>
        </a:p>
      </dgm:t>
    </dgm:pt>
    <dgm:pt modelId="{E4DACF5C-C9AE-EF43-829C-7F5D5104E028}">
      <dgm:prSet/>
      <dgm:spPr/>
      <dgm:t>
        <a:bodyPr/>
        <a:lstStyle/>
        <a:p>
          <a:r>
            <a:rPr lang="en-US" dirty="0"/>
            <a:t>Correlations</a:t>
          </a:r>
        </a:p>
      </dgm:t>
    </dgm:pt>
    <dgm:pt modelId="{AA298118-06F1-D646-A49B-BEE85E39C5E0}" type="parTrans" cxnId="{6D9C7ECC-9F43-0F4D-94F4-E1CE15849C2D}">
      <dgm:prSet/>
      <dgm:spPr/>
      <dgm:t>
        <a:bodyPr/>
        <a:lstStyle/>
        <a:p>
          <a:endParaRPr lang="en-US"/>
        </a:p>
      </dgm:t>
    </dgm:pt>
    <dgm:pt modelId="{35414F97-FF9A-2043-B69A-4F4A93FE769F}" type="sibTrans" cxnId="{6D9C7ECC-9F43-0F4D-94F4-E1CE15849C2D}">
      <dgm:prSet/>
      <dgm:spPr/>
      <dgm:t>
        <a:bodyPr/>
        <a:lstStyle/>
        <a:p>
          <a:endParaRPr lang="en-US"/>
        </a:p>
      </dgm:t>
    </dgm:pt>
    <dgm:pt modelId="{49367D78-8BBD-3344-9F86-2CADA0314353}">
      <dgm:prSet/>
      <dgm:spPr>
        <a:solidFill>
          <a:srgbClr val="244C6F"/>
        </a:solidFill>
      </dgm:spPr>
      <dgm:t>
        <a:bodyPr/>
        <a:lstStyle/>
        <a:p>
          <a:endParaRPr lang="en-US" dirty="0"/>
        </a:p>
      </dgm:t>
    </dgm:pt>
    <dgm:pt modelId="{E474606B-B17B-C444-B433-D695D5B28472}" type="parTrans" cxnId="{492DEA7B-C276-B04C-B1A8-40CB57B68316}">
      <dgm:prSet/>
      <dgm:spPr/>
      <dgm:t>
        <a:bodyPr/>
        <a:lstStyle/>
        <a:p>
          <a:endParaRPr lang="en-US"/>
        </a:p>
      </dgm:t>
    </dgm:pt>
    <dgm:pt modelId="{C9A7CFA9-44DE-5443-A275-C297C27B1122}" type="sibTrans" cxnId="{492DEA7B-C276-B04C-B1A8-40CB57B68316}">
      <dgm:prSet/>
      <dgm:spPr/>
      <dgm:t>
        <a:bodyPr/>
        <a:lstStyle/>
        <a:p>
          <a:endParaRPr lang="en-US"/>
        </a:p>
      </dgm:t>
    </dgm:pt>
    <dgm:pt modelId="{BBD8E178-676F-9A46-A505-DB2B26EFC417}">
      <dgm:prSet phldrT="[Text]"/>
      <dgm:spPr>
        <a:solidFill>
          <a:srgbClr val="224C6F"/>
        </a:solidFill>
      </dgm:spPr>
      <dgm:t>
        <a:bodyPr/>
        <a:lstStyle/>
        <a:p>
          <a:endParaRPr lang="en-US" dirty="0"/>
        </a:p>
      </dgm:t>
    </dgm:pt>
    <dgm:pt modelId="{9E099C3E-E05E-EA4D-A586-455C5DEB9B78}" type="sibTrans" cxnId="{5A4D80D9-BE4B-8D4A-9448-710C09FD8893}">
      <dgm:prSet/>
      <dgm:spPr/>
      <dgm:t>
        <a:bodyPr/>
        <a:lstStyle/>
        <a:p>
          <a:endParaRPr lang="en-US"/>
        </a:p>
      </dgm:t>
    </dgm:pt>
    <dgm:pt modelId="{31FEC40D-E2AB-AA4C-B631-8D548808AF17}" type="parTrans" cxnId="{5A4D80D9-BE4B-8D4A-9448-710C09FD8893}">
      <dgm:prSet/>
      <dgm:spPr/>
      <dgm:t>
        <a:bodyPr/>
        <a:lstStyle/>
        <a:p>
          <a:endParaRPr lang="en-US"/>
        </a:p>
      </dgm:t>
    </dgm:pt>
    <dgm:pt modelId="{939A33A0-A756-A545-81A1-FADDA98A2C1F}">
      <dgm:prSet/>
      <dgm:spPr>
        <a:solidFill>
          <a:srgbClr val="244C6F"/>
        </a:solidFill>
      </dgm:spPr>
      <dgm:t>
        <a:bodyPr/>
        <a:lstStyle/>
        <a:p>
          <a:endParaRPr lang="en-US" dirty="0"/>
        </a:p>
      </dgm:t>
    </dgm:pt>
    <dgm:pt modelId="{8350FC61-2693-AF4E-95CA-656441F712A4}" type="parTrans" cxnId="{A61B32B5-EDAB-DF46-999C-850321BCB47A}">
      <dgm:prSet/>
      <dgm:spPr/>
      <dgm:t>
        <a:bodyPr/>
        <a:lstStyle/>
        <a:p>
          <a:endParaRPr lang="en-US"/>
        </a:p>
      </dgm:t>
    </dgm:pt>
    <dgm:pt modelId="{2F82E567-57B4-7C45-8E37-05C2D5470D13}" type="sibTrans" cxnId="{A61B32B5-EDAB-DF46-999C-850321BCB47A}">
      <dgm:prSet/>
      <dgm:spPr/>
      <dgm:t>
        <a:bodyPr/>
        <a:lstStyle/>
        <a:p>
          <a:endParaRPr lang="en-US"/>
        </a:p>
      </dgm:t>
    </dgm:pt>
    <dgm:pt modelId="{8D481B31-FA91-F04D-A656-C8899AC4FBF9}">
      <dgm:prSet/>
      <dgm:spPr>
        <a:solidFill>
          <a:srgbClr val="244C6F"/>
        </a:solidFill>
      </dgm:spPr>
      <dgm:t>
        <a:bodyPr/>
        <a:lstStyle/>
        <a:p>
          <a:endParaRPr lang="en-US" dirty="0"/>
        </a:p>
      </dgm:t>
    </dgm:pt>
    <dgm:pt modelId="{DE2E5A2A-11C1-B440-8F2A-50645D25399B}" type="parTrans" cxnId="{51807989-0A5D-3240-BB55-3942592CF66B}">
      <dgm:prSet/>
      <dgm:spPr/>
      <dgm:t>
        <a:bodyPr/>
        <a:lstStyle/>
        <a:p>
          <a:endParaRPr lang="en-US"/>
        </a:p>
      </dgm:t>
    </dgm:pt>
    <dgm:pt modelId="{355FB7D6-E4C6-EE49-8944-A8F65AA7D0A3}" type="sibTrans" cxnId="{51807989-0A5D-3240-BB55-3942592CF66B}">
      <dgm:prSet/>
      <dgm:spPr/>
      <dgm:t>
        <a:bodyPr/>
        <a:lstStyle/>
        <a:p>
          <a:endParaRPr lang="en-US"/>
        </a:p>
      </dgm:t>
    </dgm:pt>
    <dgm:pt modelId="{F503E8A3-FF47-0848-BD07-B4D63851BA5F}" type="pres">
      <dgm:prSet presAssocID="{CB0C0205-F704-C842-AEDF-79CFE24D2544}" presName="linearFlow" presStyleCnt="0">
        <dgm:presLayoutVars>
          <dgm:dir/>
          <dgm:animLvl val="lvl"/>
          <dgm:resizeHandles val="exact"/>
        </dgm:presLayoutVars>
      </dgm:prSet>
      <dgm:spPr/>
    </dgm:pt>
    <dgm:pt modelId="{1E11AD9D-27EF-D24F-9863-64FBDF59E9C5}" type="pres">
      <dgm:prSet presAssocID="{BBD8E178-676F-9A46-A505-DB2B26EFC417}" presName="composite" presStyleCnt="0"/>
      <dgm:spPr/>
    </dgm:pt>
    <dgm:pt modelId="{CDED2877-DFCB-C84C-AA69-874AB74F19E6}" type="pres">
      <dgm:prSet presAssocID="{BBD8E178-676F-9A46-A505-DB2B26EFC417}" presName="parentText" presStyleLbl="alignNode1" presStyleIdx="0" presStyleCnt="4">
        <dgm:presLayoutVars>
          <dgm:chMax val="1"/>
          <dgm:bulletEnabled val="1"/>
        </dgm:presLayoutVars>
      </dgm:prSet>
      <dgm:spPr/>
    </dgm:pt>
    <dgm:pt modelId="{2A942AAB-3D4D-2742-ADCE-01BD8C03E2CD}" type="pres">
      <dgm:prSet presAssocID="{BBD8E178-676F-9A46-A505-DB2B26EFC417}" presName="descendantText" presStyleLbl="alignAcc1" presStyleIdx="0" presStyleCnt="4">
        <dgm:presLayoutVars>
          <dgm:bulletEnabled val="1"/>
        </dgm:presLayoutVars>
      </dgm:prSet>
      <dgm:spPr/>
    </dgm:pt>
    <dgm:pt modelId="{6EFEE6B7-6E37-874A-B8DB-140C9C45E1B2}" type="pres">
      <dgm:prSet presAssocID="{9E099C3E-E05E-EA4D-A586-455C5DEB9B78}" presName="sp" presStyleCnt="0"/>
      <dgm:spPr/>
    </dgm:pt>
    <dgm:pt modelId="{7D57B3E9-4B2A-B049-97C0-016A6A77773C}" type="pres">
      <dgm:prSet presAssocID="{49367D78-8BBD-3344-9F86-2CADA0314353}" presName="composite" presStyleCnt="0"/>
      <dgm:spPr/>
    </dgm:pt>
    <dgm:pt modelId="{31BE89B0-084A-6B40-B2A8-04561A1D2559}" type="pres">
      <dgm:prSet presAssocID="{49367D78-8BBD-3344-9F86-2CADA0314353}" presName="parentText" presStyleLbl="alignNode1" presStyleIdx="1" presStyleCnt="4">
        <dgm:presLayoutVars>
          <dgm:chMax val="1"/>
          <dgm:bulletEnabled val="1"/>
        </dgm:presLayoutVars>
      </dgm:prSet>
      <dgm:spPr/>
    </dgm:pt>
    <dgm:pt modelId="{69A3CE46-E611-6847-A8AB-2C31253861A2}" type="pres">
      <dgm:prSet presAssocID="{49367D78-8BBD-3344-9F86-2CADA0314353}" presName="descendantText" presStyleLbl="alignAcc1" presStyleIdx="1" presStyleCnt="4">
        <dgm:presLayoutVars>
          <dgm:bulletEnabled val="1"/>
        </dgm:presLayoutVars>
      </dgm:prSet>
      <dgm:spPr/>
    </dgm:pt>
    <dgm:pt modelId="{CB6600BD-338A-3544-93FF-DFCB5434C191}" type="pres">
      <dgm:prSet presAssocID="{C9A7CFA9-44DE-5443-A275-C297C27B1122}" presName="sp" presStyleCnt="0"/>
      <dgm:spPr/>
    </dgm:pt>
    <dgm:pt modelId="{23F2698A-0B5E-CA42-B13B-4AC9E5470184}" type="pres">
      <dgm:prSet presAssocID="{939A33A0-A756-A545-81A1-FADDA98A2C1F}" presName="composite" presStyleCnt="0"/>
      <dgm:spPr/>
    </dgm:pt>
    <dgm:pt modelId="{C8A61EE0-1A80-7341-9D50-60FBD4256BF5}" type="pres">
      <dgm:prSet presAssocID="{939A33A0-A756-A545-81A1-FADDA98A2C1F}" presName="parentText" presStyleLbl="alignNode1" presStyleIdx="2" presStyleCnt="4">
        <dgm:presLayoutVars>
          <dgm:chMax val="1"/>
          <dgm:bulletEnabled val="1"/>
        </dgm:presLayoutVars>
      </dgm:prSet>
      <dgm:spPr/>
    </dgm:pt>
    <dgm:pt modelId="{407D4379-7D10-E64C-B3D9-3AF65AE88308}" type="pres">
      <dgm:prSet presAssocID="{939A33A0-A756-A545-81A1-FADDA98A2C1F}" presName="descendantText" presStyleLbl="alignAcc1" presStyleIdx="2" presStyleCnt="4">
        <dgm:presLayoutVars>
          <dgm:bulletEnabled val="1"/>
        </dgm:presLayoutVars>
      </dgm:prSet>
      <dgm:spPr/>
    </dgm:pt>
    <dgm:pt modelId="{14AA084C-EA59-9E4C-B041-31DC61793464}" type="pres">
      <dgm:prSet presAssocID="{2F82E567-57B4-7C45-8E37-05C2D5470D13}" presName="sp" presStyleCnt="0"/>
      <dgm:spPr/>
    </dgm:pt>
    <dgm:pt modelId="{3D762A2E-7E04-9C4B-B8D3-A47CAEBA20AE}" type="pres">
      <dgm:prSet presAssocID="{8D481B31-FA91-F04D-A656-C8899AC4FBF9}" presName="composite" presStyleCnt="0"/>
      <dgm:spPr/>
    </dgm:pt>
    <dgm:pt modelId="{77075618-0B3E-BB44-BD61-174C8A465A8C}" type="pres">
      <dgm:prSet presAssocID="{8D481B31-FA91-F04D-A656-C8899AC4FBF9}" presName="parentText" presStyleLbl="alignNode1" presStyleIdx="3" presStyleCnt="4">
        <dgm:presLayoutVars>
          <dgm:chMax val="1"/>
          <dgm:bulletEnabled val="1"/>
        </dgm:presLayoutVars>
      </dgm:prSet>
      <dgm:spPr/>
    </dgm:pt>
    <dgm:pt modelId="{6993FF26-9ECC-E249-A6E5-7BDFDAA0E31F}" type="pres">
      <dgm:prSet presAssocID="{8D481B31-FA91-F04D-A656-C8899AC4FBF9}" presName="descendantText" presStyleLbl="alignAcc1" presStyleIdx="3" presStyleCnt="4">
        <dgm:presLayoutVars>
          <dgm:bulletEnabled val="1"/>
        </dgm:presLayoutVars>
      </dgm:prSet>
      <dgm:spPr/>
    </dgm:pt>
  </dgm:ptLst>
  <dgm:cxnLst>
    <dgm:cxn modelId="{7C0A5302-56CE-754C-A414-ECE4732B22CF}" type="presOf" srcId="{939A33A0-A756-A545-81A1-FADDA98A2C1F}" destId="{C8A61EE0-1A80-7341-9D50-60FBD4256BF5}" srcOrd="0" destOrd="0" presId="urn:microsoft.com/office/officeart/2005/8/layout/chevron2"/>
    <dgm:cxn modelId="{C998E015-F591-754F-AE5A-161A141DB650}" type="presOf" srcId="{02D3E215-498F-F043-B8EE-203A79174C53}" destId="{69A3CE46-E611-6847-A8AB-2C31253861A2}" srcOrd="0" destOrd="0" presId="urn:microsoft.com/office/officeart/2005/8/layout/chevron2"/>
    <dgm:cxn modelId="{F1260E3C-9099-D44C-AE64-B6C26A4B203D}" type="presOf" srcId="{49367D78-8BBD-3344-9F86-2CADA0314353}" destId="{31BE89B0-084A-6B40-B2A8-04561A1D2559}" srcOrd="0" destOrd="0" presId="urn:microsoft.com/office/officeart/2005/8/layout/chevron2"/>
    <dgm:cxn modelId="{F68FD245-64D2-104B-99AE-748ED6C9EE79}" srcId="{939A33A0-A756-A545-81A1-FADDA98A2C1F}" destId="{C7EA1EC4-4EFD-D043-B5F2-C87B8E2F20E4}" srcOrd="0" destOrd="0" parTransId="{B1F249D0-41D8-2C41-B00B-BBB71FD1582C}" sibTransId="{D6A7AA9F-E42E-C945-9F66-1A693BD72C04}"/>
    <dgm:cxn modelId="{1066134D-2BF8-F049-B842-34FE49518F82}" type="presOf" srcId="{E4DACF5C-C9AE-EF43-829C-7F5D5104E028}" destId="{6993FF26-9ECC-E249-A6E5-7BDFDAA0E31F}" srcOrd="0" destOrd="0" presId="urn:microsoft.com/office/officeart/2005/8/layout/chevron2"/>
    <dgm:cxn modelId="{492DEA7B-C276-B04C-B1A8-40CB57B68316}" srcId="{CB0C0205-F704-C842-AEDF-79CFE24D2544}" destId="{49367D78-8BBD-3344-9F86-2CADA0314353}" srcOrd="1" destOrd="0" parTransId="{E474606B-B17B-C444-B433-D695D5B28472}" sibTransId="{C9A7CFA9-44DE-5443-A275-C297C27B1122}"/>
    <dgm:cxn modelId="{37B42989-27B5-3D42-8257-F27F4F04AF93}" type="presOf" srcId="{B8E8C25F-8D7B-C640-BE4C-6E6BC9865799}" destId="{2A942AAB-3D4D-2742-ADCE-01BD8C03E2CD}" srcOrd="0" destOrd="0" presId="urn:microsoft.com/office/officeart/2005/8/layout/chevron2"/>
    <dgm:cxn modelId="{51807989-0A5D-3240-BB55-3942592CF66B}" srcId="{CB0C0205-F704-C842-AEDF-79CFE24D2544}" destId="{8D481B31-FA91-F04D-A656-C8899AC4FBF9}" srcOrd="3" destOrd="0" parTransId="{DE2E5A2A-11C1-B440-8F2A-50645D25399B}" sibTransId="{355FB7D6-E4C6-EE49-8944-A8F65AA7D0A3}"/>
    <dgm:cxn modelId="{671CC79E-9782-4441-A791-0F9CFB3A25DB}" srcId="{BBD8E178-676F-9A46-A505-DB2B26EFC417}" destId="{B8E8C25F-8D7B-C640-BE4C-6E6BC9865799}" srcOrd="0" destOrd="0" parTransId="{F42D9363-B767-774C-AA38-0E620335D16E}" sibTransId="{C5A4912F-2006-2443-B44F-588FA1058E86}"/>
    <dgm:cxn modelId="{A0DB329F-1518-0044-B9FC-A2420DEFCA80}" srcId="{49367D78-8BBD-3344-9F86-2CADA0314353}" destId="{02D3E215-498F-F043-B8EE-203A79174C53}" srcOrd="0" destOrd="0" parTransId="{1AB878D7-3B20-1D4F-9871-6AF5AF43B122}" sibTransId="{62BAF390-28EE-C148-80BC-796419601E25}"/>
    <dgm:cxn modelId="{A61B32B5-EDAB-DF46-999C-850321BCB47A}" srcId="{CB0C0205-F704-C842-AEDF-79CFE24D2544}" destId="{939A33A0-A756-A545-81A1-FADDA98A2C1F}" srcOrd="2" destOrd="0" parTransId="{8350FC61-2693-AF4E-95CA-656441F712A4}" sibTransId="{2F82E567-57B4-7C45-8E37-05C2D5470D13}"/>
    <dgm:cxn modelId="{6D9C7ECC-9F43-0F4D-94F4-E1CE15849C2D}" srcId="{8D481B31-FA91-F04D-A656-C8899AC4FBF9}" destId="{E4DACF5C-C9AE-EF43-829C-7F5D5104E028}" srcOrd="0" destOrd="0" parTransId="{AA298118-06F1-D646-A49B-BEE85E39C5E0}" sibTransId="{35414F97-FF9A-2043-B69A-4F4A93FE769F}"/>
    <dgm:cxn modelId="{6E7659D4-6357-2240-B970-EEFC27A71FAF}" type="presOf" srcId="{C7EA1EC4-4EFD-D043-B5F2-C87B8E2F20E4}" destId="{407D4379-7D10-E64C-B3D9-3AF65AE88308}" srcOrd="0" destOrd="0" presId="urn:microsoft.com/office/officeart/2005/8/layout/chevron2"/>
    <dgm:cxn modelId="{5A4D80D9-BE4B-8D4A-9448-710C09FD8893}" srcId="{CB0C0205-F704-C842-AEDF-79CFE24D2544}" destId="{BBD8E178-676F-9A46-A505-DB2B26EFC417}" srcOrd="0" destOrd="0" parTransId="{31FEC40D-E2AB-AA4C-B631-8D548808AF17}" sibTransId="{9E099C3E-E05E-EA4D-A586-455C5DEB9B78}"/>
    <dgm:cxn modelId="{38C178DD-9961-2942-80DF-0052926CECA5}" type="presOf" srcId="{8D481B31-FA91-F04D-A656-C8899AC4FBF9}" destId="{77075618-0B3E-BB44-BD61-174C8A465A8C}" srcOrd="0" destOrd="0" presId="urn:microsoft.com/office/officeart/2005/8/layout/chevron2"/>
    <dgm:cxn modelId="{64DEC3E0-0E31-DD48-B3CB-ACC51628D288}" type="presOf" srcId="{CB0C0205-F704-C842-AEDF-79CFE24D2544}" destId="{F503E8A3-FF47-0848-BD07-B4D63851BA5F}" srcOrd="0" destOrd="0" presId="urn:microsoft.com/office/officeart/2005/8/layout/chevron2"/>
    <dgm:cxn modelId="{2736F6F8-8386-ED48-8DCE-9E5F68A0427E}" type="presOf" srcId="{BBD8E178-676F-9A46-A505-DB2B26EFC417}" destId="{CDED2877-DFCB-C84C-AA69-874AB74F19E6}" srcOrd="0" destOrd="0" presId="urn:microsoft.com/office/officeart/2005/8/layout/chevron2"/>
    <dgm:cxn modelId="{ADC35F5B-282D-9C45-8712-5AFB7773E25D}" type="presParOf" srcId="{F503E8A3-FF47-0848-BD07-B4D63851BA5F}" destId="{1E11AD9D-27EF-D24F-9863-64FBDF59E9C5}" srcOrd="0" destOrd="0" presId="urn:microsoft.com/office/officeart/2005/8/layout/chevron2"/>
    <dgm:cxn modelId="{FF9F9E0E-614E-0744-A618-F97B91E176C1}" type="presParOf" srcId="{1E11AD9D-27EF-D24F-9863-64FBDF59E9C5}" destId="{CDED2877-DFCB-C84C-AA69-874AB74F19E6}" srcOrd="0" destOrd="0" presId="urn:microsoft.com/office/officeart/2005/8/layout/chevron2"/>
    <dgm:cxn modelId="{F3B55AE9-9FAB-8F4D-8B12-794741AD3173}" type="presParOf" srcId="{1E11AD9D-27EF-D24F-9863-64FBDF59E9C5}" destId="{2A942AAB-3D4D-2742-ADCE-01BD8C03E2CD}" srcOrd="1" destOrd="0" presId="urn:microsoft.com/office/officeart/2005/8/layout/chevron2"/>
    <dgm:cxn modelId="{675285D8-D166-9443-A096-FA09BDBBE4F5}" type="presParOf" srcId="{F503E8A3-FF47-0848-BD07-B4D63851BA5F}" destId="{6EFEE6B7-6E37-874A-B8DB-140C9C45E1B2}" srcOrd="1" destOrd="0" presId="urn:microsoft.com/office/officeart/2005/8/layout/chevron2"/>
    <dgm:cxn modelId="{E98E07EE-59A8-5540-B8EA-0607E3D76001}" type="presParOf" srcId="{F503E8A3-FF47-0848-BD07-B4D63851BA5F}" destId="{7D57B3E9-4B2A-B049-97C0-016A6A77773C}" srcOrd="2" destOrd="0" presId="urn:microsoft.com/office/officeart/2005/8/layout/chevron2"/>
    <dgm:cxn modelId="{81944578-6C6C-7743-8E1F-7DBC5B463C8D}" type="presParOf" srcId="{7D57B3E9-4B2A-B049-97C0-016A6A77773C}" destId="{31BE89B0-084A-6B40-B2A8-04561A1D2559}" srcOrd="0" destOrd="0" presId="urn:microsoft.com/office/officeart/2005/8/layout/chevron2"/>
    <dgm:cxn modelId="{A1D0B1DF-26D9-9F43-A481-FEF1DBCB2906}" type="presParOf" srcId="{7D57B3E9-4B2A-B049-97C0-016A6A77773C}" destId="{69A3CE46-E611-6847-A8AB-2C31253861A2}" srcOrd="1" destOrd="0" presId="urn:microsoft.com/office/officeart/2005/8/layout/chevron2"/>
    <dgm:cxn modelId="{CE5A8C6E-80DC-D648-9038-16B96CD661BF}" type="presParOf" srcId="{F503E8A3-FF47-0848-BD07-B4D63851BA5F}" destId="{CB6600BD-338A-3544-93FF-DFCB5434C191}" srcOrd="3" destOrd="0" presId="urn:microsoft.com/office/officeart/2005/8/layout/chevron2"/>
    <dgm:cxn modelId="{4A64F031-6D79-B242-AD61-E36B974027A8}" type="presParOf" srcId="{F503E8A3-FF47-0848-BD07-B4D63851BA5F}" destId="{23F2698A-0B5E-CA42-B13B-4AC9E5470184}" srcOrd="4" destOrd="0" presId="urn:microsoft.com/office/officeart/2005/8/layout/chevron2"/>
    <dgm:cxn modelId="{1C69A102-DD55-FE46-97F2-7E21D5967CC1}" type="presParOf" srcId="{23F2698A-0B5E-CA42-B13B-4AC9E5470184}" destId="{C8A61EE0-1A80-7341-9D50-60FBD4256BF5}" srcOrd="0" destOrd="0" presId="urn:microsoft.com/office/officeart/2005/8/layout/chevron2"/>
    <dgm:cxn modelId="{7B8A04CE-C43C-C04C-95A1-CD7377C3CB49}" type="presParOf" srcId="{23F2698A-0B5E-CA42-B13B-4AC9E5470184}" destId="{407D4379-7D10-E64C-B3D9-3AF65AE88308}" srcOrd="1" destOrd="0" presId="urn:microsoft.com/office/officeart/2005/8/layout/chevron2"/>
    <dgm:cxn modelId="{9B242EE4-7D4D-C749-A1F4-2732E94CD364}" type="presParOf" srcId="{F503E8A3-FF47-0848-BD07-B4D63851BA5F}" destId="{14AA084C-EA59-9E4C-B041-31DC61793464}" srcOrd="5" destOrd="0" presId="urn:microsoft.com/office/officeart/2005/8/layout/chevron2"/>
    <dgm:cxn modelId="{280F96F6-8A81-B542-B89B-1F6FA6FD4332}" type="presParOf" srcId="{F503E8A3-FF47-0848-BD07-B4D63851BA5F}" destId="{3D762A2E-7E04-9C4B-B8D3-A47CAEBA20AE}" srcOrd="6" destOrd="0" presId="urn:microsoft.com/office/officeart/2005/8/layout/chevron2"/>
    <dgm:cxn modelId="{3EEED392-86D2-4743-8D67-B64CEDD5403F}" type="presParOf" srcId="{3D762A2E-7E04-9C4B-B8D3-A47CAEBA20AE}" destId="{77075618-0B3E-BB44-BD61-174C8A465A8C}" srcOrd="0" destOrd="0" presId="urn:microsoft.com/office/officeart/2005/8/layout/chevron2"/>
    <dgm:cxn modelId="{7FE4EF25-2EB8-B247-96E9-071BF893CA80}" type="presParOf" srcId="{3D762A2E-7E04-9C4B-B8D3-A47CAEBA20AE}" destId="{6993FF26-9ECC-E249-A6E5-7BDFDAA0E31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0C0205-F704-C842-AEDF-79CFE24D2544}" type="doc">
      <dgm:prSet loTypeId="urn:microsoft.com/office/officeart/2005/8/layout/chevron2" loCatId="" qsTypeId="urn:microsoft.com/office/officeart/2005/8/quickstyle/simple1" qsCatId="simple" csTypeId="urn:microsoft.com/office/officeart/2005/8/colors/accent0_3" csCatId="mainScheme" phldr="1"/>
      <dgm:spPr/>
      <dgm:t>
        <a:bodyPr/>
        <a:lstStyle/>
        <a:p>
          <a:endParaRPr lang="en-US"/>
        </a:p>
      </dgm:t>
    </dgm:pt>
    <dgm:pt modelId="{B8E8C25F-8D7B-C640-BE4C-6E6BC9865799}">
      <dgm:prSet phldrT="[Text]"/>
      <dgm:spPr/>
      <dgm:t>
        <a:bodyPr/>
        <a:lstStyle/>
        <a:p>
          <a:r>
            <a:rPr lang="en-US" dirty="0"/>
            <a:t>Transpose</a:t>
          </a:r>
        </a:p>
      </dgm:t>
    </dgm:pt>
    <dgm:pt modelId="{F42D9363-B767-774C-AA38-0E620335D16E}" type="parTrans" cxnId="{671CC79E-9782-4441-A791-0F9CFB3A25DB}">
      <dgm:prSet/>
      <dgm:spPr/>
      <dgm:t>
        <a:bodyPr/>
        <a:lstStyle/>
        <a:p>
          <a:endParaRPr lang="en-US"/>
        </a:p>
      </dgm:t>
    </dgm:pt>
    <dgm:pt modelId="{C5A4912F-2006-2443-B44F-588FA1058E86}" type="sibTrans" cxnId="{671CC79E-9782-4441-A791-0F9CFB3A25DB}">
      <dgm:prSet/>
      <dgm:spPr/>
      <dgm:t>
        <a:bodyPr/>
        <a:lstStyle/>
        <a:p>
          <a:endParaRPr lang="en-US"/>
        </a:p>
      </dgm:t>
    </dgm:pt>
    <dgm:pt modelId="{02D3E215-498F-F043-B8EE-203A79174C53}">
      <dgm:prSet/>
      <dgm:spPr/>
      <dgm:t>
        <a:bodyPr/>
        <a:lstStyle/>
        <a:p>
          <a:r>
            <a:rPr lang="en-US" dirty="0"/>
            <a:t>Matrix</a:t>
          </a:r>
        </a:p>
      </dgm:t>
    </dgm:pt>
    <dgm:pt modelId="{1AB878D7-3B20-1D4F-9871-6AF5AF43B122}" type="parTrans" cxnId="{A0DB329F-1518-0044-B9FC-A2420DEFCA80}">
      <dgm:prSet/>
      <dgm:spPr/>
      <dgm:t>
        <a:bodyPr/>
        <a:lstStyle/>
        <a:p>
          <a:endParaRPr lang="en-US"/>
        </a:p>
      </dgm:t>
    </dgm:pt>
    <dgm:pt modelId="{62BAF390-28EE-C148-80BC-796419601E25}" type="sibTrans" cxnId="{A0DB329F-1518-0044-B9FC-A2420DEFCA80}">
      <dgm:prSet/>
      <dgm:spPr/>
      <dgm:t>
        <a:bodyPr/>
        <a:lstStyle/>
        <a:p>
          <a:endParaRPr lang="en-US"/>
        </a:p>
      </dgm:t>
    </dgm:pt>
    <dgm:pt modelId="{C7EA1EC4-4EFD-D043-B5F2-C87B8E2F20E4}">
      <dgm:prSet/>
      <dgm:spPr/>
      <dgm:t>
        <a:bodyPr/>
        <a:lstStyle/>
        <a:p>
          <a:r>
            <a:rPr lang="en-US" dirty="0"/>
            <a:t>Vector</a:t>
          </a:r>
        </a:p>
      </dgm:t>
    </dgm:pt>
    <dgm:pt modelId="{B1F249D0-41D8-2C41-B00B-BBB71FD1582C}" type="parTrans" cxnId="{F68FD245-64D2-104B-99AE-748ED6C9EE79}">
      <dgm:prSet/>
      <dgm:spPr/>
      <dgm:t>
        <a:bodyPr/>
        <a:lstStyle/>
        <a:p>
          <a:endParaRPr lang="en-US"/>
        </a:p>
      </dgm:t>
    </dgm:pt>
    <dgm:pt modelId="{D6A7AA9F-E42E-C945-9F66-1A693BD72C04}" type="sibTrans" cxnId="{F68FD245-64D2-104B-99AE-748ED6C9EE79}">
      <dgm:prSet/>
      <dgm:spPr/>
      <dgm:t>
        <a:bodyPr/>
        <a:lstStyle/>
        <a:p>
          <a:endParaRPr lang="en-US"/>
        </a:p>
      </dgm:t>
    </dgm:pt>
    <dgm:pt modelId="{E4DACF5C-C9AE-EF43-829C-7F5D5104E028}">
      <dgm:prSet/>
      <dgm:spPr/>
      <dgm:t>
        <a:bodyPr/>
        <a:lstStyle/>
        <a:p>
          <a:r>
            <a:rPr lang="en-US" dirty="0"/>
            <a:t>Matrix Multiplication</a:t>
          </a:r>
        </a:p>
      </dgm:t>
    </dgm:pt>
    <dgm:pt modelId="{AA298118-06F1-D646-A49B-BEE85E39C5E0}" type="parTrans" cxnId="{6D9C7ECC-9F43-0F4D-94F4-E1CE15849C2D}">
      <dgm:prSet/>
      <dgm:spPr/>
      <dgm:t>
        <a:bodyPr/>
        <a:lstStyle/>
        <a:p>
          <a:endParaRPr lang="en-US"/>
        </a:p>
      </dgm:t>
    </dgm:pt>
    <dgm:pt modelId="{35414F97-FF9A-2043-B69A-4F4A93FE769F}" type="sibTrans" cxnId="{6D9C7ECC-9F43-0F4D-94F4-E1CE15849C2D}">
      <dgm:prSet/>
      <dgm:spPr/>
      <dgm:t>
        <a:bodyPr/>
        <a:lstStyle/>
        <a:p>
          <a:endParaRPr lang="en-US"/>
        </a:p>
      </dgm:t>
    </dgm:pt>
    <dgm:pt modelId="{49367D78-8BBD-3344-9F86-2CADA0314353}">
      <dgm:prSet/>
      <dgm:spPr>
        <a:solidFill>
          <a:srgbClr val="244C6F"/>
        </a:solidFill>
      </dgm:spPr>
      <dgm:t>
        <a:bodyPr/>
        <a:lstStyle/>
        <a:p>
          <a:endParaRPr lang="en-US" dirty="0"/>
        </a:p>
      </dgm:t>
    </dgm:pt>
    <dgm:pt modelId="{E474606B-B17B-C444-B433-D695D5B28472}" type="parTrans" cxnId="{492DEA7B-C276-B04C-B1A8-40CB57B68316}">
      <dgm:prSet/>
      <dgm:spPr/>
      <dgm:t>
        <a:bodyPr/>
        <a:lstStyle/>
        <a:p>
          <a:endParaRPr lang="en-US"/>
        </a:p>
      </dgm:t>
    </dgm:pt>
    <dgm:pt modelId="{C9A7CFA9-44DE-5443-A275-C297C27B1122}" type="sibTrans" cxnId="{492DEA7B-C276-B04C-B1A8-40CB57B68316}">
      <dgm:prSet/>
      <dgm:spPr/>
      <dgm:t>
        <a:bodyPr/>
        <a:lstStyle/>
        <a:p>
          <a:endParaRPr lang="en-US"/>
        </a:p>
      </dgm:t>
    </dgm:pt>
    <dgm:pt modelId="{BBD8E178-676F-9A46-A505-DB2B26EFC417}">
      <dgm:prSet phldrT="[Text]"/>
      <dgm:spPr>
        <a:solidFill>
          <a:srgbClr val="224C6F"/>
        </a:solidFill>
      </dgm:spPr>
      <dgm:t>
        <a:bodyPr/>
        <a:lstStyle/>
        <a:p>
          <a:endParaRPr lang="en-US" dirty="0"/>
        </a:p>
      </dgm:t>
    </dgm:pt>
    <dgm:pt modelId="{9E099C3E-E05E-EA4D-A586-455C5DEB9B78}" type="sibTrans" cxnId="{5A4D80D9-BE4B-8D4A-9448-710C09FD8893}">
      <dgm:prSet/>
      <dgm:spPr/>
      <dgm:t>
        <a:bodyPr/>
        <a:lstStyle/>
        <a:p>
          <a:endParaRPr lang="en-US"/>
        </a:p>
      </dgm:t>
    </dgm:pt>
    <dgm:pt modelId="{31FEC40D-E2AB-AA4C-B631-8D548808AF17}" type="parTrans" cxnId="{5A4D80D9-BE4B-8D4A-9448-710C09FD8893}">
      <dgm:prSet/>
      <dgm:spPr/>
      <dgm:t>
        <a:bodyPr/>
        <a:lstStyle/>
        <a:p>
          <a:endParaRPr lang="en-US"/>
        </a:p>
      </dgm:t>
    </dgm:pt>
    <dgm:pt modelId="{939A33A0-A756-A545-81A1-FADDA98A2C1F}">
      <dgm:prSet/>
      <dgm:spPr>
        <a:solidFill>
          <a:srgbClr val="244C6F"/>
        </a:solidFill>
      </dgm:spPr>
      <dgm:t>
        <a:bodyPr/>
        <a:lstStyle/>
        <a:p>
          <a:endParaRPr lang="en-US" dirty="0"/>
        </a:p>
      </dgm:t>
    </dgm:pt>
    <dgm:pt modelId="{8350FC61-2693-AF4E-95CA-656441F712A4}" type="parTrans" cxnId="{A61B32B5-EDAB-DF46-999C-850321BCB47A}">
      <dgm:prSet/>
      <dgm:spPr/>
      <dgm:t>
        <a:bodyPr/>
        <a:lstStyle/>
        <a:p>
          <a:endParaRPr lang="en-US"/>
        </a:p>
      </dgm:t>
    </dgm:pt>
    <dgm:pt modelId="{2F82E567-57B4-7C45-8E37-05C2D5470D13}" type="sibTrans" cxnId="{A61B32B5-EDAB-DF46-999C-850321BCB47A}">
      <dgm:prSet/>
      <dgm:spPr/>
      <dgm:t>
        <a:bodyPr/>
        <a:lstStyle/>
        <a:p>
          <a:endParaRPr lang="en-US"/>
        </a:p>
      </dgm:t>
    </dgm:pt>
    <dgm:pt modelId="{8D481B31-FA91-F04D-A656-C8899AC4FBF9}">
      <dgm:prSet/>
      <dgm:spPr>
        <a:solidFill>
          <a:srgbClr val="244C6F"/>
        </a:solidFill>
      </dgm:spPr>
      <dgm:t>
        <a:bodyPr/>
        <a:lstStyle/>
        <a:p>
          <a:endParaRPr lang="en-US" dirty="0"/>
        </a:p>
      </dgm:t>
    </dgm:pt>
    <dgm:pt modelId="{DE2E5A2A-11C1-B440-8F2A-50645D25399B}" type="parTrans" cxnId="{51807989-0A5D-3240-BB55-3942592CF66B}">
      <dgm:prSet/>
      <dgm:spPr/>
      <dgm:t>
        <a:bodyPr/>
        <a:lstStyle/>
        <a:p>
          <a:endParaRPr lang="en-US"/>
        </a:p>
      </dgm:t>
    </dgm:pt>
    <dgm:pt modelId="{355FB7D6-E4C6-EE49-8944-A8F65AA7D0A3}" type="sibTrans" cxnId="{51807989-0A5D-3240-BB55-3942592CF66B}">
      <dgm:prSet/>
      <dgm:spPr/>
      <dgm:t>
        <a:bodyPr/>
        <a:lstStyle/>
        <a:p>
          <a:endParaRPr lang="en-US"/>
        </a:p>
      </dgm:t>
    </dgm:pt>
    <dgm:pt modelId="{B91EBB2D-0D22-434F-9DC7-2EB24237BE79}">
      <dgm:prSet/>
      <dgm:spPr/>
      <dgm:t>
        <a:bodyPr/>
        <a:lstStyle/>
        <a:p>
          <a:r>
            <a:rPr lang="en-US" dirty="0"/>
            <a:t>Inverse</a:t>
          </a:r>
        </a:p>
      </dgm:t>
    </dgm:pt>
    <dgm:pt modelId="{9E842B3C-E747-D447-8E88-783392D540B3}" type="parTrans" cxnId="{CFD054C8-09A9-E748-B4D9-FCDC3BB189FA}">
      <dgm:prSet/>
      <dgm:spPr/>
      <dgm:t>
        <a:bodyPr/>
        <a:lstStyle/>
        <a:p>
          <a:endParaRPr lang="en-US"/>
        </a:p>
      </dgm:t>
    </dgm:pt>
    <dgm:pt modelId="{A35181AE-8032-4E41-9AF6-12F9F419D12E}" type="sibTrans" cxnId="{CFD054C8-09A9-E748-B4D9-FCDC3BB189FA}">
      <dgm:prSet/>
      <dgm:spPr/>
      <dgm:t>
        <a:bodyPr/>
        <a:lstStyle/>
        <a:p>
          <a:endParaRPr lang="en-US"/>
        </a:p>
      </dgm:t>
    </dgm:pt>
    <dgm:pt modelId="{ABEB8160-4712-784C-8B85-8E4FAF68D696}">
      <dgm:prSet/>
      <dgm:spPr/>
      <dgm:t>
        <a:bodyPr/>
        <a:lstStyle/>
        <a:p>
          <a:endParaRPr lang="en-US" dirty="0"/>
        </a:p>
      </dgm:t>
    </dgm:pt>
    <dgm:pt modelId="{04BD6A32-A305-574A-879A-AD43D3C1CF86}" type="parTrans" cxnId="{26FFA537-380F-BC4B-97A5-59397EFA3711}">
      <dgm:prSet/>
      <dgm:spPr/>
      <dgm:t>
        <a:bodyPr/>
        <a:lstStyle/>
        <a:p>
          <a:endParaRPr lang="en-US"/>
        </a:p>
      </dgm:t>
    </dgm:pt>
    <dgm:pt modelId="{489A69BB-B7C4-5148-94EE-413C95AC8609}" type="sibTrans" cxnId="{26FFA537-380F-BC4B-97A5-59397EFA3711}">
      <dgm:prSet/>
      <dgm:spPr/>
      <dgm:t>
        <a:bodyPr/>
        <a:lstStyle/>
        <a:p>
          <a:endParaRPr lang="en-US"/>
        </a:p>
      </dgm:t>
    </dgm:pt>
    <dgm:pt modelId="{F503E8A3-FF47-0848-BD07-B4D63851BA5F}" type="pres">
      <dgm:prSet presAssocID="{CB0C0205-F704-C842-AEDF-79CFE24D2544}" presName="linearFlow" presStyleCnt="0">
        <dgm:presLayoutVars>
          <dgm:dir/>
          <dgm:animLvl val="lvl"/>
          <dgm:resizeHandles val="exact"/>
        </dgm:presLayoutVars>
      </dgm:prSet>
      <dgm:spPr/>
    </dgm:pt>
    <dgm:pt modelId="{1E11AD9D-27EF-D24F-9863-64FBDF59E9C5}" type="pres">
      <dgm:prSet presAssocID="{BBD8E178-676F-9A46-A505-DB2B26EFC417}" presName="composite" presStyleCnt="0"/>
      <dgm:spPr/>
    </dgm:pt>
    <dgm:pt modelId="{CDED2877-DFCB-C84C-AA69-874AB74F19E6}" type="pres">
      <dgm:prSet presAssocID="{BBD8E178-676F-9A46-A505-DB2B26EFC417}" presName="parentText" presStyleLbl="alignNode1" presStyleIdx="0" presStyleCnt="5">
        <dgm:presLayoutVars>
          <dgm:chMax val="1"/>
          <dgm:bulletEnabled val="1"/>
        </dgm:presLayoutVars>
      </dgm:prSet>
      <dgm:spPr/>
    </dgm:pt>
    <dgm:pt modelId="{2A942AAB-3D4D-2742-ADCE-01BD8C03E2CD}" type="pres">
      <dgm:prSet presAssocID="{BBD8E178-676F-9A46-A505-DB2B26EFC417}" presName="descendantText" presStyleLbl="alignAcc1" presStyleIdx="0" presStyleCnt="5">
        <dgm:presLayoutVars>
          <dgm:bulletEnabled val="1"/>
        </dgm:presLayoutVars>
      </dgm:prSet>
      <dgm:spPr/>
    </dgm:pt>
    <dgm:pt modelId="{6EFEE6B7-6E37-874A-B8DB-140C9C45E1B2}" type="pres">
      <dgm:prSet presAssocID="{9E099C3E-E05E-EA4D-A586-455C5DEB9B78}" presName="sp" presStyleCnt="0"/>
      <dgm:spPr/>
    </dgm:pt>
    <dgm:pt modelId="{7D57B3E9-4B2A-B049-97C0-016A6A77773C}" type="pres">
      <dgm:prSet presAssocID="{49367D78-8BBD-3344-9F86-2CADA0314353}" presName="composite" presStyleCnt="0"/>
      <dgm:spPr/>
    </dgm:pt>
    <dgm:pt modelId="{31BE89B0-084A-6B40-B2A8-04561A1D2559}" type="pres">
      <dgm:prSet presAssocID="{49367D78-8BBD-3344-9F86-2CADA0314353}" presName="parentText" presStyleLbl="alignNode1" presStyleIdx="1" presStyleCnt="5">
        <dgm:presLayoutVars>
          <dgm:chMax val="1"/>
          <dgm:bulletEnabled val="1"/>
        </dgm:presLayoutVars>
      </dgm:prSet>
      <dgm:spPr/>
    </dgm:pt>
    <dgm:pt modelId="{69A3CE46-E611-6847-A8AB-2C31253861A2}" type="pres">
      <dgm:prSet presAssocID="{49367D78-8BBD-3344-9F86-2CADA0314353}" presName="descendantText" presStyleLbl="alignAcc1" presStyleIdx="1" presStyleCnt="5">
        <dgm:presLayoutVars>
          <dgm:bulletEnabled val="1"/>
        </dgm:presLayoutVars>
      </dgm:prSet>
      <dgm:spPr/>
    </dgm:pt>
    <dgm:pt modelId="{CB6600BD-338A-3544-93FF-DFCB5434C191}" type="pres">
      <dgm:prSet presAssocID="{C9A7CFA9-44DE-5443-A275-C297C27B1122}" presName="sp" presStyleCnt="0"/>
      <dgm:spPr/>
    </dgm:pt>
    <dgm:pt modelId="{23F2698A-0B5E-CA42-B13B-4AC9E5470184}" type="pres">
      <dgm:prSet presAssocID="{939A33A0-A756-A545-81A1-FADDA98A2C1F}" presName="composite" presStyleCnt="0"/>
      <dgm:spPr/>
    </dgm:pt>
    <dgm:pt modelId="{C8A61EE0-1A80-7341-9D50-60FBD4256BF5}" type="pres">
      <dgm:prSet presAssocID="{939A33A0-A756-A545-81A1-FADDA98A2C1F}" presName="parentText" presStyleLbl="alignNode1" presStyleIdx="2" presStyleCnt="5">
        <dgm:presLayoutVars>
          <dgm:chMax val="1"/>
          <dgm:bulletEnabled val="1"/>
        </dgm:presLayoutVars>
      </dgm:prSet>
      <dgm:spPr/>
    </dgm:pt>
    <dgm:pt modelId="{407D4379-7D10-E64C-B3D9-3AF65AE88308}" type="pres">
      <dgm:prSet presAssocID="{939A33A0-A756-A545-81A1-FADDA98A2C1F}" presName="descendantText" presStyleLbl="alignAcc1" presStyleIdx="2" presStyleCnt="5">
        <dgm:presLayoutVars>
          <dgm:bulletEnabled val="1"/>
        </dgm:presLayoutVars>
      </dgm:prSet>
      <dgm:spPr/>
    </dgm:pt>
    <dgm:pt modelId="{14AA084C-EA59-9E4C-B041-31DC61793464}" type="pres">
      <dgm:prSet presAssocID="{2F82E567-57B4-7C45-8E37-05C2D5470D13}" presName="sp" presStyleCnt="0"/>
      <dgm:spPr/>
    </dgm:pt>
    <dgm:pt modelId="{3D762A2E-7E04-9C4B-B8D3-A47CAEBA20AE}" type="pres">
      <dgm:prSet presAssocID="{8D481B31-FA91-F04D-A656-C8899AC4FBF9}" presName="composite" presStyleCnt="0"/>
      <dgm:spPr/>
    </dgm:pt>
    <dgm:pt modelId="{77075618-0B3E-BB44-BD61-174C8A465A8C}" type="pres">
      <dgm:prSet presAssocID="{8D481B31-FA91-F04D-A656-C8899AC4FBF9}" presName="parentText" presStyleLbl="alignNode1" presStyleIdx="3" presStyleCnt="5">
        <dgm:presLayoutVars>
          <dgm:chMax val="1"/>
          <dgm:bulletEnabled val="1"/>
        </dgm:presLayoutVars>
      </dgm:prSet>
      <dgm:spPr/>
    </dgm:pt>
    <dgm:pt modelId="{6993FF26-9ECC-E249-A6E5-7BDFDAA0E31F}" type="pres">
      <dgm:prSet presAssocID="{8D481B31-FA91-F04D-A656-C8899AC4FBF9}" presName="descendantText" presStyleLbl="alignAcc1" presStyleIdx="3" presStyleCnt="5">
        <dgm:presLayoutVars>
          <dgm:bulletEnabled val="1"/>
        </dgm:presLayoutVars>
      </dgm:prSet>
      <dgm:spPr/>
    </dgm:pt>
    <dgm:pt modelId="{B95459E2-3DB0-694B-B701-51CDC84F7BB0}" type="pres">
      <dgm:prSet presAssocID="{355FB7D6-E4C6-EE49-8944-A8F65AA7D0A3}" presName="sp" presStyleCnt="0"/>
      <dgm:spPr/>
    </dgm:pt>
    <dgm:pt modelId="{55761BCA-444D-2141-8731-B59B44D03C41}" type="pres">
      <dgm:prSet presAssocID="{ABEB8160-4712-784C-8B85-8E4FAF68D696}" presName="composite" presStyleCnt="0"/>
      <dgm:spPr/>
    </dgm:pt>
    <dgm:pt modelId="{38AFE571-796B-D843-9404-2F076F964A1D}" type="pres">
      <dgm:prSet presAssocID="{ABEB8160-4712-784C-8B85-8E4FAF68D696}" presName="parentText" presStyleLbl="alignNode1" presStyleIdx="4" presStyleCnt="5">
        <dgm:presLayoutVars>
          <dgm:chMax val="1"/>
          <dgm:bulletEnabled val="1"/>
        </dgm:presLayoutVars>
      </dgm:prSet>
      <dgm:spPr/>
    </dgm:pt>
    <dgm:pt modelId="{F3081D2F-122E-1046-A09C-746BBE7AB719}" type="pres">
      <dgm:prSet presAssocID="{ABEB8160-4712-784C-8B85-8E4FAF68D696}" presName="descendantText" presStyleLbl="alignAcc1" presStyleIdx="4" presStyleCnt="5">
        <dgm:presLayoutVars>
          <dgm:bulletEnabled val="1"/>
        </dgm:presLayoutVars>
      </dgm:prSet>
      <dgm:spPr/>
    </dgm:pt>
  </dgm:ptLst>
  <dgm:cxnLst>
    <dgm:cxn modelId="{7C0A5302-56CE-754C-A414-ECE4732B22CF}" type="presOf" srcId="{939A33A0-A756-A545-81A1-FADDA98A2C1F}" destId="{C8A61EE0-1A80-7341-9D50-60FBD4256BF5}" srcOrd="0" destOrd="0" presId="urn:microsoft.com/office/officeart/2005/8/layout/chevron2"/>
    <dgm:cxn modelId="{C18B5B0F-ED63-504C-ACF3-689D0EE0D508}" type="presOf" srcId="{ABEB8160-4712-784C-8B85-8E4FAF68D696}" destId="{38AFE571-796B-D843-9404-2F076F964A1D}" srcOrd="0" destOrd="0" presId="urn:microsoft.com/office/officeart/2005/8/layout/chevron2"/>
    <dgm:cxn modelId="{C998E015-F591-754F-AE5A-161A141DB650}" type="presOf" srcId="{02D3E215-498F-F043-B8EE-203A79174C53}" destId="{69A3CE46-E611-6847-A8AB-2C31253861A2}" srcOrd="0" destOrd="0" presId="urn:microsoft.com/office/officeart/2005/8/layout/chevron2"/>
    <dgm:cxn modelId="{26FFA537-380F-BC4B-97A5-59397EFA3711}" srcId="{CB0C0205-F704-C842-AEDF-79CFE24D2544}" destId="{ABEB8160-4712-784C-8B85-8E4FAF68D696}" srcOrd="4" destOrd="0" parTransId="{04BD6A32-A305-574A-879A-AD43D3C1CF86}" sibTransId="{489A69BB-B7C4-5148-94EE-413C95AC8609}"/>
    <dgm:cxn modelId="{F1260E3C-9099-D44C-AE64-B6C26A4B203D}" type="presOf" srcId="{49367D78-8BBD-3344-9F86-2CADA0314353}" destId="{31BE89B0-084A-6B40-B2A8-04561A1D2559}" srcOrd="0" destOrd="0" presId="urn:microsoft.com/office/officeart/2005/8/layout/chevron2"/>
    <dgm:cxn modelId="{F68FD245-64D2-104B-99AE-748ED6C9EE79}" srcId="{939A33A0-A756-A545-81A1-FADDA98A2C1F}" destId="{C7EA1EC4-4EFD-D043-B5F2-C87B8E2F20E4}" srcOrd="0" destOrd="0" parTransId="{B1F249D0-41D8-2C41-B00B-BBB71FD1582C}" sibTransId="{D6A7AA9F-E42E-C945-9F66-1A693BD72C04}"/>
    <dgm:cxn modelId="{1066134D-2BF8-F049-B842-34FE49518F82}" type="presOf" srcId="{E4DACF5C-C9AE-EF43-829C-7F5D5104E028}" destId="{6993FF26-9ECC-E249-A6E5-7BDFDAA0E31F}" srcOrd="0" destOrd="0" presId="urn:microsoft.com/office/officeart/2005/8/layout/chevron2"/>
    <dgm:cxn modelId="{492DEA7B-C276-B04C-B1A8-40CB57B68316}" srcId="{CB0C0205-F704-C842-AEDF-79CFE24D2544}" destId="{49367D78-8BBD-3344-9F86-2CADA0314353}" srcOrd="1" destOrd="0" parTransId="{E474606B-B17B-C444-B433-D695D5B28472}" sibTransId="{C9A7CFA9-44DE-5443-A275-C297C27B1122}"/>
    <dgm:cxn modelId="{37B42989-27B5-3D42-8257-F27F4F04AF93}" type="presOf" srcId="{B8E8C25F-8D7B-C640-BE4C-6E6BC9865799}" destId="{2A942AAB-3D4D-2742-ADCE-01BD8C03E2CD}" srcOrd="0" destOrd="0" presId="urn:microsoft.com/office/officeart/2005/8/layout/chevron2"/>
    <dgm:cxn modelId="{51807989-0A5D-3240-BB55-3942592CF66B}" srcId="{CB0C0205-F704-C842-AEDF-79CFE24D2544}" destId="{8D481B31-FA91-F04D-A656-C8899AC4FBF9}" srcOrd="3" destOrd="0" parTransId="{DE2E5A2A-11C1-B440-8F2A-50645D25399B}" sibTransId="{355FB7D6-E4C6-EE49-8944-A8F65AA7D0A3}"/>
    <dgm:cxn modelId="{671CC79E-9782-4441-A791-0F9CFB3A25DB}" srcId="{BBD8E178-676F-9A46-A505-DB2B26EFC417}" destId="{B8E8C25F-8D7B-C640-BE4C-6E6BC9865799}" srcOrd="0" destOrd="0" parTransId="{F42D9363-B767-774C-AA38-0E620335D16E}" sibTransId="{C5A4912F-2006-2443-B44F-588FA1058E86}"/>
    <dgm:cxn modelId="{A0DB329F-1518-0044-B9FC-A2420DEFCA80}" srcId="{49367D78-8BBD-3344-9F86-2CADA0314353}" destId="{02D3E215-498F-F043-B8EE-203A79174C53}" srcOrd="0" destOrd="0" parTransId="{1AB878D7-3B20-1D4F-9871-6AF5AF43B122}" sibTransId="{62BAF390-28EE-C148-80BC-796419601E25}"/>
    <dgm:cxn modelId="{A61B32B5-EDAB-DF46-999C-850321BCB47A}" srcId="{CB0C0205-F704-C842-AEDF-79CFE24D2544}" destId="{939A33A0-A756-A545-81A1-FADDA98A2C1F}" srcOrd="2" destOrd="0" parTransId="{8350FC61-2693-AF4E-95CA-656441F712A4}" sibTransId="{2F82E567-57B4-7C45-8E37-05C2D5470D13}"/>
    <dgm:cxn modelId="{E4E070B5-F2D4-DE42-9559-5BDC10E202D4}" type="presOf" srcId="{B91EBB2D-0D22-434F-9DC7-2EB24237BE79}" destId="{F3081D2F-122E-1046-A09C-746BBE7AB719}" srcOrd="0" destOrd="0" presId="urn:microsoft.com/office/officeart/2005/8/layout/chevron2"/>
    <dgm:cxn modelId="{CFD054C8-09A9-E748-B4D9-FCDC3BB189FA}" srcId="{ABEB8160-4712-784C-8B85-8E4FAF68D696}" destId="{B91EBB2D-0D22-434F-9DC7-2EB24237BE79}" srcOrd="0" destOrd="0" parTransId="{9E842B3C-E747-D447-8E88-783392D540B3}" sibTransId="{A35181AE-8032-4E41-9AF6-12F9F419D12E}"/>
    <dgm:cxn modelId="{6D9C7ECC-9F43-0F4D-94F4-E1CE15849C2D}" srcId="{8D481B31-FA91-F04D-A656-C8899AC4FBF9}" destId="{E4DACF5C-C9AE-EF43-829C-7F5D5104E028}" srcOrd="0" destOrd="0" parTransId="{AA298118-06F1-D646-A49B-BEE85E39C5E0}" sibTransId="{35414F97-FF9A-2043-B69A-4F4A93FE769F}"/>
    <dgm:cxn modelId="{6E7659D4-6357-2240-B970-EEFC27A71FAF}" type="presOf" srcId="{C7EA1EC4-4EFD-D043-B5F2-C87B8E2F20E4}" destId="{407D4379-7D10-E64C-B3D9-3AF65AE88308}" srcOrd="0" destOrd="0" presId="urn:microsoft.com/office/officeart/2005/8/layout/chevron2"/>
    <dgm:cxn modelId="{5A4D80D9-BE4B-8D4A-9448-710C09FD8893}" srcId="{CB0C0205-F704-C842-AEDF-79CFE24D2544}" destId="{BBD8E178-676F-9A46-A505-DB2B26EFC417}" srcOrd="0" destOrd="0" parTransId="{31FEC40D-E2AB-AA4C-B631-8D548808AF17}" sibTransId="{9E099C3E-E05E-EA4D-A586-455C5DEB9B78}"/>
    <dgm:cxn modelId="{38C178DD-9961-2942-80DF-0052926CECA5}" type="presOf" srcId="{8D481B31-FA91-F04D-A656-C8899AC4FBF9}" destId="{77075618-0B3E-BB44-BD61-174C8A465A8C}" srcOrd="0" destOrd="0" presId="urn:microsoft.com/office/officeart/2005/8/layout/chevron2"/>
    <dgm:cxn modelId="{64DEC3E0-0E31-DD48-B3CB-ACC51628D288}" type="presOf" srcId="{CB0C0205-F704-C842-AEDF-79CFE24D2544}" destId="{F503E8A3-FF47-0848-BD07-B4D63851BA5F}" srcOrd="0" destOrd="0" presId="urn:microsoft.com/office/officeart/2005/8/layout/chevron2"/>
    <dgm:cxn modelId="{2736F6F8-8386-ED48-8DCE-9E5F68A0427E}" type="presOf" srcId="{BBD8E178-676F-9A46-A505-DB2B26EFC417}" destId="{CDED2877-DFCB-C84C-AA69-874AB74F19E6}" srcOrd="0" destOrd="0" presId="urn:microsoft.com/office/officeart/2005/8/layout/chevron2"/>
    <dgm:cxn modelId="{ADC35F5B-282D-9C45-8712-5AFB7773E25D}" type="presParOf" srcId="{F503E8A3-FF47-0848-BD07-B4D63851BA5F}" destId="{1E11AD9D-27EF-D24F-9863-64FBDF59E9C5}" srcOrd="0" destOrd="0" presId="urn:microsoft.com/office/officeart/2005/8/layout/chevron2"/>
    <dgm:cxn modelId="{FF9F9E0E-614E-0744-A618-F97B91E176C1}" type="presParOf" srcId="{1E11AD9D-27EF-D24F-9863-64FBDF59E9C5}" destId="{CDED2877-DFCB-C84C-AA69-874AB74F19E6}" srcOrd="0" destOrd="0" presId="urn:microsoft.com/office/officeart/2005/8/layout/chevron2"/>
    <dgm:cxn modelId="{F3B55AE9-9FAB-8F4D-8B12-794741AD3173}" type="presParOf" srcId="{1E11AD9D-27EF-D24F-9863-64FBDF59E9C5}" destId="{2A942AAB-3D4D-2742-ADCE-01BD8C03E2CD}" srcOrd="1" destOrd="0" presId="urn:microsoft.com/office/officeart/2005/8/layout/chevron2"/>
    <dgm:cxn modelId="{675285D8-D166-9443-A096-FA09BDBBE4F5}" type="presParOf" srcId="{F503E8A3-FF47-0848-BD07-B4D63851BA5F}" destId="{6EFEE6B7-6E37-874A-B8DB-140C9C45E1B2}" srcOrd="1" destOrd="0" presId="urn:microsoft.com/office/officeart/2005/8/layout/chevron2"/>
    <dgm:cxn modelId="{E98E07EE-59A8-5540-B8EA-0607E3D76001}" type="presParOf" srcId="{F503E8A3-FF47-0848-BD07-B4D63851BA5F}" destId="{7D57B3E9-4B2A-B049-97C0-016A6A77773C}" srcOrd="2" destOrd="0" presId="urn:microsoft.com/office/officeart/2005/8/layout/chevron2"/>
    <dgm:cxn modelId="{81944578-6C6C-7743-8E1F-7DBC5B463C8D}" type="presParOf" srcId="{7D57B3E9-4B2A-B049-97C0-016A6A77773C}" destId="{31BE89B0-084A-6B40-B2A8-04561A1D2559}" srcOrd="0" destOrd="0" presId="urn:microsoft.com/office/officeart/2005/8/layout/chevron2"/>
    <dgm:cxn modelId="{A1D0B1DF-26D9-9F43-A481-FEF1DBCB2906}" type="presParOf" srcId="{7D57B3E9-4B2A-B049-97C0-016A6A77773C}" destId="{69A3CE46-E611-6847-A8AB-2C31253861A2}" srcOrd="1" destOrd="0" presId="urn:microsoft.com/office/officeart/2005/8/layout/chevron2"/>
    <dgm:cxn modelId="{CE5A8C6E-80DC-D648-9038-16B96CD661BF}" type="presParOf" srcId="{F503E8A3-FF47-0848-BD07-B4D63851BA5F}" destId="{CB6600BD-338A-3544-93FF-DFCB5434C191}" srcOrd="3" destOrd="0" presId="urn:microsoft.com/office/officeart/2005/8/layout/chevron2"/>
    <dgm:cxn modelId="{4A64F031-6D79-B242-AD61-E36B974027A8}" type="presParOf" srcId="{F503E8A3-FF47-0848-BD07-B4D63851BA5F}" destId="{23F2698A-0B5E-CA42-B13B-4AC9E5470184}" srcOrd="4" destOrd="0" presId="urn:microsoft.com/office/officeart/2005/8/layout/chevron2"/>
    <dgm:cxn modelId="{1C69A102-DD55-FE46-97F2-7E21D5967CC1}" type="presParOf" srcId="{23F2698A-0B5E-CA42-B13B-4AC9E5470184}" destId="{C8A61EE0-1A80-7341-9D50-60FBD4256BF5}" srcOrd="0" destOrd="0" presId="urn:microsoft.com/office/officeart/2005/8/layout/chevron2"/>
    <dgm:cxn modelId="{7B8A04CE-C43C-C04C-95A1-CD7377C3CB49}" type="presParOf" srcId="{23F2698A-0B5E-CA42-B13B-4AC9E5470184}" destId="{407D4379-7D10-E64C-B3D9-3AF65AE88308}" srcOrd="1" destOrd="0" presId="urn:microsoft.com/office/officeart/2005/8/layout/chevron2"/>
    <dgm:cxn modelId="{9B242EE4-7D4D-C749-A1F4-2732E94CD364}" type="presParOf" srcId="{F503E8A3-FF47-0848-BD07-B4D63851BA5F}" destId="{14AA084C-EA59-9E4C-B041-31DC61793464}" srcOrd="5" destOrd="0" presId="urn:microsoft.com/office/officeart/2005/8/layout/chevron2"/>
    <dgm:cxn modelId="{280F96F6-8A81-B542-B89B-1F6FA6FD4332}" type="presParOf" srcId="{F503E8A3-FF47-0848-BD07-B4D63851BA5F}" destId="{3D762A2E-7E04-9C4B-B8D3-A47CAEBA20AE}" srcOrd="6" destOrd="0" presId="urn:microsoft.com/office/officeart/2005/8/layout/chevron2"/>
    <dgm:cxn modelId="{3EEED392-86D2-4743-8D67-B64CEDD5403F}" type="presParOf" srcId="{3D762A2E-7E04-9C4B-B8D3-A47CAEBA20AE}" destId="{77075618-0B3E-BB44-BD61-174C8A465A8C}" srcOrd="0" destOrd="0" presId="urn:microsoft.com/office/officeart/2005/8/layout/chevron2"/>
    <dgm:cxn modelId="{7FE4EF25-2EB8-B247-96E9-071BF893CA80}" type="presParOf" srcId="{3D762A2E-7E04-9C4B-B8D3-A47CAEBA20AE}" destId="{6993FF26-9ECC-E249-A6E5-7BDFDAA0E31F}" srcOrd="1" destOrd="0" presId="urn:microsoft.com/office/officeart/2005/8/layout/chevron2"/>
    <dgm:cxn modelId="{55D5BBFA-9B65-7143-9A12-D943BC4B424E}" type="presParOf" srcId="{F503E8A3-FF47-0848-BD07-B4D63851BA5F}" destId="{B95459E2-3DB0-694B-B701-51CDC84F7BB0}" srcOrd="7" destOrd="0" presId="urn:microsoft.com/office/officeart/2005/8/layout/chevron2"/>
    <dgm:cxn modelId="{E53C620C-70C6-FF4F-9B21-FA6918020841}" type="presParOf" srcId="{F503E8A3-FF47-0848-BD07-B4D63851BA5F}" destId="{55761BCA-444D-2141-8731-B59B44D03C41}" srcOrd="8" destOrd="0" presId="urn:microsoft.com/office/officeart/2005/8/layout/chevron2"/>
    <dgm:cxn modelId="{4B04CB06-8980-5443-A226-C014497002C3}" type="presParOf" srcId="{55761BCA-444D-2141-8731-B59B44D03C41}" destId="{38AFE571-796B-D843-9404-2F076F964A1D}" srcOrd="0" destOrd="0" presId="urn:microsoft.com/office/officeart/2005/8/layout/chevron2"/>
    <dgm:cxn modelId="{A9A1E0B3-E494-C04F-BB2D-FEE5FCB70A75}" type="presParOf" srcId="{55761BCA-444D-2141-8731-B59B44D03C41}" destId="{F3081D2F-122E-1046-A09C-746BBE7AB71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D2877-DFCB-C84C-AA69-874AB74F19E6}">
      <dsp:nvSpPr>
        <dsp:cNvPr id="0" name=""/>
        <dsp:cNvSpPr/>
      </dsp:nvSpPr>
      <dsp:spPr>
        <a:xfrm rot="5400000">
          <a:off x="-94905" y="98292"/>
          <a:ext cx="632705" cy="442893"/>
        </a:xfrm>
        <a:prstGeom prst="chevron">
          <a:avLst/>
        </a:prstGeom>
        <a:solidFill>
          <a:srgbClr val="22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rot="-5400000">
        <a:off x="2" y="224833"/>
        <a:ext cx="442893" cy="189812"/>
      </dsp:txXfrm>
    </dsp:sp>
    <dsp:sp modelId="{2A942AAB-3D4D-2742-ADCE-01BD8C03E2CD}">
      <dsp:nvSpPr>
        <dsp:cNvPr id="0" name=""/>
        <dsp:cNvSpPr/>
      </dsp:nvSpPr>
      <dsp:spPr>
        <a:xfrm rot="5400000">
          <a:off x="4088284" y="-3642003"/>
          <a:ext cx="411258" cy="7702039"/>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ETFs</a:t>
          </a:r>
        </a:p>
      </dsp:txBody>
      <dsp:txXfrm rot="-5400000">
        <a:off x="442894" y="23463"/>
        <a:ext cx="7681963" cy="371106"/>
      </dsp:txXfrm>
    </dsp:sp>
    <dsp:sp modelId="{7BE8D6D6-85A1-8C49-B734-2905D830AA71}">
      <dsp:nvSpPr>
        <dsp:cNvPr id="0" name=""/>
        <dsp:cNvSpPr/>
      </dsp:nvSpPr>
      <dsp:spPr>
        <a:xfrm rot="5400000">
          <a:off x="-94905" y="656452"/>
          <a:ext cx="632705" cy="442893"/>
        </a:xfrm>
        <a:prstGeom prst="chevron">
          <a:avLst/>
        </a:prstGeom>
        <a:solidFill>
          <a:srgbClr val="24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rot="-5400000">
        <a:off x="2" y="782993"/>
        <a:ext cx="442893" cy="189812"/>
      </dsp:txXfrm>
    </dsp:sp>
    <dsp:sp modelId="{A2853E6D-2B6F-3D41-8830-7197C1E42F24}">
      <dsp:nvSpPr>
        <dsp:cNvPr id="0" name=""/>
        <dsp:cNvSpPr/>
      </dsp:nvSpPr>
      <dsp:spPr>
        <a:xfrm rot="5400000">
          <a:off x="4088284" y="-3083843"/>
          <a:ext cx="411258" cy="7702039"/>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Bonds</a:t>
          </a:r>
        </a:p>
      </dsp:txBody>
      <dsp:txXfrm rot="-5400000">
        <a:off x="442894" y="581623"/>
        <a:ext cx="7681963" cy="371106"/>
      </dsp:txXfrm>
    </dsp:sp>
    <dsp:sp modelId="{4030BF2A-446C-F04A-812E-589617EF0E6A}">
      <dsp:nvSpPr>
        <dsp:cNvPr id="0" name=""/>
        <dsp:cNvSpPr/>
      </dsp:nvSpPr>
      <dsp:spPr>
        <a:xfrm rot="5400000">
          <a:off x="-94905" y="1214612"/>
          <a:ext cx="632705" cy="442893"/>
        </a:xfrm>
        <a:prstGeom prst="chevron">
          <a:avLst/>
        </a:prstGeom>
        <a:solidFill>
          <a:srgbClr val="24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rot="-5400000">
        <a:off x="2" y="1341153"/>
        <a:ext cx="442893" cy="189812"/>
      </dsp:txXfrm>
    </dsp:sp>
    <dsp:sp modelId="{D55521CA-3025-8A4B-B6A0-0CA54848CCBA}">
      <dsp:nvSpPr>
        <dsp:cNvPr id="0" name=""/>
        <dsp:cNvSpPr/>
      </dsp:nvSpPr>
      <dsp:spPr>
        <a:xfrm rot="5400000">
          <a:off x="4088284" y="-2525683"/>
          <a:ext cx="411258" cy="7702039"/>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Stocks</a:t>
          </a:r>
        </a:p>
      </dsp:txBody>
      <dsp:txXfrm rot="-5400000">
        <a:off x="442894" y="1139783"/>
        <a:ext cx="7681963" cy="371106"/>
      </dsp:txXfrm>
    </dsp:sp>
    <dsp:sp modelId="{31BE89B0-084A-6B40-B2A8-04561A1D2559}">
      <dsp:nvSpPr>
        <dsp:cNvPr id="0" name=""/>
        <dsp:cNvSpPr/>
      </dsp:nvSpPr>
      <dsp:spPr>
        <a:xfrm rot="5400000">
          <a:off x="-94905" y="1772772"/>
          <a:ext cx="632705" cy="442893"/>
        </a:xfrm>
        <a:prstGeom prst="chevron">
          <a:avLst/>
        </a:prstGeom>
        <a:solidFill>
          <a:srgbClr val="24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rot="-5400000">
        <a:off x="2" y="1899313"/>
        <a:ext cx="442893" cy="189812"/>
      </dsp:txXfrm>
    </dsp:sp>
    <dsp:sp modelId="{69A3CE46-E611-6847-A8AB-2C31253861A2}">
      <dsp:nvSpPr>
        <dsp:cNvPr id="0" name=""/>
        <dsp:cNvSpPr/>
      </dsp:nvSpPr>
      <dsp:spPr>
        <a:xfrm rot="5400000">
          <a:off x="4088284" y="-1967523"/>
          <a:ext cx="411258" cy="7702039"/>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Excess Return</a:t>
          </a:r>
        </a:p>
      </dsp:txBody>
      <dsp:txXfrm rot="-5400000">
        <a:off x="442894" y="1697943"/>
        <a:ext cx="7681963" cy="371106"/>
      </dsp:txXfrm>
    </dsp:sp>
    <dsp:sp modelId="{C8A61EE0-1A80-7341-9D50-60FBD4256BF5}">
      <dsp:nvSpPr>
        <dsp:cNvPr id="0" name=""/>
        <dsp:cNvSpPr/>
      </dsp:nvSpPr>
      <dsp:spPr>
        <a:xfrm rot="5400000">
          <a:off x="-94905" y="2330933"/>
          <a:ext cx="632705" cy="442893"/>
        </a:xfrm>
        <a:prstGeom prst="chevron">
          <a:avLst/>
        </a:prstGeom>
        <a:solidFill>
          <a:srgbClr val="24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rot="-5400000">
        <a:off x="2" y="2457474"/>
        <a:ext cx="442893" cy="189812"/>
      </dsp:txXfrm>
    </dsp:sp>
    <dsp:sp modelId="{407D4379-7D10-E64C-B3D9-3AF65AE88308}">
      <dsp:nvSpPr>
        <dsp:cNvPr id="0" name=""/>
        <dsp:cNvSpPr/>
      </dsp:nvSpPr>
      <dsp:spPr>
        <a:xfrm rot="5400000">
          <a:off x="4088284" y="-1409362"/>
          <a:ext cx="411258" cy="7702039"/>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Risk Free Rate</a:t>
          </a:r>
        </a:p>
      </dsp:txBody>
      <dsp:txXfrm rot="-5400000">
        <a:off x="442894" y="2256104"/>
        <a:ext cx="7681963" cy="371106"/>
      </dsp:txXfrm>
    </dsp:sp>
    <dsp:sp modelId="{77075618-0B3E-BB44-BD61-174C8A465A8C}">
      <dsp:nvSpPr>
        <dsp:cNvPr id="0" name=""/>
        <dsp:cNvSpPr/>
      </dsp:nvSpPr>
      <dsp:spPr>
        <a:xfrm rot="5400000">
          <a:off x="-94905" y="2889093"/>
          <a:ext cx="632705" cy="442893"/>
        </a:xfrm>
        <a:prstGeom prst="chevron">
          <a:avLst/>
        </a:prstGeom>
        <a:solidFill>
          <a:srgbClr val="24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rot="-5400000">
        <a:off x="2" y="3015634"/>
        <a:ext cx="442893" cy="189812"/>
      </dsp:txXfrm>
    </dsp:sp>
    <dsp:sp modelId="{6993FF26-9ECC-E249-A6E5-7BDFDAA0E31F}">
      <dsp:nvSpPr>
        <dsp:cNvPr id="0" name=""/>
        <dsp:cNvSpPr/>
      </dsp:nvSpPr>
      <dsp:spPr>
        <a:xfrm rot="5400000">
          <a:off x="4088284" y="-851202"/>
          <a:ext cx="411258" cy="7702039"/>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Long</a:t>
          </a:r>
        </a:p>
      </dsp:txBody>
      <dsp:txXfrm rot="-5400000">
        <a:off x="442894" y="2814264"/>
        <a:ext cx="7681963" cy="371106"/>
      </dsp:txXfrm>
    </dsp:sp>
    <dsp:sp modelId="{90494EA2-8F34-764B-8B13-EA6C4A5F4877}">
      <dsp:nvSpPr>
        <dsp:cNvPr id="0" name=""/>
        <dsp:cNvSpPr/>
      </dsp:nvSpPr>
      <dsp:spPr>
        <a:xfrm rot="5400000">
          <a:off x="-94905" y="3447253"/>
          <a:ext cx="632705" cy="442893"/>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rot="-5400000">
        <a:off x="2" y="3573794"/>
        <a:ext cx="442893" cy="189812"/>
      </dsp:txXfrm>
    </dsp:sp>
    <dsp:sp modelId="{21B4A180-91F4-CF40-87B2-25C72581688B}">
      <dsp:nvSpPr>
        <dsp:cNvPr id="0" name=""/>
        <dsp:cNvSpPr/>
      </dsp:nvSpPr>
      <dsp:spPr>
        <a:xfrm rot="5400000">
          <a:off x="4088284" y="-293042"/>
          <a:ext cx="411258" cy="7702039"/>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Short</a:t>
          </a:r>
        </a:p>
      </dsp:txBody>
      <dsp:txXfrm rot="-5400000">
        <a:off x="442894" y="3372424"/>
        <a:ext cx="7681963" cy="371106"/>
      </dsp:txXfrm>
    </dsp:sp>
    <dsp:sp modelId="{B7274B4E-57D1-B94C-A50B-842FBF1385DB}">
      <dsp:nvSpPr>
        <dsp:cNvPr id="0" name=""/>
        <dsp:cNvSpPr/>
      </dsp:nvSpPr>
      <dsp:spPr>
        <a:xfrm rot="5400000">
          <a:off x="-94905" y="4005413"/>
          <a:ext cx="632705" cy="442893"/>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rot="-5400000">
        <a:off x="2" y="4131954"/>
        <a:ext cx="442893" cy="189812"/>
      </dsp:txXfrm>
    </dsp:sp>
    <dsp:sp modelId="{EE6540D4-C2FA-1B46-BDD9-2D9A0A8895AE}">
      <dsp:nvSpPr>
        <dsp:cNvPr id="0" name=""/>
        <dsp:cNvSpPr/>
      </dsp:nvSpPr>
      <dsp:spPr>
        <a:xfrm rot="5400000">
          <a:off x="4088284" y="265117"/>
          <a:ext cx="411258" cy="7702039"/>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Leverage </a:t>
          </a:r>
        </a:p>
      </dsp:txBody>
      <dsp:txXfrm rot="-5400000">
        <a:off x="442894" y="3930583"/>
        <a:ext cx="7681963" cy="3711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D2877-DFCB-C84C-AA69-874AB74F19E6}">
      <dsp:nvSpPr>
        <dsp:cNvPr id="0" name=""/>
        <dsp:cNvSpPr/>
      </dsp:nvSpPr>
      <dsp:spPr>
        <a:xfrm rot="5400000">
          <a:off x="-186814" y="189357"/>
          <a:ext cx="1245430" cy="871801"/>
        </a:xfrm>
        <a:prstGeom prst="chevron">
          <a:avLst/>
        </a:prstGeom>
        <a:solidFill>
          <a:srgbClr val="22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en-US" sz="2400" kern="1200" dirty="0"/>
        </a:p>
      </dsp:txBody>
      <dsp:txXfrm rot="-5400000">
        <a:off x="1" y="438444"/>
        <a:ext cx="871801" cy="373629"/>
      </dsp:txXfrm>
    </dsp:sp>
    <dsp:sp modelId="{2A942AAB-3D4D-2742-ADCE-01BD8C03E2CD}">
      <dsp:nvSpPr>
        <dsp:cNvPr id="0" name=""/>
        <dsp:cNvSpPr/>
      </dsp:nvSpPr>
      <dsp:spPr>
        <a:xfrm rot="5400000">
          <a:off x="4103602" y="-3229257"/>
          <a:ext cx="809530" cy="7273131"/>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Char char="•"/>
          </a:pPr>
          <a:r>
            <a:rPr lang="en-US" sz="4700" kern="1200" dirty="0"/>
            <a:t>Variance</a:t>
          </a:r>
        </a:p>
      </dsp:txBody>
      <dsp:txXfrm rot="-5400000">
        <a:off x="871802" y="42061"/>
        <a:ext cx="7233613" cy="730494"/>
      </dsp:txXfrm>
    </dsp:sp>
    <dsp:sp modelId="{31BE89B0-084A-6B40-B2A8-04561A1D2559}">
      <dsp:nvSpPr>
        <dsp:cNvPr id="0" name=""/>
        <dsp:cNvSpPr/>
      </dsp:nvSpPr>
      <dsp:spPr>
        <a:xfrm rot="5400000">
          <a:off x="-186814" y="1288051"/>
          <a:ext cx="1245430" cy="871801"/>
        </a:xfrm>
        <a:prstGeom prst="chevron">
          <a:avLst/>
        </a:prstGeom>
        <a:solidFill>
          <a:srgbClr val="24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en-US" sz="2400" kern="1200" dirty="0"/>
        </a:p>
      </dsp:txBody>
      <dsp:txXfrm rot="-5400000">
        <a:off x="1" y="1537138"/>
        <a:ext cx="871801" cy="373629"/>
      </dsp:txXfrm>
    </dsp:sp>
    <dsp:sp modelId="{69A3CE46-E611-6847-A8AB-2C31253861A2}">
      <dsp:nvSpPr>
        <dsp:cNvPr id="0" name=""/>
        <dsp:cNvSpPr/>
      </dsp:nvSpPr>
      <dsp:spPr>
        <a:xfrm rot="5400000">
          <a:off x="4103602" y="-2130563"/>
          <a:ext cx="809530" cy="7273131"/>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Char char="•"/>
          </a:pPr>
          <a:r>
            <a:rPr lang="en-US" sz="4700" kern="1200" dirty="0"/>
            <a:t>Standard Deviation</a:t>
          </a:r>
        </a:p>
      </dsp:txBody>
      <dsp:txXfrm rot="-5400000">
        <a:off x="871802" y="1140755"/>
        <a:ext cx="7233613" cy="730494"/>
      </dsp:txXfrm>
    </dsp:sp>
    <dsp:sp modelId="{C8A61EE0-1A80-7341-9D50-60FBD4256BF5}">
      <dsp:nvSpPr>
        <dsp:cNvPr id="0" name=""/>
        <dsp:cNvSpPr/>
      </dsp:nvSpPr>
      <dsp:spPr>
        <a:xfrm rot="5400000">
          <a:off x="-186814" y="2386746"/>
          <a:ext cx="1245430" cy="871801"/>
        </a:xfrm>
        <a:prstGeom prst="chevron">
          <a:avLst/>
        </a:prstGeom>
        <a:solidFill>
          <a:srgbClr val="24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en-US" sz="2400" kern="1200" dirty="0"/>
        </a:p>
      </dsp:txBody>
      <dsp:txXfrm rot="-5400000">
        <a:off x="1" y="2635833"/>
        <a:ext cx="871801" cy="373629"/>
      </dsp:txXfrm>
    </dsp:sp>
    <dsp:sp modelId="{407D4379-7D10-E64C-B3D9-3AF65AE88308}">
      <dsp:nvSpPr>
        <dsp:cNvPr id="0" name=""/>
        <dsp:cNvSpPr/>
      </dsp:nvSpPr>
      <dsp:spPr>
        <a:xfrm rot="5400000">
          <a:off x="4103602" y="-1031868"/>
          <a:ext cx="809530" cy="7273131"/>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Char char="•"/>
          </a:pPr>
          <a:r>
            <a:rPr lang="en-US" sz="4700" kern="1200" dirty="0"/>
            <a:t>Covariance</a:t>
          </a:r>
        </a:p>
      </dsp:txBody>
      <dsp:txXfrm rot="-5400000">
        <a:off x="871802" y="2239450"/>
        <a:ext cx="7233613" cy="730494"/>
      </dsp:txXfrm>
    </dsp:sp>
    <dsp:sp modelId="{77075618-0B3E-BB44-BD61-174C8A465A8C}">
      <dsp:nvSpPr>
        <dsp:cNvPr id="0" name=""/>
        <dsp:cNvSpPr/>
      </dsp:nvSpPr>
      <dsp:spPr>
        <a:xfrm rot="5400000">
          <a:off x="-186814" y="3485440"/>
          <a:ext cx="1245430" cy="871801"/>
        </a:xfrm>
        <a:prstGeom prst="chevron">
          <a:avLst/>
        </a:prstGeom>
        <a:solidFill>
          <a:srgbClr val="24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en-US" sz="2400" kern="1200" dirty="0"/>
        </a:p>
      </dsp:txBody>
      <dsp:txXfrm rot="-5400000">
        <a:off x="1" y="3734527"/>
        <a:ext cx="871801" cy="373629"/>
      </dsp:txXfrm>
    </dsp:sp>
    <dsp:sp modelId="{6993FF26-9ECC-E249-A6E5-7BDFDAA0E31F}">
      <dsp:nvSpPr>
        <dsp:cNvPr id="0" name=""/>
        <dsp:cNvSpPr/>
      </dsp:nvSpPr>
      <dsp:spPr>
        <a:xfrm rot="5400000">
          <a:off x="4103602" y="66825"/>
          <a:ext cx="809530" cy="7273131"/>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Char char="•"/>
          </a:pPr>
          <a:r>
            <a:rPr lang="en-US" sz="4700" kern="1200" dirty="0"/>
            <a:t>Correlations</a:t>
          </a:r>
        </a:p>
      </dsp:txBody>
      <dsp:txXfrm rot="-5400000">
        <a:off x="871802" y="3338143"/>
        <a:ext cx="7233613" cy="7304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D2877-DFCB-C84C-AA69-874AB74F19E6}">
      <dsp:nvSpPr>
        <dsp:cNvPr id="0" name=""/>
        <dsp:cNvSpPr/>
      </dsp:nvSpPr>
      <dsp:spPr>
        <a:xfrm rot="5400000">
          <a:off x="-150517" y="151647"/>
          <a:ext cx="1003448" cy="702414"/>
        </a:xfrm>
        <a:prstGeom prst="chevron">
          <a:avLst/>
        </a:prstGeom>
        <a:solidFill>
          <a:srgbClr val="22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0" y="352337"/>
        <a:ext cx="702414" cy="301034"/>
      </dsp:txXfrm>
    </dsp:sp>
    <dsp:sp modelId="{2A942AAB-3D4D-2742-ADCE-01BD8C03E2CD}">
      <dsp:nvSpPr>
        <dsp:cNvPr id="0" name=""/>
        <dsp:cNvSpPr/>
      </dsp:nvSpPr>
      <dsp:spPr>
        <a:xfrm rot="5400000">
          <a:off x="4097552" y="-3394008"/>
          <a:ext cx="652241" cy="7442518"/>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a:t>Transpose</a:t>
          </a:r>
        </a:p>
      </dsp:txBody>
      <dsp:txXfrm rot="-5400000">
        <a:off x="702414" y="32970"/>
        <a:ext cx="7410678" cy="588561"/>
      </dsp:txXfrm>
    </dsp:sp>
    <dsp:sp modelId="{31BE89B0-084A-6B40-B2A8-04561A1D2559}">
      <dsp:nvSpPr>
        <dsp:cNvPr id="0" name=""/>
        <dsp:cNvSpPr/>
      </dsp:nvSpPr>
      <dsp:spPr>
        <a:xfrm rot="5400000">
          <a:off x="-150517" y="1036870"/>
          <a:ext cx="1003448" cy="702414"/>
        </a:xfrm>
        <a:prstGeom prst="chevron">
          <a:avLst/>
        </a:prstGeom>
        <a:solidFill>
          <a:srgbClr val="24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0" y="1237560"/>
        <a:ext cx="702414" cy="301034"/>
      </dsp:txXfrm>
    </dsp:sp>
    <dsp:sp modelId="{69A3CE46-E611-6847-A8AB-2C31253861A2}">
      <dsp:nvSpPr>
        <dsp:cNvPr id="0" name=""/>
        <dsp:cNvSpPr/>
      </dsp:nvSpPr>
      <dsp:spPr>
        <a:xfrm rot="5400000">
          <a:off x="4097552" y="-2508785"/>
          <a:ext cx="652241" cy="7442518"/>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a:t>Matrix</a:t>
          </a:r>
        </a:p>
      </dsp:txBody>
      <dsp:txXfrm rot="-5400000">
        <a:off x="702414" y="918193"/>
        <a:ext cx="7410678" cy="588561"/>
      </dsp:txXfrm>
    </dsp:sp>
    <dsp:sp modelId="{C8A61EE0-1A80-7341-9D50-60FBD4256BF5}">
      <dsp:nvSpPr>
        <dsp:cNvPr id="0" name=""/>
        <dsp:cNvSpPr/>
      </dsp:nvSpPr>
      <dsp:spPr>
        <a:xfrm rot="5400000">
          <a:off x="-150517" y="1922092"/>
          <a:ext cx="1003448" cy="702414"/>
        </a:xfrm>
        <a:prstGeom prst="chevron">
          <a:avLst/>
        </a:prstGeom>
        <a:solidFill>
          <a:srgbClr val="24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0" y="2122782"/>
        <a:ext cx="702414" cy="301034"/>
      </dsp:txXfrm>
    </dsp:sp>
    <dsp:sp modelId="{407D4379-7D10-E64C-B3D9-3AF65AE88308}">
      <dsp:nvSpPr>
        <dsp:cNvPr id="0" name=""/>
        <dsp:cNvSpPr/>
      </dsp:nvSpPr>
      <dsp:spPr>
        <a:xfrm rot="5400000">
          <a:off x="4097552" y="-1623562"/>
          <a:ext cx="652241" cy="7442518"/>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a:t>Vector</a:t>
          </a:r>
        </a:p>
      </dsp:txBody>
      <dsp:txXfrm rot="-5400000">
        <a:off x="702414" y="1803416"/>
        <a:ext cx="7410678" cy="588561"/>
      </dsp:txXfrm>
    </dsp:sp>
    <dsp:sp modelId="{77075618-0B3E-BB44-BD61-174C8A465A8C}">
      <dsp:nvSpPr>
        <dsp:cNvPr id="0" name=""/>
        <dsp:cNvSpPr/>
      </dsp:nvSpPr>
      <dsp:spPr>
        <a:xfrm rot="5400000">
          <a:off x="-150517" y="2807315"/>
          <a:ext cx="1003448" cy="702414"/>
        </a:xfrm>
        <a:prstGeom prst="chevron">
          <a:avLst/>
        </a:prstGeom>
        <a:solidFill>
          <a:srgbClr val="244C6F"/>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0" y="3008005"/>
        <a:ext cx="702414" cy="301034"/>
      </dsp:txXfrm>
    </dsp:sp>
    <dsp:sp modelId="{6993FF26-9ECC-E249-A6E5-7BDFDAA0E31F}">
      <dsp:nvSpPr>
        <dsp:cNvPr id="0" name=""/>
        <dsp:cNvSpPr/>
      </dsp:nvSpPr>
      <dsp:spPr>
        <a:xfrm rot="5400000">
          <a:off x="4097552" y="-738340"/>
          <a:ext cx="652241" cy="7442518"/>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a:t>Matrix Multiplication</a:t>
          </a:r>
        </a:p>
      </dsp:txBody>
      <dsp:txXfrm rot="-5400000">
        <a:off x="702414" y="2688638"/>
        <a:ext cx="7410678" cy="588561"/>
      </dsp:txXfrm>
    </dsp:sp>
    <dsp:sp modelId="{38AFE571-796B-D843-9404-2F076F964A1D}">
      <dsp:nvSpPr>
        <dsp:cNvPr id="0" name=""/>
        <dsp:cNvSpPr/>
      </dsp:nvSpPr>
      <dsp:spPr>
        <a:xfrm rot="5400000">
          <a:off x="-150517" y="3692538"/>
          <a:ext cx="1003448" cy="702414"/>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0" y="3893228"/>
        <a:ext cx="702414" cy="301034"/>
      </dsp:txXfrm>
    </dsp:sp>
    <dsp:sp modelId="{F3081D2F-122E-1046-A09C-746BBE7AB719}">
      <dsp:nvSpPr>
        <dsp:cNvPr id="0" name=""/>
        <dsp:cNvSpPr/>
      </dsp:nvSpPr>
      <dsp:spPr>
        <a:xfrm rot="5400000">
          <a:off x="4097552" y="146882"/>
          <a:ext cx="652241" cy="7442518"/>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Char char="•"/>
          </a:pPr>
          <a:r>
            <a:rPr lang="en-US" sz="3800" kern="1200" dirty="0"/>
            <a:t>Inverse</a:t>
          </a:r>
        </a:p>
      </dsp:txBody>
      <dsp:txXfrm rot="-5400000">
        <a:off x="702414" y="3573860"/>
        <a:ext cx="7410678" cy="58856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0.18399</cdr:x>
      <cdr:y>0.13242</cdr:y>
    </cdr:from>
    <cdr:to>
      <cdr:x>0.91746</cdr:x>
      <cdr:y>0.71461</cdr:y>
    </cdr:to>
    <cdr:sp macro="" textlink="">
      <cdr:nvSpPr>
        <cdr:cNvPr id="3" name="Freeform 2">
          <a:extLst xmlns:a="http://schemas.openxmlformats.org/drawingml/2006/main">
            <a:ext uri="{FF2B5EF4-FFF2-40B4-BE49-F238E27FC236}">
              <a16:creationId xmlns:a16="http://schemas.microsoft.com/office/drawing/2014/main" id="{1D8988D1-DA6C-F941-9507-9B15E90688FF}"/>
            </a:ext>
          </a:extLst>
        </cdr:cNvPr>
        <cdr:cNvSpPr/>
      </cdr:nvSpPr>
      <cdr:spPr>
        <a:xfrm xmlns:a="http://schemas.openxmlformats.org/drawingml/2006/main">
          <a:off x="1680160" y="716691"/>
          <a:ext cx="6697721" cy="3150973"/>
        </a:xfrm>
        <a:custGeom xmlns:a="http://schemas.openxmlformats.org/drawingml/2006/main">
          <a:avLst/>
          <a:gdLst>
            <a:gd name="connsiteX0" fmla="*/ 6697721 w 6697721"/>
            <a:gd name="connsiteY0" fmla="*/ 0 h 3150973"/>
            <a:gd name="connsiteX1" fmla="*/ 359 w 6697721"/>
            <a:gd name="connsiteY1" fmla="*/ 1235676 h 3150973"/>
            <a:gd name="connsiteX2" fmla="*/ 6364089 w 6697721"/>
            <a:gd name="connsiteY2" fmla="*/ 3150973 h 3150973"/>
            <a:gd name="connsiteX3" fmla="*/ 6364089 w 6697721"/>
            <a:gd name="connsiteY3" fmla="*/ 3150973 h 3150973"/>
          </a:gdLst>
          <a:ahLst/>
          <a:cxnLst>
            <a:cxn ang="0">
              <a:pos x="connsiteX0" y="connsiteY0"/>
            </a:cxn>
            <a:cxn ang="0">
              <a:pos x="connsiteX1" y="connsiteY1"/>
            </a:cxn>
            <a:cxn ang="0">
              <a:pos x="connsiteX2" y="connsiteY2"/>
            </a:cxn>
            <a:cxn ang="0">
              <a:pos x="connsiteX3" y="connsiteY3"/>
            </a:cxn>
          </a:cxnLst>
          <a:rect l="l" t="t" r="r" b="b"/>
          <a:pathLst>
            <a:path w="6697721" h="3150973">
              <a:moveTo>
                <a:pt x="6697721" y="0"/>
              </a:moveTo>
              <a:cubicBezTo>
                <a:pt x="3376842" y="355257"/>
                <a:pt x="55964" y="710514"/>
                <a:pt x="359" y="1235676"/>
              </a:cubicBezTo>
              <a:cubicBezTo>
                <a:pt x="-55246" y="1760838"/>
                <a:pt x="6364089" y="3150973"/>
                <a:pt x="6364089" y="3150973"/>
              </a:cubicBezTo>
              <a:lnTo>
                <a:pt x="6364089" y="3150973"/>
              </a:lnTo>
            </a:path>
          </a:pathLst>
        </a:custGeom>
        <a:noFill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90C8C3-73A4-B042-98E5-E28B014DF21A}" type="datetimeFigureOut">
              <a:rPr lang="en-US" smtClean="0"/>
              <a:t>4/1/22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6A98C-4946-294C-96EB-E06E61879BE2}" type="slidenum">
              <a:rPr lang="en-US" smtClean="0"/>
              <a:t>‹#›</a:t>
            </a:fld>
            <a:endParaRPr lang="en-US"/>
          </a:p>
        </p:txBody>
      </p:sp>
    </p:spTree>
    <p:extLst>
      <p:ext uri="{BB962C8B-B14F-4D97-AF65-F5344CB8AC3E}">
        <p14:creationId xmlns:p14="http://schemas.microsoft.com/office/powerpoint/2010/main" val="3060372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46A98C-4946-294C-96EB-E06E61879BE2}" type="slidenum">
              <a:rPr lang="en-US" smtClean="0"/>
              <a:t>1</a:t>
            </a:fld>
            <a:endParaRPr lang="en-US"/>
          </a:p>
        </p:txBody>
      </p:sp>
    </p:spTree>
    <p:extLst>
      <p:ext uri="{BB962C8B-B14F-4D97-AF65-F5344CB8AC3E}">
        <p14:creationId xmlns:p14="http://schemas.microsoft.com/office/powerpoint/2010/main" val="1851856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46A98C-4946-294C-96EB-E06E61879BE2}" type="slidenum">
              <a:rPr lang="en-US" smtClean="0"/>
              <a:t>2</a:t>
            </a:fld>
            <a:endParaRPr lang="en-US"/>
          </a:p>
        </p:txBody>
      </p:sp>
    </p:spTree>
    <p:extLst>
      <p:ext uri="{BB962C8B-B14F-4D97-AF65-F5344CB8AC3E}">
        <p14:creationId xmlns:p14="http://schemas.microsoft.com/office/powerpoint/2010/main" val="2642674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46A98C-4946-294C-96EB-E06E61879BE2}" type="slidenum">
              <a:rPr lang="en-US" smtClean="0"/>
              <a:t>3</a:t>
            </a:fld>
            <a:endParaRPr lang="en-US"/>
          </a:p>
        </p:txBody>
      </p:sp>
    </p:spTree>
    <p:extLst>
      <p:ext uri="{BB962C8B-B14F-4D97-AF65-F5344CB8AC3E}">
        <p14:creationId xmlns:p14="http://schemas.microsoft.com/office/powerpoint/2010/main" val="3390869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46A98C-4946-294C-96EB-E06E61879BE2}" type="slidenum">
              <a:rPr lang="en-US" smtClean="0"/>
              <a:t>4</a:t>
            </a:fld>
            <a:endParaRPr lang="en-US"/>
          </a:p>
        </p:txBody>
      </p:sp>
    </p:spTree>
    <p:extLst>
      <p:ext uri="{BB962C8B-B14F-4D97-AF65-F5344CB8AC3E}">
        <p14:creationId xmlns:p14="http://schemas.microsoft.com/office/powerpoint/2010/main" val="1654522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46A98C-4946-294C-96EB-E06E61879BE2}" type="slidenum">
              <a:rPr lang="en-US" smtClean="0"/>
              <a:t>7</a:t>
            </a:fld>
            <a:endParaRPr lang="en-US"/>
          </a:p>
        </p:txBody>
      </p:sp>
    </p:spTree>
    <p:extLst>
      <p:ext uri="{BB962C8B-B14F-4D97-AF65-F5344CB8AC3E}">
        <p14:creationId xmlns:p14="http://schemas.microsoft.com/office/powerpoint/2010/main" val="2546513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reserve="1" userDrawn="1">
  <p:cSld name="Opening slide">
    <p:bg>
      <p:bgPr>
        <a:solidFill>
          <a:srgbClr val="244C6F"/>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57883" y="2252133"/>
            <a:ext cx="9076167" cy="1411968"/>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1pPr>
            <a:lvl2pPr lvl="1"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2pPr>
            <a:lvl3pPr lvl="2"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3pPr>
            <a:lvl4pPr lvl="3"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4pPr>
            <a:lvl5pPr lvl="4"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5pPr>
            <a:lvl6pPr lvl="5"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6pPr>
            <a:lvl7pPr lvl="6"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7pPr>
            <a:lvl8pPr lvl="7"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8pPr>
            <a:lvl9pPr lvl="8" algn="ctr" rtl="0">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9pPr>
          </a:lstStyle>
          <a:p>
            <a:r>
              <a:rPr lang="en-US"/>
              <a:t>Click to edit Master title style</a:t>
            </a:r>
            <a:endParaRPr/>
          </a:p>
        </p:txBody>
      </p:sp>
      <p:sp>
        <p:nvSpPr>
          <p:cNvPr id="10" name="Google Shape;10;p2"/>
          <p:cNvSpPr txBox="1">
            <a:spLocks noGrp="1"/>
          </p:cNvSpPr>
          <p:nvPr>
            <p:ph type="subTitle" idx="1"/>
          </p:nvPr>
        </p:nvSpPr>
        <p:spPr>
          <a:xfrm>
            <a:off x="2761166" y="3508926"/>
            <a:ext cx="6669600" cy="95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CCCCCC"/>
              </a:buClr>
              <a:buSzPts val="1200"/>
              <a:buNone/>
              <a:defRPr>
                <a:solidFill>
                  <a:srgbClr val="CCCCCC"/>
                </a:solidFill>
              </a:defRPr>
            </a:lvl1pPr>
            <a:lvl2pPr lvl="1" algn="ctr" rtl="0">
              <a:lnSpc>
                <a:spcPct val="100000"/>
              </a:lnSpc>
              <a:spcBef>
                <a:spcPts val="0"/>
              </a:spcBef>
              <a:spcAft>
                <a:spcPts val="0"/>
              </a:spcAft>
              <a:buClr>
                <a:srgbClr val="CCCCCC"/>
              </a:buClr>
              <a:buSzPts val="2800"/>
              <a:buNone/>
              <a:defRPr sz="3733">
                <a:solidFill>
                  <a:srgbClr val="CCCCCC"/>
                </a:solidFill>
              </a:defRPr>
            </a:lvl2pPr>
            <a:lvl3pPr lvl="2" algn="ctr" rtl="0">
              <a:lnSpc>
                <a:spcPct val="100000"/>
              </a:lnSpc>
              <a:spcBef>
                <a:spcPts val="0"/>
              </a:spcBef>
              <a:spcAft>
                <a:spcPts val="0"/>
              </a:spcAft>
              <a:buClr>
                <a:srgbClr val="CCCCCC"/>
              </a:buClr>
              <a:buSzPts val="2800"/>
              <a:buNone/>
              <a:defRPr sz="3733">
                <a:solidFill>
                  <a:srgbClr val="CCCCCC"/>
                </a:solidFill>
              </a:defRPr>
            </a:lvl3pPr>
            <a:lvl4pPr lvl="3" algn="ctr" rtl="0">
              <a:lnSpc>
                <a:spcPct val="100000"/>
              </a:lnSpc>
              <a:spcBef>
                <a:spcPts val="0"/>
              </a:spcBef>
              <a:spcAft>
                <a:spcPts val="0"/>
              </a:spcAft>
              <a:buClr>
                <a:srgbClr val="CCCCCC"/>
              </a:buClr>
              <a:buSzPts val="2800"/>
              <a:buNone/>
              <a:defRPr sz="3733">
                <a:solidFill>
                  <a:srgbClr val="CCCCCC"/>
                </a:solidFill>
              </a:defRPr>
            </a:lvl4pPr>
            <a:lvl5pPr lvl="4" algn="ctr" rtl="0">
              <a:lnSpc>
                <a:spcPct val="100000"/>
              </a:lnSpc>
              <a:spcBef>
                <a:spcPts val="0"/>
              </a:spcBef>
              <a:spcAft>
                <a:spcPts val="0"/>
              </a:spcAft>
              <a:buClr>
                <a:srgbClr val="CCCCCC"/>
              </a:buClr>
              <a:buSzPts val="2800"/>
              <a:buNone/>
              <a:defRPr sz="3733">
                <a:solidFill>
                  <a:srgbClr val="CCCCCC"/>
                </a:solidFill>
              </a:defRPr>
            </a:lvl5pPr>
            <a:lvl6pPr lvl="5" algn="ctr" rtl="0">
              <a:lnSpc>
                <a:spcPct val="100000"/>
              </a:lnSpc>
              <a:spcBef>
                <a:spcPts val="0"/>
              </a:spcBef>
              <a:spcAft>
                <a:spcPts val="0"/>
              </a:spcAft>
              <a:buClr>
                <a:srgbClr val="CCCCCC"/>
              </a:buClr>
              <a:buSzPts val="2800"/>
              <a:buNone/>
              <a:defRPr sz="3733">
                <a:solidFill>
                  <a:srgbClr val="CCCCCC"/>
                </a:solidFill>
              </a:defRPr>
            </a:lvl6pPr>
            <a:lvl7pPr lvl="6" algn="ctr" rtl="0">
              <a:lnSpc>
                <a:spcPct val="100000"/>
              </a:lnSpc>
              <a:spcBef>
                <a:spcPts val="0"/>
              </a:spcBef>
              <a:spcAft>
                <a:spcPts val="0"/>
              </a:spcAft>
              <a:buClr>
                <a:srgbClr val="CCCCCC"/>
              </a:buClr>
              <a:buSzPts val="2800"/>
              <a:buNone/>
              <a:defRPr sz="3733">
                <a:solidFill>
                  <a:srgbClr val="CCCCCC"/>
                </a:solidFill>
              </a:defRPr>
            </a:lvl7pPr>
            <a:lvl8pPr lvl="7" algn="ctr" rtl="0">
              <a:lnSpc>
                <a:spcPct val="100000"/>
              </a:lnSpc>
              <a:spcBef>
                <a:spcPts val="0"/>
              </a:spcBef>
              <a:spcAft>
                <a:spcPts val="0"/>
              </a:spcAft>
              <a:buClr>
                <a:srgbClr val="CCCCCC"/>
              </a:buClr>
              <a:buSzPts val="2800"/>
              <a:buNone/>
              <a:defRPr sz="3733">
                <a:solidFill>
                  <a:srgbClr val="CCCCCC"/>
                </a:solidFill>
              </a:defRPr>
            </a:lvl8pPr>
            <a:lvl9pPr lvl="8" algn="ctr" rtl="0">
              <a:lnSpc>
                <a:spcPct val="100000"/>
              </a:lnSpc>
              <a:spcBef>
                <a:spcPts val="0"/>
              </a:spcBef>
              <a:spcAft>
                <a:spcPts val="0"/>
              </a:spcAft>
              <a:buClr>
                <a:srgbClr val="CCCCCC"/>
              </a:buClr>
              <a:buSzPts val="2800"/>
              <a:buNone/>
              <a:defRPr sz="3733">
                <a:solidFill>
                  <a:srgbClr val="CCCCCC"/>
                </a:solidFill>
              </a:defRPr>
            </a:lvl9pPr>
          </a:lstStyle>
          <a:p>
            <a:r>
              <a:rPr lang="en-US"/>
              <a:t>Click to edit Master subtitle style</a:t>
            </a:r>
            <a:endParaRPr/>
          </a:p>
        </p:txBody>
      </p:sp>
      <p:sp>
        <p:nvSpPr>
          <p:cNvPr id="4" name="Google Shape;144;p29">
            <a:extLst>
              <a:ext uri="{FF2B5EF4-FFF2-40B4-BE49-F238E27FC236}">
                <a16:creationId xmlns:a16="http://schemas.microsoft.com/office/drawing/2014/main" id="{303031BA-2D33-E443-B270-325661E973BF}"/>
              </a:ext>
            </a:extLst>
          </p:cNvPr>
          <p:cNvSpPr/>
          <p:nvPr userDrawn="1"/>
        </p:nvSpPr>
        <p:spPr>
          <a:xfrm rot="10800000">
            <a:off x="10376000" y="490534"/>
            <a:ext cx="1270000" cy="1101700"/>
          </a:xfrm>
          <a:custGeom>
            <a:avLst/>
            <a:gdLst/>
            <a:ahLst/>
            <a:cxnLst/>
            <a:rect l="l" t="t" r="r" b="b"/>
            <a:pathLst>
              <a:path w="38100" h="33051" extrusionOk="0">
                <a:moveTo>
                  <a:pt x="0" y="0"/>
                </a:moveTo>
                <a:lnTo>
                  <a:pt x="0" y="33051"/>
                </a:lnTo>
                <a:lnTo>
                  <a:pt x="38100" y="33051"/>
                </a:lnTo>
              </a:path>
            </a:pathLst>
          </a:custGeom>
          <a:noFill/>
          <a:ln w="9525" cap="flat" cmpd="sng">
            <a:solidFill>
              <a:srgbClr val="FFFFFF"/>
            </a:solidFill>
            <a:prstDash val="solid"/>
            <a:round/>
            <a:headEnd type="none" w="med" len="med"/>
            <a:tailEnd type="none" w="med" len="med"/>
          </a:ln>
        </p:spPr>
      </p:sp>
      <p:sp>
        <p:nvSpPr>
          <p:cNvPr id="5" name="Google Shape;145;p29">
            <a:extLst>
              <a:ext uri="{FF2B5EF4-FFF2-40B4-BE49-F238E27FC236}">
                <a16:creationId xmlns:a16="http://schemas.microsoft.com/office/drawing/2014/main" id="{C866DF73-D84E-BC43-AE20-883564D61B95}"/>
              </a:ext>
            </a:extLst>
          </p:cNvPr>
          <p:cNvSpPr/>
          <p:nvPr userDrawn="1"/>
        </p:nvSpPr>
        <p:spPr>
          <a:xfrm>
            <a:off x="508100" y="5265751"/>
            <a:ext cx="1270000" cy="1101700"/>
          </a:xfrm>
          <a:custGeom>
            <a:avLst/>
            <a:gdLst/>
            <a:ahLst/>
            <a:cxnLst/>
            <a:rect l="l" t="t" r="r" b="b"/>
            <a:pathLst>
              <a:path w="38100" h="33051" extrusionOk="0">
                <a:moveTo>
                  <a:pt x="0" y="0"/>
                </a:moveTo>
                <a:lnTo>
                  <a:pt x="0" y="33051"/>
                </a:lnTo>
                <a:lnTo>
                  <a:pt x="38100" y="33051"/>
                </a:lnTo>
              </a:path>
            </a:pathLst>
          </a:custGeom>
          <a:noFill/>
          <a:ln w="9525" cap="flat" cmpd="sng">
            <a:solidFill>
              <a:schemeClr val="lt1"/>
            </a:solidFill>
            <a:prstDash val="solid"/>
            <a:round/>
            <a:headEnd type="none" w="med" len="med"/>
            <a:tailEnd type="none" w="med" len="med"/>
          </a:ln>
        </p:spPr>
      </p:sp>
    </p:spTree>
    <p:extLst>
      <p:ext uri="{BB962C8B-B14F-4D97-AF65-F5344CB8AC3E}">
        <p14:creationId xmlns:p14="http://schemas.microsoft.com/office/powerpoint/2010/main" val="31399488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87744A4-277F-3040-9704-4DE8D5B9B5AD}"/>
              </a:ext>
            </a:extLst>
          </p:cNvPr>
          <p:cNvSpPr>
            <a:spLocks noGrp="1"/>
          </p:cNvSpPr>
          <p:nvPr>
            <p:ph type="dt" sz="half" idx="10"/>
          </p:nvPr>
        </p:nvSpPr>
        <p:spPr/>
        <p:txBody>
          <a:bodyPr/>
          <a:lstStyle/>
          <a:p>
            <a:fld id="{4A204561-EC21-844F-9903-5C132EF6CA75}" type="datetimeFigureOut">
              <a:rPr lang="en-US" smtClean="0"/>
              <a:t>4/1/22</a:t>
            </a:fld>
            <a:endParaRPr lang="en-US"/>
          </a:p>
        </p:txBody>
      </p:sp>
      <p:sp>
        <p:nvSpPr>
          <p:cNvPr id="4" name="Footer Placeholder 3">
            <a:extLst>
              <a:ext uri="{FF2B5EF4-FFF2-40B4-BE49-F238E27FC236}">
                <a16:creationId xmlns:a16="http://schemas.microsoft.com/office/drawing/2014/main" id="{B2126F02-E385-3946-B02B-BD2A69AB6B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5EDC12-51A9-1E45-956A-911FC7A07507}"/>
              </a:ext>
            </a:extLst>
          </p:cNvPr>
          <p:cNvSpPr>
            <a:spLocks noGrp="1"/>
          </p:cNvSpPr>
          <p:nvPr>
            <p:ph type="sldNum" sz="quarter" idx="12"/>
          </p:nvPr>
        </p:nvSpPr>
        <p:spPr/>
        <p:txBody>
          <a:bodyPr/>
          <a:lstStyle/>
          <a:p>
            <a:fld id="{5C050CD4-B32D-AE47-9271-5A9EC1B5BC93}" type="slidenum">
              <a:rPr lang="en-US" smtClean="0"/>
              <a:t>‹#›</a:t>
            </a:fld>
            <a:endParaRPr lang="en-US"/>
          </a:p>
        </p:txBody>
      </p:sp>
      <p:sp>
        <p:nvSpPr>
          <p:cNvPr id="7" name="Title 1">
            <a:extLst>
              <a:ext uri="{FF2B5EF4-FFF2-40B4-BE49-F238E27FC236}">
                <a16:creationId xmlns:a16="http://schemas.microsoft.com/office/drawing/2014/main" id="{E1ADB36E-AE41-C64C-93EC-9F949F6305C0}"/>
              </a:ext>
            </a:extLst>
          </p:cNvPr>
          <p:cNvSpPr>
            <a:spLocks noGrp="1"/>
          </p:cNvSpPr>
          <p:nvPr>
            <p:ph type="title"/>
          </p:nvPr>
        </p:nvSpPr>
        <p:spPr>
          <a:xfrm>
            <a:off x="131617" y="370067"/>
            <a:ext cx="11921837" cy="915035"/>
          </a:xfrm>
        </p:spPr>
        <p:txBody>
          <a:bodyPr/>
          <a:lstStyle/>
          <a:p>
            <a:r>
              <a:rPr lang="en-US"/>
              <a:t>Click to edit Master title style</a:t>
            </a:r>
            <a:endParaRPr lang="en-US" dirty="0"/>
          </a:p>
        </p:txBody>
      </p:sp>
    </p:spTree>
    <p:extLst>
      <p:ext uri="{BB962C8B-B14F-4D97-AF65-F5344CB8AC3E}">
        <p14:creationId xmlns:p14="http://schemas.microsoft.com/office/powerpoint/2010/main" val="3798629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87744A4-277F-3040-9704-4DE8D5B9B5AD}"/>
              </a:ext>
            </a:extLst>
          </p:cNvPr>
          <p:cNvSpPr>
            <a:spLocks noGrp="1"/>
          </p:cNvSpPr>
          <p:nvPr>
            <p:ph type="dt" sz="half" idx="10"/>
          </p:nvPr>
        </p:nvSpPr>
        <p:spPr/>
        <p:txBody>
          <a:bodyPr/>
          <a:lstStyle/>
          <a:p>
            <a:fld id="{4A204561-EC21-844F-9903-5C132EF6CA75}" type="datetimeFigureOut">
              <a:rPr lang="en-US" smtClean="0"/>
              <a:t>4/1/22</a:t>
            </a:fld>
            <a:endParaRPr lang="en-US"/>
          </a:p>
        </p:txBody>
      </p:sp>
      <p:sp>
        <p:nvSpPr>
          <p:cNvPr id="4" name="Footer Placeholder 3">
            <a:extLst>
              <a:ext uri="{FF2B5EF4-FFF2-40B4-BE49-F238E27FC236}">
                <a16:creationId xmlns:a16="http://schemas.microsoft.com/office/drawing/2014/main" id="{B2126F02-E385-3946-B02B-BD2A69AB6B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5EDC12-51A9-1E45-956A-911FC7A07507}"/>
              </a:ext>
            </a:extLst>
          </p:cNvPr>
          <p:cNvSpPr>
            <a:spLocks noGrp="1"/>
          </p:cNvSpPr>
          <p:nvPr>
            <p:ph type="sldNum" sz="quarter" idx="12"/>
          </p:nvPr>
        </p:nvSpPr>
        <p:spPr/>
        <p:txBody>
          <a:bodyPr/>
          <a:lstStyle/>
          <a:p>
            <a:fld id="{5C050CD4-B32D-AE47-9271-5A9EC1B5BC93}" type="slidenum">
              <a:rPr lang="en-US" smtClean="0"/>
              <a:t>‹#›</a:t>
            </a:fld>
            <a:endParaRPr lang="en-US"/>
          </a:p>
        </p:txBody>
      </p:sp>
      <p:sp>
        <p:nvSpPr>
          <p:cNvPr id="8" name="Rectangle 7">
            <a:extLst>
              <a:ext uri="{FF2B5EF4-FFF2-40B4-BE49-F238E27FC236}">
                <a16:creationId xmlns:a16="http://schemas.microsoft.com/office/drawing/2014/main" id="{EC56BAE0-55B9-D44B-8C2E-E4BD4A542B40}"/>
              </a:ext>
            </a:extLst>
          </p:cNvPr>
          <p:cNvSpPr/>
          <p:nvPr userDrawn="1"/>
        </p:nvSpPr>
        <p:spPr>
          <a:xfrm>
            <a:off x="838200" y="2195543"/>
            <a:ext cx="10515600" cy="772794"/>
          </a:xfrm>
          <a:prstGeom prst="rect">
            <a:avLst/>
          </a:prstGeom>
          <a:solidFill>
            <a:srgbClr val="1F37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7EDD4D5-2B48-DD40-B0E4-30B04D595E1F}"/>
              </a:ext>
            </a:extLst>
          </p:cNvPr>
          <p:cNvSpPr>
            <a:spLocks noGrp="1"/>
          </p:cNvSpPr>
          <p:nvPr>
            <p:ph type="ctrTitle"/>
          </p:nvPr>
        </p:nvSpPr>
        <p:spPr>
          <a:xfrm>
            <a:off x="1524000" y="2581940"/>
            <a:ext cx="9144000" cy="2387600"/>
          </a:xfrm>
        </p:spPr>
        <p:txBody>
          <a:bodyPr anchor="b"/>
          <a:lstStyle>
            <a:lvl1pPr algn="ctr">
              <a:defRPr sz="6000">
                <a:latin typeface="Avenir Book" panose="02000503020000020003" pitchFamily="2" charset="0"/>
              </a:defRPr>
            </a:lvl1pPr>
          </a:lstStyle>
          <a:p>
            <a:r>
              <a:rPr lang="en-US"/>
              <a:t>Click to edit Master title style</a:t>
            </a:r>
            <a:endParaRPr lang="en-US" dirty="0"/>
          </a:p>
        </p:txBody>
      </p:sp>
    </p:spTree>
    <p:extLst>
      <p:ext uri="{BB962C8B-B14F-4D97-AF65-F5344CB8AC3E}">
        <p14:creationId xmlns:p14="http://schemas.microsoft.com/office/powerpoint/2010/main" val="4217425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C057A-2D72-224A-A7B2-6488480EEC1D}"/>
              </a:ext>
            </a:extLst>
          </p:cNvPr>
          <p:cNvSpPr>
            <a:spLocks noGrp="1"/>
          </p:cNvSpPr>
          <p:nvPr>
            <p:ph type="dt" sz="half" idx="10"/>
          </p:nvPr>
        </p:nvSpPr>
        <p:spPr/>
        <p:txBody>
          <a:bodyPr/>
          <a:lstStyle/>
          <a:p>
            <a:fld id="{4A204561-EC21-844F-9903-5C132EF6CA75}" type="datetimeFigureOut">
              <a:rPr lang="en-US" smtClean="0"/>
              <a:t>4/1/22</a:t>
            </a:fld>
            <a:endParaRPr lang="en-US"/>
          </a:p>
        </p:txBody>
      </p:sp>
      <p:sp>
        <p:nvSpPr>
          <p:cNvPr id="3" name="Footer Placeholder 2">
            <a:extLst>
              <a:ext uri="{FF2B5EF4-FFF2-40B4-BE49-F238E27FC236}">
                <a16:creationId xmlns:a16="http://schemas.microsoft.com/office/drawing/2014/main" id="{C71B2006-A39E-5C40-A542-1D773814F0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D7B305-08AE-5E4B-AEA6-2F542F41F15B}"/>
              </a:ext>
            </a:extLst>
          </p:cNvPr>
          <p:cNvSpPr>
            <a:spLocks noGrp="1"/>
          </p:cNvSpPr>
          <p:nvPr>
            <p:ph type="sldNum" sz="quarter" idx="12"/>
          </p:nvPr>
        </p:nvSpPr>
        <p:spPr/>
        <p:txBody>
          <a:bodyPr/>
          <a:lstStyle/>
          <a:p>
            <a:fld id="{5C050CD4-B32D-AE47-9271-5A9EC1B5BC93}" type="slidenum">
              <a:rPr lang="en-US" smtClean="0"/>
              <a:t>‹#›</a:t>
            </a:fld>
            <a:endParaRPr lang="en-US"/>
          </a:p>
        </p:txBody>
      </p:sp>
    </p:spTree>
    <p:extLst>
      <p:ext uri="{BB962C8B-B14F-4D97-AF65-F5344CB8AC3E}">
        <p14:creationId xmlns:p14="http://schemas.microsoft.com/office/powerpoint/2010/main" val="2274322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C057A-2D72-224A-A7B2-6488480EEC1D}"/>
              </a:ext>
            </a:extLst>
          </p:cNvPr>
          <p:cNvSpPr>
            <a:spLocks noGrp="1"/>
          </p:cNvSpPr>
          <p:nvPr>
            <p:ph type="dt" sz="half" idx="10"/>
          </p:nvPr>
        </p:nvSpPr>
        <p:spPr/>
        <p:txBody>
          <a:bodyPr/>
          <a:lstStyle/>
          <a:p>
            <a:fld id="{4A204561-EC21-844F-9903-5C132EF6CA75}" type="datetimeFigureOut">
              <a:rPr lang="en-US" smtClean="0"/>
              <a:t>4/1/22</a:t>
            </a:fld>
            <a:endParaRPr lang="en-US"/>
          </a:p>
        </p:txBody>
      </p:sp>
      <p:sp>
        <p:nvSpPr>
          <p:cNvPr id="3" name="Footer Placeholder 2">
            <a:extLst>
              <a:ext uri="{FF2B5EF4-FFF2-40B4-BE49-F238E27FC236}">
                <a16:creationId xmlns:a16="http://schemas.microsoft.com/office/drawing/2014/main" id="{C71B2006-A39E-5C40-A542-1D773814F0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D7B305-08AE-5E4B-AEA6-2F542F41F15B}"/>
              </a:ext>
            </a:extLst>
          </p:cNvPr>
          <p:cNvSpPr>
            <a:spLocks noGrp="1"/>
          </p:cNvSpPr>
          <p:nvPr>
            <p:ph type="sldNum" sz="quarter" idx="12"/>
          </p:nvPr>
        </p:nvSpPr>
        <p:spPr/>
        <p:txBody>
          <a:bodyPr/>
          <a:lstStyle/>
          <a:p>
            <a:fld id="{5C050CD4-B32D-AE47-9271-5A9EC1B5BC93}" type="slidenum">
              <a:rPr lang="en-US" smtClean="0"/>
              <a:t>‹#›</a:t>
            </a:fld>
            <a:endParaRPr lang="en-US"/>
          </a:p>
        </p:txBody>
      </p:sp>
      <p:sp>
        <p:nvSpPr>
          <p:cNvPr id="5" name="Rectangle 4">
            <a:extLst>
              <a:ext uri="{FF2B5EF4-FFF2-40B4-BE49-F238E27FC236}">
                <a16:creationId xmlns:a16="http://schemas.microsoft.com/office/drawing/2014/main" id="{E1EB8F2A-6ADD-5B48-B6D5-EC20866C4C08}"/>
              </a:ext>
            </a:extLst>
          </p:cNvPr>
          <p:cNvSpPr/>
          <p:nvPr userDrawn="1"/>
        </p:nvSpPr>
        <p:spPr>
          <a:xfrm>
            <a:off x="838200" y="1694836"/>
            <a:ext cx="10515600" cy="772794"/>
          </a:xfrm>
          <a:prstGeom prst="rect">
            <a:avLst/>
          </a:prstGeom>
          <a:solidFill>
            <a:srgbClr val="1F37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44729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reserve="1" userDrawn="1">
  <p:cSld name="Table of contents">
    <p:spTree>
      <p:nvGrpSpPr>
        <p:cNvPr id="1" name="Shape 11"/>
        <p:cNvGrpSpPr/>
        <p:nvPr/>
      </p:nvGrpSpPr>
      <p:grpSpPr>
        <a:xfrm>
          <a:off x="0" y="0"/>
          <a:ext cx="0" cy="0"/>
          <a:chOff x="0" y="0"/>
          <a:chExt cx="0" cy="0"/>
        </a:xfrm>
      </p:grpSpPr>
      <p:sp>
        <p:nvSpPr>
          <p:cNvPr id="12" name="Google Shape;12;p3"/>
          <p:cNvSpPr/>
          <p:nvPr/>
        </p:nvSpPr>
        <p:spPr>
          <a:xfrm>
            <a:off x="2105184" y="2048104"/>
            <a:ext cx="10158000" cy="649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3" name="Google Shape;13;p3"/>
          <p:cNvSpPr txBox="1">
            <a:spLocks noGrp="1"/>
          </p:cNvSpPr>
          <p:nvPr>
            <p:ph type="ctrTitle"/>
          </p:nvPr>
        </p:nvSpPr>
        <p:spPr>
          <a:xfrm>
            <a:off x="3825989" y="2936567"/>
            <a:ext cx="15600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600"/>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a:t>Click to edit Master title style</a:t>
            </a:r>
            <a:endParaRPr/>
          </a:p>
        </p:txBody>
      </p:sp>
      <p:sp>
        <p:nvSpPr>
          <p:cNvPr id="14" name="Google Shape;14;p3"/>
          <p:cNvSpPr txBox="1">
            <a:spLocks noGrp="1"/>
          </p:cNvSpPr>
          <p:nvPr>
            <p:ph type="subTitle" idx="1"/>
          </p:nvPr>
        </p:nvSpPr>
        <p:spPr>
          <a:xfrm>
            <a:off x="2844245" y="3489964"/>
            <a:ext cx="25420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r>
              <a:rPr lang="en-US"/>
              <a:t>Click to edit Master subtitle style</a:t>
            </a:r>
            <a:endParaRPr/>
          </a:p>
        </p:txBody>
      </p:sp>
      <p:sp>
        <p:nvSpPr>
          <p:cNvPr id="15" name="Google Shape;15;p3"/>
          <p:cNvSpPr txBox="1">
            <a:spLocks noGrp="1"/>
          </p:cNvSpPr>
          <p:nvPr>
            <p:ph type="title" idx="2" hasCustomPrompt="1"/>
          </p:nvPr>
        </p:nvSpPr>
        <p:spPr>
          <a:xfrm>
            <a:off x="3047845" y="2165780"/>
            <a:ext cx="23384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6933"/>
            </a:lvl1pPr>
            <a:lvl2pPr lvl="1"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ctrTitle" idx="3"/>
          </p:nvPr>
        </p:nvSpPr>
        <p:spPr>
          <a:xfrm>
            <a:off x="5287717" y="2932033"/>
            <a:ext cx="300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600"/>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a:t>Click to edit Master title style</a:t>
            </a:r>
            <a:endParaRPr/>
          </a:p>
        </p:txBody>
      </p:sp>
      <p:sp>
        <p:nvSpPr>
          <p:cNvPr id="17" name="Google Shape;17;p3"/>
          <p:cNvSpPr txBox="1">
            <a:spLocks noGrp="1"/>
          </p:cNvSpPr>
          <p:nvPr>
            <p:ph type="subTitle" idx="4"/>
          </p:nvPr>
        </p:nvSpPr>
        <p:spPr>
          <a:xfrm>
            <a:off x="5654517" y="3482911"/>
            <a:ext cx="26356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r>
              <a:rPr lang="en-US"/>
              <a:t>Click to edit Master subtitle style</a:t>
            </a:r>
            <a:endParaRPr/>
          </a:p>
        </p:txBody>
      </p:sp>
      <p:sp>
        <p:nvSpPr>
          <p:cNvPr id="18" name="Google Shape;18;p3"/>
          <p:cNvSpPr txBox="1">
            <a:spLocks noGrp="1"/>
          </p:cNvSpPr>
          <p:nvPr>
            <p:ph type="title" idx="5" hasCustomPrompt="1"/>
          </p:nvPr>
        </p:nvSpPr>
        <p:spPr>
          <a:xfrm>
            <a:off x="5978060" y="2161249"/>
            <a:ext cx="23384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6933"/>
            </a:lvl1pPr>
            <a:lvl2pPr lvl="1"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ctrTitle" idx="6"/>
          </p:nvPr>
        </p:nvSpPr>
        <p:spPr>
          <a:xfrm>
            <a:off x="9299120" y="2932067"/>
            <a:ext cx="1926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600"/>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a:t>Click to edit Master title style</a:t>
            </a:r>
            <a:endParaRPr/>
          </a:p>
        </p:txBody>
      </p:sp>
      <p:sp>
        <p:nvSpPr>
          <p:cNvPr id="20" name="Google Shape;20;p3"/>
          <p:cNvSpPr txBox="1">
            <a:spLocks noGrp="1"/>
          </p:cNvSpPr>
          <p:nvPr>
            <p:ph type="subTitle" idx="7"/>
          </p:nvPr>
        </p:nvSpPr>
        <p:spPr>
          <a:xfrm>
            <a:off x="8683341" y="3482931"/>
            <a:ext cx="25420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r>
              <a:rPr lang="en-US"/>
              <a:t>Click to edit Master subtitle style</a:t>
            </a:r>
            <a:endParaRPr/>
          </a:p>
        </p:txBody>
      </p:sp>
      <p:sp>
        <p:nvSpPr>
          <p:cNvPr id="21" name="Google Shape;21;p3"/>
          <p:cNvSpPr txBox="1">
            <a:spLocks noGrp="1"/>
          </p:cNvSpPr>
          <p:nvPr>
            <p:ph type="title" idx="8" hasCustomPrompt="1"/>
          </p:nvPr>
        </p:nvSpPr>
        <p:spPr>
          <a:xfrm>
            <a:off x="8886941" y="2161263"/>
            <a:ext cx="23384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6933"/>
            </a:lvl1pPr>
            <a:lvl2pPr lvl="1"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9pPr>
          </a:lstStyle>
          <a:p>
            <a:r>
              <a:t>xx%</a:t>
            </a:r>
          </a:p>
        </p:txBody>
      </p:sp>
      <p:sp>
        <p:nvSpPr>
          <p:cNvPr id="22" name="Google Shape;22;p3"/>
          <p:cNvSpPr txBox="1">
            <a:spLocks noGrp="1"/>
          </p:cNvSpPr>
          <p:nvPr>
            <p:ph type="ctrTitle" idx="9"/>
          </p:nvPr>
        </p:nvSpPr>
        <p:spPr>
          <a:xfrm>
            <a:off x="967501" y="5046535"/>
            <a:ext cx="15600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r>
              <a:rPr lang="en-US"/>
              <a:t>Click to edit Master title style</a:t>
            </a:r>
            <a:endParaRPr dirty="0"/>
          </a:p>
        </p:txBody>
      </p:sp>
      <p:sp>
        <p:nvSpPr>
          <p:cNvPr id="23" name="Google Shape;23;p3"/>
          <p:cNvSpPr txBox="1">
            <a:spLocks noGrp="1"/>
          </p:cNvSpPr>
          <p:nvPr>
            <p:ph type="subTitle" idx="13"/>
          </p:nvPr>
        </p:nvSpPr>
        <p:spPr>
          <a:xfrm>
            <a:off x="967500" y="5599945"/>
            <a:ext cx="254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US"/>
              <a:t>Click to edit Master subtitle style</a:t>
            </a:r>
            <a:endParaRPr/>
          </a:p>
        </p:txBody>
      </p:sp>
      <p:sp>
        <p:nvSpPr>
          <p:cNvPr id="24" name="Google Shape;24;p3"/>
          <p:cNvSpPr txBox="1">
            <a:spLocks noGrp="1"/>
          </p:cNvSpPr>
          <p:nvPr>
            <p:ph type="title" idx="14" hasCustomPrompt="1"/>
          </p:nvPr>
        </p:nvSpPr>
        <p:spPr>
          <a:xfrm>
            <a:off x="967516" y="4293324"/>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ctrTitle" idx="15"/>
          </p:nvPr>
        </p:nvSpPr>
        <p:spPr>
          <a:xfrm>
            <a:off x="3827467" y="5042001"/>
            <a:ext cx="15048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r>
              <a:rPr lang="en-US"/>
              <a:t>Click to edit Master title style</a:t>
            </a:r>
            <a:endParaRPr/>
          </a:p>
        </p:txBody>
      </p:sp>
      <p:sp>
        <p:nvSpPr>
          <p:cNvPr id="26" name="Google Shape;26;p3"/>
          <p:cNvSpPr txBox="1">
            <a:spLocks noGrp="1"/>
          </p:cNvSpPr>
          <p:nvPr>
            <p:ph type="subTitle" idx="16"/>
          </p:nvPr>
        </p:nvSpPr>
        <p:spPr>
          <a:xfrm>
            <a:off x="3827461" y="5592891"/>
            <a:ext cx="2635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US"/>
              <a:t>Click to edit Master subtitle style</a:t>
            </a:r>
            <a:endParaRPr/>
          </a:p>
        </p:txBody>
      </p:sp>
      <p:sp>
        <p:nvSpPr>
          <p:cNvPr id="27" name="Google Shape;27;p3"/>
          <p:cNvSpPr txBox="1">
            <a:spLocks noGrp="1"/>
          </p:cNvSpPr>
          <p:nvPr>
            <p:ph type="title" idx="17" hasCustomPrompt="1"/>
          </p:nvPr>
        </p:nvSpPr>
        <p:spPr>
          <a:xfrm>
            <a:off x="3827483" y="4288792"/>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8" name="Google Shape;28;p3"/>
          <p:cNvSpPr txBox="1">
            <a:spLocks noGrp="1"/>
          </p:cNvSpPr>
          <p:nvPr>
            <p:ph type="ctrTitle" idx="18"/>
          </p:nvPr>
        </p:nvSpPr>
        <p:spPr>
          <a:xfrm>
            <a:off x="6687433" y="5042035"/>
            <a:ext cx="12220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6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r>
              <a:rPr lang="en-US"/>
              <a:t>Click to edit Master title style</a:t>
            </a:r>
            <a:endParaRPr/>
          </a:p>
        </p:txBody>
      </p:sp>
      <p:sp>
        <p:nvSpPr>
          <p:cNvPr id="29" name="Google Shape;29;p3"/>
          <p:cNvSpPr txBox="1">
            <a:spLocks noGrp="1"/>
          </p:cNvSpPr>
          <p:nvPr>
            <p:ph type="subTitle" idx="19"/>
          </p:nvPr>
        </p:nvSpPr>
        <p:spPr>
          <a:xfrm>
            <a:off x="6687433" y="5592912"/>
            <a:ext cx="254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en-US"/>
              <a:t>Click to edit Master subtitle style</a:t>
            </a:r>
            <a:endParaRPr/>
          </a:p>
        </p:txBody>
      </p:sp>
      <p:sp>
        <p:nvSpPr>
          <p:cNvPr id="30" name="Google Shape;30;p3"/>
          <p:cNvSpPr txBox="1">
            <a:spLocks noGrp="1"/>
          </p:cNvSpPr>
          <p:nvPr>
            <p:ph type="title" idx="20" hasCustomPrompt="1"/>
          </p:nvPr>
        </p:nvSpPr>
        <p:spPr>
          <a:xfrm>
            <a:off x="6687449" y="4288805"/>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3"/>
          <p:cNvSpPr/>
          <p:nvPr/>
        </p:nvSpPr>
        <p:spPr>
          <a:xfrm>
            <a:off x="983867" y="730300"/>
            <a:ext cx="999600" cy="649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33" name="Google Shape;33;p3"/>
          <p:cNvSpPr/>
          <p:nvPr/>
        </p:nvSpPr>
        <p:spPr>
          <a:xfrm>
            <a:off x="-132083" y="4147480"/>
            <a:ext cx="10158000" cy="649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34" name="Title 1">
            <a:extLst>
              <a:ext uri="{FF2B5EF4-FFF2-40B4-BE49-F238E27FC236}">
                <a16:creationId xmlns:a16="http://schemas.microsoft.com/office/drawing/2014/main" id="{1CD8B1A4-FD03-6A45-AD5B-4B5B43808582}"/>
              </a:ext>
            </a:extLst>
          </p:cNvPr>
          <p:cNvSpPr txBox="1">
            <a:spLocks/>
          </p:cNvSpPr>
          <p:nvPr userDrawn="1"/>
        </p:nvSpPr>
        <p:spPr>
          <a:xfrm>
            <a:off x="131617" y="370067"/>
            <a:ext cx="11921837" cy="9150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3761972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reserve="1" userDrawn="1">
  <p:cSld name="1_Table of contents">
    <p:spTree>
      <p:nvGrpSpPr>
        <p:cNvPr id="1" name="Shape 11"/>
        <p:cNvGrpSpPr/>
        <p:nvPr/>
      </p:nvGrpSpPr>
      <p:grpSpPr>
        <a:xfrm>
          <a:off x="0" y="0"/>
          <a:ext cx="0" cy="0"/>
          <a:chOff x="0" y="0"/>
          <a:chExt cx="0" cy="0"/>
        </a:xfrm>
      </p:grpSpPr>
      <p:sp>
        <p:nvSpPr>
          <p:cNvPr id="12" name="Google Shape;12;p3"/>
          <p:cNvSpPr/>
          <p:nvPr/>
        </p:nvSpPr>
        <p:spPr>
          <a:xfrm>
            <a:off x="1247934" y="2753688"/>
            <a:ext cx="10158000" cy="649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4" name="Google Shape;14;p3"/>
          <p:cNvSpPr txBox="1">
            <a:spLocks noGrp="1"/>
          </p:cNvSpPr>
          <p:nvPr>
            <p:ph type="subTitle" idx="1"/>
          </p:nvPr>
        </p:nvSpPr>
        <p:spPr>
          <a:xfrm>
            <a:off x="1779867" y="4367984"/>
            <a:ext cx="25420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r>
              <a:rPr lang="en-US"/>
              <a:t>Click to edit Master subtitle style</a:t>
            </a:r>
            <a:endParaRPr/>
          </a:p>
        </p:txBody>
      </p:sp>
      <p:sp>
        <p:nvSpPr>
          <p:cNvPr id="15" name="Google Shape;15;p3"/>
          <p:cNvSpPr txBox="1">
            <a:spLocks noGrp="1"/>
          </p:cNvSpPr>
          <p:nvPr>
            <p:ph type="title" idx="2" hasCustomPrompt="1"/>
          </p:nvPr>
        </p:nvSpPr>
        <p:spPr>
          <a:xfrm>
            <a:off x="1983467" y="3043800"/>
            <a:ext cx="23384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6933"/>
            </a:lvl1pPr>
            <a:lvl2pPr lvl="1"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subTitle" idx="7"/>
          </p:nvPr>
        </p:nvSpPr>
        <p:spPr>
          <a:xfrm>
            <a:off x="7618963" y="4360951"/>
            <a:ext cx="25420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333"/>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r>
              <a:rPr lang="en-US"/>
              <a:t>Click to edit Master subtitle style</a:t>
            </a:r>
            <a:endParaRPr/>
          </a:p>
        </p:txBody>
      </p:sp>
      <p:sp>
        <p:nvSpPr>
          <p:cNvPr id="21" name="Google Shape;21;p3"/>
          <p:cNvSpPr txBox="1">
            <a:spLocks noGrp="1"/>
          </p:cNvSpPr>
          <p:nvPr>
            <p:ph type="title" idx="8" hasCustomPrompt="1"/>
          </p:nvPr>
        </p:nvSpPr>
        <p:spPr>
          <a:xfrm>
            <a:off x="7822563" y="3039283"/>
            <a:ext cx="23384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6933"/>
            </a:lvl1pPr>
            <a:lvl2pPr lvl="1"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3"/>
          <p:cNvSpPr/>
          <p:nvPr/>
        </p:nvSpPr>
        <p:spPr>
          <a:xfrm>
            <a:off x="983867" y="730300"/>
            <a:ext cx="999600" cy="649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9" name="Title 1">
            <a:extLst>
              <a:ext uri="{FF2B5EF4-FFF2-40B4-BE49-F238E27FC236}">
                <a16:creationId xmlns:a16="http://schemas.microsoft.com/office/drawing/2014/main" id="{A669B931-6658-E64C-A154-3863F1FCC66E}"/>
              </a:ext>
            </a:extLst>
          </p:cNvPr>
          <p:cNvSpPr txBox="1">
            <a:spLocks/>
          </p:cNvSpPr>
          <p:nvPr userDrawn="1"/>
        </p:nvSpPr>
        <p:spPr>
          <a:xfrm>
            <a:off x="131617" y="370067"/>
            <a:ext cx="11921837" cy="9150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3569140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53D72-49A3-EE4F-B036-DE0B50E4FCA5}"/>
              </a:ext>
            </a:extLst>
          </p:cNvPr>
          <p:cNvSpPr>
            <a:spLocks noGrp="1"/>
          </p:cNvSpPr>
          <p:nvPr>
            <p:ph type="ctrTitle"/>
          </p:nvPr>
        </p:nvSpPr>
        <p:spPr>
          <a:xfrm>
            <a:off x="1524000" y="1122363"/>
            <a:ext cx="9144000" cy="2387600"/>
          </a:xfrm>
        </p:spPr>
        <p:txBody>
          <a:bodyPr anchor="b"/>
          <a:lstStyle>
            <a:lvl1pPr algn="ctr">
              <a:defRPr sz="6000">
                <a:latin typeface="Avenir Book" panose="02000503020000020003" pitchFamily="2"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CE74-80C9-144F-9681-D3E99FBE0539}"/>
              </a:ext>
            </a:extLst>
          </p:cNvPr>
          <p:cNvSpPr>
            <a:spLocks noGrp="1"/>
          </p:cNvSpPr>
          <p:nvPr>
            <p:ph type="subTitle" idx="1"/>
          </p:nvPr>
        </p:nvSpPr>
        <p:spPr>
          <a:xfrm>
            <a:off x="1524000" y="3602038"/>
            <a:ext cx="9144000" cy="1655762"/>
          </a:xfrm>
        </p:spPr>
        <p:txBody>
          <a:bodyPr/>
          <a:lstStyle>
            <a:lvl1pPr marL="0" indent="0" algn="ctr">
              <a:buNone/>
              <a:defRPr sz="2400">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F9706AA-8850-E94C-A293-D53CBC015BE3}"/>
              </a:ext>
            </a:extLst>
          </p:cNvPr>
          <p:cNvSpPr>
            <a:spLocks noGrp="1"/>
          </p:cNvSpPr>
          <p:nvPr>
            <p:ph type="dt" sz="half" idx="10"/>
          </p:nvPr>
        </p:nvSpPr>
        <p:spPr/>
        <p:txBody>
          <a:bodyPr/>
          <a:lstStyle/>
          <a:p>
            <a:fld id="{4A204561-EC21-844F-9903-5C132EF6CA75}" type="datetimeFigureOut">
              <a:rPr lang="en-US" smtClean="0"/>
              <a:t>4/1/22</a:t>
            </a:fld>
            <a:endParaRPr lang="en-US"/>
          </a:p>
        </p:txBody>
      </p:sp>
      <p:sp>
        <p:nvSpPr>
          <p:cNvPr id="5" name="Footer Placeholder 4">
            <a:extLst>
              <a:ext uri="{FF2B5EF4-FFF2-40B4-BE49-F238E27FC236}">
                <a16:creationId xmlns:a16="http://schemas.microsoft.com/office/drawing/2014/main" id="{BF0CF579-6844-0A47-A477-E657E3DB5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B3AEF-159E-6F4E-94F2-158A79E84334}"/>
              </a:ext>
            </a:extLst>
          </p:cNvPr>
          <p:cNvSpPr>
            <a:spLocks noGrp="1"/>
          </p:cNvSpPr>
          <p:nvPr>
            <p:ph type="sldNum" sz="quarter" idx="12"/>
          </p:nvPr>
        </p:nvSpPr>
        <p:spPr/>
        <p:txBody>
          <a:bodyPr/>
          <a:lstStyle/>
          <a:p>
            <a:fld id="{5C050CD4-B32D-AE47-9271-5A9EC1B5BC93}" type="slidenum">
              <a:rPr lang="en-US" smtClean="0"/>
              <a:t>‹#›</a:t>
            </a:fld>
            <a:endParaRPr lang="en-US"/>
          </a:p>
        </p:txBody>
      </p:sp>
    </p:spTree>
    <p:extLst>
      <p:ext uri="{BB962C8B-B14F-4D97-AF65-F5344CB8AC3E}">
        <p14:creationId xmlns:p14="http://schemas.microsoft.com/office/powerpoint/2010/main" val="3535090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D152-1A7E-EA46-9C0D-D1205B0EFD80}"/>
              </a:ext>
            </a:extLst>
          </p:cNvPr>
          <p:cNvSpPr>
            <a:spLocks noGrp="1"/>
          </p:cNvSpPr>
          <p:nvPr>
            <p:ph type="title"/>
          </p:nvPr>
        </p:nvSpPr>
        <p:spPr>
          <a:xfrm>
            <a:off x="131617" y="370067"/>
            <a:ext cx="11921837" cy="915035"/>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7DFCE47-603F-4B4F-8388-62F68DF7C96D}"/>
              </a:ext>
            </a:extLst>
          </p:cNvPr>
          <p:cNvSpPr>
            <a:spLocks noGrp="1"/>
          </p:cNvSpPr>
          <p:nvPr>
            <p:ph idx="1"/>
          </p:nvPr>
        </p:nvSpPr>
        <p:spPr>
          <a:xfrm>
            <a:off x="131617" y="2200138"/>
            <a:ext cx="11921837" cy="3976826"/>
          </a:xfrm>
        </p:spPr>
        <p:txBody>
          <a:bodyPr/>
          <a:lstStyle>
            <a:lvl1pPr marL="228600" indent="-228600">
              <a:lnSpc>
                <a:spcPct val="150000"/>
              </a:lnSpc>
              <a:buFont typeface="Wingdings" pitchFamily="2" charset="2"/>
              <a:buChar char="v"/>
              <a:defRPr/>
            </a:lvl1pPr>
            <a:lvl2pPr marL="685800" indent="-228600">
              <a:lnSpc>
                <a:spcPct val="150000"/>
              </a:lnSpc>
              <a:buFont typeface="Wingdings" pitchFamily="2" charset="2"/>
              <a:buChar char="v"/>
              <a:defRPr/>
            </a:lvl2pPr>
            <a:lvl3pPr marL="1143000" indent="-228600">
              <a:lnSpc>
                <a:spcPct val="150000"/>
              </a:lnSpc>
              <a:buFont typeface="Wingdings" pitchFamily="2" charset="2"/>
              <a:buChar char="v"/>
              <a:defRPr/>
            </a:lvl3pPr>
            <a:lvl4pPr marL="1600200" indent="-228600">
              <a:lnSpc>
                <a:spcPct val="150000"/>
              </a:lnSpc>
              <a:buFont typeface="Wingdings" pitchFamily="2" charset="2"/>
              <a:buChar char="v"/>
              <a:defRPr/>
            </a:lvl4pPr>
            <a:lvl5pPr marL="2057400" indent="-228600">
              <a:lnSpc>
                <a:spcPct val="150000"/>
              </a:lnSpc>
              <a:buFont typeface="Wingdings" pitchFamily="2" charset="2"/>
              <a:buChar char="v"/>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998CD5-1BEB-1044-8A5F-50214C7E934C}"/>
              </a:ext>
            </a:extLst>
          </p:cNvPr>
          <p:cNvSpPr>
            <a:spLocks noGrp="1"/>
          </p:cNvSpPr>
          <p:nvPr>
            <p:ph type="dt" sz="half" idx="10"/>
          </p:nvPr>
        </p:nvSpPr>
        <p:spPr/>
        <p:txBody>
          <a:bodyPr/>
          <a:lstStyle/>
          <a:p>
            <a:fld id="{4A204561-EC21-844F-9903-5C132EF6CA75}" type="datetimeFigureOut">
              <a:rPr lang="en-US" smtClean="0"/>
              <a:t>4/1/22</a:t>
            </a:fld>
            <a:endParaRPr lang="en-US"/>
          </a:p>
        </p:txBody>
      </p:sp>
      <p:sp>
        <p:nvSpPr>
          <p:cNvPr id="5" name="Footer Placeholder 4">
            <a:extLst>
              <a:ext uri="{FF2B5EF4-FFF2-40B4-BE49-F238E27FC236}">
                <a16:creationId xmlns:a16="http://schemas.microsoft.com/office/drawing/2014/main" id="{BEC32A63-DF21-AB4E-BE05-8FFC551CE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23267-C2FF-B646-812A-F6A8C9F0603B}"/>
              </a:ext>
            </a:extLst>
          </p:cNvPr>
          <p:cNvSpPr>
            <a:spLocks noGrp="1"/>
          </p:cNvSpPr>
          <p:nvPr>
            <p:ph type="sldNum" sz="quarter" idx="12"/>
          </p:nvPr>
        </p:nvSpPr>
        <p:spPr/>
        <p:txBody>
          <a:bodyPr/>
          <a:lstStyle/>
          <a:p>
            <a:fld id="{5C050CD4-B32D-AE47-9271-5A9EC1B5BC93}" type="slidenum">
              <a:rPr lang="en-US" smtClean="0"/>
              <a:t>‹#›</a:t>
            </a:fld>
            <a:endParaRPr lang="en-US"/>
          </a:p>
        </p:txBody>
      </p:sp>
      <p:sp>
        <p:nvSpPr>
          <p:cNvPr id="11" name="Rectangle 10">
            <a:extLst>
              <a:ext uri="{FF2B5EF4-FFF2-40B4-BE49-F238E27FC236}">
                <a16:creationId xmlns:a16="http://schemas.microsoft.com/office/drawing/2014/main" id="{540BA1DE-32FA-144E-B7EE-4F36C9E24132}"/>
              </a:ext>
            </a:extLst>
          </p:cNvPr>
          <p:cNvSpPr/>
          <p:nvPr userDrawn="1"/>
        </p:nvSpPr>
        <p:spPr>
          <a:xfrm>
            <a:off x="131616" y="1337651"/>
            <a:ext cx="11921837" cy="772794"/>
          </a:xfrm>
          <a:prstGeom prst="rect">
            <a:avLst/>
          </a:prstGeom>
          <a:solidFill>
            <a:srgbClr val="254C6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54C6E"/>
                </a:solidFill>
              </a:rPr>
              <a:t>x</a:t>
            </a:r>
          </a:p>
        </p:txBody>
      </p:sp>
    </p:spTree>
    <p:extLst>
      <p:ext uri="{BB962C8B-B14F-4D97-AF65-F5344CB8AC3E}">
        <p14:creationId xmlns:p14="http://schemas.microsoft.com/office/powerpoint/2010/main" val="3023984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DFCE47-603F-4B4F-8388-62F68DF7C96D}"/>
              </a:ext>
            </a:extLst>
          </p:cNvPr>
          <p:cNvSpPr>
            <a:spLocks noGrp="1"/>
          </p:cNvSpPr>
          <p:nvPr>
            <p:ph idx="1"/>
          </p:nvPr>
        </p:nvSpPr>
        <p:spPr>
          <a:xfrm>
            <a:off x="131617" y="1490134"/>
            <a:ext cx="11921837" cy="4686830"/>
          </a:xfrm>
        </p:spPr>
        <p:txBody>
          <a:bodyPr/>
          <a:lstStyle>
            <a:lvl1pPr marL="228600" indent="-228600">
              <a:lnSpc>
                <a:spcPct val="150000"/>
              </a:lnSpc>
              <a:buFont typeface="Wingdings" pitchFamily="2" charset="2"/>
              <a:buChar char="v"/>
              <a:defRPr/>
            </a:lvl1pPr>
            <a:lvl2pPr marL="685800" indent="-228600">
              <a:lnSpc>
                <a:spcPct val="150000"/>
              </a:lnSpc>
              <a:buFont typeface="Wingdings" pitchFamily="2" charset="2"/>
              <a:buChar char="v"/>
              <a:defRPr/>
            </a:lvl2pPr>
            <a:lvl3pPr marL="1143000" indent="-228600">
              <a:lnSpc>
                <a:spcPct val="150000"/>
              </a:lnSpc>
              <a:buFont typeface="Wingdings" pitchFamily="2" charset="2"/>
              <a:buChar char="v"/>
              <a:defRPr/>
            </a:lvl3pPr>
            <a:lvl4pPr marL="1600200" indent="-228600">
              <a:lnSpc>
                <a:spcPct val="150000"/>
              </a:lnSpc>
              <a:buFont typeface="Wingdings" pitchFamily="2" charset="2"/>
              <a:buChar char="v"/>
              <a:defRPr/>
            </a:lvl4pPr>
            <a:lvl5pPr marL="2057400" indent="-228600">
              <a:lnSpc>
                <a:spcPct val="150000"/>
              </a:lnSpc>
              <a:buFont typeface="Wingdings" pitchFamily="2" charset="2"/>
              <a:buChar char="v"/>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998CD5-1BEB-1044-8A5F-50214C7E934C}"/>
              </a:ext>
            </a:extLst>
          </p:cNvPr>
          <p:cNvSpPr>
            <a:spLocks noGrp="1"/>
          </p:cNvSpPr>
          <p:nvPr>
            <p:ph type="dt" sz="half" idx="10"/>
          </p:nvPr>
        </p:nvSpPr>
        <p:spPr/>
        <p:txBody>
          <a:bodyPr/>
          <a:lstStyle/>
          <a:p>
            <a:fld id="{4A204561-EC21-844F-9903-5C132EF6CA75}" type="datetimeFigureOut">
              <a:rPr lang="en-US" smtClean="0"/>
              <a:t>4/1/22</a:t>
            </a:fld>
            <a:endParaRPr lang="en-US"/>
          </a:p>
        </p:txBody>
      </p:sp>
      <p:sp>
        <p:nvSpPr>
          <p:cNvPr id="5" name="Footer Placeholder 4">
            <a:extLst>
              <a:ext uri="{FF2B5EF4-FFF2-40B4-BE49-F238E27FC236}">
                <a16:creationId xmlns:a16="http://schemas.microsoft.com/office/drawing/2014/main" id="{BEC32A63-DF21-AB4E-BE05-8FFC551CE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23267-C2FF-B646-812A-F6A8C9F0603B}"/>
              </a:ext>
            </a:extLst>
          </p:cNvPr>
          <p:cNvSpPr>
            <a:spLocks noGrp="1"/>
          </p:cNvSpPr>
          <p:nvPr>
            <p:ph type="sldNum" sz="quarter" idx="12"/>
          </p:nvPr>
        </p:nvSpPr>
        <p:spPr/>
        <p:txBody>
          <a:bodyPr/>
          <a:lstStyle/>
          <a:p>
            <a:fld id="{5C050CD4-B32D-AE47-9271-5A9EC1B5BC93}" type="slidenum">
              <a:rPr lang="en-US" smtClean="0"/>
              <a:t>‹#›</a:t>
            </a:fld>
            <a:endParaRPr lang="en-US"/>
          </a:p>
        </p:txBody>
      </p:sp>
      <p:sp>
        <p:nvSpPr>
          <p:cNvPr id="8" name="Title 1">
            <a:extLst>
              <a:ext uri="{FF2B5EF4-FFF2-40B4-BE49-F238E27FC236}">
                <a16:creationId xmlns:a16="http://schemas.microsoft.com/office/drawing/2014/main" id="{9CD8BF75-C39A-5448-A418-D291536ED074}"/>
              </a:ext>
            </a:extLst>
          </p:cNvPr>
          <p:cNvSpPr>
            <a:spLocks noGrp="1"/>
          </p:cNvSpPr>
          <p:nvPr>
            <p:ph type="title"/>
          </p:nvPr>
        </p:nvSpPr>
        <p:spPr>
          <a:xfrm>
            <a:off x="131617" y="370067"/>
            <a:ext cx="11921837" cy="915035"/>
          </a:xfrm>
        </p:spPr>
        <p:txBody>
          <a:bodyPr/>
          <a:lstStyle/>
          <a:p>
            <a:r>
              <a:rPr lang="en-US"/>
              <a:t>Click to edit Master title style</a:t>
            </a:r>
            <a:endParaRPr lang="en-US" dirty="0"/>
          </a:p>
        </p:txBody>
      </p:sp>
    </p:spTree>
    <p:extLst>
      <p:ext uri="{BB962C8B-B14F-4D97-AF65-F5344CB8AC3E}">
        <p14:creationId xmlns:p14="http://schemas.microsoft.com/office/powerpoint/2010/main" val="175849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A22E1-295C-2B49-B45F-E51E101CD7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CACD85-BC34-D04A-94A1-A0897B4AC7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8F4ECF-EB7A-954C-ABBA-4F1E820615F0}"/>
              </a:ext>
            </a:extLst>
          </p:cNvPr>
          <p:cNvSpPr>
            <a:spLocks noGrp="1"/>
          </p:cNvSpPr>
          <p:nvPr>
            <p:ph type="dt" sz="half" idx="10"/>
          </p:nvPr>
        </p:nvSpPr>
        <p:spPr/>
        <p:txBody>
          <a:bodyPr/>
          <a:lstStyle/>
          <a:p>
            <a:fld id="{4A204561-EC21-844F-9903-5C132EF6CA75}" type="datetimeFigureOut">
              <a:rPr lang="en-US" smtClean="0"/>
              <a:t>4/1/22</a:t>
            </a:fld>
            <a:endParaRPr lang="en-US"/>
          </a:p>
        </p:txBody>
      </p:sp>
      <p:sp>
        <p:nvSpPr>
          <p:cNvPr id="5" name="Footer Placeholder 4">
            <a:extLst>
              <a:ext uri="{FF2B5EF4-FFF2-40B4-BE49-F238E27FC236}">
                <a16:creationId xmlns:a16="http://schemas.microsoft.com/office/drawing/2014/main" id="{23E4F614-F3E1-D246-9071-AA3E76656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787B41-07DE-784E-9462-869AA2A40040}"/>
              </a:ext>
            </a:extLst>
          </p:cNvPr>
          <p:cNvSpPr>
            <a:spLocks noGrp="1"/>
          </p:cNvSpPr>
          <p:nvPr>
            <p:ph type="sldNum" sz="quarter" idx="12"/>
          </p:nvPr>
        </p:nvSpPr>
        <p:spPr/>
        <p:txBody>
          <a:bodyPr/>
          <a:lstStyle/>
          <a:p>
            <a:fld id="{5C050CD4-B32D-AE47-9271-5A9EC1B5BC93}" type="slidenum">
              <a:rPr lang="en-US" smtClean="0"/>
              <a:t>‹#›</a:t>
            </a:fld>
            <a:endParaRPr lang="en-US"/>
          </a:p>
        </p:txBody>
      </p:sp>
    </p:spTree>
    <p:extLst>
      <p:ext uri="{BB962C8B-B14F-4D97-AF65-F5344CB8AC3E}">
        <p14:creationId xmlns:p14="http://schemas.microsoft.com/office/powerpoint/2010/main" val="427113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4AD694-DB55-DB45-A4CD-32EA4533B9B9}"/>
              </a:ext>
            </a:extLst>
          </p:cNvPr>
          <p:cNvSpPr>
            <a:spLocks noGrp="1"/>
          </p:cNvSpPr>
          <p:nvPr>
            <p:ph sz="half" idx="1"/>
          </p:nvPr>
        </p:nvSpPr>
        <p:spPr>
          <a:xfrm>
            <a:off x="131617" y="1459547"/>
            <a:ext cx="5888183" cy="4717416"/>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01F3BAB-9230-F243-B4AB-0EC380EEAEAE}"/>
              </a:ext>
            </a:extLst>
          </p:cNvPr>
          <p:cNvSpPr>
            <a:spLocks noGrp="1"/>
          </p:cNvSpPr>
          <p:nvPr>
            <p:ph sz="half" idx="2"/>
          </p:nvPr>
        </p:nvSpPr>
        <p:spPr>
          <a:xfrm>
            <a:off x="6172200" y="1459547"/>
            <a:ext cx="5881254" cy="4717416"/>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07B7375-E3AF-B542-943A-769C0CAEDA80}"/>
              </a:ext>
            </a:extLst>
          </p:cNvPr>
          <p:cNvSpPr>
            <a:spLocks noGrp="1"/>
          </p:cNvSpPr>
          <p:nvPr>
            <p:ph type="dt" sz="half" idx="10"/>
          </p:nvPr>
        </p:nvSpPr>
        <p:spPr/>
        <p:txBody>
          <a:bodyPr/>
          <a:lstStyle/>
          <a:p>
            <a:fld id="{4A204561-EC21-844F-9903-5C132EF6CA75}" type="datetimeFigureOut">
              <a:rPr lang="en-US" smtClean="0"/>
              <a:t>4/1/22</a:t>
            </a:fld>
            <a:endParaRPr lang="en-US"/>
          </a:p>
        </p:txBody>
      </p:sp>
      <p:sp>
        <p:nvSpPr>
          <p:cNvPr id="6" name="Footer Placeholder 5">
            <a:extLst>
              <a:ext uri="{FF2B5EF4-FFF2-40B4-BE49-F238E27FC236}">
                <a16:creationId xmlns:a16="http://schemas.microsoft.com/office/drawing/2014/main" id="{C07710BD-A06D-BB45-A7FD-073864356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57900D-210D-AD49-800C-E502F6A77581}"/>
              </a:ext>
            </a:extLst>
          </p:cNvPr>
          <p:cNvSpPr>
            <a:spLocks noGrp="1"/>
          </p:cNvSpPr>
          <p:nvPr>
            <p:ph type="sldNum" sz="quarter" idx="12"/>
          </p:nvPr>
        </p:nvSpPr>
        <p:spPr/>
        <p:txBody>
          <a:bodyPr/>
          <a:lstStyle/>
          <a:p>
            <a:fld id="{5C050CD4-B32D-AE47-9271-5A9EC1B5BC93}" type="slidenum">
              <a:rPr lang="en-US" smtClean="0"/>
              <a:t>‹#›</a:t>
            </a:fld>
            <a:endParaRPr lang="en-US"/>
          </a:p>
        </p:txBody>
      </p:sp>
      <p:sp>
        <p:nvSpPr>
          <p:cNvPr id="10" name="Title 1">
            <a:extLst>
              <a:ext uri="{FF2B5EF4-FFF2-40B4-BE49-F238E27FC236}">
                <a16:creationId xmlns:a16="http://schemas.microsoft.com/office/drawing/2014/main" id="{80542EBC-4E48-F340-B0C3-929EB4ABEB21}"/>
              </a:ext>
            </a:extLst>
          </p:cNvPr>
          <p:cNvSpPr>
            <a:spLocks noGrp="1"/>
          </p:cNvSpPr>
          <p:nvPr>
            <p:ph type="title"/>
          </p:nvPr>
        </p:nvSpPr>
        <p:spPr>
          <a:xfrm>
            <a:off x="131617" y="370067"/>
            <a:ext cx="11921837" cy="915035"/>
          </a:xfrm>
        </p:spPr>
        <p:txBody>
          <a:bodyPr/>
          <a:lstStyle/>
          <a:p>
            <a:r>
              <a:rPr lang="en-US"/>
              <a:t>Click to edit Master title style</a:t>
            </a:r>
            <a:endParaRPr lang="en-US" dirty="0"/>
          </a:p>
        </p:txBody>
      </p:sp>
    </p:spTree>
    <p:extLst>
      <p:ext uri="{BB962C8B-B14F-4D97-AF65-F5344CB8AC3E}">
        <p14:creationId xmlns:p14="http://schemas.microsoft.com/office/powerpoint/2010/main" val="213013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4AD694-DB55-DB45-A4CD-32EA4533B9B9}"/>
              </a:ext>
            </a:extLst>
          </p:cNvPr>
          <p:cNvSpPr>
            <a:spLocks noGrp="1"/>
          </p:cNvSpPr>
          <p:nvPr>
            <p:ph sz="half" idx="1"/>
          </p:nvPr>
        </p:nvSpPr>
        <p:spPr>
          <a:xfrm>
            <a:off x="131617" y="2162995"/>
            <a:ext cx="5888183" cy="4013968"/>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01F3BAB-9230-F243-B4AB-0EC380EEAEAE}"/>
              </a:ext>
            </a:extLst>
          </p:cNvPr>
          <p:cNvSpPr>
            <a:spLocks noGrp="1"/>
          </p:cNvSpPr>
          <p:nvPr>
            <p:ph sz="half" idx="2"/>
          </p:nvPr>
        </p:nvSpPr>
        <p:spPr>
          <a:xfrm>
            <a:off x="6172200" y="2162994"/>
            <a:ext cx="5881254" cy="401396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07B7375-E3AF-B542-943A-769C0CAEDA80}"/>
              </a:ext>
            </a:extLst>
          </p:cNvPr>
          <p:cNvSpPr>
            <a:spLocks noGrp="1"/>
          </p:cNvSpPr>
          <p:nvPr>
            <p:ph type="dt" sz="half" idx="10"/>
          </p:nvPr>
        </p:nvSpPr>
        <p:spPr/>
        <p:txBody>
          <a:bodyPr/>
          <a:lstStyle/>
          <a:p>
            <a:fld id="{4A204561-EC21-844F-9903-5C132EF6CA75}" type="datetimeFigureOut">
              <a:rPr lang="en-US" smtClean="0"/>
              <a:t>4/1/22</a:t>
            </a:fld>
            <a:endParaRPr lang="en-US"/>
          </a:p>
        </p:txBody>
      </p:sp>
      <p:sp>
        <p:nvSpPr>
          <p:cNvPr id="6" name="Footer Placeholder 5">
            <a:extLst>
              <a:ext uri="{FF2B5EF4-FFF2-40B4-BE49-F238E27FC236}">
                <a16:creationId xmlns:a16="http://schemas.microsoft.com/office/drawing/2014/main" id="{C07710BD-A06D-BB45-A7FD-073864356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57900D-210D-AD49-800C-E502F6A77581}"/>
              </a:ext>
            </a:extLst>
          </p:cNvPr>
          <p:cNvSpPr>
            <a:spLocks noGrp="1"/>
          </p:cNvSpPr>
          <p:nvPr>
            <p:ph type="sldNum" sz="quarter" idx="12"/>
          </p:nvPr>
        </p:nvSpPr>
        <p:spPr/>
        <p:txBody>
          <a:bodyPr/>
          <a:lstStyle/>
          <a:p>
            <a:fld id="{5C050CD4-B32D-AE47-9271-5A9EC1B5BC93}" type="slidenum">
              <a:rPr lang="en-US" smtClean="0"/>
              <a:t>‹#›</a:t>
            </a:fld>
            <a:endParaRPr lang="en-US"/>
          </a:p>
        </p:txBody>
      </p:sp>
      <p:sp>
        <p:nvSpPr>
          <p:cNvPr id="9" name="Title 1">
            <a:extLst>
              <a:ext uri="{FF2B5EF4-FFF2-40B4-BE49-F238E27FC236}">
                <a16:creationId xmlns:a16="http://schemas.microsoft.com/office/drawing/2014/main" id="{ABD5EB8B-8264-664D-9281-E504306A6BF6}"/>
              </a:ext>
            </a:extLst>
          </p:cNvPr>
          <p:cNvSpPr>
            <a:spLocks noGrp="1"/>
          </p:cNvSpPr>
          <p:nvPr>
            <p:ph type="title"/>
          </p:nvPr>
        </p:nvSpPr>
        <p:spPr>
          <a:xfrm>
            <a:off x="131617" y="370067"/>
            <a:ext cx="11921837" cy="915035"/>
          </a:xfrm>
        </p:spPr>
        <p:txBody>
          <a:bodyPr/>
          <a:lstStyle/>
          <a:p>
            <a:r>
              <a:rPr lang="en-US"/>
              <a:t>Click to edit Master title style</a:t>
            </a:r>
            <a:endParaRPr lang="en-US" dirty="0"/>
          </a:p>
        </p:txBody>
      </p:sp>
      <p:sp>
        <p:nvSpPr>
          <p:cNvPr id="14" name="Rectangle 13">
            <a:extLst>
              <a:ext uri="{FF2B5EF4-FFF2-40B4-BE49-F238E27FC236}">
                <a16:creationId xmlns:a16="http://schemas.microsoft.com/office/drawing/2014/main" id="{1E88AF98-1D99-494F-97F9-D0967C10CDDA}"/>
              </a:ext>
            </a:extLst>
          </p:cNvPr>
          <p:cNvSpPr/>
          <p:nvPr userDrawn="1"/>
        </p:nvSpPr>
        <p:spPr>
          <a:xfrm>
            <a:off x="131616" y="1337651"/>
            <a:ext cx="11921837" cy="772794"/>
          </a:xfrm>
          <a:prstGeom prst="rect">
            <a:avLst/>
          </a:prstGeom>
          <a:solidFill>
            <a:srgbClr val="254C6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54C6E"/>
                </a:solidFill>
              </a:rPr>
              <a:t>x</a:t>
            </a:r>
          </a:p>
        </p:txBody>
      </p:sp>
      <p:sp>
        <p:nvSpPr>
          <p:cNvPr id="15" name="TextBox 14">
            <a:extLst>
              <a:ext uri="{FF2B5EF4-FFF2-40B4-BE49-F238E27FC236}">
                <a16:creationId xmlns:a16="http://schemas.microsoft.com/office/drawing/2014/main" id="{2808D348-0CFD-CE4E-83DB-0E529D1ABFA1}"/>
              </a:ext>
            </a:extLst>
          </p:cNvPr>
          <p:cNvSpPr txBox="1"/>
          <p:nvPr userDrawn="1"/>
        </p:nvSpPr>
        <p:spPr>
          <a:xfrm>
            <a:off x="287726" y="1435977"/>
            <a:ext cx="11609615" cy="584775"/>
          </a:xfrm>
          <a:prstGeom prst="rect">
            <a:avLst/>
          </a:prstGeom>
          <a:noFill/>
        </p:spPr>
        <p:txBody>
          <a:bodyPr wrap="square" rtlCol="0">
            <a:spAutoFit/>
          </a:bodyPr>
          <a:lstStyle/>
          <a:p>
            <a:endParaRPr lang="en-US" sz="3200" dirty="0">
              <a:solidFill>
                <a:schemeClr val="bg1"/>
              </a:solidFill>
            </a:endParaRPr>
          </a:p>
        </p:txBody>
      </p:sp>
    </p:spTree>
    <p:extLst>
      <p:ext uri="{BB962C8B-B14F-4D97-AF65-F5344CB8AC3E}">
        <p14:creationId xmlns:p14="http://schemas.microsoft.com/office/powerpoint/2010/main" val="142625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3DE309-B193-7648-B69E-A325B9482793}"/>
              </a:ext>
            </a:extLst>
          </p:cNvPr>
          <p:cNvSpPr>
            <a:spLocks noGrp="1"/>
          </p:cNvSpPr>
          <p:nvPr>
            <p:ph type="body" idx="1"/>
          </p:nvPr>
        </p:nvSpPr>
        <p:spPr>
          <a:xfrm>
            <a:off x="131618" y="1502185"/>
            <a:ext cx="5865958" cy="490538"/>
          </a:xfrm>
          <a:solidFill>
            <a:srgbClr val="E3ECFB"/>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AFD7D-1747-7146-8398-8310C638C2BF}"/>
              </a:ext>
            </a:extLst>
          </p:cNvPr>
          <p:cNvSpPr>
            <a:spLocks noGrp="1"/>
          </p:cNvSpPr>
          <p:nvPr>
            <p:ph sz="half" idx="2"/>
          </p:nvPr>
        </p:nvSpPr>
        <p:spPr>
          <a:xfrm>
            <a:off x="131618" y="2077278"/>
            <a:ext cx="5865958" cy="4112385"/>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16C91FF-2ADB-394E-8609-99126B222003}"/>
              </a:ext>
            </a:extLst>
          </p:cNvPr>
          <p:cNvSpPr>
            <a:spLocks noGrp="1"/>
          </p:cNvSpPr>
          <p:nvPr>
            <p:ph type="body" sz="quarter" idx="3"/>
          </p:nvPr>
        </p:nvSpPr>
        <p:spPr>
          <a:xfrm>
            <a:off x="6172199" y="1503636"/>
            <a:ext cx="5865957" cy="490538"/>
          </a:xfrm>
          <a:solidFill>
            <a:srgbClr val="E3ECFB"/>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EC2B7E-ECD4-B645-8545-A446F3C13D33}"/>
              </a:ext>
            </a:extLst>
          </p:cNvPr>
          <p:cNvSpPr>
            <a:spLocks noGrp="1"/>
          </p:cNvSpPr>
          <p:nvPr>
            <p:ph sz="quarter" idx="4"/>
          </p:nvPr>
        </p:nvSpPr>
        <p:spPr>
          <a:xfrm>
            <a:off x="6172200" y="2077278"/>
            <a:ext cx="5865958" cy="4112385"/>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74377DF-F6F8-4E48-9F36-13CC71EC5DD8}"/>
              </a:ext>
            </a:extLst>
          </p:cNvPr>
          <p:cNvSpPr>
            <a:spLocks noGrp="1"/>
          </p:cNvSpPr>
          <p:nvPr>
            <p:ph type="dt" sz="half" idx="10"/>
          </p:nvPr>
        </p:nvSpPr>
        <p:spPr/>
        <p:txBody>
          <a:bodyPr/>
          <a:lstStyle/>
          <a:p>
            <a:fld id="{4A204561-EC21-844F-9903-5C132EF6CA75}" type="datetimeFigureOut">
              <a:rPr lang="en-US" smtClean="0"/>
              <a:t>4/1/22</a:t>
            </a:fld>
            <a:endParaRPr lang="en-US"/>
          </a:p>
        </p:txBody>
      </p:sp>
      <p:sp>
        <p:nvSpPr>
          <p:cNvPr id="8" name="Footer Placeholder 7">
            <a:extLst>
              <a:ext uri="{FF2B5EF4-FFF2-40B4-BE49-F238E27FC236}">
                <a16:creationId xmlns:a16="http://schemas.microsoft.com/office/drawing/2014/main" id="{693065F5-25B4-0641-895C-805379E468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F05685-AA91-374B-BE08-BAC98ECC9B5F}"/>
              </a:ext>
            </a:extLst>
          </p:cNvPr>
          <p:cNvSpPr>
            <a:spLocks noGrp="1"/>
          </p:cNvSpPr>
          <p:nvPr>
            <p:ph type="sldNum" sz="quarter" idx="12"/>
          </p:nvPr>
        </p:nvSpPr>
        <p:spPr/>
        <p:txBody>
          <a:bodyPr/>
          <a:lstStyle/>
          <a:p>
            <a:fld id="{5C050CD4-B32D-AE47-9271-5A9EC1B5BC93}" type="slidenum">
              <a:rPr lang="en-US" smtClean="0"/>
              <a:t>‹#›</a:t>
            </a:fld>
            <a:endParaRPr lang="en-US"/>
          </a:p>
        </p:txBody>
      </p:sp>
      <p:sp>
        <p:nvSpPr>
          <p:cNvPr id="14" name="Title 1">
            <a:extLst>
              <a:ext uri="{FF2B5EF4-FFF2-40B4-BE49-F238E27FC236}">
                <a16:creationId xmlns:a16="http://schemas.microsoft.com/office/drawing/2014/main" id="{AB00A9C8-92E9-3641-B8CB-621C46AB680B}"/>
              </a:ext>
            </a:extLst>
          </p:cNvPr>
          <p:cNvSpPr>
            <a:spLocks noGrp="1"/>
          </p:cNvSpPr>
          <p:nvPr>
            <p:ph type="title"/>
          </p:nvPr>
        </p:nvSpPr>
        <p:spPr>
          <a:xfrm>
            <a:off x="131617" y="370067"/>
            <a:ext cx="11921837" cy="915035"/>
          </a:xfrm>
        </p:spPr>
        <p:txBody>
          <a:bodyPr/>
          <a:lstStyle/>
          <a:p>
            <a:r>
              <a:rPr lang="en-US"/>
              <a:t>Click to edit Master title style</a:t>
            </a:r>
            <a:endParaRPr lang="en-US" dirty="0"/>
          </a:p>
        </p:txBody>
      </p:sp>
    </p:spTree>
    <p:extLst>
      <p:ext uri="{BB962C8B-B14F-4D97-AF65-F5344CB8AC3E}">
        <p14:creationId xmlns:p14="http://schemas.microsoft.com/office/powerpoint/2010/main" val="233100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3DE309-B193-7648-B69E-A325B9482793}"/>
              </a:ext>
            </a:extLst>
          </p:cNvPr>
          <p:cNvSpPr>
            <a:spLocks noGrp="1"/>
          </p:cNvSpPr>
          <p:nvPr>
            <p:ph type="body" idx="1"/>
          </p:nvPr>
        </p:nvSpPr>
        <p:spPr>
          <a:xfrm>
            <a:off x="131618" y="2214564"/>
            <a:ext cx="5862782" cy="490538"/>
          </a:xfrm>
          <a:solidFill>
            <a:srgbClr val="E3ECFB"/>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AFD7D-1747-7146-8398-8310C638C2BF}"/>
              </a:ext>
            </a:extLst>
          </p:cNvPr>
          <p:cNvSpPr>
            <a:spLocks noGrp="1"/>
          </p:cNvSpPr>
          <p:nvPr>
            <p:ph sz="half" idx="2"/>
          </p:nvPr>
        </p:nvSpPr>
        <p:spPr>
          <a:xfrm>
            <a:off x="157020" y="2814320"/>
            <a:ext cx="5840555" cy="3375343"/>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16C91FF-2ADB-394E-8609-99126B222003}"/>
              </a:ext>
            </a:extLst>
          </p:cNvPr>
          <p:cNvSpPr>
            <a:spLocks noGrp="1"/>
          </p:cNvSpPr>
          <p:nvPr>
            <p:ph type="body" sz="quarter" idx="3"/>
          </p:nvPr>
        </p:nvSpPr>
        <p:spPr>
          <a:xfrm>
            <a:off x="6172199" y="2214564"/>
            <a:ext cx="5862781" cy="490538"/>
          </a:xfrm>
          <a:solidFill>
            <a:srgbClr val="E3ECFB"/>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EC2B7E-ECD4-B645-8545-A446F3C13D33}"/>
              </a:ext>
            </a:extLst>
          </p:cNvPr>
          <p:cNvSpPr>
            <a:spLocks noGrp="1"/>
          </p:cNvSpPr>
          <p:nvPr>
            <p:ph sz="quarter" idx="4"/>
          </p:nvPr>
        </p:nvSpPr>
        <p:spPr>
          <a:xfrm>
            <a:off x="6172200" y="2814320"/>
            <a:ext cx="5862780" cy="3375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4377DF-F6F8-4E48-9F36-13CC71EC5DD8}"/>
              </a:ext>
            </a:extLst>
          </p:cNvPr>
          <p:cNvSpPr>
            <a:spLocks noGrp="1"/>
          </p:cNvSpPr>
          <p:nvPr>
            <p:ph type="dt" sz="half" idx="10"/>
          </p:nvPr>
        </p:nvSpPr>
        <p:spPr/>
        <p:txBody>
          <a:bodyPr/>
          <a:lstStyle/>
          <a:p>
            <a:fld id="{4A204561-EC21-844F-9903-5C132EF6CA75}" type="datetimeFigureOut">
              <a:rPr lang="en-US" smtClean="0"/>
              <a:t>4/1/22</a:t>
            </a:fld>
            <a:endParaRPr lang="en-US"/>
          </a:p>
        </p:txBody>
      </p:sp>
      <p:sp>
        <p:nvSpPr>
          <p:cNvPr id="8" name="Footer Placeholder 7">
            <a:extLst>
              <a:ext uri="{FF2B5EF4-FFF2-40B4-BE49-F238E27FC236}">
                <a16:creationId xmlns:a16="http://schemas.microsoft.com/office/drawing/2014/main" id="{693065F5-25B4-0641-895C-805379E468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F05685-AA91-374B-BE08-BAC98ECC9B5F}"/>
              </a:ext>
            </a:extLst>
          </p:cNvPr>
          <p:cNvSpPr>
            <a:spLocks noGrp="1"/>
          </p:cNvSpPr>
          <p:nvPr>
            <p:ph type="sldNum" sz="quarter" idx="12"/>
          </p:nvPr>
        </p:nvSpPr>
        <p:spPr/>
        <p:txBody>
          <a:bodyPr/>
          <a:lstStyle/>
          <a:p>
            <a:fld id="{5C050CD4-B32D-AE47-9271-5A9EC1B5BC93}" type="slidenum">
              <a:rPr lang="en-US" smtClean="0"/>
              <a:t>‹#›</a:t>
            </a:fld>
            <a:endParaRPr lang="en-US"/>
          </a:p>
        </p:txBody>
      </p:sp>
      <p:sp>
        <p:nvSpPr>
          <p:cNvPr id="14" name="Title 1">
            <a:extLst>
              <a:ext uri="{FF2B5EF4-FFF2-40B4-BE49-F238E27FC236}">
                <a16:creationId xmlns:a16="http://schemas.microsoft.com/office/drawing/2014/main" id="{6EDD873E-2963-FE41-9DDA-D961AB0911D2}"/>
              </a:ext>
            </a:extLst>
          </p:cNvPr>
          <p:cNvSpPr>
            <a:spLocks noGrp="1"/>
          </p:cNvSpPr>
          <p:nvPr>
            <p:ph type="title"/>
          </p:nvPr>
        </p:nvSpPr>
        <p:spPr>
          <a:xfrm>
            <a:off x="131617" y="370067"/>
            <a:ext cx="11921837" cy="915035"/>
          </a:xfrm>
        </p:spPr>
        <p:txBody>
          <a:bodyPr/>
          <a:lstStyle/>
          <a:p>
            <a:r>
              <a:rPr lang="en-US"/>
              <a:t>Click to edit Master title style</a:t>
            </a:r>
            <a:endParaRPr lang="en-US" dirty="0"/>
          </a:p>
        </p:txBody>
      </p:sp>
      <p:sp>
        <p:nvSpPr>
          <p:cNvPr id="16" name="Rectangle 15">
            <a:extLst>
              <a:ext uri="{FF2B5EF4-FFF2-40B4-BE49-F238E27FC236}">
                <a16:creationId xmlns:a16="http://schemas.microsoft.com/office/drawing/2014/main" id="{210C3891-2861-5C47-AEB3-7A7C1EC7FCD2}"/>
              </a:ext>
            </a:extLst>
          </p:cNvPr>
          <p:cNvSpPr/>
          <p:nvPr userDrawn="1"/>
        </p:nvSpPr>
        <p:spPr>
          <a:xfrm>
            <a:off x="131616" y="1337651"/>
            <a:ext cx="11921837" cy="772794"/>
          </a:xfrm>
          <a:prstGeom prst="rect">
            <a:avLst/>
          </a:prstGeom>
          <a:solidFill>
            <a:srgbClr val="254C6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54C6E"/>
                </a:solidFill>
              </a:rPr>
              <a:t>x</a:t>
            </a:r>
          </a:p>
        </p:txBody>
      </p:sp>
      <p:sp>
        <p:nvSpPr>
          <p:cNvPr id="17" name="TextBox 16">
            <a:extLst>
              <a:ext uri="{FF2B5EF4-FFF2-40B4-BE49-F238E27FC236}">
                <a16:creationId xmlns:a16="http://schemas.microsoft.com/office/drawing/2014/main" id="{527B2F12-99E1-4E4F-9CEE-DAC932F10C1D}"/>
              </a:ext>
            </a:extLst>
          </p:cNvPr>
          <p:cNvSpPr txBox="1"/>
          <p:nvPr userDrawn="1"/>
        </p:nvSpPr>
        <p:spPr>
          <a:xfrm>
            <a:off x="287726" y="1435977"/>
            <a:ext cx="11609615" cy="584775"/>
          </a:xfrm>
          <a:prstGeom prst="rect">
            <a:avLst/>
          </a:prstGeom>
          <a:noFill/>
        </p:spPr>
        <p:txBody>
          <a:bodyPr wrap="square" rtlCol="0">
            <a:spAutoFit/>
          </a:bodyPr>
          <a:lstStyle/>
          <a:p>
            <a:endParaRPr lang="en-US" sz="3200" dirty="0">
              <a:solidFill>
                <a:schemeClr val="bg1"/>
              </a:solidFill>
            </a:endParaRPr>
          </a:p>
        </p:txBody>
      </p:sp>
    </p:spTree>
    <p:extLst>
      <p:ext uri="{BB962C8B-B14F-4D97-AF65-F5344CB8AC3E}">
        <p14:creationId xmlns:p14="http://schemas.microsoft.com/office/powerpoint/2010/main" val="3937618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804E7A-A0E9-3146-A02E-1B2A766056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6DCE9A3-537A-4944-BA21-3403E6CC34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5B6A2E-EC78-F640-A3C9-19EA34E04C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04561-EC21-844F-9903-5C132EF6CA75}" type="datetimeFigureOut">
              <a:rPr lang="en-US" smtClean="0"/>
              <a:t>4/1/22</a:t>
            </a:fld>
            <a:endParaRPr lang="en-US"/>
          </a:p>
        </p:txBody>
      </p:sp>
      <p:sp>
        <p:nvSpPr>
          <p:cNvPr id="5" name="Footer Placeholder 4">
            <a:extLst>
              <a:ext uri="{FF2B5EF4-FFF2-40B4-BE49-F238E27FC236}">
                <a16:creationId xmlns:a16="http://schemas.microsoft.com/office/drawing/2014/main" id="{876CEC60-42B9-0F49-9C6B-57089F2D76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41958B-10D3-C444-85AC-BDDDE5E64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50CD4-B32D-AE47-9271-5A9EC1B5BC93}" type="slidenum">
              <a:rPr lang="en-US" smtClean="0"/>
              <a:t>‹#›</a:t>
            </a:fld>
            <a:endParaRPr lang="en-US"/>
          </a:p>
        </p:txBody>
      </p:sp>
      <p:sp>
        <p:nvSpPr>
          <p:cNvPr id="7" name="TextBox 6">
            <a:extLst>
              <a:ext uri="{FF2B5EF4-FFF2-40B4-BE49-F238E27FC236}">
                <a16:creationId xmlns:a16="http://schemas.microsoft.com/office/drawing/2014/main" id="{C2569342-088E-D347-BC62-158436606373}"/>
              </a:ext>
            </a:extLst>
          </p:cNvPr>
          <p:cNvSpPr txBox="1"/>
          <p:nvPr userDrawn="1"/>
        </p:nvSpPr>
        <p:spPr>
          <a:xfrm>
            <a:off x="0" y="51435"/>
            <a:ext cx="3636000" cy="246221"/>
          </a:xfrm>
          <a:prstGeom prst="rect">
            <a:avLst/>
          </a:prstGeom>
          <a:noFill/>
        </p:spPr>
        <p:txBody>
          <a:bodyPr wrap="square" rtlCol="0">
            <a:spAutoFit/>
          </a:bodyPr>
          <a:lstStyle/>
          <a:p>
            <a:r>
              <a:rPr lang="en-US" sz="1000" dirty="0"/>
              <a:t>The PNG Curriculum</a:t>
            </a:r>
          </a:p>
        </p:txBody>
      </p:sp>
      <p:cxnSp>
        <p:nvCxnSpPr>
          <p:cNvPr id="9" name="Straight Connector 8">
            <a:extLst>
              <a:ext uri="{FF2B5EF4-FFF2-40B4-BE49-F238E27FC236}">
                <a16:creationId xmlns:a16="http://schemas.microsoft.com/office/drawing/2014/main" id="{B89B8BD7-F7C1-854C-A8DC-0A639B136DA6}"/>
              </a:ext>
            </a:extLst>
          </p:cNvPr>
          <p:cNvCxnSpPr>
            <a:cxnSpLocks/>
          </p:cNvCxnSpPr>
          <p:nvPr userDrawn="1"/>
        </p:nvCxnSpPr>
        <p:spPr>
          <a:xfrm>
            <a:off x="84779" y="281200"/>
            <a:ext cx="1105194" cy="0"/>
          </a:xfrm>
          <a:prstGeom prst="line">
            <a:avLst/>
          </a:prstGeom>
          <a:ln>
            <a:solidFill>
              <a:srgbClr val="244C7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949622"/>
      </p:ext>
    </p:extLst>
  </p:cSld>
  <p:clrMap bg1="lt1" tx1="dk1" bg2="lt2" tx2="dk2" accent1="accent1" accent2="accent2" accent3="accent3" accent4="accent4" accent5="accent5" accent6="accent6" hlink="hlink" folHlink="folHlink"/>
  <p:sldLayoutIdLst>
    <p:sldLayoutId id="2147483676" r:id="rId1"/>
    <p:sldLayoutId id="2147483649" r:id="rId2"/>
    <p:sldLayoutId id="2147483650" r:id="rId3"/>
    <p:sldLayoutId id="2147483663" r:id="rId4"/>
    <p:sldLayoutId id="2147483651" r:id="rId5"/>
    <p:sldLayoutId id="2147483652" r:id="rId6"/>
    <p:sldLayoutId id="2147483660" r:id="rId7"/>
    <p:sldLayoutId id="2147483653" r:id="rId8"/>
    <p:sldLayoutId id="2147483661" r:id="rId9"/>
    <p:sldLayoutId id="2147483654" r:id="rId10"/>
    <p:sldLayoutId id="2147483662" r:id="rId11"/>
    <p:sldLayoutId id="2147483655" r:id="rId12"/>
    <p:sldLayoutId id="2147483664" r:id="rId13"/>
    <p:sldLayoutId id="2147483688" r:id="rId14"/>
    <p:sldLayoutId id="2147483689" r:id="rId15"/>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150000"/>
        </a:lnSpc>
        <a:spcBef>
          <a:spcPts val="1000"/>
        </a:spcBef>
        <a:buFont typeface="Wingdings" pitchFamily="2" charset="2"/>
        <a:buChar char="v"/>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150000"/>
        </a:lnSpc>
        <a:spcBef>
          <a:spcPts val="500"/>
        </a:spcBef>
        <a:buFont typeface="Wingdings" pitchFamily="2" charset="2"/>
        <a:buChar char="v"/>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150000"/>
        </a:lnSpc>
        <a:spcBef>
          <a:spcPts val="500"/>
        </a:spcBef>
        <a:buFont typeface="Wingdings" pitchFamily="2" charset="2"/>
        <a:buChar char="v"/>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150000"/>
        </a:lnSpc>
        <a:spcBef>
          <a:spcPts val="500"/>
        </a:spcBef>
        <a:buFont typeface="Wingdings" pitchFamily="2" charset="2"/>
        <a:buChar char="v"/>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150000"/>
        </a:lnSpc>
        <a:spcBef>
          <a:spcPts val="500"/>
        </a:spcBef>
        <a:buFont typeface="Wingdings" pitchFamily="2" charset="2"/>
        <a:buChar char="v"/>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CA0A4-5563-D447-B3EB-1E0C9A642D76}"/>
              </a:ext>
            </a:extLst>
          </p:cNvPr>
          <p:cNvSpPr>
            <a:spLocks noGrp="1"/>
          </p:cNvSpPr>
          <p:nvPr>
            <p:ph type="ctrTitle"/>
          </p:nvPr>
        </p:nvSpPr>
        <p:spPr>
          <a:xfrm>
            <a:off x="1557883" y="2252133"/>
            <a:ext cx="9076167" cy="1411968"/>
          </a:xfrm>
          <a:ln>
            <a:noFill/>
          </a:ln>
        </p:spPr>
        <p:txBody>
          <a:bodyPr>
            <a:normAutofit/>
          </a:bodyPr>
          <a:lstStyle/>
          <a:p>
            <a:r>
              <a:rPr lang="en-US" dirty="0"/>
              <a:t>Quant Curriculum</a:t>
            </a:r>
          </a:p>
        </p:txBody>
      </p:sp>
      <p:sp>
        <p:nvSpPr>
          <p:cNvPr id="3" name="Subtitle 2">
            <a:extLst>
              <a:ext uri="{FF2B5EF4-FFF2-40B4-BE49-F238E27FC236}">
                <a16:creationId xmlns:a16="http://schemas.microsoft.com/office/drawing/2014/main" id="{3604953F-8F4C-AF47-A734-E7397024E6C0}"/>
              </a:ext>
            </a:extLst>
          </p:cNvPr>
          <p:cNvSpPr>
            <a:spLocks noGrp="1"/>
          </p:cNvSpPr>
          <p:nvPr>
            <p:ph type="subTitle" idx="1"/>
          </p:nvPr>
        </p:nvSpPr>
        <p:spPr>
          <a:xfrm>
            <a:off x="2761166" y="3508926"/>
            <a:ext cx="6669600" cy="956000"/>
          </a:xfrm>
        </p:spPr>
        <p:txBody>
          <a:bodyPr>
            <a:normAutofit/>
          </a:bodyPr>
          <a:lstStyle/>
          <a:p>
            <a:r>
              <a:rPr lang="en-US" dirty="0"/>
              <a:t>Putting it all together </a:t>
            </a:r>
          </a:p>
        </p:txBody>
      </p:sp>
    </p:spTree>
    <p:extLst>
      <p:ext uri="{BB962C8B-B14F-4D97-AF65-F5344CB8AC3E}">
        <p14:creationId xmlns:p14="http://schemas.microsoft.com/office/powerpoint/2010/main" val="3885138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C601E4-3EC2-4945-AE3D-2A4D770BBDB7}"/>
                  </a:ext>
                </a:extLst>
              </p:cNvPr>
              <p:cNvSpPr>
                <a:spLocks noGrp="1"/>
              </p:cNvSpPr>
              <p:nvPr>
                <p:ph idx="1"/>
              </p:nvPr>
            </p:nvSpPr>
            <p:spPr>
              <a:xfrm>
                <a:off x="131763" y="1490663"/>
                <a:ext cx="11572557" cy="4686300"/>
              </a:xfrm>
            </p:spPr>
            <p:txBody>
              <a:bodyPr>
                <a:normAutofit fontScale="92500"/>
              </a:bodyPr>
              <a:lstStyle/>
              <a:p>
                <a:r>
                  <a:rPr lang="en-US" dirty="0"/>
                  <a:t>Correlation is a measure of the degree to which two variables move in relation to each other and in finance we take these two variables as being the performance of the company, and the performance of the stock market</a:t>
                </a:r>
              </a:p>
              <a:p>
                <a:r>
                  <a:rPr lang="en-US" dirty="0"/>
                  <a:t>We can either have: </a:t>
                </a:r>
              </a:p>
              <a:p>
                <a:pPr lvl="1"/>
                <a14:m>
                  <m:oMath xmlns:m="http://schemas.openxmlformats.org/officeDocument/2006/math">
                    <m:r>
                      <a:rPr lang="en-US" i="1">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oMath>
                </a14:m>
                <a:endParaRPr lang="en-US" dirty="0"/>
              </a:p>
              <a:p>
                <a:pPr lvl="1"/>
                <a14:m>
                  <m:oMath xmlns:m="http://schemas.openxmlformats.org/officeDocument/2006/math">
                    <m:r>
                      <a:rPr lang="en-US" i="1">
                        <a:latin typeface="Cambria Math" panose="02040503050406030204" pitchFamily="18" charset="0"/>
                        <a:ea typeface="Cambria Math" panose="02040503050406030204" pitchFamily="18" charset="0"/>
                      </a:rPr>
                      <m:t>𝜌</m:t>
                    </m:r>
                    <m:r>
                      <a:rPr lang="en-US" i="1">
                        <a:latin typeface="Cambria Math" panose="02040503050406030204" pitchFamily="18" charset="0"/>
                        <a:ea typeface="Cambria Math" panose="02040503050406030204" pitchFamily="18" charset="0"/>
                      </a:rPr>
                      <m:t>&lt;1</m:t>
                    </m:r>
                  </m:oMath>
                </a14:m>
                <a:endParaRPr lang="en-US" dirty="0"/>
              </a:p>
              <a:p>
                <a:pPr lvl="1"/>
                <a14:m>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oMath>
                </a14:m>
                <a:endParaRPr lang="en-US" dirty="0"/>
              </a:p>
            </p:txBody>
          </p:sp>
        </mc:Choice>
        <mc:Fallback>
          <p:sp>
            <p:nvSpPr>
              <p:cNvPr id="3" name="Content Placeholder 2">
                <a:extLst>
                  <a:ext uri="{FF2B5EF4-FFF2-40B4-BE49-F238E27FC236}">
                    <a16:creationId xmlns:a16="http://schemas.microsoft.com/office/drawing/2014/main" id="{E1C601E4-3EC2-4945-AE3D-2A4D770BBDB7}"/>
                  </a:ext>
                </a:extLst>
              </p:cNvPr>
              <p:cNvSpPr>
                <a:spLocks noGrp="1" noRot="1" noChangeAspect="1" noMove="1" noResize="1" noEditPoints="1" noAdjustHandles="1" noChangeArrowheads="1" noChangeShapeType="1" noTextEdit="1"/>
              </p:cNvSpPr>
              <p:nvPr>
                <p:ph idx="1"/>
              </p:nvPr>
            </p:nvSpPr>
            <p:spPr>
              <a:xfrm>
                <a:off x="131763" y="1490663"/>
                <a:ext cx="11572557" cy="4686300"/>
              </a:xfrm>
              <a:blipFill>
                <a:blip r:embed="rId2"/>
                <a:stretch>
                  <a:fillRect l="-877"/>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30301F20-4377-2D40-9DA7-FE97427D7CC6}"/>
              </a:ext>
            </a:extLst>
          </p:cNvPr>
          <p:cNvSpPr>
            <a:spLocks noGrp="1"/>
          </p:cNvSpPr>
          <p:nvPr>
            <p:ph type="title"/>
          </p:nvPr>
        </p:nvSpPr>
        <p:spPr>
          <a:xfrm>
            <a:off x="131617" y="370067"/>
            <a:ext cx="11921837" cy="915035"/>
          </a:xfrm>
        </p:spPr>
        <p:txBody>
          <a:bodyPr/>
          <a:lstStyle/>
          <a:p>
            <a:r>
              <a:rPr lang="en-US" dirty="0"/>
              <a:t>Correlation</a:t>
            </a:r>
          </a:p>
        </p:txBody>
      </p:sp>
    </p:spTree>
    <p:extLst>
      <p:ext uri="{BB962C8B-B14F-4D97-AF65-F5344CB8AC3E}">
        <p14:creationId xmlns:p14="http://schemas.microsoft.com/office/powerpoint/2010/main" val="1718951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A20F-B535-9D49-A178-6757CCF523A0}"/>
              </a:ext>
            </a:extLst>
          </p:cNvPr>
          <p:cNvSpPr>
            <a:spLocks noGrp="1"/>
          </p:cNvSpPr>
          <p:nvPr>
            <p:ph type="title"/>
          </p:nvPr>
        </p:nvSpPr>
        <p:spPr/>
        <p:txBody>
          <a:bodyPr/>
          <a:lstStyle/>
          <a:p>
            <a:r>
              <a:rPr lang="en-US" dirty="0"/>
              <a:t>Perfect Correlation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4E654CE-DB40-4544-B3E1-FA17D2CD00A6}"/>
                  </a:ext>
                </a:extLst>
              </p:cNvPr>
              <p:cNvSpPr>
                <a:spLocks noGrp="1"/>
              </p:cNvSpPr>
              <p:nvPr>
                <p:ph idx="1"/>
              </p:nvPr>
            </p:nvSpPr>
            <p:spPr/>
            <p:txBody>
              <a:bodyPr/>
              <a:lstStyle/>
              <a:p>
                <a:r>
                  <a:rPr lang="en-US" dirty="0"/>
                  <a:t>Then the volatility (standard deviation) of the portfolio is proportional to the asset allocation weights: </a:t>
                </a:r>
              </a:p>
              <a:p>
                <a:pPr marL="457200" lvl="1"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𝜌</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𝑏</m:t>
                          </m:r>
                        </m:sub>
                      </m:sSub>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𝑠</m:t>
                          </m:r>
                        </m:sub>
                      </m:sSub>
                    </m:oMath>
                  </m:oMathPara>
                </a14:m>
                <a:endParaRPr lang="en-US" dirty="0"/>
              </a:p>
              <a:p>
                <a:r>
                  <a:rPr lang="en-US" dirty="0"/>
                  <a:t>Therefore, both the mean and volatility are linear in allocations</a:t>
                </a:r>
              </a:p>
            </p:txBody>
          </p:sp>
        </mc:Choice>
        <mc:Fallback>
          <p:sp>
            <p:nvSpPr>
              <p:cNvPr id="3" name="Content Placeholder 2">
                <a:extLst>
                  <a:ext uri="{FF2B5EF4-FFF2-40B4-BE49-F238E27FC236}">
                    <a16:creationId xmlns:a16="http://schemas.microsoft.com/office/drawing/2014/main" id="{34E654CE-DB40-4544-B3E1-FA17D2CD00A6}"/>
                  </a:ext>
                </a:extLst>
              </p:cNvPr>
              <p:cNvSpPr>
                <a:spLocks noGrp="1" noRot="1" noChangeAspect="1" noMove="1" noResize="1" noEditPoints="1" noAdjustHandles="1" noChangeArrowheads="1" noChangeShapeType="1" noTextEdit="1"/>
              </p:cNvSpPr>
              <p:nvPr>
                <p:ph idx="1"/>
              </p:nvPr>
            </p:nvSpPr>
            <p:spPr>
              <a:blipFill>
                <a:blip r:embed="rId2"/>
                <a:stretch>
                  <a:fillRect l="-958" r="-15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247C112-C5AD-0043-838F-BC53DBBCE3E6}"/>
                  </a:ext>
                </a:extLst>
              </p:cNvPr>
              <p:cNvSpPr txBox="1"/>
              <p:nvPr/>
            </p:nvSpPr>
            <p:spPr>
              <a:xfrm>
                <a:off x="471251" y="1419454"/>
                <a:ext cx="3003579" cy="646331"/>
              </a:xfrm>
              <a:prstGeom prst="rect">
                <a:avLst/>
              </a:prstGeom>
              <a:noFill/>
            </p:spPr>
            <p:txBody>
              <a:bodyPr wrap="none" rtlCol="0">
                <a:spAutoFit/>
              </a:bodyPr>
              <a:lstStyle/>
              <a:p>
                <a:r>
                  <a:rPr lang="en-US" sz="3600" dirty="0">
                    <a:solidFill>
                      <a:schemeClr val="bg1"/>
                    </a:solidFill>
                  </a:rPr>
                  <a:t>Suppose </a:t>
                </a:r>
                <a14:m>
                  <m:oMath xmlns:m="http://schemas.openxmlformats.org/officeDocument/2006/math">
                    <m:r>
                      <a:rPr lang="en-US" sz="3600" i="1">
                        <a:solidFill>
                          <a:schemeClr val="bg1"/>
                        </a:solidFill>
                        <a:latin typeface="Cambria Math" panose="02040503050406030204" pitchFamily="18" charset="0"/>
                        <a:ea typeface="Cambria Math" panose="02040503050406030204" pitchFamily="18" charset="0"/>
                      </a:rPr>
                      <m:t>𝜌</m:t>
                    </m:r>
                    <m:r>
                      <a:rPr lang="en-US" sz="3600" b="0" i="1" smtClean="0">
                        <a:solidFill>
                          <a:schemeClr val="bg1"/>
                        </a:solidFill>
                        <a:latin typeface="Cambria Math" panose="02040503050406030204" pitchFamily="18" charset="0"/>
                        <a:ea typeface="Cambria Math" panose="02040503050406030204" pitchFamily="18" charset="0"/>
                      </a:rPr>
                      <m:t>=</m:t>
                    </m:r>
                    <m:r>
                      <a:rPr lang="en-US" sz="3600" i="1">
                        <a:solidFill>
                          <a:schemeClr val="bg1"/>
                        </a:solidFill>
                        <a:latin typeface="Cambria Math" panose="02040503050406030204" pitchFamily="18" charset="0"/>
                        <a:ea typeface="Cambria Math" panose="02040503050406030204" pitchFamily="18" charset="0"/>
                      </a:rPr>
                      <m:t>1</m:t>
                    </m:r>
                  </m:oMath>
                </a14:m>
                <a:endParaRPr lang="en-US" sz="3600" dirty="0">
                  <a:solidFill>
                    <a:schemeClr val="bg1"/>
                  </a:solidFill>
                </a:endParaRPr>
              </a:p>
            </p:txBody>
          </p:sp>
        </mc:Choice>
        <mc:Fallback>
          <p:sp>
            <p:nvSpPr>
              <p:cNvPr id="4" name="TextBox 3">
                <a:extLst>
                  <a:ext uri="{FF2B5EF4-FFF2-40B4-BE49-F238E27FC236}">
                    <a16:creationId xmlns:a16="http://schemas.microsoft.com/office/drawing/2014/main" id="{1247C112-C5AD-0043-838F-BC53DBBCE3E6}"/>
                  </a:ext>
                </a:extLst>
              </p:cNvPr>
              <p:cNvSpPr txBox="1">
                <a:spLocks noRot="1" noChangeAspect="1" noMove="1" noResize="1" noEditPoints="1" noAdjustHandles="1" noChangeArrowheads="1" noChangeShapeType="1" noTextEdit="1"/>
              </p:cNvSpPr>
              <p:nvPr/>
            </p:nvSpPr>
            <p:spPr>
              <a:xfrm>
                <a:off x="471251" y="1419454"/>
                <a:ext cx="3003579" cy="646331"/>
              </a:xfrm>
              <a:prstGeom prst="rect">
                <a:avLst/>
              </a:prstGeom>
              <a:blipFill>
                <a:blip r:embed="rId3"/>
                <a:stretch>
                  <a:fillRect l="-5882" t="-13462" r="-1261" b="-32692"/>
                </a:stretch>
              </a:blipFill>
            </p:spPr>
            <p:txBody>
              <a:bodyPr/>
              <a:lstStyle/>
              <a:p>
                <a:r>
                  <a:rPr lang="en-US">
                    <a:noFill/>
                  </a:rPr>
                  <a:t> </a:t>
                </a:r>
              </a:p>
            </p:txBody>
          </p:sp>
        </mc:Fallback>
      </mc:AlternateContent>
    </p:spTree>
    <p:extLst>
      <p:ext uri="{BB962C8B-B14F-4D97-AF65-F5344CB8AC3E}">
        <p14:creationId xmlns:p14="http://schemas.microsoft.com/office/powerpoint/2010/main" val="2429738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9003-D359-6842-8FDD-9EA072353084}"/>
              </a:ext>
            </a:extLst>
          </p:cNvPr>
          <p:cNvSpPr>
            <a:spLocks noGrp="1"/>
          </p:cNvSpPr>
          <p:nvPr>
            <p:ph type="title"/>
          </p:nvPr>
        </p:nvSpPr>
        <p:spPr/>
        <p:txBody>
          <a:bodyPr/>
          <a:lstStyle/>
          <a:p>
            <a:r>
              <a:rPr lang="en-US" dirty="0"/>
              <a:t>Imperfect Correlation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BDEE92-B006-EF45-BCB8-BC03AA2BDA83}"/>
                  </a:ext>
                </a:extLst>
              </p:cNvPr>
              <p:cNvSpPr>
                <a:spLocks noGrp="1"/>
              </p:cNvSpPr>
              <p:nvPr>
                <p:ph idx="1"/>
              </p:nvPr>
            </p:nvSpPr>
            <p:spPr/>
            <p:txBody>
              <a:bodyPr/>
              <a:lstStyle/>
              <a:p>
                <a:r>
                  <a:rPr lang="en-US" dirty="0"/>
                  <a:t>The volatility function is convex, </a:t>
                </a: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𝜌</m:t>
                          </m:r>
                        </m:sub>
                      </m:sSub>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𝑤</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𝑏</m:t>
                          </m:r>
                        </m:sub>
                      </m:sSub>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𝑤</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𝑠</m:t>
                          </m:r>
                        </m:sub>
                      </m:sSub>
                    </m:oMath>
                  </m:oMathPara>
                </a14:m>
                <a:endParaRPr lang="en-US" dirty="0"/>
              </a:p>
              <a:p>
                <a:r>
                  <a:rPr lang="en-US" dirty="0"/>
                  <a:t>Yet the mean return is still linear in the portfolio allocation: </a:t>
                </a:r>
              </a:p>
              <a:p>
                <a:pPr marL="457200" lvl="1" indent="0" algn="ctr">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𝜇</m:t>
                          </m:r>
                        </m:e>
                        <m:sup>
                          <m:r>
                            <a:rPr lang="en-US" i="1" smtClean="0">
                              <a:latin typeface="Cambria Math" panose="02040503050406030204" pitchFamily="18" charset="0"/>
                              <a:ea typeface="Cambria Math" panose="02040503050406030204" pitchFamily="18" charset="0"/>
                            </a:rPr>
                            <m:t>𝜌</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𝜇</m:t>
                          </m:r>
                        </m:e>
                        <m:sup>
                          <m:r>
                            <a:rPr lang="en-US" b="0" i="1" smtClean="0">
                              <a:latin typeface="Cambria Math" panose="02040503050406030204" pitchFamily="18" charset="0"/>
                              <a:ea typeface="Cambria Math" panose="02040503050406030204" pitchFamily="18" charset="0"/>
                            </a:rPr>
                            <m:t>𝑏</m:t>
                          </m:r>
                        </m:sup>
                      </m:sSup>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𝑤</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𝜇</m:t>
                          </m:r>
                        </m:e>
                        <m:sup>
                          <m:r>
                            <a:rPr lang="en-US" b="0" i="1" smtClean="0">
                              <a:latin typeface="Cambria Math" panose="02040503050406030204" pitchFamily="18" charset="0"/>
                              <a:ea typeface="Cambria Math" panose="02040503050406030204" pitchFamily="18" charset="0"/>
                            </a:rPr>
                            <m:t>𝑠</m:t>
                          </m:r>
                        </m:sup>
                      </m:sSup>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88BDEE92-B006-EF45-BCB8-BC03AA2BDA83}"/>
                  </a:ext>
                </a:extLst>
              </p:cNvPr>
              <p:cNvSpPr>
                <a:spLocks noGrp="1" noRot="1" noChangeAspect="1" noMove="1" noResize="1" noEditPoints="1" noAdjustHandles="1" noChangeArrowheads="1" noChangeShapeType="1" noTextEdit="1"/>
              </p:cNvSpPr>
              <p:nvPr>
                <p:ph idx="1"/>
              </p:nvPr>
            </p:nvSpPr>
            <p:spPr>
              <a:blipFill>
                <a:blip r:embed="rId2"/>
                <a:stretch>
                  <a:fillRect l="-9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8E5279F-EDE4-5749-94D2-B14E807C8362}"/>
                  </a:ext>
                </a:extLst>
              </p:cNvPr>
              <p:cNvSpPr txBox="1"/>
              <p:nvPr/>
            </p:nvSpPr>
            <p:spPr>
              <a:xfrm>
                <a:off x="457200" y="1481010"/>
                <a:ext cx="2697149" cy="584775"/>
              </a:xfrm>
              <a:prstGeom prst="rect">
                <a:avLst/>
              </a:prstGeom>
              <a:noFill/>
            </p:spPr>
            <p:txBody>
              <a:bodyPr wrap="none" rtlCol="0">
                <a:spAutoFit/>
              </a:bodyPr>
              <a:lstStyle/>
              <a:p>
                <a:r>
                  <a:rPr lang="en-US" sz="3200" dirty="0">
                    <a:solidFill>
                      <a:schemeClr val="bg1"/>
                    </a:solidFill>
                  </a:rPr>
                  <a:t>Suppose </a:t>
                </a:r>
                <a14:m>
                  <m:oMath xmlns:m="http://schemas.openxmlformats.org/officeDocument/2006/math">
                    <m:r>
                      <a:rPr lang="en-US" sz="3200" i="1">
                        <a:solidFill>
                          <a:schemeClr val="bg1"/>
                        </a:solidFill>
                        <a:latin typeface="Cambria Math" panose="02040503050406030204" pitchFamily="18" charset="0"/>
                        <a:ea typeface="Cambria Math" panose="02040503050406030204" pitchFamily="18" charset="0"/>
                      </a:rPr>
                      <m:t>𝜌</m:t>
                    </m:r>
                    <m:r>
                      <a:rPr lang="en-US" sz="3200" b="0" i="1" smtClean="0">
                        <a:solidFill>
                          <a:schemeClr val="bg1"/>
                        </a:solidFill>
                        <a:latin typeface="Cambria Math" panose="02040503050406030204" pitchFamily="18" charset="0"/>
                        <a:ea typeface="Cambria Math" panose="02040503050406030204" pitchFamily="18" charset="0"/>
                      </a:rPr>
                      <m:t>&lt;</m:t>
                    </m:r>
                    <m:r>
                      <a:rPr lang="en-US" sz="3200" i="1">
                        <a:solidFill>
                          <a:schemeClr val="bg1"/>
                        </a:solidFill>
                        <a:latin typeface="Cambria Math" panose="02040503050406030204" pitchFamily="18" charset="0"/>
                        <a:ea typeface="Cambria Math" panose="02040503050406030204" pitchFamily="18" charset="0"/>
                      </a:rPr>
                      <m:t>1</m:t>
                    </m:r>
                  </m:oMath>
                </a14:m>
                <a:endParaRPr lang="en-US" sz="3200" dirty="0">
                  <a:solidFill>
                    <a:schemeClr val="bg1"/>
                  </a:solidFill>
                </a:endParaRPr>
              </a:p>
            </p:txBody>
          </p:sp>
        </mc:Choice>
        <mc:Fallback>
          <p:sp>
            <p:nvSpPr>
              <p:cNvPr id="4" name="TextBox 3">
                <a:extLst>
                  <a:ext uri="{FF2B5EF4-FFF2-40B4-BE49-F238E27FC236}">
                    <a16:creationId xmlns:a16="http://schemas.microsoft.com/office/drawing/2014/main" id="{38E5279F-EDE4-5749-94D2-B14E807C8362}"/>
                  </a:ext>
                </a:extLst>
              </p:cNvPr>
              <p:cNvSpPr txBox="1">
                <a:spLocks noRot="1" noChangeAspect="1" noMove="1" noResize="1" noEditPoints="1" noAdjustHandles="1" noChangeArrowheads="1" noChangeShapeType="1" noTextEdit="1"/>
              </p:cNvSpPr>
              <p:nvPr/>
            </p:nvSpPr>
            <p:spPr>
              <a:xfrm>
                <a:off x="457200" y="1481010"/>
                <a:ext cx="2697149" cy="584775"/>
              </a:xfrm>
              <a:prstGeom prst="rect">
                <a:avLst/>
              </a:prstGeom>
              <a:blipFill>
                <a:blip r:embed="rId3"/>
                <a:stretch>
                  <a:fillRect l="-5634" t="-12766" r="-939" b="-31915"/>
                </a:stretch>
              </a:blipFill>
            </p:spPr>
            <p:txBody>
              <a:bodyPr/>
              <a:lstStyle/>
              <a:p>
                <a:r>
                  <a:rPr lang="en-US">
                    <a:noFill/>
                  </a:rPr>
                  <a:t> </a:t>
                </a:r>
              </a:p>
            </p:txBody>
          </p:sp>
        </mc:Fallback>
      </mc:AlternateContent>
    </p:spTree>
    <p:extLst>
      <p:ext uri="{BB962C8B-B14F-4D97-AF65-F5344CB8AC3E}">
        <p14:creationId xmlns:p14="http://schemas.microsoft.com/office/powerpoint/2010/main" val="1598224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0CBB-344C-2D41-8965-BD47D3492413}"/>
              </a:ext>
            </a:extLst>
          </p:cNvPr>
          <p:cNvSpPr>
            <a:spLocks noGrp="1"/>
          </p:cNvSpPr>
          <p:nvPr>
            <p:ph type="title"/>
          </p:nvPr>
        </p:nvSpPr>
        <p:spPr/>
        <p:txBody>
          <a:bodyPr/>
          <a:lstStyle/>
          <a:p>
            <a:r>
              <a:rPr lang="en-US" dirty="0"/>
              <a:t>Riskless, a Perfect Hedge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41491D4-1638-A146-B087-129305690E49}"/>
                  </a:ext>
                </a:extLst>
              </p:cNvPr>
              <p:cNvSpPr>
                <a:spLocks noGrp="1"/>
              </p:cNvSpPr>
              <p:nvPr>
                <p:ph idx="1"/>
              </p:nvPr>
            </p:nvSpPr>
            <p:spPr>
              <a:xfrm>
                <a:off x="131617" y="2200138"/>
                <a:ext cx="12060383" cy="3863778"/>
              </a:xfrm>
            </p:spPr>
            <p:txBody>
              <a:bodyPr>
                <a:normAutofit fontScale="92500" lnSpcReduction="20000"/>
              </a:bodyPr>
              <a:lstStyle/>
              <a:p>
                <a:r>
                  <a:rPr lang="en-US" dirty="0"/>
                  <a:t>In this case, it is implied that one asset’s gain is proportionally matched by the other asset’s losses</a:t>
                </a:r>
              </a:p>
              <a:p>
                <a:r>
                  <a:rPr lang="en-US" dirty="0"/>
                  <a:t>The portfolio variance can be as small as desired, by choosing the appropriate allocation,</a:t>
                </a:r>
                <a:r>
                  <a:rPr lang="en-US" i="1" dirty="0"/>
                  <a:t> w.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𝜌</m:t>
                        </m:r>
                      </m:sub>
                    </m:sSub>
                  </m:oMath>
                </a14:m>
                <a:r>
                  <a:rPr lang="en-US" i="1" dirty="0"/>
                  <a:t>=0 if </a:t>
                </a:r>
              </a:p>
              <a:p>
                <a:pPr marL="457200" lvl="1" indent="0" algn="ctr">
                  <a:buNone/>
                </a:pPr>
                <a:r>
                  <a:rPr lang="en-US" sz="3000" i="1" dirty="0"/>
                  <a:t>w = </a:t>
                </a:r>
                <a14:m>
                  <m:oMath xmlns:m="http://schemas.openxmlformats.org/officeDocument/2006/math">
                    <m:f>
                      <m:fPr>
                        <m:ctrlPr>
                          <a:rPr lang="en-US" sz="3000" i="1" smtClean="0">
                            <a:latin typeface="Cambria Math" panose="02040503050406030204" pitchFamily="18" charset="0"/>
                          </a:rPr>
                        </m:ctrlPr>
                      </m:fPr>
                      <m:num>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𝜎</m:t>
                            </m:r>
                          </m:e>
                          <m:sub>
                            <m:r>
                              <a:rPr lang="en-US" sz="3000" b="0" i="1" smtClean="0">
                                <a:latin typeface="Cambria Math" panose="02040503050406030204" pitchFamily="18" charset="0"/>
                                <a:ea typeface="Cambria Math" panose="02040503050406030204" pitchFamily="18" charset="0"/>
                              </a:rPr>
                              <m:t>𝑠</m:t>
                            </m:r>
                          </m:sub>
                        </m:sSub>
                      </m:num>
                      <m:den>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𝜎</m:t>
                            </m:r>
                          </m:e>
                          <m:sub>
                            <m:r>
                              <a:rPr lang="en-US" sz="3000" b="0" i="1" smtClean="0">
                                <a:latin typeface="Cambria Math" panose="02040503050406030204" pitchFamily="18" charset="0"/>
                                <a:ea typeface="Cambria Math" panose="02040503050406030204" pitchFamily="18" charset="0"/>
                              </a:rPr>
                              <m:t>𝑏</m:t>
                            </m:r>
                          </m:sub>
                        </m:sSub>
                        <m:r>
                          <a:rPr lang="en-US" sz="3000" b="0" i="1" smtClean="0">
                            <a:latin typeface="Cambria Math" panose="02040503050406030204" pitchFamily="18" charset="0"/>
                            <a:ea typeface="Cambria Math" panose="02040503050406030204" pitchFamily="18" charset="0"/>
                          </a:rPr>
                          <m:t>+</m:t>
                        </m:r>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𝜎</m:t>
                            </m:r>
                          </m:e>
                          <m:sub>
                            <m:r>
                              <a:rPr lang="en-US" sz="3000" b="0" i="1" smtClean="0">
                                <a:latin typeface="Cambria Math" panose="02040503050406030204" pitchFamily="18" charset="0"/>
                                <a:ea typeface="Cambria Math" panose="02040503050406030204" pitchFamily="18" charset="0"/>
                              </a:rPr>
                              <m:t>𝑠</m:t>
                            </m:r>
                          </m:sub>
                        </m:sSub>
                      </m:den>
                    </m:f>
                  </m:oMath>
                </a14:m>
                <a:r>
                  <a:rPr lang="en-US" sz="3000" i="1" dirty="0"/>
                  <a:t> </a:t>
                </a:r>
              </a:p>
              <a:p>
                <a:r>
                  <a:rPr lang="en-US" dirty="0"/>
                  <a:t>In this case, a riskless portfolio can be formed from the two risky assets</a:t>
                </a:r>
              </a:p>
            </p:txBody>
          </p:sp>
        </mc:Choice>
        <mc:Fallback>
          <p:sp>
            <p:nvSpPr>
              <p:cNvPr id="3" name="Content Placeholder 2">
                <a:extLst>
                  <a:ext uri="{FF2B5EF4-FFF2-40B4-BE49-F238E27FC236}">
                    <a16:creationId xmlns:a16="http://schemas.microsoft.com/office/drawing/2014/main" id="{E41491D4-1638-A146-B087-129305690E49}"/>
                  </a:ext>
                </a:extLst>
              </p:cNvPr>
              <p:cNvSpPr>
                <a:spLocks noGrp="1" noRot="1" noChangeAspect="1" noMove="1" noResize="1" noEditPoints="1" noAdjustHandles="1" noChangeArrowheads="1" noChangeShapeType="1" noTextEdit="1"/>
              </p:cNvSpPr>
              <p:nvPr>
                <p:ph idx="1"/>
              </p:nvPr>
            </p:nvSpPr>
            <p:spPr>
              <a:xfrm>
                <a:off x="131617" y="2200138"/>
                <a:ext cx="12060383" cy="3863778"/>
              </a:xfrm>
              <a:blipFill>
                <a:blip r:embed="rId2"/>
                <a:stretch>
                  <a:fillRect l="-841" r="-1052" b="-262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0734E81-5436-A54E-A6E7-9CF770A65120}"/>
                  </a:ext>
                </a:extLst>
              </p:cNvPr>
              <p:cNvSpPr txBox="1"/>
              <p:nvPr/>
            </p:nvSpPr>
            <p:spPr>
              <a:xfrm>
                <a:off x="336884" y="1457555"/>
                <a:ext cx="3348224" cy="1200329"/>
              </a:xfrm>
              <a:prstGeom prst="rect">
                <a:avLst/>
              </a:prstGeom>
              <a:noFill/>
            </p:spPr>
            <p:txBody>
              <a:bodyPr wrap="none" rtlCol="0">
                <a:spAutoFit/>
              </a:bodyPr>
              <a:lstStyle/>
              <a:p>
                <a:r>
                  <a:rPr lang="en-US" sz="3600" dirty="0">
                    <a:solidFill>
                      <a:schemeClr val="bg1"/>
                    </a:solidFill>
                  </a:rPr>
                  <a:t>Suppose </a:t>
                </a:r>
                <a14:m>
                  <m:oMath xmlns:m="http://schemas.openxmlformats.org/officeDocument/2006/math">
                    <m:r>
                      <a:rPr lang="en-US" sz="3600" i="1">
                        <a:solidFill>
                          <a:schemeClr val="bg1"/>
                        </a:solidFill>
                        <a:latin typeface="Cambria Math" panose="02040503050406030204" pitchFamily="18" charset="0"/>
                        <a:ea typeface="Cambria Math" panose="02040503050406030204" pitchFamily="18" charset="0"/>
                      </a:rPr>
                      <m:t>𝜌</m:t>
                    </m:r>
                    <m:r>
                      <a:rPr lang="en-US" sz="3600" b="0" i="1" smtClean="0">
                        <a:solidFill>
                          <a:schemeClr val="bg1"/>
                        </a:solidFill>
                        <a:latin typeface="Cambria Math" panose="02040503050406030204" pitchFamily="18" charset="0"/>
                        <a:ea typeface="Cambria Math" panose="02040503050406030204" pitchFamily="18" charset="0"/>
                      </a:rPr>
                      <m:t>=−</m:t>
                    </m:r>
                    <m:r>
                      <a:rPr lang="en-US" sz="3600" i="1">
                        <a:solidFill>
                          <a:schemeClr val="bg1"/>
                        </a:solidFill>
                        <a:latin typeface="Cambria Math" panose="02040503050406030204" pitchFamily="18" charset="0"/>
                        <a:ea typeface="Cambria Math" panose="02040503050406030204" pitchFamily="18" charset="0"/>
                      </a:rPr>
                      <m:t>1</m:t>
                    </m:r>
                  </m:oMath>
                </a14:m>
                <a:endParaRPr lang="en-US" sz="3600" dirty="0">
                  <a:solidFill>
                    <a:schemeClr val="bg1"/>
                  </a:solidFill>
                </a:endParaRPr>
              </a:p>
              <a:p>
                <a:endParaRPr lang="en-US" sz="3600" dirty="0"/>
              </a:p>
            </p:txBody>
          </p:sp>
        </mc:Choice>
        <mc:Fallback>
          <p:sp>
            <p:nvSpPr>
              <p:cNvPr id="4" name="TextBox 3">
                <a:extLst>
                  <a:ext uri="{FF2B5EF4-FFF2-40B4-BE49-F238E27FC236}">
                    <a16:creationId xmlns:a16="http://schemas.microsoft.com/office/drawing/2014/main" id="{A0734E81-5436-A54E-A6E7-9CF770A65120}"/>
                  </a:ext>
                </a:extLst>
              </p:cNvPr>
              <p:cNvSpPr txBox="1">
                <a:spLocks noRot="1" noChangeAspect="1" noMove="1" noResize="1" noEditPoints="1" noAdjustHandles="1" noChangeArrowheads="1" noChangeShapeType="1" noTextEdit="1"/>
              </p:cNvSpPr>
              <p:nvPr/>
            </p:nvSpPr>
            <p:spPr>
              <a:xfrm>
                <a:off x="336884" y="1457555"/>
                <a:ext cx="3348224" cy="1200329"/>
              </a:xfrm>
              <a:prstGeom prst="rect">
                <a:avLst/>
              </a:prstGeom>
              <a:blipFill>
                <a:blip r:embed="rId3"/>
                <a:stretch>
                  <a:fillRect l="-5283" t="-7292" r="-755"/>
                </a:stretch>
              </a:blipFill>
            </p:spPr>
            <p:txBody>
              <a:bodyPr/>
              <a:lstStyle/>
              <a:p>
                <a:r>
                  <a:rPr lang="en-US">
                    <a:noFill/>
                  </a:rPr>
                  <a:t> </a:t>
                </a:r>
              </a:p>
            </p:txBody>
          </p:sp>
        </mc:Fallback>
      </mc:AlternateContent>
    </p:spTree>
    <p:extLst>
      <p:ext uri="{BB962C8B-B14F-4D97-AF65-F5344CB8AC3E}">
        <p14:creationId xmlns:p14="http://schemas.microsoft.com/office/powerpoint/2010/main" val="2543403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C601E4-3EC2-4945-AE3D-2A4D770BBDB7}"/>
              </a:ext>
            </a:extLst>
          </p:cNvPr>
          <p:cNvSpPr>
            <a:spLocks noGrp="1"/>
          </p:cNvSpPr>
          <p:nvPr>
            <p:ph idx="1"/>
          </p:nvPr>
        </p:nvSpPr>
        <p:spPr>
          <a:xfrm>
            <a:off x="131763" y="1490663"/>
            <a:ext cx="11572557" cy="4686300"/>
          </a:xfrm>
        </p:spPr>
        <p:txBody>
          <a:bodyPr>
            <a:normAutofit/>
          </a:bodyPr>
          <a:lstStyle/>
          <a:p>
            <a:r>
              <a:rPr lang="en-US" sz="2400" dirty="0"/>
              <a:t>Use the following notation for averaging the variances and covariances across the n assets: </a:t>
            </a:r>
          </a:p>
          <a:p>
            <a:pPr marL="457200" lvl="1" indent="0">
              <a:buNone/>
            </a:pPr>
            <a:endParaRPr lang="en-US" dirty="0"/>
          </a:p>
          <a:p>
            <a:pPr marL="0" indent="0">
              <a:buNone/>
            </a:pPr>
            <a:endParaRPr lang="en-US" dirty="0"/>
          </a:p>
          <a:p>
            <a:r>
              <a:rPr lang="en-US" dirty="0"/>
              <a:t>So, the portfolio variance can be written as </a:t>
            </a:r>
            <a:endParaRPr lang="en-US" dirty="0">
              <a:effectLst/>
            </a:endParaRPr>
          </a:p>
        </p:txBody>
      </p:sp>
      <p:sp>
        <p:nvSpPr>
          <p:cNvPr id="2" name="Title 1">
            <a:extLst>
              <a:ext uri="{FF2B5EF4-FFF2-40B4-BE49-F238E27FC236}">
                <a16:creationId xmlns:a16="http://schemas.microsoft.com/office/drawing/2014/main" id="{30301F20-4377-2D40-9DA7-FE97427D7CC6}"/>
              </a:ext>
            </a:extLst>
          </p:cNvPr>
          <p:cNvSpPr>
            <a:spLocks noGrp="1"/>
          </p:cNvSpPr>
          <p:nvPr>
            <p:ph type="title"/>
          </p:nvPr>
        </p:nvSpPr>
        <p:spPr>
          <a:xfrm>
            <a:off x="131617" y="370067"/>
            <a:ext cx="11921837" cy="915035"/>
          </a:xfrm>
        </p:spPr>
        <p:txBody>
          <a:bodyPr>
            <a:normAutofit/>
          </a:bodyPr>
          <a:lstStyle/>
          <a:p>
            <a:r>
              <a:rPr lang="en-US" dirty="0"/>
              <a:t>Portfolio Variance as Average Covariances </a:t>
            </a:r>
          </a:p>
        </p:txBody>
      </p:sp>
      <p:pic>
        <p:nvPicPr>
          <p:cNvPr id="5" name="Picture 4">
            <a:extLst>
              <a:ext uri="{FF2B5EF4-FFF2-40B4-BE49-F238E27FC236}">
                <a16:creationId xmlns:a16="http://schemas.microsoft.com/office/drawing/2014/main" id="{BDE688F0-D347-6F4A-95C4-AE0B13C8575B}"/>
              </a:ext>
            </a:extLst>
          </p:cNvPr>
          <p:cNvPicPr>
            <a:picLocks noChangeAspect="1"/>
          </p:cNvPicPr>
          <p:nvPr/>
        </p:nvPicPr>
        <p:blipFill>
          <a:blip r:embed="rId2"/>
          <a:stretch>
            <a:fillRect/>
          </a:stretch>
        </p:blipFill>
        <p:spPr>
          <a:xfrm>
            <a:off x="4754377" y="2124593"/>
            <a:ext cx="1917700" cy="1054100"/>
          </a:xfrm>
          <a:prstGeom prst="rect">
            <a:avLst/>
          </a:prstGeom>
        </p:spPr>
      </p:pic>
      <p:pic>
        <p:nvPicPr>
          <p:cNvPr id="7" name="Picture 6" descr="A picture containing text, clock&#10;&#10;Description automatically generated">
            <a:extLst>
              <a:ext uri="{FF2B5EF4-FFF2-40B4-BE49-F238E27FC236}">
                <a16:creationId xmlns:a16="http://schemas.microsoft.com/office/drawing/2014/main" id="{F6079F55-2C00-7C4D-9890-E7D70CD615D9}"/>
              </a:ext>
            </a:extLst>
          </p:cNvPr>
          <p:cNvPicPr>
            <a:picLocks noChangeAspect="1"/>
          </p:cNvPicPr>
          <p:nvPr/>
        </p:nvPicPr>
        <p:blipFill>
          <a:blip r:embed="rId3"/>
          <a:stretch>
            <a:fillRect/>
          </a:stretch>
        </p:blipFill>
        <p:spPr>
          <a:xfrm>
            <a:off x="4043177" y="3338513"/>
            <a:ext cx="3340100" cy="990600"/>
          </a:xfrm>
          <a:prstGeom prst="rect">
            <a:avLst/>
          </a:prstGeom>
        </p:spPr>
      </p:pic>
      <p:pic>
        <p:nvPicPr>
          <p:cNvPr id="9" name="Picture 8" descr="Diagram, schematic&#10;&#10;Description automatically generated with medium confidence">
            <a:extLst>
              <a:ext uri="{FF2B5EF4-FFF2-40B4-BE49-F238E27FC236}">
                <a16:creationId xmlns:a16="http://schemas.microsoft.com/office/drawing/2014/main" id="{24F9F386-B869-B246-8AB9-C3727FFFA233}"/>
              </a:ext>
            </a:extLst>
          </p:cNvPr>
          <p:cNvPicPr>
            <a:picLocks noChangeAspect="1"/>
          </p:cNvPicPr>
          <p:nvPr/>
        </p:nvPicPr>
        <p:blipFill>
          <a:blip r:embed="rId4"/>
          <a:stretch>
            <a:fillRect/>
          </a:stretch>
        </p:blipFill>
        <p:spPr>
          <a:xfrm>
            <a:off x="3644319" y="4878387"/>
            <a:ext cx="3929457" cy="1298576"/>
          </a:xfrm>
          <a:prstGeom prst="rect">
            <a:avLst/>
          </a:prstGeom>
        </p:spPr>
      </p:pic>
    </p:spTree>
    <p:extLst>
      <p:ext uri="{BB962C8B-B14F-4D97-AF65-F5344CB8AC3E}">
        <p14:creationId xmlns:p14="http://schemas.microsoft.com/office/powerpoint/2010/main" val="728760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a:extLst>
              <a:ext uri="{FF2B5EF4-FFF2-40B4-BE49-F238E27FC236}">
                <a16:creationId xmlns:a16="http://schemas.microsoft.com/office/drawing/2014/main" id="{31436247-3F3E-0C05-7ACB-C08A71E02712}"/>
              </a:ext>
            </a:extLst>
          </p:cNvPr>
          <p:cNvSpPr>
            <a:spLocks noGrp="1"/>
          </p:cNvSpPr>
          <p:nvPr>
            <p:ph idx="1"/>
          </p:nvPr>
        </p:nvSpPr>
        <p:spPr>
          <a:xfrm>
            <a:off x="131617" y="1490134"/>
            <a:ext cx="11921837" cy="4686830"/>
          </a:xfrm>
        </p:spPr>
        <p:txBody>
          <a:bodyPr/>
          <a:lstStyle/>
          <a:p>
            <a:r>
              <a:rPr lang="en-US" dirty="0"/>
              <a:t>As the number of securities in portfolio, n, gets large,</a:t>
            </a:r>
          </a:p>
          <a:p>
            <a:endParaRPr lang="en-US" dirty="0"/>
          </a:p>
          <a:p>
            <a:endParaRPr lang="en-US" dirty="0"/>
          </a:p>
          <a:p>
            <a:r>
              <a:rPr lang="en-US" dirty="0"/>
              <a:t>Individual security variance is </a:t>
            </a:r>
            <a:r>
              <a:rPr lang="en-US" b="1" dirty="0"/>
              <a:t>unimportant </a:t>
            </a:r>
            <a:r>
              <a:rPr lang="en-US" dirty="0"/>
              <a:t>and therefore, overall portfolio variance is the average of individual security covariance</a:t>
            </a:r>
          </a:p>
          <a:p>
            <a:pPr marL="0" indent="0" algn="ctr">
              <a:buNone/>
            </a:pPr>
            <a:endParaRPr lang="en-US" dirty="0"/>
          </a:p>
        </p:txBody>
      </p:sp>
      <p:sp>
        <p:nvSpPr>
          <p:cNvPr id="12" name="Title 2">
            <a:extLst>
              <a:ext uri="{FF2B5EF4-FFF2-40B4-BE49-F238E27FC236}">
                <a16:creationId xmlns:a16="http://schemas.microsoft.com/office/drawing/2014/main" id="{B44BEEF3-DE02-A3C4-5B72-3EDDE4112F5F}"/>
              </a:ext>
            </a:extLst>
          </p:cNvPr>
          <p:cNvSpPr>
            <a:spLocks noGrp="1"/>
          </p:cNvSpPr>
          <p:nvPr>
            <p:ph type="title"/>
          </p:nvPr>
        </p:nvSpPr>
        <p:spPr>
          <a:xfrm>
            <a:off x="131617" y="370067"/>
            <a:ext cx="11921837" cy="915035"/>
          </a:xfrm>
        </p:spPr>
        <p:txBody>
          <a:bodyPr>
            <a:normAutofit fontScale="90000"/>
          </a:bodyPr>
          <a:lstStyle/>
          <a:p>
            <a:r>
              <a:rPr lang="en-US" dirty="0"/>
              <a:t>Portfolio Irrelevance of Individual Security Variance </a:t>
            </a:r>
          </a:p>
        </p:txBody>
      </p:sp>
      <p:pic>
        <p:nvPicPr>
          <p:cNvPr id="7" name="Picture 6" descr="A picture containing text&#10;&#10;Description automatically generated">
            <a:extLst>
              <a:ext uri="{FF2B5EF4-FFF2-40B4-BE49-F238E27FC236}">
                <a16:creationId xmlns:a16="http://schemas.microsoft.com/office/drawing/2014/main" id="{2B923018-3F45-F04E-8571-6F4BA5F76677}"/>
              </a:ext>
            </a:extLst>
          </p:cNvPr>
          <p:cNvPicPr>
            <a:picLocks noChangeAspect="1"/>
          </p:cNvPicPr>
          <p:nvPr/>
        </p:nvPicPr>
        <p:blipFill>
          <a:blip r:embed="rId2"/>
          <a:stretch>
            <a:fillRect/>
          </a:stretch>
        </p:blipFill>
        <p:spPr>
          <a:xfrm>
            <a:off x="4451363" y="2478272"/>
            <a:ext cx="2608789" cy="1163379"/>
          </a:xfrm>
          <a:prstGeom prst="rect">
            <a:avLst/>
          </a:prstGeom>
        </p:spPr>
      </p:pic>
    </p:spTree>
    <p:extLst>
      <p:ext uri="{BB962C8B-B14F-4D97-AF65-F5344CB8AC3E}">
        <p14:creationId xmlns:p14="http://schemas.microsoft.com/office/powerpoint/2010/main" val="1238930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93492A-17AD-1540-94DB-367BCBE925EF}"/>
              </a:ext>
            </a:extLst>
          </p:cNvPr>
          <p:cNvSpPr>
            <a:spLocks noGrp="1"/>
          </p:cNvSpPr>
          <p:nvPr>
            <p:ph type="title"/>
          </p:nvPr>
        </p:nvSpPr>
        <p:spPr/>
        <p:txBody>
          <a:bodyPr/>
          <a:lstStyle/>
          <a:p>
            <a:r>
              <a:rPr lang="en-US" dirty="0"/>
              <a:t>Diversified Portfolio</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BC04E263-D44C-724A-9C1C-459448F2F70E}"/>
                  </a:ext>
                </a:extLst>
              </p:cNvPr>
              <p:cNvSpPr>
                <a:spLocks noGrp="1"/>
              </p:cNvSpPr>
              <p:nvPr>
                <p:ph idx="1"/>
              </p:nvPr>
            </p:nvSpPr>
            <p:spPr/>
            <p:txBody>
              <a:bodyPr/>
              <a:lstStyle/>
              <a:p>
                <a:r>
                  <a:rPr lang="en-US" dirty="0"/>
                  <a:t>Don’t need equal weighting, simply that</a:t>
                </a:r>
              </a:p>
              <a:p>
                <a:pPr marL="457200" lvl="1" indent="0" algn="ctr">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lim>
                          </m:limLow>
                        </m:fName>
                        <m:e>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𝑤</m:t>
                              </m:r>
                            </m:e>
                            <m:sup>
                              <m:r>
                                <a:rPr lang="en-US" b="0" i="1" smtClean="0">
                                  <a:latin typeface="Cambria Math" panose="02040503050406030204" pitchFamily="18" charset="0"/>
                                  <a:ea typeface="Cambria Math" panose="02040503050406030204" pitchFamily="18" charset="0"/>
                                </a:rPr>
                                <m:t>𝑖</m:t>
                              </m:r>
                            </m:sup>
                          </m:sSup>
                        </m:e>
                      </m:func>
                      <m:r>
                        <a:rPr lang="en-US" i="1">
                          <a:latin typeface="Cambria Math" panose="02040503050406030204" pitchFamily="18" charset="0"/>
                        </a:rPr>
                        <m:t>=0</m:t>
                      </m:r>
                    </m:oMath>
                  </m:oMathPara>
                </a14:m>
                <a:endParaRPr lang="en-US" dirty="0"/>
              </a:p>
              <a:p>
                <a:r>
                  <a:rPr lang="en-US" dirty="0"/>
                  <a:t>As n gets large the portfolio must have trivial exposure to security </a:t>
                </a:r>
                <a:r>
                  <a:rPr lang="en-US" i="1" dirty="0"/>
                  <a:t>i</a:t>
                </a:r>
                <a:r>
                  <a:rPr lang="en-US" dirty="0"/>
                  <a:t>. </a:t>
                </a:r>
              </a:p>
              <a:p>
                <a:r>
                  <a:rPr lang="en-US" dirty="0"/>
                  <a:t>This is the sense in which portfolio must be diversified for individual variances to become unimportant. </a:t>
                </a:r>
              </a:p>
              <a:p>
                <a:endParaRPr lang="en-US" dirty="0"/>
              </a:p>
              <a:p>
                <a:endParaRPr lang="en-US" dirty="0"/>
              </a:p>
              <a:p>
                <a:pPr marL="457200" lvl="1" indent="0" algn="ctr">
                  <a:buNone/>
                </a:pPr>
                <a:endParaRPr lang="en-US" dirty="0"/>
              </a:p>
            </p:txBody>
          </p:sp>
        </mc:Choice>
        <mc:Fallback>
          <p:sp>
            <p:nvSpPr>
              <p:cNvPr id="5" name="Content Placeholder 4">
                <a:extLst>
                  <a:ext uri="{FF2B5EF4-FFF2-40B4-BE49-F238E27FC236}">
                    <a16:creationId xmlns:a16="http://schemas.microsoft.com/office/drawing/2014/main" id="{BC04E263-D44C-724A-9C1C-459448F2F70E}"/>
                  </a:ext>
                </a:extLst>
              </p:cNvPr>
              <p:cNvSpPr>
                <a:spLocks noGrp="1" noRot="1" noChangeAspect="1" noMove="1" noResize="1" noEditPoints="1" noAdjustHandles="1" noChangeArrowheads="1" noChangeShapeType="1" noTextEdit="1"/>
              </p:cNvSpPr>
              <p:nvPr>
                <p:ph idx="1"/>
              </p:nvPr>
            </p:nvSpPr>
            <p:spPr>
              <a:blipFill>
                <a:blip r:embed="rId2"/>
                <a:stretch>
                  <a:fillRect l="-9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52FAF5D-A7C7-2E42-B50C-B0504950654E}"/>
                  </a:ext>
                </a:extLst>
              </p:cNvPr>
              <p:cNvSpPr txBox="1"/>
              <p:nvPr/>
            </p:nvSpPr>
            <p:spPr>
              <a:xfrm>
                <a:off x="131617" y="1357464"/>
                <a:ext cx="9437686" cy="703013"/>
              </a:xfrm>
              <a:prstGeom prst="rect">
                <a:avLst/>
              </a:prstGeom>
              <a:noFill/>
            </p:spPr>
            <p:txBody>
              <a:bodyPr wrap="square" rtlCol="0">
                <a:spAutoFit/>
              </a:bodyPr>
              <a:lstStyle/>
              <a:p>
                <a:r>
                  <a:rPr lang="en-US" sz="2800" dirty="0">
                    <a:solidFill>
                      <a:schemeClr val="bg1"/>
                    </a:solidFill>
                  </a:rPr>
                  <a:t>Obtained this result using equally-weighted portfolio, </a:t>
                </a:r>
                <a14:m>
                  <m:oMath xmlns:m="http://schemas.openxmlformats.org/officeDocument/2006/math">
                    <m:sSup>
                      <m:sSupPr>
                        <m:ctrlPr>
                          <a:rPr lang="en-US" sz="2800" i="1" smtClean="0">
                            <a:solidFill>
                              <a:schemeClr val="bg1"/>
                            </a:solidFill>
                            <a:latin typeface="Cambria Math" panose="02040503050406030204" pitchFamily="18" charset="0"/>
                          </a:rPr>
                        </m:ctrlPr>
                      </m:sSupPr>
                      <m:e>
                        <m:r>
                          <a:rPr lang="en-US" sz="2800" b="0" i="1" smtClean="0">
                            <a:solidFill>
                              <a:schemeClr val="bg1"/>
                            </a:solidFill>
                            <a:latin typeface="Cambria Math" panose="02040503050406030204" pitchFamily="18" charset="0"/>
                          </a:rPr>
                          <m:t>𝑤</m:t>
                        </m:r>
                      </m:e>
                      <m:sup>
                        <m:r>
                          <a:rPr lang="en-US" sz="2800" b="0" i="1" smtClean="0">
                            <a:solidFill>
                              <a:schemeClr val="bg1"/>
                            </a:solidFill>
                            <a:latin typeface="Cambria Math" panose="02040503050406030204" pitchFamily="18" charset="0"/>
                          </a:rPr>
                          <m:t>𝑖</m:t>
                        </m:r>
                      </m:sup>
                    </m:sSup>
                    <m:r>
                      <a:rPr lang="en-US" sz="2800" b="0" i="1" smtClean="0">
                        <a:solidFill>
                          <a:schemeClr val="bg1"/>
                        </a:solidFill>
                        <a:latin typeface="Cambria Math" panose="02040503050406030204" pitchFamily="18" charset="0"/>
                      </a:rPr>
                      <m:t>= </m:t>
                    </m:r>
                    <m:f>
                      <m:fPr>
                        <m:ctrlPr>
                          <a:rPr lang="en-US" sz="2800" b="0" i="1" smtClean="0">
                            <a:solidFill>
                              <a:schemeClr val="bg1"/>
                            </a:solidFill>
                            <a:latin typeface="Cambria Math" panose="02040503050406030204" pitchFamily="18" charset="0"/>
                          </a:rPr>
                        </m:ctrlPr>
                      </m:fPr>
                      <m:num>
                        <m:r>
                          <a:rPr lang="en-US" sz="2800" b="0" i="1" smtClean="0">
                            <a:solidFill>
                              <a:schemeClr val="bg1"/>
                            </a:solidFill>
                            <a:latin typeface="Cambria Math" panose="02040503050406030204" pitchFamily="18" charset="0"/>
                          </a:rPr>
                          <m:t>1</m:t>
                        </m:r>
                      </m:num>
                      <m:den>
                        <m:r>
                          <a:rPr lang="en-US" sz="2800" b="0" i="1" smtClean="0">
                            <a:solidFill>
                              <a:schemeClr val="bg1"/>
                            </a:solidFill>
                            <a:latin typeface="Cambria Math" panose="02040503050406030204" pitchFamily="18" charset="0"/>
                          </a:rPr>
                          <m:t>𝑛</m:t>
                        </m:r>
                      </m:den>
                    </m:f>
                  </m:oMath>
                </a14:m>
                <a:r>
                  <a:rPr lang="en-US" sz="2800" dirty="0">
                    <a:solidFill>
                      <a:schemeClr val="bg1"/>
                    </a:solidFill>
                  </a:rPr>
                  <a:t> </a:t>
                </a:r>
              </a:p>
            </p:txBody>
          </p:sp>
        </mc:Choice>
        <mc:Fallback>
          <p:sp>
            <p:nvSpPr>
              <p:cNvPr id="6" name="TextBox 5">
                <a:extLst>
                  <a:ext uri="{FF2B5EF4-FFF2-40B4-BE49-F238E27FC236}">
                    <a16:creationId xmlns:a16="http://schemas.microsoft.com/office/drawing/2014/main" id="{452FAF5D-A7C7-2E42-B50C-B0504950654E}"/>
                  </a:ext>
                </a:extLst>
              </p:cNvPr>
              <p:cNvSpPr txBox="1">
                <a:spLocks noRot="1" noChangeAspect="1" noMove="1" noResize="1" noEditPoints="1" noAdjustHandles="1" noChangeArrowheads="1" noChangeShapeType="1" noTextEdit="1"/>
              </p:cNvSpPr>
              <p:nvPr/>
            </p:nvSpPr>
            <p:spPr>
              <a:xfrm>
                <a:off x="131617" y="1357464"/>
                <a:ext cx="9437686" cy="703013"/>
              </a:xfrm>
              <a:prstGeom prst="rect">
                <a:avLst/>
              </a:prstGeom>
              <a:blipFill>
                <a:blip r:embed="rId3"/>
                <a:stretch>
                  <a:fillRect l="-1344" b="-8929"/>
                </a:stretch>
              </a:blipFill>
            </p:spPr>
            <p:txBody>
              <a:bodyPr/>
              <a:lstStyle/>
              <a:p>
                <a:r>
                  <a:rPr lang="en-US">
                    <a:noFill/>
                  </a:rPr>
                  <a:t> </a:t>
                </a:r>
              </a:p>
            </p:txBody>
          </p:sp>
        </mc:Fallback>
      </mc:AlternateContent>
    </p:spTree>
    <p:extLst>
      <p:ext uri="{BB962C8B-B14F-4D97-AF65-F5344CB8AC3E}">
        <p14:creationId xmlns:p14="http://schemas.microsoft.com/office/powerpoint/2010/main" val="3303885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77BB55-FC18-9D45-943E-614B362E2E6C}"/>
              </a:ext>
            </a:extLst>
          </p:cNvPr>
          <p:cNvSpPr>
            <a:spLocks noGrp="1"/>
          </p:cNvSpPr>
          <p:nvPr>
            <p:ph type="title"/>
          </p:nvPr>
        </p:nvSpPr>
        <p:spPr/>
        <p:txBody>
          <a:bodyPr/>
          <a:lstStyle/>
          <a:p>
            <a:r>
              <a:rPr lang="en-US" dirty="0"/>
              <a:t>Portfolio Variance Decomposition</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C5118270-77EE-4D43-8FF4-0F0B32E408A1}"/>
                  </a:ext>
                </a:extLst>
              </p:cNvPr>
              <p:cNvSpPr>
                <a:spLocks noGrp="1"/>
              </p:cNvSpPr>
              <p:nvPr>
                <p:ph idx="1"/>
              </p:nvPr>
            </p:nvSpPr>
            <p:spPr>
              <a:xfrm>
                <a:off x="131617" y="2200137"/>
                <a:ext cx="11921837" cy="4657863"/>
              </a:xfrm>
            </p:spPr>
            <p:txBody>
              <a:bodyPr>
                <a:normAutofit lnSpcReduction="10000"/>
              </a:bodyPr>
              <a:lstStyle/>
              <a:p>
                <a:r>
                  <a:rPr lang="en-US" dirty="0"/>
                  <a:t>Then our equally-weighted portfolio variance becomes</a:t>
                </a:r>
              </a:p>
              <a:p>
                <a:endParaRPr lang="en-US" dirty="0"/>
              </a:p>
              <a:p>
                <a:pPr lvl="1" algn="ctr"/>
                <a:r>
                  <a:rPr lang="en-US" dirty="0"/>
                  <a:t>We now note that variance has a term that can be diversified to zero, and another term that remains</a:t>
                </a:r>
              </a:p>
              <a:p>
                <a:r>
                  <a:rPr lang="en-US" dirty="0"/>
                  <a:t>Suppose that asset returns have </a:t>
                </a:r>
              </a:p>
              <a:p>
                <a:pPr lvl="1"/>
                <a:r>
                  <a:rPr lang="en-US" i="1" dirty="0"/>
                  <a:t>Identical volatilities</a:t>
                </a:r>
                <a:r>
                  <a:rPr lang="en-US" dirty="0"/>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oMath>
                </a14:m>
                <a:endParaRPr lang="en-US" dirty="0"/>
              </a:p>
              <a:p>
                <a:pPr lvl="1"/>
                <a:r>
                  <a:rPr lang="en-US" i="1" dirty="0"/>
                  <a:t>Identical correlations</a:t>
                </a:r>
                <a:r>
                  <a:rPr lang="en-US" dirty="0"/>
                  <a:t>,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𝜌</m:t>
                    </m:r>
                  </m:oMath>
                </a14:m>
                <a:endParaRPr lang="en-US" dirty="0"/>
              </a:p>
              <a:p>
                <a:pPr marL="457200" lvl="1" indent="0" algn="ctr">
                  <a:buNone/>
                </a:pPr>
                <a:endParaRPr lang="en-US" dirty="0"/>
              </a:p>
            </p:txBody>
          </p:sp>
        </mc:Choice>
        <mc:Fallback>
          <p:sp>
            <p:nvSpPr>
              <p:cNvPr id="5" name="Content Placeholder 4">
                <a:extLst>
                  <a:ext uri="{FF2B5EF4-FFF2-40B4-BE49-F238E27FC236}">
                    <a16:creationId xmlns:a16="http://schemas.microsoft.com/office/drawing/2014/main" id="{C5118270-77EE-4D43-8FF4-0F0B32E408A1}"/>
                  </a:ext>
                </a:extLst>
              </p:cNvPr>
              <p:cNvSpPr>
                <a:spLocks noGrp="1" noRot="1" noChangeAspect="1" noMove="1" noResize="1" noEditPoints="1" noAdjustHandles="1" noChangeArrowheads="1" noChangeShapeType="1" noTextEdit="1"/>
              </p:cNvSpPr>
              <p:nvPr>
                <p:ph idx="1"/>
              </p:nvPr>
            </p:nvSpPr>
            <p:spPr>
              <a:xfrm>
                <a:off x="131617" y="2200137"/>
                <a:ext cx="11921837" cy="4657863"/>
              </a:xfrm>
              <a:blipFill>
                <a:blip r:embed="rId2"/>
                <a:stretch>
                  <a:fillRect l="-958"/>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A3630F9-79A6-454B-8D93-2B504D1839BE}"/>
              </a:ext>
            </a:extLst>
          </p:cNvPr>
          <p:cNvSpPr txBox="1"/>
          <p:nvPr/>
        </p:nvSpPr>
        <p:spPr>
          <a:xfrm>
            <a:off x="138546" y="1474458"/>
            <a:ext cx="11328565" cy="1015663"/>
          </a:xfrm>
          <a:prstGeom prst="rect">
            <a:avLst/>
          </a:prstGeom>
          <a:noFill/>
        </p:spPr>
        <p:txBody>
          <a:bodyPr wrap="square" rtlCol="0">
            <a:spAutoFit/>
          </a:bodyPr>
          <a:lstStyle/>
          <a:p>
            <a:r>
              <a:rPr lang="en-US" sz="3600" dirty="0">
                <a:solidFill>
                  <a:schemeClr val="bg1"/>
                </a:solidFill>
              </a:rPr>
              <a:t>If we take an equally weighted portfolio, </a:t>
            </a:r>
            <a:r>
              <a:rPr lang="en-US" sz="2800" dirty="0">
                <a:solidFill>
                  <a:schemeClr val="bg1"/>
                </a:solidFill>
              </a:rPr>
              <a:t>w </a:t>
            </a:r>
            <a:r>
              <a:rPr lang="en-US" sz="2800" baseline="30000" dirty="0" err="1">
                <a:solidFill>
                  <a:schemeClr val="bg1"/>
                </a:solidFill>
              </a:rPr>
              <a:t>i</a:t>
            </a:r>
            <a:r>
              <a:rPr lang="en-US" sz="2800" dirty="0">
                <a:solidFill>
                  <a:schemeClr val="bg1"/>
                </a:solidFill>
              </a:rPr>
              <a:t>= 1/n</a:t>
            </a:r>
            <a:r>
              <a:rPr lang="en-US" sz="2800" dirty="0"/>
              <a:t>. </a:t>
            </a:r>
            <a:endParaRPr lang="en-US" sz="3600" dirty="0"/>
          </a:p>
          <a:p>
            <a:endParaRPr lang="en-US" sz="2400" dirty="0">
              <a:solidFill>
                <a:schemeClr val="bg1"/>
              </a:solidFill>
            </a:endParaRPr>
          </a:p>
        </p:txBody>
      </p:sp>
      <p:pic>
        <p:nvPicPr>
          <p:cNvPr id="8" name="Picture 7" descr="A picture containing text, clock&#10;&#10;Description automatically generated">
            <a:extLst>
              <a:ext uri="{FF2B5EF4-FFF2-40B4-BE49-F238E27FC236}">
                <a16:creationId xmlns:a16="http://schemas.microsoft.com/office/drawing/2014/main" id="{A7FD8839-6B64-864C-9940-E987679A30EB}"/>
              </a:ext>
            </a:extLst>
          </p:cNvPr>
          <p:cNvPicPr>
            <a:picLocks noChangeAspect="1"/>
          </p:cNvPicPr>
          <p:nvPr/>
        </p:nvPicPr>
        <p:blipFill>
          <a:blip r:embed="rId3"/>
          <a:stretch>
            <a:fillRect/>
          </a:stretch>
        </p:blipFill>
        <p:spPr>
          <a:xfrm>
            <a:off x="3790725" y="2919064"/>
            <a:ext cx="4438875" cy="803225"/>
          </a:xfrm>
          <a:prstGeom prst="rect">
            <a:avLst/>
          </a:prstGeom>
        </p:spPr>
      </p:pic>
    </p:spTree>
    <p:extLst>
      <p:ext uri="{BB962C8B-B14F-4D97-AF65-F5344CB8AC3E}">
        <p14:creationId xmlns:p14="http://schemas.microsoft.com/office/powerpoint/2010/main" val="4088485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2920D5C-4E60-1B46-B281-0A41AB997A56}"/>
              </a:ext>
            </a:extLst>
          </p:cNvPr>
          <p:cNvPicPr>
            <a:picLocks noGrp="1" noChangeAspect="1"/>
          </p:cNvPicPr>
          <p:nvPr>
            <p:ph idx="1"/>
          </p:nvPr>
        </p:nvPicPr>
        <p:blipFill>
          <a:blip r:embed="rId2"/>
          <a:stretch>
            <a:fillRect/>
          </a:stretch>
        </p:blipFill>
        <p:spPr>
          <a:xfrm>
            <a:off x="3992211" y="1279067"/>
            <a:ext cx="3558243" cy="1117855"/>
          </a:xfrm>
        </p:spPr>
      </p:pic>
      <p:sp>
        <p:nvSpPr>
          <p:cNvPr id="4" name="Title 3">
            <a:extLst>
              <a:ext uri="{FF2B5EF4-FFF2-40B4-BE49-F238E27FC236}">
                <a16:creationId xmlns:a16="http://schemas.microsoft.com/office/drawing/2014/main" id="{7F632764-685F-964C-9641-AFF48EB925BA}"/>
              </a:ext>
            </a:extLst>
          </p:cNvPr>
          <p:cNvSpPr>
            <a:spLocks noGrp="1"/>
          </p:cNvSpPr>
          <p:nvPr>
            <p:ph type="title"/>
          </p:nvPr>
        </p:nvSpPr>
        <p:spPr/>
        <p:txBody>
          <a:bodyPr/>
          <a:lstStyle/>
          <a:p>
            <a:r>
              <a:rPr lang="en-US" dirty="0"/>
              <a:t>Systematic Risk</a:t>
            </a:r>
          </a:p>
        </p:txBody>
      </p:sp>
      <p:pic>
        <p:nvPicPr>
          <p:cNvPr id="9" name="Picture 8" descr="A picture containing diagram&#10;&#10;Description automatically generated">
            <a:extLst>
              <a:ext uri="{FF2B5EF4-FFF2-40B4-BE49-F238E27FC236}">
                <a16:creationId xmlns:a16="http://schemas.microsoft.com/office/drawing/2014/main" id="{EDB278FD-B483-034A-855A-A6072D0F88E6}"/>
              </a:ext>
            </a:extLst>
          </p:cNvPr>
          <p:cNvPicPr>
            <a:picLocks noChangeAspect="1"/>
          </p:cNvPicPr>
          <p:nvPr/>
        </p:nvPicPr>
        <p:blipFill>
          <a:blip r:embed="rId3"/>
          <a:stretch>
            <a:fillRect/>
          </a:stretch>
        </p:blipFill>
        <p:spPr>
          <a:xfrm>
            <a:off x="4213289" y="2627835"/>
            <a:ext cx="3116086" cy="1021942"/>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0025474-355E-B947-AB59-F7A90FD442BA}"/>
                  </a:ext>
                </a:extLst>
              </p:cNvPr>
              <p:cNvSpPr txBox="1"/>
              <p:nvPr/>
            </p:nvSpPr>
            <p:spPr>
              <a:xfrm>
                <a:off x="551543" y="3649777"/>
                <a:ext cx="11178002" cy="2739211"/>
              </a:xfrm>
              <a:prstGeom prst="rect">
                <a:avLst/>
              </a:prstGeom>
              <a:noFill/>
            </p:spPr>
            <p:txBody>
              <a:bodyPr wrap="square" rtlCol="0">
                <a:spAutoFit/>
              </a:bodyPr>
              <a:lstStyle/>
              <a:p>
                <a:pPr marL="285750" indent="-285750">
                  <a:buFont typeface="Wingdings" pitchFamily="2" charset="2"/>
                  <a:buChar char="v"/>
                </a:pPr>
                <a:r>
                  <a:rPr lang="en-US" sz="2400" dirty="0"/>
                  <a:t>A fraction, </a:t>
                </a:r>
                <a14:m>
                  <m:oMath xmlns:m="http://schemas.openxmlformats.org/officeDocument/2006/math">
                    <m:r>
                      <a:rPr lang="en-US" sz="2400" i="1">
                        <a:latin typeface="Cambria Math" panose="02040503050406030204" pitchFamily="18" charset="0"/>
                        <a:ea typeface="Cambria Math" panose="02040503050406030204" pitchFamily="18" charset="0"/>
                      </a:rPr>
                      <m:t>𝜌</m:t>
                    </m:r>
                  </m:oMath>
                </a14:m>
                <a:r>
                  <a:rPr lang="en-US" sz="2400" dirty="0"/>
                  <a:t>, of the variance is systematic</a:t>
                </a:r>
              </a:p>
              <a:p>
                <a:pPr marL="285750" indent="-285750">
                  <a:buFont typeface="Wingdings" pitchFamily="2" charset="2"/>
                  <a:buChar char="v"/>
                </a:pPr>
                <a:r>
                  <a:rPr lang="en-US" sz="2400" dirty="0"/>
                  <a:t>No amount of diversification can get the portfolio variance lower:</a:t>
                </a:r>
              </a:p>
              <a:p>
                <a:pPr marL="285750" indent="-285750">
                  <a:buFont typeface="Wingdings" pitchFamily="2" charset="2"/>
                  <a:buChar char="v"/>
                </a:pPr>
                <a:endParaRPr lang="en-US" sz="2400" dirty="0"/>
              </a:p>
              <a:p>
                <a:pPr marL="285750" indent="-285750">
                  <a:buFont typeface="Wingdings" pitchFamily="2" charset="2"/>
                  <a:buChar char="v"/>
                </a:pPr>
                <a:endParaRPr lang="en-US" sz="2400" dirty="0"/>
              </a:p>
              <a:p>
                <a:pPr marL="285750" indent="-285750">
                  <a:buFont typeface="Wingdings" pitchFamily="2" charset="2"/>
                  <a:buChar char="v"/>
                </a:pPr>
                <a:endParaRPr lang="en-US" sz="2400" dirty="0"/>
              </a:p>
              <a:p>
                <a:pPr marL="285750" indent="-285750">
                  <a:buFont typeface="Wingdings" pitchFamily="2" charset="2"/>
                  <a:buChar char="v"/>
                </a:pPr>
                <a:r>
                  <a:rPr lang="en-US" sz="2400" dirty="0"/>
                  <a:t>Note that the inequality above holds for any </a:t>
                </a:r>
                <a:r>
                  <a:rPr lang="en-US" sz="2400" i="1" dirty="0"/>
                  <a:t>n </a:t>
                </a:r>
                <a:r>
                  <a:rPr lang="en-US" sz="2400" dirty="0"/>
                  <a:t>and any set of allocations w</a:t>
                </a:r>
                <a:r>
                  <a:rPr lang="en-US" sz="2400" baseline="30000" dirty="0"/>
                  <a:t>i</a:t>
                </a:r>
                <a:r>
                  <a:rPr lang="en-US" sz="2400" dirty="0"/>
                  <a:t>  </a:t>
                </a:r>
              </a:p>
              <a:p>
                <a:pPr lvl="1"/>
                <a:r>
                  <a:rPr lang="en-US" sz="2400" dirty="0"/>
                  <a:t> </a:t>
                </a:r>
              </a:p>
            </p:txBody>
          </p:sp>
        </mc:Choice>
        <mc:Fallback>
          <p:sp>
            <p:nvSpPr>
              <p:cNvPr id="13" name="TextBox 12">
                <a:extLst>
                  <a:ext uri="{FF2B5EF4-FFF2-40B4-BE49-F238E27FC236}">
                    <a16:creationId xmlns:a16="http://schemas.microsoft.com/office/drawing/2014/main" id="{70025474-355E-B947-AB59-F7A90FD442BA}"/>
                  </a:ext>
                </a:extLst>
              </p:cNvPr>
              <p:cNvSpPr txBox="1">
                <a:spLocks noRot="1" noChangeAspect="1" noMove="1" noResize="1" noEditPoints="1" noAdjustHandles="1" noChangeArrowheads="1" noChangeShapeType="1" noTextEdit="1"/>
              </p:cNvSpPr>
              <p:nvPr/>
            </p:nvSpPr>
            <p:spPr>
              <a:xfrm>
                <a:off x="551543" y="3649777"/>
                <a:ext cx="11178002" cy="2739211"/>
              </a:xfrm>
              <a:prstGeom prst="rect">
                <a:avLst/>
              </a:prstGeom>
              <a:blipFill>
                <a:blip r:embed="rId4"/>
                <a:stretch>
                  <a:fillRect l="-795" t="-1382"/>
                </a:stretch>
              </a:blipFill>
            </p:spPr>
            <p:txBody>
              <a:bodyPr/>
              <a:lstStyle/>
              <a:p>
                <a:r>
                  <a:rPr lang="en-US">
                    <a:noFill/>
                  </a:rPr>
                  <a:t> </a:t>
                </a:r>
              </a:p>
            </p:txBody>
          </p:sp>
        </mc:Fallback>
      </mc:AlternateContent>
      <p:pic>
        <p:nvPicPr>
          <p:cNvPr id="15" name="Picture 14" descr="A picture containing text&#10;&#10;Description automatically generated">
            <a:extLst>
              <a:ext uri="{FF2B5EF4-FFF2-40B4-BE49-F238E27FC236}">
                <a16:creationId xmlns:a16="http://schemas.microsoft.com/office/drawing/2014/main" id="{4FA6831F-2B9A-AE45-9D5B-32D9958F57D9}"/>
              </a:ext>
            </a:extLst>
          </p:cNvPr>
          <p:cNvPicPr>
            <a:picLocks noChangeAspect="1"/>
          </p:cNvPicPr>
          <p:nvPr/>
        </p:nvPicPr>
        <p:blipFill>
          <a:blip r:embed="rId5"/>
          <a:stretch>
            <a:fillRect/>
          </a:stretch>
        </p:blipFill>
        <p:spPr>
          <a:xfrm>
            <a:off x="5171544" y="4444980"/>
            <a:ext cx="1848912" cy="915303"/>
          </a:xfrm>
          <a:prstGeom prst="rect">
            <a:avLst/>
          </a:prstGeom>
        </p:spPr>
      </p:pic>
    </p:spTree>
    <p:extLst>
      <p:ext uri="{BB962C8B-B14F-4D97-AF65-F5344CB8AC3E}">
        <p14:creationId xmlns:p14="http://schemas.microsoft.com/office/powerpoint/2010/main" val="1321904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632764-685F-964C-9641-AFF48EB925BA}"/>
              </a:ext>
            </a:extLst>
          </p:cNvPr>
          <p:cNvSpPr>
            <a:spLocks noGrp="1"/>
          </p:cNvSpPr>
          <p:nvPr>
            <p:ph type="title"/>
          </p:nvPr>
        </p:nvSpPr>
        <p:spPr/>
        <p:txBody>
          <a:bodyPr/>
          <a:lstStyle/>
          <a:p>
            <a:r>
              <a:rPr lang="en-US" dirty="0"/>
              <a:t>Idiosyncratic Risk</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0025474-355E-B947-AB59-F7A90FD442BA}"/>
                  </a:ext>
                </a:extLst>
              </p:cNvPr>
              <p:cNvSpPr txBox="1"/>
              <p:nvPr/>
            </p:nvSpPr>
            <p:spPr>
              <a:xfrm>
                <a:off x="131617" y="3578226"/>
                <a:ext cx="12191999" cy="2909707"/>
              </a:xfrm>
              <a:prstGeom prst="rect">
                <a:avLst/>
              </a:prstGeom>
              <a:noFill/>
            </p:spPr>
            <p:txBody>
              <a:bodyPr wrap="square" rtlCol="0">
                <a:spAutoFit/>
              </a:bodyPr>
              <a:lstStyle/>
              <a:p>
                <a:pPr marL="285750" indent="-285750">
                  <a:buFont typeface="Wingdings" pitchFamily="2" charset="2"/>
                  <a:buChar char="v"/>
                </a:pPr>
                <a:r>
                  <a:rPr lang="en-US" sz="2800" dirty="0"/>
                  <a:t>Idiosyncratic risk refers to the diversifiable part of </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𝜎</m:t>
                        </m:r>
                      </m:e>
                      <m:sub>
                        <m:r>
                          <a:rPr lang="en-US" sz="2800" i="1">
                            <a:latin typeface="Cambria Math" panose="02040503050406030204" pitchFamily="18" charset="0"/>
                            <a:ea typeface="Cambria Math" panose="02040503050406030204" pitchFamily="18" charset="0"/>
                          </a:rPr>
                          <m:t>𝜌</m:t>
                        </m:r>
                      </m:sub>
                    </m:sSub>
                  </m:oMath>
                </a14:m>
                <a:r>
                  <a:rPr lang="en-US" sz="2800" baseline="30000" dirty="0"/>
                  <a:t>2</a:t>
                </a:r>
                <a:endParaRPr lang="en-US" sz="2800" dirty="0"/>
              </a:p>
              <a:p>
                <a:pPr marL="285750" indent="-285750">
                  <a:buFont typeface="Wingdings" pitchFamily="2" charset="2"/>
                  <a:buChar char="v"/>
                </a:pPr>
                <a:r>
                  <a:rPr lang="en-US" sz="2800" dirty="0"/>
                  <a:t>An equally weighted portfolio has idiosyncratic risk equal to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𝑛</m:t>
                        </m:r>
                      </m:den>
                    </m:f>
                    <m:sSup>
                      <m:sSupPr>
                        <m:ctrlPr>
                          <a:rPr lang="en-US" sz="2800" i="1" smtClean="0">
                            <a:latin typeface="Cambria Math" panose="02040503050406030204" pitchFamily="18" charset="0"/>
                            <a:ea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𝜎</m:t>
                        </m:r>
                      </m:e>
                      <m:sup>
                        <m:r>
                          <a:rPr lang="en-US" sz="2800" b="0" i="1" smtClean="0">
                            <a:latin typeface="Cambria Math" panose="02040503050406030204" pitchFamily="18" charset="0"/>
                            <a:ea typeface="Cambria Math" panose="02040503050406030204" pitchFamily="18" charset="0"/>
                          </a:rPr>
                          <m:t>2</m:t>
                        </m:r>
                      </m:sup>
                    </m:sSup>
                  </m:oMath>
                </a14:m>
                <a:endParaRPr lang="en-US" sz="3600" dirty="0"/>
              </a:p>
              <a:p>
                <a:pPr marL="285750" indent="-285750">
                  <a:buFont typeface="Wingdings" pitchFamily="2" charset="2"/>
                  <a:buChar char="v"/>
                </a:pPr>
                <a:r>
                  <a:rPr lang="en-US" sz="2800" dirty="0"/>
                  <a:t>For general weights, w</a:t>
                </a:r>
                <a:r>
                  <a:rPr lang="en-US" sz="2800" baseline="30000" dirty="0"/>
                  <a:t>i</a:t>
                </a:r>
                <a:r>
                  <a:rPr lang="en-US" sz="2800" dirty="0"/>
                  <a:t> , remaining idiosyncratic risk is bounded by max</a:t>
                </a:r>
                <a:r>
                  <a:rPr lang="en-US" sz="2800" baseline="-25000" dirty="0"/>
                  <a:t>i</a:t>
                </a:r>
                <a:r>
                  <a:rPr lang="en-US" sz="2800" dirty="0"/>
                  <a:t>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𝑤</m:t>
                        </m:r>
                      </m:e>
                      <m:sup>
                        <m:r>
                          <a:rPr lang="en-US" sz="2800" b="0" i="1" smtClean="0">
                            <a:latin typeface="Cambria Math" panose="02040503050406030204" pitchFamily="18" charset="0"/>
                          </a:rPr>
                          <m:t>𝑖</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𝜎</m:t>
                        </m:r>
                      </m:e>
                      <m:sup>
                        <m:r>
                          <a:rPr lang="en-US" sz="2800" b="0" i="1" smtClean="0">
                            <a:latin typeface="Cambria Math" panose="02040503050406030204" pitchFamily="18" charset="0"/>
                          </a:rPr>
                          <m:t>2</m:t>
                        </m:r>
                      </m:sup>
                    </m:sSup>
                  </m:oMath>
                </a14:m>
                <a:endParaRPr lang="el-GR" sz="3600" dirty="0"/>
              </a:p>
              <a:p>
                <a:endParaRPr lang="en-US" sz="2800" dirty="0"/>
              </a:p>
              <a:p>
                <a:pPr marL="285750" indent="-285750">
                  <a:buFont typeface="Wingdings" pitchFamily="2" charset="2"/>
                  <a:buChar char="v"/>
                </a:pPr>
                <a:endParaRPr lang="en-US" sz="2800" dirty="0"/>
              </a:p>
              <a:p>
                <a:pPr lvl="1"/>
                <a:r>
                  <a:rPr lang="en-US" sz="2800" dirty="0"/>
                  <a:t> </a:t>
                </a:r>
              </a:p>
            </p:txBody>
          </p:sp>
        </mc:Choice>
        <mc:Fallback>
          <p:sp>
            <p:nvSpPr>
              <p:cNvPr id="13" name="TextBox 12">
                <a:extLst>
                  <a:ext uri="{FF2B5EF4-FFF2-40B4-BE49-F238E27FC236}">
                    <a16:creationId xmlns:a16="http://schemas.microsoft.com/office/drawing/2014/main" id="{70025474-355E-B947-AB59-F7A90FD442BA}"/>
                  </a:ext>
                </a:extLst>
              </p:cNvPr>
              <p:cNvSpPr txBox="1">
                <a:spLocks noRot="1" noChangeAspect="1" noMove="1" noResize="1" noEditPoints="1" noAdjustHandles="1" noChangeArrowheads="1" noChangeShapeType="1" noTextEdit="1"/>
              </p:cNvSpPr>
              <p:nvPr/>
            </p:nvSpPr>
            <p:spPr>
              <a:xfrm>
                <a:off x="131617" y="3578226"/>
                <a:ext cx="12191999" cy="2909707"/>
              </a:xfrm>
              <a:prstGeom prst="rect">
                <a:avLst/>
              </a:prstGeom>
              <a:blipFill>
                <a:blip r:embed="rId2"/>
                <a:stretch>
                  <a:fillRect l="-937" t="-1739" b="-4783"/>
                </a:stretch>
              </a:blipFill>
            </p:spPr>
            <p:txBody>
              <a:bodyPr/>
              <a:lstStyle/>
              <a:p>
                <a:r>
                  <a:rPr lang="en-US">
                    <a:noFill/>
                  </a:rPr>
                  <a:t> </a:t>
                </a:r>
              </a:p>
            </p:txBody>
          </p:sp>
        </mc:Fallback>
      </mc:AlternateContent>
      <p:pic>
        <p:nvPicPr>
          <p:cNvPr id="6" name="Content Placeholder 5" descr="A picture containing text, clock, gauge&#10;&#10;Description automatically generated">
            <a:extLst>
              <a:ext uri="{FF2B5EF4-FFF2-40B4-BE49-F238E27FC236}">
                <a16:creationId xmlns:a16="http://schemas.microsoft.com/office/drawing/2014/main" id="{F17D2742-1C14-0349-A00E-76A26EC99D32}"/>
              </a:ext>
            </a:extLst>
          </p:cNvPr>
          <p:cNvPicPr>
            <a:picLocks noGrp="1" noChangeAspect="1"/>
          </p:cNvPicPr>
          <p:nvPr>
            <p:ph idx="1"/>
          </p:nvPr>
        </p:nvPicPr>
        <p:blipFill>
          <a:blip r:embed="rId3"/>
          <a:stretch>
            <a:fillRect/>
          </a:stretch>
        </p:blipFill>
        <p:spPr>
          <a:xfrm>
            <a:off x="3444077" y="1713130"/>
            <a:ext cx="4371224" cy="1215318"/>
          </a:xfrm>
        </p:spPr>
      </p:pic>
    </p:spTree>
    <p:extLst>
      <p:ext uri="{BB962C8B-B14F-4D97-AF65-F5344CB8AC3E}">
        <p14:creationId xmlns:p14="http://schemas.microsoft.com/office/powerpoint/2010/main" val="2676477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4B1D83B-7E13-A44D-8D84-3CCFB0E02AD4}"/>
              </a:ext>
            </a:extLst>
          </p:cNvPr>
          <p:cNvGraphicFramePr/>
          <p:nvPr>
            <p:extLst>
              <p:ext uri="{D42A27DB-BD31-4B8C-83A1-F6EECF244321}">
                <p14:modId xmlns:p14="http://schemas.microsoft.com/office/powerpoint/2010/main" val="145114558"/>
              </p:ext>
            </p:extLst>
          </p:nvPr>
        </p:nvGraphicFramePr>
        <p:xfrm>
          <a:off x="2015067" y="1591733"/>
          <a:ext cx="8144933" cy="454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a:extLst>
              <a:ext uri="{FF2B5EF4-FFF2-40B4-BE49-F238E27FC236}">
                <a16:creationId xmlns:a16="http://schemas.microsoft.com/office/drawing/2014/main" id="{7F391035-C30A-2D46-9F22-70C0AE1CF9C5}"/>
              </a:ext>
            </a:extLst>
          </p:cNvPr>
          <p:cNvSpPr>
            <a:spLocks noGrp="1"/>
          </p:cNvSpPr>
          <p:nvPr>
            <p:ph type="title"/>
          </p:nvPr>
        </p:nvSpPr>
        <p:spPr>
          <a:xfrm>
            <a:off x="563880" y="262149"/>
            <a:ext cx="10515600" cy="915035"/>
          </a:xfrm>
        </p:spPr>
        <p:txBody>
          <a:bodyPr>
            <a:normAutofit/>
          </a:bodyPr>
          <a:lstStyle/>
          <a:p>
            <a:r>
              <a:rPr lang="en-US" dirty="0"/>
              <a:t>Summary of Topics</a:t>
            </a:r>
          </a:p>
        </p:txBody>
      </p:sp>
      <p:sp>
        <p:nvSpPr>
          <p:cNvPr id="3" name="TextBox 2">
            <a:extLst>
              <a:ext uri="{FF2B5EF4-FFF2-40B4-BE49-F238E27FC236}">
                <a16:creationId xmlns:a16="http://schemas.microsoft.com/office/drawing/2014/main" id="{A3D6F61B-D09F-6F4C-B84B-63182E10EA42}"/>
              </a:ext>
            </a:extLst>
          </p:cNvPr>
          <p:cNvSpPr txBox="1"/>
          <p:nvPr/>
        </p:nvSpPr>
        <p:spPr>
          <a:xfrm>
            <a:off x="2015067" y="854018"/>
            <a:ext cx="6294120" cy="646331"/>
          </a:xfrm>
          <a:prstGeom prst="rect">
            <a:avLst/>
          </a:prstGeom>
          <a:noFill/>
        </p:spPr>
        <p:txBody>
          <a:bodyPr wrap="square" rtlCol="0">
            <a:spAutoFit/>
          </a:bodyPr>
          <a:lstStyle/>
          <a:p>
            <a:r>
              <a:rPr lang="en-US" sz="3600" i="1" dirty="0"/>
              <a:t>Finance</a:t>
            </a:r>
          </a:p>
        </p:txBody>
      </p:sp>
    </p:spTree>
    <p:extLst>
      <p:ext uri="{BB962C8B-B14F-4D97-AF65-F5344CB8AC3E}">
        <p14:creationId xmlns:p14="http://schemas.microsoft.com/office/powerpoint/2010/main" val="4099557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201A8EB0-5714-F44E-96E1-EE8FF7F07FC1}"/>
                  </a:ext>
                </a:extLst>
              </p:cNvPr>
              <p:cNvSpPr>
                <a:spLocks noGrp="1"/>
              </p:cNvSpPr>
              <p:nvPr>
                <p:ph idx="1"/>
              </p:nvPr>
            </p:nvSpPr>
            <p:spPr>
              <a:xfrm>
                <a:off x="131617" y="1490134"/>
                <a:ext cx="11921837" cy="5208840"/>
              </a:xfrm>
            </p:spPr>
            <p:txBody>
              <a:bodyPr>
                <a:normAutofit lnSpcReduction="10000"/>
              </a:bodyPr>
              <a:lstStyle/>
              <a:p>
                <a:r>
                  <a:rPr lang="en-US" dirty="0"/>
                  <a:t>For </a:t>
                </a:r>
                <a14:m>
                  <m:oMath xmlns:m="http://schemas.openxmlformats.org/officeDocument/2006/math">
                    <m:r>
                      <a:rPr lang="en-US" i="1">
                        <a:latin typeface="Cambria Math" panose="02040503050406030204" pitchFamily="18" charset="0"/>
                        <a:ea typeface="Cambria Math" panose="02040503050406030204" pitchFamily="18" charset="0"/>
                      </a:rPr>
                      <m:t>𝜌</m:t>
                    </m:r>
                  </m:oMath>
                </a14:m>
                <a:r>
                  <a:rPr lang="el-GR" dirty="0"/>
                  <a:t> = 1 , </a:t>
                </a:r>
                <a:r>
                  <a:rPr lang="en-US" dirty="0"/>
                  <a:t>there is no possible diversification, regardless of n. </a:t>
                </a:r>
              </a:p>
              <a:p>
                <a:pPr marL="457200" lvl="1" indent="0" algn="ctr">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i="1" smtClean="0">
                              <a:latin typeface="Cambria Math" panose="02040503050406030204" pitchFamily="18" charset="0"/>
                              <a:ea typeface="Cambria Math" panose="02040503050406030204" pitchFamily="18" charset="0"/>
                            </a:rPr>
                            <m:t>𝜌</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m:oMathPara>
                </a14:m>
                <a:endParaRPr lang="en-US" dirty="0"/>
              </a:p>
              <a:p>
                <a:r>
                  <a:rPr lang="en-US" dirty="0"/>
                  <a:t>For </a:t>
                </a:r>
                <a14:m>
                  <m:oMath xmlns:m="http://schemas.openxmlformats.org/officeDocument/2006/math">
                    <m:r>
                      <a:rPr lang="en-US" i="1">
                        <a:latin typeface="Cambria Math" panose="02040503050406030204" pitchFamily="18" charset="0"/>
                        <a:ea typeface="Cambria Math" panose="02040503050406030204" pitchFamily="18" charset="0"/>
                      </a:rPr>
                      <m:t>𝜌</m:t>
                    </m:r>
                  </m:oMath>
                </a14:m>
                <a:r>
                  <a:rPr lang="el-GR" dirty="0"/>
                  <a:t> = </a:t>
                </a:r>
                <a:r>
                  <a:rPr lang="en-US" dirty="0"/>
                  <a:t>0</a:t>
                </a:r>
                <a:r>
                  <a:rPr lang="el-GR" dirty="0"/>
                  <a:t> , </a:t>
                </a:r>
                <a:r>
                  <a:rPr lang="en-US" dirty="0"/>
                  <a:t>there is no systematic risk, only variance is remaining idiosyncratic:</a:t>
                </a:r>
              </a:p>
              <a:p>
                <a:pPr marL="457200" lvl="1" indent="0" algn="ctr">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𝜌</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sSup>
                        <m:sSupPr>
                          <m:ctrlPr>
                            <a:rPr lang="en-US" i="1" smtClean="0">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oMath>
                  </m:oMathPara>
                </a14:m>
                <a:endParaRPr lang="en-US" dirty="0"/>
              </a:p>
              <a:p>
                <a:r>
                  <a:rPr lang="en-US" dirty="0"/>
                  <a:t>As n gets large, the portfolio is riskless</a:t>
                </a:r>
              </a:p>
              <a:p>
                <a:pPr marL="457200" lvl="1" indent="0" algn="ctr">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lim</m:t>
                              </m:r>
                            </m:e>
                            <m:lim>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lim>
                          </m:limLow>
                        </m:fName>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𝜌</m:t>
                              </m:r>
                            </m:sub>
                            <m:sup>
                              <m:r>
                                <a:rPr lang="en-US" i="1">
                                  <a:latin typeface="Cambria Math" panose="02040503050406030204" pitchFamily="18" charset="0"/>
                                </a:rPr>
                                <m:t>2</m:t>
                              </m:r>
                            </m:sup>
                          </m:sSubSup>
                        </m:e>
                      </m:func>
                      <m:r>
                        <a:rPr lang="en-US" b="0" i="1" smtClean="0">
                          <a:latin typeface="Cambria Math" panose="02040503050406030204" pitchFamily="18" charset="0"/>
                        </a:rPr>
                        <m:t>=0</m:t>
                      </m:r>
                    </m:oMath>
                  </m:oMathPara>
                </a14:m>
                <a:endParaRPr lang="en-US" dirty="0"/>
              </a:p>
              <a:p>
                <a:endParaRPr lang="en-US" dirty="0"/>
              </a:p>
            </p:txBody>
          </p:sp>
        </mc:Choice>
        <mc:Fallback>
          <p:sp>
            <p:nvSpPr>
              <p:cNvPr id="2" name="Content Placeholder 1">
                <a:extLst>
                  <a:ext uri="{FF2B5EF4-FFF2-40B4-BE49-F238E27FC236}">
                    <a16:creationId xmlns:a16="http://schemas.microsoft.com/office/drawing/2014/main" id="{201A8EB0-5714-F44E-96E1-EE8FF7F07FC1}"/>
                  </a:ext>
                </a:extLst>
              </p:cNvPr>
              <p:cNvSpPr>
                <a:spLocks noGrp="1" noRot="1" noChangeAspect="1" noMove="1" noResize="1" noEditPoints="1" noAdjustHandles="1" noChangeArrowheads="1" noChangeShapeType="1" noTextEdit="1"/>
              </p:cNvSpPr>
              <p:nvPr>
                <p:ph idx="1"/>
              </p:nvPr>
            </p:nvSpPr>
            <p:spPr>
              <a:xfrm>
                <a:off x="131617" y="1490134"/>
                <a:ext cx="11921837" cy="5208840"/>
              </a:xfrm>
              <a:blipFill>
                <a:blip r:embed="rId2"/>
                <a:stretch>
                  <a:fillRect l="-95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6A86164-1028-0246-B3C5-205B5501A6C6}"/>
              </a:ext>
            </a:extLst>
          </p:cNvPr>
          <p:cNvSpPr>
            <a:spLocks noGrp="1"/>
          </p:cNvSpPr>
          <p:nvPr>
            <p:ph type="title"/>
          </p:nvPr>
        </p:nvSpPr>
        <p:spPr/>
        <p:txBody>
          <a:bodyPr/>
          <a:lstStyle/>
          <a:p>
            <a:r>
              <a:rPr lang="en-US" dirty="0"/>
              <a:t>Correlation and Diversified Portfolios</a:t>
            </a:r>
          </a:p>
        </p:txBody>
      </p:sp>
    </p:spTree>
    <p:extLst>
      <p:ext uri="{BB962C8B-B14F-4D97-AF65-F5344CB8AC3E}">
        <p14:creationId xmlns:p14="http://schemas.microsoft.com/office/powerpoint/2010/main" val="4242590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965A0B-8278-AB46-B12E-21A512D41071}"/>
              </a:ext>
            </a:extLst>
          </p:cNvPr>
          <p:cNvSpPr>
            <a:spLocks noGrp="1"/>
          </p:cNvSpPr>
          <p:nvPr>
            <p:ph type="ctrTitle"/>
          </p:nvPr>
        </p:nvSpPr>
        <p:spPr/>
        <p:txBody>
          <a:bodyPr/>
          <a:lstStyle/>
          <a:p>
            <a:r>
              <a:rPr lang="en-US" dirty="0"/>
              <a:t>Mean Variance</a:t>
            </a:r>
          </a:p>
        </p:txBody>
      </p:sp>
      <p:sp>
        <p:nvSpPr>
          <p:cNvPr id="5" name="Subtitle 4">
            <a:extLst>
              <a:ext uri="{FF2B5EF4-FFF2-40B4-BE49-F238E27FC236}">
                <a16:creationId xmlns:a16="http://schemas.microsoft.com/office/drawing/2014/main" id="{9B5D191C-DFA7-4A4B-9F54-4348D1906E0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3319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7154D4E-EFCB-5542-986A-2F7D6C84A945}"/>
              </a:ext>
            </a:extLst>
          </p:cNvPr>
          <p:cNvSpPr>
            <a:spLocks noGrp="1"/>
          </p:cNvSpPr>
          <p:nvPr>
            <p:ph idx="1"/>
          </p:nvPr>
        </p:nvSpPr>
        <p:spPr>
          <a:xfrm>
            <a:off x="365535" y="1377950"/>
            <a:ext cx="6673218" cy="4394465"/>
          </a:xfrm>
        </p:spPr>
        <p:txBody>
          <a:bodyPr/>
          <a:lstStyle/>
          <a:p>
            <a:r>
              <a:rPr lang="en-US" dirty="0"/>
              <a:t>We want to compare risk and return and so we must</a:t>
            </a:r>
          </a:p>
          <a:p>
            <a:pPr lvl="1"/>
            <a:r>
              <a:rPr lang="en-US" dirty="0"/>
              <a:t>Use mean return to score the portfolio’s benefits</a:t>
            </a:r>
          </a:p>
          <a:p>
            <a:pPr lvl="1"/>
            <a:r>
              <a:rPr lang="en-US" dirty="0"/>
              <a:t>Use variance (or volatility) of return to score the portfolio’s risk</a:t>
            </a:r>
          </a:p>
        </p:txBody>
      </p:sp>
      <p:sp>
        <p:nvSpPr>
          <p:cNvPr id="6" name="Title 5">
            <a:extLst>
              <a:ext uri="{FF2B5EF4-FFF2-40B4-BE49-F238E27FC236}">
                <a16:creationId xmlns:a16="http://schemas.microsoft.com/office/drawing/2014/main" id="{013F40DB-54A4-834B-98F0-4EDD57E6C640}"/>
              </a:ext>
            </a:extLst>
          </p:cNvPr>
          <p:cNvSpPr>
            <a:spLocks noGrp="1"/>
          </p:cNvSpPr>
          <p:nvPr>
            <p:ph type="title"/>
          </p:nvPr>
        </p:nvSpPr>
        <p:spPr/>
        <p:txBody>
          <a:bodyPr/>
          <a:lstStyle/>
          <a:p>
            <a:r>
              <a:rPr lang="en-US" dirty="0"/>
              <a:t>Mean Variance Comparisons</a:t>
            </a:r>
          </a:p>
        </p:txBody>
      </p:sp>
      <p:pic>
        <p:nvPicPr>
          <p:cNvPr id="11" name="Picture 10" descr="Example in mean volatility space of diversification between two assets&#10;">
            <a:extLst>
              <a:ext uri="{FF2B5EF4-FFF2-40B4-BE49-F238E27FC236}">
                <a16:creationId xmlns:a16="http://schemas.microsoft.com/office/drawing/2014/main" id="{CBB7D640-1C27-9946-B04C-37618D9D6129}"/>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7038753" y="2085041"/>
            <a:ext cx="4678028" cy="2980282"/>
          </a:xfrm>
          <a:prstGeom prst="rect">
            <a:avLst/>
          </a:prstGeom>
        </p:spPr>
      </p:pic>
    </p:spTree>
    <p:extLst>
      <p:ext uri="{BB962C8B-B14F-4D97-AF65-F5344CB8AC3E}">
        <p14:creationId xmlns:p14="http://schemas.microsoft.com/office/powerpoint/2010/main" val="95534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8EE54E-3AE7-2847-88D8-6616825CF7BA}"/>
              </a:ext>
            </a:extLst>
          </p:cNvPr>
          <p:cNvSpPr>
            <a:spLocks noGrp="1"/>
          </p:cNvSpPr>
          <p:nvPr>
            <p:ph type="title"/>
          </p:nvPr>
        </p:nvSpPr>
        <p:spPr/>
        <p:txBody>
          <a:bodyPr/>
          <a:lstStyle/>
          <a:p>
            <a:r>
              <a:rPr lang="en-US" dirty="0"/>
              <a:t>Diversification across n assets</a:t>
            </a:r>
          </a:p>
        </p:txBody>
      </p:sp>
      <p:sp>
        <p:nvSpPr>
          <p:cNvPr id="5" name="Content Placeholder 4">
            <a:extLst>
              <a:ext uri="{FF2B5EF4-FFF2-40B4-BE49-F238E27FC236}">
                <a16:creationId xmlns:a16="http://schemas.microsoft.com/office/drawing/2014/main" id="{16AE9136-A1DA-9A4E-81EB-F0AEE5286177}"/>
              </a:ext>
            </a:extLst>
          </p:cNvPr>
          <p:cNvSpPr>
            <a:spLocks noGrp="1"/>
          </p:cNvSpPr>
          <p:nvPr>
            <p:ph idx="1"/>
          </p:nvPr>
        </p:nvSpPr>
        <p:spPr/>
        <p:txBody>
          <a:bodyPr>
            <a:normAutofit fontScale="85000" lnSpcReduction="10000"/>
          </a:bodyPr>
          <a:lstStyle/>
          <a:p>
            <a:r>
              <a:rPr lang="en-US" dirty="0"/>
              <a:t>The set of all possible portfolios formed from this basis of assets forms a convex set in mean-variance space. </a:t>
            </a:r>
          </a:p>
          <a:p>
            <a:r>
              <a:rPr lang="en-US" dirty="0"/>
              <a:t>The boundary of this set is known as the mean-variance frontier, and it forms a parabola. </a:t>
            </a:r>
          </a:p>
          <a:p>
            <a:r>
              <a:rPr lang="en-US" dirty="0"/>
              <a:t>The boundary of the set in mean-volatility space forms a hyperbola. </a:t>
            </a:r>
          </a:p>
          <a:p>
            <a:r>
              <a:rPr lang="en-US" b="1" dirty="0"/>
              <a:t>We use MV frontier to refer to both the mean variance and mean-volatility frontiers. </a:t>
            </a:r>
          </a:p>
          <a:p>
            <a:endParaRPr lang="en-US" dirty="0"/>
          </a:p>
        </p:txBody>
      </p:sp>
      <p:sp>
        <p:nvSpPr>
          <p:cNvPr id="6" name="TextBox 5">
            <a:extLst>
              <a:ext uri="{FF2B5EF4-FFF2-40B4-BE49-F238E27FC236}">
                <a16:creationId xmlns:a16="http://schemas.microsoft.com/office/drawing/2014/main" id="{003383C5-DC96-AD4E-9388-AB9566BE3C31}"/>
              </a:ext>
            </a:extLst>
          </p:cNvPr>
          <p:cNvSpPr txBox="1"/>
          <p:nvPr/>
        </p:nvSpPr>
        <p:spPr>
          <a:xfrm>
            <a:off x="375558" y="1557954"/>
            <a:ext cx="9026638" cy="523220"/>
          </a:xfrm>
          <a:prstGeom prst="rect">
            <a:avLst/>
          </a:prstGeom>
          <a:noFill/>
        </p:spPr>
        <p:txBody>
          <a:bodyPr wrap="none" rtlCol="0">
            <a:spAutoFit/>
          </a:bodyPr>
          <a:lstStyle/>
          <a:p>
            <a:r>
              <a:rPr lang="en-US" sz="2800" dirty="0">
                <a:solidFill>
                  <a:schemeClr val="bg1"/>
                </a:solidFill>
              </a:rPr>
              <a:t>With n securities, there is further potential for diversification</a:t>
            </a:r>
          </a:p>
        </p:txBody>
      </p:sp>
    </p:spTree>
    <p:extLst>
      <p:ext uri="{BB962C8B-B14F-4D97-AF65-F5344CB8AC3E}">
        <p14:creationId xmlns:p14="http://schemas.microsoft.com/office/powerpoint/2010/main" val="607799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2469EF1A-C1F4-304B-8EAD-49C34D82B753}"/>
              </a:ext>
            </a:extLst>
          </p:cNvPr>
          <p:cNvGraphicFramePr>
            <a:graphicFrameLocks noGrp="1"/>
          </p:cNvGraphicFramePr>
          <p:nvPr>
            <p:ph idx="1"/>
            <p:extLst>
              <p:ext uri="{D42A27DB-BD31-4B8C-83A1-F6EECF244321}">
                <p14:modId xmlns:p14="http://schemas.microsoft.com/office/powerpoint/2010/main" val="4259080787"/>
              </p:ext>
            </p:extLst>
          </p:nvPr>
        </p:nvGraphicFramePr>
        <p:xfrm>
          <a:off x="1050324" y="1445741"/>
          <a:ext cx="9131643" cy="5412259"/>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a:extLst>
              <a:ext uri="{FF2B5EF4-FFF2-40B4-BE49-F238E27FC236}">
                <a16:creationId xmlns:a16="http://schemas.microsoft.com/office/drawing/2014/main" id="{C1F07385-FA92-404C-A757-7340DB6CD2EC}"/>
              </a:ext>
            </a:extLst>
          </p:cNvPr>
          <p:cNvSpPr>
            <a:spLocks noGrp="1"/>
          </p:cNvSpPr>
          <p:nvPr>
            <p:ph type="title"/>
          </p:nvPr>
        </p:nvSpPr>
        <p:spPr>
          <a:xfrm>
            <a:off x="131763" y="681037"/>
            <a:ext cx="11921837" cy="915035"/>
          </a:xfrm>
        </p:spPr>
        <p:txBody>
          <a:bodyPr>
            <a:noAutofit/>
          </a:bodyPr>
          <a:lstStyle/>
          <a:p>
            <a:r>
              <a:rPr lang="en-US" sz="2800" dirty="0"/>
              <a:t>Example. Mean-variance frontier formed by 25 U.S. equity portfolios, sorted by size and and book/market. </a:t>
            </a:r>
            <a:br>
              <a:rPr lang="en-US" sz="2800" dirty="0"/>
            </a:br>
            <a:endParaRPr lang="en-US" sz="2800" dirty="0"/>
          </a:p>
        </p:txBody>
      </p:sp>
    </p:spTree>
    <p:extLst>
      <p:ext uri="{BB962C8B-B14F-4D97-AF65-F5344CB8AC3E}">
        <p14:creationId xmlns:p14="http://schemas.microsoft.com/office/powerpoint/2010/main" val="3009017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61CAF5-0E4B-5A46-A507-5D0D7847020E}"/>
              </a:ext>
            </a:extLst>
          </p:cNvPr>
          <p:cNvSpPr>
            <a:spLocks noGrp="1"/>
          </p:cNvSpPr>
          <p:nvPr>
            <p:ph type="title"/>
          </p:nvPr>
        </p:nvSpPr>
        <p:spPr/>
        <p:txBody>
          <a:bodyPr>
            <a:noAutofit/>
          </a:bodyPr>
          <a:lstStyle/>
          <a:p>
            <a:r>
              <a:rPr lang="en-US" sz="3200" dirty="0"/>
              <a:t>Mean-volatility frontier formed by 25 U.S. equity portfolios, sorted by size and and book/market. </a:t>
            </a:r>
            <a:endParaRPr lang="en-US" sz="3200" dirty="0">
              <a:effectLst/>
            </a:endParaRPr>
          </a:p>
        </p:txBody>
      </p:sp>
      <p:pic>
        <p:nvPicPr>
          <p:cNvPr id="9" name="Picture 8" descr="Chart, scatter chart&#10;&#10;Description automatically generated">
            <a:extLst>
              <a:ext uri="{FF2B5EF4-FFF2-40B4-BE49-F238E27FC236}">
                <a16:creationId xmlns:a16="http://schemas.microsoft.com/office/drawing/2014/main" id="{B5B3AB8F-02BB-584B-9C34-AD0A279E82F5}"/>
              </a:ext>
            </a:extLst>
          </p:cNvPr>
          <p:cNvPicPr>
            <a:picLocks noChangeAspect="1"/>
          </p:cNvPicPr>
          <p:nvPr/>
        </p:nvPicPr>
        <p:blipFill>
          <a:blip r:embed="rId2"/>
          <a:stretch>
            <a:fillRect/>
          </a:stretch>
        </p:blipFill>
        <p:spPr>
          <a:xfrm>
            <a:off x="3165185" y="2053098"/>
            <a:ext cx="5854700" cy="3695700"/>
          </a:xfrm>
          <a:prstGeom prst="rect">
            <a:avLst/>
          </a:prstGeom>
        </p:spPr>
      </p:pic>
    </p:spTree>
    <p:extLst>
      <p:ext uri="{BB962C8B-B14F-4D97-AF65-F5344CB8AC3E}">
        <p14:creationId xmlns:p14="http://schemas.microsoft.com/office/powerpoint/2010/main" val="3083621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7547B1-F793-2746-975C-F20DDF96A42E}"/>
              </a:ext>
            </a:extLst>
          </p:cNvPr>
          <p:cNvSpPr>
            <a:spLocks noGrp="1"/>
          </p:cNvSpPr>
          <p:nvPr>
            <p:ph type="title"/>
          </p:nvPr>
        </p:nvSpPr>
        <p:spPr/>
        <p:txBody>
          <a:bodyPr/>
          <a:lstStyle/>
          <a:p>
            <a:r>
              <a:rPr lang="en-US" dirty="0"/>
              <a:t>Efficient Portfolios</a:t>
            </a:r>
          </a:p>
        </p:txBody>
      </p:sp>
      <p:sp>
        <p:nvSpPr>
          <p:cNvPr id="5" name="Content Placeholder 4">
            <a:extLst>
              <a:ext uri="{FF2B5EF4-FFF2-40B4-BE49-F238E27FC236}">
                <a16:creationId xmlns:a16="http://schemas.microsoft.com/office/drawing/2014/main" id="{A411DEF8-B855-DC4C-A698-7ACCB03E4BF8}"/>
              </a:ext>
            </a:extLst>
          </p:cNvPr>
          <p:cNvSpPr>
            <a:spLocks noGrp="1"/>
          </p:cNvSpPr>
          <p:nvPr>
            <p:ph idx="1"/>
          </p:nvPr>
        </p:nvSpPr>
        <p:spPr/>
        <p:txBody>
          <a:bodyPr/>
          <a:lstStyle/>
          <a:p>
            <a:r>
              <a:rPr lang="en-US" dirty="0"/>
              <a:t>These portfolios maximize mean return given the return variance. </a:t>
            </a:r>
          </a:p>
          <a:p>
            <a:r>
              <a:rPr lang="en-US" dirty="0"/>
              <a:t>Contrast this with the lower segment of the MV frontier, the inefficient MV portfolios. </a:t>
            </a:r>
          </a:p>
          <a:p>
            <a:r>
              <a:rPr lang="en-US" dirty="0"/>
              <a:t>The inefficient MV portfolios minimize mean return given the return variance. </a:t>
            </a:r>
          </a:p>
          <a:p>
            <a:endParaRPr lang="en-US" dirty="0"/>
          </a:p>
        </p:txBody>
      </p:sp>
      <p:sp>
        <p:nvSpPr>
          <p:cNvPr id="6" name="TextBox 5">
            <a:extLst>
              <a:ext uri="{FF2B5EF4-FFF2-40B4-BE49-F238E27FC236}">
                <a16:creationId xmlns:a16="http://schemas.microsoft.com/office/drawing/2014/main" id="{71005519-D1E0-4247-B7E3-9017A49B9196}"/>
              </a:ext>
            </a:extLst>
          </p:cNvPr>
          <p:cNvSpPr txBox="1"/>
          <p:nvPr/>
        </p:nvSpPr>
        <p:spPr>
          <a:xfrm>
            <a:off x="138546" y="1504335"/>
            <a:ext cx="10674525" cy="954107"/>
          </a:xfrm>
          <a:prstGeom prst="rect">
            <a:avLst/>
          </a:prstGeom>
          <a:noFill/>
        </p:spPr>
        <p:txBody>
          <a:bodyPr wrap="none" rtlCol="0">
            <a:spAutoFit/>
          </a:bodyPr>
          <a:lstStyle/>
          <a:p>
            <a:r>
              <a:rPr lang="en-US" sz="2800" dirty="0">
                <a:solidFill>
                  <a:schemeClr val="bg1"/>
                </a:solidFill>
              </a:rPr>
              <a:t>The top segment of the MV frontier is the set of efficient MV portfolios. </a:t>
            </a:r>
          </a:p>
          <a:p>
            <a:endParaRPr lang="en-US" sz="2800" dirty="0">
              <a:solidFill>
                <a:schemeClr val="bg1"/>
              </a:solidFill>
            </a:endParaRPr>
          </a:p>
        </p:txBody>
      </p:sp>
    </p:spTree>
    <p:extLst>
      <p:ext uri="{BB962C8B-B14F-4D97-AF65-F5344CB8AC3E}">
        <p14:creationId xmlns:p14="http://schemas.microsoft.com/office/powerpoint/2010/main" val="3259930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BED83-69EB-EB40-901E-554EB94D5D52}"/>
              </a:ext>
            </a:extLst>
          </p:cNvPr>
          <p:cNvSpPr>
            <a:spLocks noGrp="1"/>
          </p:cNvSpPr>
          <p:nvPr>
            <p:ph type="title"/>
          </p:nvPr>
        </p:nvSpPr>
        <p:spPr/>
        <p:txBody>
          <a:bodyPr/>
          <a:lstStyle/>
          <a:p>
            <a:r>
              <a:rPr lang="en-US" dirty="0"/>
              <a:t>Notation</a:t>
            </a:r>
          </a:p>
        </p:txBody>
      </p:sp>
      <p:sp>
        <p:nvSpPr>
          <p:cNvPr id="3" name="Content Placeholder 2">
            <a:extLst>
              <a:ext uri="{FF2B5EF4-FFF2-40B4-BE49-F238E27FC236}">
                <a16:creationId xmlns:a16="http://schemas.microsoft.com/office/drawing/2014/main" id="{77AFD08A-A0F7-BA4F-ACFB-22DA088AB964}"/>
              </a:ext>
            </a:extLst>
          </p:cNvPr>
          <p:cNvSpPr>
            <a:spLocks noGrp="1"/>
          </p:cNvSpPr>
          <p:nvPr>
            <p:ph idx="1"/>
          </p:nvPr>
        </p:nvSpPr>
        <p:spPr/>
        <p:txBody>
          <a:bodyPr>
            <a:normAutofit fontScale="92500" lnSpcReduction="10000"/>
          </a:bodyPr>
          <a:lstStyle/>
          <a:p>
            <a:r>
              <a:rPr lang="en-US" dirty="0"/>
              <a:t>r is an n × 1 random vector. Each element is the return on one of the n assets. </a:t>
            </a:r>
          </a:p>
          <a:p>
            <a:r>
              <a:rPr lang="en-US" dirty="0"/>
              <a:t>Let </a:t>
            </a:r>
            <a:r>
              <a:rPr lang="el-GR" dirty="0"/>
              <a:t>μ </a:t>
            </a:r>
            <a:r>
              <a:rPr lang="en-US" dirty="0"/>
              <a:t>denote the n × 1 vector of mean returns. Let </a:t>
            </a:r>
            <a:r>
              <a:rPr lang="el-GR" dirty="0"/>
              <a:t>Σ </a:t>
            </a:r>
            <a:r>
              <a:rPr lang="en-US" dirty="0"/>
              <a:t>denote the n × n covariance matrix of returns. </a:t>
            </a:r>
          </a:p>
          <a:p>
            <a:endParaRPr lang="en-US" dirty="0"/>
          </a:p>
          <a:p>
            <a:endParaRPr lang="en-US" dirty="0"/>
          </a:p>
          <a:p>
            <a:r>
              <a:rPr lang="en-US" dirty="0"/>
              <a:t>Assume </a:t>
            </a:r>
            <a:r>
              <a:rPr lang="el-GR" dirty="0"/>
              <a:t>Σ </a:t>
            </a:r>
            <a:r>
              <a:rPr lang="en-US" dirty="0"/>
              <a:t>is positive definite—no asset is a linear function of the others. </a:t>
            </a:r>
          </a:p>
          <a:p>
            <a:endParaRPr lang="en-US" dirty="0"/>
          </a:p>
          <a:p>
            <a:endParaRPr lang="en-US" dirty="0"/>
          </a:p>
          <a:p>
            <a:endParaRPr lang="en-US" dirty="0"/>
          </a:p>
        </p:txBody>
      </p:sp>
      <p:sp>
        <p:nvSpPr>
          <p:cNvPr id="4" name="TextBox 3">
            <a:extLst>
              <a:ext uri="{FF2B5EF4-FFF2-40B4-BE49-F238E27FC236}">
                <a16:creationId xmlns:a16="http://schemas.microsoft.com/office/drawing/2014/main" id="{AC62C487-22A3-3745-8678-FCAC309F9C91}"/>
              </a:ext>
            </a:extLst>
          </p:cNvPr>
          <p:cNvSpPr txBox="1"/>
          <p:nvPr/>
        </p:nvSpPr>
        <p:spPr>
          <a:xfrm>
            <a:off x="501445" y="1450232"/>
            <a:ext cx="5503301" cy="584775"/>
          </a:xfrm>
          <a:prstGeom prst="rect">
            <a:avLst/>
          </a:prstGeom>
          <a:noFill/>
        </p:spPr>
        <p:txBody>
          <a:bodyPr wrap="none" rtlCol="0">
            <a:spAutoFit/>
          </a:bodyPr>
          <a:lstStyle/>
          <a:p>
            <a:r>
              <a:rPr lang="en-US" sz="3200" dirty="0">
                <a:solidFill>
                  <a:schemeClr val="bg1"/>
                </a:solidFill>
              </a:rPr>
              <a:t>Suppose there are </a:t>
            </a:r>
            <a:r>
              <a:rPr lang="en-US" sz="3200" i="1" dirty="0">
                <a:solidFill>
                  <a:schemeClr val="bg1"/>
                </a:solidFill>
              </a:rPr>
              <a:t>n </a:t>
            </a:r>
            <a:r>
              <a:rPr lang="en-US" sz="3200" dirty="0">
                <a:solidFill>
                  <a:schemeClr val="bg1"/>
                </a:solidFill>
              </a:rPr>
              <a:t>risky assets</a:t>
            </a:r>
          </a:p>
        </p:txBody>
      </p:sp>
      <p:pic>
        <p:nvPicPr>
          <p:cNvPr id="6" name="Picture 5" descr="Text&#10;&#10;Description automatically generated">
            <a:extLst>
              <a:ext uri="{FF2B5EF4-FFF2-40B4-BE49-F238E27FC236}">
                <a16:creationId xmlns:a16="http://schemas.microsoft.com/office/drawing/2014/main" id="{F7B40EA0-2BB7-D34B-B080-A013BC2CFE32}"/>
              </a:ext>
            </a:extLst>
          </p:cNvPr>
          <p:cNvPicPr>
            <a:picLocks noChangeAspect="1"/>
          </p:cNvPicPr>
          <p:nvPr/>
        </p:nvPicPr>
        <p:blipFill>
          <a:blip r:embed="rId2"/>
          <a:stretch>
            <a:fillRect/>
          </a:stretch>
        </p:blipFill>
        <p:spPr>
          <a:xfrm>
            <a:off x="4484889" y="4079442"/>
            <a:ext cx="1607646" cy="580539"/>
          </a:xfrm>
          <a:prstGeom prst="rect">
            <a:avLst/>
          </a:prstGeom>
        </p:spPr>
      </p:pic>
      <p:pic>
        <p:nvPicPr>
          <p:cNvPr id="8" name="Picture 7">
            <a:extLst>
              <a:ext uri="{FF2B5EF4-FFF2-40B4-BE49-F238E27FC236}">
                <a16:creationId xmlns:a16="http://schemas.microsoft.com/office/drawing/2014/main" id="{C9019EB3-24B7-4446-8675-5BF86CB41A90}"/>
              </a:ext>
            </a:extLst>
          </p:cNvPr>
          <p:cNvPicPr>
            <a:picLocks noChangeAspect="1"/>
          </p:cNvPicPr>
          <p:nvPr/>
        </p:nvPicPr>
        <p:blipFill>
          <a:blip r:embed="rId3"/>
          <a:stretch>
            <a:fillRect/>
          </a:stretch>
        </p:blipFill>
        <p:spPr>
          <a:xfrm>
            <a:off x="3307307" y="4825112"/>
            <a:ext cx="3962810" cy="580539"/>
          </a:xfrm>
          <a:prstGeom prst="rect">
            <a:avLst/>
          </a:prstGeom>
        </p:spPr>
      </p:pic>
    </p:spTree>
    <p:extLst>
      <p:ext uri="{BB962C8B-B14F-4D97-AF65-F5344CB8AC3E}">
        <p14:creationId xmlns:p14="http://schemas.microsoft.com/office/powerpoint/2010/main" val="464180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A5D5-514C-7D49-9CCF-B36E6E027F6B}"/>
              </a:ext>
            </a:extLst>
          </p:cNvPr>
          <p:cNvSpPr>
            <a:spLocks noGrp="1"/>
          </p:cNvSpPr>
          <p:nvPr>
            <p:ph type="title"/>
          </p:nvPr>
        </p:nvSpPr>
        <p:spPr/>
        <p:txBody>
          <a:bodyPr/>
          <a:lstStyle/>
          <a:p>
            <a:r>
              <a:rPr lang="en-US" dirty="0"/>
              <a:t>With a Riskless Asset</a:t>
            </a:r>
          </a:p>
        </p:txBody>
      </p:sp>
      <p:sp>
        <p:nvSpPr>
          <p:cNvPr id="3" name="Content Placeholder 2">
            <a:extLst>
              <a:ext uri="{FF2B5EF4-FFF2-40B4-BE49-F238E27FC236}">
                <a16:creationId xmlns:a16="http://schemas.microsoft.com/office/drawing/2014/main" id="{3F648E22-1389-BD47-9BE9-42C54E291EEF}"/>
              </a:ext>
            </a:extLst>
          </p:cNvPr>
          <p:cNvSpPr>
            <a:spLocks noGrp="1"/>
          </p:cNvSpPr>
          <p:nvPr>
            <p:ph idx="1"/>
          </p:nvPr>
        </p:nvSpPr>
        <p:spPr/>
        <p:txBody>
          <a:bodyPr/>
          <a:lstStyle/>
          <a:p>
            <a:r>
              <a:rPr lang="en-US" dirty="0"/>
              <a:t>There are n risky assets available, with returns as r </a:t>
            </a:r>
          </a:p>
          <a:p>
            <a:r>
              <a:rPr lang="en-US" dirty="0"/>
              <a:t>An investor chooses a portfolio, defined as a n × 1 vector of allocation weights, w, in those n risky assets </a:t>
            </a:r>
          </a:p>
          <a:p>
            <a:r>
              <a:rPr lang="en-US" dirty="0"/>
              <a:t>Since the total portfolio allocations must add to one, we have allocation to the risk-free rate = 1 − w′1 </a:t>
            </a:r>
          </a:p>
          <a:p>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ABDA1A5-12F0-8343-BE98-30DC30B06F94}"/>
                  </a:ext>
                </a:extLst>
              </p:cNvPr>
              <p:cNvSpPr txBox="1"/>
              <p:nvPr/>
            </p:nvSpPr>
            <p:spPr>
              <a:xfrm>
                <a:off x="138546" y="1399919"/>
                <a:ext cx="10239021" cy="903965"/>
              </a:xfrm>
              <a:prstGeom prst="rect">
                <a:avLst/>
              </a:prstGeom>
              <a:noFill/>
            </p:spPr>
            <p:txBody>
              <a:bodyPr wrap="none" rtlCol="0">
                <a:spAutoFit/>
              </a:bodyPr>
              <a:lstStyle/>
              <a:p>
                <a:r>
                  <a:rPr lang="en-US" sz="3200" dirty="0">
                    <a:solidFill>
                      <a:schemeClr val="bg1"/>
                    </a:solidFill>
                  </a:rPr>
                  <a:t>Now consider the existence a risk-free asset with return, </a:t>
                </a:r>
                <a14:m>
                  <m:oMath xmlns:m="http://schemas.openxmlformats.org/officeDocument/2006/math">
                    <m:sSup>
                      <m:sSupPr>
                        <m:ctrlPr>
                          <a:rPr lang="en-US" sz="3200" i="1" smtClean="0">
                            <a:solidFill>
                              <a:schemeClr val="bg1"/>
                            </a:solidFill>
                            <a:latin typeface="Cambria Math" panose="02040503050406030204" pitchFamily="18" charset="0"/>
                          </a:rPr>
                        </m:ctrlPr>
                      </m:sSupPr>
                      <m:e>
                        <m:r>
                          <a:rPr lang="en-US" sz="3200" b="0" i="1" smtClean="0">
                            <a:solidFill>
                              <a:schemeClr val="bg1"/>
                            </a:solidFill>
                            <a:latin typeface="Cambria Math" panose="02040503050406030204" pitchFamily="18" charset="0"/>
                          </a:rPr>
                          <m:t>𝑟</m:t>
                        </m:r>
                      </m:e>
                      <m:sup>
                        <m:r>
                          <a:rPr lang="en-US" sz="3200" b="0" i="1" smtClean="0">
                            <a:solidFill>
                              <a:schemeClr val="bg1"/>
                            </a:solidFill>
                            <a:latin typeface="Cambria Math" panose="02040503050406030204" pitchFamily="18" charset="0"/>
                          </a:rPr>
                          <m:t>𝑓</m:t>
                        </m:r>
                      </m:sup>
                    </m:sSup>
                  </m:oMath>
                </a14:m>
                <a:r>
                  <a:rPr lang="en-US" sz="3200" dirty="0">
                    <a:solidFill>
                      <a:schemeClr val="bg1"/>
                    </a:solidFill>
                  </a:rPr>
                  <a:t> </a:t>
                </a:r>
              </a:p>
              <a:p>
                <a:endParaRPr lang="en-US" dirty="0"/>
              </a:p>
            </p:txBody>
          </p:sp>
        </mc:Choice>
        <mc:Fallback>
          <p:sp>
            <p:nvSpPr>
              <p:cNvPr id="4" name="TextBox 3">
                <a:extLst>
                  <a:ext uri="{FF2B5EF4-FFF2-40B4-BE49-F238E27FC236}">
                    <a16:creationId xmlns:a16="http://schemas.microsoft.com/office/drawing/2014/main" id="{4ABDA1A5-12F0-8343-BE98-30DC30B06F94}"/>
                  </a:ext>
                </a:extLst>
              </p:cNvPr>
              <p:cNvSpPr txBox="1">
                <a:spLocks noRot="1" noChangeAspect="1" noMove="1" noResize="1" noEditPoints="1" noAdjustHandles="1" noChangeArrowheads="1" noChangeShapeType="1" noTextEdit="1"/>
              </p:cNvSpPr>
              <p:nvPr/>
            </p:nvSpPr>
            <p:spPr>
              <a:xfrm>
                <a:off x="138546" y="1399919"/>
                <a:ext cx="10239021" cy="903965"/>
              </a:xfrm>
              <a:prstGeom prst="rect">
                <a:avLst/>
              </a:prstGeom>
              <a:blipFill>
                <a:blip r:embed="rId2"/>
                <a:stretch>
                  <a:fillRect l="-1489" t="-6944"/>
                </a:stretch>
              </a:blipFill>
            </p:spPr>
            <p:txBody>
              <a:bodyPr/>
              <a:lstStyle/>
              <a:p>
                <a:r>
                  <a:rPr lang="en-US">
                    <a:noFill/>
                  </a:rPr>
                  <a:t> </a:t>
                </a:r>
              </a:p>
            </p:txBody>
          </p:sp>
        </mc:Fallback>
      </mc:AlternateContent>
    </p:spTree>
    <p:extLst>
      <p:ext uri="{BB962C8B-B14F-4D97-AF65-F5344CB8AC3E}">
        <p14:creationId xmlns:p14="http://schemas.microsoft.com/office/powerpoint/2010/main" val="1813591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1E035-E690-9147-A799-1665E9E723DD}"/>
              </a:ext>
            </a:extLst>
          </p:cNvPr>
          <p:cNvSpPr>
            <a:spLocks noGrp="1"/>
          </p:cNvSpPr>
          <p:nvPr>
            <p:ph type="title"/>
          </p:nvPr>
        </p:nvSpPr>
        <p:spPr/>
        <p:txBody>
          <a:bodyPr/>
          <a:lstStyle/>
          <a:p>
            <a:r>
              <a:rPr lang="en-US" dirty="0"/>
              <a:t>Mean Excess Returns</a:t>
            </a:r>
          </a:p>
        </p:txBody>
      </p:sp>
      <p:sp>
        <p:nvSpPr>
          <p:cNvPr id="3" name="Content Placeholder 2">
            <a:extLst>
              <a:ext uri="{FF2B5EF4-FFF2-40B4-BE49-F238E27FC236}">
                <a16:creationId xmlns:a16="http://schemas.microsoft.com/office/drawing/2014/main" id="{697C6811-DAEB-0A47-951E-8D59174FC963}"/>
              </a:ext>
            </a:extLst>
          </p:cNvPr>
          <p:cNvSpPr>
            <a:spLocks noGrp="1"/>
          </p:cNvSpPr>
          <p:nvPr>
            <p:ph idx="1"/>
          </p:nvPr>
        </p:nvSpPr>
        <p:spPr>
          <a:xfrm>
            <a:off x="131617" y="2200138"/>
            <a:ext cx="11921837" cy="3372760"/>
          </a:xfrm>
        </p:spPr>
        <p:txBody>
          <a:bodyPr>
            <a:normAutofit fontScale="92500" lnSpcReduction="10000"/>
          </a:bodyPr>
          <a:lstStyle/>
          <a:p>
            <a:r>
              <a:rPr lang="en-US" dirty="0"/>
              <a:t>Let </a:t>
            </a:r>
            <a:r>
              <a:rPr lang="el-GR" dirty="0"/>
              <a:t>μ</a:t>
            </a:r>
            <a:r>
              <a:rPr lang="en-US" dirty="0"/>
              <a:t>p denote the mean return on a portfolio. </a:t>
            </a:r>
          </a:p>
          <a:p>
            <a:pPr marL="457200" lvl="1" indent="0" algn="ctr">
              <a:buNone/>
            </a:pPr>
            <a:endParaRPr lang="en-US" dirty="0"/>
          </a:p>
          <a:p>
            <a:r>
              <a:rPr lang="en-US" dirty="0"/>
              <a:t>Use the following notation for excess returns: </a:t>
            </a:r>
          </a:p>
          <a:p>
            <a:pPr marL="0" indent="0" algn="ctr">
              <a:buNone/>
            </a:pPr>
            <a:endParaRPr lang="en-US" dirty="0"/>
          </a:p>
          <a:p>
            <a:r>
              <a:rPr lang="en-US" dirty="0"/>
              <a:t>Thus, the mean return and mean excess return of the portfolio are </a:t>
            </a:r>
          </a:p>
          <a:p>
            <a:pPr marL="0" indent="0">
              <a:buNone/>
            </a:pPr>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CFCA6FA-D980-5849-B2EC-B6BA4A13E6BB}"/>
                  </a:ext>
                </a:extLst>
              </p:cNvPr>
              <p:cNvSpPr txBox="1"/>
              <p:nvPr/>
            </p:nvSpPr>
            <p:spPr>
              <a:xfrm>
                <a:off x="138546" y="1285102"/>
                <a:ext cx="11287705" cy="1200329"/>
              </a:xfrm>
              <a:prstGeom prst="rect">
                <a:avLst/>
              </a:prstGeom>
              <a:noFill/>
            </p:spPr>
            <p:txBody>
              <a:bodyPr wrap="none" rtlCol="0">
                <a:spAutoFit/>
              </a:bodyPr>
              <a:lstStyle/>
              <a:p>
                <a:r>
                  <a:rPr lang="el-GR" sz="3600" dirty="0">
                    <a:solidFill>
                      <a:schemeClr val="bg1"/>
                    </a:solidFill>
                  </a:rPr>
                  <a:t>μ </a:t>
                </a:r>
                <a:r>
                  <a:rPr lang="en-US" sz="3600" dirty="0">
                    <a:solidFill>
                      <a:schemeClr val="bg1"/>
                    </a:solidFill>
                  </a:rPr>
                  <a:t>denotes the vector of mean returns of risky assets, </a:t>
                </a:r>
                <a14:m>
                  <m:oMath xmlns:m="http://schemas.openxmlformats.org/officeDocument/2006/math">
                    <m:r>
                      <a:rPr lang="en-US" sz="3600" i="1" smtClean="0">
                        <a:solidFill>
                          <a:schemeClr val="bg1"/>
                        </a:solidFill>
                        <a:latin typeface="Cambria Math" panose="02040503050406030204" pitchFamily="18" charset="0"/>
                        <a:ea typeface="Cambria Math" panose="02040503050406030204" pitchFamily="18" charset="0"/>
                      </a:rPr>
                      <m:t>𝔼</m:t>
                    </m:r>
                  </m:oMath>
                </a14:m>
                <a:r>
                  <a:rPr lang="en-US" sz="3600" dirty="0">
                    <a:solidFill>
                      <a:schemeClr val="bg1"/>
                    </a:solidFill>
                  </a:rPr>
                  <a:t> [r ]. </a:t>
                </a:r>
              </a:p>
              <a:p>
                <a:endParaRPr lang="en-US" sz="3600" dirty="0">
                  <a:solidFill>
                    <a:schemeClr val="bg1"/>
                  </a:solidFill>
                </a:endParaRPr>
              </a:p>
            </p:txBody>
          </p:sp>
        </mc:Choice>
        <mc:Fallback>
          <p:sp>
            <p:nvSpPr>
              <p:cNvPr id="4" name="TextBox 3">
                <a:extLst>
                  <a:ext uri="{FF2B5EF4-FFF2-40B4-BE49-F238E27FC236}">
                    <a16:creationId xmlns:a16="http://schemas.microsoft.com/office/drawing/2014/main" id="{BCFCA6FA-D980-5849-B2EC-B6BA4A13E6BB}"/>
                  </a:ext>
                </a:extLst>
              </p:cNvPr>
              <p:cNvSpPr txBox="1">
                <a:spLocks noRot="1" noChangeAspect="1" noMove="1" noResize="1" noEditPoints="1" noAdjustHandles="1" noChangeArrowheads="1" noChangeShapeType="1" noTextEdit="1"/>
              </p:cNvSpPr>
              <p:nvPr/>
            </p:nvSpPr>
            <p:spPr>
              <a:xfrm>
                <a:off x="138546" y="1285102"/>
                <a:ext cx="11287705" cy="1200329"/>
              </a:xfrm>
              <a:prstGeom prst="rect">
                <a:avLst/>
              </a:prstGeom>
              <a:blipFill>
                <a:blip r:embed="rId2"/>
                <a:stretch>
                  <a:fillRect l="-1687" t="-8421" r="-675"/>
                </a:stretch>
              </a:blipFill>
            </p:spPr>
            <p:txBody>
              <a:bodyPr/>
              <a:lstStyle/>
              <a:p>
                <a:r>
                  <a:rPr lang="en-US">
                    <a:noFill/>
                  </a:rPr>
                  <a:t> </a:t>
                </a:r>
              </a:p>
            </p:txBody>
          </p:sp>
        </mc:Fallback>
      </mc:AlternateContent>
      <p:pic>
        <p:nvPicPr>
          <p:cNvPr id="6" name="Picture 5" descr="Icon&#10;&#10;Description automatically generated with low confidence">
            <a:extLst>
              <a:ext uri="{FF2B5EF4-FFF2-40B4-BE49-F238E27FC236}">
                <a16:creationId xmlns:a16="http://schemas.microsoft.com/office/drawing/2014/main" id="{D1EB4191-3532-A648-931B-AA928D25F169}"/>
              </a:ext>
            </a:extLst>
          </p:cNvPr>
          <p:cNvPicPr>
            <a:picLocks noChangeAspect="1"/>
          </p:cNvPicPr>
          <p:nvPr/>
        </p:nvPicPr>
        <p:blipFill>
          <a:blip r:embed="rId3"/>
          <a:stretch>
            <a:fillRect/>
          </a:stretch>
        </p:blipFill>
        <p:spPr>
          <a:xfrm>
            <a:off x="4237822" y="2889843"/>
            <a:ext cx="3709426" cy="503289"/>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50736F54-92C2-984C-9C28-F6DF048B9111}"/>
              </a:ext>
            </a:extLst>
          </p:cNvPr>
          <p:cNvPicPr>
            <a:picLocks noChangeAspect="1"/>
          </p:cNvPicPr>
          <p:nvPr/>
        </p:nvPicPr>
        <p:blipFill>
          <a:blip r:embed="rId4"/>
          <a:stretch>
            <a:fillRect/>
          </a:stretch>
        </p:blipFill>
        <p:spPr>
          <a:xfrm>
            <a:off x="5157855" y="4231370"/>
            <a:ext cx="1869359" cy="503289"/>
          </a:xfrm>
          <a:prstGeom prst="rect">
            <a:avLst/>
          </a:prstGeom>
        </p:spPr>
      </p:pic>
      <p:pic>
        <p:nvPicPr>
          <p:cNvPr id="10" name="Picture 9" descr="Diagram&#10;&#10;Description automatically generated">
            <a:extLst>
              <a:ext uri="{FF2B5EF4-FFF2-40B4-BE49-F238E27FC236}">
                <a16:creationId xmlns:a16="http://schemas.microsoft.com/office/drawing/2014/main" id="{588C0A05-31E6-754C-BB04-45B1F308C0A7}"/>
              </a:ext>
            </a:extLst>
          </p:cNvPr>
          <p:cNvPicPr>
            <a:picLocks noChangeAspect="1"/>
          </p:cNvPicPr>
          <p:nvPr/>
        </p:nvPicPr>
        <p:blipFill>
          <a:blip r:embed="rId5"/>
          <a:stretch>
            <a:fillRect/>
          </a:stretch>
        </p:blipFill>
        <p:spPr>
          <a:xfrm>
            <a:off x="4915798" y="5531020"/>
            <a:ext cx="2156953" cy="503289"/>
          </a:xfrm>
          <a:prstGeom prst="rect">
            <a:avLst/>
          </a:prstGeom>
        </p:spPr>
      </p:pic>
      <p:pic>
        <p:nvPicPr>
          <p:cNvPr id="12" name="Picture 11" descr="Text&#10;&#10;Description automatically generated with medium confidence">
            <a:extLst>
              <a:ext uri="{FF2B5EF4-FFF2-40B4-BE49-F238E27FC236}">
                <a16:creationId xmlns:a16="http://schemas.microsoft.com/office/drawing/2014/main" id="{5AF195F7-4573-7D4D-91C5-3E6A5AF8B952}"/>
              </a:ext>
            </a:extLst>
          </p:cNvPr>
          <p:cNvPicPr>
            <a:picLocks noChangeAspect="1"/>
          </p:cNvPicPr>
          <p:nvPr/>
        </p:nvPicPr>
        <p:blipFill>
          <a:blip r:embed="rId6"/>
          <a:stretch>
            <a:fillRect/>
          </a:stretch>
        </p:blipFill>
        <p:spPr>
          <a:xfrm>
            <a:off x="5076533" y="6134862"/>
            <a:ext cx="1737221" cy="564597"/>
          </a:xfrm>
          <a:prstGeom prst="rect">
            <a:avLst/>
          </a:prstGeom>
        </p:spPr>
      </p:pic>
    </p:spTree>
    <p:extLst>
      <p:ext uri="{BB962C8B-B14F-4D97-AF65-F5344CB8AC3E}">
        <p14:creationId xmlns:p14="http://schemas.microsoft.com/office/powerpoint/2010/main" val="81339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4B1D83B-7E13-A44D-8D84-3CCFB0E02AD4}"/>
              </a:ext>
            </a:extLst>
          </p:cNvPr>
          <p:cNvGraphicFramePr/>
          <p:nvPr>
            <p:extLst>
              <p:ext uri="{D42A27DB-BD31-4B8C-83A1-F6EECF244321}">
                <p14:modId xmlns:p14="http://schemas.microsoft.com/office/powerpoint/2010/main" val="1392944115"/>
              </p:ext>
            </p:extLst>
          </p:nvPr>
        </p:nvGraphicFramePr>
        <p:xfrm>
          <a:off x="2015067" y="1591733"/>
          <a:ext cx="8144933" cy="454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a:extLst>
              <a:ext uri="{FF2B5EF4-FFF2-40B4-BE49-F238E27FC236}">
                <a16:creationId xmlns:a16="http://schemas.microsoft.com/office/drawing/2014/main" id="{7F391035-C30A-2D46-9F22-70C0AE1CF9C5}"/>
              </a:ext>
            </a:extLst>
          </p:cNvPr>
          <p:cNvSpPr>
            <a:spLocks noGrp="1"/>
          </p:cNvSpPr>
          <p:nvPr>
            <p:ph type="title"/>
          </p:nvPr>
        </p:nvSpPr>
        <p:spPr>
          <a:xfrm>
            <a:off x="563880" y="262149"/>
            <a:ext cx="10515600" cy="915035"/>
          </a:xfrm>
        </p:spPr>
        <p:txBody>
          <a:bodyPr>
            <a:normAutofit/>
          </a:bodyPr>
          <a:lstStyle/>
          <a:p>
            <a:r>
              <a:rPr lang="en-US" dirty="0"/>
              <a:t>Summary of Topics cont. </a:t>
            </a:r>
          </a:p>
        </p:txBody>
      </p:sp>
      <p:sp>
        <p:nvSpPr>
          <p:cNvPr id="3" name="TextBox 2">
            <a:extLst>
              <a:ext uri="{FF2B5EF4-FFF2-40B4-BE49-F238E27FC236}">
                <a16:creationId xmlns:a16="http://schemas.microsoft.com/office/drawing/2014/main" id="{A3D6F61B-D09F-6F4C-B84B-63182E10EA42}"/>
              </a:ext>
            </a:extLst>
          </p:cNvPr>
          <p:cNvSpPr txBox="1"/>
          <p:nvPr/>
        </p:nvSpPr>
        <p:spPr>
          <a:xfrm>
            <a:off x="2015067" y="945402"/>
            <a:ext cx="6294120" cy="646331"/>
          </a:xfrm>
          <a:prstGeom prst="rect">
            <a:avLst/>
          </a:prstGeom>
          <a:noFill/>
        </p:spPr>
        <p:txBody>
          <a:bodyPr wrap="square" rtlCol="0">
            <a:spAutoFit/>
          </a:bodyPr>
          <a:lstStyle/>
          <a:p>
            <a:r>
              <a:rPr lang="en-US" sz="3600" i="1" dirty="0"/>
              <a:t>Statistics</a:t>
            </a:r>
          </a:p>
        </p:txBody>
      </p:sp>
    </p:spTree>
    <p:extLst>
      <p:ext uri="{BB962C8B-B14F-4D97-AF65-F5344CB8AC3E}">
        <p14:creationId xmlns:p14="http://schemas.microsoft.com/office/powerpoint/2010/main" val="3182817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9D5116E-9885-F346-8422-68724815C83C}"/>
              </a:ext>
            </a:extLst>
          </p:cNvPr>
          <p:cNvSpPr>
            <a:spLocks noGrp="1"/>
          </p:cNvSpPr>
          <p:nvPr>
            <p:ph idx="1"/>
          </p:nvPr>
        </p:nvSpPr>
        <p:spPr/>
        <p:txBody>
          <a:bodyPr/>
          <a:lstStyle/>
          <a:p>
            <a:r>
              <a:rPr lang="en-US" dirty="0"/>
              <a:t>The risk-free rate has zero variance and zero correlation with any security. </a:t>
            </a:r>
          </a:p>
          <a:p>
            <a:r>
              <a:rPr lang="en-US" dirty="0"/>
              <a:t>Let </a:t>
            </a:r>
            <a:r>
              <a:rPr lang="el-GR" dirty="0"/>
              <a:t>Σ </a:t>
            </a:r>
            <a:r>
              <a:rPr lang="en-US" dirty="0"/>
              <a:t>continue to denote the n × n covariance matrix of risky assets, (and is positive semi-definite.) </a:t>
            </a:r>
          </a:p>
          <a:p>
            <a:r>
              <a:rPr lang="en-US" dirty="0"/>
              <a:t>The return variance of the portfolio, wp is </a:t>
            </a:r>
          </a:p>
          <a:p>
            <a:pPr marL="0" indent="0" algn="ctr">
              <a:buNone/>
            </a:pPr>
            <a:endParaRPr lang="en-US" dirty="0"/>
          </a:p>
        </p:txBody>
      </p:sp>
      <p:sp>
        <p:nvSpPr>
          <p:cNvPr id="4" name="Title 3">
            <a:extLst>
              <a:ext uri="{FF2B5EF4-FFF2-40B4-BE49-F238E27FC236}">
                <a16:creationId xmlns:a16="http://schemas.microsoft.com/office/drawing/2014/main" id="{2842CB57-CCA6-B449-B771-EE435D0F764B}"/>
              </a:ext>
            </a:extLst>
          </p:cNvPr>
          <p:cNvSpPr>
            <a:spLocks noGrp="1"/>
          </p:cNvSpPr>
          <p:nvPr>
            <p:ph type="title"/>
          </p:nvPr>
        </p:nvSpPr>
        <p:spPr/>
        <p:txBody>
          <a:bodyPr/>
          <a:lstStyle/>
          <a:p>
            <a:r>
              <a:rPr lang="en-US" dirty="0"/>
              <a:t>Variance of Return</a:t>
            </a:r>
          </a:p>
        </p:txBody>
      </p:sp>
      <p:pic>
        <p:nvPicPr>
          <p:cNvPr id="7" name="Picture 6" descr="Text&#10;&#10;Description automatically generated">
            <a:extLst>
              <a:ext uri="{FF2B5EF4-FFF2-40B4-BE49-F238E27FC236}">
                <a16:creationId xmlns:a16="http://schemas.microsoft.com/office/drawing/2014/main" id="{0E3DEB09-C27C-8445-88DC-90D7780BCF0E}"/>
              </a:ext>
            </a:extLst>
          </p:cNvPr>
          <p:cNvPicPr>
            <a:picLocks noChangeAspect="1"/>
          </p:cNvPicPr>
          <p:nvPr/>
        </p:nvPicPr>
        <p:blipFill>
          <a:blip r:embed="rId2"/>
          <a:stretch>
            <a:fillRect/>
          </a:stretch>
        </p:blipFill>
        <p:spPr>
          <a:xfrm>
            <a:off x="4995103" y="5308326"/>
            <a:ext cx="2201794" cy="651551"/>
          </a:xfrm>
          <a:prstGeom prst="rect">
            <a:avLst/>
          </a:prstGeom>
        </p:spPr>
      </p:pic>
    </p:spTree>
    <p:extLst>
      <p:ext uri="{BB962C8B-B14F-4D97-AF65-F5344CB8AC3E}">
        <p14:creationId xmlns:p14="http://schemas.microsoft.com/office/powerpoint/2010/main" val="1674436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FB5E29B5-5435-BE4F-88ED-55EDB5AD953A}"/>
                  </a:ext>
                </a:extLst>
              </p:cNvPr>
              <p:cNvSpPr>
                <a:spLocks noGrp="1"/>
              </p:cNvSpPr>
              <p:nvPr>
                <p:ph idx="1"/>
              </p:nvPr>
            </p:nvSpPr>
            <p:spPr/>
            <p:txBody>
              <a:bodyPr>
                <a:normAutofit fontScale="85000" lnSpcReduction="20000"/>
              </a:bodyPr>
              <a:lstStyle/>
              <a:p>
                <a:r>
                  <a:rPr lang="en-US" dirty="0"/>
                  <a:t>For an arbitrary portfolio,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𝑃</m:t>
                        </m:r>
                      </m:sup>
                    </m:sSup>
                  </m:oMath>
                </a14:m>
                <a:r>
                  <a:rPr lang="en-US" dirty="0"/>
                  <a:t>,</a:t>
                </a:r>
              </a:p>
              <a:p>
                <a:endParaRPr lang="en-US" dirty="0"/>
              </a:p>
              <a:p>
                <a:r>
                  <a:rPr lang="en-US" dirty="0"/>
                  <a:t> The tangency portfolio,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b="0" i="1" smtClean="0">
                            <a:latin typeface="Cambria Math" panose="02040503050406030204" pitchFamily="18" charset="0"/>
                          </a:rPr>
                          <m:t>𝑡</m:t>
                        </m:r>
                      </m:sup>
                    </m:sSup>
                  </m:oMath>
                </a14:m>
                <a:r>
                  <a:rPr lang="en-US" dirty="0"/>
                  <a:t>, is the portfolio on the risky MV frontier with maximum Sharpe ratio. </a:t>
                </a:r>
              </a:p>
              <a:p>
                <a:pPr marL="0" indent="0">
                  <a:buNone/>
                </a:pPr>
                <a:endParaRPr lang="en-US" dirty="0"/>
              </a:p>
              <a:p>
                <a:r>
                  <a:rPr lang="en-US" dirty="0"/>
                  <a:t> The SR magnitude is constant across all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oMath>
                </a14:m>
                <a:r>
                  <a:rPr lang="en-US" dirty="0"/>
                  <a:t>V portfolios. (Sign depends on whether part of the efficient or inefficient frontier.) </a:t>
                </a:r>
                <a:br>
                  <a:rPr lang="en-US" dirty="0"/>
                </a:br>
                <a:endParaRPr lang="en-US" dirty="0"/>
              </a:p>
              <a:p>
                <a:endParaRPr lang="en-US" dirty="0"/>
              </a:p>
            </p:txBody>
          </p:sp>
        </mc:Choice>
        <mc:Fallback>
          <p:sp>
            <p:nvSpPr>
              <p:cNvPr id="2" name="Content Placeholder 1">
                <a:extLst>
                  <a:ext uri="{FF2B5EF4-FFF2-40B4-BE49-F238E27FC236}">
                    <a16:creationId xmlns:a16="http://schemas.microsoft.com/office/drawing/2014/main" id="{FB5E29B5-5435-BE4F-88ED-55EDB5AD953A}"/>
                  </a:ext>
                </a:extLst>
              </p:cNvPr>
              <p:cNvSpPr>
                <a:spLocks noGrp="1" noRot="1" noChangeAspect="1" noMove="1" noResize="1" noEditPoints="1" noAdjustHandles="1" noChangeArrowheads="1" noChangeShapeType="1" noTextEdit="1"/>
              </p:cNvSpPr>
              <p:nvPr>
                <p:ph idx="1"/>
              </p:nvPr>
            </p:nvSpPr>
            <p:spPr>
              <a:blipFill>
                <a:blip r:embed="rId2"/>
                <a:stretch>
                  <a:fillRect l="-7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00A6CFA-CE08-3A4D-BE35-CC6ADB53AC71}"/>
              </a:ext>
            </a:extLst>
          </p:cNvPr>
          <p:cNvSpPr>
            <a:spLocks noGrp="1"/>
          </p:cNvSpPr>
          <p:nvPr>
            <p:ph type="title"/>
          </p:nvPr>
        </p:nvSpPr>
        <p:spPr/>
        <p:txBody>
          <a:bodyPr>
            <a:normAutofit/>
          </a:bodyPr>
          <a:lstStyle/>
          <a:p>
            <a:r>
              <a:rPr lang="en-US" dirty="0"/>
              <a:t>Tangency portfolio and the Sharpe ratio </a:t>
            </a:r>
          </a:p>
        </p:txBody>
      </p:sp>
      <p:pic>
        <p:nvPicPr>
          <p:cNvPr id="5" name="Picture 4" descr="A picture containing text, watch, gauge&#10;&#10;Description automatically generated">
            <a:extLst>
              <a:ext uri="{FF2B5EF4-FFF2-40B4-BE49-F238E27FC236}">
                <a16:creationId xmlns:a16="http://schemas.microsoft.com/office/drawing/2014/main" id="{F83F8D7C-B589-C947-A97D-EC1A53927C5B}"/>
              </a:ext>
            </a:extLst>
          </p:cNvPr>
          <p:cNvPicPr>
            <a:picLocks noChangeAspect="1"/>
          </p:cNvPicPr>
          <p:nvPr/>
        </p:nvPicPr>
        <p:blipFill>
          <a:blip r:embed="rId3"/>
          <a:stretch>
            <a:fillRect/>
          </a:stretch>
        </p:blipFill>
        <p:spPr>
          <a:xfrm>
            <a:off x="4221444" y="2026468"/>
            <a:ext cx="3742182" cy="873176"/>
          </a:xfrm>
          <a:prstGeom prst="rect">
            <a:avLst/>
          </a:prstGeom>
        </p:spPr>
      </p:pic>
      <p:pic>
        <p:nvPicPr>
          <p:cNvPr id="9" name="Picture 8" descr="Diagram&#10;&#10;Description automatically generated">
            <a:extLst>
              <a:ext uri="{FF2B5EF4-FFF2-40B4-BE49-F238E27FC236}">
                <a16:creationId xmlns:a16="http://schemas.microsoft.com/office/drawing/2014/main" id="{E870B449-553B-C341-B97E-D1A0D2064F1C}"/>
              </a:ext>
            </a:extLst>
          </p:cNvPr>
          <p:cNvPicPr>
            <a:picLocks noChangeAspect="1"/>
          </p:cNvPicPr>
          <p:nvPr/>
        </p:nvPicPr>
        <p:blipFill>
          <a:blip r:embed="rId4"/>
          <a:stretch>
            <a:fillRect/>
          </a:stretch>
        </p:blipFill>
        <p:spPr>
          <a:xfrm>
            <a:off x="4067713" y="3477424"/>
            <a:ext cx="4049644" cy="712249"/>
          </a:xfrm>
          <a:prstGeom prst="rect">
            <a:avLst/>
          </a:prstGeom>
        </p:spPr>
      </p:pic>
    </p:spTree>
    <p:extLst>
      <p:ext uri="{BB962C8B-B14F-4D97-AF65-F5344CB8AC3E}">
        <p14:creationId xmlns:p14="http://schemas.microsoft.com/office/powerpoint/2010/main" val="3857420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02D47DB1-F5E4-324A-8AF5-4D5E89DB1E93}"/>
                  </a:ext>
                </a:extLst>
              </p:cNvPr>
              <p:cNvSpPr>
                <a:spLocks noGrp="1"/>
              </p:cNvSpPr>
              <p:nvPr>
                <p:ph idx="1"/>
              </p:nvPr>
            </p:nvSpPr>
            <p:spPr/>
            <p:txBody>
              <a:bodyPr>
                <a:normAutofit/>
              </a:bodyPr>
              <a:lstStyle/>
              <a:p>
                <a:r>
                  <a:rPr lang="en-US" dirty="0"/>
                  <a:t>The Capital Market Line (CML) is the efficient portion of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m:t>
                        </m:r>
                      </m:sup>
                    </m:sSup>
                  </m:oMath>
                </a14:m>
                <a:r>
                  <a:rPr lang="en-US" dirty="0"/>
                  <a:t>V frontier. </a:t>
                </a:r>
              </a:p>
              <a:p>
                <a:pPr lvl="1"/>
                <a:r>
                  <a:rPr lang="en-US" dirty="0"/>
                  <a:t>The CML shows the risk-return tradeoff available to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oMath>
                </a14:m>
                <a:r>
                  <a:rPr lang="en-US" dirty="0"/>
                  <a:t>V investors. </a:t>
                </a:r>
              </a:p>
              <a:p>
                <a:pPr lvl="1"/>
                <a:r>
                  <a:rPr lang="en-US" dirty="0"/>
                  <a:t>The slope of the CML is the maximum Sharpe ratio which can be achieved by any portfolio. </a:t>
                </a:r>
              </a:p>
              <a:p>
                <a:pPr lvl="1"/>
                <a:r>
                  <a:rPr lang="en-US" dirty="0"/>
                  <a:t>The inefficient portion of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oMath>
                </a14:m>
                <a:r>
                  <a:rPr lang="en-US" dirty="0"/>
                  <a:t>V frontier achieves the minimum (negative) Sharpe ratio by shorting the tangency portfolio </a:t>
                </a:r>
              </a:p>
              <a:p>
                <a:endParaRPr lang="en-US" dirty="0"/>
              </a:p>
              <a:p>
                <a:pPr lvl="1"/>
                <a:endParaRPr lang="en-US" dirty="0"/>
              </a:p>
              <a:p>
                <a:endParaRPr lang="en-US" dirty="0"/>
              </a:p>
            </p:txBody>
          </p:sp>
        </mc:Choice>
        <mc:Fallback>
          <p:sp>
            <p:nvSpPr>
              <p:cNvPr id="2" name="Content Placeholder 1">
                <a:extLst>
                  <a:ext uri="{FF2B5EF4-FFF2-40B4-BE49-F238E27FC236}">
                    <a16:creationId xmlns:a16="http://schemas.microsoft.com/office/drawing/2014/main" id="{02D47DB1-F5E4-324A-8AF5-4D5E89DB1E93}"/>
                  </a:ext>
                </a:extLst>
              </p:cNvPr>
              <p:cNvSpPr>
                <a:spLocks noGrp="1" noRot="1" noChangeAspect="1" noMove="1" noResize="1" noEditPoints="1" noAdjustHandles="1" noChangeArrowheads="1" noChangeShapeType="1" noTextEdit="1"/>
              </p:cNvSpPr>
              <p:nvPr>
                <p:ph idx="1"/>
              </p:nvPr>
            </p:nvSpPr>
            <p:spPr>
              <a:blipFill>
                <a:blip r:embed="rId2"/>
                <a:stretch>
                  <a:fillRect l="-95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5ECBFEF-C4D7-0D4D-9FB6-12A78D0527A7}"/>
              </a:ext>
            </a:extLst>
          </p:cNvPr>
          <p:cNvSpPr>
            <a:spLocks noGrp="1"/>
          </p:cNvSpPr>
          <p:nvPr>
            <p:ph type="title"/>
          </p:nvPr>
        </p:nvSpPr>
        <p:spPr/>
        <p:txBody>
          <a:bodyPr/>
          <a:lstStyle/>
          <a:p>
            <a:r>
              <a:rPr lang="en-US" dirty="0"/>
              <a:t>Capital Market Line</a:t>
            </a:r>
          </a:p>
        </p:txBody>
      </p:sp>
    </p:spTree>
    <p:extLst>
      <p:ext uri="{BB962C8B-B14F-4D97-AF65-F5344CB8AC3E}">
        <p14:creationId xmlns:p14="http://schemas.microsoft.com/office/powerpoint/2010/main" val="2116738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DC04285B-9BB1-C545-AF37-233C3BDF07AB}"/>
              </a:ext>
            </a:extLst>
          </p:cNvPr>
          <p:cNvPicPr>
            <a:picLocks noGrp="1" noChangeAspect="1"/>
          </p:cNvPicPr>
          <p:nvPr>
            <p:ph idx="1"/>
          </p:nvPr>
        </p:nvPicPr>
        <p:blipFill>
          <a:blip r:embed="rId2"/>
          <a:stretch>
            <a:fillRect/>
          </a:stretch>
        </p:blipFill>
        <p:spPr>
          <a:xfrm>
            <a:off x="3133725" y="1731963"/>
            <a:ext cx="5918200" cy="4203700"/>
          </a:xfrm>
        </p:spPr>
      </p:pic>
      <p:sp>
        <p:nvSpPr>
          <p:cNvPr id="3" name="Title 2">
            <a:extLst>
              <a:ext uri="{FF2B5EF4-FFF2-40B4-BE49-F238E27FC236}">
                <a16:creationId xmlns:a16="http://schemas.microsoft.com/office/drawing/2014/main" id="{93427E6C-1B0A-8E4C-BED8-E30124972D69}"/>
              </a:ext>
            </a:extLst>
          </p:cNvPr>
          <p:cNvSpPr>
            <a:spLocks noGrp="1"/>
          </p:cNvSpPr>
          <p:nvPr>
            <p:ph type="title"/>
          </p:nvPr>
        </p:nvSpPr>
        <p:spPr/>
        <p:txBody>
          <a:bodyPr/>
          <a:lstStyle/>
          <a:p>
            <a:r>
              <a:rPr lang="en-US" dirty="0">
                <a:highlight>
                  <a:srgbClr val="FFFF00"/>
                </a:highlight>
              </a:rPr>
              <a:t>PLACEHOLDER</a:t>
            </a:r>
          </a:p>
        </p:txBody>
      </p:sp>
    </p:spTree>
    <p:extLst>
      <p:ext uri="{BB962C8B-B14F-4D97-AF65-F5344CB8AC3E}">
        <p14:creationId xmlns:p14="http://schemas.microsoft.com/office/powerpoint/2010/main" val="2373414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01B0FE61-914D-A04E-A874-8215C1A1EBF2}"/>
                  </a:ext>
                </a:extLst>
              </p:cNvPr>
              <p:cNvSpPr>
                <a:spLocks noGrp="1"/>
              </p:cNvSpPr>
              <p:nvPr>
                <p:ph idx="1"/>
              </p:nvPr>
            </p:nvSpPr>
            <p:spPr/>
            <p:txBody>
              <a:bodyPr/>
              <a:lstStyle/>
              <a:p>
                <a:r>
                  <a:rPr lang="en-US" dirty="0"/>
                  <a:t>Two-fund separation. Every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oMath>
                </a14:m>
                <a:r>
                  <a:rPr lang="en-US" dirty="0"/>
                  <a:t>V portfolio is the combination of the risky portfolio with maximal Sharpe Ratio and the risk-free rate. </a:t>
                </a:r>
              </a:p>
              <a:p>
                <a:r>
                  <a:rPr lang="en-US" dirty="0"/>
                  <a:t>Thus, for an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oMath>
                </a14:m>
                <a:r>
                  <a:rPr lang="en-US" dirty="0"/>
                  <a:t>V investor the asset allocation decision can be broken into two parts: </a:t>
                </a:r>
              </a:p>
              <a:p>
                <a:pPr marL="457200" lvl="1" indent="0">
                  <a:buNone/>
                </a:pPr>
                <a:r>
                  <a:rPr lang="en-US" dirty="0"/>
                  <a:t>	1. Find the tangency portfolio of risky assets,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𝑡</m:t>
                        </m:r>
                      </m:sup>
                    </m:sSup>
                  </m:oMath>
                </a14:m>
                <a:endParaRPr lang="en-US" dirty="0"/>
              </a:p>
              <a:p>
                <a:pPr marL="457200" lvl="1" indent="0">
                  <a:buNone/>
                </a:pPr>
                <a:r>
                  <a:rPr lang="en-US" dirty="0"/>
                  <a:t>	2. Choose an allocation between the risk-free rate and the tangency portfolio. </a:t>
                </a:r>
              </a:p>
              <a:p>
                <a:pPr marL="457200" lvl="1" indent="0">
                  <a:buNone/>
                </a:pPr>
                <a:endParaRPr lang="en-US" dirty="0"/>
              </a:p>
              <a:p>
                <a:endParaRPr lang="en-US" dirty="0"/>
              </a:p>
              <a:p>
                <a:endParaRPr lang="en-US" dirty="0"/>
              </a:p>
            </p:txBody>
          </p:sp>
        </mc:Choice>
        <mc:Fallback>
          <p:sp>
            <p:nvSpPr>
              <p:cNvPr id="2" name="Content Placeholder 1">
                <a:extLst>
                  <a:ext uri="{FF2B5EF4-FFF2-40B4-BE49-F238E27FC236}">
                    <a16:creationId xmlns:a16="http://schemas.microsoft.com/office/drawing/2014/main" id="{01B0FE61-914D-A04E-A874-8215C1A1EBF2}"/>
                  </a:ext>
                </a:extLst>
              </p:cNvPr>
              <p:cNvSpPr>
                <a:spLocks noGrp="1" noRot="1" noChangeAspect="1" noMove="1" noResize="1" noEditPoints="1" noAdjustHandles="1" noChangeArrowheads="1" noChangeShapeType="1" noTextEdit="1"/>
              </p:cNvSpPr>
              <p:nvPr>
                <p:ph idx="1"/>
              </p:nvPr>
            </p:nvSpPr>
            <p:spPr>
              <a:blipFill>
                <a:blip r:embed="rId2"/>
                <a:stretch>
                  <a:fillRect l="-95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F55EACD9-F077-724D-BB98-4D2F4681B62A}"/>
              </a:ext>
            </a:extLst>
          </p:cNvPr>
          <p:cNvSpPr>
            <a:spLocks noGrp="1"/>
          </p:cNvSpPr>
          <p:nvPr>
            <p:ph type="title"/>
          </p:nvPr>
        </p:nvSpPr>
        <p:spPr/>
        <p:txBody>
          <a:bodyPr/>
          <a:lstStyle/>
          <a:p>
            <a:r>
              <a:rPr lang="en-US" dirty="0"/>
              <a:t>Two-Fund Separation</a:t>
            </a:r>
          </a:p>
        </p:txBody>
      </p:sp>
    </p:spTree>
    <p:extLst>
      <p:ext uri="{BB962C8B-B14F-4D97-AF65-F5344CB8AC3E}">
        <p14:creationId xmlns:p14="http://schemas.microsoft.com/office/powerpoint/2010/main" val="265504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BF919D-FEE3-2E42-830E-0F79983B1696}"/>
              </a:ext>
            </a:extLst>
          </p:cNvPr>
          <p:cNvSpPr>
            <a:spLocks noGrp="1"/>
          </p:cNvSpPr>
          <p:nvPr>
            <p:ph idx="1"/>
          </p:nvPr>
        </p:nvSpPr>
        <p:spPr/>
        <p:txBody>
          <a:bodyPr/>
          <a:lstStyle/>
          <a:p>
            <a:r>
              <a:rPr lang="en-US" dirty="0"/>
              <a:t>The two-fund separation says that </a:t>
            </a:r>
          </a:p>
          <a:p>
            <a:pPr lvl="1"/>
            <a:r>
              <a:rPr lang="en-US" dirty="0"/>
              <a:t>Any investment in risky assets should be in the tangency portfolio since it offers the maximum Sharpe Ratio. </a:t>
            </a:r>
          </a:p>
          <a:p>
            <a:pPr lvl="1"/>
            <a:r>
              <a:rPr lang="en-US" dirty="0"/>
              <a:t>One must decide the desired level of risk in the investment, which determines the split between the riskless asset and the tangency portfolio. </a:t>
            </a:r>
          </a:p>
          <a:p>
            <a:pPr marL="457200" lvl="1" indent="0">
              <a:buNone/>
            </a:pPr>
            <a:endParaRPr lang="en-US" dirty="0"/>
          </a:p>
        </p:txBody>
      </p:sp>
      <p:sp>
        <p:nvSpPr>
          <p:cNvPr id="3" name="Title 2">
            <a:extLst>
              <a:ext uri="{FF2B5EF4-FFF2-40B4-BE49-F238E27FC236}">
                <a16:creationId xmlns:a16="http://schemas.microsoft.com/office/drawing/2014/main" id="{4AAAB28F-BB68-5B4D-80E5-B2C6EF377976}"/>
              </a:ext>
            </a:extLst>
          </p:cNvPr>
          <p:cNvSpPr>
            <a:spLocks noGrp="1"/>
          </p:cNvSpPr>
          <p:nvPr>
            <p:ph type="title"/>
          </p:nvPr>
        </p:nvSpPr>
        <p:spPr/>
        <p:txBody>
          <a:bodyPr/>
          <a:lstStyle/>
          <a:p>
            <a:r>
              <a:rPr lang="en-US" dirty="0"/>
              <a:t>Intuition of Asset Allocation</a:t>
            </a:r>
          </a:p>
        </p:txBody>
      </p:sp>
    </p:spTree>
    <p:extLst>
      <p:ext uri="{BB962C8B-B14F-4D97-AF65-F5344CB8AC3E}">
        <p14:creationId xmlns:p14="http://schemas.microsoft.com/office/powerpoint/2010/main" val="8903936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10D8B6-28D0-0541-87C4-D11AB88F4E88}"/>
              </a:ext>
            </a:extLst>
          </p:cNvPr>
          <p:cNvSpPr>
            <a:spLocks noGrp="1"/>
          </p:cNvSpPr>
          <p:nvPr>
            <p:ph idx="1"/>
          </p:nvPr>
        </p:nvSpPr>
        <p:spPr/>
        <p:txBody>
          <a:bodyPr/>
          <a:lstStyle/>
          <a:p>
            <a:r>
              <a:rPr lang="en-US" dirty="0"/>
              <a:t>The return variance of an MV portfolio is given by</a:t>
            </a:r>
          </a:p>
          <a:p>
            <a:endParaRPr lang="en-US" dirty="0"/>
          </a:p>
          <a:p>
            <a:endParaRPr lang="en-US" dirty="0"/>
          </a:p>
          <a:p>
            <a:r>
              <a:rPr lang="en-US" dirty="0"/>
              <a:t>This implies that the return volatility (standard-deviation) is linear in the absolute value of the mean excess return: </a:t>
            </a:r>
          </a:p>
          <a:p>
            <a:endParaRPr lang="en-US" dirty="0"/>
          </a:p>
          <a:p>
            <a:pPr marL="0" indent="0">
              <a:buNone/>
            </a:pPr>
            <a:endParaRPr lang="en-US" dirty="0"/>
          </a:p>
        </p:txBody>
      </p:sp>
      <mc:AlternateContent xmlns:mc="http://schemas.openxmlformats.org/markup-compatibility/2006">
        <mc:Choice xmlns:a14="http://schemas.microsoft.com/office/drawing/2010/main" Requires="a14">
          <p:sp>
            <p:nvSpPr>
              <p:cNvPr id="3" name="Title 2">
                <a:extLst>
                  <a:ext uri="{FF2B5EF4-FFF2-40B4-BE49-F238E27FC236}">
                    <a16:creationId xmlns:a16="http://schemas.microsoft.com/office/drawing/2014/main" id="{EE4FA714-E86B-674D-BDE4-E6E8E42F345E}"/>
                  </a:ext>
                </a:extLst>
              </p:cNvPr>
              <p:cNvSpPr>
                <a:spLocks noGrp="1"/>
              </p:cNvSpPr>
              <p:nvPr>
                <p:ph type="title"/>
              </p:nvPr>
            </p:nvSpPr>
            <p:spPr/>
            <p:txBody>
              <a:bodyPr/>
              <a:lstStyle/>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oMath>
                </a14:m>
                <a:r>
                  <a:rPr lang="en-US" dirty="0"/>
                  <a:t>V Portfolio Variance Formula</a:t>
                </a:r>
              </a:p>
            </p:txBody>
          </p:sp>
        </mc:Choice>
        <mc:Fallback>
          <p:sp>
            <p:nvSpPr>
              <p:cNvPr id="3" name="Title 2">
                <a:extLst>
                  <a:ext uri="{FF2B5EF4-FFF2-40B4-BE49-F238E27FC236}">
                    <a16:creationId xmlns:a16="http://schemas.microsoft.com/office/drawing/2014/main" id="{EE4FA714-E86B-674D-BDE4-E6E8E42F345E}"/>
                  </a:ext>
                </a:extLst>
              </p:cNvPr>
              <p:cNvSpPr>
                <a:spLocks noGrp="1" noRot="1" noChangeAspect="1" noMove="1" noResize="1" noEditPoints="1" noAdjustHandles="1" noChangeArrowheads="1" noChangeShapeType="1" noTextEdit="1"/>
              </p:cNvSpPr>
              <p:nvPr>
                <p:ph type="title"/>
              </p:nvPr>
            </p:nvSpPr>
            <p:spPr>
              <a:blipFill>
                <a:blip r:embed="rId2"/>
                <a:stretch>
                  <a:fillRect l="-852" t="-8219" b="-20548"/>
                </a:stretch>
              </a:blipFill>
            </p:spPr>
            <p:txBody>
              <a:bodyPr/>
              <a:lstStyle/>
              <a:p>
                <a:r>
                  <a:rPr lang="en-US">
                    <a:noFill/>
                  </a:rPr>
                  <a:t> </a:t>
                </a:r>
              </a:p>
            </p:txBody>
          </p:sp>
        </mc:Fallback>
      </mc:AlternateContent>
      <p:pic>
        <p:nvPicPr>
          <p:cNvPr id="5" name="Picture 4" descr="Text&#10;&#10;Description automatically generated with medium confidence">
            <a:extLst>
              <a:ext uri="{FF2B5EF4-FFF2-40B4-BE49-F238E27FC236}">
                <a16:creationId xmlns:a16="http://schemas.microsoft.com/office/drawing/2014/main" id="{411C90CD-8756-0E46-8A6D-476F514321A2}"/>
              </a:ext>
            </a:extLst>
          </p:cNvPr>
          <p:cNvPicPr>
            <a:picLocks noChangeAspect="1"/>
          </p:cNvPicPr>
          <p:nvPr/>
        </p:nvPicPr>
        <p:blipFill>
          <a:blip r:embed="rId3"/>
          <a:stretch>
            <a:fillRect/>
          </a:stretch>
        </p:blipFill>
        <p:spPr>
          <a:xfrm>
            <a:off x="4972878" y="2206870"/>
            <a:ext cx="2246244" cy="1538189"/>
          </a:xfrm>
          <a:prstGeom prst="rect">
            <a:avLst/>
          </a:prstGeom>
        </p:spPr>
      </p:pic>
      <p:pic>
        <p:nvPicPr>
          <p:cNvPr id="7" name="Picture 6" descr="Text&#10;&#10;Description automatically generated with low confidence">
            <a:extLst>
              <a:ext uri="{FF2B5EF4-FFF2-40B4-BE49-F238E27FC236}">
                <a16:creationId xmlns:a16="http://schemas.microsoft.com/office/drawing/2014/main" id="{CE5A86BD-9A8D-4C42-8018-1300143C150E}"/>
              </a:ext>
            </a:extLst>
          </p:cNvPr>
          <p:cNvPicPr>
            <a:picLocks noChangeAspect="1"/>
          </p:cNvPicPr>
          <p:nvPr/>
        </p:nvPicPr>
        <p:blipFill>
          <a:blip r:embed="rId4"/>
          <a:stretch>
            <a:fillRect/>
          </a:stretch>
        </p:blipFill>
        <p:spPr>
          <a:xfrm>
            <a:off x="4937490" y="5033553"/>
            <a:ext cx="2317019" cy="1538189"/>
          </a:xfrm>
          <a:prstGeom prst="rect">
            <a:avLst/>
          </a:prstGeom>
        </p:spPr>
      </p:pic>
    </p:spTree>
    <p:extLst>
      <p:ext uri="{BB962C8B-B14F-4D97-AF65-F5344CB8AC3E}">
        <p14:creationId xmlns:p14="http://schemas.microsoft.com/office/powerpoint/2010/main" val="3711104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FE330FBB-77A0-3B44-8BAD-A3F7899ADA67}"/>
                  </a:ext>
                </a:extLst>
              </p:cNvPr>
              <p:cNvSpPr>
                <a:spLocks noGrp="1"/>
              </p:cNvSpPr>
              <p:nvPr>
                <p:ph idx="1"/>
              </p:nvPr>
            </p:nvSpPr>
            <p:spPr>
              <a:xfrm>
                <a:off x="131618" y="1490134"/>
                <a:ext cx="6626991" cy="4632370"/>
              </a:xfrm>
            </p:spPr>
            <p:txBody>
              <a:bodyPr>
                <a:normAutofit fontScale="77500" lnSpcReduction="20000"/>
              </a:bodyPr>
              <a:lstStyle/>
              <a:p>
                <a:r>
                  <a:rPr lang="en-US" dirty="0"/>
                  <a:t>The result is that any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m:t>
                        </m:r>
                      </m:sup>
                    </m:sSup>
                    <m:r>
                      <a:rPr lang="en-US" b="0" i="1" smtClean="0">
                        <a:latin typeface="Cambria Math" panose="02040503050406030204" pitchFamily="18" charset="0"/>
                      </a:rPr>
                      <m:t>𝑉</m:t>
                    </m:r>
                  </m:oMath>
                </a14:m>
                <a:r>
                  <a:rPr lang="en-US" dirty="0"/>
                  <a:t> portfolio is a combination of the tangency portfolio,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𝑡</m:t>
                        </m:r>
                      </m:sup>
                    </m:sSup>
                  </m:oMath>
                </a14:m>
                <a:r>
                  <a:rPr lang="en-US" dirty="0"/>
                  <a:t>, and a position in the riskless asset. </a:t>
                </a:r>
              </a:p>
              <a:p>
                <a:pPr lvl="1"/>
                <a:r>
                  <a:rPr lang="en-US" dirty="0"/>
                  <a:t>The tangency portfolio,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𝑡</m:t>
                        </m:r>
                      </m:sup>
                    </m:sSup>
                  </m:oMath>
                </a14:m>
                <a:r>
                  <a:rPr lang="en-US" dirty="0"/>
                  <a:t> invests 100% in risky assets, 1’</a:t>
                </a: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𝑤</m:t>
                        </m:r>
                      </m:e>
                      <m:sup>
                        <m:r>
                          <a:rPr lang="en-US" i="1">
                            <a:solidFill>
                              <a:prstClr val="black"/>
                            </a:solidFill>
                            <a:latin typeface="Cambria Math" panose="02040503050406030204" pitchFamily="18" charset="0"/>
                          </a:rPr>
                          <m:t>𝑡</m:t>
                        </m:r>
                      </m:sup>
                    </m:sSup>
                  </m:oMath>
                </a14:m>
                <a:r>
                  <a:rPr lang="en-US" sz="900" dirty="0"/>
                  <a:t> </a:t>
                </a:r>
                <a:r>
                  <a:rPr lang="en-US" dirty="0"/>
                  <a:t>= 1.</a:t>
                </a:r>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𝑡</m:t>
                        </m:r>
                      </m:sup>
                    </m:sSup>
                    <m:r>
                      <a:rPr lang="en-US" i="1">
                        <a:latin typeface="Cambria Math" panose="02040503050406030204" pitchFamily="18" charset="0"/>
                      </a:rPr>
                      <m:t> </m:t>
                    </m:r>
                    <m:r>
                      <a:rPr lang="en-US" b="0" i="1" smtClean="0">
                        <a:latin typeface="Cambria Math" panose="02040503050406030204" pitchFamily="18" charset="0"/>
                      </a:rPr>
                      <m:t>𝑖</m:t>
                    </m:r>
                  </m:oMath>
                </a14:m>
                <a:r>
                  <a:rPr lang="en-US" dirty="0"/>
                  <a:t>s the unique portfolio which is on the risky MV frontier as well as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r>
                      <a:rPr lang="en-US" i="1">
                        <a:latin typeface="Cambria Math" panose="02040503050406030204" pitchFamily="18" charset="0"/>
                      </a:rPr>
                      <m:t>𝑉</m:t>
                    </m:r>
                  </m:oMath>
                </a14:m>
                <a:r>
                  <a:rPr lang="en-US" dirty="0"/>
                  <a:t> frontier expanded by the risk-free asset. </a:t>
                </a:r>
              </a:p>
              <a:p>
                <a:pPr lvl="1"/>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𝑡</m:t>
                        </m:r>
                      </m:sup>
                    </m:sSup>
                    <m:r>
                      <a:rPr lang="en-US" i="1">
                        <a:latin typeface="Cambria Math" panose="02040503050406030204" pitchFamily="18" charset="0"/>
                      </a:rPr>
                      <m:t> </m:t>
                    </m:r>
                  </m:oMath>
                </a14:m>
                <a:r>
                  <a:rPr lang="en-US" dirty="0"/>
                  <a:t>is the point on the risky MV frontier at which the tangency line goes through the risk-free rate. (See the figure)</a:t>
                </a:r>
              </a:p>
              <a:p>
                <a:pPr lvl="1"/>
                <a:endParaRPr lang="en-US" dirty="0"/>
              </a:p>
              <a:p>
                <a:endParaRPr lang="en-US" dirty="0"/>
              </a:p>
            </p:txBody>
          </p:sp>
        </mc:Choice>
        <mc:Fallback>
          <p:sp>
            <p:nvSpPr>
              <p:cNvPr id="2" name="Content Placeholder 1">
                <a:extLst>
                  <a:ext uri="{FF2B5EF4-FFF2-40B4-BE49-F238E27FC236}">
                    <a16:creationId xmlns:a16="http://schemas.microsoft.com/office/drawing/2014/main" id="{FE330FBB-77A0-3B44-8BAD-A3F7899ADA67}"/>
                  </a:ext>
                </a:extLst>
              </p:cNvPr>
              <p:cNvSpPr>
                <a:spLocks noGrp="1" noRot="1" noChangeAspect="1" noMove="1" noResize="1" noEditPoints="1" noAdjustHandles="1" noChangeArrowheads="1" noChangeShapeType="1" noTextEdit="1"/>
              </p:cNvSpPr>
              <p:nvPr>
                <p:ph idx="1"/>
              </p:nvPr>
            </p:nvSpPr>
            <p:spPr>
              <a:xfrm>
                <a:off x="131618" y="1490134"/>
                <a:ext cx="6626991" cy="4632370"/>
              </a:xfrm>
              <a:blipFill>
                <a:blip r:embed="rId2"/>
                <a:stretch>
                  <a:fillRect l="-956" b="-137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08983C5-80FE-F54D-AF92-BB8941BDCCF4}"/>
              </a:ext>
            </a:extLst>
          </p:cNvPr>
          <p:cNvSpPr>
            <a:spLocks noGrp="1"/>
          </p:cNvSpPr>
          <p:nvPr>
            <p:ph type="title"/>
          </p:nvPr>
        </p:nvSpPr>
        <p:spPr/>
        <p:txBody>
          <a:bodyPr/>
          <a:lstStyle/>
          <a:p>
            <a:r>
              <a:rPr lang="en-US" dirty="0"/>
              <a:t>Tangency Portfolio </a:t>
            </a:r>
          </a:p>
        </p:txBody>
      </p:sp>
      <p:pic>
        <p:nvPicPr>
          <p:cNvPr id="5" name="Picture 4" descr="Chart&#10;&#10;Description automatically generated">
            <a:extLst>
              <a:ext uri="{FF2B5EF4-FFF2-40B4-BE49-F238E27FC236}">
                <a16:creationId xmlns:a16="http://schemas.microsoft.com/office/drawing/2014/main" id="{CE334C68-7B1F-5D4F-B6CB-F9BF63194976}"/>
              </a:ext>
            </a:extLst>
          </p:cNvPr>
          <p:cNvPicPr>
            <a:picLocks noChangeAspect="1"/>
          </p:cNvPicPr>
          <p:nvPr/>
        </p:nvPicPr>
        <p:blipFill>
          <a:blip r:embed="rId3"/>
          <a:stretch>
            <a:fillRect/>
          </a:stretch>
        </p:blipFill>
        <p:spPr>
          <a:xfrm>
            <a:off x="6657221" y="2346495"/>
            <a:ext cx="5403161" cy="3190336"/>
          </a:xfrm>
          <a:prstGeom prst="rect">
            <a:avLst/>
          </a:prstGeom>
        </p:spPr>
      </p:pic>
    </p:spTree>
    <p:extLst>
      <p:ext uri="{BB962C8B-B14F-4D97-AF65-F5344CB8AC3E}">
        <p14:creationId xmlns:p14="http://schemas.microsoft.com/office/powerpoint/2010/main" val="1397163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F0138F-3602-C44B-A6D8-626C9B553E50}"/>
              </a:ext>
            </a:extLst>
          </p:cNvPr>
          <p:cNvSpPr>
            <a:spLocks noGrp="1"/>
          </p:cNvSpPr>
          <p:nvPr>
            <p:ph idx="1"/>
          </p:nvPr>
        </p:nvSpPr>
        <p:spPr/>
        <p:txBody>
          <a:bodyPr/>
          <a:lstStyle/>
          <a:p>
            <a:endParaRPr lang="en-US" dirty="0"/>
          </a:p>
          <a:p>
            <a:endParaRPr lang="en-US" dirty="0"/>
          </a:p>
        </p:txBody>
      </p:sp>
      <p:sp>
        <p:nvSpPr>
          <p:cNvPr id="3" name="Title 2">
            <a:extLst>
              <a:ext uri="{FF2B5EF4-FFF2-40B4-BE49-F238E27FC236}">
                <a16:creationId xmlns:a16="http://schemas.microsoft.com/office/drawing/2014/main" id="{2F498608-CBAE-B94A-BC5D-60A2FA15D0AA}"/>
              </a:ext>
            </a:extLst>
          </p:cNvPr>
          <p:cNvSpPr>
            <a:spLocks noGrp="1"/>
          </p:cNvSpPr>
          <p:nvPr>
            <p:ph type="title"/>
          </p:nvPr>
        </p:nvSpPr>
        <p:spPr/>
        <p:txBody>
          <a:bodyPr>
            <a:normAutofit fontScale="90000"/>
          </a:bodyPr>
          <a:lstStyle/>
          <a:p>
            <a:r>
              <a:rPr lang="en-US" dirty="0">
                <a:highlight>
                  <a:srgbClr val="FFFF00"/>
                </a:highlight>
              </a:rPr>
              <a:t>Slide with python weighting data for mean variance</a:t>
            </a:r>
          </a:p>
        </p:txBody>
      </p:sp>
    </p:spTree>
    <p:extLst>
      <p:ext uri="{BB962C8B-B14F-4D97-AF65-F5344CB8AC3E}">
        <p14:creationId xmlns:p14="http://schemas.microsoft.com/office/powerpoint/2010/main" val="3404617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3691E8-D5E9-3349-88E5-4D1CC6D2498A}"/>
              </a:ext>
            </a:extLst>
          </p:cNvPr>
          <p:cNvSpPr>
            <a:spLocks noGrp="1"/>
          </p:cNvSpPr>
          <p:nvPr>
            <p:ph idx="1"/>
          </p:nvPr>
        </p:nvSpPr>
        <p:spPr/>
        <p:txBody>
          <a:bodyPr/>
          <a:lstStyle/>
          <a:p>
            <a:pPr fontAlgn="base"/>
            <a:r>
              <a:rPr lang="en-US" dirty="0"/>
              <a:t>Sensitized to In-Sample</a:t>
            </a:r>
          </a:p>
          <a:p>
            <a:pPr fontAlgn="base"/>
            <a:r>
              <a:rPr lang="en-US" dirty="0"/>
              <a:t>Market movements change and portfolio is not great out of sample</a:t>
            </a:r>
          </a:p>
          <a:p>
            <a:pPr fontAlgn="base"/>
            <a:r>
              <a:rPr lang="en-US" dirty="0"/>
              <a:t>Unrealistic weightings</a:t>
            </a:r>
          </a:p>
          <a:p>
            <a:endParaRPr lang="en-US" dirty="0"/>
          </a:p>
        </p:txBody>
      </p:sp>
      <p:sp>
        <p:nvSpPr>
          <p:cNvPr id="3" name="Title 2">
            <a:extLst>
              <a:ext uri="{FF2B5EF4-FFF2-40B4-BE49-F238E27FC236}">
                <a16:creationId xmlns:a16="http://schemas.microsoft.com/office/drawing/2014/main" id="{F5C3952C-C94B-4A41-9733-0E7727E655D8}"/>
              </a:ext>
            </a:extLst>
          </p:cNvPr>
          <p:cNvSpPr>
            <a:spLocks noGrp="1"/>
          </p:cNvSpPr>
          <p:nvPr>
            <p:ph type="title"/>
          </p:nvPr>
        </p:nvSpPr>
        <p:spPr/>
        <p:txBody>
          <a:bodyPr/>
          <a:lstStyle/>
          <a:p>
            <a:r>
              <a:rPr lang="en-US" dirty="0"/>
              <a:t>Problems with Mean Variance</a:t>
            </a:r>
          </a:p>
        </p:txBody>
      </p:sp>
    </p:spTree>
    <p:extLst>
      <p:ext uri="{BB962C8B-B14F-4D97-AF65-F5344CB8AC3E}">
        <p14:creationId xmlns:p14="http://schemas.microsoft.com/office/powerpoint/2010/main" val="1310198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4B1D83B-7E13-A44D-8D84-3CCFB0E02AD4}"/>
              </a:ext>
            </a:extLst>
          </p:cNvPr>
          <p:cNvGraphicFramePr/>
          <p:nvPr>
            <p:extLst>
              <p:ext uri="{D42A27DB-BD31-4B8C-83A1-F6EECF244321}">
                <p14:modId xmlns:p14="http://schemas.microsoft.com/office/powerpoint/2010/main" val="2225191060"/>
              </p:ext>
            </p:extLst>
          </p:nvPr>
        </p:nvGraphicFramePr>
        <p:xfrm>
          <a:off x="2015067" y="1591733"/>
          <a:ext cx="8144933" cy="454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a:extLst>
              <a:ext uri="{FF2B5EF4-FFF2-40B4-BE49-F238E27FC236}">
                <a16:creationId xmlns:a16="http://schemas.microsoft.com/office/drawing/2014/main" id="{7F391035-C30A-2D46-9F22-70C0AE1CF9C5}"/>
              </a:ext>
            </a:extLst>
          </p:cNvPr>
          <p:cNvSpPr>
            <a:spLocks noGrp="1"/>
          </p:cNvSpPr>
          <p:nvPr>
            <p:ph type="title"/>
          </p:nvPr>
        </p:nvSpPr>
        <p:spPr>
          <a:xfrm>
            <a:off x="563880" y="262149"/>
            <a:ext cx="10515600" cy="915035"/>
          </a:xfrm>
        </p:spPr>
        <p:txBody>
          <a:bodyPr>
            <a:normAutofit/>
          </a:bodyPr>
          <a:lstStyle/>
          <a:p>
            <a:r>
              <a:rPr lang="en-US" dirty="0"/>
              <a:t>Summary of Topics cont. </a:t>
            </a:r>
          </a:p>
        </p:txBody>
      </p:sp>
      <p:sp>
        <p:nvSpPr>
          <p:cNvPr id="3" name="TextBox 2">
            <a:extLst>
              <a:ext uri="{FF2B5EF4-FFF2-40B4-BE49-F238E27FC236}">
                <a16:creationId xmlns:a16="http://schemas.microsoft.com/office/drawing/2014/main" id="{A3D6F61B-D09F-6F4C-B84B-63182E10EA42}"/>
              </a:ext>
            </a:extLst>
          </p:cNvPr>
          <p:cNvSpPr txBox="1"/>
          <p:nvPr/>
        </p:nvSpPr>
        <p:spPr>
          <a:xfrm>
            <a:off x="2032000" y="945402"/>
            <a:ext cx="6294120" cy="646331"/>
          </a:xfrm>
          <a:prstGeom prst="rect">
            <a:avLst/>
          </a:prstGeom>
          <a:noFill/>
        </p:spPr>
        <p:txBody>
          <a:bodyPr wrap="square" rtlCol="0">
            <a:spAutoFit/>
          </a:bodyPr>
          <a:lstStyle/>
          <a:p>
            <a:r>
              <a:rPr lang="en-US" sz="3600" i="1" dirty="0"/>
              <a:t>Linear Algebra</a:t>
            </a:r>
          </a:p>
        </p:txBody>
      </p:sp>
    </p:spTree>
    <p:extLst>
      <p:ext uri="{BB962C8B-B14F-4D97-AF65-F5344CB8AC3E}">
        <p14:creationId xmlns:p14="http://schemas.microsoft.com/office/powerpoint/2010/main" val="9474133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25BA0A-08FB-284D-BEBA-76FDD40A0ADD}"/>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82FE1327-CA7B-1742-BD55-8764143D10DB}"/>
              </a:ext>
            </a:extLst>
          </p:cNvPr>
          <p:cNvSpPr>
            <a:spLocks noGrp="1"/>
          </p:cNvSpPr>
          <p:nvPr>
            <p:ph type="title"/>
          </p:nvPr>
        </p:nvSpPr>
        <p:spPr/>
        <p:txBody>
          <a:bodyPr/>
          <a:lstStyle/>
          <a:p>
            <a:r>
              <a:rPr lang="en-US" dirty="0">
                <a:highlight>
                  <a:srgbClr val="FFFF00"/>
                </a:highlight>
              </a:rPr>
              <a:t>Diagonalized Mean-Variance Placeholder</a:t>
            </a:r>
          </a:p>
        </p:txBody>
      </p:sp>
    </p:spTree>
    <p:extLst>
      <p:ext uri="{BB962C8B-B14F-4D97-AF65-F5344CB8AC3E}">
        <p14:creationId xmlns:p14="http://schemas.microsoft.com/office/powerpoint/2010/main" val="4920624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37776-7124-0A43-985A-39A7A1ABDF15}"/>
              </a:ext>
            </a:extLst>
          </p:cNvPr>
          <p:cNvSpPr>
            <a:spLocks noGrp="1"/>
          </p:cNvSpPr>
          <p:nvPr>
            <p:ph type="ctrTitle"/>
          </p:nvPr>
        </p:nvSpPr>
        <p:spPr>
          <a:xfrm>
            <a:off x="1557916" y="2552384"/>
            <a:ext cx="9076167" cy="1411968"/>
          </a:xfrm>
        </p:spPr>
        <p:txBody>
          <a:bodyPr/>
          <a:lstStyle/>
          <a:p>
            <a:pPr algn="ctr"/>
            <a:r>
              <a:rPr lang="en-US" sz="8000" dirty="0"/>
              <a:t>Questions? </a:t>
            </a:r>
          </a:p>
        </p:txBody>
      </p:sp>
    </p:spTree>
    <p:extLst>
      <p:ext uri="{BB962C8B-B14F-4D97-AF65-F5344CB8AC3E}">
        <p14:creationId xmlns:p14="http://schemas.microsoft.com/office/powerpoint/2010/main" val="188424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8000-23A3-4A4E-B45A-5B4BAFEC9A17}"/>
              </a:ext>
            </a:extLst>
          </p:cNvPr>
          <p:cNvSpPr>
            <a:spLocks noGrp="1"/>
          </p:cNvSpPr>
          <p:nvPr>
            <p:ph type="ctrTitle"/>
          </p:nvPr>
        </p:nvSpPr>
        <p:spPr>
          <a:xfrm>
            <a:off x="1557916" y="2556933"/>
            <a:ext cx="9076167" cy="1411968"/>
          </a:xfrm>
        </p:spPr>
        <p:txBody>
          <a:bodyPr>
            <a:normAutofit/>
          </a:bodyPr>
          <a:lstStyle/>
          <a:p>
            <a:r>
              <a:rPr lang="en-US" sz="8000" dirty="0"/>
              <a:t>Risk and Variation</a:t>
            </a:r>
          </a:p>
        </p:txBody>
      </p:sp>
    </p:spTree>
    <p:extLst>
      <p:ext uri="{BB962C8B-B14F-4D97-AF65-F5344CB8AC3E}">
        <p14:creationId xmlns:p14="http://schemas.microsoft.com/office/powerpoint/2010/main" val="151449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D8C1-37BB-B940-95EA-FDFE60FB4B83}"/>
              </a:ext>
            </a:extLst>
          </p:cNvPr>
          <p:cNvSpPr>
            <a:spLocks noGrp="1"/>
          </p:cNvSpPr>
          <p:nvPr>
            <p:ph type="title"/>
          </p:nvPr>
        </p:nvSpPr>
        <p:spPr/>
        <p:txBody>
          <a:bodyPr/>
          <a:lstStyle/>
          <a:p>
            <a:r>
              <a:rPr lang="en-US" dirty="0"/>
              <a:t>Return Notation</a:t>
            </a:r>
          </a:p>
        </p:txBody>
      </p:sp>
      <p:pic>
        <p:nvPicPr>
          <p:cNvPr id="8" name="Content Placeholder 7" descr="Text, table&#10;&#10;Description automatically generated with medium confidence">
            <a:extLst>
              <a:ext uri="{FF2B5EF4-FFF2-40B4-BE49-F238E27FC236}">
                <a16:creationId xmlns:a16="http://schemas.microsoft.com/office/drawing/2014/main" id="{DFD77E18-EF87-8A4A-BF53-9C9455E7B9CE}"/>
              </a:ext>
            </a:extLst>
          </p:cNvPr>
          <p:cNvPicPr>
            <a:picLocks noGrp="1" noChangeAspect="1"/>
          </p:cNvPicPr>
          <p:nvPr>
            <p:ph idx="1"/>
          </p:nvPr>
        </p:nvPicPr>
        <p:blipFill>
          <a:blip r:embed="rId2"/>
          <a:stretch>
            <a:fillRect/>
          </a:stretch>
        </p:blipFill>
        <p:spPr>
          <a:xfrm>
            <a:off x="1039633" y="2542214"/>
            <a:ext cx="10112733" cy="2497618"/>
          </a:xfrm>
        </p:spPr>
      </p:pic>
      <p:sp>
        <p:nvSpPr>
          <p:cNvPr id="6" name="TextBox 5">
            <a:extLst>
              <a:ext uri="{FF2B5EF4-FFF2-40B4-BE49-F238E27FC236}">
                <a16:creationId xmlns:a16="http://schemas.microsoft.com/office/drawing/2014/main" id="{F8A60CA3-CCA0-C94B-ADE9-2A6655683F3C}"/>
              </a:ext>
            </a:extLst>
          </p:cNvPr>
          <p:cNvSpPr txBox="1"/>
          <p:nvPr/>
        </p:nvSpPr>
        <p:spPr>
          <a:xfrm>
            <a:off x="2664769" y="1481010"/>
            <a:ext cx="6855531" cy="523220"/>
          </a:xfrm>
          <a:prstGeom prst="rect">
            <a:avLst/>
          </a:prstGeom>
          <a:noFill/>
        </p:spPr>
        <p:txBody>
          <a:bodyPr wrap="none" rtlCol="0">
            <a:spAutoFit/>
          </a:bodyPr>
          <a:lstStyle/>
          <a:p>
            <a:r>
              <a:rPr lang="en-US" sz="2800" dirty="0">
                <a:solidFill>
                  <a:schemeClr val="bg1"/>
                </a:solidFill>
              </a:rPr>
              <a:t>For one period, we can denote the return by r</a:t>
            </a:r>
          </a:p>
        </p:txBody>
      </p:sp>
    </p:spTree>
    <p:extLst>
      <p:ext uri="{BB962C8B-B14F-4D97-AF65-F5344CB8AC3E}">
        <p14:creationId xmlns:p14="http://schemas.microsoft.com/office/powerpoint/2010/main" val="3712478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8000-23A3-4A4E-B45A-5B4BAFEC9A17}"/>
              </a:ext>
            </a:extLst>
          </p:cNvPr>
          <p:cNvSpPr>
            <a:spLocks noGrp="1"/>
          </p:cNvSpPr>
          <p:nvPr>
            <p:ph type="title"/>
          </p:nvPr>
        </p:nvSpPr>
        <p:spPr>
          <a:xfrm>
            <a:off x="131617" y="370067"/>
            <a:ext cx="11921837" cy="915035"/>
          </a:xfrm>
        </p:spPr>
        <p:txBody>
          <a:bodyPr>
            <a:normAutofit/>
          </a:bodyPr>
          <a:lstStyle/>
          <a:p>
            <a:r>
              <a:rPr lang="en-US" dirty="0"/>
              <a:t>Return Notation Continued</a:t>
            </a:r>
          </a:p>
        </p:txBody>
      </p:sp>
      <p:sp>
        <p:nvSpPr>
          <p:cNvPr id="42" name="TextBox 41">
            <a:extLst>
              <a:ext uri="{FF2B5EF4-FFF2-40B4-BE49-F238E27FC236}">
                <a16:creationId xmlns:a16="http://schemas.microsoft.com/office/drawing/2014/main" id="{BF967039-90F1-074F-83B5-E16F20D55173}"/>
              </a:ext>
            </a:extLst>
          </p:cNvPr>
          <p:cNvSpPr txBox="1"/>
          <p:nvPr/>
        </p:nvSpPr>
        <p:spPr>
          <a:xfrm>
            <a:off x="131763" y="1452899"/>
            <a:ext cx="11329031" cy="1323439"/>
          </a:xfrm>
          <a:prstGeom prst="rect">
            <a:avLst/>
          </a:prstGeom>
          <a:noFill/>
        </p:spPr>
        <p:txBody>
          <a:bodyPr wrap="square" rtlCol="0">
            <a:spAutoFit/>
          </a:bodyPr>
          <a:lstStyle/>
          <a:p>
            <a:pPr algn="ctr"/>
            <a:r>
              <a:rPr lang="en-US" sz="3200" dirty="0">
                <a:solidFill>
                  <a:schemeClr val="bg1"/>
                </a:solidFill>
              </a:rPr>
              <a:t>If we consider a portfolio of return r and weight w</a:t>
            </a:r>
            <a:endParaRPr lang="en-US" sz="4800" dirty="0">
              <a:solidFill>
                <a:schemeClr val="bg1"/>
              </a:solidFill>
            </a:endParaRPr>
          </a:p>
          <a:p>
            <a:pPr algn="ctr"/>
            <a:endParaRPr lang="en-US" sz="4800" dirty="0">
              <a:solidFill>
                <a:schemeClr val="bg1"/>
              </a:solidFill>
              <a:latin typeface="Avenir Book" panose="02000503020000020003" pitchFamily="2" charset="0"/>
            </a:endParaRPr>
          </a:p>
        </p:txBody>
      </p:sp>
      <p:pic>
        <p:nvPicPr>
          <p:cNvPr id="4" name="Picture 3" descr="Table&#10;&#10;Description automatically generated">
            <a:extLst>
              <a:ext uri="{FF2B5EF4-FFF2-40B4-BE49-F238E27FC236}">
                <a16:creationId xmlns:a16="http://schemas.microsoft.com/office/drawing/2014/main" id="{3E21B516-D4BF-184A-93F6-C3E97CC1D094}"/>
              </a:ext>
            </a:extLst>
          </p:cNvPr>
          <p:cNvPicPr>
            <a:picLocks noChangeAspect="1"/>
          </p:cNvPicPr>
          <p:nvPr/>
        </p:nvPicPr>
        <p:blipFill>
          <a:blip r:embed="rId3"/>
          <a:stretch>
            <a:fillRect/>
          </a:stretch>
        </p:blipFill>
        <p:spPr>
          <a:xfrm>
            <a:off x="3180999" y="2187151"/>
            <a:ext cx="5823071" cy="2075688"/>
          </a:xfrm>
          <a:prstGeom prst="rect">
            <a:avLst/>
          </a:prstGeom>
        </p:spPr>
      </p:pic>
      <p:pic>
        <p:nvPicPr>
          <p:cNvPr id="7" name="Picture 6" descr="Table&#10;&#10;Description automatically generated">
            <a:extLst>
              <a:ext uri="{FF2B5EF4-FFF2-40B4-BE49-F238E27FC236}">
                <a16:creationId xmlns:a16="http://schemas.microsoft.com/office/drawing/2014/main" id="{9450E79F-AF47-9E4A-AAB7-486194573F43}"/>
              </a:ext>
            </a:extLst>
          </p:cNvPr>
          <p:cNvPicPr>
            <a:picLocks noChangeAspect="1"/>
          </p:cNvPicPr>
          <p:nvPr/>
        </p:nvPicPr>
        <p:blipFill>
          <a:blip r:embed="rId4"/>
          <a:stretch>
            <a:fillRect/>
          </a:stretch>
        </p:blipFill>
        <p:spPr>
          <a:xfrm>
            <a:off x="3787484" y="4152541"/>
            <a:ext cx="4610100" cy="1689100"/>
          </a:xfrm>
          <a:prstGeom prst="rect">
            <a:avLst/>
          </a:prstGeom>
        </p:spPr>
      </p:pic>
      <p:sp>
        <p:nvSpPr>
          <p:cNvPr id="8" name="TextBox 7">
            <a:extLst>
              <a:ext uri="{FF2B5EF4-FFF2-40B4-BE49-F238E27FC236}">
                <a16:creationId xmlns:a16="http://schemas.microsoft.com/office/drawing/2014/main" id="{E35A9897-AA1E-A242-88F4-48B115D6BE6C}"/>
              </a:ext>
            </a:extLst>
          </p:cNvPr>
          <p:cNvSpPr txBox="1"/>
          <p:nvPr/>
        </p:nvSpPr>
        <p:spPr>
          <a:xfrm>
            <a:off x="527761" y="5760367"/>
            <a:ext cx="11525693" cy="954107"/>
          </a:xfrm>
          <a:prstGeom prst="rect">
            <a:avLst/>
          </a:prstGeom>
          <a:noFill/>
        </p:spPr>
        <p:txBody>
          <a:bodyPr wrap="square" rtlCol="0">
            <a:spAutoFit/>
          </a:bodyPr>
          <a:lstStyle/>
          <a:p>
            <a:pPr algn="ctr"/>
            <a:r>
              <a:rPr lang="en-US" sz="2800" dirty="0"/>
              <a:t>Where weight allocation is the percentage of each holding comprises in an investment portfolio</a:t>
            </a:r>
          </a:p>
        </p:txBody>
      </p:sp>
    </p:spTree>
    <p:extLst>
      <p:ext uri="{BB962C8B-B14F-4D97-AF65-F5344CB8AC3E}">
        <p14:creationId xmlns:p14="http://schemas.microsoft.com/office/powerpoint/2010/main" val="1466384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CA97-9F7D-1348-B9BB-AEEFBF16E974}"/>
              </a:ext>
            </a:extLst>
          </p:cNvPr>
          <p:cNvSpPr>
            <a:spLocks noGrp="1"/>
          </p:cNvSpPr>
          <p:nvPr>
            <p:ph type="title"/>
          </p:nvPr>
        </p:nvSpPr>
        <p:spPr/>
        <p:txBody>
          <a:bodyPr/>
          <a:lstStyle/>
          <a:p>
            <a:r>
              <a:rPr lang="en-US" dirty="0"/>
              <a:t>Portfolio Return Stats</a:t>
            </a:r>
          </a:p>
        </p:txBody>
      </p:sp>
      <p:pic>
        <p:nvPicPr>
          <p:cNvPr id="6" name="Content Placeholder 5" descr="Diagram, schematic&#10;&#10;Description automatically generated">
            <a:extLst>
              <a:ext uri="{FF2B5EF4-FFF2-40B4-BE49-F238E27FC236}">
                <a16:creationId xmlns:a16="http://schemas.microsoft.com/office/drawing/2014/main" id="{96938A81-28D4-4E42-916B-184FCC58CEE5}"/>
              </a:ext>
            </a:extLst>
          </p:cNvPr>
          <p:cNvPicPr>
            <a:picLocks noGrp="1" noChangeAspect="1"/>
          </p:cNvPicPr>
          <p:nvPr>
            <p:ph idx="1"/>
          </p:nvPr>
        </p:nvPicPr>
        <p:blipFill>
          <a:blip r:embed="rId2"/>
          <a:stretch>
            <a:fillRect/>
          </a:stretch>
        </p:blipFill>
        <p:spPr>
          <a:xfrm>
            <a:off x="3193514" y="2834640"/>
            <a:ext cx="5798042" cy="1188720"/>
          </a:xfrm>
        </p:spPr>
      </p:pic>
      <p:sp>
        <p:nvSpPr>
          <p:cNvPr id="4" name="TextBox 3">
            <a:extLst>
              <a:ext uri="{FF2B5EF4-FFF2-40B4-BE49-F238E27FC236}">
                <a16:creationId xmlns:a16="http://schemas.microsoft.com/office/drawing/2014/main" id="{B50E2AA2-3825-5745-A2BA-904933EDFCCD}"/>
              </a:ext>
            </a:extLst>
          </p:cNvPr>
          <p:cNvSpPr txBox="1"/>
          <p:nvPr/>
        </p:nvSpPr>
        <p:spPr>
          <a:xfrm>
            <a:off x="983355" y="1416897"/>
            <a:ext cx="10218360" cy="584775"/>
          </a:xfrm>
          <a:prstGeom prst="rect">
            <a:avLst/>
          </a:prstGeom>
          <a:noFill/>
        </p:spPr>
        <p:txBody>
          <a:bodyPr wrap="square" rtlCol="0">
            <a:spAutoFit/>
          </a:bodyPr>
          <a:lstStyle/>
          <a:p>
            <a:r>
              <a:rPr lang="en-US" sz="3200" dirty="0">
                <a:solidFill>
                  <a:schemeClr val="bg1"/>
                </a:solidFill>
              </a:rPr>
              <a:t>Investment portfolio return </a:t>
            </a:r>
            <a:r>
              <a:rPr lang="en-US" sz="3200" dirty="0" err="1">
                <a:solidFill>
                  <a:schemeClr val="bg1"/>
                </a:solidFill>
              </a:rPr>
              <a:t>r</a:t>
            </a:r>
            <a:r>
              <a:rPr lang="en-US" sz="3200" baseline="30000" dirty="0" err="1">
                <a:solidFill>
                  <a:schemeClr val="bg1"/>
                </a:solidFill>
              </a:rPr>
              <a:t>P</a:t>
            </a:r>
            <a:r>
              <a:rPr lang="en-US" sz="3200" baseline="30000" dirty="0">
                <a:solidFill>
                  <a:schemeClr val="bg1"/>
                </a:solidFill>
              </a:rPr>
              <a:t> </a:t>
            </a:r>
            <a:r>
              <a:rPr lang="en-US" sz="3200" dirty="0">
                <a:solidFill>
                  <a:schemeClr val="bg1"/>
                </a:solidFill>
              </a:rPr>
              <a:t>has mean and variance of </a:t>
            </a:r>
            <a:endParaRPr lang="en-US" sz="3200" dirty="0">
              <a:solidFill>
                <a:schemeClr val="bg1"/>
              </a:solidFill>
              <a:effectLst/>
            </a:endParaRPr>
          </a:p>
        </p:txBody>
      </p:sp>
      <p:pic>
        <p:nvPicPr>
          <p:cNvPr id="8" name="Picture 7">
            <a:extLst>
              <a:ext uri="{FF2B5EF4-FFF2-40B4-BE49-F238E27FC236}">
                <a16:creationId xmlns:a16="http://schemas.microsoft.com/office/drawing/2014/main" id="{D94F6B97-A1B0-1D49-A99F-832B6E18AD56}"/>
              </a:ext>
            </a:extLst>
          </p:cNvPr>
          <p:cNvPicPr>
            <a:picLocks noChangeAspect="1"/>
          </p:cNvPicPr>
          <p:nvPr/>
        </p:nvPicPr>
        <p:blipFill>
          <a:blip r:embed="rId3"/>
          <a:stretch>
            <a:fillRect/>
          </a:stretch>
        </p:blipFill>
        <p:spPr>
          <a:xfrm>
            <a:off x="905183" y="4261823"/>
            <a:ext cx="10374704" cy="1189011"/>
          </a:xfrm>
          <a:prstGeom prst="rect">
            <a:avLst/>
          </a:prstGeom>
        </p:spPr>
      </p:pic>
    </p:spTree>
    <p:extLst>
      <p:ext uri="{BB962C8B-B14F-4D97-AF65-F5344CB8AC3E}">
        <p14:creationId xmlns:p14="http://schemas.microsoft.com/office/powerpoint/2010/main" val="1635686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A430F-6D02-E347-9DAF-E5DC4C885154}"/>
              </a:ext>
            </a:extLst>
          </p:cNvPr>
          <p:cNvSpPr>
            <a:spLocks noGrp="1"/>
          </p:cNvSpPr>
          <p:nvPr>
            <p:ph type="title"/>
          </p:nvPr>
        </p:nvSpPr>
        <p:spPr/>
        <p:txBody>
          <a:bodyPr/>
          <a:lstStyle/>
          <a:p>
            <a:r>
              <a:rPr lang="en-US" dirty="0"/>
              <a:t>Diversification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F33FC8D-7C06-F246-88CC-EB380210F04D}"/>
                  </a:ext>
                </a:extLst>
              </p:cNvPr>
              <p:cNvSpPr>
                <a:spLocks noGrp="1"/>
              </p:cNvSpPr>
              <p:nvPr>
                <p:ph idx="1"/>
              </p:nvPr>
            </p:nvSpPr>
            <p:spPr>
              <a:xfrm>
                <a:off x="131619" y="2200137"/>
                <a:ext cx="7142296" cy="4536346"/>
              </a:xfrm>
            </p:spPr>
            <p:txBody>
              <a:bodyPr/>
              <a:lstStyle/>
              <a:p>
                <a:r>
                  <a:rPr lang="en-US" dirty="0"/>
                  <a:t>Mean returns are linear in allocations</a:t>
                </a:r>
              </a:p>
              <a:p>
                <a:r>
                  <a:rPr lang="en-US" dirty="0"/>
                  <a:t>While volatility of returns is less than linear in allocation</a:t>
                </a:r>
                <a:endParaRPr lang="en-US" i="1" dirty="0"/>
              </a:p>
              <a:p>
                <a:pPr marL="0" indent="0">
                  <a:buNone/>
                </a:pPr>
                <a:r>
                  <a:rPr lang="en-US" i="1" dirty="0"/>
                  <a:t>However, this is only required when </a:t>
                </a:r>
                <a14:m>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&lt;1</m:t>
                    </m:r>
                  </m:oMath>
                </a14:m>
                <a:endParaRPr lang="en-US" i="1" dirty="0"/>
              </a:p>
              <a:p>
                <a:pPr marL="0" indent="0">
                  <a:buNone/>
                </a:pPr>
                <a:endParaRPr lang="en-US" i="1" dirty="0"/>
              </a:p>
            </p:txBody>
          </p:sp>
        </mc:Choice>
        <mc:Fallback>
          <p:sp>
            <p:nvSpPr>
              <p:cNvPr id="3" name="Content Placeholder 2">
                <a:extLst>
                  <a:ext uri="{FF2B5EF4-FFF2-40B4-BE49-F238E27FC236}">
                    <a16:creationId xmlns:a16="http://schemas.microsoft.com/office/drawing/2014/main" id="{FF33FC8D-7C06-F246-88CC-EB380210F04D}"/>
                  </a:ext>
                </a:extLst>
              </p:cNvPr>
              <p:cNvSpPr>
                <a:spLocks noGrp="1" noRot="1" noChangeAspect="1" noMove="1" noResize="1" noEditPoints="1" noAdjustHandles="1" noChangeArrowheads="1" noChangeShapeType="1" noTextEdit="1"/>
              </p:cNvSpPr>
              <p:nvPr>
                <p:ph idx="1"/>
              </p:nvPr>
            </p:nvSpPr>
            <p:spPr>
              <a:xfrm>
                <a:off x="131619" y="2200137"/>
                <a:ext cx="7142296" cy="4536346"/>
              </a:xfrm>
              <a:blipFill>
                <a:blip r:embed="rId2"/>
                <a:stretch>
                  <a:fillRect l="-177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1E2757D-0E7A-C948-BF1B-43394AE0827F}"/>
              </a:ext>
            </a:extLst>
          </p:cNvPr>
          <p:cNvSpPr txBox="1"/>
          <p:nvPr/>
        </p:nvSpPr>
        <p:spPr>
          <a:xfrm>
            <a:off x="2254102" y="1450232"/>
            <a:ext cx="8271560" cy="584775"/>
          </a:xfrm>
          <a:prstGeom prst="rect">
            <a:avLst/>
          </a:prstGeom>
          <a:noFill/>
        </p:spPr>
        <p:txBody>
          <a:bodyPr wrap="none" rtlCol="0">
            <a:spAutoFit/>
          </a:bodyPr>
          <a:lstStyle/>
          <a:p>
            <a:r>
              <a:rPr lang="en-US" sz="3200" dirty="0">
                <a:solidFill>
                  <a:schemeClr val="bg1"/>
                </a:solidFill>
              </a:rPr>
              <a:t>Portfolio diversification refers to the case where:</a:t>
            </a:r>
          </a:p>
        </p:txBody>
      </p:sp>
      <p:pic>
        <p:nvPicPr>
          <p:cNvPr id="1026" name="Picture 2" descr="Diversification: Why Not Put Everything in Whatever Will Go Up the Most? –  Marotta On Money">
            <a:extLst>
              <a:ext uri="{FF2B5EF4-FFF2-40B4-BE49-F238E27FC236}">
                <a16:creationId xmlns:a16="http://schemas.microsoft.com/office/drawing/2014/main" id="{A8EEA25A-8AA5-6F4D-AFC9-EB7B7BAFE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6411" y="2492486"/>
            <a:ext cx="4514398" cy="3385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970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ounting Lecture V7" id="{5E86BA25-3627-0849-B11E-F145F39B86A7}" vid="{59F59E6E-7793-1648-9D66-020CFBBAE9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1634</TotalTime>
  <Words>1547</Words>
  <Application>Microsoft Macintosh PowerPoint</Application>
  <PresentationFormat>Widescreen</PresentationFormat>
  <Paragraphs>198</Paragraphs>
  <Slides>41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Avenir Book</vt:lpstr>
      <vt:lpstr>Calibri</vt:lpstr>
      <vt:lpstr>Cambria Math</vt:lpstr>
      <vt:lpstr>DM Serif Display</vt:lpstr>
      <vt:lpstr>Fira Sans Extra Condensed Medium</vt:lpstr>
      <vt:lpstr>Wingdings</vt:lpstr>
      <vt:lpstr>Office Theme</vt:lpstr>
      <vt:lpstr>Quant Curriculum</vt:lpstr>
      <vt:lpstr>Summary of Topics</vt:lpstr>
      <vt:lpstr>Summary of Topics cont. </vt:lpstr>
      <vt:lpstr>Summary of Topics cont. </vt:lpstr>
      <vt:lpstr>Risk and Variation</vt:lpstr>
      <vt:lpstr>Return Notation</vt:lpstr>
      <vt:lpstr>Return Notation Continued</vt:lpstr>
      <vt:lpstr>Portfolio Return Stats</vt:lpstr>
      <vt:lpstr>Diversification</vt:lpstr>
      <vt:lpstr>Correlation</vt:lpstr>
      <vt:lpstr>Perfect Correlation</vt:lpstr>
      <vt:lpstr>Imperfect Correlation</vt:lpstr>
      <vt:lpstr>Riskless, a Perfect Hedge</vt:lpstr>
      <vt:lpstr>Portfolio Variance as Average Covariances </vt:lpstr>
      <vt:lpstr>Portfolio Irrelevance of Individual Security Variance </vt:lpstr>
      <vt:lpstr>Diversified Portfolio</vt:lpstr>
      <vt:lpstr>Portfolio Variance Decomposition</vt:lpstr>
      <vt:lpstr>Systematic Risk</vt:lpstr>
      <vt:lpstr>Idiosyncratic Risk</vt:lpstr>
      <vt:lpstr>Correlation and Diversified Portfolios</vt:lpstr>
      <vt:lpstr>Mean Variance</vt:lpstr>
      <vt:lpstr>Mean Variance Comparisons</vt:lpstr>
      <vt:lpstr>Diversification across n assets</vt:lpstr>
      <vt:lpstr>Example. Mean-variance frontier formed by 25 U.S. equity portfolios, sorted by size and and book/market.  </vt:lpstr>
      <vt:lpstr>Mean-volatility frontier formed by 25 U.S. equity portfolios, sorted by size and and book/market. </vt:lpstr>
      <vt:lpstr>Efficient Portfolios</vt:lpstr>
      <vt:lpstr>Notation</vt:lpstr>
      <vt:lpstr>With a Riskless Asset</vt:lpstr>
      <vt:lpstr>Mean Excess Returns</vt:lpstr>
      <vt:lpstr>Variance of Return</vt:lpstr>
      <vt:lpstr>Tangency portfolio and the Sharpe ratio </vt:lpstr>
      <vt:lpstr>Capital Market Line</vt:lpstr>
      <vt:lpstr>PLACEHOLDER</vt:lpstr>
      <vt:lpstr>Two-Fund Separation</vt:lpstr>
      <vt:lpstr>Intuition of Asset Allocation</vt:lpstr>
      <vt:lpstr>M^~V Portfolio Variance Formula</vt:lpstr>
      <vt:lpstr>Tangency Portfolio </vt:lpstr>
      <vt:lpstr>Slide with python weighting data for mean variance</vt:lpstr>
      <vt:lpstr>Problems with Mean Variance</vt:lpstr>
      <vt:lpstr>Diagonalized Mean-Variance Placeholder</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 Curriculum</dc:title>
  <dc:creator>Raphael Jimenez</dc:creator>
  <cp:lastModifiedBy>Raphael Jimenez</cp:lastModifiedBy>
  <cp:revision>5</cp:revision>
  <dcterms:created xsi:type="dcterms:W3CDTF">2022-04-01T19:55:30Z</dcterms:created>
  <dcterms:modified xsi:type="dcterms:W3CDTF">2022-04-02T23:10:08Z</dcterms:modified>
</cp:coreProperties>
</file>