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1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75" r:id="rId9"/>
    <p:sldId id="274" r:id="rId10"/>
    <p:sldId id="271" r:id="rId11"/>
    <p:sldId id="273" r:id="rId12"/>
  </p:sldIdLst>
  <p:sldSz cx="12192000" cy="6858000"/>
  <p:notesSz cx="6858000" cy="9144000"/>
  <p:embeddedFontLst>
    <p:embeddedFont>
      <p:font typeface="Arial Black" panose="020B0A04020102020204" pitchFamily="3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Schoolbook" panose="02040604050505020304" pitchFamily="18" charset="0"/>
      <p:regular r:id="rId20"/>
      <p:bold r:id="rId21"/>
      <p:italic r:id="rId22"/>
      <p:boldItalic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8347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9089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184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4776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108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168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0136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908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829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312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914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2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8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199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2357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ingo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8" name="Google Shape;148;p14"/>
          <p:cNvSpPr/>
          <p:nvPr/>
        </p:nvSpPr>
        <p:spPr>
          <a:xfrm rot="10800000" flipH="1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4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2434006" y="1630004"/>
            <a:ext cx="6829500" cy="279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Submitted in the partial fulfillment for the award of the degree of</a:t>
            </a:r>
            <a:endParaRPr sz="100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BACHELOR OF ENGINEERING </a:t>
            </a:r>
            <a:endParaRPr sz="20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IN</a:t>
            </a:r>
            <a:endParaRPr sz="100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entury Schoolbook"/>
                <a:ea typeface="Century Schoolbook"/>
                <a:cs typeface="Century Schoolbook"/>
                <a:sym typeface="Century Schoolbook"/>
              </a:rPr>
              <a:t>Cloud Computing </a:t>
            </a:r>
            <a:endParaRPr sz="20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1" name="Google Shape;151;p14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599450" y="6061000"/>
            <a:ext cx="4008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AIT-CSE</a:t>
            </a:r>
            <a:endParaRPr sz="16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56" name="Google Shape;156;p14"/>
          <p:cNvSpPr txBox="1"/>
          <p:nvPr/>
        </p:nvSpPr>
        <p:spPr>
          <a:xfrm>
            <a:off x="932325" y="4360300"/>
            <a:ext cx="3592200" cy="146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Submitted by: 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Ayushman Singh 20BCS4154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Parag Sharma 20BCS4158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Kunal Singh 20BCS4157</a:t>
            </a:r>
            <a:endParaRPr sz="17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8160925" y="4482575"/>
            <a:ext cx="3428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Under the </a:t>
            </a:r>
            <a:endParaRPr sz="1800"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Supervision of: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</a:t>
            </a:r>
            <a:r>
              <a:rPr lang="en-US" sz="1700">
                <a:solidFill>
                  <a:srgbClr val="252525"/>
                </a:solidFill>
              </a:rPr>
              <a:t>Hariharan Udhayakumar</a:t>
            </a:r>
            <a:endParaRPr sz="17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2557131" y="573447"/>
            <a:ext cx="6455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0000"/>
                </a:solidFill>
                <a:latin typeface="Arial Black"/>
                <a:ea typeface="Arial Black"/>
                <a:cs typeface="Arial Black"/>
                <a:sym typeface="Arial Black"/>
              </a:rPr>
              <a:t>STOCK MARKET PRICE PREDICTION </a:t>
            </a:r>
            <a:endParaRPr sz="4000" b="1" cap="none" dirty="0">
              <a:solidFill>
                <a:srgbClr val="CC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61620" algn="l" rtl="0">
              <a:spcBef>
                <a:spcPts val="0"/>
              </a:spcBef>
              <a:spcAft>
                <a:spcPts val="0"/>
              </a:spcAft>
              <a:buSzPts val="1480"/>
              <a:buChar char="🞆"/>
            </a:pPr>
            <a:r>
              <a:rPr lang="en-US" sz="2200" dirty="0"/>
              <a:t>Determining the Stock market forecasts is always been challenging work for business analysts.</a:t>
            </a:r>
          </a:p>
          <a:p>
            <a:pPr marL="274320" lvl="0" indent="-261620" algn="l" rtl="0">
              <a:spcBef>
                <a:spcPts val="0"/>
              </a:spcBef>
              <a:spcAft>
                <a:spcPts val="0"/>
              </a:spcAft>
              <a:buSzPts val="1480"/>
              <a:buChar char="🞆"/>
            </a:pPr>
            <a:r>
              <a:rPr lang="en-US" sz="2200" dirty="0"/>
              <a:t>Thus, Project applies the data mining technology of neural network to stock price forecast and receives a preferable result, which will provide the research of the stock market development a new thought &amp; We attempted to make use of huge textual data to predict the stock market indices.</a:t>
            </a:r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983883" y="776609"/>
            <a:ext cx="42242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Conclusion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>
            <a:spLocks noGrp="1"/>
          </p:cNvSpPr>
          <p:nvPr>
            <p:ph type="title"/>
          </p:nvPr>
        </p:nvSpPr>
        <p:spPr>
          <a:xfrm>
            <a:off x="1484311" y="685801"/>
            <a:ext cx="10006649" cy="109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FFC3A5"/>
              </a:buClr>
              <a:buSzPts val="5400"/>
              <a:buFont typeface="Century Schoolbook"/>
              <a:buNone/>
            </a:pPr>
            <a:r>
              <a:rPr lang="en-US" sz="5400" b="1" cap="none" dirty="0">
                <a:solidFill>
                  <a:srgbClr val="C00000"/>
                </a:solidFill>
              </a:rPr>
              <a:t>References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282" name="Google Shape;282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1722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783F04"/>
                </a:solidFill>
                <a:highlight>
                  <a:srgbClr val="FFFFFF"/>
                </a:highlight>
                <a:hlinkClick r:id="rId3"/>
              </a:rPr>
              <a:t>https://www.tiingo.com/</a:t>
            </a:r>
            <a:endParaRPr lang="en-US" sz="2200" dirty="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marL="61722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783F04"/>
                </a:solidFill>
                <a:highlight>
                  <a:srgbClr val="FFFFFF"/>
                </a:highlight>
                <a:hlinkClick r:id="rId4"/>
              </a:rPr>
              <a:t>https://www.geeksforgeeks.org/</a:t>
            </a:r>
            <a:endParaRPr lang="en-US" sz="2200" dirty="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marL="61722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783F04"/>
                </a:solidFill>
                <a:highlight>
                  <a:srgbClr val="FFFFFF"/>
                </a:highlight>
              </a:rPr>
              <a:t>https://www.simplilearn.com/tutorials/machine-learning-tutorial/stock-price-prediction-using-machine-learning</a:t>
            </a:r>
          </a:p>
          <a:p>
            <a:pPr marL="61722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marL="27432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marL="27432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783F04"/>
              </a:solidFill>
            </a:endParaRPr>
          </a:p>
          <a:p>
            <a:pPr marL="274320" lvl="0" indent="-203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endParaRPr sz="2200" dirty="0">
              <a:solidFill>
                <a:srgbClr val="783F04"/>
              </a:solidFill>
            </a:endParaRPr>
          </a:p>
          <a:p>
            <a:pPr marL="274320" lvl="0" indent="-203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endParaRPr sz="2200" dirty="0">
              <a:solidFill>
                <a:srgbClr val="783F04"/>
              </a:solidFill>
            </a:endParaRPr>
          </a:p>
        </p:txBody>
      </p:sp>
      <p:sp>
        <p:nvSpPr>
          <p:cNvPr id="283" name="Google Shape;283;p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>
            <a:spLocks noGrp="1"/>
          </p:cNvSpPr>
          <p:nvPr>
            <p:ph idx="1"/>
          </p:nvPr>
        </p:nvSpPr>
        <p:spPr>
          <a:xfrm>
            <a:off x="1244600" y="1598380"/>
            <a:ext cx="10515600" cy="495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Introduction to Project</a:t>
            </a:r>
            <a:endParaRPr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Problem Formulation</a:t>
            </a:r>
            <a:endParaRPr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Objectives of the work</a:t>
            </a:r>
            <a:endParaRPr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System Requirement Analysis</a:t>
            </a:r>
            <a:endParaRPr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Results and Outputs</a:t>
            </a:r>
            <a:endParaRPr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dirty="0"/>
          </a:p>
        </p:txBody>
      </p:sp>
      <p:sp>
        <p:nvSpPr>
          <p:cNvPr id="165" name="Google Shape;165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4865535" y="675050"/>
            <a:ext cx="246093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5400" b="1" cap="none" dirty="0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>
            <a:spLocks noGrp="1"/>
          </p:cNvSpPr>
          <p:nvPr>
            <p:ph idx="1"/>
          </p:nvPr>
        </p:nvSpPr>
        <p:spPr>
          <a:xfrm>
            <a:off x="1270739" y="1208150"/>
            <a:ext cx="9956700" cy="54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71755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dirty="0"/>
          </a:p>
          <a:p>
            <a:pPr marL="274320" marR="71755" lvl="0" indent="-33321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Schoolbook"/>
              <a:buChar char="🞆"/>
            </a:pPr>
            <a:r>
              <a:rPr lang="en-US" sz="3500" dirty="0"/>
              <a:t>The  </a:t>
            </a:r>
            <a:r>
              <a:rPr lang="en-US" sz="3500" dirty="0" err="1"/>
              <a:t>оbjeсtive</a:t>
            </a:r>
            <a:r>
              <a:rPr lang="en-US" sz="3500" dirty="0"/>
              <a:t>  </a:t>
            </a:r>
            <a:r>
              <a:rPr lang="en-US" sz="3500" dirty="0" err="1"/>
              <a:t>оf</a:t>
            </a:r>
            <a:r>
              <a:rPr lang="en-US" sz="3500" dirty="0"/>
              <a:t> Stock market prediction is to predict the future stock value of companies in order to obtain high proﬁts.</a:t>
            </a:r>
            <a:endParaRPr sz="3500" dirty="0"/>
          </a:p>
          <a:p>
            <a:pPr marL="274320" marR="71755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 </a:t>
            </a:r>
            <a:endParaRPr sz="3500" dirty="0"/>
          </a:p>
          <a:p>
            <a:pPr marL="274320" marR="71755" lvl="0" indent="-33321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Schoolbook"/>
              <a:buChar char="🞆"/>
            </a:pPr>
            <a:r>
              <a:rPr lang="en-US" sz="3500" dirty="0"/>
              <a:t>In this approach, we are using the technical analysis by using LSTM (Long Short-Term Memory) method. LSTM, is a Recurrent Neural Network, one of the popular deep learning models, used in stock market prediction.</a:t>
            </a:r>
          </a:p>
          <a:p>
            <a:pPr marL="274320" marR="71755" lvl="0" indent="-33321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Schoolbook"/>
              <a:buChar char="🞆"/>
            </a:pPr>
            <a:endParaRPr lang="en-US" sz="3500" dirty="0"/>
          </a:p>
          <a:p>
            <a:pPr marL="274320" marR="71755" lvl="0" indent="-33321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Schoolbook"/>
              <a:buChar char="🞆"/>
            </a:pPr>
            <a:r>
              <a:rPr lang="en-US" sz="3500" dirty="0"/>
              <a:t>we will fetch the historical data of stock automatically using python libraries and fit the LSTM model on this data to predict the future prices of the stock.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1816623" y="284820"/>
            <a:ext cx="855875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Introduction to Project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>
            <a:spLocks noGrp="1"/>
          </p:cNvSpPr>
          <p:nvPr>
            <p:ph idx="1"/>
          </p:nvPr>
        </p:nvSpPr>
        <p:spPr>
          <a:xfrm>
            <a:off x="1117650" y="1698285"/>
            <a:ext cx="99567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marR="71755" lvl="0" indent="-33401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🞆"/>
            </a:pPr>
            <a:r>
              <a:rPr lang="en-US" sz="2200" dirty="0"/>
              <a:t>The challenge of this project is to accurately predict the future closing value of a given stock across a given period of time in the future. For this project we will use a Long Short Term Memory networks – usually just called “LSTM” to predict the closing price of US STOCK MARKET.</a:t>
            </a:r>
          </a:p>
          <a:p>
            <a:pPr marL="274320" marR="71755" lvl="0" indent="-33401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🞆"/>
            </a:pPr>
            <a:r>
              <a:rPr lang="en-US" sz="2200" dirty="0"/>
              <a:t>In this project we are going to collect a sufficient amount of historical stock data. Using the data to train a dataset. Once trained, it can be used to predict stock behavior. The particular algorithms and indicator on which the prices would be predicted will be moving averages.</a:t>
            </a:r>
          </a:p>
        </p:txBody>
      </p:sp>
      <p:sp>
        <p:nvSpPr>
          <p:cNvPr id="179" name="Google Shape;179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1593908" y="439795"/>
            <a:ext cx="798808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</a:t>
            </a:r>
            <a:r>
              <a:rPr lang="en-US" sz="5400" b="1" cap="none" dirty="0">
                <a:solidFill>
                  <a:srgbClr val="FFC3A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5400" b="1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Formulation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>
            <a:spLocks noGrp="1"/>
          </p:cNvSpPr>
          <p:nvPr>
            <p:ph idx="1"/>
          </p:nvPr>
        </p:nvSpPr>
        <p:spPr>
          <a:xfrm>
            <a:off x="1117650" y="1862330"/>
            <a:ext cx="99567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marR="71755" lvl="0" indent="-33401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🞆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The proposed work is aimed to carry out work leading to the development of an approach for Stock Price Prediction </a:t>
            </a:r>
          </a:p>
          <a:p>
            <a:pPr marL="274320" marR="71755" lvl="0" indent="-33401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🞆"/>
            </a:pP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marR="71755" lvl="0" indent="-33401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🞆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The proposed aim will be achieved by Create a Machine learning model</a:t>
            </a:r>
          </a:p>
          <a:p>
            <a:pPr marL="274320" marR="71755" lvl="0" indent="-33401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🞆"/>
            </a:pP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1928833" y="585485"/>
            <a:ext cx="83343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Objectives</a:t>
            </a:r>
            <a:r>
              <a:rPr lang="en-US" sz="5400" b="1" cap="none" dirty="0">
                <a:solidFill>
                  <a:srgbClr val="FFC3A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5400" b="1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of</a:t>
            </a:r>
            <a:r>
              <a:rPr lang="en-US" sz="5400" b="1" cap="none" dirty="0">
                <a:solidFill>
                  <a:srgbClr val="FFC3A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5400" b="1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</a:t>
            </a:r>
            <a:r>
              <a:rPr lang="en-US" sz="5400" b="1" cap="none" dirty="0">
                <a:solidFill>
                  <a:srgbClr val="FFC3A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5400" b="1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Work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dirty="0"/>
          </a:p>
        </p:txBody>
      </p:sp>
      <p:sp>
        <p:nvSpPr>
          <p:cNvPr id="200" name="Google Shape;200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347944" y="422542"/>
            <a:ext cx="11264936" cy="148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Requirement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Analysis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8266B9-DF80-A383-F8F1-98513F65C3F6}"/>
              </a:ext>
            </a:extLst>
          </p:cNvPr>
          <p:cNvSpPr txBox="1">
            <a:spLocks/>
          </p:cNvSpPr>
          <p:nvPr/>
        </p:nvSpPr>
        <p:spPr>
          <a:xfrm>
            <a:off x="913773" y="2367092"/>
            <a:ext cx="10363826" cy="3424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5E6807-C7F6-15A7-8F1E-B6E5B85DB7FE}"/>
              </a:ext>
            </a:extLst>
          </p:cNvPr>
          <p:cNvSpPr txBox="1"/>
          <p:nvPr/>
        </p:nvSpPr>
        <p:spPr>
          <a:xfrm>
            <a:off x="1312758" y="2129769"/>
            <a:ext cx="9014394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71755" lvl="0" indent="-33401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🞆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PYTHON 3.7.5</a:t>
            </a:r>
          </a:p>
          <a:p>
            <a:pPr marL="274320" marR="71755" lvl="0" indent="-33401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🞆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JUPYTER NOTEBOOK</a:t>
            </a:r>
          </a:p>
          <a:p>
            <a:pPr marL="274320" marR="71755" lvl="0" indent="-33401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🞆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TIINGO API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>
            <a:spLocks noGrp="1"/>
          </p:cNvSpPr>
          <p:nvPr>
            <p:ph type="title"/>
          </p:nvPr>
        </p:nvSpPr>
        <p:spPr>
          <a:xfrm>
            <a:off x="913774" y="476886"/>
            <a:ext cx="10364451" cy="96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FFC3A5"/>
              </a:buClr>
              <a:buSzPts val="5400"/>
              <a:buFont typeface="Century Schoolbook"/>
              <a:buNone/>
            </a:pPr>
            <a:r>
              <a:rPr lang="en-US" sz="5400" b="1" cap="none" dirty="0">
                <a:solidFill>
                  <a:srgbClr val="C00000"/>
                </a:solidFill>
              </a:rPr>
              <a:t>Results and Outputs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229" name="Google Shape;229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F8B2D3-6243-29B7-8B13-B7EA2BD45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3021" y="1443329"/>
            <a:ext cx="9405257" cy="529045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7EDC91-E8B1-8B8E-3AE0-39FAF618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8660C-379B-497D-76AC-E7F5CA8AC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2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E4A8B-5FAE-FE1F-A0F9-907F3793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292C5-0AC2-5451-828B-74D924D1D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91" y="609600"/>
            <a:ext cx="10020018" cy="56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03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486</TotalTime>
  <Words>434</Words>
  <Application>Microsoft Office PowerPoint</Application>
  <PresentationFormat>Widescreen</PresentationFormat>
  <Paragraphs>63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Times New Roman</vt:lpstr>
      <vt:lpstr>Arial Black</vt:lpstr>
      <vt:lpstr>Corbel</vt:lpstr>
      <vt:lpstr>Arial</vt:lpstr>
      <vt:lpstr>Calibri</vt:lpstr>
      <vt:lpstr>Century Schoolbook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and Outputs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malik</dc:creator>
  <cp:lastModifiedBy>Ayushman Singh</cp:lastModifiedBy>
  <cp:revision>4</cp:revision>
  <dcterms:modified xsi:type="dcterms:W3CDTF">2022-05-19T04:25:05Z</dcterms:modified>
</cp:coreProperties>
</file>