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65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20" autoAdjust="0"/>
    <p:restoredTop sz="94629" autoAdjust="0"/>
  </p:normalViewPr>
  <p:slideViewPr>
    <p:cSldViewPr>
      <p:cViewPr varScale="1">
        <p:scale>
          <a:sx n="107" d="100"/>
          <a:sy n="107" d="100"/>
        </p:scale>
        <p:origin x="-130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AEE067C-CCB0-4F91-902F-368D31107A3E}" type="datetimeFigureOut">
              <a:rPr lang="en-GB" smtClean="0"/>
              <a:t>31/03/2014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DC37E60-DF87-468E-9C3C-7915B6B027F7}" type="slidenum">
              <a:rPr lang="en-GB" smtClean="0"/>
              <a:t>‹#›</a:t>
            </a:fld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132022" y="3217102"/>
            <a:ext cx="6813376" cy="46841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067C-CCB0-4F91-902F-368D31107A3E}" type="datetimeFigureOut">
              <a:rPr lang="en-GB" smtClean="0"/>
              <a:t>31/03/2014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37E60-DF87-468E-9C3C-7915B6B027F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067C-CCB0-4F91-902F-368D31107A3E}" type="datetimeFigureOut">
              <a:rPr lang="en-GB" smtClean="0"/>
              <a:t>31/03/2014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37E60-DF87-468E-9C3C-7915B6B027F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067C-CCB0-4F91-902F-368D31107A3E}" type="datetimeFigureOut">
              <a:rPr lang="en-GB" smtClean="0"/>
              <a:t>31/03/2014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37E60-DF87-468E-9C3C-7915B6B027F7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AEE067C-CCB0-4F91-902F-368D31107A3E}" type="datetimeFigureOut">
              <a:rPr lang="en-GB" smtClean="0"/>
              <a:t>31/03/2014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DC37E60-DF87-468E-9C3C-7915B6B027F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067C-CCB0-4F91-902F-368D31107A3E}" type="datetimeFigureOut">
              <a:rPr lang="en-GB" smtClean="0"/>
              <a:t>31/03/2014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37E60-DF87-468E-9C3C-7915B6B027F7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067C-CCB0-4F91-902F-368D31107A3E}" type="datetimeFigureOut">
              <a:rPr lang="en-GB" smtClean="0"/>
              <a:t>31/03/2014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37E60-DF87-468E-9C3C-7915B6B027F7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067C-CCB0-4F91-902F-368D31107A3E}" type="datetimeFigureOut">
              <a:rPr lang="en-GB" smtClean="0"/>
              <a:t>31/03/2014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37E60-DF87-468E-9C3C-7915B6B027F7}" type="slidenum">
              <a:rPr lang="en-GB" smtClean="0"/>
              <a:t>‹#›</a:t>
            </a:fld>
            <a:endParaRPr lang="en-GB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067C-CCB0-4F91-902F-368D31107A3E}" type="datetimeFigureOut">
              <a:rPr lang="en-GB" smtClean="0"/>
              <a:t>31/03/2014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37E60-DF87-468E-9C3C-7915B6B027F7}" type="slidenum">
              <a:rPr lang="en-GB" smtClean="0"/>
              <a:t>‹#›</a:t>
            </a:fld>
            <a:endParaRPr lang="en-GB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067C-CCB0-4F91-902F-368D31107A3E}" type="datetimeFigureOut">
              <a:rPr lang="en-GB" smtClean="0"/>
              <a:t>31/03/2014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37E60-DF87-468E-9C3C-7915B6B027F7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067C-CCB0-4F91-902F-368D31107A3E}" type="datetimeFigureOut">
              <a:rPr lang="en-GB" smtClean="0"/>
              <a:t>31/03/2014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37E60-DF87-468E-9C3C-7915B6B027F7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AEE067C-CCB0-4F91-902F-368D31107A3E}" type="datetimeFigureOut">
              <a:rPr lang="en-GB" smtClean="0"/>
              <a:t>31/03/2014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DC37E60-DF87-468E-9C3C-7915B6B027F7}" type="slidenum">
              <a:rPr lang="en-GB" smtClean="0"/>
              <a:t>‹#›</a:t>
            </a:fld>
            <a:endParaRPr lang="en-GB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132022" y="3217102"/>
            <a:ext cx="6813376" cy="46841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>
            <a:noAutofit/>
          </a:bodyPr>
          <a:lstStyle/>
          <a:p>
            <a:r>
              <a:rPr lang="en-GB" sz="4000" dirty="0" smtClean="0"/>
              <a:t>Classifying Playing Cards</a:t>
            </a:r>
            <a:endParaRPr lang="en-GB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>
            <a:noAutofit/>
          </a:bodyPr>
          <a:lstStyle/>
          <a:p>
            <a:r>
              <a:rPr lang="en-GB" sz="1400" dirty="0" smtClean="0"/>
              <a:t>EE4H Presentation and Demonstration – Yousef Amar and Chris Lewis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50782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Implement Computer Vision approaches to automatically classify playing cards.</a:t>
            </a:r>
          </a:p>
          <a:p>
            <a:r>
              <a:rPr lang="en-GB" dirty="0" smtClean="0"/>
              <a:t>Combination of high-level methods and low-level processing</a:t>
            </a:r>
            <a:r>
              <a:rPr lang="en-GB" dirty="0" smtClean="0"/>
              <a:t>.</a:t>
            </a:r>
          </a:p>
          <a:p>
            <a:r>
              <a:rPr lang="en-GB" dirty="0" smtClean="0"/>
              <a:t>Written in C++ using </a:t>
            </a:r>
            <a:r>
              <a:rPr lang="en-GB" dirty="0" err="1" smtClean="0"/>
              <a:t>OpenCV</a:t>
            </a:r>
            <a:r>
              <a:rPr lang="en-GB" dirty="0" smtClean="0"/>
              <a:t>.</a:t>
            </a:r>
          </a:p>
          <a:p>
            <a:r>
              <a:rPr lang="en-GB" dirty="0" smtClean="0"/>
              <a:t>Extracting all details from whole image. </a:t>
            </a:r>
            <a:endParaRPr lang="en-GB" dirty="0" smtClean="0"/>
          </a:p>
        </p:txBody>
      </p:sp>
      <p:sp>
        <p:nvSpPr>
          <p:cNvPr id="4" name="Right Arrow 3"/>
          <p:cNvSpPr/>
          <p:nvPr/>
        </p:nvSpPr>
        <p:spPr>
          <a:xfrm>
            <a:off x="3622087" y="4797152"/>
            <a:ext cx="1584176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2" descr="Y:\Modules\Year 4\EE4H\Assignment\Placards\4DIMND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998968"/>
            <a:ext cx="1584176" cy="224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ular Callout 7"/>
          <p:cNvSpPr/>
          <p:nvPr/>
        </p:nvSpPr>
        <p:spPr>
          <a:xfrm>
            <a:off x="5796136" y="4389592"/>
            <a:ext cx="2016224" cy="1350870"/>
          </a:xfrm>
          <a:prstGeom prst="wedgeRectCallout">
            <a:avLst>
              <a:gd name="adj1" fmla="val -37363"/>
              <a:gd name="adj2" fmla="val 776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“The four of diamonds.”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234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</a:t>
            </a:r>
            <a:endParaRPr lang="en-GB" dirty="0"/>
          </a:p>
        </p:txBody>
      </p:sp>
      <p:pic>
        <p:nvPicPr>
          <p:cNvPr id="1026" name="Picture 2" descr="https://bytebucket.org/Paraknight/ee4h/raw/5fec237eb1c55c26f5d772c593df8df9d792088b/demo/flowcharts/top-level.png?token=4e3b4beff4121decfd6177a88ae713ae66662d2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20888"/>
            <a:ext cx="8746750" cy="223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1763688" y="3806132"/>
            <a:ext cx="0" cy="1135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63688" y="4077072"/>
            <a:ext cx="180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Find all cards:</a:t>
            </a:r>
          </a:p>
          <a:p>
            <a:pPr marL="180975" indent="-180975">
              <a:buFontTx/>
              <a:buChar char="-"/>
            </a:pPr>
            <a:r>
              <a:rPr lang="en-GB" sz="1400" dirty="0" smtClean="0"/>
              <a:t>CLAHE</a:t>
            </a:r>
          </a:p>
          <a:p>
            <a:pPr marL="180975" indent="-180975">
              <a:buFontTx/>
              <a:buChar char="-"/>
            </a:pPr>
            <a:r>
              <a:rPr lang="en-GB" sz="1400" dirty="0" smtClean="0"/>
              <a:t>Contours</a:t>
            </a:r>
          </a:p>
          <a:p>
            <a:pPr marL="180975" indent="-180975">
              <a:buFontTx/>
              <a:buChar char="-"/>
            </a:pPr>
            <a:r>
              <a:rPr lang="en-GB" sz="1400" dirty="0" smtClean="0"/>
              <a:t>Duplicates</a:t>
            </a:r>
            <a:endParaRPr lang="en-GB" sz="14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2987824" y="2132856"/>
            <a:ext cx="0" cy="1135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987824" y="2132856"/>
            <a:ext cx="187220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Red or Black?</a:t>
            </a:r>
          </a:p>
          <a:p>
            <a:pPr marL="180975" indent="-180975">
              <a:buFontTx/>
              <a:buChar char="-"/>
            </a:pPr>
            <a:r>
              <a:rPr lang="en-GB" sz="1400" dirty="0" smtClean="0"/>
              <a:t>Remove background</a:t>
            </a:r>
          </a:p>
          <a:p>
            <a:pPr marL="180975" indent="-180975">
              <a:buFontTx/>
              <a:buChar char="-"/>
            </a:pPr>
            <a:r>
              <a:rPr lang="en-GB" sz="1400" dirty="0" smtClean="0"/>
              <a:t>Filter red channel</a:t>
            </a:r>
          </a:p>
          <a:p>
            <a:pPr marL="180975" indent="-180975">
              <a:buFontTx/>
              <a:buChar char="-"/>
            </a:pPr>
            <a:r>
              <a:rPr lang="en-GB" sz="1400" dirty="0" smtClean="0"/>
              <a:t>Evaluate corners</a:t>
            </a:r>
          </a:p>
          <a:p>
            <a:pPr marL="285750" indent="-285750">
              <a:buFontTx/>
              <a:buChar char="-"/>
            </a:pPr>
            <a:endParaRPr lang="en-GB" sz="1400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4139952" y="3826653"/>
            <a:ext cx="0" cy="1135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139952" y="4059649"/>
            <a:ext cx="187220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Picture card?</a:t>
            </a:r>
          </a:p>
          <a:p>
            <a:pPr marL="285750" indent="-285750">
              <a:buFontTx/>
              <a:buChar char="-"/>
            </a:pPr>
            <a:r>
              <a:rPr lang="en-GB" sz="1400" dirty="0" smtClean="0"/>
              <a:t>Picture square within card square?</a:t>
            </a:r>
          </a:p>
          <a:p>
            <a:pPr marL="285750" indent="-285750">
              <a:buFontTx/>
              <a:buChar char="-"/>
            </a:pPr>
            <a:r>
              <a:rPr lang="en-GB" sz="1400" dirty="0" smtClean="0"/>
              <a:t>Picture type, else value type</a:t>
            </a:r>
          </a:p>
          <a:p>
            <a:pPr marL="285750" indent="-285750">
              <a:buFontTx/>
              <a:buChar char="-"/>
            </a:pPr>
            <a:endParaRPr lang="en-GB" sz="1400" dirty="0" smtClean="0"/>
          </a:p>
          <a:p>
            <a:pPr marL="285750" indent="-285750">
              <a:buFontTx/>
              <a:buChar char="-"/>
            </a:pPr>
            <a:endParaRPr lang="en-GB" sz="1400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5364088" y="2115433"/>
            <a:ext cx="0" cy="1135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364088" y="2115433"/>
            <a:ext cx="18722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Corner blobs</a:t>
            </a:r>
          </a:p>
          <a:p>
            <a:pPr marL="180975" indent="-180975">
              <a:buFontTx/>
              <a:buChar char="-"/>
            </a:pPr>
            <a:r>
              <a:rPr lang="en-GB" sz="1400" dirty="0" smtClean="0"/>
              <a:t>Top is rank</a:t>
            </a:r>
          </a:p>
          <a:p>
            <a:pPr marL="180975" indent="-180975">
              <a:buFontTx/>
              <a:buChar char="-"/>
            </a:pPr>
            <a:r>
              <a:rPr lang="en-GB" sz="1400" dirty="0" smtClean="0"/>
              <a:t>Below is suit</a:t>
            </a:r>
            <a:endParaRPr lang="en-GB" sz="14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8172400" y="1268760"/>
            <a:ext cx="0" cy="1135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516216" y="1268760"/>
            <a:ext cx="187220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1400" dirty="0" smtClean="0"/>
              <a:t>Close rank</a:t>
            </a:r>
          </a:p>
          <a:p>
            <a:pPr marL="285750" indent="-285750">
              <a:buFontTx/>
              <a:buChar char="-"/>
            </a:pPr>
            <a:r>
              <a:rPr lang="en-GB" sz="1400" dirty="0" smtClean="0"/>
              <a:t>Erode symbols</a:t>
            </a:r>
          </a:p>
          <a:p>
            <a:pPr marL="285750" indent="-285750">
              <a:buFontTx/>
              <a:buChar char="-"/>
            </a:pPr>
            <a:r>
              <a:rPr lang="en-GB" sz="1400" dirty="0" smtClean="0"/>
              <a:t>Count remaining symbols</a:t>
            </a:r>
          </a:p>
          <a:p>
            <a:pPr marL="285750" indent="-285750">
              <a:buFontTx/>
              <a:buChar char="-"/>
            </a:pPr>
            <a:endParaRPr lang="en-GB" sz="1400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7340565" y="4648962"/>
            <a:ext cx="0" cy="1011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308304" y="4797152"/>
            <a:ext cx="187220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Use isolated suit/rank symbols as SEs for strict morphological Hit-or-Miss</a:t>
            </a:r>
          </a:p>
          <a:p>
            <a:pPr marL="285750" indent="-285750">
              <a:buFontTx/>
              <a:buChar char="-"/>
            </a:pPr>
            <a:endParaRPr lang="en-GB" sz="14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9036496" y="3806132"/>
            <a:ext cx="0" cy="1853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Overview of classification process: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4441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 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Progression in difficulty:</a:t>
            </a:r>
          </a:p>
          <a:p>
            <a:pPr lvl="1"/>
            <a:r>
              <a:rPr lang="en-GB" dirty="0" smtClean="0"/>
              <a:t>Provided whole-image </a:t>
            </a:r>
            <a:r>
              <a:rPr lang="en-GB" dirty="0" smtClean="0"/>
              <a:t>cards</a:t>
            </a:r>
          </a:p>
          <a:p>
            <a:pPr lvl="1"/>
            <a:r>
              <a:rPr lang="en-GB" dirty="0" smtClean="0"/>
              <a:t>Single card in good conditions</a:t>
            </a:r>
          </a:p>
          <a:p>
            <a:pPr lvl="1"/>
            <a:r>
              <a:rPr lang="en-GB" dirty="0" smtClean="0"/>
              <a:t>Multiple cards in one image</a:t>
            </a:r>
          </a:p>
          <a:p>
            <a:pPr lvl="1"/>
            <a:r>
              <a:rPr lang="en-GB" dirty="0" smtClean="0"/>
              <a:t>Multiple cards at odd angles</a:t>
            </a:r>
          </a:p>
          <a:p>
            <a:pPr lvl="1"/>
            <a:r>
              <a:rPr lang="en-GB" dirty="0" smtClean="0"/>
              <a:t>Invalid cards included (reverse sides)</a:t>
            </a:r>
            <a:endParaRPr lang="en-GB" dirty="0"/>
          </a:p>
        </p:txBody>
      </p:sp>
      <p:pic>
        <p:nvPicPr>
          <p:cNvPr id="1026" name="Picture 2" descr="Y:\Modules\Year 4\EE4H\Assignment\Placards\2CLUBS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436788"/>
            <a:ext cx="2271526" cy="3218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673448"/>
            <a:ext cx="2615629" cy="36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140968"/>
            <a:ext cx="3672408" cy="3114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427" y="2673448"/>
            <a:ext cx="2927076" cy="2744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6838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Live Demonstration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Two scenarios:</a:t>
            </a:r>
            <a:endParaRPr lang="en-GB" dirty="0"/>
          </a:p>
          <a:p>
            <a:pPr lvl="1"/>
            <a:r>
              <a:rPr lang="en-GB" dirty="0" smtClean="0"/>
              <a:t>Pre-captured original images of cards on a desk</a:t>
            </a:r>
          </a:p>
          <a:p>
            <a:pPr lvl="1"/>
            <a:r>
              <a:rPr lang="en-GB" dirty="0" smtClean="0"/>
              <a:t>Live captured images from a webcam</a:t>
            </a:r>
          </a:p>
        </p:txBody>
      </p:sp>
      <p:pic>
        <p:nvPicPr>
          <p:cNvPr id="4100" name="Picture 4" descr="Y:\Modules\Year 4\EE4H\Assignment\C++\newgitsrc\res\cards\kingofdiamond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924944"/>
            <a:ext cx="2172246" cy="3080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3377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1268760"/>
            <a:ext cx="6686550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460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229959"/>
            <a:ext cx="6517136" cy="552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721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 Discussion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651304" cy="5522168"/>
          </a:xfrm>
        </p:spPr>
        <p:txBody>
          <a:bodyPr>
            <a:normAutofit/>
          </a:bodyPr>
          <a:lstStyle/>
          <a:p>
            <a:r>
              <a:rPr lang="en-GB" dirty="0" smtClean="0"/>
              <a:t>In good lighting, almost perfect classification.</a:t>
            </a:r>
          </a:p>
          <a:p>
            <a:r>
              <a:rPr lang="en-GB" dirty="0" smtClean="0"/>
              <a:t>Performance for suit and picture card also </a:t>
            </a:r>
            <a:r>
              <a:rPr lang="en-GB" dirty="0" smtClean="0"/>
              <a:t>good.</a:t>
            </a:r>
          </a:p>
          <a:p>
            <a:r>
              <a:rPr lang="en-GB" dirty="0" smtClean="0"/>
              <a:t>Occasional misclassifications can result from:</a:t>
            </a:r>
          </a:p>
          <a:p>
            <a:pPr lvl="1"/>
            <a:r>
              <a:rPr lang="en-GB" dirty="0" smtClean="0"/>
              <a:t>Busy backgrounds</a:t>
            </a:r>
          </a:p>
          <a:p>
            <a:pPr lvl="1"/>
            <a:r>
              <a:rPr lang="en-GB" dirty="0" smtClean="0"/>
              <a:t>Images containing ‘card-like’ objects, </a:t>
            </a:r>
            <a:r>
              <a:rPr lang="en-GB" dirty="0" err="1" smtClean="0"/>
              <a:t>i.e</a:t>
            </a:r>
            <a:r>
              <a:rPr lang="en-GB" dirty="0" smtClean="0"/>
              <a:t>: skylights, posters etc.</a:t>
            </a:r>
          </a:p>
          <a:p>
            <a:pPr lvl="1"/>
            <a:r>
              <a:rPr lang="en-GB" dirty="0" smtClean="0"/>
              <a:t>Cards too small as a proportion of the image, requires different CLAHE window size.</a:t>
            </a:r>
          </a:p>
          <a:p>
            <a:pPr lvl="1"/>
            <a:r>
              <a:rPr lang="en-GB" dirty="0" smtClean="0"/>
              <a:t>Non-deck cards such as ad cards.</a:t>
            </a:r>
          </a:p>
          <a:p>
            <a:r>
              <a:rPr lang="en-GB" dirty="0" smtClean="0"/>
              <a:t>Improvements:</a:t>
            </a:r>
          </a:p>
          <a:p>
            <a:pPr lvl="1"/>
            <a:r>
              <a:rPr lang="en-GB" dirty="0" smtClean="0"/>
              <a:t>Refined to work in alternative settings, card styles.</a:t>
            </a:r>
          </a:p>
          <a:p>
            <a:pPr lvl="1"/>
            <a:r>
              <a:rPr lang="en-GB" dirty="0" smtClean="0"/>
              <a:t>Supplementing classification through multiples frames (video)</a:t>
            </a:r>
          </a:p>
          <a:p>
            <a:r>
              <a:rPr lang="en-GB" dirty="0" smtClean="0"/>
              <a:t>Inconsistent </a:t>
            </a:r>
            <a:r>
              <a:rPr lang="en-GB" smtClean="0"/>
              <a:t>conditions prevent </a:t>
            </a:r>
            <a:r>
              <a:rPr lang="en-GB" dirty="0" smtClean="0"/>
              <a:t>absolute accuracy measure.</a:t>
            </a:r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509934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C++ implementation of card isolation and classification with excellent accuracy.</a:t>
            </a:r>
          </a:p>
          <a:p>
            <a:r>
              <a:rPr lang="en-GB" dirty="0" smtClean="0"/>
              <a:t>Obstacles overcome:</a:t>
            </a:r>
          </a:p>
          <a:p>
            <a:pPr lvl="1"/>
            <a:r>
              <a:rPr lang="en-GB" dirty="0" smtClean="0"/>
              <a:t>Perspective/orientation</a:t>
            </a:r>
          </a:p>
          <a:p>
            <a:pPr lvl="1"/>
            <a:r>
              <a:rPr lang="en-GB" dirty="0" smtClean="0"/>
              <a:t>Lighting</a:t>
            </a:r>
          </a:p>
          <a:p>
            <a:pPr lvl="1"/>
            <a:r>
              <a:rPr lang="en-GB" dirty="0" smtClean="0"/>
              <a:t>Multiple cards per image</a:t>
            </a:r>
          </a:p>
          <a:p>
            <a:pPr lvl="1"/>
            <a:r>
              <a:rPr lang="en-GB" dirty="0" smtClean="0"/>
              <a:t>Picture cards as well as pure value cards.</a:t>
            </a:r>
            <a:endParaRPr lang="en-GB" dirty="0"/>
          </a:p>
          <a:p>
            <a:r>
              <a:rPr lang="en-GB" dirty="0" smtClean="0"/>
              <a:t>Consistent results in consistent conditions.</a:t>
            </a:r>
          </a:p>
          <a:p>
            <a:endParaRPr lang="en-GB" dirty="0"/>
          </a:p>
          <a:p>
            <a:r>
              <a:rPr lang="en-GB" dirty="0"/>
              <a:t>Any questions</a:t>
            </a:r>
            <a:r>
              <a:rPr lang="en-GB" dirty="0" smtClean="0"/>
              <a:t>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3647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317</TotalTime>
  <Words>299</Words>
  <Application>Microsoft Office PowerPoint</Application>
  <PresentationFormat>On-screen Show (4:3)</PresentationFormat>
  <Paragraphs>63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Origin</vt:lpstr>
      <vt:lpstr>Classifying Playing Cards</vt:lpstr>
      <vt:lpstr>Introduction</vt:lpstr>
      <vt:lpstr>Implementation</vt:lpstr>
      <vt:lpstr>Testing Methods</vt:lpstr>
      <vt:lpstr>Live Demonstration</vt:lpstr>
      <vt:lpstr>Results</vt:lpstr>
      <vt:lpstr>Results</vt:lpstr>
      <vt:lpstr>Results Discussion</vt:lpstr>
      <vt:lpstr>Conclusions</vt:lpstr>
    </vt:vector>
  </TitlesOfParts>
  <Company>University of Birmingham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</dc:creator>
  <cp:lastModifiedBy>sam</cp:lastModifiedBy>
  <cp:revision>26</cp:revision>
  <dcterms:created xsi:type="dcterms:W3CDTF">2014-03-31T17:07:28Z</dcterms:created>
  <dcterms:modified xsi:type="dcterms:W3CDTF">2014-03-31T22:25:54Z</dcterms:modified>
</cp:coreProperties>
</file>