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45812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74336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8038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68673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3318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72952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23220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105904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82458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A4F40FF-563B-4111-A958-728949FF0409}"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33741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64705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A4F40FF-563B-4111-A958-728949FF0409}" type="datetimeFigureOut">
              <a:rPr lang="en-US" smtClean="0"/>
              <a:t>10/21/2020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338342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A4F40FF-563B-4111-A958-728949FF0409}"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81004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F40FF-563B-4111-A958-728949FF0409}"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92143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2777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A4F40FF-563B-4111-A958-728949FF0409}" type="datetimeFigureOut">
              <a:rPr lang="en-US" smtClean="0"/>
              <a:t>10/21/2020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043A8-36CD-4DAB-8CE5-C6B4AE53E314}" type="slidenum">
              <a:rPr lang="en-US" smtClean="0"/>
              <a:t>‹Nº›</a:t>
            </a:fld>
            <a:endParaRPr lang="en-US"/>
          </a:p>
        </p:txBody>
      </p:sp>
    </p:spTree>
    <p:extLst>
      <p:ext uri="{BB962C8B-B14F-4D97-AF65-F5344CB8AC3E}">
        <p14:creationId xmlns:p14="http://schemas.microsoft.com/office/powerpoint/2010/main" val="66331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4F40FF-563B-4111-A958-728949FF0409}" type="datetimeFigureOut">
              <a:rPr lang="en-US" smtClean="0"/>
              <a:t>10/21/2020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5043A8-36CD-4DAB-8CE5-C6B4AE53E314}" type="slidenum">
              <a:rPr lang="en-US" smtClean="0"/>
              <a:t>‹Nº›</a:t>
            </a:fld>
            <a:endParaRPr lang="en-US"/>
          </a:p>
        </p:txBody>
      </p:sp>
    </p:spTree>
    <p:extLst>
      <p:ext uri="{BB962C8B-B14F-4D97-AF65-F5344CB8AC3E}">
        <p14:creationId xmlns:p14="http://schemas.microsoft.com/office/powerpoint/2010/main" val="2128697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Cota_superior_asint%C3%B3tica" TargetMode="External"/><Relationship Id="rId2" Type="http://schemas.openxmlformats.org/officeDocument/2006/relationships/hyperlink" Target="https://es.wikipedia.org/wiki/Complejidad_computacio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s.wikipedia.org/w/index.php?title=Donald_Shell&amp;action=edit&amp;redlink=1" TargetMode="External"/><Relationship Id="rId2" Type="http://schemas.openxmlformats.org/officeDocument/2006/relationships/hyperlink" Target="https://es.wikipedia.org/wiki/Algoritmo_de_ordenamiento" TargetMode="External"/><Relationship Id="rId1" Type="http://schemas.openxmlformats.org/officeDocument/2006/relationships/slideLayout" Target="../slideLayouts/slideLayout2.xml"/><Relationship Id="rId5" Type="http://schemas.openxmlformats.org/officeDocument/2006/relationships/hyperlink" Target="https://es.wikipedia.org/wiki/Ordenamiento_por_inserci%C3%B3n" TargetMode="External"/><Relationship Id="rId4" Type="http://schemas.openxmlformats.org/officeDocument/2006/relationships/hyperlink" Target="https://es.wikipedia.org/wiki/Notaci%C3%B3n_de_Landau"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Algoritmos de ordenación paralela con </a:t>
            </a:r>
            <a:r>
              <a:rPr lang="es-ES" dirty="0" err="1"/>
              <a:t>openmp</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801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Burbuja</a:t>
            </a:r>
            <a:endParaRPr lang="en-US" dirty="0"/>
          </a:p>
        </p:txBody>
      </p:sp>
      <p:sp>
        <p:nvSpPr>
          <p:cNvPr id="3" name="Marcador de contenido 2"/>
          <p:cNvSpPr>
            <a:spLocks noGrp="1"/>
          </p:cNvSpPr>
          <p:nvPr>
            <p:ph idx="1"/>
          </p:nvPr>
        </p:nvSpPr>
        <p:spPr/>
        <p:txBody>
          <a:bodyPr/>
          <a:lstStyle/>
          <a:p>
            <a:r>
              <a:rPr lang="es-ES" dirty="0"/>
              <a:t>Representación animada de ordenación de un conjunto de números mediante el algoritmo burbuja. Comenzando desde el inicio del arreglo, se compara cada par de elementos adyacentes. Si ambos no están ordenados (el segundo es menor que el primero), se intercambian sus posiciones. En cada iteración, un elemento menos necesita ser evaluados (el último), ya que no hay más elementos a su derecha que necesiten ser comparados, puesto que ya están ordenados.</a:t>
            </a:r>
            <a:endParaRPr lang="en-US" dirty="0"/>
          </a:p>
        </p:txBody>
      </p:sp>
    </p:spTree>
    <p:extLst>
      <p:ext uri="{BB962C8B-B14F-4D97-AF65-F5344CB8AC3E}">
        <p14:creationId xmlns:p14="http://schemas.microsoft.com/office/powerpoint/2010/main" val="181939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Burbujeo Bidireccional</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La manera de trabajar de este algoritmo es ir ordenando al mismo tiempo por los dos extremos del vector. De manera que tras la primera iteración, tanto el menor como el mayor elemento estarán en sus posiciones finales. De esta manera se reduce el número de comparaciones aunque la </a:t>
            </a:r>
            <a:r>
              <a:rPr lang="es-ES" dirty="0">
                <a:hlinkClick r:id="rId2" tooltip="Complejidad computacional"/>
              </a:rPr>
              <a:t>complejidad</a:t>
            </a:r>
            <a:r>
              <a:rPr lang="es-ES" dirty="0"/>
              <a:t> del algoritmo sigue siendo </a:t>
            </a:r>
            <a:r>
              <a:rPr lang="es-ES" dirty="0">
                <a:hlinkClick r:id="rId3" tooltip="Cota superior asintótica"/>
              </a:rPr>
              <a:t>O</a:t>
            </a:r>
            <a:r>
              <a:rPr lang="es-ES" dirty="0"/>
              <a:t>(</a:t>
            </a:r>
            <a:r>
              <a:rPr lang="es-ES" i="1" dirty="0"/>
              <a:t>n</a:t>
            </a:r>
            <a:r>
              <a:rPr lang="es-ES" dirty="0"/>
              <a:t>²).</a:t>
            </a:r>
          </a:p>
          <a:p>
            <a:r>
              <a:rPr lang="es-ES" dirty="0"/>
              <a:t>Hacemos un recorrido ascendente (del primer elemento al último), cogemos el primer elemento y lo comparamos con el siguiente, si el siguiente es menor lo pasamos al puesto anterior, de esta forma al final de la lista nos queda el mayor. Una vez terminada la serie ascendente, hacemos un recorrido descendente (del último elemento al primero) pero esta vez nos quedamos con los menores a los que vamos adelantando posiciones en vez de retrasarlas como hicimos en la serie ascendente. Repetimos las series alternativamente pero reduciendo el ámbito en sus extremos pues ya tendremos allí los valores más bajos y más altos de la lista, hasta que no queden elementos en la serie; en el pseudocódigo de ejemplo: Hasta (</a:t>
            </a:r>
            <a:r>
              <a:rPr lang="es-ES" dirty="0" err="1"/>
              <a:t>izq</a:t>
            </a:r>
            <a:r>
              <a:rPr lang="es-ES" dirty="0"/>
              <a:t> &gt; der).</a:t>
            </a:r>
          </a:p>
          <a:p>
            <a:endParaRPr lang="en-US" dirty="0"/>
          </a:p>
        </p:txBody>
      </p:sp>
    </p:spTree>
    <p:extLst>
      <p:ext uri="{BB962C8B-B14F-4D97-AF65-F5344CB8AC3E}">
        <p14:creationId xmlns:p14="http://schemas.microsoft.com/office/powerpoint/2010/main" val="122382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a:t>
            </a:r>
            <a:r>
              <a:rPr lang="es-ES" dirty="0" smtClean="0"/>
              <a:t>hell</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El </a:t>
            </a:r>
            <a:r>
              <a:rPr lang="es-ES" b="1" dirty="0"/>
              <a:t>ordenamiento Shell</a:t>
            </a:r>
            <a:r>
              <a:rPr lang="es-ES" dirty="0"/>
              <a:t> (</a:t>
            </a:r>
            <a:r>
              <a:rPr lang="es-ES" b="1" dirty="0"/>
              <a:t>Shell </a:t>
            </a:r>
            <a:r>
              <a:rPr lang="es-ES" b="1" dirty="0" err="1"/>
              <a:t>sort</a:t>
            </a:r>
            <a:r>
              <a:rPr lang="es-ES" dirty="0"/>
              <a:t> en inglés) es un </a:t>
            </a:r>
            <a:r>
              <a:rPr lang="es-ES" dirty="0">
                <a:hlinkClick r:id="rId2" tooltip="Algoritmo de ordenamiento"/>
              </a:rPr>
              <a:t>algoritmo de ordenamiento</a:t>
            </a:r>
            <a:r>
              <a:rPr lang="es-ES" dirty="0"/>
              <a:t>. El método se denomina </a:t>
            </a:r>
            <a:r>
              <a:rPr lang="es-ES" b="1" dirty="0"/>
              <a:t>Shell</a:t>
            </a:r>
            <a:r>
              <a:rPr lang="es-ES" dirty="0"/>
              <a:t> en honor de su inventor </a:t>
            </a:r>
            <a:r>
              <a:rPr lang="es-ES" dirty="0">
                <a:hlinkClick r:id="rId3" tooltip="Donald Shell (aún no redactado)"/>
              </a:rPr>
              <a:t>Donald Shell</a:t>
            </a:r>
            <a:r>
              <a:rPr lang="es-ES" dirty="0"/>
              <a:t>. Su implementación original, requiere </a:t>
            </a:r>
            <a:r>
              <a:rPr lang="es-ES" dirty="0">
                <a:hlinkClick r:id="rId4" tooltip="Notación de Landau"/>
              </a:rPr>
              <a:t>O</a:t>
            </a:r>
            <a:r>
              <a:rPr lang="es-ES" dirty="0"/>
              <a:t>(</a:t>
            </a:r>
            <a:r>
              <a:rPr lang="es-ES" i="1" dirty="0"/>
              <a:t>n</a:t>
            </a:r>
            <a:r>
              <a:rPr lang="es-ES" baseline="30000" dirty="0"/>
              <a:t>2</a:t>
            </a:r>
            <a:r>
              <a:rPr lang="es-ES" dirty="0"/>
              <a:t>) comparaciones e intercambios en el peor caso. Un cambio menor presentado en el libro de V. </a:t>
            </a:r>
            <a:r>
              <a:rPr lang="es-ES" dirty="0" err="1"/>
              <a:t>Pratt</a:t>
            </a:r>
            <a:r>
              <a:rPr lang="es-ES" dirty="0"/>
              <a:t> produce una implementación con un rendimiento de </a:t>
            </a:r>
            <a:r>
              <a:rPr lang="es-ES" dirty="0">
                <a:hlinkClick r:id="rId4" tooltip="Notación de Landau"/>
              </a:rPr>
              <a:t>O</a:t>
            </a:r>
            <a:r>
              <a:rPr lang="es-ES" dirty="0"/>
              <a:t>(</a:t>
            </a:r>
            <a:r>
              <a:rPr lang="es-ES" i="1" dirty="0"/>
              <a:t>n</a:t>
            </a:r>
            <a:r>
              <a:rPr lang="es-ES" dirty="0"/>
              <a:t> log</a:t>
            </a:r>
            <a:r>
              <a:rPr lang="es-ES" baseline="30000" dirty="0"/>
              <a:t>2</a:t>
            </a:r>
            <a:r>
              <a:rPr lang="es-ES" dirty="0"/>
              <a:t> </a:t>
            </a:r>
            <a:r>
              <a:rPr lang="es-ES" i="1" dirty="0"/>
              <a:t>n</a:t>
            </a:r>
            <a:r>
              <a:rPr lang="es-ES" dirty="0"/>
              <a:t>) en el peor caso. Esto es mejor que las </a:t>
            </a:r>
            <a:r>
              <a:rPr lang="es-ES" dirty="0">
                <a:hlinkClick r:id="rId4" tooltip="Notación de Landau"/>
              </a:rPr>
              <a:t>O</a:t>
            </a:r>
            <a:r>
              <a:rPr lang="es-ES" dirty="0"/>
              <a:t>(</a:t>
            </a:r>
            <a:r>
              <a:rPr lang="es-ES" i="1" dirty="0"/>
              <a:t>n</a:t>
            </a:r>
            <a:r>
              <a:rPr lang="es-ES" baseline="30000" dirty="0"/>
              <a:t>2</a:t>
            </a:r>
            <a:r>
              <a:rPr lang="es-ES" dirty="0"/>
              <a:t>) comparaciones requeridas por algoritmos simples pero peor que el óptimo </a:t>
            </a:r>
            <a:r>
              <a:rPr lang="es-ES" dirty="0">
                <a:hlinkClick r:id="rId4" tooltip="Notación de Landau"/>
              </a:rPr>
              <a:t>O</a:t>
            </a:r>
            <a:r>
              <a:rPr lang="es-ES" dirty="0"/>
              <a:t>(</a:t>
            </a:r>
            <a:r>
              <a:rPr lang="es-ES" i="1" dirty="0"/>
              <a:t>n</a:t>
            </a:r>
            <a:r>
              <a:rPr lang="es-ES" dirty="0"/>
              <a:t> log </a:t>
            </a:r>
            <a:r>
              <a:rPr lang="es-ES" i="1" dirty="0"/>
              <a:t>n</a:t>
            </a:r>
            <a:r>
              <a:rPr lang="es-ES" dirty="0"/>
              <a:t>). Aunque es fácil desarrollar un sentido intuitivo de cómo funciona este algoritmo, es muy difícil analizar su tiempo de ejecución.</a:t>
            </a:r>
          </a:p>
          <a:p>
            <a:r>
              <a:rPr lang="es-ES" dirty="0"/>
              <a:t>El Shell </a:t>
            </a:r>
            <a:r>
              <a:rPr lang="es-ES" dirty="0" err="1"/>
              <a:t>sort</a:t>
            </a:r>
            <a:r>
              <a:rPr lang="es-ES" dirty="0"/>
              <a:t> es una generalización del </a:t>
            </a:r>
            <a:r>
              <a:rPr lang="es-ES" dirty="0">
                <a:hlinkClick r:id="rId5" tooltip="Ordenamiento por inserción"/>
              </a:rPr>
              <a:t>ordenamiento por inserción</a:t>
            </a:r>
            <a:r>
              <a:rPr lang="es-ES" dirty="0"/>
              <a:t>, teniendo en cuenta dos observaciones:</a:t>
            </a:r>
          </a:p>
          <a:p>
            <a:r>
              <a:rPr lang="es-ES" dirty="0"/>
              <a:t>El ordenamiento por inserción es eficiente si la entrada está "casi ordenada".</a:t>
            </a:r>
          </a:p>
          <a:p>
            <a:r>
              <a:rPr lang="es-ES" dirty="0"/>
              <a:t>El ordenamiento por inserción es ineficiente, en general, porque mueve los valores sólo una posición cada vez.</a:t>
            </a:r>
          </a:p>
          <a:p>
            <a:endParaRPr lang="en-US" dirty="0"/>
          </a:p>
        </p:txBody>
      </p:sp>
    </p:spTree>
    <p:extLst>
      <p:ext uri="{BB962C8B-B14F-4D97-AF65-F5344CB8AC3E}">
        <p14:creationId xmlns:p14="http://schemas.microsoft.com/office/powerpoint/2010/main" val="392841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Figura 3.1</a:t>
            </a:r>
            <a:endParaRPr lang="en-US" dirty="0"/>
          </a:p>
        </p:txBody>
      </p:sp>
      <p:pic>
        <p:nvPicPr>
          <p:cNvPr id="1026" name="Picture 2" descr="Ordenamiento de Shell | tuliosblo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82133" y="2133600"/>
            <a:ext cx="2129559"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67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a:t>
            </a:r>
            <a:r>
              <a:rPr lang="es-ES" smtClean="0"/>
              <a:t>insersion</a:t>
            </a:r>
            <a:endParaRPr lang="en-US" dirty="0"/>
          </a:p>
        </p:txBody>
      </p:sp>
      <p:sp>
        <p:nvSpPr>
          <p:cNvPr id="3" name="Marcador de contenido 2"/>
          <p:cNvSpPr>
            <a:spLocks noGrp="1"/>
          </p:cNvSpPr>
          <p:nvPr>
            <p:ph idx="1"/>
          </p:nvPr>
        </p:nvSpPr>
        <p:spPr/>
        <p:txBody>
          <a:bodyPr>
            <a:normAutofit fontScale="92500" lnSpcReduction="20000"/>
          </a:bodyPr>
          <a:lstStyle/>
          <a:p>
            <a:r>
              <a:rPr lang="es-ES" dirty="0" smtClean="0"/>
              <a:t>El ordenamiento por inserción (</a:t>
            </a:r>
            <a:r>
              <a:rPr lang="es-ES" dirty="0" err="1" smtClean="0"/>
              <a:t>insertion</a:t>
            </a:r>
            <a:r>
              <a:rPr lang="es-ES" dirty="0" smtClean="0"/>
              <a:t> </a:t>
            </a:r>
            <a:r>
              <a:rPr lang="es-ES" dirty="0" err="1" smtClean="0"/>
              <a:t>sort</a:t>
            </a:r>
            <a:r>
              <a:rPr lang="es-ES" dirty="0" smtClean="0"/>
              <a:t> en inglés) es una manera muy natural de ordenar para un ser humano, y puede usarse fácilmente para ordenar un mazo de cartas numeradas en forma arbitraria. Requiere {\</a:t>
            </a:r>
            <a:r>
              <a:rPr lang="es-ES" dirty="0" err="1" smtClean="0"/>
              <a:t>displaystyle</a:t>
            </a:r>
            <a:r>
              <a:rPr lang="es-ES" dirty="0" smtClean="0"/>
              <a:t> O(n^{2})}O(n^2) operaciones para ordenar una lista de {\</a:t>
            </a:r>
            <a:r>
              <a:rPr lang="es-ES" dirty="0" err="1" smtClean="0"/>
              <a:t>displaystyle</a:t>
            </a:r>
            <a:r>
              <a:rPr lang="es-ES" dirty="0" smtClean="0"/>
              <a:t> n}n elementos.</a:t>
            </a:r>
          </a:p>
          <a:p>
            <a:endParaRPr lang="es-ES" dirty="0" smtClean="0"/>
          </a:p>
          <a:p>
            <a:r>
              <a:rPr lang="es-ES" dirty="0" smtClean="0"/>
              <a:t>Inicialmente se tiene un solo elemento, que obviamente es un conjunto ordenado. Después, cuando hay {\</a:t>
            </a:r>
            <a:r>
              <a:rPr lang="es-ES" dirty="0" err="1" smtClean="0"/>
              <a:t>displaystyle</a:t>
            </a:r>
            <a:r>
              <a:rPr lang="es-ES" dirty="0" smtClean="0"/>
              <a:t> k}k elementos ordenados de menor a mayor, se toma el elemento {\</a:t>
            </a:r>
            <a:r>
              <a:rPr lang="es-ES" dirty="0" err="1" smtClean="0"/>
              <a:t>displaystyle</a:t>
            </a:r>
            <a:r>
              <a:rPr lang="es-ES" dirty="0" smtClean="0"/>
              <a:t> k+1}{\</a:t>
            </a:r>
            <a:r>
              <a:rPr lang="es-ES" dirty="0" err="1" smtClean="0"/>
              <a:t>displaystyle</a:t>
            </a:r>
            <a:r>
              <a:rPr lang="es-ES" dirty="0" smtClean="0"/>
              <a:t> k+1} y se compara con todos los elementos ya ordenados, deteniéndose cuando se encuentra un elemento menor (todos los elementos mayores han sido desplazados una posición a la derecha) o cuando ya no se encuentran elementos (todos los elementos fueron desplazados y este es el más pequeño). En este punto se inserta el elemento {\</a:t>
            </a:r>
            <a:r>
              <a:rPr lang="es-ES" dirty="0" err="1" smtClean="0"/>
              <a:t>displaystyle</a:t>
            </a:r>
            <a:r>
              <a:rPr lang="es-ES" dirty="0" smtClean="0"/>
              <a:t> k+1}{\</a:t>
            </a:r>
            <a:r>
              <a:rPr lang="es-ES" dirty="0" err="1" smtClean="0"/>
              <a:t>displaystyle</a:t>
            </a:r>
            <a:r>
              <a:rPr lang="es-ES" dirty="0" smtClean="0"/>
              <a:t> k+1} debiendo desplazarse los demás elementos.</a:t>
            </a:r>
            <a:endParaRPr lang="en-US" dirty="0"/>
          </a:p>
        </p:txBody>
      </p:sp>
    </p:spTree>
    <p:extLst>
      <p:ext uri="{BB962C8B-B14F-4D97-AF65-F5344CB8AC3E}">
        <p14:creationId xmlns:p14="http://schemas.microsoft.com/office/powerpoint/2010/main" val="81489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Sort</a:t>
            </a:r>
            <a:r>
              <a:rPr lang="es-ES" dirty="0" smtClean="0"/>
              <a:t> </a:t>
            </a:r>
            <a:r>
              <a:rPr lang="es-ES" dirty="0" err="1" smtClean="0"/>
              <a:t>insersion</a:t>
            </a:r>
            <a:endParaRPr lang="en-US" dirty="0"/>
          </a:p>
        </p:txBody>
      </p:sp>
      <p:pic>
        <p:nvPicPr>
          <p:cNvPr id="2050" name="Picture 2" descr="5.9. El ordenamiento por inserción — Solución de problemas con algoritmos y  estructuras de dato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50545" y="2133600"/>
            <a:ext cx="3992735"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74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dirty="0"/>
          </a:p>
        </p:txBody>
      </p:sp>
      <p:sp>
        <p:nvSpPr>
          <p:cNvPr id="3" name="Marcador de contenido 2"/>
          <p:cNvSpPr>
            <a:spLocks noGrp="1"/>
          </p:cNvSpPr>
          <p:nvPr>
            <p:ph idx="1"/>
          </p:nvPr>
        </p:nvSpPr>
        <p:spPr/>
        <p:txBody>
          <a:bodyPr/>
          <a:lstStyle/>
          <a:p>
            <a:r>
              <a:rPr lang="es-ES" dirty="0" smtClean="0"/>
              <a:t>fin</a:t>
            </a:r>
            <a:endParaRPr lang="en-US" dirty="0"/>
          </a:p>
        </p:txBody>
      </p:sp>
    </p:spTree>
    <p:extLst>
      <p:ext uri="{BB962C8B-B14F-4D97-AF65-F5344CB8AC3E}">
        <p14:creationId xmlns:p14="http://schemas.microsoft.com/office/powerpoint/2010/main" val="127165966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320</Words>
  <Application>Microsoft Office PowerPoint</Application>
  <PresentationFormat>Panorámica</PresentationFormat>
  <Paragraphs>18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Espiral</vt:lpstr>
      <vt:lpstr>Algoritmos de ordenación paralela con openmp</vt:lpstr>
      <vt:lpstr>Sort Burbuja</vt:lpstr>
      <vt:lpstr>Burbujeo Bidireccional</vt:lpstr>
      <vt:lpstr>Shell</vt:lpstr>
      <vt:lpstr>Figura 3.1</vt:lpstr>
      <vt:lpstr>Sort insersion</vt:lpstr>
      <vt:lpstr>Sort insersion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ASUS</dc:creator>
  <cp:lastModifiedBy>ASUS</cp:lastModifiedBy>
  <cp:revision>5</cp:revision>
  <dcterms:created xsi:type="dcterms:W3CDTF">2020-10-21T01:53:36Z</dcterms:created>
  <dcterms:modified xsi:type="dcterms:W3CDTF">2020-10-21T14:32:21Z</dcterms:modified>
</cp:coreProperties>
</file>