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0"/>
  </p:notesMasterIdLst>
  <p:handoutMasterIdLst>
    <p:handoutMasterId r:id="rId11"/>
  </p:handoutMasterIdLst>
  <p:sldIdLst>
    <p:sldId id="354" r:id="rId2"/>
    <p:sldId id="368" r:id="rId3"/>
    <p:sldId id="369" r:id="rId4"/>
    <p:sldId id="370" r:id="rId5"/>
    <p:sldId id="371" r:id="rId6"/>
    <p:sldId id="374" r:id="rId7"/>
    <p:sldId id="373" r:id="rId8"/>
    <p:sldId id="372" r:id="rId9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DE5B4B-22EA-422C-8FDB-59435E60E90F}">
          <p14:sldIdLst>
            <p14:sldId id="354"/>
          </p14:sldIdLst>
        </p14:section>
        <p14:section name="Integration" id="{9A828C03-AA0B-4483-BD9F-D19A462ED58B}">
          <p14:sldIdLst>
            <p14:sldId id="368"/>
            <p14:sldId id="369"/>
            <p14:sldId id="370"/>
            <p14:sldId id="371"/>
            <p14:sldId id="374"/>
            <p14:sldId id="373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000000"/>
    <a:srgbClr val="B1063A"/>
    <a:srgbClr val="BC9DFB"/>
    <a:srgbClr val="FCFCFC"/>
    <a:srgbClr val="FCFCFD"/>
    <a:srgbClr val="FCFDFD"/>
    <a:srgbClr val="FDFDFD"/>
    <a:srgbClr val="FDFDFE"/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545" autoAdjust="0"/>
  </p:normalViewPr>
  <p:slideViewPr>
    <p:cSldViewPr snapToObjects="1" showGuides="1">
      <p:cViewPr varScale="1">
        <p:scale>
          <a:sx n="212" d="100"/>
          <a:sy n="212" d="100"/>
        </p:scale>
        <p:origin x="222" y="16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100"/>
    </p:cViewPr>
  </p:sorterViewPr>
  <p:notesViewPr>
    <p:cSldViewPr snapToObjects="1" showGuides="1">
      <p:cViewPr varScale="1">
        <p:scale>
          <a:sx n="124" d="100"/>
          <a:sy n="124" d="100"/>
        </p:scale>
        <p:origin x="4950" y="96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Z:\home\thorsten\Desktop\VL_Data_Integration\Images\Integration.jpe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748" b="3022"/>
          <a:stretch/>
        </p:blipFill>
        <p:spPr bwMode="auto">
          <a:xfrm>
            <a:off x="-1" y="-3047"/>
            <a:ext cx="9144001" cy="51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rapezoid 10"/>
          <p:cNvSpPr/>
          <p:nvPr userDrawn="1"/>
        </p:nvSpPr>
        <p:spPr bwMode="gray">
          <a:xfrm rot="10800000">
            <a:off x="3245376" y="0"/>
            <a:ext cx="2665796" cy="626916"/>
          </a:xfrm>
          <a:prstGeom prst="trapezoid">
            <a:avLst>
              <a:gd name="adj" fmla="val 10522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12" name="Picture 2" descr="Z:\home\thorsten\Data\Arbeitsbereich\Ausbildung\Forscher\Vorlagen\UMR\Logo\UMR_Logo_sw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20" y="42294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0"/>
          <p:cNvSpPr/>
          <p:nvPr userDrawn="1"/>
        </p:nvSpPr>
        <p:spPr bwMode="gray">
          <a:xfrm>
            <a:off x="179388" y="36042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5798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3"/>
          <p:cNvSpPr>
            <a:spLocks noGrp="1"/>
          </p:cNvSpPr>
          <p:nvPr>
            <p:ph type="ctrTitle" hasCustomPrompt="1"/>
          </p:nvPr>
        </p:nvSpPr>
        <p:spPr>
          <a:xfrm>
            <a:off x="358775" y="3748498"/>
            <a:ext cx="6445473" cy="10555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de-DE" sz="1800" dirty="0" err="1"/>
              <a:t>Step</a:t>
            </a:r>
            <a:r>
              <a:rPr lang="de-DE" sz="1800" dirty="0"/>
              <a:t> X: …</a:t>
            </a:r>
            <a:br>
              <a:rPr lang="de-DE" sz="1800" dirty="0"/>
            </a:br>
            <a:r>
              <a:rPr lang="de-DE" sz="1800" dirty="0"/>
              <a:t>&lt;team-name&gt;</a:t>
            </a:r>
            <a:br>
              <a:rPr lang="de-DE" sz="1800" dirty="0"/>
            </a:br>
            <a:endParaRPr lang="de-DE" sz="2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B8010-E7EF-895E-CBBA-AA7685E8062E}"/>
              </a:ext>
            </a:extLst>
          </p:cNvPr>
          <p:cNvSpPr txBox="1"/>
          <p:nvPr userDrawn="1"/>
        </p:nvSpPr>
        <p:spPr bwMode="gray">
          <a:xfrm>
            <a:off x="5269353" y="3939902"/>
            <a:ext cx="3623127" cy="9361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</a:pPr>
            <a:r>
              <a:rPr lang="de-DE" sz="1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Juan Fernando Maya</a:t>
            </a:r>
          </a:p>
          <a:p>
            <a:pPr marL="0" indent="0"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</a:pPr>
            <a:r>
              <a:rPr lang="de-DE" sz="1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Ilya Zykov</a:t>
            </a:r>
          </a:p>
          <a:p>
            <a:pPr marL="0" indent="0"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</a:pPr>
            <a:r>
              <a:rPr lang="de-DE" sz="1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Miron Brandeis</a:t>
            </a:r>
            <a:endParaRPr lang="LID4096" sz="1400" kern="1200" baseline="0" dirty="0" err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286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959601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Data Integration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1200150"/>
            <a:ext cx="6959601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79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 userDrawn="1"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Data Integration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93782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 userDrawn="1"/>
        </p:nvSpPr>
        <p:spPr bwMode="gray">
          <a:xfrm>
            <a:off x="7416001" y="4111921"/>
            <a:ext cx="1547813" cy="509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 algn="l"/>
            <a:r>
              <a:rPr lang="en-US" sz="1000" dirty="0"/>
              <a:t>Juan Fernando Maya</a:t>
            </a:r>
          </a:p>
          <a:p>
            <a:pPr lvl="0" algn="l"/>
            <a:r>
              <a:rPr lang="en-US" sz="1000" dirty="0"/>
              <a:t>Ilya Zykov</a:t>
            </a:r>
          </a:p>
          <a:p>
            <a:pPr lvl="0" algn="l"/>
            <a:r>
              <a:rPr lang="en-US" sz="1000" dirty="0" err="1"/>
              <a:t>Miron</a:t>
            </a:r>
            <a:r>
              <a:rPr lang="en-US" sz="1000" dirty="0"/>
              <a:t> Brandeis</a:t>
            </a:r>
          </a:p>
        </p:txBody>
      </p:sp>
    </p:spTree>
    <p:extLst>
      <p:ext uri="{BB962C8B-B14F-4D97-AF65-F5344CB8AC3E}">
        <p14:creationId xmlns:p14="http://schemas.microsoft.com/office/powerpoint/2010/main" val="38671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7" r:id="rId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+mj-lt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800" dirty="0"/>
              <a:t>Step 2: Integration</a:t>
            </a:r>
            <a:br>
              <a:rPr lang="en-GB" sz="1800" dirty="0"/>
            </a:br>
            <a:r>
              <a:rPr lang="en-GB" sz="2300" dirty="0"/>
              <a:t>TODO</a:t>
            </a:r>
            <a:br>
              <a:rPr lang="en-GB" sz="2300" dirty="0"/>
            </a:br>
            <a:r>
              <a:rPr lang="en-GB" sz="1200" dirty="0"/>
              <a:t>https://github.com/Paralian/umr-data-integration-project-the-TODO-team.git</a:t>
            </a:r>
            <a:br>
              <a:rPr lang="en-GB" sz="1800" dirty="0"/>
            </a:br>
            <a:endParaRPr lang="en-GB" sz="2300" dirty="0"/>
          </a:p>
        </p:txBody>
      </p:sp>
      <p:sp>
        <p:nvSpPr>
          <p:cNvPr id="3" name="Inhaltsplatzhalter 6"/>
          <p:cNvSpPr>
            <a:spLocks noGrp="1"/>
          </p:cNvSpPr>
          <p:nvPr>
            <p:ph sz="quarter" idx="4294967295"/>
          </p:nvPr>
        </p:nvSpPr>
        <p:spPr>
          <a:xfrm>
            <a:off x="4716016" y="3867894"/>
            <a:ext cx="4176464" cy="1008113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856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600" dirty="0"/>
              <a:t>Integration of RPG Entities</a:t>
            </a:r>
            <a:br>
              <a:rPr lang="en-GB" dirty="0"/>
            </a:br>
            <a:r>
              <a:rPr lang="en-GB" dirty="0"/>
              <a:t>Scope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Attributes in the integrated entity are supposed to be:</a:t>
            </a:r>
          </a:p>
          <a:p>
            <a:pPr marL="466725" lvl="1" indent="-285750">
              <a:buFontTx/>
              <a:buChar char="-"/>
            </a:pPr>
            <a:r>
              <a:rPr lang="en-GB" dirty="0"/>
              <a:t>Essential:</a:t>
            </a:r>
          </a:p>
          <a:p>
            <a:pPr marL="645750" lvl="2" indent="-285750">
              <a:buFontTx/>
              <a:buChar char="-"/>
            </a:pPr>
            <a:r>
              <a:rPr lang="en-GB" dirty="0"/>
              <a:t>ID: name, type, kind</a:t>
            </a:r>
          </a:p>
          <a:p>
            <a:pPr marL="645750" lvl="2" indent="-285750">
              <a:buFontTx/>
              <a:buChar char="-"/>
            </a:pPr>
            <a:r>
              <a:rPr lang="en-GB" dirty="0"/>
              <a:t>Metrics: development, vitality,  </a:t>
            </a:r>
          </a:p>
          <a:p>
            <a:pPr marL="466725" lvl="1" indent="-285750">
              <a:buFontTx/>
              <a:buChar char="-"/>
            </a:pPr>
            <a:r>
              <a:rPr lang="en-GB" dirty="0"/>
              <a:t>Comparable/Classifiable</a:t>
            </a:r>
          </a:p>
          <a:p>
            <a:pPr marL="466725" lvl="1" indent="-285750">
              <a:buFontTx/>
              <a:buChar char="-"/>
            </a:pPr>
            <a:r>
              <a:rPr lang="en-GB" dirty="0"/>
              <a:t>Aligned with the general idea of an entity in an RPG</a:t>
            </a:r>
          </a:p>
          <a:p>
            <a:pPr marL="645750" lvl="2" indent="-285750">
              <a:buFontTx/>
              <a:buChar char="-"/>
            </a:pPr>
            <a:r>
              <a:rPr lang="en-GB" dirty="0"/>
              <a:t>They all have common way of functioning</a:t>
            </a:r>
          </a:p>
          <a:p>
            <a:pPr marL="645750" lvl="2" indent="-285750">
              <a:buFontTx/>
              <a:buChar char="-"/>
            </a:pPr>
            <a:r>
              <a:rPr lang="en-GB" dirty="0"/>
              <a:t>Features are mostly similar, their functionality is very different</a:t>
            </a:r>
          </a:p>
          <a:p>
            <a:pPr marL="645750" lvl="2" indent="-285750">
              <a:buFontTx/>
              <a:buChar char="-"/>
            </a:pPr>
            <a:r>
              <a:rPr lang="en-GB" dirty="0"/>
              <a:t>Dice from D&amp;D, Card rules from </a:t>
            </a:r>
            <a:r>
              <a:rPr lang="en-GB" dirty="0" err="1"/>
              <a:t>YuGiOh</a:t>
            </a:r>
            <a:r>
              <a:rPr lang="en-GB" dirty="0"/>
              <a:t>, HP from Skyrim need conversion into universal system</a:t>
            </a:r>
          </a:p>
          <a:p>
            <a:pPr lvl="2" indent="0">
              <a:buNone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98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CCEC-0D69-785B-BD3F-3BC3AB1E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330F0-40D4-8008-8A4E-8AD2DC9479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CD8C7-E1E3-0C00-97B7-ADCEE9CE45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55B4672A-EB01-8CF2-94F9-1CA7D43B01B6}"/>
              </a:ext>
            </a:extLst>
          </p:cNvPr>
          <p:cNvSpPr txBox="1">
            <a:spLocks/>
          </p:cNvSpPr>
          <p:nvPr/>
        </p:nvSpPr>
        <p:spPr>
          <a:xfrm>
            <a:off x="457201" y="1200150"/>
            <a:ext cx="3538735" cy="33878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100000"/>
              <a:buFont typeface="+mj-lt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GB" dirty="0"/>
              <a:t>Source (</a:t>
            </a:r>
            <a:r>
              <a:rPr lang="en-GB" dirty="0" err="1"/>
              <a:t>YuGiOh</a:t>
            </a:r>
            <a:r>
              <a:rPr lang="en-GB" dirty="0"/>
              <a:t>)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target:</a:t>
            </a:r>
          </a:p>
          <a:p>
            <a:pPr marL="466725" lvl="1" indent="-285750">
              <a:buFontTx/>
              <a:buChar char="-"/>
            </a:pPr>
            <a:r>
              <a:rPr lang="en-GB" dirty="0"/>
              <a:t>Name </a:t>
            </a:r>
            <a:r>
              <a:rPr lang="en-GB" dirty="0">
                <a:sym typeface="Wingdings" panose="05000000000000000000" pitchFamily="2" charset="2"/>
              </a:rPr>
              <a:t> name</a:t>
            </a:r>
          </a:p>
          <a:p>
            <a:pPr marL="466725" lvl="1" indent="-2857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Type  type</a:t>
            </a:r>
          </a:p>
          <a:p>
            <a:pPr marL="466725" lvl="1" indent="-2857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Race  kind</a:t>
            </a:r>
          </a:p>
          <a:p>
            <a:pPr marL="466725" lvl="1" indent="-2857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Level  development stage</a:t>
            </a:r>
          </a:p>
          <a:p>
            <a:pPr marL="466725" lvl="1" indent="-2857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max(ATK, DEF)  vitality</a:t>
            </a:r>
          </a:p>
          <a:p>
            <a:pPr marL="466725" lvl="1" indent="-2857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ATK  attack</a:t>
            </a:r>
          </a:p>
          <a:p>
            <a:pPr marL="466725" lvl="1" indent="-285750">
              <a:buFontTx/>
              <a:buChar char="-"/>
            </a:pPr>
            <a:r>
              <a:rPr lang="en-GB" dirty="0"/>
              <a:t>Monster </a:t>
            </a:r>
            <a:r>
              <a:rPr lang="en-GB" dirty="0">
                <a:sym typeface="Wingdings" panose="05000000000000000000" pitchFamily="2" charset="2"/>
              </a:rPr>
              <a:t> harmful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05B67-E8FA-92C9-52E9-D96B56C33605}"/>
              </a:ext>
            </a:extLst>
          </p:cNvPr>
          <p:cNvSpPr txBox="1"/>
          <p:nvPr/>
        </p:nvSpPr>
        <p:spPr bwMode="gray">
          <a:xfrm>
            <a:off x="1187624" y="3796446"/>
            <a:ext cx="41764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boolean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to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boolean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transfer, treat null as false)</a:t>
            </a:r>
            <a:endParaRPr lang="LID4096" sz="1200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0B6AC4-4A44-A1AD-EE8D-F50A190A5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200150"/>
            <a:ext cx="5050904" cy="9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4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CCEC-0D69-785B-BD3F-3BC3AB1E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330F0-40D4-8008-8A4E-8AD2DC9479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CD8C7-E1E3-0C00-97B7-ADCEE9CE45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4">
                <a:extLst>
                  <a:ext uri="{FF2B5EF4-FFF2-40B4-BE49-F238E27FC236}">
                    <a16:creationId xmlns:a16="http://schemas.microsoft.com/office/drawing/2014/main" id="{55B4672A-EB01-8CF2-94F9-1CA7D43B01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200150"/>
                <a:ext cx="4258815" cy="2811759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0975" indent="-180975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0C0"/>
                  </a:buClr>
                  <a:buSzPct val="100000"/>
                  <a:buFont typeface="Arial" panose="020B0604020202020204" pitchFamily="34" charset="0"/>
                  <a:buChar char="■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000" indent="-18000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0C0"/>
                  </a:buClr>
                  <a:buSzPct val="10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8000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0C0"/>
                  </a:buClr>
                  <a:buSzPct val="10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0C0"/>
                  </a:buClr>
                  <a:buSzPct val="100000"/>
                  <a:buFont typeface="+mj-lt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40000" indent="-27000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ts val="21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ts val="21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ts val="21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Tx/>
                  <a:buChar char="-"/>
                </a:pPr>
                <a:r>
                  <a:rPr lang="en-GB" dirty="0"/>
                  <a:t>Source (Skyrim)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/>
                  <a:t>target:</a:t>
                </a:r>
              </a:p>
              <a:p>
                <a:pPr marL="466725" lvl="1" indent="-285750">
                  <a:buFontTx/>
                  <a:buChar char="-"/>
                </a:pPr>
                <a:r>
                  <a:rPr lang="en-GB" dirty="0"/>
                  <a:t>Name </a:t>
                </a:r>
                <a:r>
                  <a:rPr lang="en-GB" dirty="0">
                    <a:sym typeface="Wingdings" panose="05000000000000000000" pitchFamily="2" charset="2"/>
                  </a:rPr>
                  <a:t> name</a:t>
                </a:r>
              </a:p>
              <a:p>
                <a:pPr marL="466725" lvl="1" indent="-285750">
                  <a:buFontTx/>
                  <a:buChar char="-"/>
                </a:pPr>
                <a:r>
                  <a:rPr lang="en-GB" dirty="0">
                    <a:sym typeface="Wingdings" panose="05000000000000000000" pitchFamily="2" charset="2"/>
                  </a:rPr>
                  <a:t>Class Details  type</a:t>
                </a:r>
              </a:p>
              <a:p>
                <a:pPr marL="466725" lvl="1" indent="-285750">
                  <a:buFontTx/>
                  <a:buChar char="-"/>
                </a:pPr>
                <a:r>
                  <a:rPr lang="en-GB" dirty="0">
                    <a:sym typeface="Wingdings" panose="05000000000000000000" pitchFamily="2" charset="2"/>
                  </a:rPr>
                  <a:t>Race  kind</a:t>
                </a:r>
              </a:p>
              <a:p>
                <a:pPr marL="466725" lvl="1" indent="-285750">
                  <a:buFontTx/>
                  <a:buChar char="-"/>
                </a:pPr>
                <a:r>
                  <a:rPr lang="en-GB" dirty="0">
                    <a:sym typeface="Wingdings" panose="05000000000000000000" pitchFamily="2" charset="2"/>
                  </a:rPr>
                  <a:t>Level  development stage</a:t>
                </a:r>
              </a:p>
              <a:p>
                <a:pPr marL="466725" lvl="1" indent="-285750">
                  <a:buFontTx/>
                  <a:buChar char="-"/>
                </a:pPr>
                <a:r>
                  <a:rPr lang="en-GB" dirty="0">
                    <a:sym typeface="Wingdings" panose="05000000000000000000" pitchFamily="2" charset="2"/>
                  </a:rPr>
                  <a:t>Health  vitality</a:t>
                </a:r>
              </a:p>
              <a:p>
                <a:pPr marL="466725" lvl="1" indent="-285750"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𝑛𝑜𝑟𝑚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𝑆𝑡𝑎𝑚𝑖𝑛𝑎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𝑛𝑜𝑟𝑚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𝑀𝑎𝑔𝑖𝑐𝑘𝑎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attack</a:t>
                </a:r>
              </a:p>
              <a:p>
                <a:pPr marL="466725" lvl="1" indent="-285750">
                  <a:buFontTx/>
                  <a:buChar char="-"/>
                </a:pPr>
                <a:r>
                  <a:rPr lang="en-GB" dirty="0"/>
                  <a:t>!unaggressive </a:t>
                </a:r>
                <a:r>
                  <a:rPr lang="en-GB" dirty="0">
                    <a:sym typeface="Wingdings" panose="05000000000000000000" pitchFamily="2" charset="2"/>
                  </a:rPr>
                  <a:t> harmful</a:t>
                </a:r>
                <a:endParaRPr lang="en-GB" dirty="0"/>
              </a:p>
            </p:txBody>
          </p:sp>
        </mc:Choice>
        <mc:Fallback>
          <p:sp>
            <p:nvSpPr>
              <p:cNvPr id="10" name="Inhaltsplatzhalter 4">
                <a:extLst>
                  <a:ext uri="{FF2B5EF4-FFF2-40B4-BE49-F238E27FC236}">
                    <a16:creationId xmlns:a16="http://schemas.microsoft.com/office/drawing/2014/main" id="{55B4672A-EB01-8CF2-94F9-1CA7D43B0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200150"/>
                <a:ext cx="4258815" cy="2811759"/>
              </a:xfrm>
              <a:prstGeom prst="rect">
                <a:avLst/>
              </a:prstGeom>
              <a:blipFill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8D44D6C-4AC6-771E-3484-C332293A6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51470"/>
            <a:ext cx="4407759" cy="37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6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CCEC-0D69-785B-BD3F-3BC3AB1E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330F0-40D4-8008-8A4E-8AD2DC9479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CD8C7-E1E3-0C00-97B7-ADCEE9CE45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4">
                <a:extLst>
                  <a:ext uri="{FF2B5EF4-FFF2-40B4-BE49-F238E27FC236}">
                    <a16:creationId xmlns:a16="http://schemas.microsoft.com/office/drawing/2014/main" id="{55B4672A-EB01-8CF2-94F9-1CA7D43B01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200150"/>
                <a:ext cx="4258815" cy="2811759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0975" indent="-180975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0C0"/>
                  </a:buClr>
                  <a:buSzPct val="100000"/>
                  <a:buFont typeface="Arial" panose="020B0604020202020204" pitchFamily="34" charset="0"/>
                  <a:buChar char="■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000" indent="-18000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0C0"/>
                  </a:buClr>
                  <a:buSzPct val="10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8000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0C0"/>
                  </a:buClr>
                  <a:buSzPct val="10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0C0"/>
                  </a:buClr>
                  <a:buSzPct val="100000"/>
                  <a:buFont typeface="+mj-lt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40000" indent="-270000" algn="l" defTabSz="914400" rtl="0" eaLnBrk="1" latinLnBrk="0" hangingPunct="1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ts val="21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ts val="21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ts val="21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Tx/>
                  <a:buChar char="-"/>
                </a:pPr>
                <a:r>
                  <a:rPr lang="en-GB" dirty="0"/>
                  <a:t>Source (D&amp;D)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/>
                  <a:t>target:</a:t>
                </a:r>
              </a:p>
              <a:p>
                <a:pPr marL="466725" lvl="1" indent="-285750">
                  <a:buFontTx/>
                  <a:buChar char="-"/>
                </a:pPr>
                <a:r>
                  <a:rPr lang="en-GB" dirty="0"/>
                  <a:t>Name </a:t>
                </a:r>
                <a:r>
                  <a:rPr lang="en-GB" dirty="0">
                    <a:sym typeface="Wingdings" panose="05000000000000000000" pitchFamily="2" charset="2"/>
                  </a:rPr>
                  <a:t> name</a:t>
                </a:r>
              </a:p>
              <a:p>
                <a:pPr marL="466725" lvl="1" indent="-285750">
                  <a:buFontTx/>
                  <a:buChar char="-"/>
                </a:pPr>
                <a:r>
                  <a:rPr lang="en-GB" dirty="0">
                    <a:sym typeface="Wingdings" panose="05000000000000000000" pitchFamily="2" charset="2"/>
                  </a:rPr>
                  <a:t>Race  type</a:t>
                </a:r>
              </a:p>
              <a:p>
                <a:pPr marL="466725" lvl="1" indent="-285750">
                  <a:buFontTx/>
                  <a:buChar char="-"/>
                </a:pPr>
                <a:r>
                  <a:rPr lang="en-GB" dirty="0">
                    <a:sym typeface="Wingdings" panose="05000000000000000000" pitchFamily="2" charset="2"/>
                  </a:rPr>
                  <a:t>Alignment  kind</a:t>
                </a:r>
              </a:p>
              <a:p>
                <a:pPr marL="466725" lvl="1" indent="-285750">
                  <a:buFontTx/>
                  <a:buChar char="-"/>
                </a:pPr>
                <a:r>
                  <a:rPr lang="en-GB" dirty="0">
                    <a:sym typeface="Wingdings" panose="05000000000000000000" pitchFamily="2" charset="2"/>
                  </a:rPr>
                  <a:t>Size  development stage</a:t>
                </a:r>
              </a:p>
              <a:p>
                <a:pPr marL="466725" lvl="1" indent="-285750"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𝑛𝑜𝑟𝑚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𝑛𝑜𝑟𝑚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𝐴𝑟𝑚𝑜𝑟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vitality</a:t>
                </a:r>
              </a:p>
              <a:p>
                <a:pPr marL="466725" lvl="1" indent="-285750"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𝑛𝑜𝑟𝑚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𝑆𝑝𝑒𝑒𝑑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𝑛𝑜𝑟𝑚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𝐴𝑟𝑚𝑜𝑟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attack</a:t>
                </a:r>
              </a:p>
              <a:p>
                <a:pPr marL="466725" lvl="1" indent="-285750">
                  <a:buFontTx/>
                  <a:buChar char="-"/>
                </a:pPr>
                <a:r>
                  <a:rPr lang="en-GB" dirty="0">
                    <a:sym typeface="Wingdings" panose="05000000000000000000" pitchFamily="2" charset="2"/>
                  </a:rPr>
                  <a:t>harmful:=true (for all)</a:t>
                </a:r>
                <a:endParaRPr lang="en-GB" dirty="0"/>
              </a:p>
            </p:txBody>
          </p:sp>
        </mc:Choice>
        <mc:Fallback>
          <p:sp>
            <p:nvSpPr>
              <p:cNvPr id="10" name="Inhaltsplatzhalter 4">
                <a:extLst>
                  <a:ext uri="{FF2B5EF4-FFF2-40B4-BE49-F238E27FC236}">
                    <a16:creationId xmlns:a16="http://schemas.microsoft.com/office/drawing/2014/main" id="{55B4672A-EB01-8CF2-94F9-1CA7D43B0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200150"/>
                <a:ext cx="4258815" cy="2811759"/>
              </a:xfrm>
              <a:prstGeom prst="rect">
                <a:avLst/>
              </a:prstGeom>
              <a:blipFill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5FE400D-AC11-CC92-14B3-B44999216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843" y="17359"/>
            <a:ext cx="5221445" cy="36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4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31DF-CDC7-CD44-4020-2248BE31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E1323-C646-2934-D9D9-ADB7C3E30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9671B-3F34-000E-4109-94E383A2B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B0CF8F-EF38-D61E-85B8-EF94B59B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Putting all </a:t>
            </a:r>
            <a:r>
              <a:rPr lang="en-US" dirty="0" err="1"/>
              <a:t>dataframes</a:t>
            </a:r>
            <a:r>
              <a:rPr lang="en-US" dirty="0"/>
              <a:t> together</a:t>
            </a:r>
          </a:p>
          <a:p>
            <a:r>
              <a:rPr lang="en-US" dirty="0"/>
              <a:t>- Saving the results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8E76DF-01C6-8CB7-8F56-DEF56256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11710"/>
            <a:ext cx="497763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C903-EB4B-13C4-7D5C-F7902F1C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Entity-Relation model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9DA84-CF18-CEE8-2061-5B7E168359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1FA53-6676-E0AD-9D31-91DED5C549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C9265AA0-5872-94F4-8C9B-F0F0270F0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12" y="1200150"/>
            <a:ext cx="5294176" cy="3394075"/>
          </a:xfrm>
        </p:spPr>
      </p:pic>
    </p:spTree>
    <p:extLst>
      <p:ext uri="{BB962C8B-B14F-4D97-AF65-F5344CB8AC3E}">
        <p14:creationId xmlns:p14="http://schemas.microsoft.com/office/powerpoint/2010/main" val="1593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CCEC-0D69-785B-BD3F-3BC3AB1E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</a:t>
            </a:r>
            <a:r>
              <a:rPr lang="en-US" dirty="0" err="1"/>
              <a:t>dataframe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330F0-40D4-8008-8A4E-8AD2DC9479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CD8C7-E1E3-0C00-97B7-ADCEE9CE45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B00B19-7E79-FF0A-5D01-927F21DF6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984" y="51470"/>
            <a:ext cx="2895264" cy="1856142"/>
          </a:xfrm>
        </p:spPr>
      </p:pic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55B4672A-EB01-8CF2-94F9-1CA7D43B01B6}"/>
              </a:ext>
            </a:extLst>
          </p:cNvPr>
          <p:cNvSpPr txBox="1">
            <a:spLocks/>
          </p:cNvSpPr>
          <p:nvPr/>
        </p:nvSpPr>
        <p:spPr>
          <a:xfrm>
            <a:off x="457201" y="1200151"/>
            <a:ext cx="4546847" cy="5795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100000"/>
              <a:buFont typeface="+mj-lt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/>
              <a:t>Resulting integrated Entity + metadata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E8B7D-8E2F-B10A-2162-50A3A6D26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6" y="1995686"/>
            <a:ext cx="6372200" cy="30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66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TEMPLATE_DI_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1_preparation_slides</Template>
  <TotalTime>37</TotalTime>
  <Words>262</Words>
  <Application>Microsoft Office PowerPoint</Application>
  <PresentationFormat>On-screen Show (16:9)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Verdana</vt:lpstr>
      <vt:lpstr>TEMPLATE_DI_22</vt:lpstr>
      <vt:lpstr>Step 2: Integration TODO https://github.com/Paralian/umr-data-integration-project-the-TODO-team.git </vt:lpstr>
      <vt:lpstr>Integration of RPG Entities Scope</vt:lpstr>
      <vt:lpstr>Pipeline</vt:lpstr>
      <vt:lpstr>Pipeline</vt:lpstr>
      <vt:lpstr>Pipeline</vt:lpstr>
      <vt:lpstr>Pipeline</vt:lpstr>
      <vt:lpstr>Resulting Entity-Relation model</vt:lpstr>
      <vt:lpstr>Resulting dataframe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2: Integration TODO https://github.com/Paralian/umr-data-integration-project-the-TODO-team.git </dc:title>
  <dc:creator>Ilya Zykov</dc:creator>
  <cp:lastModifiedBy>Ilya Zykov</cp:lastModifiedBy>
  <cp:revision>3</cp:revision>
  <cp:lastPrinted>2014-05-07T12:19:03Z</cp:lastPrinted>
  <dcterms:created xsi:type="dcterms:W3CDTF">2022-06-09T20:53:00Z</dcterms:created>
  <dcterms:modified xsi:type="dcterms:W3CDTF">2022-06-09T21:30:09Z</dcterms:modified>
</cp:coreProperties>
</file>