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3"/>
  </p:notesMasterIdLst>
  <p:handoutMasterIdLst>
    <p:handoutMasterId r:id="rId14"/>
  </p:handoutMasterIdLst>
  <p:sldIdLst>
    <p:sldId id="354" r:id="rId2"/>
    <p:sldId id="368" r:id="rId3"/>
    <p:sldId id="369" r:id="rId4"/>
    <p:sldId id="370" r:id="rId5"/>
    <p:sldId id="371" r:id="rId6"/>
    <p:sldId id="374" r:id="rId7"/>
    <p:sldId id="375" r:id="rId8"/>
    <p:sldId id="376" r:id="rId9"/>
    <p:sldId id="377" r:id="rId10"/>
    <p:sldId id="378" r:id="rId11"/>
    <p:sldId id="379" r:id="rId12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DE5B4B-22EA-422C-8FDB-59435E60E90F}">
          <p14:sldIdLst>
            <p14:sldId id="354"/>
          </p14:sldIdLst>
        </p14:section>
        <p14:section name="Starting point" id="{9A828C03-AA0B-4483-BD9F-D19A462ED58B}">
          <p14:sldIdLst>
            <p14:sldId id="368"/>
            <p14:sldId id="369"/>
            <p14:sldId id="370"/>
            <p14:sldId id="371"/>
            <p14:sldId id="374"/>
            <p14:sldId id="375"/>
            <p14:sldId id="376"/>
            <p14:sldId id="377"/>
            <p14:sldId id="378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000000"/>
    <a:srgbClr val="B1063A"/>
    <a:srgbClr val="BC9DFB"/>
    <a:srgbClr val="FCFCFC"/>
    <a:srgbClr val="FCFCFD"/>
    <a:srgbClr val="FCFDFD"/>
    <a:srgbClr val="FDFDFD"/>
    <a:srgbClr val="FDFDFE"/>
    <a:srgbClr val="FD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545" autoAdjust="0"/>
  </p:normalViewPr>
  <p:slideViewPr>
    <p:cSldViewPr snapToObjects="1" showGuides="1">
      <p:cViewPr varScale="1">
        <p:scale>
          <a:sx n="114" d="100"/>
          <a:sy n="114" d="100"/>
        </p:scale>
        <p:origin x="114" y="133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100"/>
    </p:cViewPr>
  </p:sorterViewPr>
  <p:notesViewPr>
    <p:cSldViewPr snapToObjects="1" showGuides="1">
      <p:cViewPr varScale="1">
        <p:scale>
          <a:sx n="124" d="100"/>
          <a:sy n="124" d="100"/>
        </p:scale>
        <p:origin x="4950" y="96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Z:\home\thorsten\Desktop\VL_Data_Integration\Images\Integration.jpe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r="748" b="3022"/>
          <a:stretch/>
        </p:blipFill>
        <p:spPr bwMode="auto">
          <a:xfrm>
            <a:off x="-1" y="-3047"/>
            <a:ext cx="9144001" cy="51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rapezoid 10"/>
          <p:cNvSpPr/>
          <p:nvPr userDrawn="1"/>
        </p:nvSpPr>
        <p:spPr bwMode="gray">
          <a:xfrm rot="10800000">
            <a:off x="3245376" y="0"/>
            <a:ext cx="2665796" cy="626916"/>
          </a:xfrm>
          <a:prstGeom prst="trapezoid">
            <a:avLst>
              <a:gd name="adj" fmla="val 105221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pic>
        <p:nvPicPr>
          <p:cNvPr id="12" name="Picture 2" descr="Z:\home\thorsten\Data\Arbeitsbereich\Ausbildung\Forscher\Vorlagen\UMR\Logo\UMR_Logo_sw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120" y="42294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0"/>
          <p:cNvSpPr/>
          <p:nvPr userDrawn="1"/>
        </p:nvSpPr>
        <p:spPr bwMode="gray">
          <a:xfrm>
            <a:off x="179388" y="3604262"/>
            <a:ext cx="8785099" cy="1380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579862"/>
            <a:ext cx="8785099" cy="1380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3"/>
          <p:cNvSpPr>
            <a:spLocks noGrp="1"/>
          </p:cNvSpPr>
          <p:nvPr>
            <p:ph type="ctrTitle" hasCustomPrompt="1"/>
          </p:nvPr>
        </p:nvSpPr>
        <p:spPr>
          <a:xfrm>
            <a:off x="358775" y="3748498"/>
            <a:ext cx="6445473" cy="1055500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de-DE" sz="1800" dirty="0" err="1"/>
              <a:t>Step</a:t>
            </a:r>
            <a:r>
              <a:rPr lang="de-DE" sz="1800" dirty="0"/>
              <a:t> X: …</a:t>
            </a:r>
            <a:br>
              <a:rPr lang="de-DE" sz="1800" dirty="0"/>
            </a:br>
            <a:r>
              <a:rPr lang="de-DE" sz="1800" dirty="0"/>
              <a:t>&lt;team-name&gt;</a:t>
            </a:r>
            <a:br>
              <a:rPr lang="de-DE" sz="1800" dirty="0"/>
            </a:br>
            <a:endParaRPr lang="de-DE" sz="2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9B8010-E7EF-895E-CBBA-AA7685E8062E}"/>
              </a:ext>
            </a:extLst>
          </p:cNvPr>
          <p:cNvSpPr txBox="1"/>
          <p:nvPr userDrawn="1"/>
        </p:nvSpPr>
        <p:spPr bwMode="gray">
          <a:xfrm>
            <a:off x="5269353" y="3939902"/>
            <a:ext cx="3623127" cy="9361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</a:pPr>
            <a:r>
              <a:rPr lang="de-DE" sz="1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Juan Fernando Maya</a:t>
            </a:r>
          </a:p>
          <a:p>
            <a:pPr marL="0" indent="0"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</a:pPr>
            <a:r>
              <a:rPr lang="de-DE" sz="1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Ilya Zykov</a:t>
            </a:r>
          </a:p>
          <a:p>
            <a:pPr marL="0" indent="0"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</a:pPr>
            <a:r>
              <a:rPr lang="de-DE" sz="1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Miron Brandeis</a:t>
            </a:r>
            <a:endParaRPr lang="LID4096" sz="1400" kern="1200" baseline="0" dirty="0" err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286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6959601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Data Integration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200" y="1200150"/>
            <a:ext cx="6959601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79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 userDrawn="1"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Data Integration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2" descr="Z:\home\thorsten\Data\Arbeitsbereich\Ausbildung\Forscher\Vorlagen\UMR\Logo\UMR_Logo_sw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93782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 userDrawn="1"/>
        </p:nvSpPr>
        <p:spPr bwMode="gray">
          <a:xfrm>
            <a:off x="7416001" y="4111921"/>
            <a:ext cx="1547813" cy="5098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 algn="l"/>
            <a:r>
              <a:rPr lang="en-US" sz="1000" dirty="0"/>
              <a:t>Juan Fernando Maya</a:t>
            </a:r>
          </a:p>
          <a:p>
            <a:pPr lvl="0" algn="l"/>
            <a:r>
              <a:rPr lang="en-US" sz="1000" dirty="0"/>
              <a:t>Ilya Zykov</a:t>
            </a:r>
          </a:p>
          <a:p>
            <a:pPr lvl="0" algn="l"/>
            <a:r>
              <a:rPr lang="en-US" sz="1000" dirty="0" err="1"/>
              <a:t>Miron</a:t>
            </a:r>
            <a:r>
              <a:rPr lang="en-US" sz="1000" dirty="0"/>
              <a:t> Brandeis</a:t>
            </a:r>
          </a:p>
        </p:txBody>
      </p:sp>
    </p:spTree>
    <p:extLst>
      <p:ext uri="{BB962C8B-B14F-4D97-AF65-F5344CB8AC3E}">
        <p14:creationId xmlns:p14="http://schemas.microsoft.com/office/powerpoint/2010/main" val="38671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7" r:id="rId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rgbClr val="0070C0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rgbClr val="0070C0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rgbClr val="0070C0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rgbClr val="0070C0"/>
        </a:buClr>
        <a:buSzPct val="100000"/>
        <a:buFont typeface="+mj-lt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1800" dirty="0"/>
              <a:t>Step 3: Cleaning</a:t>
            </a:r>
            <a:br>
              <a:rPr lang="en-GB" sz="1800" dirty="0"/>
            </a:br>
            <a:r>
              <a:rPr lang="en-GB" sz="2300" dirty="0"/>
              <a:t>TODO</a:t>
            </a:r>
            <a:br>
              <a:rPr lang="en-GB" sz="2300" dirty="0"/>
            </a:br>
            <a:r>
              <a:rPr lang="en-GB" sz="1200" dirty="0"/>
              <a:t>https://github.com/Paralian/umr-data-integration-project-the-TODO-team.git</a:t>
            </a:r>
            <a:br>
              <a:rPr lang="en-GB" sz="1800" dirty="0"/>
            </a:br>
            <a:endParaRPr lang="en-GB" sz="2300" dirty="0"/>
          </a:p>
        </p:txBody>
      </p:sp>
      <p:sp>
        <p:nvSpPr>
          <p:cNvPr id="3" name="Inhaltsplatzhalter 6"/>
          <p:cNvSpPr>
            <a:spLocks noGrp="1"/>
          </p:cNvSpPr>
          <p:nvPr>
            <p:ph sz="quarter" idx="4294967295"/>
          </p:nvPr>
        </p:nvSpPr>
        <p:spPr>
          <a:xfrm>
            <a:off x="4716016" y="3867894"/>
            <a:ext cx="4176464" cy="1008113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856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31DF-CDC7-CD44-4020-2248BE31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 Removal results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E1323-C646-2934-D9D9-ADB7C3E30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9671B-3F34-000E-4109-94E383A2B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E6566-D7F3-877F-72E1-4343475F94EC}"/>
              </a:ext>
            </a:extLst>
          </p:cNvPr>
          <p:cNvSpPr txBox="1"/>
          <p:nvPr/>
        </p:nvSpPr>
        <p:spPr bwMode="gray">
          <a:xfrm>
            <a:off x="457200" y="1131590"/>
            <a:ext cx="6131024" cy="12241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050" dirty="0"/>
              <a:t>Check for remaining similar entities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050" dirty="0"/>
              <a:t>Result: entities with similar names but from different universes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050" dirty="0"/>
              <a:t>Only 20 entities!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964E29-8ACB-59FB-CB15-FF956373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32507"/>
            <a:ext cx="6070599" cy="298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7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31DF-CDC7-CD44-4020-2248BE31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Results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E1323-C646-2934-D9D9-ADB7C3E30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9671B-3F34-000E-4109-94E383A2B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E6566-D7F3-877F-72E1-4343475F94EC}"/>
              </a:ext>
            </a:extLst>
          </p:cNvPr>
          <p:cNvSpPr txBox="1"/>
          <p:nvPr/>
        </p:nvSpPr>
        <p:spPr bwMode="gray">
          <a:xfrm>
            <a:off x="457200" y="1131590"/>
            <a:ext cx="3322712" cy="12961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050" dirty="0"/>
              <a:t>Result: entities from different universes have now attack values ranging from 0 to 100%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050" dirty="0"/>
              <a:t>Easily comparable with each other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050" dirty="0" err="1"/>
              <a:t>NaN</a:t>
            </a:r>
            <a:r>
              <a:rPr lang="en-US" sz="1050" dirty="0"/>
              <a:t> values replaced with 0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617B39-9F2A-3E7A-1C0D-79CEE8A04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77763"/>
            <a:ext cx="4470441" cy="4587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42D21F-CB6A-4AED-59BE-79498F8FA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6" y="2171644"/>
            <a:ext cx="3296110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1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600" dirty="0"/>
              <a:t>Integration of RPG Entities</a:t>
            </a:r>
            <a:br>
              <a:rPr lang="en-GB" dirty="0"/>
            </a:br>
            <a:r>
              <a:rPr lang="en-GB" dirty="0"/>
              <a:t>Before cleaning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75740A-C474-FE44-8E38-2C93502AC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131590"/>
            <a:ext cx="5343212" cy="258499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651F0F-1296-DEFD-FD16-5F3BE190E95A}"/>
              </a:ext>
            </a:extLst>
          </p:cNvPr>
          <p:cNvSpPr txBox="1"/>
          <p:nvPr/>
        </p:nvSpPr>
        <p:spPr bwMode="gray">
          <a:xfrm>
            <a:off x="457200" y="1203597"/>
            <a:ext cx="3106688" cy="37335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/>
              <a:t>3 </a:t>
            </a:r>
            <a:r>
              <a:rPr lang="en-US" sz="1200" b="1" dirty="0"/>
              <a:t>universes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/>
              <a:t>7867 Total entities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/>
              <a:t>7769 Unique </a:t>
            </a:r>
            <a:r>
              <a:rPr lang="en-US" sz="1200" b="1" dirty="0"/>
              <a:t>names</a:t>
            </a:r>
          </a:p>
          <a:p>
            <a:pPr marL="639763" lvl="1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>
                <a:sym typeface="Wingdings" panose="05000000000000000000" pitchFamily="2" charset="2"/>
              </a:rPr>
              <a:t> 98 duplicate entities possible</a:t>
            </a:r>
          </a:p>
          <a:p>
            <a:pPr marL="639763" lvl="1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>
                <a:sym typeface="Wingdings" panose="05000000000000000000" pitchFamily="2" charset="2"/>
              </a:rPr>
              <a:t> Top duplicated entity: “Dark Magician”, 9 times!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b="1" dirty="0">
                <a:sym typeface="Wingdings" panose="05000000000000000000" pitchFamily="2" charset="2"/>
              </a:rPr>
              <a:t>Name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b="1" dirty="0">
                <a:sym typeface="Wingdings" panose="05000000000000000000" pitchFamily="2" charset="2"/>
              </a:rPr>
              <a:t>Type</a:t>
            </a:r>
            <a:r>
              <a:rPr lang="en-US" sz="1200" dirty="0">
                <a:sym typeface="Wingdings" panose="05000000000000000000" pitchFamily="2" charset="2"/>
              </a:rPr>
              <a:t> and </a:t>
            </a:r>
            <a:r>
              <a:rPr lang="en-US" sz="1200" b="1" dirty="0">
                <a:sym typeface="Wingdings" panose="05000000000000000000" pitchFamily="2" charset="2"/>
              </a:rPr>
              <a:t>Kind</a:t>
            </a:r>
            <a:r>
              <a:rPr lang="en-US" sz="1200" dirty="0">
                <a:sym typeface="Wingdings" panose="05000000000000000000" pitchFamily="2" charset="2"/>
              </a:rPr>
              <a:t> are strings: cleaning is only relevant for elimination of duplicates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b="1" dirty="0" err="1">
                <a:sym typeface="Wingdings" panose="05000000000000000000" pitchFamily="2" charset="2"/>
              </a:rPr>
              <a:t>development_stage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b="1" dirty="0">
                <a:sym typeface="Wingdings" panose="05000000000000000000" pitchFamily="2" charset="2"/>
              </a:rPr>
              <a:t>vitality</a:t>
            </a:r>
            <a:r>
              <a:rPr lang="en-US" sz="1200" dirty="0">
                <a:sym typeface="Wingdings" panose="05000000000000000000" pitchFamily="2" charset="2"/>
              </a:rPr>
              <a:t> and </a:t>
            </a:r>
            <a:r>
              <a:rPr lang="en-US" sz="1200" b="1" dirty="0">
                <a:sym typeface="Wingdings" panose="05000000000000000000" pitchFamily="2" charset="2"/>
              </a:rPr>
              <a:t>attack</a:t>
            </a:r>
            <a:r>
              <a:rPr lang="en-US" sz="1200" dirty="0">
                <a:sym typeface="Wingdings" panose="05000000000000000000" pitchFamily="2" charset="2"/>
              </a:rPr>
              <a:t> are decimal values</a:t>
            </a:r>
          </a:p>
          <a:p>
            <a:pPr marL="639763" lvl="1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>
                <a:sym typeface="Wingdings" panose="05000000000000000000" pitchFamily="2" charset="2"/>
              </a:rPr>
              <a:t> first two already normalized</a:t>
            </a:r>
          </a:p>
          <a:p>
            <a:pPr marL="639763" lvl="1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>
                <a:sym typeface="Wingdings" panose="05000000000000000000" pitchFamily="2" charset="2"/>
              </a:rPr>
              <a:t> attack goes up to 5000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b="1" dirty="0">
                <a:sym typeface="Wingdings" panose="05000000000000000000" pitchFamily="2" charset="2"/>
              </a:rPr>
              <a:t>Harmful</a:t>
            </a:r>
            <a:r>
              <a:rPr lang="en-US" sz="1200" dirty="0">
                <a:sym typeface="Wingdings" panose="05000000000000000000" pitchFamily="2" charset="2"/>
              </a:rPr>
              <a:t> and </a:t>
            </a:r>
            <a:r>
              <a:rPr lang="en-US" sz="1200" b="1" dirty="0">
                <a:sym typeface="Wingdings" panose="05000000000000000000" pitchFamily="2" charset="2"/>
              </a:rPr>
              <a:t>universe </a:t>
            </a:r>
            <a:r>
              <a:rPr lang="en-US" sz="1200" dirty="0">
                <a:sym typeface="Wingdings" panose="05000000000000000000" pitchFamily="2" charset="2"/>
              </a:rPr>
              <a:t>are metadata, need to preserve as-is</a:t>
            </a:r>
            <a:endParaRPr lang="en-US" sz="1200" b="1" dirty="0">
              <a:sym typeface="Wingdings" panose="05000000000000000000" pitchFamily="2" charset="2"/>
            </a:endParaRPr>
          </a:p>
          <a:p>
            <a:pPr marL="639763" lvl="1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>
              <a:sym typeface="Wingdings" panose="05000000000000000000" pitchFamily="2" charset="2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D58BC5-40F3-5386-1E79-6FF21EF44EF9}"/>
              </a:ext>
            </a:extLst>
          </p:cNvPr>
          <p:cNvCxnSpPr/>
          <p:nvPr/>
        </p:nvCxnSpPr>
        <p:spPr bwMode="gray">
          <a:xfrm>
            <a:off x="2051720" y="1563638"/>
            <a:ext cx="2808312" cy="720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99BE2F-7A88-B639-8649-6EA469FA42C5}"/>
              </a:ext>
            </a:extLst>
          </p:cNvPr>
          <p:cNvCxnSpPr/>
          <p:nvPr/>
        </p:nvCxnSpPr>
        <p:spPr bwMode="gray">
          <a:xfrm>
            <a:off x="2267744" y="1779662"/>
            <a:ext cx="2592288" cy="720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26A82B-873F-694D-1008-E75C42FD30D0}"/>
              </a:ext>
            </a:extLst>
          </p:cNvPr>
          <p:cNvCxnSpPr/>
          <p:nvPr/>
        </p:nvCxnSpPr>
        <p:spPr bwMode="gray">
          <a:xfrm flipV="1">
            <a:off x="3131840" y="3716585"/>
            <a:ext cx="4464496" cy="43934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98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CCEC-0D69-785B-BD3F-3BC3AB1E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330F0-40D4-8008-8A4E-8AD2DC9479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CD8C7-E1E3-0C00-97B7-ADCEE9CE45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55B4672A-EB01-8CF2-94F9-1CA7D43B01B6}"/>
              </a:ext>
            </a:extLst>
          </p:cNvPr>
          <p:cNvSpPr txBox="1">
            <a:spLocks/>
          </p:cNvSpPr>
          <p:nvPr/>
        </p:nvSpPr>
        <p:spPr>
          <a:xfrm>
            <a:off x="457201" y="1200150"/>
            <a:ext cx="7715199" cy="108356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SzPct val="100000"/>
              <a:buFont typeface="+mj-lt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GB" dirty="0"/>
              <a:t>Finding inconsistencies in groups: each universe has its own system of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F10B5-7ACA-88AE-EC1D-EFB7C1F05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35646"/>
            <a:ext cx="3138190" cy="31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4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CCEC-0D69-785B-BD3F-3BC3AB1E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330F0-40D4-8008-8A4E-8AD2DC9479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CD8C7-E1E3-0C00-97B7-ADCEE9CE45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86A12-1577-16E3-047B-C1669516DCBF}"/>
              </a:ext>
            </a:extLst>
          </p:cNvPr>
          <p:cNvSpPr txBox="1"/>
          <p:nvPr/>
        </p:nvSpPr>
        <p:spPr bwMode="gray">
          <a:xfrm>
            <a:off x="457200" y="1203598"/>
            <a:ext cx="2674640" cy="3240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/>
              <a:t>Most duplicates are in the </a:t>
            </a:r>
            <a:r>
              <a:rPr lang="en-US" sz="1200" dirty="0" err="1"/>
              <a:t>yugioh</a:t>
            </a:r>
            <a:r>
              <a:rPr lang="en-US" sz="1200" dirty="0"/>
              <a:t> universe:</a:t>
            </a:r>
          </a:p>
          <a:p>
            <a:pPr marL="639763" lvl="1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/>
              <a:t>6449 unique names out of 6534 entries</a:t>
            </a:r>
            <a:br>
              <a:rPr lang="en-US" sz="1200" dirty="0"/>
            </a:br>
            <a:r>
              <a:rPr lang="en-US" sz="1200" dirty="0">
                <a:sym typeface="Wingdings" panose="05000000000000000000" pitchFamily="2" charset="2"/>
              </a:rPr>
              <a:t> 85 duplicates</a:t>
            </a:r>
            <a:br>
              <a:rPr lang="en-US" sz="1200" dirty="0">
                <a:sym typeface="Wingdings" panose="05000000000000000000" pitchFamily="2" charset="2"/>
              </a:rPr>
            </a:br>
            <a:r>
              <a:rPr lang="en-US" sz="1200" dirty="0">
                <a:sym typeface="Wingdings" panose="05000000000000000000" pitchFamily="2" charset="2"/>
              </a:rPr>
              <a:t>(from total 98 duplicates)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/>
              <a:t>Attack values are missing for 2259 entities (~35% of data) </a:t>
            </a:r>
            <a:r>
              <a:rPr lang="en-US" sz="1200" dirty="0">
                <a:sym typeface="Wingdings" panose="05000000000000000000" pitchFamily="2" charset="2"/>
              </a:rPr>
              <a:t> replace </a:t>
            </a:r>
            <a:r>
              <a:rPr lang="en-US" sz="1200" i="1" dirty="0">
                <a:sym typeface="Wingdings" panose="05000000000000000000" pitchFamily="2" charset="2"/>
              </a:rPr>
              <a:t>null</a:t>
            </a:r>
            <a:r>
              <a:rPr lang="en-US" sz="1200" dirty="0">
                <a:sym typeface="Wingdings" panose="05000000000000000000" pitchFamily="2" charset="2"/>
              </a:rPr>
              <a:t> with 0 as possible remediation</a:t>
            </a:r>
          </a:p>
          <a:p>
            <a:pPr marL="639763" lvl="1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>
                <a:sym typeface="Wingdings" panose="05000000000000000000" pitchFamily="2" charset="2"/>
              </a:rPr>
              <a:t>All such entries are spell cards, trap cards and tokens  essential for the universe and non-</a:t>
            </a:r>
            <a:r>
              <a:rPr lang="en-US" sz="1200" dirty="0" err="1">
                <a:sym typeface="Wingdings" panose="05000000000000000000" pitchFamily="2" charset="2"/>
              </a:rPr>
              <a:t>deletable</a:t>
            </a:r>
            <a:endParaRPr lang="en-US" sz="1200" dirty="0">
              <a:sym typeface="Wingdings" panose="05000000000000000000" pitchFamily="2" charset="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ED900F-48E3-1EBF-8314-D50CD177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141" y="4852"/>
            <a:ext cx="5139834" cy="26071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4CB751-34CF-D162-7F5D-E41ED51CD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680" y="2588557"/>
            <a:ext cx="3786302" cy="255009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AA28E2-B40B-80D2-21A2-31470DF85B49}"/>
              </a:ext>
            </a:extLst>
          </p:cNvPr>
          <p:cNvCxnSpPr/>
          <p:nvPr/>
        </p:nvCxnSpPr>
        <p:spPr bwMode="gray">
          <a:xfrm>
            <a:off x="2555776" y="4083918"/>
            <a:ext cx="1728192" cy="4320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46204C-D6DE-AD72-6549-B49347994761}"/>
              </a:ext>
            </a:extLst>
          </p:cNvPr>
          <p:cNvCxnSpPr/>
          <p:nvPr/>
        </p:nvCxnSpPr>
        <p:spPr bwMode="gray">
          <a:xfrm flipV="1">
            <a:off x="3059832" y="2787774"/>
            <a:ext cx="3528392" cy="72008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18ABAE-E462-FEDB-BCAC-927822F6F636}"/>
              </a:ext>
            </a:extLst>
          </p:cNvPr>
          <p:cNvCxnSpPr/>
          <p:nvPr/>
        </p:nvCxnSpPr>
        <p:spPr bwMode="gray">
          <a:xfrm flipV="1">
            <a:off x="1547664" y="843558"/>
            <a:ext cx="3672408" cy="86409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461B4-B047-E841-775F-094373CD5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550" y="3044511"/>
            <a:ext cx="1430032" cy="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CCEC-0D69-785B-BD3F-3BC3AB1E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330F0-40D4-8008-8A4E-8AD2DC9479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CD8C7-E1E3-0C00-97B7-ADCEE9CE45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E5851D-8466-B99C-B3F0-2D2B87EB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987574"/>
            <a:ext cx="5156380" cy="2941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936C87-8147-4003-8CB3-5A8A90A66365}"/>
              </a:ext>
            </a:extLst>
          </p:cNvPr>
          <p:cNvSpPr txBox="1"/>
          <p:nvPr/>
        </p:nvSpPr>
        <p:spPr bwMode="gray">
          <a:xfrm>
            <a:off x="457200" y="1131590"/>
            <a:ext cx="2674640" cy="30243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/>
              <a:t>D&amp;D has all unique names</a:t>
            </a:r>
          </a:p>
          <a:p>
            <a:pPr marL="639763" lvl="1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>
                <a:sym typeface="Wingdings" panose="05000000000000000000" pitchFamily="2" charset="2"/>
              </a:rPr>
              <a:t> no duplicates already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>
                <a:sym typeface="Wingdings" panose="05000000000000000000" pitchFamily="2" charset="2"/>
              </a:rPr>
              <a:t>Attack values missing for 6 out of 324 entities, need further investigation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>
                <a:sym typeface="Wingdings" panose="05000000000000000000" pitchFamily="2" charset="2"/>
              </a:rPr>
              <a:t>Attack values range from 0 to 0.836, need normalization</a:t>
            </a: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7C126F23-5B61-B03A-17A9-460D2723C857}"/>
              </a:ext>
            </a:extLst>
          </p:cNvPr>
          <p:cNvSpPr/>
          <p:nvPr/>
        </p:nvSpPr>
        <p:spPr bwMode="gray">
          <a:xfrm>
            <a:off x="7641328" y="3693178"/>
            <a:ext cx="662932" cy="260014"/>
          </a:xfrm>
          <a:prstGeom prst="donut">
            <a:avLst/>
          </a:prstGeom>
          <a:solidFill>
            <a:schemeClr val="accent1"/>
          </a:soli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LID4096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64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31DF-CDC7-CD44-4020-2248BE31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E1323-C646-2934-D9D9-ADB7C3E30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9671B-3F34-000E-4109-94E383A2B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B8EA62-6B2B-4D29-A043-694F246E6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984" y="1933327"/>
            <a:ext cx="5025933" cy="3003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CE6566-D7F3-877F-72E1-4343475F94EC}"/>
              </a:ext>
            </a:extLst>
          </p:cNvPr>
          <p:cNvSpPr txBox="1"/>
          <p:nvPr/>
        </p:nvSpPr>
        <p:spPr bwMode="gray">
          <a:xfrm>
            <a:off x="457200" y="1131590"/>
            <a:ext cx="2674640" cy="30243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050" dirty="0"/>
              <a:t>Skyrim dataset has 1009 entries, 1000 are unique</a:t>
            </a:r>
          </a:p>
          <a:p>
            <a:pPr marL="639763" lvl="1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050" dirty="0"/>
              <a:t>Top duplicate count per name  is 2, need to investigate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050" dirty="0"/>
              <a:t>Attack values need normalization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0762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31DF-CDC7-CD44-4020-2248BE31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E1323-C646-2934-D9D9-ADB7C3E30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9671B-3F34-000E-4109-94E383A2B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E6566-D7F3-877F-72E1-4343475F94EC}"/>
              </a:ext>
            </a:extLst>
          </p:cNvPr>
          <p:cNvSpPr txBox="1"/>
          <p:nvPr/>
        </p:nvSpPr>
        <p:spPr bwMode="gray">
          <a:xfrm>
            <a:off x="457200" y="1609647"/>
            <a:ext cx="2674640" cy="30243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050" dirty="0"/>
              <a:t>Let’s set all entries in “kind” column to lowercase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050" dirty="0"/>
              <a:t>Then reduce the duplicates</a:t>
            </a:r>
          </a:p>
          <a:p>
            <a:pPr marL="639763" lvl="1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050" dirty="0"/>
              <a:t>How many are truly identical entities?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050" dirty="0"/>
              <a:t>Which are those?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12DCEA-A762-A948-F462-443758B6E011}"/>
              </a:ext>
            </a:extLst>
          </p:cNvPr>
          <p:cNvCxnSpPr>
            <a:cxnSpLocks/>
          </p:cNvCxnSpPr>
          <p:nvPr/>
        </p:nvCxnSpPr>
        <p:spPr bwMode="gray">
          <a:xfrm>
            <a:off x="1737183" y="2453802"/>
            <a:ext cx="576064" cy="2221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F2189CC-28F0-AAFF-2CB5-AF907AC20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533958"/>
            <a:ext cx="7384255" cy="726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ED5E04-D279-7E30-4733-FF0E7A693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247" y="2610106"/>
            <a:ext cx="6820481" cy="6120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B14D60-3963-DB48-CFAA-039B38843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079" y="1372673"/>
            <a:ext cx="4163006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3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31DF-CDC7-CD44-4020-2248BE31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E1323-C646-2934-D9D9-ADB7C3E30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9671B-3F34-000E-4109-94E383A2B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E6566-D7F3-877F-72E1-4343475F94EC}"/>
              </a:ext>
            </a:extLst>
          </p:cNvPr>
          <p:cNvSpPr txBox="1"/>
          <p:nvPr/>
        </p:nvSpPr>
        <p:spPr bwMode="gray">
          <a:xfrm>
            <a:off x="457200" y="1131590"/>
            <a:ext cx="1666528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050" dirty="0"/>
              <a:t>…Which are those?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AF7161-5315-9435-2BED-A6EDEA10C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758" y="0"/>
            <a:ext cx="3194484" cy="514350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1B02DA46-2ABA-7F14-E74E-710F6F40D297}"/>
              </a:ext>
            </a:extLst>
          </p:cNvPr>
          <p:cNvSpPr/>
          <p:nvPr/>
        </p:nvSpPr>
        <p:spPr bwMode="gray">
          <a:xfrm>
            <a:off x="2886243" y="206375"/>
            <a:ext cx="72008" cy="205135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2A54D14-E1C0-C8FE-BA40-B1CBE9065BD3}"/>
              </a:ext>
            </a:extLst>
          </p:cNvPr>
          <p:cNvSpPr/>
          <p:nvPr/>
        </p:nvSpPr>
        <p:spPr bwMode="gray">
          <a:xfrm>
            <a:off x="2892956" y="475287"/>
            <a:ext cx="72008" cy="205135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6C03F9F-88FF-6205-8516-1CF2B5F8387A}"/>
              </a:ext>
            </a:extLst>
          </p:cNvPr>
          <p:cNvSpPr/>
          <p:nvPr/>
        </p:nvSpPr>
        <p:spPr bwMode="gray">
          <a:xfrm>
            <a:off x="2906100" y="692146"/>
            <a:ext cx="45719" cy="253785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6A0300FD-1AE9-09AF-9549-2227FA24E773}"/>
              </a:ext>
            </a:extLst>
          </p:cNvPr>
          <p:cNvSpPr/>
          <p:nvPr/>
        </p:nvSpPr>
        <p:spPr bwMode="gray">
          <a:xfrm>
            <a:off x="2886244" y="971439"/>
            <a:ext cx="69702" cy="298562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BCD788D1-FC81-C9C5-EBCF-5FB2BAC19F7A}"/>
              </a:ext>
            </a:extLst>
          </p:cNvPr>
          <p:cNvSpPr/>
          <p:nvPr/>
        </p:nvSpPr>
        <p:spPr bwMode="gray">
          <a:xfrm>
            <a:off x="2882115" y="3203440"/>
            <a:ext cx="76135" cy="664454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1F7F050-8ECF-C15B-CAF4-8035119824E2}"/>
              </a:ext>
            </a:extLst>
          </p:cNvPr>
          <p:cNvSpPr/>
          <p:nvPr/>
        </p:nvSpPr>
        <p:spPr bwMode="gray">
          <a:xfrm>
            <a:off x="2888549" y="1327451"/>
            <a:ext cx="67397" cy="237206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F508D16A-4E53-66EE-C6D7-20A3E4CE6F71}"/>
              </a:ext>
            </a:extLst>
          </p:cNvPr>
          <p:cNvSpPr/>
          <p:nvPr/>
        </p:nvSpPr>
        <p:spPr bwMode="gray">
          <a:xfrm>
            <a:off x="2878905" y="1586114"/>
            <a:ext cx="72913" cy="193548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F5EA0DBA-B693-D52E-229D-650F92270057}"/>
              </a:ext>
            </a:extLst>
          </p:cNvPr>
          <p:cNvSpPr/>
          <p:nvPr/>
        </p:nvSpPr>
        <p:spPr bwMode="gray">
          <a:xfrm>
            <a:off x="2875346" y="1835288"/>
            <a:ext cx="72913" cy="193548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583429CE-BD4A-2A91-2E8B-9766E292AD3D}"/>
              </a:ext>
            </a:extLst>
          </p:cNvPr>
          <p:cNvSpPr/>
          <p:nvPr/>
        </p:nvSpPr>
        <p:spPr bwMode="gray">
          <a:xfrm>
            <a:off x="2869643" y="2084462"/>
            <a:ext cx="88608" cy="1063352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1C8C139-B6B8-1277-E97E-F8E0D57D1821}"/>
              </a:ext>
            </a:extLst>
          </p:cNvPr>
          <p:cNvSpPr/>
          <p:nvPr/>
        </p:nvSpPr>
        <p:spPr bwMode="gray">
          <a:xfrm>
            <a:off x="2875879" y="3893569"/>
            <a:ext cx="75939" cy="334365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6FB72B3F-A945-A9DB-3A7A-49C130F27E28}"/>
              </a:ext>
            </a:extLst>
          </p:cNvPr>
          <p:cNvSpPr/>
          <p:nvPr/>
        </p:nvSpPr>
        <p:spPr bwMode="gray">
          <a:xfrm>
            <a:off x="2875346" y="4291542"/>
            <a:ext cx="75939" cy="334365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BBB082FC-CA54-1333-A5DC-688FBE0F4039}"/>
              </a:ext>
            </a:extLst>
          </p:cNvPr>
          <p:cNvSpPr/>
          <p:nvPr/>
        </p:nvSpPr>
        <p:spPr bwMode="gray">
          <a:xfrm>
            <a:off x="2866460" y="4650399"/>
            <a:ext cx="81799" cy="225607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131899F7-94E0-F7B3-0573-9F232EF0296E}"/>
              </a:ext>
            </a:extLst>
          </p:cNvPr>
          <p:cNvSpPr/>
          <p:nvPr/>
        </p:nvSpPr>
        <p:spPr bwMode="gray">
          <a:xfrm>
            <a:off x="2866460" y="4899573"/>
            <a:ext cx="89486" cy="238567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FC52A4-AB35-F622-1236-639C36828123}"/>
              </a:ext>
            </a:extLst>
          </p:cNvPr>
          <p:cNvSpPr txBox="1"/>
          <p:nvPr/>
        </p:nvSpPr>
        <p:spPr bwMode="gray">
          <a:xfrm>
            <a:off x="1222540" y="4793500"/>
            <a:ext cx="1555537" cy="2872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50" dirty="0"/>
              <a:t>…and many more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570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31DF-CDC7-CD44-4020-2248BE31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E1323-C646-2934-D9D9-ADB7C3E30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9671B-3F34-000E-4109-94E383A2B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E6566-D7F3-877F-72E1-4343475F94EC}"/>
              </a:ext>
            </a:extLst>
          </p:cNvPr>
          <p:cNvSpPr txBox="1"/>
          <p:nvPr/>
        </p:nvSpPr>
        <p:spPr bwMode="gray">
          <a:xfrm>
            <a:off x="457200" y="1131590"/>
            <a:ext cx="2026568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050" dirty="0"/>
              <a:t>Dealing with duplicates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C4CB6-41AA-59D2-D866-D91171264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0760"/>
            <a:ext cx="9144000" cy="15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4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TEMPLATE_DI_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1_preparation_slides</Template>
  <TotalTime>225</TotalTime>
  <Words>369</Words>
  <Application>Microsoft Office PowerPoint</Application>
  <PresentationFormat>On-screen Show (16:9)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Verdana</vt:lpstr>
      <vt:lpstr>TEMPLATE_DI_22</vt:lpstr>
      <vt:lpstr>Step 3: Cleaning TODO https://github.com/Paralian/umr-data-integration-project-the-TODO-team.git </vt:lpstr>
      <vt:lpstr>Integration of RPG Entities Before cleaning</vt:lpstr>
      <vt:lpstr>Pipeline</vt:lpstr>
      <vt:lpstr>Pipeline</vt:lpstr>
      <vt:lpstr>Pipeline</vt:lpstr>
      <vt:lpstr>Pipeline</vt:lpstr>
      <vt:lpstr>Pipeline</vt:lpstr>
      <vt:lpstr>Pipeline</vt:lpstr>
      <vt:lpstr>Pipeline</vt:lpstr>
      <vt:lpstr>Duplicate Removal results</vt:lpstr>
      <vt:lpstr>Normalization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2: Integration TODO https://github.com/Paralian/umr-data-integration-project-the-TODO-team.git </dc:title>
  <dc:creator>Ilya Zykov</dc:creator>
  <cp:lastModifiedBy>Ilya Zykov</cp:lastModifiedBy>
  <cp:revision>6</cp:revision>
  <cp:lastPrinted>2014-05-07T12:19:03Z</cp:lastPrinted>
  <dcterms:created xsi:type="dcterms:W3CDTF">2022-06-09T20:53:00Z</dcterms:created>
  <dcterms:modified xsi:type="dcterms:W3CDTF">2022-07-03T16:23:17Z</dcterms:modified>
</cp:coreProperties>
</file>