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3" r:id="rId4"/>
    <p:sldId id="274" r:id="rId5"/>
    <p:sldId id="268" r:id="rId6"/>
    <p:sldId id="269" r:id="rId7"/>
    <p:sldId id="275" r:id="rId8"/>
    <p:sldId id="276" r:id="rId9"/>
    <p:sldId id="270" r:id="rId10"/>
    <p:sldId id="271" r:id="rId11"/>
    <p:sldId id="272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96" d="100"/>
          <a:sy n="96" d="100"/>
        </p:scale>
        <p:origin x="8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שולש ישר-זווית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צורה חופשית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צורה חופשית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צורה חופשית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סוגר זוויתי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סוגר זוויתי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משולש ישר-זווית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מחבר ישר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סוגר זוויתי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סוגר זוויתי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צורה חופשית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צורה חופשית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משולש ישר-זווית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מחבר ישר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36094A-0C98-4153-AE09-82D38782B861}" type="datetimeFigureOut">
              <a:rPr lang="en-US" smtClean="0"/>
              <a:pPr/>
              <a:t>12/3/2014</a:t>
            </a:fld>
            <a:endParaRPr lang="en-US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43D37B-3885-49B3-AC5D-A064B6694C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829761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Characterization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Subject : Hardware </a:t>
            </a:r>
            <a:r>
              <a:rPr lang="en-US" sz="2400" dirty="0" smtClean="0"/>
              <a:t>DLL		2-Semester Project</a:t>
            </a:r>
            <a:endParaRPr lang="en-US" sz="24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772400" cy="119970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Submitted by </a:t>
            </a:r>
            <a:r>
              <a:rPr lang="en-US" dirty="0" smtClean="0"/>
              <a:t>: Anton Vainer , </a:t>
            </a:r>
            <a:r>
              <a:rPr lang="en-US" dirty="0" err="1" smtClean="0"/>
              <a:t>Alon</a:t>
            </a:r>
            <a:r>
              <a:rPr lang="en-US" dirty="0" smtClean="0"/>
              <a:t> </a:t>
            </a:r>
            <a:r>
              <a:rPr lang="en-US" dirty="0" err="1" smtClean="0"/>
              <a:t>Reznik</a:t>
            </a:r>
            <a:endParaRPr lang="he-IL" dirty="0" smtClean="0"/>
          </a:p>
          <a:p>
            <a:pPr algn="l"/>
            <a:r>
              <a:rPr lang="en-US" b="1" dirty="0" smtClean="0"/>
              <a:t>Supervisors </a:t>
            </a:r>
            <a:r>
              <a:rPr lang="en-US" dirty="0" smtClean="0"/>
              <a:t>: Ina </a:t>
            </a:r>
            <a:r>
              <a:rPr lang="en-US" dirty="0" err="1" smtClean="0"/>
              <a:t>Rivkin</a:t>
            </a:r>
            <a:r>
              <a:rPr lang="en-US" dirty="0" smtClean="0"/>
              <a:t> , Oz </a:t>
            </a:r>
            <a:r>
              <a:rPr lang="en-US" dirty="0" err="1" smtClean="0"/>
              <a:t>Shmueli</a:t>
            </a:r>
            <a:endParaRPr lang="he-IL" dirty="0" smtClean="0"/>
          </a:p>
          <a:p>
            <a:pPr rtl="1"/>
            <a:endParaRPr lang="he-IL" dirty="0" smtClean="0"/>
          </a:p>
          <a:p>
            <a:pPr rtl="1"/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/>
          <a:srcRect l="11108" t="11340" r="44258" b="78351"/>
          <a:stretch>
            <a:fillRect/>
          </a:stretch>
        </p:blipFill>
        <p:spPr bwMode="auto">
          <a:xfrm>
            <a:off x="533400" y="381000"/>
            <a:ext cx="594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514" t="37500" r="37335" b="17708"/>
          <a:stretch>
            <a:fillRect/>
          </a:stretch>
        </p:blipFill>
        <p:spPr bwMode="auto">
          <a:xfrm>
            <a:off x="6858000" y="304800"/>
            <a:ext cx="1981200" cy="84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152400" y="1143001"/>
            <a:ext cx="2438400" cy="3886200"/>
          </a:xfrm>
        </p:spPr>
        <p:txBody>
          <a:bodyPr/>
          <a:lstStyle/>
          <a:p>
            <a:pPr lvl="1"/>
            <a:r>
              <a:rPr lang="en-US" dirty="0" smtClean="0"/>
              <a:t>FPGA system, with reconfigurable </a:t>
            </a:r>
            <a:r>
              <a:rPr lang="en-US" dirty="0" err="1" smtClean="0"/>
              <a:t>p_blocks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pic>
        <p:nvPicPr>
          <p:cNvPr id="5" name="Picture 4" descr="florpl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1066800"/>
            <a:ext cx="5409360" cy="5350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617" y="3810000"/>
            <a:ext cx="2286000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Example Accelerators 1-3</a:t>
            </a:r>
            <a:endParaRPr lang="he-IL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0617" y="2133600"/>
            <a:ext cx="3475383" cy="1861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620617" y="1828801"/>
            <a:ext cx="4846983" cy="2304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20617" y="1948934"/>
            <a:ext cx="5456583" cy="2318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HW System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914" y="1295400"/>
            <a:ext cx="8887485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noProof="0" dirty="0" smtClean="0"/>
              <a:t>Status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 </a:t>
            </a:r>
            <a:r>
              <a:rPr lang="en-US" sz="2400" dirty="0" smtClean="0"/>
              <a:t>p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lace_pr_block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pr_p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pr_index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4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List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get_free_slots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();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Status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remove_pr_block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pr_index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Status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start_pr_block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pr_index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input_data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Out_data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pole_pr_block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pr_index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  <a:endParaRPr lang="en-US" sz="2400" noProof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400" dirty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Status </a:t>
            </a:r>
            <a:r>
              <a:rPr lang="en-US" sz="2400" dirty="0"/>
              <a:t>= </a:t>
            </a:r>
            <a:r>
              <a:rPr lang="en-US" sz="2400" dirty="0" err="1"/>
              <a:t>is_busy</a:t>
            </a:r>
            <a:r>
              <a:rPr lang="en-US" sz="2400" dirty="0"/>
              <a:t>(</a:t>
            </a:r>
            <a:r>
              <a:rPr lang="en-US" sz="2400" dirty="0" err="1"/>
              <a:t>pr_index</a:t>
            </a:r>
            <a:r>
              <a:rPr lang="en-US" sz="24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Progress So Far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914" y="1493837"/>
            <a:ext cx="8887485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We learned Xilinx tools, including </a:t>
            </a:r>
            <a:r>
              <a:rPr lang="en-US" sz="2400" dirty="0" err="1" smtClean="0"/>
              <a:t>Vivado</a:t>
            </a:r>
            <a:r>
              <a:rPr lang="en-US" sz="2400" dirty="0" smtClean="0"/>
              <a:t> IDE/HLS/SDK.</a:t>
            </a:r>
            <a:br>
              <a:rPr lang="en-US" sz="2400" dirty="0" smtClean="0"/>
            </a:br>
            <a:endParaRPr lang="en-US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We learned full Static and partial reconfiguration of the FPGA using </a:t>
            </a:r>
            <a:r>
              <a:rPr lang="en-US" sz="2400" dirty="0" err="1" smtClean="0"/>
              <a:t>Vivado</a:t>
            </a:r>
            <a:r>
              <a:rPr lang="en-US" sz="2400" dirty="0" smtClean="0"/>
              <a:t> tools.</a:t>
            </a:r>
            <a:br>
              <a:rPr lang="en-US" sz="2400" dirty="0" smtClean="0"/>
            </a:br>
            <a:endParaRPr lang="en-US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We wrote partially configurable modules and loaded them on to FPGA.</a:t>
            </a:r>
            <a:br>
              <a:rPr lang="en-US" sz="2400" dirty="0" smtClean="0"/>
            </a:br>
            <a:endParaRPr lang="en-US" sz="24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400" dirty="0"/>
              <a:t>We wrote standalone software that uses partially reconfigured </a:t>
            </a:r>
            <a:r>
              <a:rPr lang="en-US" sz="2400" dirty="0" smtClean="0"/>
              <a:t>modules. </a:t>
            </a:r>
            <a:br>
              <a:rPr lang="en-US" sz="2400" dirty="0" smtClean="0"/>
            </a:br>
            <a:endParaRPr lang="en-US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/>
              <a:t>We have booted </a:t>
            </a:r>
            <a:r>
              <a:rPr lang="en-US" sz="2400" dirty="0" err="1" smtClean="0"/>
              <a:t>linux</a:t>
            </a:r>
            <a:r>
              <a:rPr lang="en-US" sz="2400" dirty="0" smtClean="0"/>
              <a:t> from an SD card on ZC702 board.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6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" y="2209800"/>
            <a:ext cx="903266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9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 execution can be slow. Most parallel algorithms can </a:t>
            </a:r>
            <a:r>
              <a:rPr lang="en-US" dirty="0"/>
              <a:t>be execut</a:t>
            </a:r>
            <a:r>
              <a:rPr lang="en-US" dirty="0" smtClean="0"/>
              <a:t>ed faster by </a:t>
            </a:r>
            <a:r>
              <a:rPr lang="en-US" dirty="0" smtClean="0"/>
              <a:t>dedicated HW accelerators on an FPGA.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OS </a:t>
            </a:r>
            <a:r>
              <a:rPr lang="en-US" dirty="0" smtClean="0"/>
              <a:t>can contain many </a:t>
            </a:r>
            <a:r>
              <a:rPr lang="en-US" dirty="0"/>
              <a:t>SW </a:t>
            </a:r>
            <a:r>
              <a:rPr lang="en-US" dirty="0" smtClean="0"/>
              <a:t>processes, but</a:t>
            </a:r>
          </a:p>
          <a:p>
            <a:pPr marL="365760" lvl="1" indent="0">
              <a:buNone/>
            </a:pPr>
            <a:r>
              <a:rPr lang="en-US" sz="2700" dirty="0" smtClean="0"/>
              <a:t>An </a:t>
            </a:r>
            <a:r>
              <a:rPr lang="en-US" sz="2700" dirty="0" smtClean="0"/>
              <a:t>FPGA can NOT contain as </a:t>
            </a:r>
            <a:r>
              <a:rPr lang="en-US" sz="2700" dirty="0" smtClean="0"/>
              <a:t>many </a:t>
            </a:r>
            <a:r>
              <a:rPr lang="en-US" sz="2700" dirty="0" smtClean="0"/>
              <a:t>HW accelerators</a:t>
            </a:r>
            <a:r>
              <a:rPr lang="en-US" sz="2700" dirty="0" smtClean="0"/>
              <a:t>.</a:t>
            </a:r>
          </a:p>
          <a:p>
            <a:pPr marL="365760" lvl="1" indent="0">
              <a:buNone/>
            </a:pPr>
            <a:endParaRPr lang="en-US" sz="2700" dirty="0" smtClean="0"/>
          </a:p>
          <a:p>
            <a:r>
              <a:rPr lang="en-US" dirty="0" smtClean="0"/>
              <a:t>Executing suitable algorithms by HW accelerators will free the CPU for other tasks.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78761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3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Design </a:t>
            </a:r>
            <a:r>
              <a:rPr lang="en-US" sz="3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and implement an innovative embedded system architecture which provides capabilities to change the hardware in Real Time according to the application needs</a:t>
            </a:r>
            <a:r>
              <a:rPr lang="en-US" sz="3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.</a:t>
            </a:r>
          </a:p>
          <a:p>
            <a:pPr lvl="1" algn="just"/>
            <a:endParaRPr lang="en-US" sz="3200" b="1" i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Transparent to the user – the system user is unaware of the architectural modification.</a:t>
            </a:r>
          </a:p>
          <a:p>
            <a:pPr lvl="1"/>
            <a:endParaRPr lang="en-US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Application development – easy implementation of HW accelerators and software using native programming languages (C/C++) and standard tools.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i="1" u="sng" dirty="0">
              <a:solidFill>
                <a:prstClr val="black"/>
              </a:solidFill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i="1" u="sng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i="1" u="sng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7876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i="1" u="sng" dirty="0">
              <a:solidFill>
                <a:prstClr val="black"/>
              </a:solidFill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i="1" u="sng" dirty="0" smtClean="0">
              <a:solidFill>
                <a:prstClr val="black"/>
              </a:solidFill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b="1" i="1" u="sng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924799" cy="4792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190" y="4953000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Linux OS</a:t>
            </a:r>
            <a:endParaRPr lang="he-IL" dirty="0"/>
          </a:p>
        </p:txBody>
      </p:sp>
      <p:sp>
        <p:nvSpPr>
          <p:cNvPr id="10" name="Freeform 9"/>
          <p:cNvSpPr/>
          <p:nvPr/>
        </p:nvSpPr>
        <p:spPr>
          <a:xfrm>
            <a:off x="1600200" y="4856920"/>
            <a:ext cx="188679" cy="268358"/>
          </a:xfrm>
          <a:custGeom>
            <a:avLst/>
            <a:gdLst>
              <a:gd name="connsiteX0" fmla="*/ 0 w 188679"/>
              <a:gd name="connsiteY0" fmla="*/ 253607 h 268358"/>
              <a:gd name="connsiteX1" fmla="*/ 168676 w 188679"/>
              <a:gd name="connsiteY1" fmla="*/ 244729 h 268358"/>
              <a:gd name="connsiteX2" fmla="*/ 186431 w 188679"/>
              <a:gd name="connsiteY2" fmla="*/ 31665 h 268358"/>
              <a:gd name="connsiteX3" fmla="*/ 177554 w 188679"/>
              <a:gd name="connsiteY3" fmla="*/ 5032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79" h="268358">
                <a:moveTo>
                  <a:pt x="0" y="253607"/>
                </a:moveTo>
                <a:cubicBezTo>
                  <a:pt x="68802" y="267663"/>
                  <a:pt x="137604" y="281719"/>
                  <a:pt x="168676" y="244729"/>
                </a:cubicBezTo>
                <a:cubicBezTo>
                  <a:pt x="199748" y="207739"/>
                  <a:pt x="184951" y="71614"/>
                  <a:pt x="186431" y="31665"/>
                </a:cubicBezTo>
                <a:cubicBezTo>
                  <a:pt x="187911" y="-8284"/>
                  <a:pt x="182732" y="-1626"/>
                  <a:pt x="177554" y="50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90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on Xilinx ZYNQ-7000 </a:t>
            </a:r>
            <a:r>
              <a:rPr lang="en-US" dirty="0" smtClean="0"/>
              <a:t>board</a:t>
            </a:r>
            <a:r>
              <a:rPr lang="en-US" dirty="0"/>
              <a:t> </a:t>
            </a:r>
            <a:r>
              <a:rPr lang="en-US" dirty="0" smtClean="0"/>
              <a:t>with embedded partially reconfigurable FPGA.</a:t>
            </a:r>
          </a:p>
          <a:p>
            <a:endParaRPr lang="en-US" dirty="0" smtClean="0"/>
          </a:p>
          <a:p>
            <a:r>
              <a:rPr lang="en-US" dirty="0" smtClean="0"/>
              <a:t>Linux OS environment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All accelerated functions will connect </a:t>
            </a:r>
            <a:r>
              <a:rPr lang="en-US" dirty="0" smtClean="0"/>
              <a:t>to the host via AXI </a:t>
            </a:r>
            <a:r>
              <a:rPr lang="en-US" dirty="0" smtClean="0"/>
              <a:t>bus with fixed addresses and sizes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Block Diagram: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35" y="1219200"/>
            <a:ext cx="6586330" cy="467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FPGA will have empty blocks with </a:t>
            </a:r>
            <a:r>
              <a:rPr lang="en-US" dirty="0" smtClean="0"/>
              <a:t>fixed AXI bus interface.</a:t>
            </a:r>
          </a:p>
          <a:p>
            <a:pPr>
              <a:buNone/>
            </a:pPr>
            <a:r>
              <a:rPr lang="en-US" dirty="0" smtClean="0"/>
              <a:t>We </a:t>
            </a:r>
            <a:r>
              <a:rPr lang="en-US" dirty="0"/>
              <a:t>will provide a set of guidelines for developers to convert C/C++ functions to FPGA HW and use them during runtime.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integrated </a:t>
            </a:r>
            <a:r>
              <a:rPr lang="en-US" dirty="0" smtClean="0"/>
              <a:t>software will track available blocks on the FPGA and assign them on run </a:t>
            </a:r>
            <a:r>
              <a:rPr lang="en-US" dirty="0" smtClean="0"/>
              <a:t>time dynamically.</a:t>
            </a:r>
            <a:endParaRPr lang="en-US" dirty="0" smtClean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Usage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1811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Select a C/C++ function suitable for HW acceleration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90900" y="1174474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Using Xilinx HLS SW create FPGA design that meets HW DLL constraints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400800" y="11811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Define AXI interface for the created design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71061" y="3230562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Generate partial </a:t>
            </a:r>
            <a:r>
              <a:rPr lang="en-US" dirty="0" err="1" smtClean="0"/>
              <a:t>bitstreams</a:t>
            </a:r>
            <a:r>
              <a:rPr lang="en-US" dirty="0" smtClean="0"/>
              <a:t> from the design for a PR Block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3390900" y="321731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Use the provided API to load the </a:t>
            </a:r>
            <a:r>
              <a:rPr lang="en-US" dirty="0" err="1" smtClean="0"/>
              <a:t>bitstream</a:t>
            </a:r>
            <a:r>
              <a:rPr lang="en-US" dirty="0" smtClean="0"/>
              <a:t> on to the FPGA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6400800" y="321731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Use the provided pointer to run the design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1822174"/>
            <a:ext cx="647700" cy="66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53100" y="1708530"/>
            <a:ext cx="647700" cy="66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 flipH="1">
            <a:off x="371061" y="1752600"/>
            <a:ext cx="8391939" cy="2049462"/>
          </a:xfrm>
          <a:prstGeom prst="bentConnector5">
            <a:avLst>
              <a:gd name="adj1" fmla="val -2724"/>
              <a:gd name="adj2" fmla="val 50000"/>
              <a:gd name="adj3" fmla="val 1027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2733261" y="3788810"/>
            <a:ext cx="657639" cy="132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5753100" y="3788810"/>
            <a:ext cx="6477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228600" y="4708524"/>
            <a:ext cx="8458200" cy="1701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integrated </a:t>
            </a:r>
            <a:r>
              <a:rPr lang="en-US" dirty="0" smtClean="0"/>
              <a:t>software will load the </a:t>
            </a:r>
            <a:r>
              <a:rPr lang="en-US" dirty="0" err="1" smtClean="0"/>
              <a:t>bitstream</a:t>
            </a:r>
            <a:r>
              <a:rPr lang="en-US" dirty="0" smtClean="0"/>
              <a:t> in an empty FPGA slot and provide a pointer.</a:t>
            </a:r>
          </a:p>
          <a:p>
            <a:r>
              <a:rPr lang="en-US" dirty="0" smtClean="0"/>
              <a:t>The pointed function will wrap the HW  					    accelerator interface.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Logic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with configured blocks will look like this: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2286000"/>
            <a:ext cx="9144000" cy="4359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חבה">
  <a:themeElements>
    <a:clrScheme name="רחבה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רחבה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רחב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5620</TotalTime>
  <Words>372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Unicode</vt:lpstr>
      <vt:lpstr>Verdana</vt:lpstr>
      <vt:lpstr>Wingdings 2</vt:lpstr>
      <vt:lpstr>Wingdings 3</vt:lpstr>
      <vt:lpstr>רחבה</vt:lpstr>
      <vt:lpstr>Characterization Presentation Subject : Hardware DLL  2-Semester Project</vt:lpstr>
      <vt:lpstr>Motivation</vt:lpstr>
      <vt:lpstr>Project Goal</vt:lpstr>
      <vt:lpstr>System Overview</vt:lpstr>
      <vt:lpstr>Project specifications</vt:lpstr>
      <vt:lpstr>System Block Diagram:</vt:lpstr>
      <vt:lpstr>How it works ?</vt:lpstr>
      <vt:lpstr>Final Usage model</vt:lpstr>
      <vt:lpstr>System Logic description</vt:lpstr>
      <vt:lpstr>System description</vt:lpstr>
      <vt:lpstr>Initial HW System API</vt:lpstr>
      <vt:lpstr>Our Progress So Far</vt:lpstr>
      <vt:lpstr>Gantt 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herzel</dc:creator>
  <cp:lastModifiedBy>Alon Reznik</cp:lastModifiedBy>
  <cp:revision>107</cp:revision>
  <dcterms:created xsi:type="dcterms:W3CDTF">2013-11-02T15:47:36Z</dcterms:created>
  <dcterms:modified xsi:type="dcterms:W3CDTF">2014-12-03T16:42:42Z</dcterms:modified>
</cp:coreProperties>
</file>