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317" r:id="rId2"/>
    <p:sldId id="316" r:id="rId3"/>
    <p:sldId id="258" r:id="rId4"/>
    <p:sldId id="335" r:id="rId5"/>
    <p:sldId id="340" r:id="rId6"/>
    <p:sldId id="337" r:id="rId7"/>
    <p:sldId id="328" r:id="rId8"/>
    <p:sldId id="313" r:id="rId9"/>
    <p:sldId id="264" r:id="rId10"/>
    <p:sldId id="318" r:id="rId11"/>
    <p:sldId id="334" r:id="rId12"/>
    <p:sldId id="326" r:id="rId13"/>
    <p:sldId id="341" r:id="rId14"/>
    <p:sldId id="327" r:id="rId15"/>
    <p:sldId id="346" r:id="rId16"/>
    <p:sldId id="343" r:id="rId17"/>
    <p:sldId id="329" r:id="rId18"/>
    <p:sldId id="344" r:id="rId19"/>
    <p:sldId id="308" r:id="rId20"/>
    <p:sldId id="345" r:id="rId21"/>
    <p:sldId id="331" r:id="rId22"/>
    <p:sldId id="332" r:id="rId23"/>
    <p:sldId id="33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B00"/>
    <a:srgbClr val="5A8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50" autoAdjust="0"/>
  </p:normalViewPr>
  <p:slideViewPr>
    <p:cSldViewPr>
      <p:cViewPr varScale="1">
        <p:scale>
          <a:sx n="110" d="100"/>
          <a:sy n="110" d="100"/>
        </p:scale>
        <p:origin x="10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3C9CE-AA87-4B53-87C0-F6565388F683}"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F4593661-E294-4EB1-8DD2-5D80C0A734E4}">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Open the generic HWA template in Vivado HLS</a:t>
          </a:r>
          <a:endParaRPr lang="en-US" sz="1600" b="0" dirty="0">
            <a:solidFill>
              <a:schemeClr val="tx1"/>
            </a:solidFill>
            <a:effectLst/>
            <a:latin typeface="Calibri" panose="020F0502020204030204" pitchFamily="34" charset="0"/>
          </a:endParaRPr>
        </a:p>
      </dgm:t>
    </dgm:pt>
    <dgm:pt modelId="{9A6E47D2-C549-4D83-BF57-701C3AC26936}" type="parTrans" cxnId="{E3757ACB-62E3-4349-8892-A617C4B1437D}">
      <dgm:prSet/>
      <dgm:spPr/>
      <dgm:t>
        <a:bodyPr/>
        <a:lstStyle/>
        <a:p>
          <a:endParaRPr lang="en-US"/>
        </a:p>
      </dgm:t>
    </dgm:pt>
    <dgm:pt modelId="{BEF67653-4927-478F-8068-EAF984600996}" type="sibTrans" cxnId="{E3757ACB-62E3-4349-8892-A617C4B1437D}">
      <dgm:prSet/>
      <dgm:spPr>
        <a:ln w="38100">
          <a:solidFill>
            <a:schemeClr val="accent1"/>
          </a:solidFill>
        </a:ln>
      </dgm:spPr>
      <dgm:t>
        <a:bodyPr/>
        <a:lstStyle/>
        <a:p>
          <a:endParaRPr lang="en-US" dirty="0"/>
        </a:p>
      </dgm:t>
    </dgm:pt>
    <dgm:pt modelId="{867C5ABB-8201-421F-BE00-7639D76FA682}">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Bundle the top-level function and I/O for AXI4-LiteS and run C synthesis</a:t>
          </a:r>
          <a:endParaRPr lang="en-US" sz="1600" b="0" dirty="0">
            <a:solidFill>
              <a:schemeClr val="tx1"/>
            </a:solidFill>
            <a:effectLst/>
            <a:latin typeface="Calibri" panose="020F0502020204030204" pitchFamily="34" charset="0"/>
          </a:endParaRPr>
        </a:p>
      </dgm:t>
    </dgm:pt>
    <dgm:pt modelId="{A7979C1A-F1A8-4318-80D4-F94147604B6B}" type="parTrans" cxnId="{741E65DB-5560-4219-8807-D350B79A8401}">
      <dgm:prSet/>
      <dgm:spPr/>
      <dgm:t>
        <a:bodyPr/>
        <a:lstStyle/>
        <a:p>
          <a:endParaRPr lang="en-US"/>
        </a:p>
      </dgm:t>
    </dgm:pt>
    <dgm:pt modelId="{7C2276AB-C9E7-4F59-BFCE-8ECB38B29021}" type="sibTrans" cxnId="{741E65DB-5560-4219-8807-D350B79A8401}">
      <dgm:prSet/>
      <dgm:spPr>
        <a:ln w="38100">
          <a:solidFill>
            <a:schemeClr val="accent1"/>
          </a:solidFill>
        </a:ln>
      </dgm:spPr>
      <dgm:t>
        <a:bodyPr/>
        <a:lstStyle/>
        <a:p>
          <a:endParaRPr lang="en-US" dirty="0"/>
        </a:p>
      </dgm:t>
    </dgm:pt>
    <dgm:pt modelId="{A669E48C-22EF-4E7F-AB89-9B604CD3808D}">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Verify that your utilization estimates meet the utilization constraints</a:t>
          </a:r>
          <a:endParaRPr lang="en-US" sz="1600" b="0" dirty="0">
            <a:solidFill>
              <a:schemeClr val="tx1"/>
            </a:solidFill>
            <a:effectLst/>
            <a:latin typeface="Calibri" panose="020F0502020204030204" pitchFamily="34" charset="0"/>
          </a:endParaRPr>
        </a:p>
      </dgm:t>
    </dgm:pt>
    <dgm:pt modelId="{DE48324E-6C55-4866-AD76-CC576400663F}" type="parTrans" cxnId="{1D24A79B-D070-46AB-A38B-FB676E2DC0F7}">
      <dgm:prSet/>
      <dgm:spPr/>
      <dgm:t>
        <a:bodyPr/>
        <a:lstStyle/>
        <a:p>
          <a:endParaRPr lang="en-US"/>
        </a:p>
      </dgm:t>
    </dgm:pt>
    <dgm:pt modelId="{8098108D-F2D7-4A2B-9357-B63DDFD28ED9}" type="sibTrans" cxnId="{1D24A79B-D070-46AB-A38B-FB676E2DC0F7}">
      <dgm:prSet/>
      <dgm:spPr>
        <a:ln w="38100">
          <a:solidFill>
            <a:schemeClr val="accent1"/>
          </a:solidFill>
        </a:ln>
      </dgm:spPr>
      <dgm:t>
        <a:bodyPr/>
        <a:lstStyle/>
        <a:p>
          <a:endParaRPr lang="en-US" dirty="0"/>
        </a:p>
      </dgm:t>
    </dgm:pt>
    <dgm:pt modelId="{0A9786FD-D9CD-4B37-BA19-2087D99FE524}">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Export RTL and verify that your HDL files were created in the IP folder</a:t>
          </a:r>
          <a:endParaRPr lang="en-US" sz="1600" b="0" dirty="0">
            <a:solidFill>
              <a:schemeClr val="tx1"/>
            </a:solidFill>
            <a:effectLst/>
            <a:latin typeface="Calibri" panose="020F0502020204030204" pitchFamily="34" charset="0"/>
          </a:endParaRPr>
        </a:p>
      </dgm:t>
    </dgm:pt>
    <dgm:pt modelId="{C2ED79FF-0B28-40F6-B370-C890DC6D7F29}" type="parTrans" cxnId="{A24F6A88-0985-427D-B00B-7170CC64E1CC}">
      <dgm:prSet/>
      <dgm:spPr/>
      <dgm:t>
        <a:bodyPr/>
        <a:lstStyle/>
        <a:p>
          <a:endParaRPr lang="en-US"/>
        </a:p>
      </dgm:t>
    </dgm:pt>
    <dgm:pt modelId="{327CD73D-FEAE-4855-A8C5-BBF80241F834}" type="sibTrans" cxnId="{A24F6A88-0985-427D-B00B-7170CC64E1CC}">
      <dgm:prSet/>
      <dgm:spPr>
        <a:ln w="38100">
          <a:solidFill>
            <a:schemeClr val="accent1"/>
          </a:solidFill>
        </a:ln>
      </dgm:spPr>
      <dgm:t>
        <a:bodyPr/>
        <a:lstStyle/>
        <a:p>
          <a:endParaRPr lang="en-US" dirty="0"/>
        </a:p>
      </dgm:t>
    </dgm:pt>
    <dgm:pt modelId="{A8E9AF62-7D93-47DB-890C-23F5AE8BDC08}">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Wait for your partial bin files (binary bitstreams) to be created</a:t>
          </a:r>
          <a:endParaRPr lang="en-US" sz="1600" b="0" dirty="0">
            <a:solidFill>
              <a:schemeClr val="tx1"/>
            </a:solidFill>
            <a:effectLst/>
            <a:latin typeface="Calibri" panose="020F0502020204030204" pitchFamily="34" charset="0"/>
          </a:endParaRPr>
        </a:p>
      </dgm:t>
    </dgm:pt>
    <dgm:pt modelId="{D4AC5A0D-9D5B-4DB5-8325-2DC1CEED6C54}" type="parTrans" cxnId="{FDAC8E04-5384-438F-8C6A-104D5DC8181E}">
      <dgm:prSet/>
      <dgm:spPr/>
      <dgm:t>
        <a:bodyPr/>
        <a:lstStyle/>
        <a:p>
          <a:endParaRPr lang="en-US"/>
        </a:p>
      </dgm:t>
    </dgm:pt>
    <dgm:pt modelId="{B08B8540-7AD8-457E-BDC8-9A22BE8792D9}" type="sibTrans" cxnId="{FDAC8E04-5384-438F-8C6A-104D5DC8181E}">
      <dgm:prSet/>
      <dgm:spPr>
        <a:ln w="38100">
          <a:solidFill>
            <a:schemeClr val="accent1"/>
          </a:solidFill>
        </a:ln>
      </dgm:spPr>
      <dgm:t>
        <a:bodyPr/>
        <a:lstStyle/>
        <a:p>
          <a:endParaRPr lang="en-US" dirty="0"/>
        </a:p>
      </dgm:t>
    </dgm:pt>
    <dgm:pt modelId="{5C426B25-E7F3-4CCF-8630-10FE8AD9D067}">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Add the partial bin files to the SD card</a:t>
          </a:r>
          <a:endParaRPr lang="en-US" sz="1600" b="0" dirty="0">
            <a:solidFill>
              <a:schemeClr val="tx1"/>
            </a:solidFill>
            <a:effectLst/>
            <a:latin typeface="Calibri" panose="020F0502020204030204" pitchFamily="34" charset="0"/>
          </a:endParaRPr>
        </a:p>
      </dgm:t>
    </dgm:pt>
    <dgm:pt modelId="{A26387EF-38EA-462E-8BCE-CA97BA0F2944}" type="parTrans" cxnId="{B69103D3-A5D6-48F4-817E-59BB641B8E7D}">
      <dgm:prSet/>
      <dgm:spPr/>
      <dgm:t>
        <a:bodyPr/>
        <a:lstStyle/>
        <a:p>
          <a:endParaRPr lang="en-US"/>
        </a:p>
      </dgm:t>
    </dgm:pt>
    <dgm:pt modelId="{F6F8D3CE-9B84-49FE-9D8E-FAE56C3F4D38}" type="sibTrans" cxnId="{B69103D3-A5D6-48F4-817E-59BB641B8E7D}">
      <dgm:prSet/>
      <dgm:spPr>
        <a:ln w="38100">
          <a:solidFill>
            <a:schemeClr val="accent1"/>
          </a:solidFill>
        </a:ln>
      </dgm:spPr>
      <dgm:t>
        <a:bodyPr/>
        <a:lstStyle/>
        <a:p>
          <a:endParaRPr lang="en-US" dirty="0"/>
        </a:p>
      </dgm:t>
    </dgm:pt>
    <dgm:pt modelId="{9E41D825-6B03-4C01-8BCE-BE852EAD5136}">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Execute the automation scripts</a:t>
          </a:r>
          <a:endParaRPr lang="en-US" sz="1600" b="0" dirty="0">
            <a:solidFill>
              <a:schemeClr val="tx1"/>
            </a:solidFill>
            <a:effectLst/>
            <a:latin typeface="Calibri" panose="020F0502020204030204" pitchFamily="34" charset="0"/>
          </a:endParaRPr>
        </a:p>
      </dgm:t>
    </dgm:pt>
    <dgm:pt modelId="{C57AED8D-A0E7-4033-B2F3-731D66A5F357}" type="parTrans" cxnId="{9DB8A72B-EC7F-4EEB-9DEF-552EADAE2475}">
      <dgm:prSet/>
      <dgm:spPr/>
      <dgm:t>
        <a:bodyPr/>
        <a:lstStyle/>
        <a:p>
          <a:endParaRPr lang="en-US"/>
        </a:p>
      </dgm:t>
    </dgm:pt>
    <dgm:pt modelId="{FC7E4A67-CB17-4AE7-B551-CC1A24691FE4}" type="sibTrans" cxnId="{9DB8A72B-EC7F-4EEB-9DEF-552EADAE2475}">
      <dgm:prSet/>
      <dgm:spPr>
        <a:ln w="38100">
          <a:solidFill>
            <a:schemeClr val="accent1"/>
          </a:solidFill>
        </a:ln>
      </dgm:spPr>
      <dgm:t>
        <a:bodyPr/>
        <a:lstStyle/>
        <a:p>
          <a:endParaRPr lang="en-US" dirty="0"/>
        </a:p>
      </dgm:t>
    </dgm:pt>
    <dgm:pt modelId="{48250E54-8B74-4B0D-A65B-4520DBF805A2}">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Replace the HWA_func top-level function with your C/C++ function</a:t>
          </a:r>
          <a:endParaRPr lang="en-US" sz="1600" b="0" dirty="0">
            <a:solidFill>
              <a:schemeClr val="tx1"/>
            </a:solidFill>
            <a:effectLst/>
            <a:latin typeface="Calibri" panose="020F0502020204030204" pitchFamily="34" charset="0"/>
          </a:endParaRPr>
        </a:p>
      </dgm:t>
    </dgm:pt>
    <dgm:pt modelId="{F30423A7-7E21-4C1B-AF3F-368C32B4606F}" type="sibTrans" cxnId="{BBF56FFA-14DC-4A1F-BC2A-BEC7DC11749E}">
      <dgm:prSet/>
      <dgm:spPr>
        <a:ln w="38100">
          <a:solidFill>
            <a:schemeClr val="accent1"/>
          </a:solidFill>
        </a:ln>
      </dgm:spPr>
      <dgm:t>
        <a:bodyPr/>
        <a:lstStyle/>
        <a:p>
          <a:endParaRPr lang="en-US" dirty="0"/>
        </a:p>
      </dgm:t>
    </dgm:pt>
    <dgm:pt modelId="{85A90D27-D8AC-4E4E-937D-2A29DF2AAFE2}" type="parTrans" cxnId="{BBF56FFA-14DC-4A1F-BC2A-BEC7DC11749E}">
      <dgm:prSet/>
      <dgm:spPr/>
      <dgm:t>
        <a:bodyPr/>
        <a:lstStyle/>
        <a:p>
          <a:endParaRPr lang="en-US"/>
        </a:p>
      </dgm:t>
    </dgm:pt>
    <dgm:pt modelId="{508E7613-7847-48D6-98B2-E59E113C0078}" type="pres">
      <dgm:prSet presAssocID="{79A3C9CE-AA87-4B53-87C0-F6565388F683}" presName="Name0" presStyleCnt="0">
        <dgm:presLayoutVars>
          <dgm:dir/>
          <dgm:resizeHandles val="exact"/>
        </dgm:presLayoutVars>
      </dgm:prSet>
      <dgm:spPr/>
      <dgm:t>
        <a:bodyPr/>
        <a:lstStyle/>
        <a:p>
          <a:endParaRPr lang="en-US"/>
        </a:p>
      </dgm:t>
    </dgm:pt>
    <dgm:pt modelId="{2A8BCFEA-6F89-47A9-BFEB-158F2DF287E7}" type="pres">
      <dgm:prSet presAssocID="{F4593661-E294-4EB1-8DD2-5D80C0A734E4}" presName="node" presStyleLbl="node1" presStyleIdx="0" presStyleCnt="8">
        <dgm:presLayoutVars>
          <dgm:bulletEnabled val="1"/>
        </dgm:presLayoutVars>
      </dgm:prSet>
      <dgm:spPr>
        <a:prstGeom prst="roundRect">
          <a:avLst/>
        </a:prstGeom>
      </dgm:spPr>
      <dgm:t>
        <a:bodyPr/>
        <a:lstStyle/>
        <a:p>
          <a:endParaRPr lang="en-US"/>
        </a:p>
      </dgm:t>
    </dgm:pt>
    <dgm:pt modelId="{A4CDA2CE-0928-4B40-9DB0-6839815F6B7A}" type="pres">
      <dgm:prSet presAssocID="{BEF67653-4927-478F-8068-EAF984600996}" presName="sibTrans" presStyleLbl="sibTrans1D1" presStyleIdx="0" presStyleCnt="7"/>
      <dgm:spPr/>
      <dgm:t>
        <a:bodyPr/>
        <a:lstStyle/>
        <a:p>
          <a:endParaRPr lang="en-US"/>
        </a:p>
      </dgm:t>
    </dgm:pt>
    <dgm:pt modelId="{AC3711BD-A862-419E-85B7-463A9C569285}" type="pres">
      <dgm:prSet presAssocID="{BEF67653-4927-478F-8068-EAF984600996}" presName="connectorText" presStyleLbl="sibTrans1D1" presStyleIdx="0" presStyleCnt="7"/>
      <dgm:spPr/>
      <dgm:t>
        <a:bodyPr/>
        <a:lstStyle/>
        <a:p>
          <a:endParaRPr lang="en-US"/>
        </a:p>
      </dgm:t>
    </dgm:pt>
    <dgm:pt modelId="{61CA4ED1-D7CC-4FB4-A640-229ECA4CAD43}" type="pres">
      <dgm:prSet presAssocID="{48250E54-8B74-4B0D-A65B-4520DBF805A2}" presName="node" presStyleLbl="node1" presStyleIdx="1" presStyleCnt="8">
        <dgm:presLayoutVars>
          <dgm:bulletEnabled val="1"/>
        </dgm:presLayoutVars>
      </dgm:prSet>
      <dgm:spPr>
        <a:prstGeom prst="roundRect">
          <a:avLst/>
        </a:prstGeom>
      </dgm:spPr>
      <dgm:t>
        <a:bodyPr/>
        <a:lstStyle/>
        <a:p>
          <a:endParaRPr lang="en-US"/>
        </a:p>
      </dgm:t>
    </dgm:pt>
    <dgm:pt modelId="{5B0BA6F8-09FC-4EF6-AC44-5F60F6B40B42}" type="pres">
      <dgm:prSet presAssocID="{F30423A7-7E21-4C1B-AF3F-368C32B4606F}" presName="sibTrans" presStyleLbl="sibTrans1D1" presStyleIdx="1" presStyleCnt="7"/>
      <dgm:spPr/>
      <dgm:t>
        <a:bodyPr/>
        <a:lstStyle/>
        <a:p>
          <a:endParaRPr lang="en-US"/>
        </a:p>
      </dgm:t>
    </dgm:pt>
    <dgm:pt modelId="{A7D89F47-B061-4F02-86BD-5280B87FD30C}" type="pres">
      <dgm:prSet presAssocID="{F30423A7-7E21-4C1B-AF3F-368C32B4606F}" presName="connectorText" presStyleLbl="sibTrans1D1" presStyleIdx="1" presStyleCnt="7"/>
      <dgm:spPr/>
      <dgm:t>
        <a:bodyPr/>
        <a:lstStyle/>
        <a:p>
          <a:endParaRPr lang="en-US"/>
        </a:p>
      </dgm:t>
    </dgm:pt>
    <dgm:pt modelId="{61128FEA-A59D-4410-B24B-D67B6C278CEE}" type="pres">
      <dgm:prSet presAssocID="{867C5ABB-8201-421F-BE00-7639D76FA682}" presName="node" presStyleLbl="node1" presStyleIdx="2" presStyleCnt="8">
        <dgm:presLayoutVars>
          <dgm:bulletEnabled val="1"/>
        </dgm:presLayoutVars>
      </dgm:prSet>
      <dgm:spPr>
        <a:prstGeom prst="roundRect">
          <a:avLst/>
        </a:prstGeom>
      </dgm:spPr>
      <dgm:t>
        <a:bodyPr/>
        <a:lstStyle/>
        <a:p>
          <a:endParaRPr lang="en-US"/>
        </a:p>
      </dgm:t>
    </dgm:pt>
    <dgm:pt modelId="{CA9A51E7-B202-4620-A69B-C7EF8F65C70A}" type="pres">
      <dgm:prSet presAssocID="{7C2276AB-C9E7-4F59-BFCE-8ECB38B29021}" presName="sibTrans" presStyleLbl="sibTrans1D1" presStyleIdx="2" presStyleCnt="7"/>
      <dgm:spPr/>
      <dgm:t>
        <a:bodyPr/>
        <a:lstStyle/>
        <a:p>
          <a:endParaRPr lang="en-US"/>
        </a:p>
      </dgm:t>
    </dgm:pt>
    <dgm:pt modelId="{F94AD200-6043-4AB3-BD3E-4C972C3E4549}" type="pres">
      <dgm:prSet presAssocID="{7C2276AB-C9E7-4F59-BFCE-8ECB38B29021}" presName="connectorText" presStyleLbl="sibTrans1D1" presStyleIdx="2" presStyleCnt="7"/>
      <dgm:spPr/>
      <dgm:t>
        <a:bodyPr/>
        <a:lstStyle/>
        <a:p>
          <a:endParaRPr lang="en-US"/>
        </a:p>
      </dgm:t>
    </dgm:pt>
    <dgm:pt modelId="{DEC9590B-5FA1-4310-9021-C92495DBD317}" type="pres">
      <dgm:prSet presAssocID="{A669E48C-22EF-4E7F-AB89-9B604CD3808D}" presName="node" presStyleLbl="node1" presStyleIdx="3" presStyleCnt="8">
        <dgm:presLayoutVars>
          <dgm:bulletEnabled val="1"/>
        </dgm:presLayoutVars>
      </dgm:prSet>
      <dgm:spPr>
        <a:prstGeom prst="roundRect">
          <a:avLst/>
        </a:prstGeom>
      </dgm:spPr>
      <dgm:t>
        <a:bodyPr/>
        <a:lstStyle/>
        <a:p>
          <a:endParaRPr lang="en-US"/>
        </a:p>
      </dgm:t>
    </dgm:pt>
    <dgm:pt modelId="{98DB6661-3528-4395-AEC4-EC8541CECE3F}" type="pres">
      <dgm:prSet presAssocID="{8098108D-F2D7-4A2B-9357-B63DDFD28ED9}" presName="sibTrans" presStyleLbl="sibTrans1D1" presStyleIdx="3" presStyleCnt="7"/>
      <dgm:spPr/>
      <dgm:t>
        <a:bodyPr/>
        <a:lstStyle/>
        <a:p>
          <a:endParaRPr lang="en-US"/>
        </a:p>
      </dgm:t>
    </dgm:pt>
    <dgm:pt modelId="{C9C7974F-779C-4AD9-A53E-3F9386AB152E}" type="pres">
      <dgm:prSet presAssocID="{8098108D-F2D7-4A2B-9357-B63DDFD28ED9}" presName="connectorText" presStyleLbl="sibTrans1D1" presStyleIdx="3" presStyleCnt="7"/>
      <dgm:spPr/>
      <dgm:t>
        <a:bodyPr/>
        <a:lstStyle/>
        <a:p>
          <a:endParaRPr lang="en-US"/>
        </a:p>
      </dgm:t>
    </dgm:pt>
    <dgm:pt modelId="{D6B83AA4-C397-4240-9FD3-2861D5AAAF64}" type="pres">
      <dgm:prSet presAssocID="{0A9786FD-D9CD-4B37-BA19-2087D99FE524}" presName="node" presStyleLbl="node1" presStyleIdx="4" presStyleCnt="8">
        <dgm:presLayoutVars>
          <dgm:bulletEnabled val="1"/>
        </dgm:presLayoutVars>
      </dgm:prSet>
      <dgm:spPr>
        <a:prstGeom prst="roundRect">
          <a:avLst/>
        </a:prstGeom>
      </dgm:spPr>
      <dgm:t>
        <a:bodyPr/>
        <a:lstStyle/>
        <a:p>
          <a:endParaRPr lang="en-US"/>
        </a:p>
      </dgm:t>
    </dgm:pt>
    <dgm:pt modelId="{78420CBB-6B97-4BD3-96C3-FDBACCDCBEB9}" type="pres">
      <dgm:prSet presAssocID="{327CD73D-FEAE-4855-A8C5-BBF80241F834}" presName="sibTrans" presStyleLbl="sibTrans1D1" presStyleIdx="4" presStyleCnt="7"/>
      <dgm:spPr/>
      <dgm:t>
        <a:bodyPr/>
        <a:lstStyle/>
        <a:p>
          <a:endParaRPr lang="en-US"/>
        </a:p>
      </dgm:t>
    </dgm:pt>
    <dgm:pt modelId="{F4C007FE-C908-4733-B9DE-7ED0BEF24BAD}" type="pres">
      <dgm:prSet presAssocID="{327CD73D-FEAE-4855-A8C5-BBF80241F834}" presName="connectorText" presStyleLbl="sibTrans1D1" presStyleIdx="4" presStyleCnt="7"/>
      <dgm:spPr/>
      <dgm:t>
        <a:bodyPr/>
        <a:lstStyle/>
        <a:p>
          <a:endParaRPr lang="en-US"/>
        </a:p>
      </dgm:t>
    </dgm:pt>
    <dgm:pt modelId="{E2AE0999-47C8-4A81-990E-BC0CB6DCD439}" type="pres">
      <dgm:prSet presAssocID="{9E41D825-6B03-4C01-8BCE-BE852EAD5136}" presName="node" presStyleLbl="node1" presStyleIdx="5" presStyleCnt="8">
        <dgm:presLayoutVars>
          <dgm:bulletEnabled val="1"/>
        </dgm:presLayoutVars>
      </dgm:prSet>
      <dgm:spPr>
        <a:prstGeom prst="roundRect">
          <a:avLst/>
        </a:prstGeom>
      </dgm:spPr>
      <dgm:t>
        <a:bodyPr/>
        <a:lstStyle/>
        <a:p>
          <a:endParaRPr lang="en-US"/>
        </a:p>
      </dgm:t>
    </dgm:pt>
    <dgm:pt modelId="{8862D3AE-4251-4237-B69B-46FCD034AB0A}" type="pres">
      <dgm:prSet presAssocID="{FC7E4A67-CB17-4AE7-B551-CC1A24691FE4}" presName="sibTrans" presStyleLbl="sibTrans1D1" presStyleIdx="5" presStyleCnt="7"/>
      <dgm:spPr/>
      <dgm:t>
        <a:bodyPr/>
        <a:lstStyle/>
        <a:p>
          <a:endParaRPr lang="en-US"/>
        </a:p>
      </dgm:t>
    </dgm:pt>
    <dgm:pt modelId="{4E4FB480-9749-40DE-BBE1-962ABDA281FA}" type="pres">
      <dgm:prSet presAssocID="{FC7E4A67-CB17-4AE7-B551-CC1A24691FE4}" presName="connectorText" presStyleLbl="sibTrans1D1" presStyleIdx="5" presStyleCnt="7"/>
      <dgm:spPr/>
      <dgm:t>
        <a:bodyPr/>
        <a:lstStyle/>
        <a:p>
          <a:endParaRPr lang="en-US"/>
        </a:p>
      </dgm:t>
    </dgm:pt>
    <dgm:pt modelId="{75E0E463-7CE3-4BCA-9939-E5BF2991493A}" type="pres">
      <dgm:prSet presAssocID="{A8E9AF62-7D93-47DB-890C-23F5AE8BDC08}" presName="node" presStyleLbl="node1" presStyleIdx="6" presStyleCnt="8">
        <dgm:presLayoutVars>
          <dgm:bulletEnabled val="1"/>
        </dgm:presLayoutVars>
      </dgm:prSet>
      <dgm:spPr>
        <a:prstGeom prst="roundRect">
          <a:avLst/>
        </a:prstGeom>
      </dgm:spPr>
      <dgm:t>
        <a:bodyPr/>
        <a:lstStyle/>
        <a:p>
          <a:endParaRPr lang="en-US"/>
        </a:p>
      </dgm:t>
    </dgm:pt>
    <dgm:pt modelId="{218F1531-7EA7-4C1B-B3A3-1883FDD44C22}" type="pres">
      <dgm:prSet presAssocID="{B08B8540-7AD8-457E-BDC8-9A22BE8792D9}" presName="sibTrans" presStyleLbl="sibTrans1D1" presStyleIdx="6" presStyleCnt="7"/>
      <dgm:spPr/>
      <dgm:t>
        <a:bodyPr/>
        <a:lstStyle/>
        <a:p>
          <a:endParaRPr lang="en-US"/>
        </a:p>
      </dgm:t>
    </dgm:pt>
    <dgm:pt modelId="{02C25EFF-6E51-4F67-A5CC-8651EDB03C74}" type="pres">
      <dgm:prSet presAssocID="{B08B8540-7AD8-457E-BDC8-9A22BE8792D9}" presName="connectorText" presStyleLbl="sibTrans1D1" presStyleIdx="6" presStyleCnt="7"/>
      <dgm:spPr/>
      <dgm:t>
        <a:bodyPr/>
        <a:lstStyle/>
        <a:p>
          <a:endParaRPr lang="en-US"/>
        </a:p>
      </dgm:t>
    </dgm:pt>
    <dgm:pt modelId="{1BAA939F-5C1F-4E03-810D-2472AA1B86BA}" type="pres">
      <dgm:prSet presAssocID="{5C426B25-E7F3-4CCF-8630-10FE8AD9D067}" presName="node" presStyleLbl="node1" presStyleIdx="7" presStyleCnt="8">
        <dgm:presLayoutVars>
          <dgm:bulletEnabled val="1"/>
        </dgm:presLayoutVars>
      </dgm:prSet>
      <dgm:spPr>
        <a:prstGeom prst="roundRect">
          <a:avLst/>
        </a:prstGeom>
      </dgm:spPr>
      <dgm:t>
        <a:bodyPr/>
        <a:lstStyle/>
        <a:p>
          <a:endParaRPr lang="en-US"/>
        </a:p>
      </dgm:t>
    </dgm:pt>
  </dgm:ptLst>
  <dgm:cxnLst>
    <dgm:cxn modelId="{30A077DA-F0A1-441E-9282-8AB02779BB66}" type="presOf" srcId="{F30423A7-7E21-4C1B-AF3F-368C32B4606F}" destId="{A7D89F47-B061-4F02-86BD-5280B87FD30C}" srcOrd="1" destOrd="0" presId="urn:microsoft.com/office/officeart/2005/8/layout/bProcess3"/>
    <dgm:cxn modelId="{838E35D7-F54D-4799-9D33-48D8AF2BBB66}" type="presOf" srcId="{7C2276AB-C9E7-4F59-BFCE-8ECB38B29021}" destId="{CA9A51E7-B202-4620-A69B-C7EF8F65C70A}" srcOrd="0" destOrd="0" presId="urn:microsoft.com/office/officeart/2005/8/layout/bProcess3"/>
    <dgm:cxn modelId="{22131C30-B72C-4B7F-9E77-FC4031D14C2E}" type="presOf" srcId="{867C5ABB-8201-421F-BE00-7639D76FA682}" destId="{61128FEA-A59D-4410-B24B-D67B6C278CEE}" srcOrd="0" destOrd="0" presId="urn:microsoft.com/office/officeart/2005/8/layout/bProcess3"/>
    <dgm:cxn modelId="{6DAA578A-21B5-4177-8EA0-07A13F2278EC}" type="presOf" srcId="{8098108D-F2D7-4A2B-9357-B63DDFD28ED9}" destId="{98DB6661-3528-4395-AEC4-EC8541CECE3F}" srcOrd="0" destOrd="0" presId="urn:microsoft.com/office/officeart/2005/8/layout/bProcess3"/>
    <dgm:cxn modelId="{70F6EF24-1B9B-44E6-BBAB-9115403498A8}" type="presOf" srcId="{F4593661-E294-4EB1-8DD2-5D80C0A734E4}" destId="{2A8BCFEA-6F89-47A9-BFEB-158F2DF287E7}" srcOrd="0" destOrd="0" presId="urn:microsoft.com/office/officeart/2005/8/layout/bProcess3"/>
    <dgm:cxn modelId="{A70520B5-48E5-4FB0-9A8E-4EB47B8EBBC7}" type="presOf" srcId="{0A9786FD-D9CD-4B37-BA19-2087D99FE524}" destId="{D6B83AA4-C397-4240-9FD3-2861D5AAAF64}" srcOrd="0" destOrd="0" presId="urn:microsoft.com/office/officeart/2005/8/layout/bProcess3"/>
    <dgm:cxn modelId="{842165CA-EA88-4F5B-876E-945060385927}" type="presOf" srcId="{A8E9AF62-7D93-47DB-890C-23F5AE8BDC08}" destId="{75E0E463-7CE3-4BCA-9939-E5BF2991493A}" srcOrd="0" destOrd="0" presId="urn:microsoft.com/office/officeart/2005/8/layout/bProcess3"/>
    <dgm:cxn modelId="{C6D6F175-A915-45CD-B5B2-6E60E4482D7D}" type="presOf" srcId="{FC7E4A67-CB17-4AE7-B551-CC1A24691FE4}" destId="{4E4FB480-9749-40DE-BBE1-962ABDA281FA}" srcOrd="1" destOrd="0" presId="urn:microsoft.com/office/officeart/2005/8/layout/bProcess3"/>
    <dgm:cxn modelId="{BBF56FFA-14DC-4A1F-BC2A-BEC7DC11749E}" srcId="{79A3C9CE-AA87-4B53-87C0-F6565388F683}" destId="{48250E54-8B74-4B0D-A65B-4520DBF805A2}" srcOrd="1" destOrd="0" parTransId="{85A90D27-D8AC-4E4E-937D-2A29DF2AAFE2}" sibTransId="{F30423A7-7E21-4C1B-AF3F-368C32B4606F}"/>
    <dgm:cxn modelId="{1D5A04FD-E66A-4B4C-BB31-877FE8BF0240}" type="presOf" srcId="{B08B8540-7AD8-457E-BDC8-9A22BE8792D9}" destId="{02C25EFF-6E51-4F67-A5CC-8651EDB03C74}" srcOrd="1" destOrd="0" presId="urn:microsoft.com/office/officeart/2005/8/layout/bProcess3"/>
    <dgm:cxn modelId="{E3757ACB-62E3-4349-8892-A617C4B1437D}" srcId="{79A3C9CE-AA87-4B53-87C0-F6565388F683}" destId="{F4593661-E294-4EB1-8DD2-5D80C0A734E4}" srcOrd="0" destOrd="0" parTransId="{9A6E47D2-C549-4D83-BF57-701C3AC26936}" sibTransId="{BEF67653-4927-478F-8068-EAF984600996}"/>
    <dgm:cxn modelId="{FDAC8E04-5384-438F-8C6A-104D5DC8181E}" srcId="{79A3C9CE-AA87-4B53-87C0-F6565388F683}" destId="{A8E9AF62-7D93-47DB-890C-23F5AE8BDC08}" srcOrd="6" destOrd="0" parTransId="{D4AC5A0D-9D5B-4DB5-8325-2DC1CEED6C54}" sibTransId="{B08B8540-7AD8-457E-BDC8-9A22BE8792D9}"/>
    <dgm:cxn modelId="{293F5794-480F-4AB5-8414-A81EE9714AC5}" type="presOf" srcId="{48250E54-8B74-4B0D-A65B-4520DBF805A2}" destId="{61CA4ED1-D7CC-4FB4-A640-229ECA4CAD43}" srcOrd="0" destOrd="0" presId="urn:microsoft.com/office/officeart/2005/8/layout/bProcess3"/>
    <dgm:cxn modelId="{BABACCBC-902E-43E5-A430-E0F0CED60972}" type="presOf" srcId="{BEF67653-4927-478F-8068-EAF984600996}" destId="{AC3711BD-A862-419E-85B7-463A9C569285}" srcOrd="1" destOrd="0" presId="urn:microsoft.com/office/officeart/2005/8/layout/bProcess3"/>
    <dgm:cxn modelId="{E181B7E3-D39B-4A50-86FE-A027412D91B5}" type="presOf" srcId="{327CD73D-FEAE-4855-A8C5-BBF80241F834}" destId="{F4C007FE-C908-4733-B9DE-7ED0BEF24BAD}" srcOrd="1" destOrd="0" presId="urn:microsoft.com/office/officeart/2005/8/layout/bProcess3"/>
    <dgm:cxn modelId="{94F0E0F8-D63D-404D-8759-7ADB27B7D40D}" type="presOf" srcId="{BEF67653-4927-478F-8068-EAF984600996}" destId="{A4CDA2CE-0928-4B40-9DB0-6839815F6B7A}" srcOrd="0" destOrd="0" presId="urn:microsoft.com/office/officeart/2005/8/layout/bProcess3"/>
    <dgm:cxn modelId="{1D24A79B-D070-46AB-A38B-FB676E2DC0F7}" srcId="{79A3C9CE-AA87-4B53-87C0-F6565388F683}" destId="{A669E48C-22EF-4E7F-AB89-9B604CD3808D}" srcOrd="3" destOrd="0" parTransId="{DE48324E-6C55-4866-AD76-CC576400663F}" sibTransId="{8098108D-F2D7-4A2B-9357-B63DDFD28ED9}"/>
    <dgm:cxn modelId="{A24F6A88-0985-427D-B00B-7170CC64E1CC}" srcId="{79A3C9CE-AA87-4B53-87C0-F6565388F683}" destId="{0A9786FD-D9CD-4B37-BA19-2087D99FE524}" srcOrd="4" destOrd="0" parTransId="{C2ED79FF-0B28-40F6-B370-C890DC6D7F29}" sibTransId="{327CD73D-FEAE-4855-A8C5-BBF80241F834}"/>
    <dgm:cxn modelId="{CAC94110-83EE-4979-810C-F79A64162777}" type="presOf" srcId="{9E41D825-6B03-4C01-8BCE-BE852EAD5136}" destId="{E2AE0999-47C8-4A81-990E-BC0CB6DCD439}" srcOrd="0" destOrd="0" presId="urn:microsoft.com/office/officeart/2005/8/layout/bProcess3"/>
    <dgm:cxn modelId="{23BAB82E-FBF4-4B3C-BD89-84D25187FCF3}" type="presOf" srcId="{B08B8540-7AD8-457E-BDC8-9A22BE8792D9}" destId="{218F1531-7EA7-4C1B-B3A3-1883FDD44C22}" srcOrd="0" destOrd="0" presId="urn:microsoft.com/office/officeart/2005/8/layout/bProcess3"/>
    <dgm:cxn modelId="{741E65DB-5560-4219-8807-D350B79A8401}" srcId="{79A3C9CE-AA87-4B53-87C0-F6565388F683}" destId="{867C5ABB-8201-421F-BE00-7639D76FA682}" srcOrd="2" destOrd="0" parTransId="{A7979C1A-F1A8-4318-80D4-F94147604B6B}" sibTransId="{7C2276AB-C9E7-4F59-BFCE-8ECB38B29021}"/>
    <dgm:cxn modelId="{1608684C-5BB1-4DCA-84AE-E6D02C6CB3BC}" type="presOf" srcId="{327CD73D-FEAE-4855-A8C5-BBF80241F834}" destId="{78420CBB-6B97-4BD3-96C3-FDBACCDCBEB9}" srcOrd="0" destOrd="0" presId="urn:microsoft.com/office/officeart/2005/8/layout/bProcess3"/>
    <dgm:cxn modelId="{0749672B-EEEB-486E-A116-C39D0FAD41AC}" type="presOf" srcId="{5C426B25-E7F3-4CCF-8630-10FE8AD9D067}" destId="{1BAA939F-5C1F-4E03-810D-2472AA1B86BA}" srcOrd="0" destOrd="0" presId="urn:microsoft.com/office/officeart/2005/8/layout/bProcess3"/>
    <dgm:cxn modelId="{649F7181-055F-4C69-A790-DEF431E72754}" type="presOf" srcId="{79A3C9CE-AA87-4B53-87C0-F6565388F683}" destId="{508E7613-7847-48D6-98B2-E59E113C0078}" srcOrd="0" destOrd="0" presId="urn:microsoft.com/office/officeart/2005/8/layout/bProcess3"/>
    <dgm:cxn modelId="{9DB8A72B-EC7F-4EEB-9DEF-552EADAE2475}" srcId="{79A3C9CE-AA87-4B53-87C0-F6565388F683}" destId="{9E41D825-6B03-4C01-8BCE-BE852EAD5136}" srcOrd="5" destOrd="0" parTransId="{C57AED8D-A0E7-4033-B2F3-731D66A5F357}" sibTransId="{FC7E4A67-CB17-4AE7-B551-CC1A24691FE4}"/>
    <dgm:cxn modelId="{2333DF12-C32F-4EB1-9423-55A939CD16C2}" type="presOf" srcId="{F30423A7-7E21-4C1B-AF3F-368C32B4606F}" destId="{5B0BA6F8-09FC-4EF6-AC44-5F60F6B40B42}" srcOrd="0" destOrd="0" presId="urn:microsoft.com/office/officeart/2005/8/layout/bProcess3"/>
    <dgm:cxn modelId="{B69103D3-A5D6-48F4-817E-59BB641B8E7D}" srcId="{79A3C9CE-AA87-4B53-87C0-F6565388F683}" destId="{5C426B25-E7F3-4CCF-8630-10FE8AD9D067}" srcOrd="7" destOrd="0" parTransId="{A26387EF-38EA-462E-8BCE-CA97BA0F2944}" sibTransId="{F6F8D3CE-9B84-49FE-9D8E-FAE56C3F4D38}"/>
    <dgm:cxn modelId="{7DDD4124-EF71-41B6-B9D5-484EFF1273A7}" type="presOf" srcId="{8098108D-F2D7-4A2B-9357-B63DDFD28ED9}" destId="{C9C7974F-779C-4AD9-A53E-3F9386AB152E}" srcOrd="1" destOrd="0" presId="urn:microsoft.com/office/officeart/2005/8/layout/bProcess3"/>
    <dgm:cxn modelId="{A3CE9C94-B1B4-42AE-8828-CB70ED1662E2}" type="presOf" srcId="{7C2276AB-C9E7-4F59-BFCE-8ECB38B29021}" destId="{F94AD200-6043-4AB3-BD3E-4C972C3E4549}" srcOrd="1" destOrd="0" presId="urn:microsoft.com/office/officeart/2005/8/layout/bProcess3"/>
    <dgm:cxn modelId="{1627904A-59FF-473E-A59E-D90F5B7FA70C}" type="presOf" srcId="{A669E48C-22EF-4E7F-AB89-9B604CD3808D}" destId="{DEC9590B-5FA1-4310-9021-C92495DBD317}" srcOrd="0" destOrd="0" presId="urn:microsoft.com/office/officeart/2005/8/layout/bProcess3"/>
    <dgm:cxn modelId="{3ECD0900-58E9-4BFD-9671-1DDFCA8D077C}" type="presOf" srcId="{FC7E4A67-CB17-4AE7-B551-CC1A24691FE4}" destId="{8862D3AE-4251-4237-B69B-46FCD034AB0A}" srcOrd="0" destOrd="0" presId="urn:microsoft.com/office/officeart/2005/8/layout/bProcess3"/>
    <dgm:cxn modelId="{CF55C522-0438-48CD-BD18-E3E400A04DAA}" type="presParOf" srcId="{508E7613-7847-48D6-98B2-E59E113C0078}" destId="{2A8BCFEA-6F89-47A9-BFEB-158F2DF287E7}" srcOrd="0" destOrd="0" presId="urn:microsoft.com/office/officeart/2005/8/layout/bProcess3"/>
    <dgm:cxn modelId="{B3E1C21C-4C02-4B3D-BE78-13E434051681}" type="presParOf" srcId="{508E7613-7847-48D6-98B2-E59E113C0078}" destId="{A4CDA2CE-0928-4B40-9DB0-6839815F6B7A}" srcOrd="1" destOrd="0" presId="urn:microsoft.com/office/officeart/2005/8/layout/bProcess3"/>
    <dgm:cxn modelId="{196D2C3D-6A07-416B-BA70-006240DCC3E1}" type="presParOf" srcId="{A4CDA2CE-0928-4B40-9DB0-6839815F6B7A}" destId="{AC3711BD-A862-419E-85B7-463A9C569285}" srcOrd="0" destOrd="0" presId="urn:microsoft.com/office/officeart/2005/8/layout/bProcess3"/>
    <dgm:cxn modelId="{6283F157-83D3-4EF8-9A7B-00E6B4F8C6E2}" type="presParOf" srcId="{508E7613-7847-48D6-98B2-E59E113C0078}" destId="{61CA4ED1-D7CC-4FB4-A640-229ECA4CAD43}" srcOrd="2" destOrd="0" presId="urn:microsoft.com/office/officeart/2005/8/layout/bProcess3"/>
    <dgm:cxn modelId="{269B5E09-CABE-416F-BC8C-688A15E864C2}" type="presParOf" srcId="{508E7613-7847-48D6-98B2-E59E113C0078}" destId="{5B0BA6F8-09FC-4EF6-AC44-5F60F6B40B42}" srcOrd="3" destOrd="0" presId="urn:microsoft.com/office/officeart/2005/8/layout/bProcess3"/>
    <dgm:cxn modelId="{D601F700-8935-4ED4-9F61-B28844E8CD9C}" type="presParOf" srcId="{5B0BA6F8-09FC-4EF6-AC44-5F60F6B40B42}" destId="{A7D89F47-B061-4F02-86BD-5280B87FD30C}" srcOrd="0" destOrd="0" presId="urn:microsoft.com/office/officeart/2005/8/layout/bProcess3"/>
    <dgm:cxn modelId="{562A89FA-1179-4F88-A742-F91A8FE82D60}" type="presParOf" srcId="{508E7613-7847-48D6-98B2-E59E113C0078}" destId="{61128FEA-A59D-4410-B24B-D67B6C278CEE}" srcOrd="4" destOrd="0" presId="urn:microsoft.com/office/officeart/2005/8/layout/bProcess3"/>
    <dgm:cxn modelId="{79982961-1A5A-4A95-A42D-151719B1DE46}" type="presParOf" srcId="{508E7613-7847-48D6-98B2-E59E113C0078}" destId="{CA9A51E7-B202-4620-A69B-C7EF8F65C70A}" srcOrd="5" destOrd="0" presId="urn:microsoft.com/office/officeart/2005/8/layout/bProcess3"/>
    <dgm:cxn modelId="{3ECB65B3-CBDD-43AC-AE3D-9BEB8514AE84}" type="presParOf" srcId="{CA9A51E7-B202-4620-A69B-C7EF8F65C70A}" destId="{F94AD200-6043-4AB3-BD3E-4C972C3E4549}" srcOrd="0" destOrd="0" presId="urn:microsoft.com/office/officeart/2005/8/layout/bProcess3"/>
    <dgm:cxn modelId="{219FC1C9-D32D-4C53-A182-0959FD82F7A6}" type="presParOf" srcId="{508E7613-7847-48D6-98B2-E59E113C0078}" destId="{DEC9590B-5FA1-4310-9021-C92495DBD317}" srcOrd="6" destOrd="0" presId="urn:microsoft.com/office/officeart/2005/8/layout/bProcess3"/>
    <dgm:cxn modelId="{F9B1B634-C870-4E4D-ACF1-697F650CECFB}" type="presParOf" srcId="{508E7613-7847-48D6-98B2-E59E113C0078}" destId="{98DB6661-3528-4395-AEC4-EC8541CECE3F}" srcOrd="7" destOrd="0" presId="urn:microsoft.com/office/officeart/2005/8/layout/bProcess3"/>
    <dgm:cxn modelId="{0335DFD1-3877-40C1-9C28-602047C4B56E}" type="presParOf" srcId="{98DB6661-3528-4395-AEC4-EC8541CECE3F}" destId="{C9C7974F-779C-4AD9-A53E-3F9386AB152E}" srcOrd="0" destOrd="0" presId="urn:microsoft.com/office/officeart/2005/8/layout/bProcess3"/>
    <dgm:cxn modelId="{0B636034-C26F-45A1-A95D-B3E31303F23F}" type="presParOf" srcId="{508E7613-7847-48D6-98B2-E59E113C0078}" destId="{D6B83AA4-C397-4240-9FD3-2861D5AAAF64}" srcOrd="8" destOrd="0" presId="urn:microsoft.com/office/officeart/2005/8/layout/bProcess3"/>
    <dgm:cxn modelId="{B39E2321-A9B9-487B-BA3C-ECFF671099D0}" type="presParOf" srcId="{508E7613-7847-48D6-98B2-E59E113C0078}" destId="{78420CBB-6B97-4BD3-96C3-FDBACCDCBEB9}" srcOrd="9" destOrd="0" presId="urn:microsoft.com/office/officeart/2005/8/layout/bProcess3"/>
    <dgm:cxn modelId="{58657A16-B312-4D02-A9E3-AE950EA86DD9}" type="presParOf" srcId="{78420CBB-6B97-4BD3-96C3-FDBACCDCBEB9}" destId="{F4C007FE-C908-4733-B9DE-7ED0BEF24BAD}" srcOrd="0" destOrd="0" presId="urn:microsoft.com/office/officeart/2005/8/layout/bProcess3"/>
    <dgm:cxn modelId="{931BF1C4-2831-48B7-AF20-893A2EF57BEE}" type="presParOf" srcId="{508E7613-7847-48D6-98B2-E59E113C0078}" destId="{E2AE0999-47C8-4A81-990E-BC0CB6DCD439}" srcOrd="10" destOrd="0" presId="urn:microsoft.com/office/officeart/2005/8/layout/bProcess3"/>
    <dgm:cxn modelId="{F2C79913-E885-4196-94DB-D9144C04EE3D}" type="presParOf" srcId="{508E7613-7847-48D6-98B2-E59E113C0078}" destId="{8862D3AE-4251-4237-B69B-46FCD034AB0A}" srcOrd="11" destOrd="0" presId="urn:microsoft.com/office/officeart/2005/8/layout/bProcess3"/>
    <dgm:cxn modelId="{9D2956A4-C294-48D8-A76F-F87060D9669B}" type="presParOf" srcId="{8862D3AE-4251-4237-B69B-46FCD034AB0A}" destId="{4E4FB480-9749-40DE-BBE1-962ABDA281FA}" srcOrd="0" destOrd="0" presId="urn:microsoft.com/office/officeart/2005/8/layout/bProcess3"/>
    <dgm:cxn modelId="{205E0C5C-552F-41F3-8167-16F1CB75E117}" type="presParOf" srcId="{508E7613-7847-48D6-98B2-E59E113C0078}" destId="{75E0E463-7CE3-4BCA-9939-E5BF2991493A}" srcOrd="12" destOrd="0" presId="urn:microsoft.com/office/officeart/2005/8/layout/bProcess3"/>
    <dgm:cxn modelId="{6138AFB5-AC9A-4C51-BFCC-00F62C4B3C20}" type="presParOf" srcId="{508E7613-7847-48D6-98B2-E59E113C0078}" destId="{218F1531-7EA7-4C1B-B3A3-1883FDD44C22}" srcOrd="13" destOrd="0" presId="urn:microsoft.com/office/officeart/2005/8/layout/bProcess3"/>
    <dgm:cxn modelId="{015EB11D-E528-4A2F-8F65-5EE55990420A}" type="presParOf" srcId="{218F1531-7EA7-4C1B-B3A3-1883FDD44C22}" destId="{02C25EFF-6E51-4F67-A5CC-8651EDB03C74}" srcOrd="0" destOrd="0" presId="urn:microsoft.com/office/officeart/2005/8/layout/bProcess3"/>
    <dgm:cxn modelId="{3B70FF39-D7DD-429F-81A1-E92CEDB0FF3A}" type="presParOf" srcId="{508E7613-7847-48D6-98B2-E59E113C0078}" destId="{1BAA939F-5C1F-4E03-810D-2472AA1B86BA}"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A3C9CE-AA87-4B53-87C0-F6565388F683}"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06007EC3-7E33-4AEF-8A5C-8ACF26F24C41}">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3200" b="1" dirty="0" smtClean="0">
              <a:solidFill>
                <a:schemeClr val="tx1"/>
              </a:solidFill>
              <a:effectLst/>
              <a:latin typeface="Calibri" panose="020F0502020204030204" pitchFamily="34" charset="0"/>
            </a:rPr>
            <a:t>That’s it !</a:t>
          </a:r>
          <a:endParaRPr lang="en-US" sz="3200" b="1" dirty="0">
            <a:solidFill>
              <a:schemeClr val="tx1"/>
            </a:solidFill>
            <a:effectLst/>
            <a:latin typeface="Calibri" panose="020F0502020204030204" pitchFamily="34" charset="0"/>
          </a:endParaRPr>
        </a:p>
      </dgm:t>
    </dgm:pt>
    <dgm:pt modelId="{B0BAED32-AE65-4D25-9CD1-282A6AF5280C}" type="parTrans" cxnId="{8DBA32A9-D193-48DD-9813-A66FC0F458BC}">
      <dgm:prSet/>
      <dgm:spPr/>
      <dgm:t>
        <a:bodyPr/>
        <a:lstStyle/>
        <a:p>
          <a:endParaRPr lang="en-US"/>
        </a:p>
      </dgm:t>
    </dgm:pt>
    <dgm:pt modelId="{A3DD1F0F-2C17-4E56-9E85-E222D77C44C2}" type="sibTrans" cxnId="{8DBA32A9-D193-48DD-9813-A66FC0F458BC}">
      <dgm:prSet/>
      <dgm:spPr/>
      <dgm:t>
        <a:bodyPr/>
        <a:lstStyle/>
        <a:p>
          <a:endParaRPr lang="en-US"/>
        </a:p>
      </dgm:t>
    </dgm:pt>
    <dgm:pt modelId="{5C426B25-E7F3-4CCF-8630-10FE8AD9D067}">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Compile your source code and add the elf files to the SD card</a:t>
          </a:r>
          <a:endParaRPr lang="en-US" sz="1600" b="0" dirty="0">
            <a:solidFill>
              <a:schemeClr val="tx1"/>
            </a:solidFill>
            <a:effectLst/>
            <a:latin typeface="Calibri" panose="020F0502020204030204" pitchFamily="34" charset="0"/>
          </a:endParaRPr>
        </a:p>
      </dgm:t>
    </dgm:pt>
    <dgm:pt modelId="{F6F8D3CE-9B84-49FE-9D8E-FAE56C3F4D38}" type="sibTrans" cxnId="{B69103D3-A5D6-48F4-817E-59BB641B8E7D}">
      <dgm:prSet/>
      <dgm:spPr>
        <a:ln w="38100">
          <a:solidFill>
            <a:schemeClr val="accent1"/>
          </a:solidFill>
        </a:ln>
      </dgm:spPr>
      <dgm:t>
        <a:bodyPr/>
        <a:lstStyle/>
        <a:p>
          <a:endParaRPr lang="en-US" dirty="0"/>
        </a:p>
      </dgm:t>
    </dgm:pt>
    <dgm:pt modelId="{A26387EF-38EA-462E-8BCE-CA97BA0F2944}" type="parTrans" cxnId="{B69103D3-A5D6-48F4-817E-59BB641B8E7D}">
      <dgm:prSet/>
      <dgm:spPr/>
      <dgm:t>
        <a:bodyPr/>
        <a:lstStyle/>
        <a:p>
          <a:endParaRPr lang="en-US"/>
        </a:p>
      </dgm:t>
    </dgm:pt>
    <dgm:pt modelId="{A8E9AF62-7D93-47DB-890C-23F5AE8BDC08}">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Change direct calls to the targeted function into their equivalent (or other) API f</a:t>
          </a:r>
          <a:r>
            <a:rPr lang="en-GB" sz="1600" b="0" dirty="0" smtClean="0">
              <a:solidFill>
                <a:schemeClr val="tx1"/>
              </a:solidFill>
              <a:effectLst/>
              <a:latin typeface="Calibri" panose="020F0502020204030204" pitchFamily="34" charset="0"/>
            </a:rPr>
            <a:t>unction calling sequence</a:t>
          </a:r>
          <a:endParaRPr lang="en-US" sz="1600" b="0" dirty="0">
            <a:solidFill>
              <a:schemeClr val="tx1"/>
            </a:solidFill>
            <a:effectLst/>
            <a:latin typeface="Calibri" panose="020F0502020204030204" pitchFamily="34" charset="0"/>
          </a:endParaRPr>
        </a:p>
      </dgm:t>
    </dgm:pt>
    <dgm:pt modelId="{B08B8540-7AD8-457E-BDC8-9A22BE8792D9}" type="sibTrans" cxnId="{FDAC8E04-5384-438F-8C6A-104D5DC8181E}">
      <dgm:prSet/>
      <dgm:spPr>
        <a:ln w="38100">
          <a:solidFill>
            <a:schemeClr val="accent1"/>
          </a:solidFill>
        </a:ln>
      </dgm:spPr>
      <dgm:t>
        <a:bodyPr/>
        <a:lstStyle/>
        <a:p>
          <a:endParaRPr lang="en-US" dirty="0"/>
        </a:p>
      </dgm:t>
    </dgm:pt>
    <dgm:pt modelId="{D4AC5A0D-9D5B-4DB5-8325-2DC1CEED6C54}" type="parTrans" cxnId="{FDAC8E04-5384-438F-8C6A-104D5DC8181E}">
      <dgm:prSet/>
      <dgm:spPr/>
      <dgm:t>
        <a:bodyPr/>
        <a:lstStyle/>
        <a:p>
          <a:endParaRPr lang="en-US"/>
        </a:p>
      </dgm:t>
    </dgm:pt>
    <dgm:pt modelId="{9E41D825-6B03-4C01-8BCE-BE852EAD5136}">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alpha val="25000"/>
          </a:schemeClr>
        </a:solidFill>
        <a:ln>
          <a:solidFill>
            <a:schemeClr val="accent1"/>
          </a:solidFill>
        </a:ln>
        <a:effectLst>
          <a:outerShdw blurRad="63500" dist="38100" dir="2700000" algn="tl" rotWithShape="0">
            <a:prstClr val="black">
              <a:alpha val="50000"/>
            </a:prstClr>
          </a:outerShdw>
        </a:effectLst>
      </dgm:spPr>
      <dgm:t>
        <a:bodyPr/>
        <a:lstStyle/>
        <a:p>
          <a:pPr>
            <a:lnSpc>
              <a:spcPct val="100000"/>
            </a:lnSpc>
            <a:spcAft>
              <a:spcPts val="0"/>
            </a:spcAft>
          </a:pPr>
          <a:r>
            <a:rPr lang="en-US" sz="1600" b="0" dirty="0" smtClean="0">
              <a:solidFill>
                <a:schemeClr val="tx1"/>
              </a:solidFill>
              <a:effectLst/>
              <a:latin typeface="Calibri" panose="020F0502020204030204" pitchFamily="34" charset="0"/>
            </a:rPr>
            <a:t>Include the API’s header file in the source code</a:t>
          </a:r>
          <a:endParaRPr lang="en-US" sz="1600" b="0" dirty="0">
            <a:solidFill>
              <a:schemeClr val="tx1"/>
            </a:solidFill>
            <a:effectLst/>
            <a:latin typeface="Calibri" panose="020F0502020204030204" pitchFamily="34" charset="0"/>
          </a:endParaRPr>
        </a:p>
      </dgm:t>
    </dgm:pt>
    <dgm:pt modelId="{FC7E4A67-CB17-4AE7-B551-CC1A24691FE4}" type="sibTrans" cxnId="{9DB8A72B-EC7F-4EEB-9DEF-552EADAE2475}">
      <dgm:prSet/>
      <dgm:spPr>
        <a:ln w="38100">
          <a:solidFill>
            <a:schemeClr val="accent1"/>
          </a:solidFill>
        </a:ln>
      </dgm:spPr>
      <dgm:t>
        <a:bodyPr/>
        <a:lstStyle/>
        <a:p>
          <a:endParaRPr lang="en-US" dirty="0"/>
        </a:p>
      </dgm:t>
    </dgm:pt>
    <dgm:pt modelId="{C57AED8D-A0E7-4033-B2F3-731D66A5F357}" type="parTrans" cxnId="{9DB8A72B-EC7F-4EEB-9DEF-552EADAE2475}">
      <dgm:prSet/>
      <dgm:spPr/>
      <dgm:t>
        <a:bodyPr/>
        <a:lstStyle/>
        <a:p>
          <a:endParaRPr lang="en-US"/>
        </a:p>
      </dgm:t>
    </dgm:pt>
    <dgm:pt modelId="{508E7613-7847-48D6-98B2-E59E113C0078}" type="pres">
      <dgm:prSet presAssocID="{79A3C9CE-AA87-4B53-87C0-F6565388F683}" presName="Name0" presStyleCnt="0">
        <dgm:presLayoutVars>
          <dgm:dir/>
          <dgm:resizeHandles val="exact"/>
        </dgm:presLayoutVars>
      </dgm:prSet>
      <dgm:spPr/>
      <dgm:t>
        <a:bodyPr/>
        <a:lstStyle/>
        <a:p>
          <a:endParaRPr lang="en-US"/>
        </a:p>
      </dgm:t>
    </dgm:pt>
    <dgm:pt modelId="{E2AE0999-47C8-4A81-990E-BC0CB6DCD439}" type="pres">
      <dgm:prSet presAssocID="{9E41D825-6B03-4C01-8BCE-BE852EAD5136}" presName="node" presStyleLbl="node1" presStyleIdx="0" presStyleCnt="4">
        <dgm:presLayoutVars>
          <dgm:bulletEnabled val="1"/>
        </dgm:presLayoutVars>
      </dgm:prSet>
      <dgm:spPr>
        <a:prstGeom prst="roundRect">
          <a:avLst/>
        </a:prstGeom>
      </dgm:spPr>
      <dgm:t>
        <a:bodyPr/>
        <a:lstStyle/>
        <a:p>
          <a:endParaRPr lang="en-US"/>
        </a:p>
      </dgm:t>
    </dgm:pt>
    <dgm:pt modelId="{8862D3AE-4251-4237-B69B-46FCD034AB0A}" type="pres">
      <dgm:prSet presAssocID="{FC7E4A67-CB17-4AE7-B551-CC1A24691FE4}" presName="sibTrans" presStyleLbl="sibTrans1D1" presStyleIdx="0" presStyleCnt="3"/>
      <dgm:spPr/>
      <dgm:t>
        <a:bodyPr/>
        <a:lstStyle/>
        <a:p>
          <a:endParaRPr lang="en-US"/>
        </a:p>
      </dgm:t>
    </dgm:pt>
    <dgm:pt modelId="{4E4FB480-9749-40DE-BBE1-962ABDA281FA}" type="pres">
      <dgm:prSet presAssocID="{FC7E4A67-CB17-4AE7-B551-CC1A24691FE4}" presName="connectorText" presStyleLbl="sibTrans1D1" presStyleIdx="0" presStyleCnt="3"/>
      <dgm:spPr/>
      <dgm:t>
        <a:bodyPr/>
        <a:lstStyle/>
        <a:p>
          <a:endParaRPr lang="en-US"/>
        </a:p>
      </dgm:t>
    </dgm:pt>
    <dgm:pt modelId="{75E0E463-7CE3-4BCA-9939-E5BF2991493A}" type="pres">
      <dgm:prSet presAssocID="{A8E9AF62-7D93-47DB-890C-23F5AE8BDC08}" presName="node" presStyleLbl="node1" presStyleIdx="1" presStyleCnt="4">
        <dgm:presLayoutVars>
          <dgm:bulletEnabled val="1"/>
        </dgm:presLayoutVars>
      </dgm:prSet>
      <dgm:spPr>
        <a:prstGeom prst="roundRect">
          <a:avLst/>
        </a:prstGeom>
      </dgm:spPr>
      <dgm:t>
        <a:bodyPr/>
        <a:lstStyle/>
        <a:p>
          <a:endParaRPr lang="en-US"/>
        </a:p>
      </dgm:t>
    </dgm:pt>
    <dgm:pt modelId="{218F1531-7EA7-4C1B-B3A3-1883FDD44C22}" type="pres">
      <dgm:prSet presAssocID="{B08B8540-7AD8-457E-BDC8-9A22BE8792D9}" presName="sibTrans" presStyleLbl="sibTrans1D1" presStyleIdx="1" presStyleCnt="3"/>
      <dgm:spPr/>
      <dgm:t>
        <a:bodyPr/>
        <a:lstStyle/>
        <a:p>
          <a:endParaRPr lang="en-US"/>
        </a:p>
      </dgm:t>
    </dgm:pt>
    <dgm:pt modelId="{02C25EFF-6E51-4F67-A5CC-8651EDB03C74}" type="pres">
      <dgm:prSet presAssocID="{B08B8540-7AD8-457E-BDC8-9A22BE8792D9}" presName="connectorText" presStyleLbl="sibTrans1D1" presStyleIdx="1" presStyleCnt="3"/>
      <dgm:spPr/>
      <dgm:t>
        <a:bodyPr/>
        <a:lstStyle/>
        <a:p>
          <a:endParaRPr lang="en-US"/>
        </a:p>
      </dgm:t>
    </dgm:pt>
    <dgm:pt modelId="{1BAA939F-5C1F-4E03-810D-2472AA1B86BA}" type="pres">
      <dgm:prSet presAssocID="{5C426B25-E7F3-4CCF-8630-10FE8AD9D067}" presName="node" presStyleLbl="node1" presStyleIdx="2" presStyleCnt="4">
        <dgm:presLayoutVars>
          <dgm:bulletEnabled val="1"/>
        </dgm:presLayoutVars>
      </dgm:prSet>
      <dgm:spPr>
        <a:prstGeom prst="roundRect">
          <a:avLst/>
        </a:prstGeom>
      </dgm:spPr>
      <dgm:t>
        <a:bodyPr/>
        <a:lstStyle/>
        <a:p>
          <a:endParaRPr lang="en-US"/>
        </a:p>
      </dgm:t>
    </dgm:pt>
    <dgm:pt modelId="{37F314AA-006D-4416-B118-94D0CAD65B92}" type="pres">
      <dgm:prSet presAssocID="{F6F8D3CE-9B84-49FE-9D8E-FAE56C3F4D38}" presName="sibTrans" presStyleLbl="sibTrans1D1" presStyleIdx="2" presStyleCnt="3"/>
      <dgm:spPr/>
      <dgm:t>
        <a:bodyPr/>
        <a:lstStyle/>
        <a:p>
          <a:endParaRPr lang="en-US"/>
        </a:p>
      </dgm:t>
    </dgm:pt>
    <dgm:pt modelId="{D5C6045A-5B91-4468-B26C-90AC3F7FCCBF}" type="pres">
      <dgm:prSet presAssocID="{F6F8D3CE-9B84-49FE-9D8E-FAE56C3F4D38}" presName="connectorText" presStyleLbl="sibTrans1D1" presStyleIdx="2" presStyleCnt="3"/>
      <dgm:spPr/>
      <dgm:t>
        <a:bodyPr/>
        <a:lstStyle/>
        <a:p>
          <a:endParaRPr lang="en-US"/>
        </a:p>
      </dgm:t>
    </dgm:pt>
    <dgm:pt modelId="{55B774EC-658C-41EB-B254-C9D7FA006A0E}" type="pres">
      <dgm:prSet presAssocID="{06007EC3-7E33-4AEF-8A5C-8ACF26F24C41}" presName="node" presStyleLbl="node1" presStyleIdx="3" presStyleCnt="4">
        <dgm:presLayoutVars>
          <dgm:bulletEnabled val="1"/>
        </dgm:presLayoutVars>
      </dgm:prSet>
      <dgm:spPr>
        <a:prstGeom prst="roundRect">
          <a:avLst/>
        </a:prstGeom>
      </dgm:spPr>
      <dgm:t>
        <a:bodyPr/>
        <a:lstStyle/>
        <a:p>
          <a:endParaRPr lang="en-US"/>
        </a:p>
      </dgm:t>
    </dgm:pt>
  </dgm:ptLst>
  <dgm:cxnLst>
    <dgm:cxn modelId="{ADAF43AE-972B-4A80-AA63-3649F7D44871}" type="presOf" srcId="{FC7E4A67-CB17-4AE7-B551-CC1A24691FE4}" destId="{8862D3AE-4251-4237-B69B-46FCD034AB0A}" srcOrd="0" destOrd="0" presId="urn:microsoft.com/office/officeart/2005/8/layout/bProcess3"/>
    <dgm:cxn modelId="{450CD39A-B2B5-43FA-881E-9B9FAABEF769}" type="presOf" srcId="{FC7E4A67-CB17-4AE7-B551-CC1A24691FE4}" destId="{4E4FB480-9749-40DE-BBE1-962ABDA281FA}" srcOrd="1" destOrd="0" presId="urn:microsoft.com/office/officeart/2005/8/layout/bProcess3"/>
    <dgm:cxn modelId="{75F58408-AF61-4832-A8CF-F9C6E6F47201}" type="presOf" srcId="{79A3C9CE-AA87-4B53-87C0-F6565388F683}" destId="{508E7613-7847-48D6-98B2-E59E113C0078}" srcOrd="0" destOrd="0" presId="urn:microsoft.com/office/officeart/2005/8/layout/bProcess3"/>
    <dgm:cxn modelId="{9DB8A72B-EC7F-4EEB-9DEF-552EADAE2475}" srcId="{79A3C9CE-AA87-4B53-87C0-F6565388F683}" destId="{9E41D825-6B03-4C01-8BCE-BE852EAD5136}" srcOrd="0" destOrd="0" parTransId="{C57AED8D-A0E7-4033-B2F3-731D66A5F357}" sibTransId="{FC7E4A67-CB17-4AE7-B551-CC1A24691FE4}"/>
    <dgm:cxn modelId="{8A1AA0D6-1518-4B8D-929A-E3CD7B71C1CB}" type="presOf" srcId="{B08B8540-7AD8-457E-BDC8-9A22BE8792D9}" destId="{218F1531-7EA7-4C1B-B3A3-1883FDD44C22}" srcOrd="0" destOrd="0" presId="urn:microsoft.com/office/officeart/2005/8/layout/bProcess3"/>
    <dgm:cxn modelId="{B69103D3-A5D6-48F4-817E-59BB641B8E7D}" srcId="{79A3C9CE-AA87-4B53-87C0-F6565388F683}" destId="{5C426B25-E7F3-4CCF-8630-10FE8AD9D067}" srcOrd="2" destOrd="0" parTransId="{A26387EF-38EA-462E-8BCE-CA97BA0F2944}" sibTransId="{F6F8D3CE-9B84-49FE-9D8E-FAE56C3F4D38}"/>
    <dgm:cxn modelId="{FDAC8E04-5384-438F-8C6A-104D5DC8181E}" srcId="{79A3C9CE-AA87-4B53-87C0-F6565388F683}" destId="{A8E9AF62-7D93-47DB-890C-23F5AE8BDC08}" srcOrd="1" destOrd="0" parTransId="{D4AC5A0D-9D5B-4DB5-8325-2DC1CEED6C54}" sibTransId="{B08B8540-7AD8-457E-BDC8-9A22BE8792D9}"/>
    <dgm:cxn modelId="{7C54FABB-ED10-4EC6-8FF4-9837F2BBD7D3}" type="presOf" srcId="{9E41D825-6B03-4C01-8BCE-BE852EAD5136}" destId="{E2AE0999-47C8-4A81-990E-BC0CB6DCD439}" srcOrd="0" destOrd="0" presId="urn:microsoft.com/office/officeart/2005/8/layout/bProcess3"/>
    <dgm:cxn modelId="{A2B4EC26-6AF4-4C9E-85C8-E72A7022EC70}" type="presOf" srcId="{F6F8D3CE-9B84-49FE-9D8E-FAE56C3F4D38}" destId="{37F314AA-006D-4416-B118-94D0CAD65B92}" srcOrd="0" destOrd="0" presId="urn:microsoft.com/office/officeart/2005/8/layout/bProcess3"/>
    <dgm:cxn modelId="{8DBA32A9-D193-48DD-9813-A66FC0F458BC}" srcId="{79A3C9CE-AA87-4B53-87C0-F6565388F683}" destId="{06007EC3-7E33-4AEF-8A5C-8ACF26F24C41}" srcOrd="3" destOrd="0" parTransId="{B0BAED32-AE65-4D25-9CD1-282A6AF5280C}" sibTransId="{A3DD1F0F-2C17-4E56-9E85-E222D77C44C2}"/>
    <dgm:cxn modelId="{0DA58706-1B77-42CD-8EE6-9EC765611CF1}" type="presOf" srcId="{B08B8540-7AD8-457E-BDC8-9A22BE8792D9}" destId="{02C25EFF-6E51-4F67-A5CC-8651EDB03C74}" srcOrd="1" destOrd="0" presId="urn:microsoft.com/office/officeart/2005/8/layout/bProcess3"/>
    <dgm:cxn modelId="{D8B0B3D4-06B8-4B0F-80A7-59EC40EB8D14}" type="presOf" srcId="{F6F8D3CE-9B84-49FE-9D8E-FAE56C3F4D38}" destId="{D5C6045A-5B91-4468-B26C-90AC3F7FCCBF}" srcOrd="1" destOrd="0" presId="urn:microsoft.com/office/officeart/2005/8/layout/bProcess3"/>
    <dgm:cxn modelId="{D161EAC5-9691-4E0F-AFE8-56E9238A1EFC}" type="presOf" srcId="{A8E9AF62-7D93-47DB-890C-23F5AE8BDC08}" destId="{75E0E463-7CE3-4BCA-9939-E5BF2991493A}" srcOrd="0" destOrd="0" presId="urn:microsoft.com/office/officeart/2005/8/layout/bProcess3"/>
    <dgm:cxn modelId="{567D47F0-E850-4D6D-91E4-5B2945722C40}" type="presOf" srcId="{06007EC3-7E33-4AEF-8A5C-8ACF26F24C41}" destId="{55B774EC-658C-41EB-B254-C9D7FA006A0E}" srcOrd="0" destOrd="0" presId="urn:microsoft.com/office/officeart/2005/8/layout/bProcess3"/>
    <dgm:cxn modelId="{AD578E1D-0508-4D69-9EB1-772CC28A0E0D}" type="presOf" srcId="{5C426B25-E7F3-4CCF-8630-10FE8AD9D067}" destId="{1BAA939F-5C1F-4E03-810D-2472AA1B86BA}" srcOrd="0" destOrd="0" presId="urn:microsoft.com/office/officeart/2005/8/layout/bProcess3"/>
    <dgm:cxn modelId="{C5ED632A-8F32-4B90-B0BE-575EE67E4895}" type="presParOf" srcId="{508E7613-7847-48D6-98B2-E59E113C0078}" destId="{E2AE0999-47C8-4A81-990E-BC0CB6DCD439}" srcOrd="0" destOrd="0" presId="urn:microsoft.com/office/officeart/2005/8/layout/bProcess3"/>
    <dgm:cxn modelId="{9CFB2C9D-18EA-4A60-83A7-03AF1DAC1CD2}" type="presParOf" srcId="{508E7613-7847-48D6-98B2-E59E113C0078}" destId="{8862D3AE-4251-4237-B69B-46FCD034AB0A}" srcOrd="1" destOrd="0" presId="urn:microsoft.com/office/officeart/2005/8/layout/bProcess3"/>
    <dgm:cxn modelId="{B09B9099-D53A-4F1D-870C-24416F267C78}" type="presParOf" srcId="{8862D3AE-4251-4237-B69B-46FCD034AB0A}" destId="{4E4FB480-9749-40DE-BBE1-962ABDA281FA}" srcOrd="0" destOrd="0" presId="urn:microsoft.com/office/officeart/2005/8/layout/bProcess3"/>
    <dgm:cxn modelId="{BEAF513B-7E16-4FAA-A70A-700517FEC3D6}" type="presParOf" srcId="{508E7613-7847-48D6-98B2-E59E113C0078}" destId="{75E0E463-7CE3-4BCA-9939-E5BF2991493A}" srcOrd="2" destOrd="0" presId="urn:microsoft.com/office/officeart/2005/8/layout/bProcess3"/>
    <dgm:cxn modelId="{AAED5012-F960-4236-9D3B-2DF38381D491}" type="presParOf" srcId="{508E7613-7847-48D6-98B2-E59E113C0078}" destId="{218F1531-7EA7-4C1B-B3A3-1883FDD44C22}" srcOrd="3" destOrd="0" presId="urn:microsoft.com/office/officeart/2005/8/layout/bProcess3"/>
    <dgm:cxn modelId="{28F385AB-5A80-4553-825D-7FAC5C678A32}" type="presParOf" srcId="{218F1531-7EA7-4C1B-B3A3-1883FDD44C22}" destId="{02C25EFF-6E51-4F67-A5CC-8651EDB03C74}" srcOrd="0" destOrd="0" presId="urn:microsoft.com/office/officeart/2005/8/layout/bProcess3"/>
    <dgm:cxn modelId="{6C1157CC-AD4F-4A66-972F-E84644F2AC99}" type="presParOf" srcId="{508E7613-7847-48D6-98B2-E59E113C0078}" destId="{1BAA939F-5C1F-4E03-810D-2472AA1B86BA}" srcOrd="4" destOrd="0" presId="urn:microsoft.com/office/officeart/2005/8/layout/bProcess3"/>
    <dgm:cxn modelId="{4F9824EE-E1CD-40F2-BE31-2B801C6509D4}" type="presParOf" srcId="{508E7613-7847-48D6-98B2-E59E113C0078}" destId="{37F314AA-006D-4416-B118-94D0CAD65B92}" srcOrd="5" destOrd="0" presId="urn:microsoft.com/office/officeart/2005/8/layout/bProcess3"/>
    <dgm:cxn modelId="{6B35B02B-7E11-4311-93D4-22938C7F7386}" type="presParOf" srcId="{37F314AA-006D-4416-B118-94D0CAD65B92}" destId="{D5C6045A-5B91-4468-B26C-90AC3F7FCCBF}" srcOrd="0" destOrd="0" presId="urn:microsoft.com/office/officeart/2005/8/layout/bProcess3"/>
    <dgm:cxn modelId="{A8E813A3-244D-4AC7-B632-E574F441CDFA}" type="presParOf" srcId="{508E7613-7847-48D6-98B2-E59E113C0078}" destId="{55B774EC-658C-41EB-B254-C9D7FA006A0E}"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2D3AE-4251-4237-B69B-46FCD034AB0A}">
      <dsp:nvSpPr>
        <dsp:cNvPr id="0" name=""/>
        <dsp:cNvSpPr/>
      </dsp:nvSpPr>
      <dsp:spPr>
        <a:xfrm>
          <a:off x="4205645" y="906965"/>
          <a:ext cx="698508" cy="91440"/>
        </a:xfrm>
        <a:custGeom>
          <a:avLst/>
          <a:gdLst/>
          <a:ahLst/>
          <a:cxnLst/>
          <a:rect l="0" t="0" r="0" b="0"/>
          <a:pathLst>
            <a:path>
              <a:moveTo>
                <a:pt x="0" y="45720"/>
              </a:moveTo>
              <a:lnTo>
                <a:pt x="698508" y="45720"/>
              </a:lnTo>
            </a:path>
          </a:pathLst>
        </a:custGeom>
        <a:noFill/>
        <a:ln w="3810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536672" y="949040"/>
        <a:ext cx="36455" cy="7291"/>
      </dsp:txXfrm>
    </dsp:sp>
    <dsp:sp modelId="{E2AE0999-47C8-4A81-990E-BC0CB6DCD439}">
      <dsp:nvSpPr>
        <dsp:cNvPr id="0" name=""/>
        <dsp:cNvSpPr/>
      </dsp:nvSpPr>
      <dsp:spPr>
        <a:xfrm>
          <a:off x="1037406" y="1674"/>
          <a:ext cx="3170039" cy="1902023"/>
        </a:xfrm>
        <a:prstGeom prst="roundRect">
          <a:avLst/>
        </a:prstGeom>
        <a:solidFill>
          <a:schemeClr val="accent1">
            <a:alpha val="25000"/>
          </a:schemeClr>
        </a:solidFill>
        <a:ln w="55000" cap="flat" cmpd="thickThin" algn="ctr">
          <a:solidFill>
            <a:schemeClr val="accent1"/>
          </a:solidFill>
          <a:prstDash val="solid"/>
        </a:ln>
        <a:effectLst>
          <a:outerShdw blurRad="63500" dist="38100" dir="2700000" algn="tl" rotWithShape="0">
            <a:prstClr val="black">
              <a:alpha val="50000"/>
            </a:prstClr>
          </a:outerShdw>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100000"/>
            </a:lnSpc>
            <a:spcBef>
              <a:spcPct val="0"/>
            </a:spcBef>
            <a:spcAft>
              <a:spcPts val="0"/>
            </a:spcAft>
          </a:pPr>
          <a:r>
            <a:rPr lang="en-US" sz="1600" b="0" kern="1200" dirty="0" smtClean="0">
              <a:solidFill>
                <a:schemeClr val="tx1"/>
              </a:solidFill>
              <a:effectLst/>
              <a:latin typeface="Calibri" panose="020F0502020204030204" pitchFamily="34" charset="0"/>
            </a:rPr>
            <a:t>Include the API’s header file in the source code</a:t>
          </a:r>
          <a:endParaRPr lang="en-US" sz="1600" b="0" kern="1200" dirty="0">
            <a:solidFill>
              <a:schemeClr val="tx1"/>
            </a:solidFill>
            <a:effectLst/>
            <a:latin typeface="Calibri" panose="020F0502020204030204" pitchFamily="34" charset="0"/>
          </a:endParaRPr>
        </a:p>
      </dsp:txBody>
      <dsp:txXfrm>
        <a:off x="1130255" y="94523"/>
        <a:ext cx="2984341" cy="1716325"/>
      </dsp:txXfrm>
    </dsp:sp>
    <dsp:sp modelId="{218F1531-7EA7-4C1B-B3A3-1883FDD44C22}">
      <dsp:nvSpPr>
        <dsp:cNvPr id="0" name=""/>
        <dsp:cNvSpPr/>
      </dsp:nvSpPr>
      <dsp:spPr>
        <a:xfrm>
          <a:off x="2622425" y="1901897"/>
          <a:ext cx="3899148" cy="698508"/>
        </a:xfrm>
        <a:custGeom>
          <a:avLst/>
          <a:gdLst/>
          <a:ahLst/>
          <a:cxnLst/>
          <a:rect l="0" t="0" r="0" b="0"/>
          <a:pathLst>
            <a:path>
              <a:moveTo>
                <a:pt x="3899148" y="0"/>
              </a:moveTo>
              <a:lnTo>
                <a:pt x="3899148" y="366354"/>
              </a:lnTo>
              <a:lnTo>
                <a:pt x="0" y="366354"/>
              </a:lnTo>
              <a:lnTo>
                <a:pt x="0" y="698508"/>
              </a:lnTo>
            </a:path>
          </a:pathLst>
        </a:custGeom>
        <a:noFill/>
        <a:ln w="3810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472831" y="2247506"/>
        <a:ext cx="198336" cy="7291"/>
      </dsp:txXfrm>
    </dsp:sp>
    <dsp:sp modelId="{75E0E463-7CE3-4BCA-9939-E5BF2991493A}">
      <dsp:nvSpPr>
        <dsp:cNvPr id="0" name=""/>
        <dsp:cNvSpPr/>
      </dsp:nvSpPr>
      <dsp:spPr>
        <a:xfrm>
          <a:off x="4936554" y="1674"/>
          <a:ext cx="3170039" cy="1902023"/>
        </a:xfrm>
        <a:prstGeom prst="roundRect">
          <a:avLst/>
        </a:prstGeom>
        <a:solidFill>
          <a:schemeClr val="accent1">
            <a:alpha val="25000"/>
          </a:schemeClr>
        </a:solidFill>
        <a:ln w="55000" cap="flat" cmpd="thickThin" algn="ctr">
          <a:solidFill>
            <a:schemeClr val="accent1"/>
          </a:solidFill>
          <a:prstDash val="solid"/>
        </a:ln>
        <a:effectLst>
          <a:outerShdw blurRad="63500" dist="38100" dir="2700000" algn="tl" rotWithShape="0">
            <a:prstClr val="black">
              <a:alpha val="50000"/>
            </a:prstClr>
          </a:outerShdw>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100000"/>
            </a:lnSpc>
            <a:spcBef>
              <a:spcPct val="0"/>
            </a:spcBef>
            <a:spcAft>
              <a:spcPts val="0"/>
            </a:spcAft>
          </a:pPr>
          <a:r>
            <a:rPr lang="en-US" sz="1600" b="0" kern="1200" dirty="0" smtClean="0">
              <a:solidFill>
                <a:schemeClr val="tx1"/>
              </a:solidFill>
              <a:effectLst/>
              <a:latin typeface="Calibri" panose="020F0502020204030204" pitchFamily="34" charset="0"/>
            </a:rPr>
            <a:t>Change direct calls to the targeted function into their equivalent (or other) API f</a:t>
          </a:r>
          <a:r>
            <a:rPr lang="en-GB" sz="1600" b="0" kern="1200" dirty="0" smtClean="0">
              <a:solidFill>
                <a:schemeClr val="tx1"/>
              </a:solidFill>
              <a:effectLst/>
              <a:latin typeface="Calibri" panose="020F0502020204030204" pitchFamily="34" charset="0"/>
            </a:rPr>
            <a:t>unction calling sequence</a:t>
          </a:r>
          <a:endParaRPr lang="en-US" sz="1600" b="0" kern="1200" dirty="0">
            <a:solidFill>
              <a:schemeClr val="tx1"/>
            </a:solidFill>
            <a:effectLst/>
            <a:latin typeface="Calibri" panose="020F0502020204030204" pitchFamily="34" charset="0"/>
          </a:endParaRPr>
        </a:p>
      </dsp:txBody>
      <dsp:txXfrm>
        <a:off x="5029403" y="94523"/>
        <a:ext cx="2984341" cy="1716325"/>
      </dsp:txXfrm>
    </dsp:sp>
    <dsp:sp modelId="{37F314AA-006D-4416-B118-94D0CAD65B92}">
      <dsp:nvSpPr>
        <dsp:cNvPr id="0" name=""/>
        <dsp:cNvSpPr/>
      </dsp:nvSpPr>
      <dsp:spPr>
        <a:xfrm>
          <a:off x="4205645" y="3538098"/>
          <a:ext cx="698508" cy="91440"/>
        </a:xfrm>
        <a:custGeom>
          <a:avLst/>
          <a:gdLst/>
          <a:ahLst/>
          <a:cxnLst/>
          <a:rect l="0" t="0" r="0" b="0"/>
          <a:pathLst>
            <a:path>
              <a:moveTo>
                <a:pt x="0" y="45720"/>
              </a:moveTo>
              <a:lnTo>
                <a:pt x="698508" y="45720"/>
              </a:lnTo>
            </a:path>
          </a:pathLst>
        </a:custGeom>
        <a:noFill/>
        <a:ln w="3810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536672" y="3580172"/>
        <a:ext cx="36455" cy="7291"/>
      </dsp:txXfrm>
    </dsp:sp>
    <dsp:sp modelId="{1BAA939F-5C1F-4E03-810D-2472AA1B86BA}">
      <dsp:nvSpPr>
        <dsp:cNvPr id="0" name=""/>
        <dsp:cNvSpPr/>
      </dsp:nvSpPr>
      <dsp:spPr>
        <a:xfrm>
          <a:off x="1037406" y="2632806"/>
          <a:ext cx="3170039" cy="1902023"/>
        </a:xfrm>
        <a:prstGeom prst="roundRect">
          <a:avLst/>
        </a:prstGeom>
        <a:solidFill>
          <a:schemeClr val="accent1">
            <a:alpha val="25000"/>
          </a:schemeClr>
        </a:solidFill>
        <a:ln w="55000" cap="flat" cmpd="thickThin" algn="ctr">
          <a:solidFill>
            <a:schemeClr val="accent1"/>
          </a:solidFill>
          <a:prstDash val="solid"/>
        </a:ln>
        <a:effectLst>
          <a:outerShdw blurRad="63500" dist="38100" dir="2700000" algn="tl" rotWithShape="0">
            <a:prstClr val="black">
              <a:alpha val="50000"/>
            </a:prstClr>
          </a:outerShdw>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100000"/>
            </a:lnSpc>
            <a:spcBef>
              <a:spcPct val="0"/>
            </a:spcBef>
            <a:spcAft>
              <a:spcPts val="0"/>
            </a:spcAft>
          </a:pPr>
          <a:r>
            <a:rPr lang="en-US" sz="1600" b="0" kern="1200" dirty="0" smtClean="0">
              <a:solidFill>
                <a:schemeClr val="tx1"/>
              </a:solidFill>
              <a:effectLst/>
              <a:latin typeface="Calibri" panose="020F0502020204030204" pitchFamily="34" charset="0"/>
            </a:rPr>
            <a:t>Compile your source code and add the elf files to the SD card</a:t>
          </a:r>
          <a:endParaRPr lang="en-US" sz="1600" b="0" kern="1200" dirty="0">
            <a:solidFill>
              <a:schemeClr val="tx1"/>
            </a:solidFill>
            <a:effectLst/>
            <a:latin typeface="Calibri" panose="020F0502020204030204" pitchFamily="34" charset="0"/>
          </a:endParaRPr>
        </a:p>
      </dsp:txBody>
      <dsp:txXfrm>
        <a:off x="1130255" y="2725655"/>
        <a:ext cx="2984341" cy="1716325"/>
      </dsp:txXfrm>
    </dsp:sp>
    <dsp:sp modelId="{55B774EC-658C-41EB-B254-C9D7FA006A0E}">
      <dsp:nvSpPr>
        <dsp:cNvPr id="0" name=""/>
        <dsp:cNvSpPr/>
      </dsp:nvSpPr>
      <dsp:spPr>
        <a:xfrm>
          <a:off x="4936554" y="2632806"/>
          <a:ext cx="3170039" cy="1902023"/>
        </a:xfrm>
        <a:prstGeom prst="roundRect">
          <a:avLst/>
        </a:prstGeom>
        <a:solidFill>
          <a:schemeClr val="accent1">
            <a:alpha val="25000"/>
          </a:schemeClr>
        </a:solidFill>
        <a:ln w="55000" cap="flat" cmpd="thickThin" algn="ctr">
          <a:solidFill>
            <a:schemeClr val="accent1"/>
          </a:solidFill>
          <a:prstDash val="solid"/>
        </a:ln>
        <a:effectLst>
          <a:outerShdw blurRad="63500" dist="38100" dir="2700000" algn="tl" rotWithShape="0">
            <a:prstClr val="black">
              <a:alpha val="50000"/>
            </a:prstClr>
          </a:outerShdw>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100000"/>
            </a:lnSpc>
            <a:spcBef>
              <a:spcPct val="0"/>
            </a:spcBef>
            <a:spcAft>
              <a:spcPts val="0"/>
            </a:spcAft>
          </a:pPr>
          <a:r>
            <a:rPr lang="en-US" sz="3200" b="1" kern="1200" dirty="0" smtClean="0">
              <a:solidFill>
                <a:schemeClr val="tx1"/>
              </a:solidFill>
              <a:effectLst/>
              <a:latin typeface="Calibri" panose="020F0502020204030204" pitchFamily="34" charset="0"/>
            </a:rPr>
            <a:t>That’s it !</a:t>
          </a:r>
          <a:endParaRPr lang="en-US" sz="3200" b="1" kern="1200" dirty="0">
            <a:solidFill>
              <a:schemeClr val="tx1"/>
            </a:solidFill>
            <a:effectLst/>
            <a:latin typeface="Calibri" panose="020F0502020204030204" pitchFamily="34" charset="0"/>
          </a:endParaRPr>
        </a:p>
      </dsp:txBody>
      <dsp:txXfrm>
        <a:off x="5029403" y="2725655"/>
        <a:ext cx="2984341" cy="171632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E8966-E38B-420C-9930-2D6B0CA801C9}" type="datetimeFigureOut">
              <a:rPr lang="en-GB" smtClean="0"/>
              <a:t>21/09/2015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A31E27-D736-4B04-BD76-A6C4D761649E}" type="slidenum">
              <a:rPr lang="en-GB" smtClean="0"/>
              <a:t>‹#›</a:t>
            </a:fld>
            <a:endParaRPr lang="en-GB"/>
          </a:p>
        </p:txBody>
      </p:sp>
    </p:spTree>
    <p:extLst>
      <p:ext uri="{BB962C8B-B14F-4D97-AF65-F5344CB8AC3E}">
        <p14:creationId xmlns:p14="http://schemas.microsoft.com/office/powerpoint/2010/main" val="64602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AAF879D-A1E5-4E21-9DF5-B283B67F2BD2}" type="datetime1">
              <a:rPr lang="en-US" smtClean="0"/>
              <a:t>9/21/2015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E572A8E-3377-4B64-887C-D0241FB6E2F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6932DB-64C5-43AE-A7ED-7DDD3B61353A}" type="datetime1">
              <a:rPr lang="en-US" smtClean="0"/>
              <a:t>9/21/2015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E572A8E-3377-4B64-887C-D0241FB6E2F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0D00A3-2C41-485D-8B4F-139A5CCEF27D}" type="datetime1">
              <a:rPr lang="en-US" smtClean="0"/>
              <a:t>9/21/2015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E572A8E-3377-4B64-887C-D0241FB6E2F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DF3560-1B89-4F86-BC8B-2B62CFEC6352}" type="datetime1">
              <a:rPr lang="en-US" smtClean="0"/>
              <a:t>9/21/2015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E572A8E-3377-4B64-887C-D0241FB6E2F6}"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868093E-B308-46C4-90E9-20702B317160}" type="datetime1">
              <a:rPr lang="en-US" smtClean="0"/>
              <a:t>9/21/2015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E572A8E-3377-4B64-887C-D0241FB6E2F6}"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E47B28-6081-4397-9C93-6FE3FC333026}" type="datetime1">
              <a:rPr lang="en-US" smtClean="0"/>
              <a:t>9/21/2015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E572A8E-3377-4B64-887C-D0241FB6E2F6}"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D3D8E22-FA52-4C7D-859B-9D186C0E15DF}" type="datetime1">
              <a:rPr lang="en-US" smtClean="0"/>
              <a:t>9/21/2015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E572A8E-3377-4B64-887C-D0241FB6E2F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B07FB23-82AE-47DF-95BF-9A84080DE379}" type="datetime1">
              <a:rPr lang="en-US" smtClean="0"/>
              <a:t>9/21/2015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E572A8E-3377-4B64-887C-D0241FB6E2F6}"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DE3C9E9-C76B-46C6-AE0D-2C9542F09CB7}" type="datetime1">
              <a:rPr lang="en-US" smtClean="0"/>
              <a:t>9/21/2015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E572A8E-3377-4B64-887C-D0241FB6E2F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3C1D52F-2563-49E6-B64E-690B24D5D446}" type="datetime1">
              <a:rPr lang="en-US" smtClean="0"/>
              <a:t>9/21/2015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E572A8E-3377-4B64-887C-D0241FB6E2F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0A27612-C61C-4DCF-B364-B5785F724C54}" type="datetime1">
              <a:rPr lang="en-US" smtClean="0"/>
              <a:t>9/21/2015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E572A8E-3377-4B64-887C-D0241FB6E2F6}"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570757-7770-4715-B2AC-C3F553F1BC2C}" type="datetime1">
              <a:rPr lang="en-US" smtClean="0"/>
              <a:t>9/21/2015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E572A8E-3377-4B64-887C-D0241FB6E2F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3" Type="http://schemas.openxmlformats.org/officeDocument/2006/relationships/diagramLayout" Target="../diagrams/layout1.xml"/><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openxmlformats.org/officeDocument/2006/relationships/image" Target="../media/image32.png"/><Relationship Id="rId4" Type="http://schemas.openxmlformats.org/officeDocument/2006/relationships/diagramQuickStyle" Target="../diagrams/quickStyle1.xml"/><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000"/>
            <a:ext cx="9144000" cy="767624"/>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00" y="4309200"/>
            <a:ext cx="4302043" cy="2504330"/>
          </a:xfrm>
          <a:prstGeom prst="rect">
            <a:avLst/>
          </a:prstGeom>
          <a:effectLst/>
        </p:spPr>
      </p:pic>
      <p:sp>
        <p:nvSpPr>
          <p:cNvPr id="11" name="Subtitle 9"/>
          <p:cNvSpPr txBox="1">
            <a:spLocks/>
          </p:cNvSpPr>
          <p:nvPr/>
        </p:nvSpPr>
        <p:spPr>
          <a:xfrm>
            <a:off x="687600" y="5733256"/>
            <a:ext cx="3308336" cy="792088"/>
          </a:xfrm>
          <a:prstGeom prst="rect">
            <a:avLst/>
          </a:prstGeom>
        </p:spPr>
        <p:txBody>
          <a:bodyPr vert="horz" lIns="45720" rIns="45720" anchor="ctr">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000" b="1" dirty="0" smtClean="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t>Bi-Semestrial </a:t>
            </a:r>
            <a:r>
              <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t>Student </a:t>
            </a:r>
            <a:r>
              <a:rPr lang="en-US" sz="2000" b="1" dirty="0" smtClean="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t>Project</a:t>
            </a:r>
          </a:p>
          <a:p>
            <a:pPr algn="l"/>
            <a:r>
              <a:rPr lang="en-US" sz="2000" b="1" dirty="0" smtClean="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t>Winter 2014/2015</a:t>
            </a:r>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
        <p:nvSpPr>
          <p:cNvPr id="8" name="Subtitle 2"/>
          <p:cNvSpPr txBox="1">
            <a:spLocks/>
          </p:cNvSpPr>
          <p:nvPr/>
        </p:nvSpPr>
        <p:spPr>
          <a:xfrm>
            <a:off x="685800" y="1196752"/>
            <a:ext cx="7772400" cy="1584176"/>
          </a:xfrm>
          <a:prstGeom prst="rect">
            <a:avLst/>
          </a:prstGeom>
        </p:spPr>
        <p:txBody>
          <a:bodyPr vert="horz" lIns="45720" rIns="45720" anchor="ctr">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US" sz="2800" b="1" dirty="0" smtClean="0">
                <a:effectLst>
                  <a:outerShdw blurRad="38100" dist="38100" dir="2700000" algn="tl">
                    <a:srgbClr val="000000">
                      <a:alpha val="43137"/>
                    </a:srgbClr>
                  </a:outerShdw>
                </a:effectLst>
              </a:rPr>
              <a:t>Final Presentation</a:t>
            </a:r>
            <a:endParaRPr lang="en-US" sz="2800" b="1" dirty="0">
              <a:effectLst>
                <a:outerShdw blurRad="38100" dist="38100" dir="2700000" algn="tl">
                  <a:srgbClr val="000000">
                    <a:alpha val="43137"/>
                  </a:srgbClr>
                </a:outerShdw>
              </a:effectLst>
            </a:endParaRPr>
          </a:p>
          <a:p>
            <a:pPr algn="ctr"/>
            <a:r>
              <a:rPr lang="en-US" sz="4000" b="1" dirty="0" smtClean="0">
                <a:effectLst>
                  <a:outerShdw blurRad="38100" dist="38100" dir="2700000" algn="tl">
                    <a:srgbClr val="000000">
                      <a:alpha val="43137"/>
                    </a:srgbClr>
                  </a:outerShdw>
                </a:effectLst>
              </a:rPr>
              <a:t>Hardware DLL</a:t>
            </a:r>
          </a:p>
          <a:p>
            <a:pPr algn="ctr"/>
            <a:r>
              <a:rPr lang="en-US" sz="2000" dirty="0" smtClean="0">
                <a:effectLst>
                  <a:outerShdw blurRad="38100" dist="38100" dir="2700000" algn="tl">
                    <a:srgbClr val="000000">
                      <a:alpha val="43137"/>
                    </a:srgbClr>
                  </a:outerShdw>
                </a:effectLst>
              </a:rPr>
              <a:t>Real Time Partial Reconfiguration Management of FPGA by OS</a:t>
            </a:r>
          </a:p>
        </p:txBody>
      </p:sp>
      <p:sp>
        <p:nvSpPr>
          <p:cNvPr id="9" name="Subtitle 9"/>
          <p:cNvSpPr>
            <a:spLocks noGrp="1"/>
          </p:cNvSpPr>
          <p:nvPr>
            <p:ph type="subTitle" idx="1"/>
          </p:nvPr>
        </p:nvSpPr>
        <p:spPr>
          <a:xfrm>
            <a:off x="685800" y="3212975"/>
            <a:ext cx="7772400" cy="936105"/>
          </a:xfrm>
        </p:spPr>
        <p:txBody>
          <a:bodyPr anchor="ctr">
            <a:normAutofit/>
          </a:bodyPr>
          <a:lstStyle/>
          <a:p>
            <a:pPr algn="l"/>
            <a:r>
              <a:rPr lang="en-US" sz="2600" b="1" dirty="0" smtClean="0">
                <a:effectLst>
                  <a:outerShdw blurRad="38100" dist="38100" dir="2700000" algn="tl">
                    <a:srgbClr val="000000">
                      <a:alpha val="43137"/>
                    </a:srgbClr>
                  </a:outerShdw>
                </a:effectLst>
              </a:rPr>
              <a:t>Submitters:</a:t>
            </a:r>
            <a:r>
              <a:rPr lang="en-US" sz="2600" dirty="0" smtClean="0">
                <a:effectLst>
                  <a:outerShdw blurRad="38100" dist="38100" dir="2700000" algn="tl">
                    <a:srgbClr val="000000">
                      <a:alpha val="43137"/>
                    </a:srgbClr>
                  </a:outerShdw>
                </a:effectLst>
              </a:rPr>
              <a:t>	Alon Reznik	</a:t>
            </a:r>
            <a:r>
              <a:rPr lang="en-US" sz="2600" dirty="0">
                <a:effectLst>
                  <a:outerShdw blurRad="38100" dist="38100" dir="2700000" algn="tl">
                    <a:srgbClr val="000000">
                      <a:alpha val="43137"/>
                    </a:srgbClr>
                  </a:outerShdw>
                </a:effectLst>
              </a:rPr>
              <a:t>Anton </a:t>
            </a:r>
            <a:r>
              <a:rPr lang="en-US" sz="2600" dirty="0" smtClean="0">
                <a:effectLst>
                  <a:outerShdw blurRad="38100" dist="38100" dir="2700000" algn="tl">
                    <a:srgbClr val="000000">
                      <a:alpha val="43137"/>
                    </a:srgbClr>
                  </a:outerShdw>
                </a:effectLst>
              </a:rPr>
              <a:t>Vainer</a:t>
            </a:r>
            <a:endParaRPr lang="en-US" sz="2600" dirty="0">
              <a:effectLst>
                <a:outerShdw blurRad="38100" dist="38100" dir="2700000" algn="tl">
                  <a:srgbClr val="000000">
                    <a:alpha val="43137"/>
                  </a:srgbClr>
                </a:outerShdw>
              </a:effectLst>
            </a:endParaRPr>
          </a:p>
          <a:p>
            <a:pPr algn="l"/>
            <a:r>
              <a:rPr lang="en-US" sz="2600" b="1" dirty="0" smtClean="0">
                <a:effectLst>
                  <a:outerShdw blurRad="38100" dist="38100" dir="2700000" algn="tl">
                    <a:srgbClr val="000000">
                      <a:alpha val="43137"/>
                    </a:srgbClr>
                  </a:outerShdw>
                </a:effectLst>
              </a:rPr>
              <a:t>Supervisors:</a:t>
            </a:r>
            <a:r>
              <a:rPr lang="en-US" sz="2600" dirty="0" smtClean="0">
                <a:effectLst>
                  <a:outerShdw blurRad="38100" dist="38100" dir="2700000" algn="tl">
                    <a:srgbClr val="000000">
                      <a:alpha val="43137"/>
                    </a:srgbClr>
                  </a:outerShdw>
                </a:effectLst>
              </a:rPr>
              <a:t>	Ina Rivkin		Oz Shmueli</a:t>
            </a:r>
            <a:endParaRPr lang="en-US" sz="2600"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5229200"/>
            <a:ext cx="1296144" cy="1296144"/>
          </a:xfrm>
          <a:prstGeom prst="rect">
            <a:avLst/>
          </a:prstGeom>
        </p:spPr>
      </p:pic>
    </p:spTree>
    <p:extLst>
      <p:ext uri="{BB962C8B-B14F-4D97-AF65-F5344CB8AC3E}">
        <p14:creationId xmlns:p14="http://schemas.microsoft.com/office/powerpoint/2010/main" val="3776757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smtClean="0"/>
              <a:t>Partition Resources </a:t>
            </a:r>
            <a:r>
              <a:rPr lang="en-US" sz="4000" dirty="0"/>
              <a:t>Constraints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00" y="1771200"/>
            <a:ext cx="7992000" cy="242699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034508443"/>
              </p:ext>
            </p:extLst>
          </p:nvPr>
        </p:nvGraphicFramePr>
        <p:xfrm>
          <a:off x="575556" y="1397000"/>
          <a:ext cx="7992888" cy="370840"/>
        </p:xfrm>
        <a:graphic>
          <a:graphicData uri="http://schemas.openxmlformats.org/drawingml/2006/table">
            <a:tbl>
              <a:tblPr firstRow="1" bandRow="1">
                <a:tableStyleId>{5C22544A-7EE6-4342-B048-85BDC9FD1C3A}</a:tableStyleId>
              </a:tblPr>
              <a:tblGrid>
                <a:gridCol w="2664296"/>
                <a:gridCol w="2664296"/>
                <a:gridCol w="2664296"/>
              </a:tblGrid>
              <a:tr h="370840">
                <a:tc>
                  <a:txBody>
                    <a:bodyPr/>
                    <a:lstStyle/>
                    <a:p>
                      <a:pPr algn="ctr"/>
                      <a:r>
                        <a:rPr lang="en-US" sz="1800" b="0" dirty="0" smtClean="0">
                          <a:effectLst>
                            <a:outerShdw blurRad="38100" dist="38100" dir="2700000" algn="tl">
                              <a:srgbClr val="000000">
                                <a:alpha val="43137"/>
                              </a:srgbClr>
                            </a:outerShdw>
                          </a:effectLst>
                          <a:latin typeface="Calibri" panose="020F0502020204030204" pitchFamily="34" charset="0"/>
                        </a:rPr>
                        <a:t>Reconfigurable Partition 0</a:t>
                      </a:r>
                      <a:endParaRPr lang="en-US" sz="1800" b="0" dirty="0">
                        <a:effectLst>
                          <a:outerShdw blurRad="38100" dist="38100" dir="2700000" algn="tl">
                            <a:srgbClr val="000000">
                              <a:alpha val="43137"/>
                            </a:srgbClr>
                          </a:outerShdw>
                        </a:effectLst>
                        <a:latin typeface="Calibri" panose="020F0502020204030204" pitchFamily="34" charset="0"/>
                      </a:endParaRPr>
                    </a:p>
                  </a:txBody>
                  <a:tcPr anchor="ctr"/>
                </a:tc>
                <a:tc>
                  <a:txBody>
                    <a:bodyPr/>
                    <a:lstStyle/>
                    <a:p>
                      <a:pPr algn="ctr"/>
                      <a:r>
                        <a:rPr lang="en-US" sz="1800" b="0" dirty="0" smtClean="0">
                          <a:effectLst>
                            <a:outerShdw blurRad="38100" dist="38100" dir="2700000" algn="tl">
                              <a:srgbClr val="000000">
                                <a:alpha val="43137"/>
                              </a:srgbClr>
                            </a:outerShdw>
                          </a:effectLst>
                          <a:latin typeface="Calibri" panose="020F0502020204030204" pitchFamily="34" charset="0"/>
                        </a:rPr>
                        <a:t>Reconfigurable Partition 1</a:t>
                      </a:r>
                      <a:endParaRPr lang="en-US" sz="1800" b="0" dirty="0">
                        <a:effectLst>
                          <a:outerShdw blurRad="38100" dist="38100" dir="2700000" algn="tl">
                            <a:srgbClr val="000000">
                              <a:alpha val="43137"/>
                            </a:srgbClr>
                          </a:outerShdw>
                        </a:effectLst>
                        <a:latin typeface="Calibri" panose="020F0502020204030204" pitchFamily="34" charset="0"/>
                      </a:endParaRPr>
                    </a:p>
                  </a:txBody>
                  <a:tcPr anchor="ctr"/>
                </a:tc>
                <a:tc>
                  <a:txBody>
                    <a:bodyPr/>
                    <a:lstStyle/>
                    <a:p>
                      <a:pPr algn="ctr"/>
                      <a:r>
                        <a:rPr lang="en-US" sz="1800" b="0" dirty="0" smtClean="0">
                          <a:effectLst>
                            <a:outerShdw blurRad="38100" dist="38100" dir="2700000" algn="tl">
                              <a:srgbClr val="000000">
                                <a:alpha val="43137"/>
                              </a:srgbClr>
                            </a:outerShdw>
                          </a:effectLst>
                          <a:latin typeface="Calibri" panose="020F0502020204030204" pitchFamily="34" charset="0"/>
                        </a:rPr>
                        <a:t>Reconfigurable Partition</a:t>
                      </a:r>
                      <a:r>
                        <a:rPr lang="en-US" sz="1800" b="0" baseline="0" dirty="0" smtClean="0">
                          <a:effectLst>
                            <a:outerShdw blurRad="38100" dist="38100" dir="2700000" algn="tl">
                              <a:srgbClr val="000000">
                                <a:alpha val="43137"/>
                              </a:srgbClr>
                            </a:outerShdw>
                          </a:effectLst>
                          <a:latin typeface="Calibri" panose="020F0502020204030204" pitchFamily="34" charset="0"/>
                        </a:rPr>
                        <a:t> 2</a:t>
                      </a:r>
                      <a:endParaRPr lang="en-US" sz="1800" b="0" dirty="0">
                        <a:effectLst>
                          <a:outerShdw blurRad="38100" dist="38100" dir="2700000" algn="tl">
                            <a:srgbClr val="000000">
                              <a:alpha val="43137"/>
                            </a:srgbClr>
                          </a:outerShdw>
                        </a:effectLst>
                        <a:latin typeface="Calibri" panose="020F0502020204030204" pitchFamily="34" charset="0"/>
                      </a:endParaRPr>
                    </a:p>
                  </a:txBody>
                  <a:tcPr anchor="ctr"/>
                </a:tc>
              </a:tr>
            </a:tbl>
          </a:graphicData>
        </a:graphic>
      </p:graphicFrame>
      <p:sp>
        <p:nvSpPr>
          <p:cNvPr id="15" name="Content Placeholder 1"/>
          <p:cNvSpPr txBox="1">
            <a:spLocks/>
          </p:cNvSpPr>
          <p:nvPr/>
        </p:nvSpPr>
        <p:spPr>
          <a:xfrm>
            <a:off x="457200" y="4729589"/>
            <a:ext cx="6995120" cy="57606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pPr>
            <a:r>
              <a:rPr lang="en-US" sz="1400" dirty="0" smtClean="0">
                <a:latin typeface="Calibri" panose="020F0502020204030204" pitchFamily="34" charset="0"/>
              </a:rPr>
              <a:t>Some </a:t>
            </a:r>
            <a:r>
              <a:rPr lang="en-US" sz="1400" dirty="0">
                <a:latin typeface="Calibri" panose="020F0502020204030204" pitchFamily="34" charset="0"/>
              </a:rPr>
              <a:t>IP core utilization estimates might meet the utilization constraints of an RP </a:t>
            </a:r>
            <a:r>
              <a:rPr lang="en-US" sz="1400" dirty="0" smtClean="0">
                <a:latin typeface="Calibri" panose="020F0502020204030204" pitchFamily="34" charset="0"/>
              </a:rPr>
              <a:t>subset. As </a:t>
            </a:r>
            <a:r>
              <a:rPr lang="en-US" sz="1400" dirty="0">
                <a:latin typeface="Calibri" panose="020F0502020204030204" pitchFamily="34" charset="0"/>
              </a:rPr>
              <a:t>a result, the synthesized RMs will be compatible to this RP subset only</a:t>
            </a:r>
            <a:r>
              <a:rPr lang="en-US" sz="1400" dirty="0" smtClean="0">
                <a:latin typeface="Calibri" panose="020F0502020204030204" pitchFamily="34" charset="0"/>
              </a:rPr>
              <a:t>.</a:t>
            </a:r>
            <a:endParaRPr lang="en-US" sz="1400" dirty="0">
              <a:latin typeface="Calibri" panose="020F0502020204030204" pitchFamily="34" charset="0"/>
            </a:endParaRPr>
          </a:p>
        </p:txBody>
      </p:sp>
      <p:sp>
        <p:nvSpPr>
          <p:cNvPr id="16" name="Content Placeholder 1"/>
          <p:cNvSpPr txBox="1">
            <a:spLocks/>
          </p:cNvSpPr>
          <p:nvPr/>
        </p:nvSpPr>
        <p:spPr>
          <a:xfrm>
            <a:off x="2746800" y="5305653"/>
            <a:ext cx="4906888" cy="5760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pPr>
            <a:r>
              <a:rPr lang="en-US" sz="1400" dirty="0" smtClean="0">
                <a:latin typeface="Calibri" panose="020F0502020204030204" pitchFamily="34" charset="0"/>
              </a:rPr>
              <a:t>It </a:t>
            </a:r>
            <a:r>
              <a:rPr lang="en-US" sz="1400" dirty="0">
                <a:latin typeface="Calibri" panose="020F0502020204030204" pitchFamily="34" charset="0"/>
              </a:rPr>
              <a:t>is up to the user to verify RM/RP utilization </a:t>
            </a:r>
            <a:r>
              <a:rPr lang="en-US" sz="1400" dirty="0" smtClean="0">
                <a:latin typeface="Calibri" panose="020F0502020204030204" pitchFamily="34" charset="0"/>
              </a:rPr>
              <a:t>compatibility, and </a:t>
            </a:r>
            <a:r>
              <a:rPr lang="en-US" sz="1400" dirty="0">
                <a:latin typeface="Calibri" panose="020F0502020204030204" pitchFamily="34" charset="0"/>
              </a:rPr>
              <a:t>choose only the compatible RMs</a:t>
            </a:r>
            <a:r>
              <a:rPr lang="en-US" sz="1400" dirty="0" smtClean="0">
                <a:latin typeface="Calibri" panose="020F0502020204030204" pitchFamily="34" charset="0"/>
              </a:rPr>
              <a:t>.</a:t>
            </a:r>
            <a:endParaRPr lang="en-US" sz="1400" dirty="0">
              <a:latin typeface="Calibri" panose="020F0502020204030204" pitchFamily="34" charset="0"/>
            </a:endParaRPr>
          </a:p>
        </p:txBody>
      </p:sp>
      <p:sp>
        <p:nvSpPr>
          <p:cNvPr id="17" name="Content Placeholder 1"/>
          <p:cNvSpPr txBox="1">
            <a:spLocks/>
          </p:cNvSpPr>
          <p:nvPr/>
        </p:nvSpPr>
        <p:spPr>
          <a:xfrm>
            <a:off x="2746800" y="5881716"/>
            <a:ext cx="5940000" cy="57606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pPr>
            <a:r>
              <a:rPr lang="en-US" sz="1400" dirty="0" smtClean="0">
                <a:latin typeface="Calibri" panose="020F0502020204030204" pitchFamily="34" charset="0"/>
              </a:rPr>
              <a:t>It </a:t>
            </a:r>
            <a:r>
              <a:rPr lang="en-US" sz="1400" dirty="0">
                <a:latin typeface="Calibri" panose="020F0502020204030204" pitchFamily="34" charset="0"/>
              </a:rPr>
              <a:t>is up to the PR management application to optimize resource utilization, and choose the best possible RP for a given RM </a:t>
            </a:r>
            <a:r>
              <a:rPr lang="en-US" sz="1400" dirty="0" smtClean="0">
                <a:latin typeface="Calibri" panose="020F0502020204030204" pitchFamily="34" charset="0"/>
              </a:rPr>
              <a:t>set</a:t>
            </a:r>
            <a:endParaRPr lang="en-US" sz="1400" dirty="0">
              <a:latin typeface="Calibri" panose="020F0502020204030204" pitchFamily="34" charset="0"/>
            </a:endParaRPr>
          </a:p>
        </p:txBody>
      </p:sp>
      <p:sp>
        <p:nvSpPr>
          <p:cNvPr id="10" name="Content Placeholder 1"/>
          <p:cNvSpPr txBox="1">
            <a:spLocks/>
          </p:cNvSpPr>
          <p:nvPr/>
        </p:nvSpPr>
        <p:spPr>
          <a:xfrm>
            <a:off x="457200" y="4418660"/>
            <a:ext cx="8229600" cy="31092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pPr>
            <a:r>
              <a:rPr lang="en-US" sz="1400" dirty="0" smtClean="0">
                <a:latin typeface="Calibri" panose="020F0502020204030204" pitchFamily="34" charset="0"/>
              </a:rPr>
              <a:t>Due </a:t>
            </a:r>
            <a:r>
              <a:rPr lang="en-US" sz="1400" dirty="0">
                <a:latin typeface="Calibri" panose="020F0502020204030204" pitchFamily="34" charset="0"/>
              </a:rPr>
              <a:t>to the FPGA fabric and Pblock geometric constraints, different resources are available to different </a:t>
            </a:r>
            <a:r>
              <a:rPr lang="en-US" sz="1400" dirty="0" smtClean="0">
                <a:latin typeface="Calibri" panose="020F0502020204030204" pitchFamily="34" charset="0"/>
              </a:rPr>
              <a:t>RPs.</a:t>
            </a:r>
            <a:endParaRPr lang="en-US" sz="1400" dirty="0">
              <a:latin typeface="Calibri" panose="020F0502020204030204" pitchFamily="34" charset="0"/>
            </a:endParaRPr>
          </a:p>
        </p:txBody>
      </p:sp>
      <p:sp>
        <p:nvSpPr>
          <p:cNvPr id="13"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10</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5544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Loading Module into Partition</a:t>
            </a:r>
            <a:endParaRPr lang="en-US" sz="4000" dirty="0"/>
          </a:p>
        </p:txBody>
      </p:sp>
      <p:sp>
        <p:nvSpPr>
          <p:cNvPr id="5" name="Rounded Rectangle 4"/>
          <p:cNvSpPr/>
          <p:nvPr/>
        </p:nvSpPr>
        <p:spPr>
          <a:xfrm>
            <a:off x="3535200" y="2037600"/>
            <a:ext cx="2073600" cy="2782800"/>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576000" y="2037600"/>
            <a:ext cx="2232000" cy="2266223"/>
          </a:xfrm>
          <a:prstGeom prst="roundRect">
            <a:avLst/>
          </a:prstGeom>
          <a:solidFill>
            <a:srgbClr val="FFC000">
              <a:alpha val="25000"/>
            </a:srgbClr>
          </a:solid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Handshaking </a:t>
            </a:r>
            <a:r>
              <a:rPr lang="en-US" sz="1400" dirty="0">
                <a:solidFill>
                  <a:schemeClr val="tx1"/>
                </a:solidFill>
                <a:latin typeface="Calibri" panose="020F0502020204030204" pitchFamily="34" charset="0"/>
              </a:rPr>
              <a:t>S</a:t>
            </a:r>
            <a:r>
              <a:rPr lang="en-US" sz="1400" dirty="0" smtClean="0">
                <a:solidFill>
                  <a:schemeClr val="tx1"/>
                </a:solidFill>
                <a:latin typeface="Calibri" panose="020F0502020204030204" pitchFamily="34" charset="0"/>
              </a:rPr>
              <a:t>ignals:</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start</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valid</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done</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idle</a:t>
            </a:r>
          </a:p>
          <a:p>
            <a:pPr marL="285750" indent="-285750">
              <a:buSzPct val="68000"/>
              <a:buFont typeface="Wingdings 3" panose="05040102010807070707" pitchFamily="18" charset="2"/>
              <a:buChar char=""/>
            </a:pPr>
            <a:endParaRPr lang="en-US" sz="1400" dirty="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Input Data</a:t>
            </a:r>
          </a:p>
          <a:p>
            <a:pPr marL="285750" indent="-285750">
              <a:buSzPct val="68000"/>
              <a:buFont typeface="Wingdings 3" panose="05040102010807070707" pitchFamily="18" charset="2"/>
              <a:buChar char=""/>
            </a:pPr>
            <a:endParaRPr lang="en-US" sz="1400" dirty="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Output Data</a:t>
            </a:r>
          </a:p>
        </p:txBody>
      </p:sp>
      <p:sp>
        <p:nvSpPr>
          <p:cNvPr id="12" name="Rounded Rectangle 11"/>
          <p:cNvSpPr/>
          <p:nvPr/>
        </p:nvSpPr>
        <p:spPr>
          <a:xfrm>
            <a:off x="6336000" y="3030562"/>
            <a:ext cx="2016224" cy="774000"/>
          </a:xfrm>
          <a:prstGeom prst="roundRect">
            <a:avLst/>
          </a:prstGeom>
          <a:solidFill>
            <a:srgbClr val="FFC000">
              <a:alpha val="25000"/>
            </a:srgbClr>
          </a:solid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Unused/Optional Interrupt Signal</a:t>
            </a:r>
          </a:p>
        </p:txBody>
      </p:sp>
      <p:sp>
        <p:nvSpPr>
          <p:cNvPr id="13" name="Rounded Rectangle 12"/>
          <p:cNvSpPr/>
          <p:nvPr/>
        </p:nvSpPr>
        <p:spPr>
          <a:xfrm>
            <a:off x="886108" y="4672186"/>
            <a:ext cx="1611784" cy="972000"/>
          </a:xfrm>
          <a:prstGeom prst="roundRect">
            <a:avLst/>
          </a:prstGeom>
          <a:solidFill>
            <a:srgbClr val="FFC000">
              <a:alpha val="25000"/>
            </a:srgbClr>
          </a:solid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Clock Signal</a:t>
            </a:r>
          </a:p>
          <a:p>
            <a:pPr marL="285750" indent="-285750">
              <a:buSzPct val="68000"/>
              <a:buFont typeface="Wingdings 3" panose="05040102010807070707" pitchFamily="18" charset="2"/>
              <a:buChar char=""/>
            </a:pPr>
            <a:endParaRPr lang="en-US" sz="1400" dirty="0" smtClean="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Reset Signal</a:t>
            </a:r>
          </a:p>
        </p:txBody>
      </p:sp>
      <p:sp>
        <p:nvSpPr>
          <p:cNvPr id="11" name="TextBox 10"/>
          <p:cNvSpPr txBox="1"/>
          <p:nvPr/>
        </p:nvSpPr>
        <p:spPr>
          <a:xfrm>
            <a:off x="869075" y="1637490"/>
            <a:ext cx="1645849" cy="400110"/>
          </a:xfrm>
          <a:prstGeom prst="rect">
            <a:avLst/>
          </a:prstGeom>
          <a:noFill/>
        </p:spPr>
        <p:txBody>
          <a:bodyPr wrap="square" rtlCol="0" anchor="ctr">
            <a:spAutoFit/>
          </a:bodyPr>
          <a:lstStyle/>
          <a:p>
            <a:pPr algn="ctr"/>
            <a:r>
              <a:rPr lang="en-US" sz="2000" b="1" dirty="0" smtClean="0">
                <a:solidFill>
                  <a:schemeClr val="tx2"/>
                </a:solidFill>
                <a:effectLst>
                  <a:outerShdw blurRad="38100" dist="38100" dir="2700000" algn="tl">
                    <a:srgbClr val="000000">
                      <a:alpha val="43137"/>
                    </a:srgbClr>
                  </a:outerShdw>
                </a:effectLst>
                <a:latin typeface="Calibri" panose="020F0502020204030204" pitchFamily="34" charset="0"/>
              </a:rPr>
              <a:t>Slave AXI Bus</a:t>
            </a:r>
            <a:endParaRPr lang="en-US" sz="2000" b="1" dirty="0">
              <a:solidFill>
                <a:schemeClr val="tx2"/>
              </a:solidFill>
              <a:effectLst>
                <a:outerShdw blurRad="38100" dist="38100" dir="2700000" algn="tl">
                  <a:srgbClr val="000000">
                    <a:alpha val="43137"/>
                  </a:srgbClr>
                </a:outerShdw>
              </a:effectLst>
              <a:latin typeface="Calibri" panose="020F0502020204030204" pitchFamily="34" charset="0"/>
            </a:endParaRPr>
          </a:p>
        </p:txBody>
      </p:sp>
      <p:cxnSp>
        <p:nvCxnSpPr>
          <p:cNvPr id="7" name="Straight Arrow Connector 6"/>
          <p:cNvCxnSpPr/>
          <p:nvPr/>
        </p:nvCxnSpPr>
        <p:spPr>
          <a:xfrm flipH="1">
            <a:off x="5630400" y="3417562"/>
            <a:ext cx="684000" cy="0"/>
          </a:xfrm>
          <a:prstGeom prst="straightConnector1">
            <a:avLst/>
          </a:prstGeom>
          <a:ln w="444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29600" y="2383200"/>
            <a:ext cx="684000" cy="0"/>
          </a:xfrm>
          <a:prstGeom prst="straightConnector1">
            <a:avLst/>
          </a:prstGeom>
          <a:ln w="444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0800000" flipV="1">
            <a:off x="2516400" y="4395600"/>
            <a:ext cx="993600" cy="759600"/>
          </a:xfrm>
          <a:prstGeom prst="bentConnector3">
            <a:avLst/>
          </a:prstGeom>
          <a:ln w="4445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556800" y="2432659"/>
            <a:ext cx="2027759" cy="1969805"/>
            <a:chOff x="3556800" y="2432659"/>
            <a:chExt cx="2027759" cy="1969805"/>
          </a:xfrm>
        </p:grpSpPr>
        <p:sp>
          <p:nvSpPr>
            <p:cNvPr id="37" name="Rounded Rectangle 36"/>
            <p:cNvSpPr/>
            <p:nvPr/>
          </p:nvSpPr>
          <p:spPr>
            <a:xfrm>
              <a:off x="3945009" y="3140545"/>
              <a:ext cx="1260000" cy="1260000"/>
            </a:xfrm>
            <a:prstGeom prst="roundRect">
              <a:avLst/>
            </a:prstGeom>
            <a:solidFill>
              <a:schemeClr val="accent6">
                <a:alpha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3685218" y="2432659"/>
              <a:ext cx="1779583" cy="707886"/>
            </a:xfrm>
            <a:prstGeom prst="rect">
              <a:avLst/>
            </a:prstGeom>
            <a:noFill/>
          </p:spPr>
          <p:txBody>
            <a:bodyPr wrap="square" rtlCol="0" anchor="ctr">
              <a:spAutoFit/>
            </a:bodyPr>
            <a:lstStyle/>
            <a:p>
              <a:pPr algn="ctr"/>
              <a:r>
                <a:rPr lang="en-US" sz="2000" b="1" dirty="0" smtClean="0">
                  <a:solidFill>
                    <a:schemeClr val="tx2"/>
                  </a:solidFill>
                  <a:effectLst>
                    <a:outerShdw blurRad="38100" dist="38100" dir="2700000" algn="tl">
                      <a:srgbClr val="000000">
                        <a:alpha val="43137"/>
                      </a:srgbClr>
                    </a:outerShdw>
                  </a:effectLst>
                  <a:latin typeface="Calibri" panose="020F0502020204030204" pitchFamily="34" charset="0"/>
                </a:rPr>
                <a:t>Reconfigurable Module</a:t>
              </a:r>
              <a:endParaRPr lang="en-US" sz="2000" b="1" dirty="0">
                <a:solidFill>
                  <a:schemeClr val="tx2"/>
                </a:solidFill>
                <a:effectLst>
                  <a:outerShdw blurRad="38100" dist="38100" dir="2700000" algn="tl">
                    <a:srgbClr val="000000">
                      <a:alpha val="43137"/>
                    </a:srgbClr>
                  </a:outerShdw>
                </a:effectLst>
                <a:latin typeface="Calibri" panose="020F0502020204030204" pitchFamily="34" charset="0"/>
              </a:endParaRPr>
            </a:p>
          </p:txBody>
        </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2057" y="3397592"/>
              <a:ext cx="745905" cy="745905"/>
            </a:xfrm>
            <a:prstGeom prst="rect">
              <a:avLst/>
            </a:prstGeom>
            <a:effectLst/>
          </p:spPr>
        </p:pic>
        <p:sp>
          <p:nvSpPr>
            <p:cNvPr id="40" name="Rounded Rectangle 39"/>
            <p:cNvSpPr/>
            <p:nvPr/>
          </p:nvSpPr>
          <p:spPr>
            <a:xfrm>
              <a:off x="3945010" y="3142464"/>
              <a:ext cx="1260000" cy="1260000"/>
            </a:xfrm>
            <a:prstGeom prst="roundRect">
              <a:avLst/>
            </a:prstGeom>
            <a:noFill/>
            <a:ln>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p:cNvCxnSpPr/>
            <p:nvPr/>
          </p:nvCxnSpPr>
          <p:spPr>
            <a:xfrm flipH="1">
              <a:off x="5224559" y="3419664"/>
              <a:ext cx="360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556800" y="3770792"/>
              <a:ext cx="360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224559" y="4118064"/>
              <a:ext cx="360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5076055" y="2852936"/>
            <a:ext cx="3276169" cy="3396767"/>
            <a:chOff x="5076055" y="2852936"/>
            <a:chExt cx="3276169" cy="3396767"/>
          </a:xfrm>
        </p:grpSpPr>
        <p:sp>
          <p:nvSpPr>
            <p:cNvPr id="78" name="Rounded Rectangle 77"/>
            <p:cNvSpPr/>
            <p:nvPr/>
          </p:nvSpPr>
          <p:spPr>
            <a:xfrm>
              <a:off x="6336000" y="4766503"/>
              <a:ext cx="2016224" cy="1483200"/>
            </a:xfrm>
            <a:prstGeom prst="roundRect">
              <a:avLst/>
            </a:prstGeom>
            <a:solidFill>
              <a:schemeClr val="accent1">
                <a:alpha val="25000"/>
              </a:schemeClr>
            </a:solidFill>
            <a:ln>
              <a:solidFill>
                <a:schemeClr val="accent1"/>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solidFill>
                  <a:latin typeface="Calibri" panose="020F0502020204030204" pitchFamily="34" charset="0"/>
                </a:rPr>
                <a:t>Internal Fragmentation</a:t>
              </a:r>
              <a:endParaRPr lang="en-US" sz="1600" dirty="0">
                <a:solidFill>
                  <a:schemeClr val="tx1"/>
                </a:solidFill>
                <a:latin typeface="Calibri" panose="020F0502020204030204" pitchFamily="34" charset="0"/>
              </a:endParaRPr>
            </a:p>
          </p:txBody>
        </p:sp>
        <p:cxnSp>
          <p:nvCxnSpPr>
            <p:cNvPr id="79" name="Straight Arrow Connector 78"/>
            <p:cNvCxnSpPr/>
            <p:nvPr/>
          </p:nvCxnSpPr>
          <p:spPr>
            <a:xfrm flipH="1" flipV="1">
              <a:off x="5076055" y="2852936"/>
              <a:ext cx="1342800" cy="1958400"/>
            </a:xfrm>
            <a:prstGeom prst="straightConnector1">
              <a:avLst/>
            </a:prstGeom>
            <a:ln w="38100">
              <a:tailEnd type="arrow" w="med" len="med"/>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000" y="5446800"/>
              <a:ext cx="720000" cy="720000"/>
            </a:xfrm>
            <a:prstGeom prst="rect">
              <a:avLst/>
            </a:prstGeom>
          </p:spPr>
        </p:pic>
      </p:grpSp>
      <p:grpSp>
        <p:nvGrpSpPr>
          <p:cNvPr id="26" name="Group 25"/>
          <p:cNvGrpSpPr/>
          <p:nvPr/>
        </p:nvGrpSpPr>
        <p:grpSpPr>
          <a:xfrm>
            <a:off x="3560400" y="2062800"/>
            <a:ext cx="1911600" cy="2689200"/>
            <a:chOff x="3560400" y="2062800"/>
            <a:chExt cx="1911600" cy="2689200"/>
          </a:xfrm>
        </p:grpSpPr>
        <p:sp>
          <p:nvSpPr>
            <p:cNvPr id="27" name="Rounded Rectangle 26"/>
            <p:cNvSpPr/>
            <p:nvPr/>
          </p:nvSpPr>
          <p:spPr>
            <a:xfrm>
              <a:off x="3672000" y="2948400"/>
              <a:ext cx="874800" cy="874800"/>
            </a:xfrm>
            <a:prstGeom prst="roundRect">
              <a:avLst/>
            </a:prstGeom>
            <a:solidFill>
              <a:schemeClr val="accent6">
                <a:alpha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p:cNvSpPr/>
            <p:nvPr/>
          </p:nvSpPr>
          <p:spPr>
            <a:xfrm rot="10800000">
              <a:off x="3942000" y="2276874"/>
              <a:ext cx="1259999" cy="432048"/>
            </a:xfrm>
            <a:prstGeom prst="trapezoid">
              <a:avLst>
                <a:gd name="adj" fmla="val 49420"/>
              </a:avLst>
            </a:prstGeom>
            <a:solidFill>
              <a:schemeClr val="accent6">
                <a:alpha val="25000"/>
              </a:schemeClr>
            </a:solidFill>
            <a:ln w="44450" cmpd="sng">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4597200" y="2948400"/>
              <a:ext cx="874800" cy="874800"/>
            </a:xfrm>
            <a:prstGeom prst="roundRect">
              <a:avLst/>
            </a:prstGeom>
            <a:solidFill>
              <a:schemeClr val="accent6">
                <a:alpha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3672000" y="3877200"/>
              <a:ext cx="874800" cy="874800"/>
            </a:xfrm>
            <a:prstGeom prst="roundRect">
              <a:avLst/>
            </a:prstGeom>
            <a:solidFill>
              <a:schemeClr val="accent6">
                <a:alpha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597200" y="3877200"/>
              <a:ext cx="874800" cy="874800"/>
            </a:xfrm>
            <a:prstGeom prst="roundRect">
              <a:avLst/>
            </a:prstGeom>
            <a:solidFill>
              <a:schemeClr val="accent6">
                <a:alpha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5400" y="3990600"/>
              <a:ext cx="648000" cy="648000"/>
            </a:xfrm>
            <a:prstGeom prst="rect">
              <a:avLst/>
            </a:prstGeom>
            <a:effectLst/>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0600" y="3990600"/>
              <a:ext cx="648000" cy="648000"/>
            </a:xfrm>
            <a:prstGeom prst="rect">
              <a:avLst/>
            </a:prstGeom>
            <a:effectLst/>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1999" y="2312898"/>
              <a:ext cx="360000" cy="360000"/>
            </a:xfrm>
            <a:prstGeom prst="rect">
              <a:avLst/>
            </a:prstGeom>
            <a:effectLst/>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5400" y="3061800"/>
              <a:ext cx="648000" cy="648000"/>
            </a:xfrm>
            <a:prstGeom prst="rect">
              <a:avLst/>
            </a:prstGeom>
            <a:effectLst/>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0600" y="3061800"/>
              <a:ext cx="648000" cy="648000"/>
            </a:xfrm>
            <a:prstGeom prst="rect">
              <a:avLst/>
            </a:prstGeom>
            <a:effectLst/>
          </p:spPr>
        </p:pic>
        <p:sp>
          <p:nvSpPr>
            <p:cNvPr id="46" name="Trapezoid 45"/>
            <p:cNvSpPr/>
            <p:nvPr/>
          </p:nvSpPr>
          <p:spPr>
            <a:xfrm rot="10800000">
              <a:off x="3942000" y="2278800"/>
              <a:ext cx="1259999" cy="432048"/>
            </a:xfrm>
            <a:prstGeom prst="trapezoid">
              <a:avLst>
                <a:gd name="adj" fmla="val 49420"/>
              </a:avLst>
            </a:prstGeom>
            <a:noFill/>
            <a:ln w="44450" cmpd="sng">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3672000" y="2948400"/>
              <a:ext cx="874800" cy="874800"/>
            </a:xfrm>
            <a:prstGeom prst="roundRect">
              <a:avLst/>
            </a:prstGeom>
            <a:noFill/>
            <a:ln>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3672000" y="3877200"/>
              <a:ext cx="874800" cy="874800"/>
            </a:xfrm>
            <a:prstGeom prst="roundRect">
              <a:avLst/>
            </a:prstGeom>
            <a:noFill/>
            <a:ln>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4597200" y="2948400"/>
              <a:ext cx="874800" cy="874800"/>
            </a:xfrm>
            <a:prstGeom prst="roundRect">
              <a:avLst/>
            </a:prstGeom>
            <a:noFill/>
            <a:ln>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4597200" y="3877200"/>
              <a:ext cx="874800" cy="874800"/>
            </a:xfrm>
            <a:prstGeom prst="roundRect">
              <a:avLst/>
            </a:prstGeom>
            <a:noFill/>
            <a:ln>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Arrow Connector 50"/>
            <p:cNvCxnSpPr/>
            <p:nvPr/>
          </p:nvCxnSpPr>
          <p:spPr>
            <a:xfrm rot="5400000" flipH="1">
              <a:off x="4474800" y="2160000"/>
              <a:ext cx="1944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flipH="1">
              <a:off x="4096800" y="2829600"/>
              <a:ext cx="1944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a:off x="4856400" y="2829600"/>
              <a:ext cx="1944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H="1">
              <a:off x="4593600" y="2840400"/>
              <a:ext cx="216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a:off x="4338000" y="2840400"/>
              <a:ext cx="216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3560400" y="2602800"/>
              <a:ext cx="540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3560400" y="2386800"/>
              <a:ext cx="432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751999" y="2494824"/>
            <a:ext cx="3600225" cy="3754879"/>
            <a:chOff x="4751999" y="2494824"/>
            <a:chExt cx="3600225" cy="3754879"/>
          </a:xfrm>
        </p:grpSpPr>
        <p:sp>
          <p:nvSpPr>
            <p:cNvPr id="59" name="Rounded Rectangle 58"/>
            <p:cNvSpPr/>
            <p:nvPr/>
          </p:nvSpPr>
          <p:spPr>
            <a:xfrm>
              <a:off x="6336000" y="4509120"/>
              <a:ext cx="2016224" cy="1740583"/>
            </a:xfrm>
            <a:prstGeom prst="roundRect">
              <a:avLst/>
            </a:prstGeom>
            <a:solidFill>
              <a:schemeClr val="accent1">
                <a:alpha val="25000"/>
              </a:schemeClr>
            </a:solidFill>
            <a:ln>
              <a:solidFill>
                <a:schemeClr val="accent1"/>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solidFill>
                  <a:latin typeface="Calibri" panose="020F0502020204030204" pitchFamily="34" charset="0"/>
                </a:rPr>
                <a:t>Can be easily implemented in Vivado HLS</a:t>
              </a:r>
              <a:endParaRPr lang="en-US" sz="1600" dirty="0">
                <a:solidFill>
                  <a:schemeClr val="tx1"/>
                </a:solidFill>
                <a:latin typeface="Calibri" panose="020F0502020204030204" pitchFamily="34" charset="0"/>
              </a:endParaRPr>
            </a:p>
          </p:txBody>
        </p:sp>
        <p:cxnSp>
          <p:nvCxnSpPr>
            <p:cNvPr id="60" name="Straight Arrow Connector 59"/>
            <p:cNvCxnSpPr/>
            <p:nvPr/>
          </p:nvCxnSpPr>
          <p:spPr>
            <a:xfrm flipH="1" flipV="1">
              <a:off x="4751999" y="2494824"/>
              <a:ext cx="1674000" cy="2070000"/>
            </a:xfrm>
            <a:prstGeom prst="straightConnector1">
              <a:avLst/>
            </a:prstGeom>
            <a:ln w="38100">
              <a:tailEnd type="arrow" w="med" len="med"/>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84112" y="5445224"/>
              <a:ext cx="720000" cy="720000"/>
            </a:xfrm>
            <a:prstGeom prst="rect">
              <a:avLst/>
            </a:prstGeom>
          </p:spPr>
        </p:pic>
      </p:grpSp>
      <p:sp>
        <p:nvSpPr>
          <p:cNvPr id="63"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11</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6412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77"/>
                                        </p:tgtEl>
                                      </p:cBhvr>
                                    </p:animEffect>
                                    <p:set>
                                      <p:cBhvr>
                                        <p:cTn id="18" dur="1" fill="hold">
                                          <p:stCondLst>
                                            <p:cond delay="499"/>
                                          </p:stCondLst>
                                        </p:cTn>
                                        <p:tgtEl>
                                          <p:spTgt spid="77"/>
                                        </p:tgtEl>
                                        <p:attrNameLst>
                                          <p:attrName>style.visibility</p:attrName>
                                        </p:attrNameLst>
                                      </p:cBhvr>
                                      <p:to>
                                        <p:strVal val="hidden"/>
                                      </p:to>
                                    </p:set>
                                  </p:childTnLst>
                                </p:cTn>
                              </p:par>
                            </p:childTnLst>
                          </p:cTn>
                        </p:par>
                        <p:par>
                          <p:cTn id="19" fill="hold">
                            <p:stCondLst>
                              <p:cond delay="500"/>
                            </p:stCondLst>
                            <p:childTnLst>
                              <p:par>
                                <p:cTn id="20" presetID="2" presetClass="exit" presetSubtype="4" fill="hold" nodeType="afterEffect">
                                  <p:stCondLst>
                                    <p:cond delay="0"/>
                                  </p:stCondLst>
                                  <p:childTnLst>
                                    <p:anim calcmode="lin" valueType="num">
                                      <p:cBhvr additive="base">
                                        <p:cTn id="21" dur="500"/>
                                        <p:tgtEl>
                                          <p:spTgt spid="36"/>
                                        </p:tgtEl>
                                        <p:attrNameLst>
                                          <p:attrName>ppt_x</p:attrName>
                                        </p:attrNameLst>
                                      </p:cBhvr>
                                      <p:tavLst>
                                        <p:tav tm="0">
                                          <p:val>
                                            <p:strVal val="ppt_x"/>
                                          </p:val>
                                        </p:tav>
                                        <p:tav tm="100000">
                                          <p:val>
                                            <p:strVal val="ppt_x"/>
                                          </p:val>
                                        </p:tav>
                                      </p:tavLst>
                                    </p:anim>
                                    <p:anim calcmode="lin" valueType="num">
                                      <p:cBhvr additive="base">
                                        <p:cTn id="22" dur="500"/>
                                        <p:tgtEl>
                                          <p:spTgt spid="36"/>
                                        </p:tgtEl>
                                        <p:attrNameLst>
                                          <p:attrName>ppt_y</p:attrName>
                                        </p:attrNameLst>
                                      </p:cBhvr>
                                      <p:tavLst>
                                        <p:tav tm="0">
                                          <p:val>
                                            <p:strVal val="ppt_y"/>
                                          </p:val>
                                        </p:tav>
                                        <p:tav tm="100000">
                                          <p:val>
                                            <p:strVal val="1+ppt_h/2"/>
                                          </p:val>
                                        </p:tav>
                                      </p:tavLst>
                                    </p:anim>
                                    <p:set>
                                      <p:cBhvr>
                                        <p:cTn id="23" dur="1" fill="hold">
                                          <p:stCondLst>
                                            <p:cond delay="499"/>
                                          </p:stCondLst>
                                        </p:cTn>
                                        <p:tgtEl>
                                          <p:spTgt spid="36"/>
                                        </p:tgtEl>
                                        <p:attrNameLst>
                                          <p:attrName>style.visibility</p:attrName>
                                        </p:attrNameLst>
                                      </p:cBhvr>
                                      <p:to>
                                        <p:strVal val="hidden"/>
                                      </p:to>
                                    </p:set>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smtClean="0"/>
              <a:t>FPGA Configuration</a:t>
            </a:r>
            <a:endParaRPr lang="en-US" sz="4000" dirty="0"/>
          </a:p>
        </p:txBody>
      </p:sp>
      <p:sp>
        <p:nvSpPr>
          <p:cNvPr id="6" name="Rounded Rectangle 5"/>
          <p:cNvSpPr/>
          <p:nvPr/>
        </p:nvSpPr>
        <p:spPr>
          <a:xfrm>
            <a:off x="1547664" y="1196752"/>
            <a:ext cx="2088232" cy="4824536"/>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5148064" y="2204864"/>
            <a:ext cx="2448272" cy="4464496"/>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7740352" y="1864800"/>
            <a:ext cx="1152128" cy="2554545"/>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000" dirty="0" smtClean="0">
                <a:latin typeface="Calibri" panose="020F0502020204030204" pitchFamily="34" charset="0"/>
              </a:rPr>
              <a:t>RP 0</a:t>
            </a:r>
          </a:p>
          <a:p>
            <a:pPr marL="342900" indent="-342900">
              <a:buClr>
                <a:schemeClr val="accent1"/>
              </a:buClr>
              <a:buFont typeface="Arial" panose="020B0604020202020204" pitchFamily="34" charset="0"/>
              <a:buChar char="•"/>
            </a:pPr>
            <a:r>
              <a:rPr lang="en-US" sz="2000" dirty="0">
                <a:latin typeface="Calibri" panose="020F0502020204030204" pitchFamily="34" charset="0"/>
              </a:rPr>
              <a:t>RP 1</a:t>
            </a: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r>
              <a:rPr lang="en-US" sz="2000" dirty="0">
                <a:latin typeface="Calibri" panose="020F0502020204030204" pitchFamily="34" charset="0"/>
              </a:rPr>
              <a:t>RP 2</a:t>
            </a: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r>
              <a:rPr lang="en-US" sz="2000" dirty="0">
                <a:latin typeface="Calibri" panose="020F0502020204030204" pitchFamily="34" charset="0"/>
              </a:rPr>
              <a:t>RP 3</a:t>
            </a: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r>
              <a:rPr lang="en-US" sz="2000" dirty="0">
                <a:latin typeface="Calibri" panose="020F0502020204030204" pitchFamily="34" charset="0"/>
              </a:rPr>
              <a:t>RP </a:t>
            </a:r>
            <a:r>
              <a:rPr lang="en-US" sz="2000" dirty="0" smtClean="0">
                <a:latin typeface="Calibri" panose="020F0502020204030204" pitchFamily="34" charset="0"/>
              </a:rPr>
              <a:t>15</a:t>
            </a:r>
            <a:endParaRPr lang="en-US" sz="2000" dirty="0">
              <a:latin typeface="Calibri" panose="020F0502020204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4499" y="1267370"/>
            <a:ext cx="5575003" cy="5329982"/>
          </a:xfrm>
          <a:prstGeom prst="rect">
            <a:avLst/>
          </a:prstGeom>
        </p:spPr>
      </p:pic>
      <p:sp>
        <p:nvSpPr>
          <p:cNvPr id="23" name="Rounded Rectangle 22"/>
          <p:cNvSpPr/>
          <p:nvPr/>
        </p:nvSpPr>
        <p:spPr>
          <a:xfrm>
            <a:off x="1548000" y="1195200"/>
            <a:ext cx="2088232" cy="4826088"/>
          </a:xfrm>
          <a:prstGeom prst="roundRect">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5148000" y="2204864"/>
            <a:ext cx="2448272" cy="4462880"/>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2757600"/>
            <a:ext cx="163543" cy="163543"/>
          </a:xfrm>
          <a:prstGeom prst="rect">
            <a:avLst/>
          </a:prstGeom>
        </p:spPr>
      </p:pic>
      <p:cxnSp>
        <p:nvCxnSpPr>
          <p:cNvPr id="18" name="Straight Arrow Connector 17"/>
          <p:cNvCxnSpPr/>
          <p:nvPr/>
        </p:nvCxnSpPr>
        <p:spPr>
          <a:xfrm flipH="1">
            <a:off x="1285200" y="3427958"/>
            <a:ext cx="252000" cy="0"/>
          </a:xfrm>
          <a:prstGeom prst="straightConnector1">
            <a:avLst/>
          </a:prstGeom>
          <a:ln w="44450">
            <a:solidFill>
              <a:srgbClr val="92D050"/>
            </a:solidFill>
            <a:tailEnd type="none" w="lg" len="lg"/>
          </a:ln>
          <a:effectLst/>
        </p:spPr>
        <p:style>
          <a:lnRef idx="1">
            <a:schemeClr val="accent1"/>
          </a:lnRef>
          <a:fillRef idx="0">
            <a:schemeClr val="accent1"/>
          </a:fillRef>
          <a:effectRef idx="0">
            <a:schemeClr val="accent1"/>
          </a:effectRef>
          <a:fontRef idx="minor">
            <a:schemeClr val="tx1"/>
          </a:fontRef>
        </p:style>
      </p:cxnSp>
      <p:sp>
        <p:nvSpPr>
          <p:cNvPr id="31" name="Subtitle 9"/>
          <p:cNvSpPr txBox="1">
            <a:spLocks/>
          </p:cNvSpPr>
          <p:nvPr/>
        </p:nvSpPr>
        <p:spPr>
          <a:xfrm>
            <a:off x="4031940" y="1260000"/>
            <a:ext cx="4680519" cy="872856"/>
          </a:xfrm>
          <a:prstGeom prst="rect">
            <a:avLst/>
          </a:prstGeom>
        </p:spPr>
        <p:txBody>
          <a:bodyPr vert="horz" anchor="ctr">
            <a:normAutofit lnSpcReduction="10000"/>
            <a:scene3d>
              <a:camera prst="orthographicFront"/>
              <a:lightRig rig="glow" dir="tl">
                <a:rot lat="0" lon="0" rev="5400000"/>
              </a:lightRig>
            </a:scene3d>
            <a:sp3d contourW="12700">
              <a:bevelT w="25400" h="25400"/>
              <a:contourClr>
                <a:srgbClr val="A27B00"/>
              </a:contourClr>
            </a:sp3d>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en-US" sz="2800" b="1" dirty="0" smtClean="0">
                <a:ln w="11430"/>
                <a:solidFill>
                  <a:srgbClr val="FFC000"/>
                </a:solidFill>
                <a:effectLst>
                  <a:outerShdw blurRad="80000" dist="40000" dir="5040000" algn="tl">
                    <a:srgbClr val="000000">
                      <a:alpha val="30000"/>
                    </a:srgbClr>
                  </a:outerShdw>
                </a:effectLst>
              </a:rPr>
              <a:t>Reconfigurable</a:t>
            </a:r>
            <a:br>
              <a:rPr lang="en-US" sz="2800" b="1" dirty="0" smtClean="0">
                <a:ln w="11430"/>
                <a:solidFill>
                  <a:srgbClr val="FFC000"/>
                </a:solidFill>
                <a:effectLst>
                  <a:outerShdw blurRad="80000" dist="40000" dir="5040000" algn="tl">
                    <a:srgbClr val="000000">
                      <a:alpha val="30000"/>
                    </a:srgbClr>
                  </a:outerShdw>
                </a:effectLst>
              </a:rPr>
            </a:br>
            <a:r>
              <a:rPr lang="en-US" sz="2800" b="1" dirty="0" smtClean="0">
                <a:ln w="11430"/>
                <a:solidFill>
                  <a:srgbClr val="FFC000"/>
                </a:solidFill>
                <a:effectLst>
                  <a:outerShdw blurRad="80000" dist="40000" dir="5040000" algn="tl">
                    <a:srgbClr val="000000">
                      <a:alpha val="30000"/>
                    </a:srgbClr>
                  </a:outerShdw>
                </a:effectLst>
              </a:rPr>
              <a:t>Logic</a:t>
            </a:r>
          </a:p>
        </p:txBody>
      </p:sp>
      <p:sp>
        <p:nvSpPr>
          <p:cNvPr id="30" name="Subtitle 9"/>
          <p:cNvSpPr txBox="1">
            <a:spLocks/>
          </p:cNvSpPr>
          <p:nvPr/>
        </p:nvSpPr>
        <p:spPr>
          <a:xfrm>
            <a:off x="251520" y="1260000"/>
            <a:ext cx="1296144" cy="1016872"/>
          </a:xfrm>
          <a:prstGeom prst="rect">
            <a:avLst/>
          </a:prstGeom>
        </p:spPr>
        <p:txBody>
          <a:bodyPr vert="horz" anchor="ctr">
            <a:normAutofit/>
            <a:scene3d>
              <a:camera prst="orthographicFront"/>
              <a:lightRig rig="glow" dir="tl">
                <a:rot lat="0" lon="0" rev="5400000"/>
              </a:lightRig>
            </a:scene3d>
            <a:sp3d contourW="12700">
              <a:bevelT w="25400" h="25400"/>
              <a:contourClr>
                <a:srgbClr val="5A8B25"/>
              </a:contourClr>
            </a:sp3d>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2800" b="1" dirty="0" smtClean="0">
                <a:ln w="11430"/>
                <a:solidFill>
                  <a:srgbClr val="92D050"/>
                </a:solidFill>
                <a:effectLst>
                  <a:outerShdw blurRad="80000" dist="40000" dir="5040000" algn="tl">
                    <a:srgbClr val="000000">
                      <a:alpha val="30000"/>
                    </a:srgbClr>
                  </a:outerShdw>
                </a:effectLst>
              </a:rPr>
              <a:t>Static Logic</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000" y="3243600"/>
            <a:ext cx="62401" cy="676800"/>
          </a:xfrm>
          <a:prstGeom prst="rect">
            <a:avLst/>
          </a:prstGeom>
        </p:spPr>
      </p:pic>
      <p:cxnSp>
        <p:nvCxnSpPr>
          <p:cNvPr id="15" name="Straight Arrow Connector 14"/>
          <p:cNvCxnSpPr/>
          <p:nvPr/>
        </p:nvCxnSpPr>
        <p:spPr>
          <a:xfrm flipH="1">
            <a:off x="6228184" y="2060848"/>
            <a:ext cx="1578646" cy="37275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308304" y="2365200"/>
            <a:ext cx="498526" cy="3060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228184" y="2671200"/>
            <a:ext cx="1578646" cy="3024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308304" y="2973600"/>
            <a:ext cx="498526" cy="2700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308304" y="4194000"/>
            <a:ext cx="498526" cy="211532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12</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
        <p:nvSpPr>
          <p:cNvPr id="25" name="Rounded Rectangle 24"/>
          <p:cNvSpPr/>
          <p:nvPr/>
        </p:nvSpPr>
        <p:spPr>
          <a:xfrm>
            <a:off x="467544" y="3077906"/>
            <a:ext cx="817656" cy="700104"/>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637" y="3166607"/>
            <a:ext cx="713469" cy="522702"/>
          </a:xfrm>
          <a:prstGeom prst="rect">
            <a:avLst/>
          </a:prstGeom>
          <a:effectLst>
            <a:outerShdw blurRad="63500" dist="38100" dir="2700000" algn="tl" rotWithShape="0">
              <a:prstClr val="black">
                <a:alpha val="50000"/>
              </a:prstClr>
            </a:outerShdw>
          </a:effec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73369"/>
            <a:ext cx="163543" cy="163543"/>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3010098"/>
            <a:ext cx="163543" cy="163543"/>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3553489"/>
            <a:ext cx="163543" cy="163543"/>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4024786"/>
            <a:ext cx="163543" cy="163543"/>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2" y="4525200"/>
            <a:ext cx="163543" cy="163543"/>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2" y="5104800"/>
            <a:ext cx="163543" cy="163543"/>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2" y="5612400"/>
            <a:ext cx="163543" cy="163543"/>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1" y="6116400"/>
            <a:ext cx="163543" cy="163543"/>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6404400"/>
            <a:ext cx="163543" cy="163543"/>
          </a:xfrm>
          <a:prstGeom prst="rect">
            <a:avLst/>
          </a:prstGeom>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5896800"/>
            <a:ext cx="163543" cy="163543"/>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3" y="5392800"/>
            <a:ext cx="163543" cy="163543"/>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431" y="4813200"/>
            <a:ext cx="163543" cy="163543"/>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309200"/>
            <a:ext cx="163543" cy="163543"/>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3841521"/>
            <a:ext cx="163543" cy="163543"/>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3337200"/>
            <a:ext cx="163543" cy="163543"/>
          </a:xfrm>
          <a:prstGeom prst="rect">
            <a:avLst/>
          </a:prstGeom>
        </p:spPr>
      </p:pic>
    </p:spTree>
    <p:extLst>
      <p:ext uri="{BB962C8B-B14F-4D97-AF65-F5344CB8AC3E}">
        <p14:creationId xmlns:p14="http://schemas.microsoft.com/office/powerpoint/2010/main" val="623635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smtClean="0"/>
              <a:t>Partitioned Floorplan</a:t>
            </a:r>
            <a:endParaRPr lang="en-US" sz="4000" dirty="0"/>
          </a:p>
        </p:txBody>
      </p:sp>
      <p:grpSp>
        <p:nvGrpSpPr>
          <p:cNvPr id="26" name="Group 25"/>
          <p:cNvGrpSpPr/>
          <p:nvPr/>
        </p:nvGrpSpPr>
        <p:grpSpPr>
          <a:xfrm>
            <a:off x="251520" y="1260000"/>
            <a:ext cx="8640960" cy="4966749"/>
            <a:chOff x="251520" y="1260000"/>
            <a:chExt cx="8640960" cy="4966749"/>
          </a:xfrm>
        </p:grpSpPr>
        <p:sp>
          <p:nvSpPr>
            <p:cNvPr id="13" name="TextBox 12"/>
            <p:cNvSpPr txBox="1"/>
            <p:nvPr/>
          </p:nvSpPr>
          <p:spPr>
            <a:xfrm>
              <a:off x="7740352" y="1864800"/>
              <a:ext cx="1152128" cy="2554545"/>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000" dirty="0" smtClean="0">
                  <a:latin typeface="Calibri" panose="020F0502020204030204" pitchFamily="34" charset="0"/>
                </a:rPr>
                <a:t>RP 0</a:t>
              </a:r>
            </a:p>
            <a:p>
              <a:pPr marL="342900" indent="-342900">
                <a:buClr>
                  <a:schemeClr val="accent1"/>
                </a:buClr>
                <a:buFont typeface="Arial" panose="020B0604020202020204" pitchFamily="34" charset="0"/>
                <a:buChar char="•"/>
              </a:pPr>
              <a:r>
                <a:rPr lang="en-US" sz="2000" dirty="0">
                  <a:latin typeface="Calibri" panose="020F0502020204030204" pitchFamily="34" charset="0"/>
                </a:rPr>
                <a:t>RP 1</a:t>
              </a: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r>
                <a:rPr lang="en-US" sz="2000" dirty="0">
                  <a:latin typeface="Calibri" panose="020F0502020204030204" pitchFamily="34" charset="0"/>
                </a:rPr>
                <a:t>RP 2</a:t>
              </a: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r>
                <a:rPr lang="en-US" sz="2000" dirty="0">
                  <a:latin typeface="Calibri" panose="020F0502020204030204" pitchFamily="34" charset="0"/>
                </a:rPr>
                <a:t>RP 3</a:t>
              </a: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endParaRPr lang="en-US" sz="2000" dirty="0" smtClean="0">
                <a:latin typeface="Calibri" panose="020F0502020204030204" pitchFamily="34" charset="0"/>
              </a:endParaRPr>
            </a:p>
            <a:p>
              <a:pPr marL="342900" indent="-342900">
                <a:buClr>
                  <a:schemeClr val="accent1"/>
                </a:buClr>
                <a:buFont typeface="Arial" panose="020B0604020202020204" pitchFamily="34" charset="0"/>
                <a:buChar char="•"/>
              </a:pPr>
              <a:r>
                <a:rPr lang="en-US" sz="2000" dirty="0">
                  <a:latin typeface="Calibri" panose="020F0502020204030204" pitchFamily="34" charset="0"/>
                </a:rPr>
                <a:t>RP </a:t>
              </a:r>
              <a:r>
                <a:rPr lang="en-US" sz="2000" dirty="0" smtClean="0">
                  <a:latin typeface="Calibri" panose="020F0502020204030204" pitchFamily="34" charset="0"/>
                </a:rPr>
                <a:t>15</a:t>
              </a:r>
              <a:endParaRPr lang="en-US" sz="2000" dirty="0">
                <a:latin typeface="Calibri" panose="020F050202020403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000" y="3243600"/>
              <a:ext cx="62401" cy="676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7244" y="1378801"/>
              <a:ext cx="4872135" cy="4847948"/>
            </a:xfrm>
            <a:prstGeom prst="rect">
              <a:avLst/>
            </a:prstGeom>
          </p:spPr>
        </p:pic>
        <p:cxnSp>
          <p:nvCxnSpPr>
            <p:cNvPr id="15" name="Straight Arrow Connector 14"/>
            <p:cNvCxnSpPr/>
            <p:nvPr/>
          </p:nvCxnSpPr>
          <p:spPr>
            <a:xfrm flipH="1">
              <a:off x="3275856" y="2060848"/>
              <a:ext cx="4510832" cy="3384376"/>
            </a:xfrm>
            <a:prstGeom prst="straightConnector1">
              <a:avLst/>
            </a:prstGeom>
            <a:ln w="38100">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779912" y="2365200"/>
              <a:ext cx="4006776" cy="3080024"/>
            </a:xfrm>
            <a:prstGeom prst="straightConnector1">
              <a:avLst/>
            </a:prstGeom>
            <a:ln w="38100">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283968" y="2671200"/>
              <a:ext cx="3502720" cy="2774024"/>
            </a:xfrm>
            <a:prstGeom prst="straightConnector1">
              <a:avLst/>
            </a:prstGeom>
            <a:ln w="38100">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60032" y="2973600"/>
              <a:ext cx="2926656" cy="2471624"/>
            </a:xfrm>
            <a:prstGeom prst="straightConnector1">
              <a:avLst/>
            </a:prstGeom>
            <a:ln w="38100">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092280" y="2060848"/>
              <a:ext cx="694408" cy="2133152"/>
            </a:xfrm>
            <a:prstGeom prst="straightConnector1">
              <a:avLst/>
            </a:prstGeom>
            <a:ln w="38100">
              <a:tailEnd type="arrow" w="med" len="med"/>
            </a:ln>
          </p:spPr>
          <p:style>
            <a:lnRef idx="1">
              <a:schemeClr val="accent1"/>
            </a:lnRef>
            <a:fillRef idx="0">
              <a:schemeClr val="accent1"/>
            </a:fillRef>
            <a:effectRef idx="0">
              <a:schemeClr val="accent1"/>
            </a:effectRef>
            <a:fontRef idx="minor">
              <a:schemeClr val="tx1"/>
            </a:fontRef>
          </p:style>
        </p:cxnSp>
        <p:sp>
          <p:nvSpPr>
            <p:cNvPr id="23" name="Subtitle 9"/>
            <p:cNvSpPr txBox="1">
              <a:spLocks/>
            </p:cNvSpPr>
            <p:nvPr/>
          </p:nvSpPr>
          <p:spPr>
            <a:xfrm>
              <a:off x="251520" y="1260000"/>
              <a:ext cx="1296144" cy="1016872"/>
            </a:xfrm>
            <a:prstGeom prst="rect">
              <a:avLst/>
            </a:prstGeom>
          </p:spPr>
          <p:txBody>
            <a:bodyPr vert="horz" anchor="ctr">
              <a:normAutofit/>
              <a:scene3d>
                <a:camera prst="orthographicFront"/>
                <a:lightRig rig="glow" dir="tl">
                  <a:rot lat="0" lon="0" rev="5400000"/>
                </a:lightRig>
              </a:scene3d>
              <a:sp3d contourW="12700">
                <a:bevelT w="25400" h="25400"/>
                <a:contourClr>
                  <a:srgbClr val="5A8B25"/>
                </a:contourClr>
              </a:sp3d>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2800" b="1" dirty="0" smtClean="0">
                  <a:ln w="11430"/>
                  <a:solidFill>
                    <a:srgbClr val="92D050"/>
                  </a:solidFill>
                  <a:effectLst>
                    <a:outerShdw blurRad="80000" dist="40000" dir="5040000" algn="tl">
                      <a:srgbClr val="000000">
                        <a:alpha val="30000"/>
                      </a:srgbClr>
                    </a:outerShdw>
                  </a:effectLst>
                </a:rPr>
                <a:t>Static Logic</a:t>
              </a:r>
            </a:p>
          </p:txBody>
        </p:sp>
        <p:cxnSp>
          <p:nvCxnSpPr>
            <p:cNvPr id="24" name="Straight Arrow Connector 23"/>
            <p:cNvCxnSpPr>
              <a:stCxn id="23" idx="3"/>
            </p:cNvCxnSpPr>
            <p:nvPr/>
          </p:nvCxnSpPr>
          <p:spPr>
            <a:xfrm>
              <a:off x="1547664" y="1768436"/>
              <a:ext cx="2736304" cy="1516548"/>
            </a:xfrm>
            <a:prstGeom prst="straightConnector1">
              <a:avLst/>
            </a:prstGeom>
            <a:ln w="38100">
              <a:solidFill>
                <a:srgbClr val="92D050"/>
              </a:solidFill>
              <a:tailEnd type="arrow" w="med" len="med"/>
            </a:ln>
          </p:spPr>
          <p:style>
            <a:lnRef idx="1">
              <a:schemeClr val="accent1"/>
            </a:lnRef>
            <a:fillRef idx="0">
              <a:schemeClr val="accent1"/>
            </a:fillRef>
            <a:effectRef idx="0">
              <a:schemeClr val="accent1"/>
            </a:effectRef>
            <a:fontRef idx="minor">
              <a:schemeClr val="tx1"/>
            </a:fontRef>
          </p:style>
        </p:cxnSp>
      </p:grpSp>
      <p:sp>
        <p:nvSpPr>
          <p:cNvPr id="17"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13</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
        <p:nvSpPr>
          <p:cNvPr id="18" name="Content Placeholder 1"/>
          <p:cNvSpPr>
            <a:spLocks noGrp="1"/>
          </p:cNvSpPr>
          <p:nvPr>
            <p:ph idx="1"/>
          </p:nvPr>
        </p:nvSpPr>
        <p:spPr>
          <a:xfrm>
            <a:off x="457200" y="1483200"/>
            <a:ext cx="8229600" cy="4682104"/>
          </a:xfrm>
        </p:spPr>
        <p:txBody>
          <a:bodyPr anchor="t">
            <a:normAutofit/>
          </a:bodyPr>
          <a:lstStyle/>
          <a:p>
            <a:pPr marL="109728" indent="0">
              <a:spcBef>
                <a:spcPts val="0"/>
              </a:spcBef>
              <a:buNone/>
            </a:pPr>
            <a:r>
              <a:rPr lang="en-US" sz="1400" b="1" dirty="0" smtClean="0">
                <a:latin typeface="Calibri" panose="020F0502020204030204" pitchFamily="34" charset="0"/>
              </a:rPr>
              <a:t>Considerations </a:t>
            </a:r>
            <a:r>
              <a:rPr lang="en-US" sz="1400" b="1" dirty="0">
                <a:latin typeface="Calibri" panose="020F0502020204030204" pitchFamily="34" charset="0"/>
              </a:rPr>
              <a:t>for determining the </a:t>
            </a:r>
            <a:r>
              <a:rPr lang="en-US" sz="1400" b="1" dirty="0" smtClean="0">
                <a:latin typeface="Calibri" panose="020F0502020204030204" pitchFamily="34" charset="0"/>
              </a:rPr>
              <a:t>number of RPs:</a:t>
            </a:r>
          </a:p>
          <a:p>
            <a:pPr marL="109728" indent="0">
              <a:spcBef>
                <a:spcPts val="0"/>
              </a:spcBef>
              <a:buNone/>
            </a:pPr>
            <a:r>
              <a:rPr lang="en-US" sz="1400" dirty="0">
                <a:latin typeface="Calibri" panose="020F0502020204030204" pitchFamily="34" charset="0"/>
              </a:rPr>
              <a:t>As shown in the latest Xilinx </a:t>
            </a:r>
            <a:r>
              <a:rPr lang="en-US" sz="1400" dirty="0" smtClean="0">
                <a:latin typeface="Calibri" panose="020F0502020204030204" pitchFamily="34" charset="0"/>
              </a:rPr>
              <a:t>workshop, an RP's </a:t>
            </a:r>
            <a:r>
              <a:rPr lang="en-US" sz="1400" dirty="0">
                <a:latin typeface="Calibri" panose="020F0502020204030204" pitchFamily="34" charset="0"/>
              </a:rPr>
              <a:t>physical location on the FPGA fabric is an integral part of an RM design. Thus, a unique partial bitstream has to be created for every RP on the FPGA fabric. The size of a typical partial bin file (binary bitstream) is </a:t>
            </a:r>
            <a:r>
              <a:rPr lang="en-US" sz="1400" dirty="0" smtClean="0">
                <a:latin typeface="Calibri" panose="020F0502020204030204" pitchFamily="34" charset="0"/>
              </a:rPr>
              <a:t>about 100KB</a:t>
            </a:r>
            <a:r>
              <a:rPr lang="en-US" sz="1400" dirty="0">
                <a:latin typeface="Calibri" panose="020F0502020204030204" pitchFamily="34" charset="0"/>
              </a:rPr>
              <a:t>. For example, a system with 10 different HW accelerators would mean that </a:t>
            </a:r>
            <a:r>
              <a:rPr lang="en-US" sz="1400" dirty="0" smtClean="0">
                <a:latin typeface="Calibri" panose="020F0502020204030204" pitchFamily="34" charset="0"/>
              </a:rPr>
              <a:t>10X16X100=16MB </a:t>
            </a:r>
            <a:r>
              <a:rPr lang="en-US" sz="1400" dirty="0">
                <a:latin typeface="Calibri" panose="020F0502020204030204" pitchFamily="34" charset="0"/>
              </a:rPr>
              <a:t>of Memory is used.</a:t>
            </a:r>
          </a:p>
          <a:p>
            <a:pPr marL="109728" indent="0">
              <a:spcBef>
                <a:spcPts val="0"/>
              </a:spcBef>
              <a:buNone/>
            </a:pPr>
            <a:endParaRPr lang="en-US" sz="1400" dirty="0" smtClean="0">
              <a:latin typeface="Calibri" panose="020F0502020204030204" pitchFamily="34" charset="0"/>
            </a:endParaRPr>
          </a:p>
          <a:p>
            <a:pPr marL="109728" indent="0">
              <a:spcBef>
                <a:spcPts val="0"/>
              </a:spcBef>
              <a:buNone/>
            </a:pPr>
            <a:r>
              <a:rPr lang="en-US" sz="1400" b="1" dirty="0" smtClean="0">
                <a:latin typeface="Calibri" panose="020F0502020204030204" pitchFamily="34" charset="0"/>
              </a:rPr>
              <a:t>Considerations </a:t>
            </a:r>
            <a:r>
              <a:rPr lang="en-US" sz="1400" b="1" dirty="0">
                <a:latin typeface="Calibri" panose="020F0502020204030204" pitchFamily="34" charset="0"/>
              </a:rPr>
              <a:t>for determining the </a:t>
            </a:r>
            <a:r>
              <a:rPr lang="en-US" sz="1400" b="1" dirty="0" smtClean="0">
                <a:latin typeface="Calibri" panose="020F0502020204030204" pitchFamily="34" charset="0"/>
              </a:rPr>
              <a:t>sizes of the RPs:</a:t>
            </a:r>
            <a:endParaRPr lang="en-US" sz="1400" b="1" dirty="0">
              <a:latin typeface="Calibri" panose="020F0502020204030204" pitchFamily="34" charset="0"/>
            </a:endParaRPr>
          </a:p>
          <a:p>
            <a:pPr marL="109728" indent="0">
              <a:spcBef>
                <a:spcPts val="0"/>
              </a:spcBef>
              <a:buNone/>
            </a:pPr>
            <a:r>
              <a:rPr lang="en-US" sz="1400" dirty="0">
                <a:latin typeface="Calibri" panose="020F0502020204030204" pitchFamily="34" charset="0"/>
              </a:rPr>
              <a:t>Unfortunately, we have a very limited FPGA design experience. Our custom IP cores are quite small in size. Therefore, the synthesized RMs fit easily in the large RPs on the FPGA fabric. These sizes were chosen empirically for testing purposes, and they will be later adapted for larger and more complex IP cores (floating point matrix multiplication, FIR filter, Sobel/Sepia filter, etc</a:t>
            </a:r>
            <a:r>
              <a:rPr lang="en-US" sz="1400" dirty="0" smtClean="0">
                <a:latin typeface="Calibri" panose="020F0502020204030204" pitchFamily="34" charset="0"/>
              </a:rPr>
              <a:t>.).</a:t>
            </a:r>
          </a:p>
          <a:p>
            <a:pPr marL="109728" indent="0">
              <a:spcBef>
                <a:spcPts val="0"/>
              </a:spcBef>
              <a:buNone/>
            </a:pPr>
            <a:endParaRPr lang="en-US" sz="1400" dirty="0" smtClean="0">
              <a:latin typeface="Calibri" panose="020F0502020204030204" pitchFamily="34" charset="0"/>
            </a:endParaRPr>
          </a:p>
          <a:p>
            <a:pPr marL="109728" indent="0">
              <a:spcBef>
                <a:spcPts val="0"/>
              </a:spcBef>
              <a:buNone/>
            </a:pPr>
            <a:r>
              <a:rPr lang="en-US" sz="1400" b="1" dirty="0" smtClean="0">
                <a:latin typeface="Calibri" panose="020F0502020204030204" pitchFamily="34" charset="0"/>
              </a:rPr>
              <a:t>There </a:t>
            </a:r>
            <a:r>
              <a:rPr lang="en-US" sz="1400" b="1" dirty="0">
                <a:latin typeface="Calibri" panose="020F0502020204030204" pitchFamily="34" charset="0"/>
              </a:rPr>
              <a:t>is an obvious tradeoff between </a:t>
            </a:r>
            <a:r>
              <a:rPr lang="en-US" sz="1400" b="1" dirty="0" smtClean="0">
                <a:latin typeface="Calibri" panose="020F0502020204030204" pitchFamily="34" charset="0"/>
              </a:rPr>
              <a:t>the number and </a:t>
            </a:r>
            <a:r>
              <a:rPr lang="en-US" sz="1400" b="1" dirty="0">
                <a:latin typeface="Calibri" panose="020F0502020204030204" pitchFamily="34" charset="0"/>
              </a:rPr>
              <a:t>the sizes of the </a:t>
            </a:r>
            <a:r>
              <a:rPr lang="en-US" sz="1400" b="1" dirty="0" smtClean="0">
                <a:latin typeface="Calibri" panose="020F0502020204030204" pitchFamily="34" charset="0"/>
              </a:rPr>
              <a:t>RPs:</a:t>
            </a:r>
            <a:endParaRPr lang="en-US" sz="1400" b="1" dirty="0">
              <a:latin typeface="Calibri" panose="020F0502020204030204" pitchFamily="34" charset="0"/>
            </a:endParaRPr>
          </a:p>
          <a:p>
            <a:pPr>
              <a:spcBef>
                <a:spcPts val="0"/>
              </a:spcBef>
            </a:pPr>
            <a:r>
              <a:rPr lang="en-US" sz="1400" dirty="0">
                <a:latin typeface="Calibri" panose="020F0502020204030204" pitchFamily="34" charset="0"/>
              </a:rPr>
              <a:t>Increasing </a:t>
            </a:r>
            <a:r>
              <a:rPr lang="en-US" sz="1400" dirty="0" smtClean="0">
                <a:latin typeface="Calibri" panose="020F0502020204030204" pitchFamily="34" charset="0"/>
              </a:rPr>
              <a:t>the number of </a:t>
            </a:r>
            <a:r>
              <a:rPr lang="en-US" sz="1400" dirty="0">
                <a:latin typeface="Calibri" panose="020F0502020204030204" pitchFamily="34" charset="0"/>
              </a:rPr>
              <a:t>the </a:t>
            </a:r>
            <a:r>
              <a:rPr lang="en-US" sz="1400" dirty="0" smtClean="0">
                <a:latin typeface="Calibri" panose="020F0502020204030204" pitchFamily="34" charset="0"/>
              </a:rPr>
              <a:t>RPs will </a:t>
            </a:r>
            <a:r>
              <a:rPr lang="en-US" sz="1400" dirty="0">
                <a:latin typeface="Calibri" panose="020F0502020204030204" pitchFamily="34" charset="0"/>
              </a:rPr>
              <a:t>increase </a:t>
            </a:r>
            <a:r>
              <a:rPr lang="en-US" sz="1400" dirty="0" smtClean="0">
                <a:latin typeface="Calibri" panose="020F0502020204030204" pitchFamily="34" charset="0"/>
              </a:rPr>
              <a:t>the number of </a:t>
            </a:r>
            <a:r>
              <a:rPr lang="en-US" sz="1400" dirty="0">
                <a:latin typeface="Calibri" panose="020F0502020204030204" pitchFamily="34" charset="0"/>
              </a:rPr>
              <a:t>HW accelerators that can operate simultaneously, but it will also create more routing and thus reduce the available FPGA resources, in addition to the increase in memory usage</a:t>
            </a:r>
            <a:r>
              <a:rPr lang="en-US" sz="1400" dirty="0" smtClean="0">
                <a:latin typeface="Calibri" panose="020F0502020204030204" pitchFamily="34" charset="0"/>
              </a:rPr>
              <a:t>.</a:t>
            </a:r>
            <a:endParaRPr lang="en-US" sz="1400" dirty="0">
              <a:latin typeface="Calibri" panose="020F0502020204030204" pitchFamily="34" charset="0"/>
            </a:endParaRPr>
          </a:p>
          <a:p>
            <a:pPr>
              <a:spcBef>
                <a:spcPts val="0"/>
              </a:spcBef>
            </a:pPr>
            <a:r>
              <a:rPr lang="en-US" sz="1400" dirty="0">
                <a:latin typeface="Calibri" panose="020F0502020204030204" pitchFamily="34" charset="0"/>
              </a:rPr>
              <a:t>Increasing the sizes of the RPs will allow for larger and more complex HW accelerators to be utilized, but it will also increase the internal fragmentation for smaller HW accelerators and reduce the overall performance.</a:t>
            </a:r>
          </a:p>
        </p:txBody>
      </p:sp>
    </p:spTree>
    <p:extLst>
      <p:ext uri="{BB962C8B-B14F-4D97-AF65-F5344CB8AC3E}">
        <p14:creationId xmlns:p14="http://schemas.microsoft.com/office/powerpoint/2010/main" val="545195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26"/>
                                        </p:tgtEl>
                                        <p:attrNameLst>
                                          <p:attrName>ppt_x</p:attrName>
                                        </p:attrNameLst>
                                      </p:cBhvr>
                                      <p:tavLst>
                                        <p:tav tm="0">
                                          <p:val>
                                            <p:strVal val="ppt_x"/>
                                          </p:val>
                                        </p:tav>
                                        <p:tav tm="100000">
                                          <p:val>
                                            <p:strVal val="1+ppt_w/2"/>
                                          </p:val>
                                        </p:tav>
                                      </p:tavLst>
                                    </p:anim>
                                    <p:anim calcmode="lin" valueType="num">
                                      <p:cBhvr additive="base">
                                        <p:cTn id="7" dur="500"/>
                                        <p:tgtEl>
                                          <p:spTgt spid="26"/>
                                        </p:tgtEl>
                                        <p:attrNameLst>
                                          <p:attrName>ppt_y</p:attrName>
                                        </p:attrNameLst>
                                      </p:cBhvr>
                                      <p:tavLst>
                                        <p:tav tm="0">
                                          <p:val>
                                            <p:strVal val="ppt_y"/>
                                          </p:val>
                                        </p:tav>
                                        <p:tav tm="100000">
                                          <p:val>
                                            <p:strVal val="ppt_y"/>
                                          </p:val>
                                        </p:tav>
                                      </p:tavLst>
                                    </p:anim>
                                    <p:set>
                                      <p:cBhvr>
                                        <p:cTn id="8" dur="1" fill="hold">
                                          <p:stCondLst>
                                            <p:cond delay="499"/>
                                          </p:stCondLst>
                                        </p:cTn>
                                        <p:tgtEl>
                                          <p:spTgt spid="26"/>
                                        </p:tgtEl>
                                        <p:attrNameLst>
                                          <p:attrName>style.visibility</p:attrName>
                                        </p:attrNameLst>
                                      </p:cBhvr>
                                      <p:to>
                                        <p:strVal val="hidden"/>
                                      </p:to>
                                    </p:set>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1+#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a:t>Hardware Data Structures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92" y="1196752"/>
            <a:ext cx="7078063" cy="2772162"/>
          </a:xfrm>
          <a:prstGeom prst="rect">
            <a:avLst/>
          </a:prstGeom>
        </p:spPr>
      </p:pic>
      <p:sp>
        <p:nvSpPr>
          <p:cNvPr id="29"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14</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
        <p:nvSpPr>
          <p:cNvPr id="2" name="TextBox 1"/>
          <p:cNvSpPr txBox="1"/>
          <p:nvPr/>
        </p:nvSpPr>
        <p:spPr>
          <a:xfrm>
            <a:off x="251520" y="4077072"/>
            <a:ext cx="8772744" cy="1754326"/>
          </a:xfrm>
          <a:prstGeom prst="rect">
            <a:avLst/>
          </a:prstGeom>
          <a:noFill/>
        </p:spPr>
        <p:txBody>
          <a:bodyPr wrap="square" rtlCol="0">
            <a:spAutoFit/>
          </a:bodyPr>
          <a:lstStyle/>
          <a:p>
            <a:r>
              <a:rPr lang="en-US" dirty="0" smtClean="0"/>
              <a:t>Since we restrict the C/C++ function interface, only the following data is used in the data structure:</a:t>
            </a:r>
          </a:p>
          <a:p>
            <a:r>
              <a:rPr lang="en-US" dirty="0" smtClean="0"/>
              <a:t>* (int) HW index (</a:t>
            </a:r>
            <a:r>
              <a:rPr lang="en-US" dirty="0"/>
              <a:t>is l</a:t>
            </a:r>
            <a:r>
              <a:rPr lang="en-US" dirty="0" smtClean="0"/>
              <a:t>inearly translated to HW address)</a:t>
            </a:r>
          </a:p>
          <a:p>
            <a:r>
              <a:rPr lang="en-US" dirty="0" smtClean="0"/>
              <a:t>* (int) Accelerator index (what is the index of the loaded data, -1 for empty)</a:t>
            </a:r>
          </a:p>
          <a:p>
            <a:r>
              <a:rPr lang="en-US" dirty="0" smtClean="0"/>
              <a:t>* (int) Number of inputs</a:t>
            </a:r>
          </a:p>
          <a:p>
            <a:r>
              <a:rPr lang="en-US" dirty="0" smtClean="0"/>
              <a:t>* (int) Number of outputs</a:t>
            </a:r>
            <a:endParaRPr lang="en-US" dirty="0"/>
          </a:p>
        </p:txBody>
      </p:sp>
    </p:spTree>
    <p:extLst>
      <p:ext uri="{BB962C8B-B14F-4D97-AF65-F5344CB8AC3E}">
        <p14:creationId xmlns:p14="http://schemas.microsoft.com/office/powerpoint/2010/main" val="169221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smtClean="0"/>
              <a:t>Automation scripts</a:t>
            </a:r>
            <a:endParaRPr lang="en-US" sz="4000" dirty="0"/>
          </a:p>
        </p:txBody>
      </p:sp>
      <p:sp>
        <p:nvSpPr>
          <p:cNvPr id="29"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15</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
        <p:nvSpPr>
          <p:cNvPr id="2" name="TextBox 1"/>
          <p:cNvSpPr txBox="1"/>
          <p:nvPr/>
        </p:nvSpPr>
        <p:spPr>
          <a:xfrm>
            <a:off x="185628" y="1231990"/>
            <a:ext cx="8772744" cy="3416320"/>
          </a:xfrm>
          <a:prstGeom prst="rect">
            <a:avLst/>
          </a:prstGeom>
          <a:noFill/>
        </p:spPr>
        <p:txBody>
          <a:bodyPr wrap="square" rtlCol="0">
            <a:spAutoFit/>
          </a:bodyPr>
          <a:lstStyle/>
          <a:p>
            <a:r>
              <a:rPr lang="en-US" dirty="0" smtClean="0"/>
              <a:t>Fix_16.tcl:</a:t>
            </a:r>
          </a:p>
          <a:p>
            <a:r>
              <a:rPr lang="en-US" dirty="0" smtClean="0"/>
              <a:t>Due to optimizations made by the synthesis, the number of address bits varies between accelerators, this causes issues with standard HW API.</a:t>
            </a:r>
          </a:p>
          <a:p>
            <a:r>
              <a:rPr lang="en-US" dirty="0" smtClean="0"/>
              <a:t>This script fixes this issue by expanding the address bits to 16.</a:t>
            </a:r>
          </a:p>
          <a:p>
            <a:endParaRPr lang="en-US" dirty="0"/>
          </a:p>
          <a:p>
            <a:r>
              <a:rPr lang="en-US" dirty="0" err="1" smtClean="0"/>
              <a:t>Make_dcp.tcl</a:t>
            </a:r>
            <a:r>
              <a:rPr lang="en-US" dirty="0" smtClean="0"/>
              <a:t> (runs fix_16.tcl):</a:t>
            </a:r>
          </a:p>
          <a:p>
            <a:r>
              <a:rPr lang="en-US" dirty="0" smtClean="0"/>
              <a:t>This script loads the accelerator made by HLS into the design and compiles it to </a:t>
            </a:r>
            <a:r>
              <a:rPr lang="en-US" dirty="0" err="1" smtClean="0"/>
              <a:t>bitstream</a:t>
            </a:r>
            <a:r>
              <a:rPr lang="en-US" dirty="0" smtClean="0"/>
              <a:t> files that can be loaded onto the FPGA using </a:t>
            </a:r>
            <a:r>
              <a:rPr lang="en-US" dirty="0" err="1" smtClean="0"/>
              <a:t>Xillinx</a:t>
            </a:r>
            <a:r>
              <a:rPr lang="en-US" dirty="0" smtClean="0"/>
              <a:t> tools.</a:t>
            </a:r>
          </a:p>
          <a:p>
            <a:endParaRPr lang="en-US" dirty="0"/>
          </a:p>
          <a:p>
            <a:r>
              <a:rPr lang="en-US" dirty="0" smtClean="0"/>
              <a:t>Make_bin.bat:</a:t>
            </a:r>
          </a:p>
          <a:p>
            <a:r>
              <a:rPr lang="en-US" dirty="0" smtClean="0"/>
              <a:t>This script converts the </a:t>
            </a:r>
            <a:r>
              <a:rPr lang="en-US" dirty="0" err="1" smtClean="0"/>
              <a:t>bitstream</a:t>
            </a:r>
            <a:r>
              <a:rPr lang="en-US" dirty="0" smtClean="0"/>
              <a:t> files to bin files that can be loaded to the FPGA using the driver on the </a:t>
            </a:r>
            <a:r>
              <a:rPr lang="en-US" dirty="0" smtClean="0"/>
              <a:t>embedded </a:t>
            </a:r>
            <a:r>
              <a:rPr lang="en-US" dirty="0" smtClean="0"/>
              <a:t>Linux.</a:t>
            </a:r>
            <a:endParaRPr lang="en-US" dirty="0"/>
          </a:p>
        </p:txBody>
      </p:sp>
    </p:spTree>
    <p:extLst>
      <p:ext uri="{BB962C8B-B14F-4D97-AF65-F5344CB8AC3E}">
        <p14:creationId xmlns:p14="http://schemas.microsoft.com/office/powerpoint/2010/main" val="24247731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a:t>Example </a:t>
            </a:r>
            <a:r>
              <a:rPr lang="en-US" sz="4000" dirty="0" smtClean="0"/>
              <a:t>of Module Registers</a:t>
            </a:r>
            <a:endParaRPr lang="en-US" sz="4000" dirty="0"/>
          </a:p>
        </p:txBody>
      </p:sp>
      <p:grpSp>
        <p:nvGrpSpPr>
          <p:cNvPr id="17" name="Group 16"/>
          <p:cNvGrpSpPr/>
          <p:nvPr/>
        </p:nvGrpSpPr>
        <p:grpSpPr>
          <a:xfrm>
            <a:off x="576000" y="1378800"/>
            <a:ext cx="7991258" cy="5101112"/>
            <a:chOff x="576000" y="1378800"/>
            <a:chExt cx="7991258" cy="510111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00" y="1378800"/>
              <a:ext cx="4701244" cy="3300874"/>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370" y="2278800"/>
              <a:ext cx="2907912" cy="280788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370" y="5086686"/>
              <a:ext cx="3893888" cy="1393226"/>
            </a:xfrm>
            <a:prstGeom prst="rect">
              <a:avLst/>
            </a:prstGeom>
          </p:spPr>
        </p:pic>
        <p:sp>
          <p:nvSpPr>
            <p:cNvPr id="21" name="Rounded Rectangle 20"/>
            <p:cNvSpPr/>
            <p:nvPr/>
          </p:nvSpPr>
          <p:spPr>
            <a:xfrm>
              <a:off x="1403688" y="4977280"/>
              <a:ext cx="1947600" cy="972000"/>
            </a:xfrm>
            <a:prstGeom prst="roundRect">
              <a:avLst/>
            </a:prstGeom>
            <a:solidFill>
              <a:srgbClr val="92D050">
                <a:alpha val="25000"/>
              </a:srgbClr>
            </a:solid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SzPct val="68000"/>
              </a:pPr>
              <a:r>
                <a:rPr lang="en-US" sz="1400" dirty="0" smtClean="0">
                  <a:solidFill>
                    <a:schemeClr val="tx1"/>
                  </a:solidFill>
                  <a:latin typeface="Calibri" panose="020F0502020204030204" pitchFamily="34" charset="0"/>
                </a:rPr>
                <a:t>Offset </a:t>
              </a:r>
              <a:r>
                <a:rPr lang="en-US" sz="1400" dirty="0">
                  <a:solidFill>
                    <a:schemeClr val="tx1"/>
                  </a:solidFill>
                  <a:latin typeface="Calibri" panose="020F0502020204030204" pitchFamily="34" charset="0"/>
                </a:rPr>
                <a:t>from Vivado </a:t>
              </a:r>
              <a:r>
                <a:rPr lang="en-US" sz="1400" dirty="0" smtClean="0">
                  <a:solidFill>
                    <a:schemeClr val="tx1"/>
                  </a:solidFill>
                  <a:latin typeface="Calibri" panose="020F0502020204030204" pitchFamily="34" charset="0"/>
                </a:rPr>
                <a:t>HLS</a:t>
              </a:r>
            </a:p>
            <a:p>
              <a:pPr>
                <a:buSzPct val="68000"/>
              </a:pPr>
              <a:endParaRPr lang="en-US" sz="1400" dirty="0" smtClean="0">
                <a:solidFill>
                  <a:schemeClr val="tx1"/>
                </a:solidFill>
                <a:latin typeface="Calibri" panose="020F0502020204030204" pitchFamily="34" charset="0"/>
              </a:endParaRPr>
            </a:p>
            <a:p>
              <a:pPr>
                <a:buSzPct val="68000"/>
              </a:pPr>
              <a:r>
                <a:rPr lang="en-US" sz="1400" dirty="0" smtClean="0">
                  <a:solidFill>
                    <a:schemeClr val="tx1"/>
                  </a:solidFill>
                  <a:latin typeface="Calibri" panose="020F0502020204030204" pitchFamily="34" charset="0"/>
                </a:rPr>
                <a:t>Base </a:t>
              </a:r>
              <a:r>
                <a:rPr lang="en-US" sz="1400" dirty="0">
                  <a:solidFill>
                    <a:schemeClr val="tx1"/>
                  </a:solidFill>
                  <a:latin typeface="Calibri" panose="020F0502020204030204" pitchFamily="34" charset="0"/>
                </a:rPr>
                <a:t>from Vivado </a:t>
              </a:r>
              <a:r>
                <a:rPr lang="en-US" sz="1400" dirty="0" smtClean="0">
                  <a:solidFill>
                    <a:schemeClr val="tx1"/>
                  </a:solidFill>
                  <a:latin typeface="Calibri" panose="020F0502020204030204" pitchFamily="34" charset="0"/>
                </a:rPr>
                <a:t>IDE</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912" y="5069051"/>
              <a:ext cx="360000" cy="36000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912" y="5493893"/>
              <a:ext cx="360000" cy="360000"/>
            </a:xfrm>
            <a:prstGeom prst="rect">
              <a:avLst/>
            </a:prstGeom>
          </p:spPr>
        </p:pic>
        <p:cxnSp>
          <p:nvCxnSpPr>
            <p:cNvPr id="24" name="Straight Arrow Connector 23"/>
            <p:cNvCxnSpPr/>
            <p:nvPr/>
          </p:nvCxnSpPr>
          <p:spPr>
            <a:xfrm flipV="1">
              <a:off x="3780000" y="4581128"/>
              <a:ext cx="792000" cy="671002"/>
            </a:xfrm>
            <a:prstGeom prst="straightConnector1">
              <a:avLst/>
            </a:prstGeom>
            <a:ln w="38100">
              <a:solidFill>
                <a:srgbClr val="92D050"/>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80000" y="5688000"/>
              <a:ext cx="792000" cy="0"/>
            </a:xfrm>
            <a:prstGeom prst="straightConnector1">
              <a:avLst/>
            </a:prstGeom>
            <a:ln w="38100">
              <a:solidFill>
                <a:srgbClr val="92D050"/>
              </a:solidFill>
              <a:tailEnd type="arrow" w="med" len="med"/>
            </a:ln>
          </p:spPr>
          <p:style>
            <a:lnRef idx="1">
              <a:schemeClr val="accent1"/>
            </a:lnRef>
            <a:fillRef idx="0">
              <a:schemeClr val="accent1"/>
            </a:fillRef>
            <a:effectRef idx="0">
              <a:schemeClr val="accent1"/>
            </a:effectRef>
            <a:fontRef idx="minor">
              <a:schemeClr val="tx1"/>
            </a:fontRef>
          </p:style>
        </p:cxnSp>
      </p:grpSp>
      <p:sp>
        <p:nvSpPr>
          <p:cNvPr id="29"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16</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
        <p:nvSpPr>
          <p:cNvPr id="13" name="Rounded Rectangle 12"/>
          <p:cNvSpPr/>
          <p:nvPr/>
        </p:nvSpPr>
        <p:spPr>
          <a:xfrm>
            <a:off x="6948264" y="2147493"/>
            <a:ext cx="1936026" cy="857606"/>
          </a:xfrm>
          <a:prstGeom prst="roundRect">
            <a:avLst/>
          </a:prstGeom>
          <a:solidFill>
            <a:srgbClr val="92D050">
              <a:alpha val="25000"/>
            </a:srgbClr>
          </a:solid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SzPct val="68000"/>
            </a:pPr>
            <a:r>
              <a:rPr lang="en-US" sz="1400" dirty="0" smtClean="0">
                <a:solidFill>
                  <a:schemeClr val="tx1"/>
                </a:solidFill>
                <a:latin typeface="Calibri" panose="020F0502020204030204" pitchFamily="34" charset="0"/>
              </a:rPr>
              <a:t>Y is output (has control register).</a:t>
            </a:r>
          </a:p>
          <a:p>
            <a:pPr>
              <a:buSzPct val="68000"/>
            </a:pPr>
            <a:r>
              <a:rPr lang="en-US" sz="1400" dirty="0" smtClean="0">
                <a:solidFill>
                  <a:schemeClr val="tx1"/>
                </a:solidFill>
                <a:latin typeface="Calibri" panose="020F0502020204030204" pitchFamily="34" charset="0"/>
              </a:rPr>
              <a:t>X is input </a:t>
            </a:r>
          </a:p>
        </p:txBody>
      </p:sp>
      <p:cxnSp>
        <p:nvCxnSpPr>
          <p:cNvPr id="14" name="Straight Arrow Connector 13"/>
          <p:cNvCxnSpPr/>
          <p:nvPr/>
        </p:nvCxnSpPr>
        <p:spPr>
          <a:xfrm flipH="1">
            <a:off x="6372200" y="2278800"/>
            <a:ext cx="576064" cy="70080"/>
          </a:xfrm>
          <a:prstGeom prst="straightConnector1">
            <a:avLst/>
          </a:prstGeom>
          <a:ln w="38100">
            <a:solidFill>
              <a:srgbClr val="92D050"/>
            </a:solidFill>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94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Application </a:t>
            </a:r>
            <a:r>
              <a:rPr lang="en-US" sz="4000" dirty="0"/>
              <a:t>Program Interface</a:t>
            </a:r>
          </a:p>
        </p:txBody>
      </p:sp>
      <p:sp>
        <p:nvSpPr>
          <p:cNvPr id="5" name="Content Placeholder 1"/>
          <p:cNvSpPr>
            <a:spLocks noGrp="1"/>
          </p:cNvSpPr>
          <p:nvPr>
            <p:ph idx="1"/>
          </p:nvPr>
        </p:nvSpPr>
        <p:spPr>
          <a:xfrm>
            <a:off x="425967" y="1124744"/>
            <a:ext cx="8229600" cy="4824536"/>
          </a:xfrm>
        </p:spPr>
        <p:txBody>
          <a:bodyPr anchor="t">
            <a:normAutofit fontScale="92500" lnSpcReduction="10000"/>
          </a:bodyPr>
          <a:lstStyle/>
          <a:p>
            <a:r>
              <a:rPr lang="en-US" sz="2800" dirty="0" smtClean="0">
                <a:latin typeface="Calibri" panose="020F0502020204030204" pitchFamily="34" charset="0"/>
              </a:rPr>
              <a:t>void xillix_initialize </a:t>
            </a:r>
            <a:r>
              <a:rPr lang="en-US" sz="2800" dirty="0">
                <a:latin typeface="Calibri" panose="020F0502020204030204" pitchFamily="34" charset="0"/>
              </a:rPr>
              <a:t>(void);</a:t>
            </a:r>
          </a:p>
          <a:p>
            <a:r>
              <a:rPr lang="en-US" sz="2800" dirty="0">
                <a:latin typeface="Calibri" panose="020F0502020204030204" pitchFamily="34" charset="0"/>
              </a:rPr>
              <a:t>int xillix_load (const char* hwa_repo_path, const int input_param_num, const int output_param_num);</a:t>
            </a:r>
          </a:p>
          <a:p>
            <a:r>
              <a:rPr lang="en-US" sz="2800" dirty="0">
                <a:latin typeface="Calibri" panose="020F0502020204030204" pitchFamily="34" charset="0"/>
              </a:rPr>
              <a:t>void xillix_activate (const int rp_idx, const long* input_params);</a:t>
            </a:r>
          </a:p>
          <a:p>
            <a:r>
              <a:rPr lang="en-US" sz="2800" dirty="0">
                <a:latin typeface="Calibri" panose="020F0502020204030204" pitchFamily="34" charset="0"/>
              </a:rPr>
              <a:t>bool xillix_check_result (const int rp_idx);</a:t>
            </a:r>
          </a:p>
          <a:p>
            <a:r>
              <a:rPr lang="en-US" sz="2800" dirty="0">
                <a:latin typeface="Calibri" panose="020F0502020204030204" pitchFamily="34" charset="0"/>
              </a:rPr>
              <a:t>void xillix_get_result (const int rp_idx, long* output_params);</a:t>
            </a:r>
          </a:p>
          <a:p>
            <a:r>
              <a:rPr lang="en-US" sz="2800" dirty="0">
                <a:latin typeface="Calibri" panose="020F0502020204030204" pitchFamily="34" charset="0"/>
              </a:rPr>
              <a:t>void </a:t>
            </a:r>
            <a:r>
              <a:rPr lang="en-US" sz="2800" dirty="0" smtClean="0">
                <a:latin typeface="Calibri" panose="020F0502020204030204" pitchFamily="34" charset="0"/>
              </a:rPr>
              <a:t>xillix_unload </a:t>
            </a:r>
            <a:r>
              <a:rPr lang="en-US" sz="2800" dirty="0">
                <a:latin typeface="Calibri" panose="020F0502020204030204" pitchFamily="34" charset="0"/>
              </a:rPr>
              <a:t>(const int rp_idx);</a:t>
            </a:r>
          </a:p>
          <a:p>
            <a:r>
              <a:rPr lang="en-US" sz="2800" dirty="0">
                <a:latin typeface="Calibri" panose="020F0502020204030204" pitchFamily="34" charset="0"/>
              </a:rPr>
              <a:t>void </a:t>
            </a:r>
            <a:r>
              <a:rPr lang="en-US" sz="2800" dirty="0" err="1">
                <a:latin typeface="Calibri" panose="020F0502020204030204" pitchFamily="34" charset="0"/>
              </a:rPr>
              <a:t>xillix_terminate</a:t>
            </a:r>
            <a:r>
              <a:rPr lang="en-US" sz="2800" dirty="0">
                <a:latin typeface="Calibri" panose="020F0502020204030204" pitchFamily="34" charset="0"/>
              </a:rPr>
              <a:t> (void</a:t>
            </a:r>
            <a:r>
              <a:rPr lang="en-US" sz="2800" dirty="0" smtClean="0">
                <a:latin typeface="Calibri" panose="020F0502020204030204" pitchFamily="34" charset="0"/>
              </a:rPr>
              <a:t>);</a:t>
            </a:r>
          </a:p>
          <a:p>
            <a:pPr marL="109728" indent="0">
              <a:buNone/>
            </a:pPr>
            <a:r>
              <a:rPr lang="en-US" sz="2800" dirty="0" smtClean="0">
                <a:latin typeface="Calibri" panose="020F0502020204030204" pitchFamily="34" charset="0"/>
              </a:rPr>
              <a:t>* The API is built to run in user space, holding consistency between processes using files.</a:t>
            </a:r>
          </a:p>
          <a:p>
            <a:pPr marL="109728" indent="0">
              <a:buNone/>
            </a:pPr>
            <a:endParaRPr lang="en-US" sz="2800" dirty="0">
              <a:latin typeface="Calibri" panose="020F0502020204030204" pitchFamily="34" charset="0"/>
            </a:endParaRPr>
          </a:p>
        </p:txBody>
      </p:sp>
      <p:sp>
        <p:nvSpPr>
          <p:cNvPr id="6"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17</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9716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18</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03" y="1628800"/>
            <a:ext cx="8229600" cy="2160240"/>
          </a:xfrm>
        </p:spPr>
      </p:pic>
      <p:sp>
        <p:nvSpPr>
          <p:cNvPr id="2" name="Title 1"/>
          <p:cNvSpPr>
            <a:spLocks noGrp="1"/>
          </p:cNvSpPr>
          <p:nvPr>
            <p:ph type="title"/>
          </p:nvPr>
        </p:nvSpPr>
        <p:spPr/>
        <p:txBody>
          <a:bodyPr>
            <a:normAutofit fontScale="90000"/>
          </a:bodyPr>
          <a:lstStyle/>
          <a:p>
            <a:r>
              <a:rPr lang="en-GB" dirty="0" smtClean="0"/>
              <a:t>Typical Function </a:t>
            </a:r>
            <a:r>
              <a:rPr lang="en-GB" dirty="0"/>
              <a:t>Calling Sequence</a:t>
            </a:r>
          </a:p>
        </p:txBody>
      </p:sp>
      <p:sp>
        <p:nvSpPr>
          <p:cNvPr id="7" name="Content Placeholder 1"/>
          <p:cNvSpPr txBox="1">
            <a:spLocks/>
          </p:cNvSpPr>
          <p:nvPr/>
        </p:nvSpPr>
        <p:spPr>
          <a:xfrm>
            <a:off x="457200" y="4729589"/>
            <a:ext cx="6995120" cy="57606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pPr>
            <a:r>
              <a:rPr lang="en-US" sz="1400" dirty="0" smtClean="0">
                <a:latin typeface="Calibri" panose="020F0502020204030204" pitchFamily="34" charset="0"/>
              </a:rPr>
              <a:t>The API functions use memory-mapping to interface with the programmable logic directly from user space.</a:t>
            </a:r>
            <a:endParaRPr lang="en-US" sz="1400" dirty="0">
              <a:latin typeface="Calibri" panose="020F0502020204030204" pitchFamily="34" charset="0"/>
            </a:endParaRPr>
          </a:p>
        </p:txBody>
      </p:sp>
    </p:spTree>
    <p:extLst>
      <p:ext uri="{BB962C8B-B14F-4D97-AF65-F5344CB8AC3E}">
        <p14:creationId xmlns:p14="http://schemas.microsoft.com/office/powerpoint/2010/main" val="1619106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fontScale="90000"/>
          </a:bodyPr>
          <a:lstStyle/>
          <a:p>
            <a:r>
              <a:rPr lang="en-US" sz="4000" dirty="0" smtClean="0"/>
              <a:t>Hardware Accelerator Generation</a:t>
            </a:r>
            <a:endParaRPr lang="en-US" sz="4000" dirty="0"/>
          </a:p>
        </p:txBody>
      </p:sp>
      <p:graphicFrame>
        <p:nvGraphicFramePr>
          <p:cNvPr id="5" name="Diagram 4"/>
          <p:cNvGraphicFramePr/>
          <p:nvPr>
            <p:extLst>
              <p:ext uri="{D42A27DB-BD31-4B8C-83A1-F6EECF244321}">
                <p14:modId xmlns:p14="http://schemas.microsoft.com/office/powerpoint/2010/main" val="1935146919"/>
              </p:ext>
            </p:extLst>
          </p:nvPr>
        </p:nvGraphicFramePr>
        <p:xfrm>
          <a:off x="0" y="1412776"/>
          <a:ext cx="914400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522" y="2020313"/>
            <a:ext cx="774545" cy="360000"/>
          </a:xfrm>
          <a:prstGeom prst="rect">
            <a:avLst/>
          </a:prstGeom>
          <a:effectLst>
            <a:glow rad="127000">
              <a:schemeClr val="tx1">
                <a:alpha val="75000"/>
              </a:schemeClr>
            </a:glow>
          </a:effectLst>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90501" y="3181804"/>
            <a:ext cx="462589" cy="980728"/>
          </a:xfrm>
          <a:prstGeom prst="rect">
            <a:avLst/>
          </a:prstGeom>
          <a:effectLst>
            <a:outerShdw blurRad="127000" dist="63500" dir="2700000" algn="tl" rotWithShape="0">
              <a:prstClr val="black">
                <a:alpha val="50000"/>
              </a:prstClr>
            </a:outerShdw>
          </a:effectLst>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9512" y="4869160"/>
            <a:ext cx="1323023" cy="1008698"/>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7487" y="3750228"/>
            <a:ext cx="774000" cy="242172"/>
          </a:xfrm>
          <a:prstGeom prst="rect">
            <a:avLst/>
          </a:prstGeom>
          <a:effectLst>
            <a:glow rad="127000">
              <a:schemeClr val="tx1">
                <a:alpha val="75000"/>
              </a:schemeClr>
            </a:glow>
          </a:effectLst>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5582" y="1634408"/>
            <a:ext cx="745905" cy="745905"/>
          </a:xfrm>
          <a:prstGeom prst="rect">
            <a:avLst/>
          </a:prstGeom>
          <a:effectLst>
            <a:outerShdw blurRad="127000" dist="63500" dir="2700000" algn="tl" rotWithShape="0">
              <a:prstClr val="black">
                <a:alpha val="50000"/>
              </a:prstClr>
            </a:outerShdw>
          </a:effectLst>
        </p:spPr>
      </p:pic>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7487" y="3368532"/>
            <a:ext cx="774000" cy="204484"/>
          </a:xfrm>
          <a:prstGeom prst="rect">
            <a:avLst/>
          </a:prstGeom>
          <a:effectLst>
            <a:glow rad="127000">
              <a:schemeClr val="tx1">
                <a:alpha val="75000"/>
              </a:schemeClr>
            </a:glow>
          </a:effectLst>
        </p:spPr>
      </p:pic>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57269" y="1634408"/>
            <a:ext cx="329051" cy="360000"/>
          </a:xfrm>
          <a:prstGeom prst="rect">
            <a:avLst/>
          </a:prstGeom>
          <a:effectLst>
            <a:glow rad="127000">
              <a:schemeClr val="tx1">
                <a:alpha val="75000"/>
              </a:schemeClr>
            </a:glow>
          </a:effectLst>
        </p:spPr>
      </p:pic>
      <p:sp>
        <p:nvSpPr>
          <p:cNvPr id="14"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19</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38735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179919"/>
          </a:xfrm>
        </p:spPr>
        <p:txBody>
          <a:bodyPr anchor="t">
            <a:normAutofit/>
          </a:bodyPr>
          <a:lstStyle/>
          <a:p>
            <a:r>
              <a:rPr lang="en-US" sz="2800" dirty="0">
                <a:latin typeface="Calibri" panose="020F0502020204030204" pitchFamily="34" charset="0"/>
              </a:rPr>
              <a:t>SW execution can be slow. Most parallel algorithms can be executed faster by dedicated HW accelerators on an </a:t>
            </a:r>
            <a:r>
              <a:rPr lang="en-US" sz="2800" dirty="0" smtClean="0">
                <a:latin typeface="Calibri" panose="020F0502020204030204" pitchFamily="34" charset="0"/>
              </a:rPr>
              <a:t>FPGA.</a:t>
            </a:r>
          </a:p>
          <a:p>
            <a:endParaRPr lang="en-US" sz="2800" dirty="0" smtClean="0">
              <a:latin typeface="Calibri" panose="020F0502020204030204" pitchFamily="34" charset="0"/>
            </a:endParaRPr>
          </a:p>
          <a:p>
            <a:r>
              <a:rPr lang="en-US" sz="2800" dirty="0">
                <a:latin typeface="Calibri" panose="020F0502020204030204" pitchFamily="34" charset="0"/>
              </a:rPr>
              <a:t>Executing suitable algorithms by HW accelerators will free the CPU for other </a:t>
            </a:r>
            <a:r>
              <a:rPr lang="en-US" sz="2800" dirty="0" smtClean="0">
                <a:latin typeface="Calibri" panose="020F0502020204030204" pitchFamily="34" charset="0"/>
              </a:rPr>
              <a:t>tasks.</a:t>
            </a:r>
          </a:p>
          <a:p>
            <a:endParaRPr lang="en-US" sz="2800" dirty="0" smtClean="0">
              <a:latin typeface="Calibri" panose="020F0502020204030204" pitchFamily="34" charset="0"/>
            </a:endParaRPr>
          </a:p>
          <a:p>
            <a:r>
              <a:rPr lang="en-US" sz="2800" dirty="0" smtClean="0">
                <a:latin typeface="Calibri" panose="020F0502020204030204" pitchFamily="34" charset="0"/>
              </a:rPr>
              <a:t>An </a:t>
            </a:r>
            <a:r>
              <a:rPr lang="en-US" sz="2800" dirty="0">
                <a:latin typeface="Calibri" panose="020F0502020204030204" pitchFamily="34" charset="0"/>
              </a:rPr>
              <a:t>OS may contain many SW processes, but An FPGA cannot contain as many HW accelerators.</a:t>
            </a:r>
          </a:p>
        </p:txBody>
      </p:sp>
      <p:sp>
        <p:nvSpPr>
          <p:cNvPr id="3" name="Title 2"/>
          <p:cNvSpPr>
            <a:spLocks noGrp="1"/>
          </p:cNvSpPr>
          <p:nvPr>
            <p:ph type="title"/>
          </p:nvPr>
        </p:nvSpPr>
        <p:spPr>
          <a:xfrm>
            <a:off x="457200" y="274638"/>
            <a:ext cx="8229600" cy="1143000"/>
          </a:xfrm>
        </p:spPr>
        <p:txBody>
          <a:bodyPr>
            <a:normAutofit/>
          </a:bodyPr>
          <a:lstStyle/>
          <a:p>
            <a:r>
              <a:rPr lang="en-US" sz="4000" dirty="0" smtClean="0"/>
              <a:t>Motivation</a:t>
            </a:r>
            <a:endParaRPr lang="en-US" sz="4000" dirty="0"/>
          </a:p>
        </p:txBody>
      </p:sp>
      <p:sp>
        <p:nvSpPr>
          <p:cNvPr id="4"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2</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9770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smtClean="0"/>
              <a:t>Source </a:t>
            </a:r>
            <a:r>
              <a:rPr lang="en-US" sz="4000" dirty="0"/>
              <a:t>Code Modification</a:t>
            </a:r>
          </a:p>
        </p:txBody>
      </p:sp>
      <p:graphicFrame>
        <p:nvGraphicFramePr>
          <p:cNvPr id="5" name="Diagram 4"/>
          <p:cNvGraphicFramePr/>
          <p:nvPr>
            <p:extLst>
              <p:ext uri="{D42A27DB-BD31-4B8C-83A1-F6EECF244321}">
                <p14:modId xmlns:p14="http://schemas.microsoft.com/office/powerpoint/2010/main" val="4198110411"/>
              </p:ext>
            </p:extLst>
          </p:nvPr>
        </p:nvGraphicFramePr>
        <p:xfrm>
          <a:off x="0" y="1412776"/>
          <a:ext cx="914400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0105" y="4968552"/>
            <a:ext cx="1183380" cy="1124744"/>
          </a:xfrm>
          <a:prstGeom prst="rect">
            <a:avLst/>
          </a:prstGeom>
        </p:spPr>
      </p:pic>
      <p:sp>
        <p:nvSpPr>
          <p:cNvPr id="14"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20</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0742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smtClean="0"/>
              <a:t>Performance Analysis</a:t>
            </a:r>
            <a:endParaRPr lang="en-US" sz="4000" dirty="0"/>
          </a:p>
        </p:txBody>
      </p:sp>
      <p:sp>
        <p:nvSpPr>
          <p:cNvPr id="14"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21</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
        <p:nvSpPr>
          <p:cNvPr id="5" name="TextBox 4"/>
          <p:cNvSpPr txBox="1"/>
          <p:nvPr/>
        </p:nvSpPr>
        <p:spPr>
          <a:xfrm>
            <a:off x="863588" y="1146336"/>
            <a:ext cx="7056784" cy="923330"/>
          </a:xfrm>
          <a:prstGeom prst="rect">
            <a:avLst/>
          </a:prstGeom>
          <a:noFill/>
        </p:spPr>
        <p:txBody>
          <a:bodyPr wrap="square" rtlCol="1">
            <a:spAutoFit/>
          </a:bodyPr>
          <a:lstStyle/>
          <a:p>
            <a:r>
              <a:rPr lang="en-GB" dirty="0" smtClean="0"/>
              <a:t>3 algorithms tested using </a:t>
            </a:r>
            <a:r>
              <a:rPr lang="en-GB" dirty="0"/>
              <a:t>the default </a:t>
            </a:r>
            <a:r>
              <a:rPr lang="en-GB" dirty="0" smtClean="0"/>
              <a:t>HLS settings on the XC702 board.</a:t>
            </a:r>
            <a:endParaRPr lang="en-US" dirty="0"/>
          </a:p>
          <a:p>
            <a:r>
              <a:rPr lang="en-GB" dirty="0"/>
              <a:t>The results:</a:t>
            </a:r>
            <a:endParaRPr lang="he-IL"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059697022"/>
                  </p:ext>
                </p:extLst>
              </p:nvPr>
            </p:nvGraphicFramePr>
            <p:xfrm>
              <a:off x="863588" y="2132856"/>
              <a:ext cx="7416824" cy="1555616"/>
            </p:xfrm>
            <a:graphic>
              <a:graphicData uri="http://schemas.openxmlformats.org/drawingml/2006/table">
                <a:tbl>
                  <a:tblPr firstRow="1" firstCol="1" bandRow="1">
                    <a:tableStyleId>{5C22544A-7EE6-4342-B048-85BDC9FD1C3A}</a:tableStyleId>
                  </a:tblPr>
                  <a:tblGrid>
                    <a:gridCol w="1008112"/>
                    <a:gridCol w="936104"/>
                    <a:gridCol w="1008112"/>
                    <a:gridCol w="1152128"/>
                    <a:gridCol w="1008112"/>
                    <a:gridCol w="1080120"/>
                    <a:gridCol w="1224136"/>
                  </a:tblGrid>
                  <a:tr h="504056">
                    <a:tc>
                      <a:txBody>
                        <a:bodyPr/>
                        <a:lstStyle/>
                        <a:p>
                          <a:pPr>
                            <a:lnSpc>
                              <a:spcPct val="115000"/>
                            </a:lnSpc>
                            <a:spcAft>
                              <a:spcPts val="0"/>
                            </a:spcAft>
                          </a:pPr>
                          <a:r>
                            <a:rPr lang="en-GB" sz="1200" i="0" dirty="0">
                              <a:effectLst/>
                            </a:rPr>
                            <a:t>accelerator</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nSpc>
                              <a:spcPct val="115000"/>
                            </a:lnSpc>
                            <a:spcAft>
                              <a:spcPts val="0"/>
                            </a:spcAft>
                          </a:pPr>
                          <a:r>
                            <a:rPr lang="en-GB" sz="1200" i="0" dirty="0">
                              <a:effectLst/>
                            </a:rPr>
                            <a:t>time </a:t>
                          </a:r>
                          <a:r>
                            <a:rPr lang="en-GB" sz="1200" i="0" dirty="0" smtClean="0">
                              <a:effectLst/>
                            </a:rPr>
                            <a:t>SW (sec)</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nSpc>
                              <a:spcPct val="115000"/>
                            </a:lnSpc>
                            <a:spcAft>
                              <a:spcPts val="0"/>
                            </a:spcAft>
                          </a:pPr>
                          <a:r>
                            <a:rPr lang="en-GB" sz="1200" i="0" dirty="0">
                              <a:effectLst/>
                            </a:rPr>
                            <a:t>time </a:t>
                          </a:r>
                          <a:r>
                            <a:rPr lang="en-GB" sz="1200" i="0" dirty="0" smtClean="0">
                              <a:effectLst/>
                            </a:rPr>
                            <a:t>HW (sec)</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nSpc>
                              <a:spcPct val="115000"/>
                            </a:lnSpc>
                            <a:spcAft>
                              <a:spcPts val="0"/>
                            </a:spcAft>
                          </a:pPr>
                          <a:r>
                            <a:rPr lang="en-GB" sz="1200" i="0" dirty="0" smtClean="0">
                              <a:effectLst/>
                            </a:rPr>
                            <a:t>Difference (sec)</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1200" i="1" smtClean="0">
                                        <a:effectLst/>
                                        <a:latin typeface="Cambria Math" panose="02040503050406030204" pitchFamily="18" charset="0"/>
                                      </a:rPr>
                                    </m:ctrlPr>
                                  </m:fPr>
                                  <m:num>
                                    <m:r>
                                      <a:rPr lang="en-US" sz="1200" b="1" i="0" smtClean="0">
                                        <a:effectLst/>
                                        <a:latin typeface="Cambria Math"/>
                                      </a:rPr>
                                      <m:t>𝐭𝐢𝐦𝐞</m:t>
                                    </m:r>
                                    <m:r>
                                      <a:rPr lang="en-US" sz="1200" b="1" i="0" smtClean="0">
                                        <a:effectLst/>
                                        <a:latin typeface="Cambria Math"/>
                                      </a:rPr>
                                      <m:t> </m:t>
                                    </m:r>
                                    <m:r>
                                      <a:rPr lang="en-US" sz="1200" b="1" i="0" smtClean="0">
                                        <a:effectLst/>
                                        <a:latin typeface="Cambria Math"/>
                                      </a:rPr>
                                      <m:t>𝐒𝐖</m:t>
                                    </m:r>
                                  </m:num>
                                  <m:den>
                                    <m:r>
                                      <a:rPr lang="en-US" sz="1200" b="1" i="0" smtClean="0">
                                        <a:effectLst/>
                                        <a:latin typeface="Cambria Math"/>
                                      </a:rPr>
                                      <m:t>𝐭𝐢𝐦𝐞</m:t>
                                    </m:r>
                                    <m:r>
                                      <a:rPr lang="en-US" sz="1200" b="1" i="0" smtClean="0">
                                        <a:effectLst/>
                                        <a:latin typeface="Cambria Math"/>
                                      </a:rPr>
                                      <m:t> </m:t>
                                    </m:r>
                                    <m:r>
                                      <a:rPr lang="en-US" sz="1200" b="1" i="0" smtClean="0">
                                        <a:effectLst/>
                                        <a:latin typeface="Cambria Math"/>
                                      </a:rPr>
                                      <m:t>𝐇𝐖</m:t>
                                    </m:r>
                                  </m:den>
                                </m:f>
                              </m:oMath>
                            </m:oMathPara>
                          </a14:m>
                          <a:endParaRPr lang="en-GB" sz="1200" i="0" dirty="0" smtClean="0">
                            <a:effectLst/>
                          </a:endParaRPr>
                        </a:p>
                      </a:txBody>
                      <a:tcPr marL="68580" marR="68580" marT="0" marB="0"/>
                    </a:tc>
                    <a:tc>
                      <a:txBody>
                        <a:bodyPr/>
                        <a:lstStyle/>
                        <a:p>
                          <a:pPr>
                            <a:lnSpc>
                              <a:spcPct val="115000"/>
                            </a:lnSpc>
                            <a:spcAft>
                              <a:spcPts val="0"/>
                            </a:spcAft>
                          </a:pPr>
                          <a:r>
                            <a:rPr lang="en-GB" sz="1200" i="0">
                              <a:effectLst/>
                            </a:rPr>
                            <a:t>inputs</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nSpc>
                              <a:spcPct val="115000"/>
                            </a:lnSpc>
                            <a:spcAft>
                              <a:spcPts val="0"/>
                            </a:spcAft>
                          </a:pPr>
                          <a:r>
                            <a:rPr lang="en-GB" sz="1200" i="0" dirty="0">
                              <a:effectLst/>
                            </a:rPr>
                            <a:t>notes</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r>
                  <a:tr h="180975">
                    <a:tc>
                      <a:txBody>
                        <a:bodyPr/>
                        <a:lstStyle/>
                        <a:p>
                          <a:pPr>
                            <a:lnSpc>
                              <a:spcPct val="115000"/>
                            </a:lnSpc>
                            <a:spcAft>
                              <a:spcPts val="0"/>
                            </a:spcAft>
                          </a:pPr>
                          <a:r>
                            <a:rPr lang="en-GB" sz="1200" i="0">
                              <a:effectLst/>
                            </a:rPr>
                            <a:t>Fibonacci</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3.15</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1.23</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1.91</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2.56</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a:effectLst/>
                            </a:rPr>
                            <a:t>123456789</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r>
                  <a:tr h="180975">
                    <a:tc>
                      <a:txBody>
                        <a:bodyPr/>
                        <a:lstStyle/>
                        <a:p>
                          <a:pPr>
                            <a:lnSpc>
                              <a:spcPct val="115000"/>
                            </a:lnSpc>
                            <a:spcAft>
                              <a:spcPts val="0"/>
                            </a:spcAft>
                          </a:pPr>
                          <a:r>
                            <a:rPr lang="en-GB" sz="1200" i="0">
                              <a:effectLst/>
                            </a:rPr>
                            <a:t>prime</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0.39</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2.04</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a:effectLst/>
                            </a:rPr>
                            <a:t>-</a:t>
                          </a:r>
                          <a:r>
                            <a:rPr lang="en-GB" sz="1200" i="0" dirty="0" smtClean="0">
                              <a:effectLst/>
                            </a:rPr>
                            <a:t>1.64</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smtClean="0">
                              <a:effectLst/>
                            </a:rPr>
                            <a:t>0.19</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a:effectLst/>
                            </a:rPr>
                            <a:t>1234</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r>
                  <a:tr h="180975">
                    <a:tc>
                      <a:txBody>
                        <a:bodyPr/>
                        <a:lstStyle/>
                        <a:p>
                          <a:pPr>
                            <a:lnSpc>
                              <a:spcPct val="115000"/>
                            </a:lnSpc>
                            <a:spcAft>
                              <a:spcPts val="0"/>
                            </a:spcAft>
                          </a:pPr>
                          <a:r>
                            <a:rPr lang="en-GB" sz="1200" i="0" dirty="0">
                              <a:effectLst/>
                            </a:rPr>
                            <a:t>GCD</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dirty="0">
                              <a:effectLst/>
                            </a:rPr>
                            <a:t> </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dirty="0">
                              <a:effectLst/>
                            </a:rPr>
                            <a:t> </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dirty="0">
                              <a:effectLst/>
                            </a:rPr>
                            <a:t>algorithm to fast to compare</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059697022"/>
                  </p:ext>
                </p:extLst>
              </p:nvPr>
            </p:nvGraphicFramePr>
            <p:xfrm>
              <a:off x="863588" y="2132856"/>
              <a:ext cx="7416824" cy="1535042"/>
            </p:xfrm>
            <a:graphic>
              <a:graphicData uri="http://schemas.openxmlformats.org/drawingml/2006/table">
                <a:tbl>
                  <a:tblPr firstRow="1" firstCol="1" bandRow="1">
                    <a:tableStyleId>{5C22544A-7EE6-4342-B048-85BDC9FD1C3A}</a:tableStyleId>
                  </a:tblPr>
                  <a:tblGrid>
                    <a:gridCol w="1008112"/>
                    <a:gridCol w="936104"/>
                    <a:gridCol w="1008112"/>
                    <a:gridCol w="1152128"/>
                    <a:gridCol w="1008112"/>
                    <a:gridCol w="1080120"/>
                    <a:gridCol w="1224136"/>
                  </a:tblGrid>
                  <a:tr h="504056">
                    <a:tc>
                      <a:txBody>
                        <a:bodyPr/>
                        <a:lstStyle/>
                        <a:p>
                          <a:pPr>
                            <a:lnSpc>
                              <a:spcPct val="115000"/>
                            </a:lnSpc>
                            <a:spcAft>
                              <a:spcPts val="0"/>
                            </a:spcAft>
                          </a:pPr>
                          <a:r>
                            <a:rPr lang="en-GB" sz="1200" i="0" dirty="0">
                              <a:effectLst/>
                            </a:rPr>
                            <a:t>accelerator</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nSpc>
                              <a:spcPct val="115000"/>
                            </a:lnSpc>
                            <a:spcAft>
                              <a:spcPts val="0"/>
                            </a:spcAft>
                          </a:pPr>
                          <a:r>
                            <a:rPr lang="en-GB" sz="1200" i="0" dirty="0">
                              <a:effectLst/>
                            </a:rPr>
                            <a:t>time </a:t>
                          </a:r>
                          <a:r>
                            <a:rPr lang="en-GB" sz="1200" i="0" dirty="0" smtClean="0">
                              <a:effectLst/>
                            </a:rPr>
                            <a:t>SW (sec)</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nSpc>
                              <a:spcPct val="115000"/>
                            </a:lnSpc>
                            <a:spcAft>
                              <a:spcPts val="0"/>
                            </a:spcAft>
                          </a:pPr>
                          <a:r>
                            <a:rPr lang="en-GB" sz="1200" i="0" dirty="0">
                              <a:effectLst/>
                            </a:rPr>
                            <a:t>time </a:t>
                          </a:r>
                          <a:r>
                            <a:rPr lang="en-GB" sz="1200" i="0" dirty="0" smtClean="0">
                              <a:effectLst/>
                            </a:rPr>
                            <a:t>HW (sec)</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nSpc>
                              <a:spcPct val="115000"/>
                            </a:lnSpc>
                            <a:spcAft>
                              <a:spcPts val="0"/>
                            </a:spcAft>
                          </a:pPr>
                          <a:r>
                            <a:rPr lang="en-GB" sz="1200" i="0" dirty="0" smtClean="0">
                              <a:effectLst/>
                            </a:rPr>
                            <a:t>Difference (sec)</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endParaRPr lang="en-US"/>
                        </a:p>
                      </a:txBody>
                      <a:tcPr marL="68580" marR="68580" marT="0" marB="0">
                        <a:blipFill rotWithShape="1">
                          <a:blip r:embed="rId2"/>
                          <a:stretch>
                            <a:fillRect l="-408485" t="-1205" r="-229697" b="-222892"/>
                          </a:stretch>
                        </a:blipFill>
                      </a:tcPr>
                    </a:tc>
                    <a:tc>
                      <a:txBody>
                        <a:bodyPr/>
                        <a:lstStyle/>
                        <a:p>
                          <a:pPr>
                            <a:lnSpc>
                              <a:spcPct val="115000"/>
                            </a:lnSpc>
                            <a:spcAft>
                              <a:spcPts val="0"/>
                            </a:spcAft>
                          </a:pPr>
                          <a:r>
                            <a:rPr lang="en-GB" sz="1200" i="0">
                              <a:effectLst/>
                            </a:rPr>
                            <a:t>inputs</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nSpc>
                              <a:spcPct val="115000"/>
                            </a:lnSpc>
                            <a:spcAft>
                              <a:spcPts val="0"/>
                            </a:spcAft>
                          </a:pPr>
                          <a:r>
                            <a:rPr lang="en-GB" sz="1200" i="0" dirty="0">
                              <a:effectLst/>
                            </a:rPr>
                            <a:t>notes</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r>
                  <a:tr h="203454">
                    <a:tc>
                      <a:txBody>
                        <a:bodyPr/>
                        <a:lstStyle/>
                        <a:p>
                          <a:pPr>
                            <a:lnSpc>
                              <a:spcPct val="115000"/>
                            </a:lnSpc>
                            <a:spcAft>
                              <a:spcPts val="0"/>
                            </a:spcAft>
                          </a:pPr>
                          <a:r>
                            <a:rPr lang="en-GB" sz="1200" i="0">
                              <a:effectLst/>
                            </a:rPr>
                            <a:t>Fibonacci</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3.15</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1.23</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1.91</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2.56</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a:effectLst/>
                            </a:rPr>
                            <a:t>123456789</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r>
                  <a:tr h="203454">
                    <a:tc>
                      <a:txBody>
                        <a:bodyPr/>
                        <a:lstStyle/>
                        <a:p>
                          <a:pPr>
                            <a:lnSpc>
                              <a:spcPct val="115000"/>
                            </a:lnSpc>
                            <a:spcAft>
                              <a:spcPts val="0"/>
                            </a:spcAft>
                          </a:pPr>
                          <a:r>
                            <a:rPr lang="en-GB" sz="1200" i="0">
                              <a:effectLst/>
                            </a:rPr>
                            <a:t>prime</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0.39</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smtClean="0">
                              <a:effectLst/>
                            </a:rPr>
                            <a:t>2.04</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dirty="0">
                              <a:effectLst/>
                            </a:rPr>
                            <a:t>-</a:t>
                          </a:r>
                          <a:r>
                            <a:rPr lang="en-GB" sz="1200" i="0" dirty="0" smtClean="0">
                              <a:effectLst/>
                            </a:rPr>
                            <a:t>1.64</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smtClean="0">
                              <a:effectLst/>
                            </a:rPr>
                            <a:t>0.19</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r">
                            <a:lnSpc>
                              <a:spcPct val="115000"/>
                            </a:lnSpc>
                            <a:spcAft>
                              <a:spcPts val="0"/>
                            </a:spcAft>
                          </a:pPr>
                          <a:r>
                            <a:rPr lang="en-GB" sz="1200" i="0">
                              <a:effectLst/>
                            </a:rPr>
                            <a:t>1234</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r>
                  <a:tr h="624078">
                    <a:tc>
                      <a:txBody>
                        <a:bodyPr/>
                        <a:lstStyle/>
                        <a:p>
                          <a:pPr>
                            <a:lnSpc>
                              <a:spcPct val="115000"/>
                            </a:lnSpc>
                            <a:spcAft>
                              <a:spcPts val="0"/>
                            </a:spcAft>
                          </a:pPr>
                          <a:r>
                            <a:rPr lang="en-GB" sz="1200" i="0" dirty="0">
                              <a:effectLst/>
                            </a:rPr>
                            <a:t>GCD</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dirty="0">
                              <a:effectLst/>
                            </a:rPr>
                            <a:t> </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dirty="0">
                              <a:effectLst/>
                            </a:rPr>
                            <a:t> </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a:effectLst/>
                            </a:rPr>
                            <a:t> </a:t>
                          </a:r>
                          <a:endParaRPr lang="en-US" sz="1200" i="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nSpc>
                              <a:spcPct val="115000"/>
                            </a:lnSpc>
                            <a:spcAft>
                              <a:spcPts val="0"/>
                            </a:spcAft>
                          </a:pPr>
                          <a:r>
                            <a:rPr lang="en-GB" sz="1200" i="0" dirty="0">
                              <a:effectLst/>
                            </a:rPr>
                            <a:t>algorithm to fast to compare</a:t>
                          </a:r>
                          <a:endParaRPr lang="en-US" sz="1200" i="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r>
                </a:tbl>
              </a:graphicData>
            </a:graphic>
          </p:graphicFrame>
        </mc:Fallback>
      </mc:AlternateContent>
      <p:sp>
        <p:nvSpPr>
          <p:cNvPr id="7" name="TextBox 6"/>
          <p:cNvSpPr txBox="1"/>
          <p:nvPr/>
        </p:nvSpPr>
        <p:spPr>
          <a:xfrm>
            <a:off x="863588" y="3645024"/>
            <a:ext cx="7416824" cy="2308324"/>
          </a:xfrm>
          <a:prstGeom prst="rect">
            <a:avLst/>
          </a:prstGeom>
          <a:noFill/>
        </p:spPr>
        <p:txBody>
          <a:bodyPr wrap="square" rtlCol="1">
            <a:spAutoFit/>
          </a:bodyPr>
          <a:lstStyle/>
          <a:p>
            <a:pPr marL="285750" indent="-285750">
              <a:buFont typeface="Arial" panose="020B0604020202020204" pitchFamily="34" charset="0"/>
              <a:buChar char="•"/>
            </a:pPr>
            <a:r>
              <a:rPr lang="en-GB" dirty="0" smtClean="0"/>
              <a:t>Fibonacci </a:t>
            </a:r>
            <a:r>
              <a:rPr lang="en-GB" dirty="0"/>
              <a:t>algorithm was solved by HLS in a way that benefits HW, from the results we can see that the HW is 60% </a:t>
            </a:r>
            <a:r>
              <a:rPr lang="en-GB" dirty="0" smtClean="0"/>
              <a:t>faster.</a:t>
            </a:r>
          </a:p>
          <a:p>
            <a:pPr marL="285750" indent="-285750">
              <a:buFont typeface="Arial" panose="020B0604020202020204" pitchFamily="34" charset="0"/>
              <a:buChar char="•"/>
            </a:pPr>
            <a:r>
              <a:rPr lang="en-GB" dirty="0" smtClean="0"/>
              <a:t>Prime </a:t>
            </a:r>
            <a:r>
              <a:rPr lang="en-GB" dirty="0"/>
              <a:t>algorithm is match faster on SW that on HW (HW is </a:t>
            </a:r>
            <a:r>
              <a:rPr lang="en-GB" dirty="0"/>
              <a:t>4</a:t>
            </a:r>
            <a:r>
              <a:rPr lang="en-GB" dirty="0" smtClean="0"/>
              <a:t> </a:t>
            </a:r>
            <a:r>
              <a:rPr lang="en-GB" dirty="0" smtClean="0"/>
              <a:t>times slower</a:t>
            </a:r>
            <a:r>
              <a:rPr lang="en-GB" dirty="0"/>
              <a:t>). This might be because HLS default solution is not optimized well for HW or the algorithm itself is faster on </a:t>
            </a:r>
            <a:r>
              <a:rPr lang="en-GB" dirty="0" smtClean="0"/>
              <a:t>SW.</a:t>
            </a:r>
          </a:p>
          <a:p>
            <a:pPr marL="285750" indent="-285750">
              <a:buFont typeface="Arial" panose="020B0604020202020204" pitchFamily="34" charset="0"/>
              <a:buChar char="•"/>
            </a:pPr>
            <a:r>
              <a:rPr lang="en-GB" dirty="0" smtClean="0"/>
              <a:t>GCD </a:t>
            </a:r>
            <a:r>
              <a:rPr lang="en-GB" dirty="0"/>
              <a:t>algorithm got results in single micro seconds on both SW and HW regardless of input size so it's not </a:t>
            </a:r>
            <a:r>
              <a:rPr lang="en-GB" dirty="0" smtClean="0"/>
              <a:t>comparable.</a:t>
            </a:r>
            <a:endParaRPr lang="he-IL" dirty="0"/>
          </a:p>
        </p:txBody>
      </p:sp>
    </p:spTree>
    <p:extLst>
      <p:ext uri="{BB962C8B-B14F-4D97-AF65-F5344CB8AC3E}">
        <p14:creationId xmlns:p14="http://schemas.microsoft.com/office/powerpoint/2010/main" val="107674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smtClean="0"/>
              <a:t>Future Development </a:t>
            </a:r>
            <a:r>
              <a:rPr lang="en-US" sz="4000" dirty="0"/>
              <a:t>O</a:t>
            </a:r>
            <a:r>
              <a:rPr lang="en-US" sz="4000" dirty="0" smtClean="0"/>
              <a:t>ptions</a:t>
            </a:r>
            <a:endParaRPr lang="en-US" sz="4000" dirty="0"/>
          </a:p>
        </p:txBody>
      </p:sp>
      <p:sp>
        <p:nvSpPr>
          <p:cNvPr id="14"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22</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
        <p:nvSpPr>
          <p:cNvPr id="5" name="TextBox 4"/>
          <p:cNvSpPr txBox="1"/>
          <p:nvPr/>
        </p:nvSpPr>
        <p:spPr>
          <a:xfrm>
            <a:off x="840772" y="1437094"/>
            <a:ext cx="7056784" cy="369332"/>
          </a:xfrm>
          <a:prstGeom prst="rect">
            <a:avLst/>
          </a:prstGeom>
          <a:noFill/>
        </p:spPr>
        <p:txBody>
          <a:bodyPr wrap="square" rtlCol="1">
            <a:spAutoFit/>
          </a:bodyPr>
          <a:lstStyle/>
          <a:p>
            <a:r>
              <a:rPr lang="en-US" dirty="0" smtClean="0"/>
              <a:t>This project lays the foundation for an actual HW DLL.</a:t>
            </a:r>
            <a:endParaRPr lang="he-IL" dirty="0"/>
          </a:p>
        </p:txBody>
      </p:sp>
      <p:sp>
        <p:nvSpPr>
          <p:cNvPr id="7" name="TextBox 6"/>
          <p:cNvSpPr txBox="1"/>
          <p:nvPr/>
        </p:nvSpPr>
        <p:spPr>
          <a:xfrm>
            <a:off x="840772" y="2204864"/>
            <a:ext cx="7416824" cy="2862322"/>
          </a:xfrm>
          <a:prstGeom prst="rect">
            <a:avLst/>
          </a:prstGeom>
          <a:noFill/>
        </p:spPr>
        <p:txBody>
          <a:bodyPr wrap="square" rtlCol="1">
            <a:spAutoFit/>
          </a:bodyPr>
          <a:lstStyle/>
          <a:p>
            <a:pPr marL="285750" indent="-285750">
              <a:buFont typeface="Arial" panose="020B0604020202020204" pitchFamily="34" charset="0"/>
              <a:buChar char="•"/>
            </a:pPr>
            <a:r>
              <a:rPr lang="en-GB" dirty="0" smtClean="0"/>
              <a:t>Building a </a:t>
            </a:r>
            <a:r>
              <a:rPr lang="en-GB" dirty="0"/>
              <a:t>L</a:t>
            </a:r>
            <a:r>
              <a:rPr lang="en-GB" dirty="0" smtClean="0"/>
              <a:t>inux kernel module to manage operation.</a:t>
            </a:r>
            <a:br>
              <a:rPr lang="en-GB" dirty="0" smtClean="0"/>
            </a:br>
            <a:r>
              <a:rPr lang="en-GB" dirty="0" smtClean="0"/>
              <a:t>This will enable interrupts and remove poling or busy wait, increasing performance.</a:t>
            </a:r>
          </a:p>
          <a:p>
            <a:pPr marL="285750" indent="-285750">
              <a:buFont typeface="Arial" panose="020B0604020202020204" pitchFamily="34" charset="0"/>
              <a:buChar char="•"/>
            </a:pPr>
            <a:r>
              <a:rPr lang="en-GB" dirty="0" smtClean="0"/>
              <a:t>Building a GUI to see and manage the status of the reconfigurable system.</a:t>
            </a:r>
          </a:p>
          <a:p>
            <a:pPr marL="285750" indent="-285750">
              <a:buFont typeface="Arial" panose="020B0604020202020204" pitchFamily="34" charset="0"/>
              <a:buChar char="•"/>
            </a:pPr>
            <a:r>
              <a:rPr lang="en-GB" dirty="0" smtClean="0"/>
              <a:t>Analyse commercial programs, build and optimize the functions in HLS and demonstrate the multitasking of the system in real HW DLL conditions.</a:t>
            </a:r>
          </a:p>
          <a:p>
            <a:pPr marL="285750" indent="-285750">
              <a:buFont typeface="Arial" panose="020B0604020202020204" pitchFamily="34" charset="0"/>
              <a:buChar char="•"/>
            </a:pPr>
            <a:r>
              <a:rPr lang="en-GB" dirty="0" smtClean="0"/>
              <a:t>Define and build an interface and accelerator that can use more than one reconfigurable block.</a:t>
            </a:r>
          </a:p>
        </p:txBody>
      </p:sp>
    </p:spTree>
    <p:extLst>
      <p:ext uri="{BB962C8B-B14F-4D97-AF65-F5344CB8AC3E}">
        <p14:creationId xmlns:p14="http://schemas.microsoft.com/office/powerpoint/2010/main" val="796226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92896"/>
            <a:ext cx="8229600" cy="3168352"/>
          </a:xfrm>
        </p:spPr>
        <p:txBody>
          <a:bodyPr anchor="t">
            <a:normAutofit/>
          </a:bodyPr>
          <a:lstStyle/>
          <a:p>
            <a:pPr marL="109728" indent="0">
              <a:buNone/>
            </a:pPr>
            <a:r>
              <a:rPr lang="en-US" sz="2800" dirty="0" smtClean="0">
                <a:latin typeface="Calibri" panose="020F0502020204030204" pitchFamily="34" charset="0"/>
              </a:rPr>
              <a:t>For more detailed information,</a:t>
            </a:r>
            <a:br>
              <a:rPr lang="en-US" sz="2800" dirty="0" smtClean="0">
                <a:latin typeface="Calibri" panose="020F0502020204030204" pitchFamily="34" charset="0"/>
              </a:rPr>
            </a:br>
            <a:r>
              <a:rPr lang="en-US" sz="2800" dirty="0" smtClean="0">
                <a:latin typeface="Calibri" panose="020F0502020204030204" pitchFamily="34" charset="0"/>
              </a:rPr>
              <a:t>please read: final_report_ver1.0.docx</a:t>
            </a:r>
          </a:p>
          <a:p>
            <a:pPr marL="109728" indent="0">
              <a:buNone/>
            </a:pPr>
            <a:endParaRPr lang="en-US" sz="2800" dirty="0" smtClean="0">
              <a:latin typeface="Calibri" panose="020F0502020204030204" pitchFamily="34" charset="0"/>
            </a:endParaRPr>
          </a:p>
          <a:p>
            <a:pPr marL="109728" indent="0">
              <a:buNone/>
            </a:pPr>
            <a:endParaRPr lang="en-US" sz="2800" dirty="0" smtClean="0">
              <a:latin typeface="Calibri" panose="020F0502020204030204" pitchFamily="34" charset="0"/>
            </a:endParaRPr>
          </a:p>
          <a:p>
            <a:pPr marL="109728" indent="0">
              <a:buNone/>
            </a:pPr>
            <a:endParaRPr lang="en-US" sz="2800" dirty="0" smtClean="0">
              <a:latin typeface="Calibri" panose="020F0502020204030204" pitchFamily="34" charset="0"/>
            </a:endParaRPr>
          </a:p>
          <a:p>
            <a:pPr marL="109728" indent="0">
              <a:buNone/>
            </a:pPr>
            <a:r>
              <a:rPr lang="en-US" sz="2800" b="1" i="1" dirty="0" smtClean="0">
                <a:solidFill>
                  <a:srgbClr val="002060"/>
                </a:solidFill>
                <a:effectLst>
                  <a:outerShdw blurRad="38100" dist="38100" dir="2700000" algn="tl">
                    <a:srgbClr val="000000">
                      <a:alpha val="43137"/>
                    </a:srgbClr>
                  </a:outerShdw>
                </a:effectLst>
                <a:latin typeface="Calibri" panose="020F0502020204030204" pitchFamily="34" charset="0"/>
              </a:rPr>
              <a:t>Thank You.</a:t>
            </a:r>
            <a:endParaRPr lang="en-US" sz="2800" dirty="0">
              <a:latin typeface="Calibri" panose="020F0502020204030204" pitchFamily="34" charset="0"/>
            </a:endParaRPr>
          </a:p>
        </p:txBody>
      </p:sp>
      <p:sp>
        <p:nvSpPr>
          <p:cNvPr id="3" name="Title 2"/>
          <p:cNvSpPr>
            <a:spLocks noGrp="1"/>
          </p:cNvSpPr>
          <p:nvPr>
            <p:ph type="title"/>
          </p:nvPr>
        </p:nvSpPr>
        <p:spPr>
          <a:xfrm>
            <a:off x="457200" y="274638"/>
            <a:ext cx="8229600" cy="1143000"/>
          </a:xfrm>
        </p:spPr>
        <p:txBody>
          <a:bodyPr>
            <a:normAutofit/>
          </a:bodyPr>
          <a:lstStyle/>
          <a:p>
            <a:r>
              <a:rPr lang="en-US" sz="4000" dirty="0" smtClean="0"/>
              <a:t>Documentation</a:t>
            </a:r>
            <a:endParaRPr lang="en-US" sz="4000" dirty="0"/>
          </a:p>
        </p:txBody>
      </p:sp>
      <p:sp>
        <p:nvSpPr>
          <p:cNvPr id="4"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23</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36729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140968"/>
            <a:ext cx="8229600" cy="2592288"/>
          </a:xfrm>
        </p:spPr>
        <p:txBody>
          <a:bodyPr anchor="t">
            <a:normAutofit/>
          </a:bodyPr>
          <a:lstStyle/>
          <a:p>
            <a:pPr marL="109728" indent="0">
              <a:buNone/>
            </a:pPr>
            <a:r>
              <a:rPr lang="en-US" sz="2000" b="1" dirty="0" smtClean="0">
                <a:latin typeface="Calibri" panose="020F0502020204030204" pitchFamily="34" charset="0"/>
              </a:rPr>
              <a:t>Application Developers:</a:t>
            </a:r>
          </a:p>
          <a:p>
            <a:r>
              <a:rPr lang="en-US" sz="2000" dirty="0" smtClean="0">
                <a:latin typeface="Calibri" panose="020F0502020204030204" pitchFamily="34" charset="0"/>
              </a:rPr>
              <a:t>HLS compatible framework for synthesizing HW accelerators.</a:t>
            </a:r>
          </a:p>
          <a:p>
            <a:r>
              <a:rPr lang="en-US" sz="2000" dirty="0" smtClean="0">
                <a:latin typeface="Calibri" panose="020F0502020204030204" pitchFamily="34" charset="0"/>
              </a:rPr>
              <a:t>Extended </a:t>
            </a:r>
            <a:r>
              <a:rPr lang="en-US" sz="2000" dirty="0">
                <a:latin typeface="Calibri" panose="020F0502020204030204" pitchFamily="34" charset="0"/>
              </a:rPr>
              <a:t>flexibility for interfacing with the HW </a:t>
            </a:r>
            <a:r>
              <a:rPr lang="en-US" sz="2000" dirty="0" smtClean="0">
                <a:latin typeface="Calibri" panose="020F0502020204030204" pitchFamily="34" charset="0"/>
              </a:rPr>
              <a:t>accelerators.</a:t>
            </a:r>
          </a:p>
          <a:p>
            <a:pPr marL="109728" indent="0">
              <a:buNone/>
            </a:pPr>
            <a:endParaRPr lang="en-US" sz="2000" dirty="0" smtClean="0">
              <a:latin typeface="Calibri" panose="020F0502020204030204" pitchFamily="34" charset="0"/>
            </a:endParaRPr>
          </a:p>
          <a:p>
            <a:pPr marL="109728" indent="0">
              <a:buNone/>
            </a:pPr>
            <a:r>
              <a:rPr lang="en-US" sz="2000" b="1" dirty="0" smtClean="0">
                <a:latin typeface="Calibri" panose="020F0502020204030204" pitchFamily="34" charset="0"/>
              </a:rPr>
              <a:t>System </a:t>
            </a:r>
            <a:r>
              <a:rPr lang="en-US" sz="2000" b="1" dirty="0">
                <a:latin typeface="Calibri" panose="020F0502020204030204" pitchFamily="34" charset="0"/>
              </a:rPr>
              <a:t>Users:</a:t>
            </a:r>
          </a:p>
          <a:p>
            <a:r>
              <a:rPr lang="en-US" sz="2000" dirty="0">
                <a:latin typeface="Calibri" panose="020F0502020204030204" pitchFamily="34" charset="0"/>
              </a:rPr>
              <a:t>The architectural modification is transparent.</a:t>
            </a:r>
          </a:p>
          <a:p>
            <a:r>
              <a:rPr lang="en-US" sz="2000" dirty="0">
                <a:latin typeface="Calibri" panose="020F0502020204030204" pitchFamily="34" charset="0"/>
              </a:rPr>
              <a:t>Only the improved performance is </a:t>
            </a:r>
            <a:r>
              <a:rPr lang="en-US" sz="2000" dirty="0" smtClean="0">
                <a:latin typeface="Calibri" panose="020F0502020204030204" pitchFamily="34" charset="0"/>
              </a:rPr>
              <a:t>noticeable.</a:t>
            </a:r>
            <a:endParaRPr lang="en-US" sz="2000" dirty="0">
              <a:latin typeface="Calibri" panose="020F0502020204030204" pitchFamily="34" charset="0"/>
            </a:endParaRPr>
          </a:p>
        </p:txBody>
      </p:sp>
      <p:sp>
        <p:nvSpPr>
          <p:cNvPr id="3" name="Title 2"/>
          <p:cNvSpPr>
            <a:spLocks noGrp="1"/>
          </p:cNvSpPr>
          <p:nvPr>
            <p:ph type="title"/>
          </p:nvPr>
        </p:nvSpPr>
        <p:spPr>
          <a:xfrm>
            <a:off x="457200" y="274638"/>
            <a:ext cx="8229600" cy="1143000"/>
          </a:xfrm>
        </p:spPr>
        <p:txBody>
          <a:bodyPr anchor="ctr">
            <a:normAutofit/>
          </a:bodyPr>
          <a:lstStyle/>
          <a:p>
            <a:pPr>
              <a:spcBef>
                <a:spcPts val="0"/>
              </a:spcBef>
            </a:pPr>
            <a:r>
              <a:rPr lang="en-US" sz="4000" dirty="0" smtClean="0"/>
              <a:t>Objective</a:t>
            </a:r>
            <a:endParaRPr lang="en-US" sz="4000" dirty="0"/>
          </a:p>
        </p:txBody>
      </p:sp>
      <p:sp>
        <p:nvSpPr>
          <p:cNvPr id="4" name="Content Placeholder 1"/>
          <p:cNvSpPr txBox="1">
            <a:spLocks/>
          </p:cNvSpPr>
          <p:nvPr/>
        </p:nvSpPr>
        <p:spPr>
          <a:xfrm>
            <a:off x="457200" y="1481329"/>
            <a:ext cx="8229600" cy="1371607"/>
          </a:xfrm>
          <a:prstGeom prst="rect">
            <a:avLst/>
          </a:prstGeom>
        </p:spPr>
        <p:txBody>
          <a:bodyPr vert="horz" anchor="t">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sz="2800" b="1" i="1" dirty="0" smtClean="0">
                <a:solidFill>
                  <a:srgbClr val="002060"/>
                </a:solidFill>
                <a:effectLst>
                  <a:outerShdw blurRad="38100" dist="38100" dir="2700000" algn="tl">
                    <a:srgbClr val="000000">
                      <a:alpha val="43137"/>
                    </a:srgbClr>
                  </a:outerShdw>
                </a:effectLst>
                <a:latin typeface="Calibri" panose="020F0502020204030204" pitchFamily="34" charset="0"/>
              </a:rPr>
              <a:t>Design and implement an innovative embedded system architecture to manage hardware accelerators in real time.</a:t>
            </a:r>
          </a:p>
        </p:txBody>
      </p:sp>
      <p:sp>
        <p:nvSpPr>
          <p:cNvPr id="7" name="Slide Number Placeholder 3"/>
          <p:cNvSpPr txBox="1">
            <a:spLocks/>
          </p:cNvSpPr>
          <p:nvPr/>
        </p:nvSpPr>
        <p:spPr>
          <a:xfrm>
            <a:off x="173792" y="6309320"/>
            <a:ext cx="450000" cy="450000"/>
          </a:xfrm>
          <a:prstGeom prst="rect">
            <a:avLst/>
          </a:prstGeom>
        </p:spPr>
        <p:txBody>
          <a:bodyPr vert="horz" lIns="45720" rIns="45720" anchor="ctr">
            <a:normAutofit/>
          </a:bodyPr>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64008" algn="l">
              <a:spcBef>
                <a:spcPts val="400"/>
              </a:spcBef>
              <a:buClr>
                <a:schemeClr val="accent1"/>
              </a:buClr>
              <a:buSzPct val="68000"/>
              <a:buFont typeface="Wingdings 3"/>
              <a:buNone/>
            </a:pPr>
            <a:fld id="{9E572A8E-3377-4B64-887C-D0241FB6E2F6}" type="slidenum">
              <a:rPr lang="en-US" sz="2000" b="1" smtClean="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3</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0232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chor="ctr">
            <a:normAutofit/>
          </a:bodyPr>
          <a:lstStyle/>
          <a:p>
            <a:pPr>
              <a:spcBef>
                <a:spcPts val="0"/>
              </a:spcBef>
            </a:pPr>
            <a:r>
              <a:rPr lang="en-US" sz="4000" dirty="0" smtClean="0"/>
              <a:t>Partial Reconfiguration</a:t>
            </a:r>
            <a:endParaRPr lang="en-US" sz="4000" dirty="0"/>
          </a:p>
        </p:txBody>
      </p:sp>
      <p:sp>
        <p:nvSpPr>
          <p:cNvPr id="7" name="Slide Number Placeholder 3"/>
          <p:cNvSpPr txBox="1">
            <a:spLocks/>
          </p:cNvSpPr>
          <p:nvPr/>
        </p:nvSpPr>
        <p:spPr>
          <a:xfrm>
            <a:off x="173792" y="6309320"/>
            <a:ext cx="450000" cy="450000"/>
          </a:xfrm>
          <a:prstGeom prst="rect">
            <a:avLst/>
          </a:prstGeom>
        </p:spPr>
        <p:txBody>
          <a:bodyPr vert="horz" lIns="45720" rIns="45720" anchor="ctr">
            <a:normAutofit/>
          </a:bodyPr>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64008" algn="l">
              <a:spcBef>
                <a:spcPts val="400"/>
              </a:spcBef>
              <a:buClr>
                <a:schemeClr val="accent1"/>
              </a:buClr>
              <a:buSzPct val="68000"/>
              <a:buFont typeface="Wingdings 3"/>
              <a:buNone/>
            </a:pPr>
            <a:fld id="{9E572A8E-3377-4B64-887C-D0241FB6E2F6}" type="slidenum">
              <a:rPr lang="en-US" sz="2000" b="1" smtClean="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4</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grpSp>
        <p:nvGrpSpPr>
          <p:cNvPr id="114" name="Group 113"/>
          <p:cNvGrpSpPr/>
          <p:nvPr/>
        </p:nvGrpSpPr>
        <p:grpSpPr>
          <a:xfrm>
            <a:off x="576000" y="1378800"/>
            <a:ext cx="6839718" cy="4197351"/>
            <a:chOff x="1051200" y="1332000"/>
            <a:chExt cx="6839718" cy="4197351"/>
          </a:xfrm>
        </p:grpSpPr>
        <p:grpSp>
          <p:nvGrpSpPr>
            <p:cNvPr id="116" name="Group 115"/>
            <p:cNvGrpSpPr/>
            <p:nvPr/>
          </p:nvGrpSpPr>
          <p:grpSpPr>
            <a:xfrm>
              <a:off x="1051200" y="1332000"/>
              <a:ext cx="2520869" cy="4193751"/>
              <a:chOff x="1051200" y="1332000"/>
              <a:chExt cx="2520869" cy="4193751"/>
            </a:xfrm>
          </p:grpSpPr>
          <p:sp>
            <p:nvSpPr>
              <p:cNvPr id="169" name="Rounded Rectangle 168"/>
              <p:cNvSpPr/>
              <p:nvPr/>
            </p:nvSpPr>
            <p:spPr>
              <a:xfrm>
                <a:off x="1052337" y="1332000"/>
                <a:ext cx="2519732" cy="4192021"/>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70" name="Group 169"/>
              <p:cNvGrpSpPr/>
              <p:nvPr/>
            </p:nvGrpSpPr>
            <p:grpSpPr>
              <a:xfrm>
                <a:off x="1259632" y="2122758"/>
                <a:ext cx="2100171" cy="3049248"/>
                <a:chOff x="1259632" y="2122758"/>
                <a:chExt cx="2100171" cy="3049248"/>
              </a:xfrm>
            </p:grpSpPr>
            <p:grpSp>
              <p:nvGrpSpPr>
                <p:cNvPr id="172" name="Group 171"/>
                <p:cNvGrpSpPr/>
                <p:nvPr/>
              </p:nvGrpSpPr>
              <p:grpSpPr>
                <a:xfrm>
                  <a:off x="2267759" y="4777200"/>
                  <a:ext cx="88887" cy="394806"/>
                  <a:chOff x="2378641" y="4776705"/>
                  <a:chExt cx="88887" cy="394806"/>
                </a:xfrm>
              </p:grpSpPr>
              <p:sp>
                <p:nvSpPr>
                  <p:cNvPr id="216" name="Oval 215"/>
                  <p:cNvSpPr/>
                  <p:nvPr/>
                </p:nvSpPr>
                <p:spPr>
                  <a:xfrm>
                    <a:off x="2378641" y="4776705"/>
                    <a:ext cx="88887" cy="89684"/>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7" name="Oval 216"/>
                  <p:cNvSpPr/>
                  <p:nvPr/>
                </p:nvSpPr>
                <p:spPr>
                  <a:xfrm>
                    <a:off x="2378641" y="4931356"/>
                    <a:ext cx="88887" cy="89684"/>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8" name="Oval 217"/>
                  <p:cNvSpPr/>
                  <p:nvPr/>
                </p:nvSpPr>
                <p:spPr>
                  <a:xfrm>
                    <a:off x="2378641" y="5081827"/>
                    <a:ext cx="88887" cy="89684"/>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73" name="Group 172"/>
                <p:cNvGrpSpPr/>
                <p:nvPr/>
              </p:nvGrpSpPr>
              <p:grpSpPr>
                <a:xfrm>
                  <a:off x="1259632" y="2122758"/>
                  <a:ext cx="2100171" cy="2290760"/>
                  <a:chOff x="1408061" y="2122758"/>
                  <a:chExt cx="2100171" cy="2290760"/>
                </a:xfrm>
              </p:grpSpPr>
              <p:grpSp>
                <p:nvGrpSpPr>
                  <p:cNvPr id="174" name="Group 173"/>
                  <p:cNvGrpSpPr/>
                  <p:nvPr/>
                </p:nvGrpSpPr>
                <p:grpSpPr>
                  <a:xfrm>
                    <a:off x="1408061" y="2122758"/>
                    <a:ext cx="2095200" cy="366455"/>
                    <a:chOff x="1408061" y="2122758"/>
                    <a:chExt cx="2095200" cy="366455"/>
                  </a:xfrm>
                </p:grpSpPr>
                <p:grpSp>
                  <p:nvGrpSpPr>
                    <p:cNvPr id="210" name="Group 209"/>
                    <p:cNvGrpSpPr/>
                    <p:nvPr/>
                  </p:nvGrpSpPr>
                  <p:grpSpPr>
                    <a:xfrm>
                      <a:off x="1408061" y="2122758"/>
                      <a:ext cx="2095200" cy="363600"/>
                      <a:chOff x="1408061" y="2122758"/>
                      <a:chExt cx="2095200" cy="363600"/>
                    </a:xfrm>
                  </p:grpSpPr>
                  <p:sp>
                    <p:nvSpPr>
                      <p:cNvPr id="214" name="Rounded Rectangle 213"/>
                      <p:cNvSpPr/>
                      <p:nvPr/>
                    </p:nvSpPr>
                    <p:spPr>
                      <a:xfrm>
                        <a:off x="1408061" y="2122758"/>
                        <a:ext cx="2095200" cy="363600"/>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5" name="Rounded Rectangle 214"/>
                      <p:cNvSpPr/>
                      <p:nvPr/>
                    </p:nvSpPr>
                    <p:spPr>
                      <a:xfrm>
                        <a:off x="2233288" y="2141514"/>
                        <a:ext cx="1245600" cy="323862"/>
                      </a:xfrm>
                      <a:prstGeom prst="roundRect">
                        <a:avLst/>
                      </a:prstGeom>
                      <a:solidFill>
                        <a:srgbClr val="92D050"/>
                      </a:solidFill>
                      <a:ln>
                        <a:solidFill>
                          <a:srgbClr val="5A8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211" name="Group 210"/>
                    <p:cNvGrpSpPr/>
                    <p:nvPr/>
                  </p:nvGrpSpPr>
                  <p:grpSpPr>
                    <a:xfrm>
                      <a:off x="1408061" y="2125613"/>
                      <a:ext cx="2095200" cy="363600"/>
                      <a:chOff x="1408061" y="2122758"/>
                      <a:chExt cx="2095200" cy="363600"/>
                    </a:xfrm>
                  </p:grpSpPr>
                  <p:sp>
                    <p:nvSpPr>
                      <p:cNvPr id="212" name="Rounded Rectangle 211"/>
                      <p:cNvSpPr/>
                      <p:nvPr/>
                    </p:nvSpPr>
                    <p:spPr>
                      <a:xfrm>
                        <a:off x="2233288" y="2141396"/>
                        <a:ext cx="1245600" cy="323980"/>
                      </a:xfrm>
                      <a:prstGeom prst="roundRect">
                        <a:avLst/>
                      </a:prstGeom>
                      <a:noFill/>
                      <a:ln>
                        <a:solidFill>
                          <a:srgbClr val="5A8B25"/>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nSpc>
                            <a:spcPct val="115000"/>
                          </a:lnSpc>
                          <a:spcAft>
                            <a:spcPts val="0"/>
                          </a:spcAft>
                        </a:pPr>
                        <a:r>
                          <a:rPr lang="en-US" sz="1100" dirty="0">
                            <a:solidFill>
                              <a:srgbClr val="000000"/>
                            </a:solidFill>
                            <a:ea typeface="Times New Roman"/>
                            <a:cs typeface="Arial"/>
                          </a:rPr>
                          <a:t>L</a:t>
                        </a:r>
                        <a:r>
                          <a:rPr lang="en-US" sz="1100" dirty="0" smtClean="0">
                            <a:solidFill>
                              <a:srgbClr val="000000"/>
                            </a:solidFill>
                            <a:effectLst/>
                            <a:ea typeface="Times New Roman"/>
                            <a:cs typeface="Arial"/>
                          </a:rPr>
                          <a:t>M A[9:15</a:t>
                        </a:r>
                        <a:r>
                          <a:rPr lang="en-US" sz="1100" dirty="0">
                            <a:solidFill>
                              <a:srgbClr val="000000"/>
                            </a:solidFill>
                            <a:effectLst/>
                            <a:ea typeface="Times New Roman"/>
                            <a:cs typeface="Arial"/>
                          </a:rPr>
                          <a:t>]</a:t>
                        </a:r>
                        <a:endParaRPr lang="en-US" sz="1100" dirty="0">
                          <a:effectLst/>
                          <a:ea typeface="Times New Roman"/>
                          <a:cs typeface="Arial"/>
                        </a:endParaRPr>
                      </a:p>
                    </p:txBody>
                  </p:sp>
                  <p:sp>
                    <p:nvSpPr>
                      <p:cNvPr id="213" name="Rounded Rectangle 212"/>
                      <p:cNvSpPr/>
                      <p:nvPr/>
                    </p:nvSpPr>
                    <p:spPr>
                      <a:xfrm>
                        <a:off x="1408061" y="2122758"/>
                        <a:ext cx="2095200" cy="363600"/>
                      </a:xfrm>
                      <a:prstGeom prst="roundRect">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en-US" sz="1100" dirty="0" smtClean="0">
                            <a:solidFill>
                              <a:srgbClr val="000000"/>
                            </a:solidFill>
                            <a:effectLst/>
                            <a:ea typeface="Times New Roman"/>
                            <a:cs typeface="Arial"/>
                          </a:rPr>
                          <a:t>Func A</a:t>
                        </a:r>
                        <a:endParaRPr lang="en-US" sz="1100" dirty="0">
                          <a:effectLst/>
                          <a:ea typeface="Times New Roman"/>
                          <a:cs typeface="Arial"/>
                        </a:endParaRPr>
                      </a:p>
                    </p:txBody>
                  </p:sp>
                </p:grpSp>
              </p:grpSp>
              <p:grpSp>
                <p:nvGrpSpPr>
                  <p:cNvPr id="175" name="Group 174"/>
                  <p:cNvGrpSpPr/>
                  <p:nvPr/>
                </p:nvGrpSpPr>
                <p:grpSpPr>
                  <a:xfrm>
                    <a:off x="1408061" y="2507252"/>
                    <a:ext cx="2095200" cy="365938"/>
                    <a:chOff x="1408061" y="2507252"/>
                    <a:chExt cx="2095200" cy="365938"/>
                  </a:xfrm>
                </p:grpSpPr>
                <p:grpSp>
                  <p:nvGrpSpPr>
                    <p:cNvPr id="204" name="Group 203"/>
                    <p:cNvGrpSpPr/>
                    <p:nvPr/>
                  </p:nvGrpSpPr>
                  <p:grpSpPr>
                    <a:xfrm>
                      <a:off x="1408061" y="2507252"/>
                      <a:ext cx="2095200" cy="363600"/>
                      <a:chOff x="1408061" y="2507252"/>
                      <a:chExt cx="2095200" cy="363600"/>
                    </a:xfrm>
                  </p:grpSpPr>
                  <p:sp>
                    <p:nvSpPr>
                      <p:cNvPr id="208" name="Rounded Rectangle 207"/>
                      <p:cNvSpPr/>
                      <p:nvPr/>
                    </p:nvSpPr>
                    <p:spPr>
                      <a:xfrm>
                        <a:off x="1408061" y="2507252"/>
                        <a:ext cx="2095200" cy="363600"/>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9" name="Rounded Rectangle 208"/>
                      <p:cNvSpPr/>
                      <p:nvPr/>
                    </p:nvSpPr>
                    <p:spPr>
                      <a:xfrm>
                        <a:off x="2233288" y="2526008"/>
                        <a:ext cx="1245600" cy="323862"/>
                      </a:xfrm>
                      <a:prstGeom prst="roundRect">
                        <a:avLst/>
                      </a:prstGeom>
                      <a:solidFill>
                        <a:srgbClr val="92D050"/>
                      </a:solidFill>
                      <a:ln>
                        <a:solidFill>
                          <a:srgbClr val="5A8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205" name="Group 204"/>
                    <p:cNvGrpSpPr/>
                    <p:nvPr/>
                  </p:nvGrpSpPr>
                  <p:grpSpPr>
                    <a:xfrm>
                      <a:off x="1408061" y="2509590"/>
                      <a:ext cx="2095200" cy="363600"/>
                      <a:chOff x="1408061" y="2503200"/>
                      <a:chExt cx="2095200" cy="363600"/>
                    </a:xfrm>
                  </p:grpSpPr>
                  <p:sp>
                    <p:nvSpPr>
                      <p:cNvPr id="206" name="Rounded Rectangle 205"/>
                      <p:cNvSpPr/>
                      <p:nvPr/>
                    </p:nvSpPr>
                    <p:spPr>
                      <a:xfrm>
                        <a:off x="2235977" y="2523010"/>
                        <a:ext cx="1245600" cy="323980"/>
                      </a:xfrm>
                      <a:prstGeom prst="roundRect">
                        <a:avLst/>
                      </a:prstGeom>
                      <a:noFill/>
                      <a:ln>
                        <a:solidFill>
                          <a:srgbClr val="5A8B25"/>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nSpc>
                            <a:spcPct val="115000"/>
                          </a:lnSpc>
                          <a:spcAft>
                            <a:spcPts val="0"/>
                          </a:spcAft>
                        </a:pPr>
                        <a:r>
                          <a:rPr lang="en-US" sz="1100" dirty="0">
                            <a:solidFill>
                              <a:srgbClr val="000000"/>
                            </a:solidFill>
                            <a:ea typeface="Times New Roman"/>
                            <a:cs typeface="Arial"/>
                          </a:rPr>
                          <a:t>L</a:t>
                        </a:r>
                        <a:r>
                          <a:rPr lang="en-US" sz="1100" dirty="0" smtClean="0">
                            <a:solidFill>
                              <a:srgbClr val="000000"/>
                            </a:solidFill>
                            <a:effectLst/>
                            <a:ea typeface="Times New Roman"/>
                            <a:cs typeface="Arial"/>
                          </a:rPr>
                          <a:t>M B[0:2,8:15</a:t>
                        </a:r>
                        <a:r>
                          <a:rPr lang="en-US" sz="1100" dirty="0">
                            <a:solidFill>
                              <a:srgbClr val="000000"/>
                            </a:solidFill>
                            <a:effectLst/>
                            <a:ea typeface="Times New Roman"/>
                            <a:cs typeface="Arial"/>
                          </a:rPr>
                          <a:t>]</a:t>
                        </a:r>
                        <a:endParaRPr lang="en-US" sz="1100" dirty="0">
                          <a:effectLst/>
                          <a:ea typeface="Times New Roman"/>
                          <a:cs typeface="Arial"/>
                        </a:endParaRPr>
                      </a:p>
                    </p:txBody>
                  </p:sp>
                  <p:sp>
                    <p:nvSpPr>
                      <p:cNvPr id="207" name="Rounded Rectangle 206"/>
                      <p:cNvSpPr/>
                      <p:nvPr/>
                    </p:nvSpPr>
                    <p:spPr>
                      <a:xfrm>
                        <a:off x="1408061" y="2503200"/>
                        <a:ext cx="2095200" cy="363600"/>
                      </a:xfrm>
                      <a:prstGeom prst="roundRect">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en-US" sz="1100" dirty="0">
                            <a:solidFill>
                              <a:srgbClr val="000000"/>
                            </a:solidFill>
                            <a:ea typeface="Times New Roman"/>
                            <a:cs typeface="Arial"/>
                          </a:rPr>
                          <a:t>Func B</a:t>
                        </a:r>
                        <a:endParaRPr lang="en-US" sz="1100" dirty="0">
                          <a:effectLst/>
                          <a:ea typeface="Times New Roman"/>
                          <a:cs typeface="Arial"/>
                        </a:endParaRPr>
                      </a:p>
                    </p:txBody>
                  </p:sp>
                </p:grpSp>
              </p:grpSp>
              <p:grpSp>
                <p:nvGrpSpPr>
                  <p:cNvPr id="176" name="Group 175"/>
                  <p:cNvGrpSpPr/>
                  <p:nvPr/>
                </p:nvGrpSpPr>
                <p:grpSpPr>
                  <a:xfrm>
                    <a:off x="1408061" y="2885945"/>
                    <a:ext cx="2095200" cy="364713"/>
                    <a:chOff x="1408061" y="2885945"/>
                    <a:chExt cx="2095200" cy="364713"/>
                  </a:xfrm>
                </p:grpSpPr>
                <p:grpSp>
                  <p:nvGrpSpPr>
                    <p:cNvPr id="198" name="Group 197"/>
                    <p:cNvGrpSpPr/>
                    <p:nvPr/>
                  </p:nvGrpSpPr>
                  <p:grpSpPr>
                    <a:xfrm>
                      <a:off x="1408061" y="2887058"/>
                      <a:ext cx="2095200" cy="363600"/>
                      <a:chOff x="1408061" y="2887058"/>
                      <a:chExt cx="2095200" cy="363600"/>
                    </a:xfrm>
                  </p:grpSpPr>
                  <p:sp>
                    <p:nvSpPr>
                      <p:cNvPr id="202" name="Rounded Rectangle 201"/>
                      <p:cNvSpPr/>
                      <p:nvPr/>
                    </p:nvSpPr>
                    <p:spPr>
                      <a:xfrm>
                        <a:off x="1408061" y="2887058"/>
                        <a:ext cx="2095200" cy="363600"/>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3" name="Rounded Rectangle 202"/>
                      <p:cNvSpPr/>
                      <p:nvPr/>
                    </p:nvSpPr>
                    <p:spPr>
                      <a:xfrm>
                        <a:off x="2233288" y="2905814"/>
                        <a:ext cx="1245600" cy="323862"/>
                      </a:xfrm>
                      <a:prstGeom prst="roundRect">
                        <a:avLst/>
                      </a:prstGeom>
                      <a:solidFill>
                        <a:srgbClr val="92D050"/>
                      </a:solidFill>
                      <a:ln>
                        <a:solidFill>
                          <a:srgbClr val="5A8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199" name="Group 198"/>
                    <p:cNvGrpSpPr/>
                    <p:nvPr/>
                  </p:nvGrpSpPr>
                  <p:grpSpPr>
                    <a:xfrm>
                      <a:off x="1408061" y="2885945"/>
                      <a:ext cx="2095200" cy="363600"/>
                      <a:chOff x="1408061" y="2887058"/>
                      <a:chExt cx="2095200" cy="363600"/>
                    </a:xfrm>
                  </p:grpSpPr>
                  <p:sp>
                    <p:nvSpPr>
                      <p:cNvPr id="200" name="Rounded Rectangle 199"/>
                      <p:cNvSpPr/>
                      <p:nvPr/>
                    </p:nvSpPr>
                    <p:spPr>
                      <a:xfrm>
                        <a:off x="2233288" y="2906868"/>
                        <a:ext cx="1245600" cy="323980"/>
                      </a:xfrm>
                      <a:prstGeom prst="roundRect">
                        <a:avLst/>
                      </a:prstGeom>
                      <a:noFill/>
                      <a:ln>
                        <a:solidFill>
                          <a:srgbClr val="5A8B25"/>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nSpc>
                            <a:spcPct val="115000"/>
                          </a:lnSpc>
                          <a:spcAft>
                            <a:spcPts val="0"/>
                          </a:spcAft>
                        </a:pPr>
                        <a:r>
                          <a:rPr lang="en-US" sz="1100" dirty="0">
                            <a:solidFill>
                              <a:srgbClr val="000000"/>
                            </a:solidFill>
                            <a:ea typeface="Times New Roman"/>
                            <a:cs typeface="Arial"/>
                          </a:rPr>
                          <a:t>L</a:t>
                        </a:r>
                        <a:r>
                          <a:rPr lang="en-US" sz="1100" dirty="0" smtClean="0">
                            <a:solidFill>
                              <a:srgbClr val="000000"/>
                            </a:solidFill>
                            <a:effectLst/>
                            <a:ea typeface="Times New Roman"/>
                            <a:cs typeface="Arial"/>
                          </a:rPr>
                          <a:t>M C[0:15</a:t>
                        </a:r>
                        <a:r>
                          <a:rPr lang="en-US" sz="1100" dirty="0">
                            <a:solidFill>
                              <a:srgbClr val="000000"/>
                            </a:solidFill>
                            <a:effectLst/>
                            <a:ea typeface="Times New Roman"/>
                            <a:cs typeface="Arial"/>
                          </a:rPr>
                          <a:t>]</a:t>
                        </a:r>
                        <a:endParaRPr lang="en-US" sz="1100" dirty="0">
                          <a:effectLst/>
                          <a:ea typeface="Times New Roman"/>
                          <a:cs typeface="Arial"/>
                        </a:endParaRPr>
                      </a:p>
                    </p:txBody>
                  </p:sp>
                  <p:sp>
                    <p:nvSpPr>
                      <p:cNvPr id="201" name="Rounded Rectangle 200"/>
                      <p:cNvSpPr/>
                      <p:nvPr/>
                    </p:nvSpPr>
                    <p:spPr>
                      <a:xfrm>
                        <a:off x="1408061" y="2887058"/>
                        <a:ext cx="2095200" cy="363600"/>
                      </a:xfrm>
                      <a:prstGeom prst="roundRect">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en-US" sz="1100" dirty="0">
                            <a:solidFill>
                              <a:srgbClr val="000000"/>
                            </a:solidFill>
                            <a:ea typeface="Times New Roman"/>
                            <a:cs typeface="Arial"/>
                          </a:rPr>
                          <a:t>Func C</a:t>
                        </a:r>
                        <a:endParaRPr lang="en-US" sz="1100" dirty="0">
                          <a:effectLst/>
                          <a:ea typeface="Times New Roman"/>
                          <a:cs typeface="Arial"/>
                        </a:endParaRPr>
                      </a:p>
                    </p:txBody>
                  </p:sp>
                </p:grpSp>
              </p:grpSp>
              <p:grpSp>
                <p:nvGrpSpPr>
                  <p:cNvPr id="177" name="Group 176"/>
                  <p:cNvGrpSpPr/>
                  <p:nvPr/>
                </p:nvGrpSpPr>
                <p:grpSpPr>
                  <a:xfrm>
                    <a:off x="1408061" y="3276241"/>
                    <a:ext cx="2095200" cy="363600"/>
                    <a:chOff x="1408061" y="3276241"/>
                    <a:chExt cx="2095200" cy="363600"/>
                  </a:xfrm>
                </p:grpSpPr>
                <p:grpSp>
                  <p:nvGrpSpPr>
                    <p:cNvPr id="192" name="Group 191"/>
                    <p:cNvGrpSpPr/>
                    <p:nvPr/>
                  </p:nvGrpSpPr>
                  <p:grpSpPr>
                    <a:xfrm>
                      <a:off x="1408061" y="3276241"/>
                      <a:ext cx="2095200" cy="363600"/>
                      <a:chOff x="1408061" y="3276241"/>
                      <a:chExt cx="2095200" cy="363600"/>
                    </a:xfrm>
                  </p:grpSpPr>
                  <p:sp>
                    <p:nvSpPr>
                      <p:cNvPr id="196" name="Rounded Rectangle 195"/>
                      <p:cNvSpPr/>
                      <p:nvPr/>
                    </p:nvSpPr>
                    <p:spPr>
                      <a:xfrm>
                        <a:off x="1408061" y="3276241"/>
                        <a:ext cx="2095200" cy="363600"/>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7" name="Rounded Rectangle 196"/>
                      <p:cNvSpPr/>
                      <p:nvPr/>
                    </p:nvSpPr>
                    <p:spPr>
                      <a:xfrm>
                        <a:off x="2233288" y="3294997"/>
                        <a:ext cx="1245600" cy="323862"/>
                      </a:xfrm>
                      <a:prstGeom prst="roundRect">
                        <a:avLst/>
                      </a:prstGeom>
                      <a:solidFill>
                        <a:srgbClr val="92D050"/>
                      </a:solidFill>
                      <a:ln>
                        <a:solidFill>
                          <a:srgbClr val="5A8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193" name="Group 192"/>
                    <p:cNvGrpSpPr/>
                    <p:nvPr/>
                  </p:nvGrpSpPr>
                  <p:grpSpPr>
                    <a:xfrm>
                      <a:off x="1408061" y="3276241"/>
                      <a:ext cx="2095200" cy="363600"/>
                      <a:chOff x="1408061" y="3276241"/>
                      <a:chExt cx="2095200" cy="363600"/>
                    </a:xfrm>
                  </p:grpSpPr>
                  <p:sp>
                    <p:nvSpPr>
                      <p:cNvPr id="194" name="Rounded Rectangle 193"/>
                      <p:cNvSpPr/>
                      <p:nvPr/>
                    </p:nvSpPr>
                    <p:spPr>
                      <a:xfrm>
                        <a:off x="2233288" y="3296051"/>
                        <a:ext cx="1245600" cy="323980"/>
                      </a:xfrm>
                      <a:prstGeom prst="roundRect">
                        <a:avLst/>
                      </a:prstGeom>
                      <a:noFill/>
                      <a:ln>
                        <a:solidFill>
                          <a:srgbClr val="5A8B25"/>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nSpc>
                            <a:spcPct val="115000"/>
                          </a:lnSpc>
                          <a:spcAft>
                            <a:spcPts val="0"/>
                          </a:spcAft>
                        </a:pPr>
                        <a:r>
                          <a:rPr lang="en-US" sz="1100" dirty="0">
                            <a:solidFill>
                              <a:srgbClr val="000000"/>
                            </a:solidFill>
                            <a:ea typeface="Times New Roman"/>
                            <a:cs typeface="Arial"/>
                          </a:rPr>
                          <a:t>L</a:t>
                        </a:r>
                        <a:r>
                          <a:rPr lang="en-US" sz="1100" dirty="0" smtClean="0">
                            <a:solidFill>
                              <a:srgbClr val="000000"/>
                            </a:solidFill>
                            <a:effectLst/>
                            <a:ea typeface="Times New Roman"/>
                            <a:cs typeface="Arial"/>
                          </a:rPr>
                          <a:t>M D[0:2,7:15</a:t>
                        </a:r>
                        <a:r>
                          <a:rPr lang="en-US" sz="1100" dirty="0">
                            <a:solidFill>
                              <a:srgbClr val="000000"/>
                            </a:solidFill>
                            <a:effectLst/>
                            <a:ea typeface="Times New Roman"/>
                            <a:cs typeface="Arial"/>
                          </a:rPr>
                          <a:t>]</a:t>
                        </a:r>
                        <a:endParaRPr lang="en-US" sz="1100" dirty="0">
                          <a:effectLst/>
                          <a:ea typeface="Times New Roman"/>
                          <a:cs typeface="Arial"/>
                        </a:endParaRPr>
                      </a:p>
                    </p:txBody>
                  </p:sp>
                  <p:sp>
                    <p:nvSpPr>
                      <p:cNvPr id="195" name="Rounded Rectangle 194"/>
                      <p:cNvSpPr/>
                      <p:nvPr/>
                    </p:nvSpPr>
                    <p:spPr>
                      <a:xfrm>
                        <a:off x="1408061" y="3276241"/>
                        <a:ext cx="2095200" cy="363600"/>
                      </a:xfrm>
                      <a:prstGeom prst="roundRect">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en-US" sz="1100" dirty="0">
                            <a:solidFill>
                              <a:srgbClr val="000000"/>
                            </a:solidFill>
                            <a:ea typeface="Times New Roman"/>
                            <a:cs typeface="Arial"/>
                          </a:rPr>
                          <a:t>Func D</a:t>
                        </a:r>
                        <a:endParaRPr lang="en-US" sz="1100" dirty="0">
                          <a:effectLst/>
                          <a:ea typeface="Times New Roman"/>
                          <a:cs typeface="Arial"/>
                        </a:endParaRPr>
                      </a:p>
                    </p:txBody>
                  </p:sp>
                </p:grpSp>
              </p:grpSp>
              <p:grpSp>
                <p:nvGrpSpPr>
                  <p:cNvPr id="178" name="Group 177"/>
                  <p:cNvGrpSpPr/>
                  <p:nvPr/>
                </p:nvGrpSpPr>
                <p:grpSpPr>
                  <a:xfrm>
                    <a:off x="1408061" y="3665423"/>
                    <a:ext cx="2100171" cy="363600"/>
                    <a:chOff x="1408061" y="3665423"/>
                    <a:chExt cx="2100171" cy="363600"/>
                  </a:xfrm>
                </p:grpSpPr>
                <p:grpSp>
                  <p:nvGrpSpPr>
                    <p:cNvPr id="186" name="Group 185"/>
                    <p:cNvGrpSpPr/>
                    <p:nvPr/>
                  </p:nvGrpSpPr>
                  <p:grpSpPr>
                    <a:xfrm>
                      <a:off x="1408061" y="3665423"/>
                      <a:ext cx="2095200" cy="363600"/>
                      <a:chOff x="1408061" y="3665423"/>
                      <a:chExt cx="2095200" cy="363600"/>
                    </a:xfrm>
                  </p:grpSpPr>
                  <p:sp>
                    <p:nvSpPr>
                      <p:cNvPr id="190" name="Rounded Rectangle 189"/>
                      <p:cNvSpPr/>
                      <p:nvPr/>
                    </p:nvSpPr>
                    <p:spPr>
                      <a:xfrm>
                        <a:off x="1408061" y="3665423"/>
                        <a:ext cx="2095200" cy="363600"/>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1" name="Rounded Rectangle 190"/>
                      <p:cNvSpPr/>
                      <p:nvPr/>
                    </p:nvSpPr>
                    <p:spPr>
                      <a:xfrm>
                        <a:off x="2233288" y="3684179"/>
                        <a:ext cx="1245600" cy="323862"/>
                      </a:xfrm>
                      <a:prstGeom prst="roundRect">
                        <a:avLst/>
                      </a:prstGeom>
                      <a:solidFill>
                        <a:srgbClr val="92D050"/>
                      </a:solidFill>
                      <a:ln>
                        <a:solidFill>
                          <a:srgbClr val="5A8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187" name="Group 186"/>
                    <p:cNvGrpSpPr/>
                    <p:nvPr/>
                  </p:nvGrpSpPr>
                  <p:grpSpPr>
                    <a:xfrm>
                      <a:off x="1413032" y="3665423"/>
                      <a:ext cx="2095200" cy="363600"/>
                      <a:chOff x="1411330" y="3667710"/>
                      <a:chExt cx="2095200" cy="363600"/>
                    </a:xfrm>
                  </p:grpSpPr>
                  <p:sp>
                    <p:nvSpPr>
                      <p:cNvPr id="188" name="Rounded Rectangle 187"/>
                      <p:cNvSpPr/>
                      <p:nvPr/>
                    </p:nvSpPr>
                    <p:spPr>
                      <a:xfrm>
                        <a:off x="2235977" y="3689817"/>
                        <a:ext cx="1245600" cy="323980"/>
                      </a:xfrm>
                      <a:prstGeom prst="roundRect">
                        <a:avLst/>
                      </a:prstGeom>
                      <a:noFill/>
                      <a:ln>
                        <a:solidFill>
                          <a:srgbClr val="5A8B25"/>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nSpc>
                            <a:spcPct val="115000"/>
                          </a:lnSpc>
                          <a:spcAft>
                            <a:spcPts val="0"/>
                          </a:spcAft>
                        </a:pPr>
                        <a:r>
                          <a:rPr lang="en-US" sz="1100" dirty="0">
                            <a:solidFill>
                              <a:srgbClr val="000000"/>
                            </a:solidFill>
                            <a:ea typeface="Times New Roman"/>
                            <a:cs typeface="Arial"/>
                          </a:rPr>
                          <a:t>L</a:t>
                        </a:r>
                        <a:r>
                          <a:rPr lang="en-US" sz="1100" dirty="0" smtClean="0">
                            <a:solidFill>
                              <a:srgbClr val="000000"/>
                            </a:solidFill>
                            <a:effectLst/>
                            <a:ea typeface="Times New Roman"/>
                            <a:cs typeface="Arial"/>
                          </a:rPr>
                          <a:t>M E[0:1]</a:t>
                        </a:r>
                        <a:endParaRPr lang="en-US" sz="1100" dirty="0">
                          <a:effectLst/>
                          <a:ea typeface="Times New Roman"/>
                          <a:cs typeface="Arial"/>
                        </a:endParaRPr>
                      </a:p>
                    </p:txBody>
                  </p:sp>
                  <p:sp>
                    <p:nvSpPr>
                      <p:cNvPr id="189" name="Rounded Rectangle 188"/>
                      <p:cNvSpPr/>
                      <p:nvPr/>
                    </p:nvSpPr>
                    <p:spPr>
                      <a:xfrm>
                        <a:off x="1411330" y="3667710"/>
                        <a:ext cx="2095200" cy="363600"/>
                      </a:xfrm>
                      <a:prstGeom prst="roundRect">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en-US" sz="1100" dirty="0">
                            <a:solidFill>
                              <a:srgbClr val="000000"/>
                            </a:solidFill>
                            <a:ea typeface="Times New Roman"/>
                            <a:cs typeface="Arial"/>
                          </a:rPr>
                          <a:t>Func E</a:t>
                        </a:r>
                        <a:endParaRPr lang="en-US" sz="1100" dirty="0">
                          <a:effectLst/>
                          <a:ea typeface="Times New Roman"/>
                          <a:cs typeface="Arial"/>
                        </a:endParaRPr>
                      </a:p>
                    </p:txBody>
                  </p:sp>
                </p:grpSp>
              </p:grpSp>
              <p:grpSp>
                <p:nvGrpSpPr>
                  <p:cNvPr id="179" name="Group 178"/>
                  <p:cNvGrpSpPr/>
                  <p:nvPr/>
                </p:nvGrpSpPr>
                <p:grpSpPr>
                  <a:xfrm>
                    <a:off x="1408061" y="4048805"/>
                    <a:ext cx="2100171" cy="364713"/>
                    <a:chOff x="1408061" y="4048805"/>
                    <a:chExt cx="2100171" cy="364713"/>
                  </a:xfrm>
                </p:grpSpPr>
                <p:grpSp>
                  <p:nvGrpSpPr>
                    <p:cNvPr id="180" name="Group 179"/>
                    <p:cNvGrpSpPr/>
                    <p:nvPr/>
                  </p:nvGrpSpPr>
                  <p:grpSpPr>
                    <a:xfrm>
                      <a:off x="1408061" y="4049918"/>
                      <a:ext cx="2095200" cy="363600"/>
                      <a:chOff x="1408061" y="4049918"/>
                      <a:chExt cx="2095200" cy="363600"/>
                    </a:xfrm>
                  </p:grpSpPr>
                  <p:sp>
                    <p:nvSpPr>
                      <p:cNvPr id="184" name="Rounded Rectangle 183"/>
                      <p:cNvSpPr/>
                      <p:nvPr/>
                    </p:nvSpPr>
                    <p:spPr>
                      <a:xfrm>
                        <a:off x="1408061" y="4049918"/>
                        <a:ext cx="2095200" cy="363600"/>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5" name="Rounded Rectangle 184"/>
                      <p:cNvSpPr/>
                      <p:nvPr/>
                    </p:nvSpPr>
                    <p:spPr>
                      <a:xfrm>
                        <a:off x="2233288" y="4068674"/>
                        <a:ext cx="1245600" cy="323862"/>
                      </a:xfrm>
                      <a:prstGeom prst="roundRect">
                        <a:avLst/>
                      </a:prstGeom>
                      <a:solidFill>
                        <a:srgbClr val="92D050"/>
                      </a:solidFill>
                      <a:ln>
                        <a:solidFill>
                          <a:srgbClr val="5A8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181" name="Group 180"/>
                    <p:cNvGrpSpPr/>
                    <p:nvPr/>
                  </p:nvGrpSpPr>
                  <p:grpSpPr>
                    <a:xfrm>
                      <a:off x="1413032" y="4048805"/>
                      <a:ext cx="2095200" cy="363600"/>
                      <a:chOff x="1408061" y="4048805"/>
                      <a:chExt cx="2095200" cy="363600"/>
                    </a:xfrm>
                  </p:grpSpPr>
                  <p:sp>
                    <p:nvSpPr>
                      <p:cNvPr id="182" name="Rounded Rectangle 181"/>
                      <p:cNvSpPr/>
                      <p:nvPr/>
                    </p:nvSpPr>
                    <p:spPr>
                      <a:xfrm>
                        <a:off x="2233288" y="4065586"/>
                        <a:ext cx="1245600" cy="323980"/>
                      </a:xfrm>
                      <a:prstGeom prst="roundRect">
                        <a:avLst/>
                      </a:prstGeom>
                      <a:noFill/>
                      <a:ln>
                        <a:solidFill>
                          <a:srgbClr val="5A8B25"/>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nSpc>
                            <a:spcPct val="115000"/>
                          </a:lnSpc>
                          <a:spcAft>
                            <a:spcPts val="0"/>
                          </a:spcAft>
                        </a:pPr>
                        <a:r>
                          <a:rPr lang="en-US" sz="1100" dirty="0">
                            <a:solidFill>
                              <a:srgbClr val="000000"/>
                            </a:solidFill>
                            <a:ea typeface="Times New Roman"/>
                            <a:cs typeface="Arial"/>
                          </a:rPr>
                          <a:t>L</a:t>
                        </a:r>
                        <a:r>
                          <a:rPr lang="en-US" sz="1100" dirty="0" smtClean="0">
                            <a:solidFill>
                              <a:srgbClr val="000000"/>
                            </a:solidFill>
                            <a:effectLst/>
                            <a:ea typeface="Times New Roman"/>
                            <a:cs typeface="Arial"/>
                          </a:rPr>
                          <a:t>M </a:t>
                        </a:r>
                        <a:r>
                          <a:rPr lang="en-US" sz="1100" dirty="0">
                            <a:solidFill>
                              <a:srgbClr val="000000"/>
                            </a:solidFill>
                            <a:effectLst/>
                            <a:ea typeface="Times New Roman"/>
                            <a:cs typeface="Arial"/>
                          </a:rPr>
                          <a:t>F[0:15]</a:t>
                        </a:r>
                        <a:endParaRPr lang="en-US" sz="1100" dirty="0">
                          <a:effectLst/>
                          <a:ea typeface="Times New Roman"/>
                          <a:cs typeface="Arial"/>
                        </a:endParaRPr>
                      </a:p>
                    </p:txBody>
                  </p:sp>
                  <p:sp>
                    <p:nvSpPr>
                      <p:cNvPr id="183" name="Rounded Rectangle 182"/>
                      <p:cNvSpPr/>
                      <p:nvPr/>
                    </p:nvSpPr>
                    <p:spPr>
                      <a:xfrm>
                        <a:off x="1408061" y="4048805"/>
                        <a:ext cx="2095200" cy="363600"/>
                      </a:xfrm>
                      <a:prstGeom prst="roundRect">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en-US" sz="1100" dirty="0">
                            <a:solidFill>
                              <a:srgbClr val="000000"/>
                            </a:solidFill>
                            <a:ea typeface="Times New Roman"/>
                            <a:cs typeface="Arial"/>
                          </a:rPr>
                          <a:t>Func F</a:t>
                        </a:r>
                        <a:endParaRPr lang="en-US" sz="1100" dirty="0">
                          <a:effectLst/>
                          <a:ea typeface="Times New Roman"/>
                          <a:cs typeface="Arial"/>
                        </a:endParaRPr>
                      </a:p>
                    </p:txBody>
                  </p:sp>
                </p:grpSp>
              </p:grpSp>
            </p:grpSp>
          </p:grpSp>
          <p:sp>
            <p:nvSpPr>
              <p:cNvPr id="171" name="Rounded Rectangle 170"/>
              <p:cNvSpPr/>
              <p:nvPr/>
            </p:nvSpPr>
            <p:spPr>
              <a:xfrm>
                <a:off x="1051200" y="1332000"/>
                <a:ext cx="2520000" cy="4193751"/>
              </a:xfrm>
              <a:prstGeom prst="roundRect">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0"/>
                  </a:spcAft>
                </a:pPr>
                <a:r>
                  <a:rPr lang="en-US" sz="2000" b="1" dirty="0" smtClean="0">
                    <a:solidFill>
                      <a:srgbClr val="92D050"/>
                    </a:solidFill>
                    <a:effectLst>
                      <a:outerShdw blurRad="80010" dist="40005" dir="5040000" algn="tl">
                        <a:srgbClr val="000000">
                          <a:alpha val="30000"/>
                        </a:srgbClr>
                      </a:outerShdw>
                    </a:effectLst>
                    <a:ea typeface="Times New Roman"/>
                    <a:cs typeface="Arial"/>
                  </a:rPr>
                  <a:t>Available functions</a:t>
                </a:r>
                <a:endParaRPr lang="en-US" sz="2000" b="1" i="1" dirty="0">
                  <a:effectLst/>
                  <a:ea typeface="Times New Roman"/>
                  <a:cs typeface="Arial"/>
                </a:endParaRPr>
              </a:p>
            </p:txBody>
          </p:sp>
        </p:grpSp>
        <p:grpSp>
          <p:nvGrpSpPr>
            <p:cNvPr id="117" name="Group 116"/>
            <p:cNvGrpSpPr/>
            <p:nvPr/>
          </p:nvGrpSpPr>
          <p:grpSpPr>
            <a:xfrm>
              <a:off x="4885200" y="1332000"/>
              <a:ext cx="3005718" cy="4197351"/>
              <a:chOff x="4752000" y="1332000"/>
              <a:chExt cx="3005718" cy="4197351"/>
            </a:xfrm>
          </p:grpSpPr>
          <p:sp>
            <p:nvSpPr>
              <p:cNvPr id="118" name="Rounded Rectangle 117"/>
              <p:cNvSpPr/>
              <p:nvPr/>
            </p:nvSpPr>
            <p:spPr>
              <a:xfrm>
                <a:off x="4752000" y="1332000"/>
                <a:ext cx="3002118" cy="4197351"/>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115000"/>
                  </a:lnSpc>
                  <a:spcAft>
                    <a:spcPts val="1000"/>
                  </a:spcAft>
                </a:pPr>
                <a:r>
                  <a:rPr lang="en-US" sz="1100">
                    <a:effectLst/>
                    <a:ea typeface="Times New Roman"/>
                    <a:cs typeface="Arial"/>
                  </a:rPr>
                  <a:t> </a:t>
                </a:r>
              </a:p>
            </p:txBody>
          </p:sp>
          <p:grpSp>
            <p:nvGrpSpPr>
              <p:cNvPr id="119" name="Group 118"/>
              <p:cNvGrpSpPr/>
              <p:nvPr/>
            </p:nvGrpSpPr>
            <p:grpSpPr>
              <a:xfrm>
                <a:off x="4777110" y="2225915"/>
                <a:ext cx="2977008" cy="2956036"/>
                <a:chOff x="4777110" y="2225915"/>
                <a:chExt cx="2977008" cy="2956036"/>
              </a:xfrm>
            </p:grpSpPr>
            <p:grpSp>
              <p:nvGrpSpPr>
                <p:cNvPr id="121" name="Group 120"/>
                <p:cNvGrpSpPr/>
                <p:nvPr/>
              </p:nvGrpSpPr>
              <p:grpSpPr>
                <a:xfrm>
                  <a:off x="4777110" y="2225915"/>
                  <a:ext cx="719932" cy="719957"/>
                  <a:chOff x="4777110" y="2225915"/>
                  <a:chExt cx="719932" cy="719957"/>
                </a:xfrm>
              </p:grpSpPr>
              <p:sp>
                <p:nvSpPr>
                  <p:cNvPr id="167" name="Rounded Rectangle 166"/>
                  <p:cNvSpPr/>
                  <p:nvPr/>
                </p:nvSpPr>
                <p:spPr>
                  <a:xfrm>
                    <a:off x="4777110" y="2226460"/>
                    <a:ext cx="715220" cy="719412"/>
                  </a:xfrm>
                  <a:prstGeom prst="roundRect">
                    <a:avLst/>
                  </a:prstGeom>
                  <a:solidFill>
                    <a:srgbClr val="FFC000"/>
                  </a:solidFill>
                  <a:ln>
                    <a:solidFill>
                      <a:srgbClr val="A27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8" name="Rounded Rectangle 167"/>
                  <p:cNvSpPr/>
                  <p:nvPr/>
                </p:nvSpPr>
                <p:spPr>
                  <a:xfrm>
                    <a:off x="4781280" y="2225915"/>
                    <a:ext cx="715762" cy="719957"/>
                  </a:xfrm>
                  <a:prstGeom prst="roundRect">
                    <a:avLst/>
                  </a:prstGeom>
                  <a:noFill/>
                  <a:ln>
                    <a:solidFill>
                      <a:srgbClr val="A27B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smtClean="0">
                        <a:solidFill>
                          <a:srgbClr val="000000"/>
                        </a:solidFill>
                        <a:ea typeface="Times New Roman"/>
                        <a:cs typeface="Arial"/>
                      </a:rPr>
                      <a:t>Func</a:t>
                    </a:r>
                    <a:r>
                      <a:rPr lang="en-US" sz="1100" dirty="0" smtClean="0">
                        <a:solidFill>
                          <a:srgbClr val="000000"/>
                        </a:solidFill>
                        <a:effectLst/>
                        <a:ea typeface="Times New Roman"/>
                        <a:cs typeface="Arial"/>
                      </a:rPr>
                      <a:t> E</a:t>
                    </a:r>
                    <a:r>
                      <a:rPr lang="en-US" sz="1100" dirty="0">
                        <a:solidFill>
                          <a:srgbClr val="000000"/>
                        </a:solidFill>
                        <a:effectLst/>
                        <a:ea typeface="Times New Roman"/>
                        <a:cs typeface="Arial"/>
                      </a:rPr>
                      <a:t/>
                    </a:r>
                    <a:br>
                      <a:rPr lang="en-US" sz="1100" dirty="0">
                        <a:solidFill>
                          <a:srgbClr val="000000"/>
                        </a:solidFill>
                        <a:effectLst/>
                        <a:ea typeface="Times New Roman"/>
                        <a:cs typeface="Arial"/>
                      </a:rPr>
                    </a:br>
                    <a:r>
                      <a:rPr lang="en-US" sz="1100" dirty="0">
                        <a:solidFill>
                          <a:srgbClr val="000000"/>
                        </a:solidFill>
                        <a:effectLst/>
                        <a:ea typeface="Times New Roman"/>
                        <a:cs typeface="Arial"/>
                      </a:rPr>
                      <a:t>in</a:t>
                    </a:r>
                    <a:br>
                      <a:rPr lang="en-US" sz="1100" dirty="0">
                        <a:solidFill>
                          <a:srgbClr val="000000"/>
                        </a:solidFill>
                        <a:effectLst/>
                        <a:ea typeface="Times New Roman"/>
                        <a:cs typeface="Arial"/>
                      </a:rPr>
                    </a:br>
                    <a:r>
                      <a:rPr lang="en-US" sz="1100" dirty="0">
                        <a:solidFill>
                          <a:srgbClr val="000000"/>
                        </a:solidFill>
                        <a:effectLst/>
                        <a:ea typeface="Times New Roman"/>
                        <a:cs typeface="Arial"/>
                      </a:rPr>
                      <a:t>RP 0</a:t>
                    </a:r>
                    <a:endParaRPr lang="en-US" sz="1100" dirty="0">
                      <a:effectLst/>
                      <a:ea typeface="Times New Roman"/>
                      <a:cs typeface="Arial"/>
                    </a:endParaRPr>
                  </a:p>
                </p:txBody>
              </p:sp>
            </p:grpSp>
            <p:grpSp>
              <p:nvGrpSpPr>
                <p:cNvPr id="122" name="Group 121"/>
                <p:cNvGrpSpPr/>
                <p:nvPr/>
              </p:nvGrpSpPr>
              <p:grpSpPr>
                <a:xfrm>
                  <a:off x="5519466" y="2225915"/>
                  <a:ext cx="719932" cy="719957"/>
                  <a:chOff x="5519466" y="2225915"/>
                  <a:chExt cx="719932" cy="719957"/>
                </a:xfrm>
              </p:grpSpPr>
              <p:sp>
                <p:nvSpPr>
                  <p:cNvPr id="165" name="Rounded Rectangle 164"/>
                  <p:cNvSpPr/>
                  <p:nvPr/>
                </p:nvSpPr>
                <p:spPr>
                  <a:xfrm>
                    <a:off x="5523638" y="2226460"/>
                    <a:ext cx="715760" cy="719412"/>
                  </a:xfrm>
                  <a:prstGeom prst="roundRect">
                    <a:avLst/>
                  </a:prstGeom>
                  <a:solidFill>
                    <a:srgbClr val="FFC000"/>
                  </a:solidFill>
                  <a:ln>
                    <a:solidFill>
                      <a:srgbClr val="A27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6" name="Rounded Rectangle 165"/>
                  <p:cNvSpPr/>
                  <p:nvPr/>
                </p:nvSpPr>
                <p:spPr>
                  <a:xfrm>
                    <a:off x="5519466" y="2225915"/>
                    <a:ext cx="716302" cy="719957"/>
                  </a:xfrm>
                  <a:prstGeom prst="roundRect">
                    <a:avLst/>
                  </a:prstGeom>
                  <a:noFill/>
                  <a:ln>
                    <a:solidFill>
                      <a:srgbClr val="A27B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smtClean="0">
                        <a:solidFill>
                          <a:srgbClr val="000000"/>
                        </a:solidFill>
                        <a:ea typeface="Times New Roman"/>
                        <a:cs typeface="Arial"/>
                      </a:rPr>
                      <a:t>Func</a:t>
                    </a:r>
                    <a:r>
                      <a:rPr lang="en-US" sz="1100" dirty="0" smtClean="0">
                        <a:solidFill>
                          <a:srgbClr val="000000"/>
                        </a:solidFill>
                        <a:effectLst/>
                        <a:ea typeface="Times New Roman"/>
                        <a:cs typeface="Arial"/>
                      </a:rPr>
                      <a:t> C</a:t>
                    </a:r>
                    <a:r>
                      <a:rPr lang="en-US" sz="1100" dirty="0">
                        <a:solidFill>
                          <a:srgbClr val="000000"/>
                        </a:solidFill>
                        <a:effectLst/>
                        <a:ea typeface="Times New Roman"/>
                        <a:cs typeface="Arial"/>
                      </a:rPr>
                      <a:t/>
                    </a:r>
                    <a:br>
                      <a:rPr lang="en-US" sz="1100" dirty="0">
                        <a:solidFill>
                          <a:srgbClr val="000000"/>
                        </a:solidFill>
                        <a:effectLst/>
                        <a:ea typeface="Times New Roman"/>
                        <a:cs typeface="Arial"/>
                      </a:rPr>
                    </a:br>
                    <a:r>
                      <a:rPr lang="en-US" sz="1100" dirty="0">
                        <a:solidFill>
                          <a:srgbClr val="000000"/>
                        </a:solidFill>
                        <a:effectLst/>
                        <a:ea typeface="Times New Roman"/>
                        <a:cs typeface="Arial"/>
                      </a:rPr>
                      <a:t>in</a:t>
                    </a:r>
                    <a:br>
                      <a:rPr lang="en-US" sz="1100" dirty="0">
                        <a:solidFill>
                          <a:srgbClr val="000000"/>
                        </a:solidFill>
                        <a:effectLst/>
                        <a:ea typeface="Times New Roman"/>
                        <a:cs typeface="Arial"/>
                      </a:rPr>
                    </a:br>
                    <a:r>
                      <a:rPr lang="en-US" sz="1100" dirty="0">
                        <a:solidFill>
                          <a:srgbClr val="000000"/>
                        </a:solidFill>
                        <a:effectLst/>
                        <a:ea typeface="Times New Roman"/>
                        <a:cs typeface="Arial"/>
                      </a:rPr>
                      <a:t>RP 1</a:t>
                    </a:r>
                    <a:endParaRPr lang="en-US" sz="1100" dirty="0">
                      <a:effectLst/>
                      <a:ea typeface="Times New Roman"/>
                      <a:cs typeface="Arial"/>
                    </a:endParaRPr>
                  </a:p>
                </p:txBody>
              </p:sp>
            </p:grpSp>
            <p:grpSp>
              <p:nvGrpSpPr>
                <p:cNvPr id="123" name="Group 122"/>
                <p:cNvGrpSpPr/>
                <p:nvPr/>
              </p:nvGrpSpPr>
              <p:grpSpPr>
                <a:xfrm>
                  <a:off x="7008372" y="2968297"/>
                  <a:ext cx="745746" cy="720502"/>
                  <a:chOff x="7008372" y="2968297"/>
                  <a:chExt cx="745746" cy="720502"/>
                </a:xfrm>
              </p:grpSpPr>
              <p:sp>
                <p:nvSpPr>
                  <p:cNvPr id="163" name="Rounded Rectangle 162"/>
                  <p:cNvSpPr/>
                  <p:nvPr/>
                </p:nvSpPr>
                <p:spPr>
                  <a:xfrm>
                    <a:off x="7008372" y="2968842"/>
                    <a:ext cx="745746" cy="719957"/>
                  </a:xfrm>
                  <a:prstGeom prst="roundRect">
                    <a:avLst/>
                  </a:prstGeom>
                  <a:solidFill>
                    <a:srgbClr val="FFC000"/>
                  </a:solidFill>
                  <a:ln>
                    <a:solidFill>
                      <a:srgbClr val="A27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4" name="Rounded Rectangle 163"/>
                  <p:cNvSpPr/>
                  <p:nvPr/>
                </p:nvSpPr>
                <p:spPr>
                  <a:xfrm>
                    <a:off x="7012566" y="2968297"/>
                    <a:ext cx="719932" cy="719957"/>
                  </a:xfrm>
                  <a:prstGeom prst="roundRect">
                    <a:avLst/>
                  </a:prstGeom>
                  <a:noFill/>
                  <a:ln>
                    <a:solidFill>
                      <a:srgbClr val="A27B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smtClean="0">
                        <a:solidFill>
                          <a:srgbClr val="000000"/>
                        </a:solidFill>
                        <a:ea typeface="Times New Roman"/>
                        <a:cs typeface="Arial"/>
                      </a:rPr>
                      <a:t>Func </a:t>
                    </a:r>
                    <a:r>
                      <a:rPr lang="en-US" sz="1100" dirty="0" smtClean="0">
                        <a:solidFill>
                          <a:srgbClr val="000000"/>
                        </a:solidFill>
                        <a:effectLst/>
                        <a:ea typeface="Times New Roman"/>
                        <a:cs typeface="Arial"/>
                      </a:rPr>
                      <a:t>D in</a:t>
                    </a:r>
                    <a:r>
                      <a:rPr lang="en-US" sz="1100" dirty="0">
                        <a:solidFill>
                          <a:srgbClr val="000000"/>
                        </a:solidFill>
                        <a:effectLst/>
                        <a:ea typeface="Times New Roman"/>
                        <a:cs typeface="Arial"/>
                      </a:rPr>
                      <a:t/>
                    </a:r>
                    <a:br>
                      <a:rPr lang="en-US" sz="1100" dirty="0">
                        <a:solidFill>
                          <a:srgbClr val="000000"/>
                        </a:solidFill>
                        <a:effectLst/>
                        <a:ea typeface="Times New Roman"/>
                        <a:cs typeface="Arial"/>
                      </a:rPr>
                    </a:br>
                    <a:r>
                      <a:rPr lang="en-US" sz="1100" dirty="0">
                        <a:solidFill>
                          <a:srgbClr val="000000"/>
                        </a:solidFill>
                        <a:effectLst/>
                        <a:ea typeface="Times New Roman"/>
                        <a:cs typeface="Arial"/>
                      </a:rPr>
                      <a:t>RP 7</a:t>
                    </a:r>
                    <a:endParaRPr lang="en-US" sz="1100" dirty="0">
                      <a:effectLst/>
                      <a:ea typeface="Times New Roman"/>
                      <a:cs typeface="Arial"/>
                    </a:endParaRPr>
                  </a:p>
                </p:txBody>
              </p:sp>
            </p:grpSp>
            <p:grpSp>
              <p:nvGrpSpPr>
                <p:cNvPr id="124" name="Group 123"/>
                <p:cNvGrpSpPr/>
                <p:nvPr/>
              </p:nvGrpSpPr>
              <p:grpSpPr>
                <a:xfrm>
                  <a:off x="4777110" y="3714873"/>
                  <a:ext cx="719932" cy="720502"/>
                  <a:chOff x="4777110" y="3714873"/>
                  <a:chExt cx="719932" cy="720502"/>
                </a:xfrm>
              </p:grpSpPr>
              <p:sp>
                <p:nvSpPr>
                  <p:cNvPr id="161" name="Rounded Rectangle 160"/>
                  <p:cNvSpPr/>
                  <p:nvPr/>
                </p:nvSpPr>
                <p:spPr>
                  <a:xfrm>
                    <a:off x="4777110" y="3715418"/>
                    <a:ext cx="719932" cy="719957"/>
                  </a:xfrm>
                  <a:prstGeom prst="roundRect">
                    <a:avLst/>
                  </a:prstGeom>
                  <a:solidFill>
                    <a:srgbClr val="FFC000"/>
                  </a:solidFill>
                  <a:ln>
                    <a:solidFill>
                      <a:srgbClr val="A27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2" name="Rounded Rectangle 161"/>
                  <p:cNvSpPr/>
                  <p:nvPr/>
                </p:nvSpPr>
                <p:spPr>
                  <a:xfrm>
                    <a:off x="4777110" y="3714873"/>
                    <a:ext cx="719932" cy="719957"/>
                  </a:xfrm>
                  <a:prstGeom prst="roundRect">
                    <a:avLst/>
                  </a:prstGeom>
                  <a:noFill/>
                  <a:ln>
                    <a:solidFill>
                      <a:srgbClr val="A27B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smtClean="0">
                        <a:solidFill>
                          <a:srgbClr val="000000"/>
                        </a:solidFill>
                        <a:ea typeface="Times New Roman"/>
                        <a:cs typeface="Arial"/>
                      </a:rPr>
                      <a:t>Func</a:t>
                    </a:r>
                    <a:r>
                      <a:rPr lang="en-US" sz="1100" dirty="0" smtClean="0">
                        <a:solidFill>
                          <a:srgbClr val="000000"/>
                        </a:solidFill>
                        <a:effectLst/>
                        <a:ea typeface="Times New Roman"/>
                        <a:cs typeface="Arial"/>
                      </a:rPr>
                      <a:t> B</a:t>
                    </a:r>
                    <a:r>
                      <a:rPr lang="en-US" sz="1100" dirty="0">
                        <a:solidFill>
                          <a:srgbClr val="000000"/>
                        </a:solidFill>
                        <a:effectLst/>
                        <a:ea typeface="Times New Roman"/>
                        <a:cs typeface="Arial"/>
                      </a:rPr>
                      <a:t/>
                    </a:r>
                    <a:br>
                      <a:rPr lang="en-US" sz="1100" dirty="0">
                        <a:solidFill>
                          <a:srgbClr val="000000"/>
                        </a:solidFill>
                        <a:effectLst/>
                        <a:ea typeface="Times New Roman"/>
                        <a:cs typeface="Arial"/>
                      </a:rPr>
                    </a:br>
                    <a:r>
                      <a:rPr lang="en-US" sz="1100" dirty="0">
                        <a:solidFill>
                          <a:srgbClr val="000000"/>
                        </a:solidFill>
                        <a:effectLst/>
                        <a:ea typeface="Times New Roman"/>
                        <a:cs typeface="Arial"/>
                      </a:rPr>
                      <a:t>in</a:t>
                    </a:r>
                    <a:br>
                      <a:rPr lang="en-US" sz="1100" dirty="0">
                        <a:solidFill>
                          <a:srgbClr val="000000"/>
                        </a:solidFill>
                        <a:effectLst/>
                        <a:ea typeface="Times New Roman"/>
                        <a:cs typeface="Arial"/>
                      </a:rPr>
                    </a:br>
                    <a:r>
                      <a:rPr lang="en-US" sz="1100" dirty="0">
                        <a:solidFill>
                          <a:srgbClr val="000000"/>
                        </a:solidFill>
                        <a:effectLst/>
                        <a:ea typeface="Times New Roman"/>
                        <a:cs typeface="Arial"/>
                      </a:rPr>
                      <a:t>RP 8</a:t>
                    </a:r>
                    <a:endParaRPr lang="en-US" sz="1100" dirty="0">
                      <a:effectLst/>
                      <a:ea typeface="Times New Roman"/>
                      <a:cs typeface="Arial"/>
                    </a:endParaRPr>
                  </a:p>
                </p:txBody>
              </p:sp>
            </p:grpSp>
            <p:grpSp>
              <p:nvGrpSpPr>
                <p:cNvPr id="125" name="Group 124"/>
                <p:cNvGrpSpPr/>
                <p:nvPr/>
              </p:nvGrpSpPr>
              <p:grpSpPr>
                <a:xfrm>
                  <a:off x="6266016" y="2225915"/>
                  <a:ext cx="719932" cy="719957"/>
                  <a:chOff x="6266016" y="2225915"/>
                  <a:chExt cx="719932" cy="719957"/>
                </a:xfrm>
              </p:grpSpPr>
              <p:sp>
                <p:nvSpPr>
                  <p:cNvPr id="159" name="Rounded Rectangle 158"/>
                  <p:cNvSpPr/>
                  <p:nvPr/>
                </p:nvSpPr>
                <p:spPr>
                  <a:xfrm>
                    <a:off x="6270188" y="2226460"/>
                    <a:ext cx="715760" cy="719412"/>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0" name="Rounded Rectangle 159"/>
                  <p:cNvSpPr/>
                  <p:nvPr/>
                </p:nvSpPr>
                <p:spPr>
                  <a:xfrm>
                    <a:off x="6266016" y="2225915"/>
                    <a:ext cx="71630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2</a:t>
                    </a:r>
                    <a:endParaRPr lang="en-US" sz="1100" dirty="0">
                      <a:effectLst/>
                      <a:ea typeface="Times New Roman"/>
                      <a:cs typeface="Arial"/>
                    </a:endParaRPr>
                  </a:p>
                </p:txBody>
              </p:sp>
            </p:grpSp>
            <p:grpSp>
              <p:nvGrpSpPr>
                <p:cNvPr id="126" name="Group 125"/>
                <p:cNvGrpSpPr/>
                <p:nvPr/>
              </p:nvGrpSpPr>
              <p:grpSpPr>
                <a:xfrm>
                  <a:off x="7008372" y="2225915"/>
                  <a:ext cx="719932" cy="720502"/>
                  <a:chOff x="7008372" y="2225915"/>
                  <a:chExt cx="719932" cy="720502"/>
                </a:xfrm>
              </p:grpSpPr>
              <p:sp>
                <p:nvSpPr>
                  <p:cNvPr id="157" name="Rounded Rectangle 156"/>
                  <p:cNvSpPr/>
                  <p:nvPr/>
                </p:nvSpPr>
                <p:spPr>
                  <a:xfrm>
                    <a:off x="7008372" y="2226460"/>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8" name="Rounded Rectangle 157"/>
                  <p:cNvSpPr/>
                  <p:nvPr/>
                </p:nvSpPr>
                <p:spPr>
                  <a:xfrm>
                    <a:off x="7008372" y="2225915"/>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3</a:t>
                    </a:r>
                    <a:endParaRPr lang="en-US" sz="1100" dirty="0">
                      <a:effectLst/>
                      <a:ea typeface="Times New Roman"/>
                      <a:cs typeface="Arial"/>
                    </a:endParaRPr>
                  </a:p>
                </p:txBody>
              </p:sp>
            </p:grpSp>
            <p:grpSp>
              <p:nvGrpSpPr>
                <p:cNvPr id="127" name="Group 126"/>
                <p:cNvGrpSpPr/>
                <p:nvPr/>
              </p:nvGrpSpPr>
              <p:grpSpPr>
                <a:xfrm>
                  <a:off x="4777110" y="2968297"/>
                  <a:ext cx="719932" cy="720502"/>
                  <a:chOff x="4777110" y="2968297"/>
                  <a:chExt cx="719932" cy="720502"/>
                </a:xfrm>
              </p:grpSpPr>
              <p:sp>
                <p:nvSpPr>
                  <p:cNvPr id="155" name="Rounded Rectangle 154"/>
                  <p:cNvSpPr/>
                  <p:nvPr/>
                </p:nvSpPr>
                <p:spPr>
                  <a:xfrm>
                    <a:off x="4777110" y="2968842"/>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6" name="Rounded Rectangle 155"/>
                  <p:cNvSpPr/>
                  <p:nvPr/>
                </p:nvSpPr>
                <p:spPr>
                  <a:xfrm>
                    <a:off x="4777110" y="2968297"/>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4</a:t>
                    </a:r>
                    <a:endParaRPr lang="en-US" sz="1100" dirty="0">
                      <a:effectLst/>
                      <a:ea typeface="Times New Roman"/>
                      <a:cs typeface="Arial"/>
                    </a:endParaRPr>
                  </a:p>
                </p:txBody>
              </p:sp>
            </p:grpSp>
            <p:grpSp>
              <p:nvGrpSpPr>
                <p:cNvPr id="128" name="Group 127"/>
                <p:cNvGrpSpPr/>
                <p:nvPr/>
              </p:nvGrpSpPr>
              <p:grpSpPr>
                <a:xfrm>
                  <a:off x="5519466" y="2968297"/>
                  <a:ext cx="719932" cy="720502"/>
                  <a:chOff x="5519466" y="2968297"/>
                  <a:chExt cx="719932" cy="720502"/>
                </a:xfrm>
              </p:grpSpPr>
              <p:sp>
                <p:nvSpPr>
                  <p:cNvPr id="153" name="Rounded Rectangle 152"/>
                  <p:cNvSpPr/>
                  <p:nvPr/>
                </p:nvSpPr>
                <p:spPr>
                  <a:xfrm>
                    <a:off x="5519466" y="2968842"/>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4" name="Rounded Rectangle 153"/>
                  <p:cNvSpPr/>
                  <p:nvPr/>
                </p:nvSpPr>
                <p:spPr>
                  <a:xfrm>
                    <a:off x="5519466" y="2968297"/>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5</a:t>
                    </a:r>
                    <a:endParaRPr lang="en-US" sz="1100" dirty="0">
                      <a:effectLst/>
                      <a:ea typeface="Times New Roman"/>
                      <a:cs typeface="Arial"/>
                    </a:endParaRPr>
                  </a:p>
                </p:txBody>
              </p:sp>
            </p:grpSp>
            <p:grpSp>
              <p:nvGrpSpPr>
                <p:cNvPr id="129" name="Group 128"/>
                <p:cNvGrpSpPr/>
                <p:nvPr/>
              </p:nvGrpSpPr>
              <p:grpSpPr>
                <a:xfrm>
                  <a:off x="6266016" y="2968297"/>
                  <a:ext cx="719932" cy="720502"/>
                  <a:chOff x="6266016" y="2968297"/>
                  <a:chExt cx="719932" cy="720502"/>
                </a:xfrm>
              </p:grpSpPr>
              <p:sp>
                <p:nvSpPr>
                  <p:cNvPr id="151" name="Rounded Rectangle 150"/>
                  <p:cNvSpPr/>
                  <p:nvPr/>
                </p:nvSpPr>
                <p:spPr>
                  <a:xfrm>
                    <a:off x="6266016" y="2968842"/>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2" name="Rounded Rectangle 151"/>
                  <p:cNvSpPr/>
                  <p:nvPr/>
                </p:nvSpPr>
                <p:spPr>
                  <a:xfrm>
                    <a:off x="6266016" y="2968297"/>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6</a:t>
                    </a:r>
                    <a:endParaRPr lang="en-US" sz="1100" dirty="0">
                      <a:effectLst/>
                      <a:ea typeface="Times New Roman"/>
                      <a:cs typeface="Arial"/>
                    </a:endParaRPr>
                  </a:p>
                </p:txBody>
              </p:sp>
            </p:grpSp>
            <p:grpSp>
              <p:nvGrpSpPr>
                <p:cNvPr id="130" name="Group 129"/>
                <p:cNvGrpSpPr/>
                <p:nvPr/>
              </p:nvGrpSpPr>
              <p:grpSpPr>
                <a:xfrm>
                  <a:off x="5519466" y="3714873"/>
                  <a:ext cx="719932" cy="720502"/>
                  <a:chOff x="5519466" y="3714873"/>
                  <a:chExt cx="719932" cy="720502"/>
                </a:xfrm>
              </p:grpSpPr>
              <p:sp>
                <p:nvSpPr>
                  <p:cNvPr id="149" name="Rounded Rectangle 148"/>
                  <p:cNvSpPr/>
                  <p:nvPr/>
                </p:nvSpPr>
                <p:spPr>
                  <a:xfrm>
                    <a:off x="5519466" y="3715418"/>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0" name="Rounded Rectangle 149"/>
                  <p:cNvSpPr/>
                  <p:nvPr/>
                </p:nvSpPr>
                <p:spPr>
                  <a:xfrm>
                    <a:off x="5519466" y="3714873"/>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9</a:t>
                    </a:r>
                    <a:endParaRPr lang="en-US" sz="1100" dirty="0">
                      <a:effectLst/>
                      <a:ea typeface="Times New Roman"/>
                      <a:cs typeface="Arial"/>
                    </a:endParaRPr>
                  </a:p>
                </p:txBody>
              </p:sp>
            </p:grpSp>
            <p:grpSp>
              <p:nvGrpSpPr>
                <p:cNvPr id="131" name="Group 130"/>
                <p:cNvGrpSpPr/>
                <p:nvPr/>
              </p:nvGrpSpPr>
              <p:grpSpPr>
                <a:xfrm>
                  <a:off x="6266016" y="3714873"/>
                  <a:ext cx="719932" cy="720502"/>
                  <a:chOff x="6266016" y="3714873"/>
                  <a:chExt cx="719932" cy="720502"/>
                </a:xfrm>
              </p:grpSpPr>
              <p:sp>
                <p:nvSpPr>
                  <p:cNvPr id="147" name="Rounded Rectangle 146"/>
                  <p:cNvSpPr/>
                  <p:nvPr/>
                </p:nvSpPr>
                <p:spPr>
                  <a:xfrm>
                    <a:off x="6266016" y="3715418"/>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48" name="Rounded Rectangle 147"/>
                  <p:cNvSpPr/>
                  <p:nvPr/>
                </p:nvSpPr>
                <p:spPr>
                  <a:xfrm>
                    <a:off x="6266016" y="3714873"/>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10</a:t>
                    </a:r>
                    <a:endParaRPr lang="en-US" sz="1100" dirty="0">
                      <a:effectLst/>
                      <a:ea typeface="Times New Roman"/>
                      <a:cs typeface="Arial"/>
                    </a:endParaRPr>
                  </a:p>
                </p:txBody>
              </p:sp>
            </p:grpSp>
            <p:grpSp>
              <p:nvGrpSpPr>
                <p:cNvPr id="132" name="Group 131"/>
                <p:cNvGrpSpPr/>
                <p:nvPr/>
              </p:nvGrpSpPr>
              <p:grpSpPr>
                <a:xfrm>
                  <a:off x="7012566" y="3714873"/>
                  <a:ext cx="719932" cy="720502"/>
                  <a:chOff x="7012566" y="3714873"/>
                  <a:chExt cx="719932" cy="720502"/>
                </a:xfrm>
              </p:grpSpPr>
              <p:sp>
                <p:nvSpPr>
                  <p:cNvPr id="145" name="Rounded Rectangle 144"/>
                  <p:cNvSpPr/>
                  <p:nvPr/>
                </p:nvSpPr>
                <p:spPr>
                  <a:xfrm>
                    <a:off x="7012566" y="3715418"/>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46" name="Rounded Rectangle 145"/>
                  <p:cNvSpPr/>
                  <p:nvPr/>
                </p:nvSpPr>
                <p:spPr>
                  <a:xfrm>
                    <a:off x="7012566" y="3714873"/>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11</a:t>
                    </a:r>
                    <a:endParaRPr lang="en-US" sz="1100" dirty="0">
                      <a:effectLst/>
                      <a:ea typeface="Times New Roman"/>
                      <a:cs typeface="Arial"/>
                    </a:endParaRPr>
                  </a:p>
                </p:txBody>
              </p:sp>
            </p:grpSp>
            <p:grpSp>
              <p:nvGrpSpPr>
                <p:cNvPr id="133" name="Group 132"/>
                <p:cNvGrpSpPr/>
                <p:nvPr/>
              </p:nvGrpSpPr>
              <p:grpSpPr>
                <a:xfrm>
                  <a:off x="4777110" y="4461449"/>
                  <a:ext cx="719932" cy="720502"/>
                  <a:chOff x="4777110" y="4461449"/>
                  <a:chExt cx="719932" cy="720502"/>
                </a:xfrm>
              </p:grpSpPr>
              <p:sp>
                <p:nvSpPr>
                  <p:cNvPr id="143" name="Rounded Rectangle 142"/>
                  <p:cNvSpPr/>
                  <p:nvPr/>
                </p:nvSpPr>
                <p:spPr>
                  <a:xfrm>
                    <a:off x="4777110" y="4461994"/>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44" name="Rounded Rectangle 143"/>
                  <p:cNvSpPr/>
                  <p:nvPr/>
                </p:nvSpPr>
                <p:spPr>
                  <a:xfrm>
                    <a:off x="4777110" y="4461449"/>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12</a:t>
                    </a:r>
                    <a:endParaRPr lang="en-US" sz="1100" dirty="0">
                      <a:effectLst/>
                      <a:ea typeface="Times New Roman"/>
                      <a:cs typeface="Arial"/>
                    </a:endParaRPr>
                  </a:p>
                </p:txBody>
              </p:sp>
            </p:grpSp>
            <p:grpSp>
              <p:nvGrpSpPr>
                <p:cNvPr id="134" name="Group 133"/>
                <p:cNvGrpSpPr/>
                <p:nvPr/>
              </p:nvGrpSpPr>
              <p:grpSpPr>
                <a:xfrm>
                  <a:off x="5519466" y="4461449"/>
                  <a:ext cx="719932" cy="720502"/>
                  <a:chOff x="5519466" y="4461449"/>
                  <a:chExt cx="719932" cy="720502"/>
                </a:xfrm>
              </p:grpSpPr>
              <p:sp>
                <p:nvSpPr>
                  <p:cNvPr id="141" name="Rounded Rectangle 140"/>
                  <p:cNvSpPr/>
                  <p:nvPr/>
                </p:nvSpPr>
                <p:spPr>
                  <a:xfrm>
                    <a:off x="5519466" y="4461994"/>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42" name="Rounded Rectangle 141"/>
                  <p:cNvSpPr/>
                  <p:nvPr/>
                </p:nvSpPr>
                <p:spPr>
                  <a:xfrm>
                    <a:off x="5519466" y="4461449"/>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13</a:t>
                    </a:r>
                    <a:endParaRPr lang="en-US" sz="1100" dirty="0">
                      <a:effectLst/>
                      <a:ea typeface="Times New Roman"/>
                      <a:cs typeface="Arial"/>
                    </a:endParaRPr>
                  </a:p>
                </p:txBody>
              </p:sp>
            </p:grpSp>
            <p:grpSp>
              <p:nvGrpSpPr>
                <p:cNvPr id="135" name="Group 134"/>
                <p:cNvGrpSpPr/>
                <p:nvPr/>
              </p:nvGrpSpPr>
              <p:grpSpPr>
                <a:xfrm>
                  <a:off x="6266016" y="4461449"/>
                  <a:ext cx="719932" cy="720502"/>
                  <a:chOff x="6266016" y="4461449"/>
                  <a:chExt cx="719932" cy="720502"/>
                </a:xfrm>
              </p:grpSpPr>
              <p:sp>
                <p:nvSpPr>
                  <p:cNvPr id="139" name="Rounded Rectangle 138"/>
                  <p:cNvSpPr/>
                  <p:nvPr/>
                </p:nvSpPr>
                <p:spPr>
                  <a:xfrm>
                    <a:off x="6266016" y="4461994"/>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40" name="Rounded Rectangle 139"/>
                  <p:cNvSpPr/>
                  <p:nvPr/>
                </p:nvSpPr>
                <p:spPr>
                  <a:xfrm>
                    <a:off x="6266016" y="4461449"/>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14</a:t>
                    </a:r>
                    <a:endParaRPr lang="en-US" sz="1100" dirty="0">
                      <a:effectLst/>
                      <a:ea typeface="Times New Roman"/>
                      <a:cs typeface="Arial"/>
                    </a:endParaRPr>
                  </a:p>
                </p:txBody>
              </p:sp>
            </p:grpSp>
            <p:grpSp>
              <p:nvGrpSpPr>
                <p:cNvPr id="136" name="Group 135"/>
                <p:cNvGrpSpPr/>
                <p:nvPr/>
              </p:nvGrpSpPr>
              <p:grpSpPr>
                <a:xfrm>
                  <a:off x="7012566" y="4461449"/>
                  <a:ext cx="719932" cy="720502"/>
                  <a:chOff x="7012566" y="4461449"/>
                  <a:chExt cx="719932" cy="720502"/>
                </a:xfrm>
              </p:grpSpPr>
              <p:sp>
                <p:nvSpPr>
                  <p:cNvPr id="137" name="Rounded Rectangle 136"/>
                  <p:cNvSpPr/>
                  <p:nvPr/>
                </p:nvSpPr>
                <p:spPr>
                  <a:xfrm>
                    <a:off x="7012566" y="4461994"/>
                    <a:ext cx="719932" cy="719957"/>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38" name="Rounded Rectangle 137"/>
                  <p:cNvSpPr/>
                  <p:nvPr/>
                </p:nvSpPr>
                <p:spPr>
                  <a:xfrm>
                    <a:off x="7012566" y="4461449"/>
                    <a:ext cx="719932" cy="719957"/>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n-US" sz="1100" dirty="0">
                        <a:solidFill>
                          <a:srgbClr val="000000"/>
                        </a:solidFill>
                        <a:effectLst/>
                        <a:ea typeface="Times New Roman"/>
                        <a:cs typeface="Arial"/>
                      </a:rPr>
                      <a:t>RP 15</a:t>
                    </a:r>
                    <a:endParaRPr lang="en-US" sz="1100" dirty="0">
                      <a:effectLst/>
                      <a:ea typeface="Times New Roman"/>
                      <a:cs typeface="Arial"/>
                    </a:endParaRPr>
                  </a:p>
                </p:txBody>
              </p:sp>
            </p:grpSp>
          </p:grpSp>
          <p:sp>
            <p:nvSpPr>
              <p:cNvPr id="120" name="Rounded Rectangle 119"/>
              <p:cNvSpPr/>
              <p:nvPr/>
            </p:nvSpPr>
            <p:spPr>
              <a:xfrm>
                <a:off x="4752000" y="1332000"/>
                <a:ext cx="3005718" cy="4197351"/>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15000"/>
                  </a:lnSpc>
                  <a:spcAft>
                    <a:spcPts val="0"/>
                  </a:spcAft>
                </a:pPr>
                <a:r>
                  <a:rPr lang="en-US" sz="2000" b="1" dirty="0" smtClean="0">
                    <a:solidFill>
                      <a:srgbClr val="FFC000"/>
                    </a:solidFill>
                    <a:effectLst>
                      <a:outerShdw blurRad="80010" dist="40005" dir="5040000" algn="tl">
                        <a:srgbClr val="000000">
                          <a:alpha val="30000"/>
                        </a:srgbClr>
                      </a:outerShdw>
                    </a:effectLst>
                    <a:ea typeface="Times New Roman"/>
                    <a:cs typeface="Arial"/>
                  </a:rPr>
                  <a:t>Programmable logic</a:t>
                </a:r>
                <a:endParaRPr lang="en-US" sz="2000" b="1" i="1" dirty="0">
                  <a:effectLst/>
                  <a:ea typeface="Times New Roman"/>
                  <a:cs typeface="Arial"/>
                </a:endParaRPr>
              </a:p>
            </p:txBody>
          </p:sp>
        </p:grpSp>
      </p:grpSp>
      <p:cxnSp>
        <p:nvCxnSpPr>
          <p:cNvPr id="4" name="Straight Arrow Connector 3"/>
          <p:cNvCxnSpPr>
            <a:stCxn id="207" idx="3"/>
            <a:endCxn id="162" idx="1"/>
          </p:cNvCxnSpPr>
          <p:nvPr/>
        </p:nvCxnSpPr>
        <p:spPr>
          <a:xfrm>
            <a:off x="2879632" y="2738190"/>
            <a:ext cx="1555478" cy="13834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89" idx="3"/>
            <a:endCxn id="168" idx="1"/>
          </p:cNvCxnSpPr>
          <p:nvPr/>
        </p:nvCxnSpPr>
        <p:spPr>
          <a:xfrm flipV="1">
            <a:off x="2884603" y="2632694"/>
            <a:ext cx="1554677" cy="12613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164" idx="1"/>
          </p:cNvCxnSpPr>
          <p:nvPr/>
        </p:nvCxnSpPr>
        <p:spPr>
          <a:xfrm flipV="1">
            <a:off x="2888196" y="3375076"/>
            <a:ext cx="3782370" cy="14979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201" idx="3"/>
            <a:endCxn id="166" idx="1"/>
          </p:cNvCxnSpPr>
          <p:nvPr/>
        </p:nvCxnSpPr>
        <p:spPr>
          <a:xfrm flipV="1">
            <a:off x="2879632" y="2632694"/>
            <a:ext cx="2297834" cy="4818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2" name="Content Placeholder 1"/>
          <p:cNvSpPr txBox="1">
            <a:spLocks/>
          </p:cNvSpPr>
          <p:nvPr/>
        </p:nvSpPr>
        <p:spPr>
          <a:xfrm>
            <a:off x="4439280" y="5881716"/>
            <a:ext cx="4247520" cy="57606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pPr>
            <a:r>
              <a:rPr lang="en-US" sz="1400" dirty="0" smtClean="0">
                <a:latin typeface="Calibri" panose="020F0502020204030204" pitchFamily="34" charset="0"/>
              </a:rPr>
              <a:t>LM =  Loadable Module</a:t>
            </a:r>
          </a:p>
          <a:p>
            <a:pPr>
              <a:spcBef>
                <a:spcPts val="0"/>
              </a:spcBef>
            </a:pPr>
            <a:r>
              <a:rPr lang="en-US" sz="1400" dirty="0" smtClean="0">
                <a:latin typeface="Calibri" panose="020F0502020204030204" pitchFamily="34" charset="0"/>
              </a:rPr>
              <a:t>RP  =  Reconfigurable </a:t>
            </a:r>
            <a:r>
              <a:rPr lang="en-US" sz="1400" dirty="0">
                <a:latin typeface="Calibri" panose="020F0502020204030204" pitchFamily="34" charset="0"/>
              </a:rPr>
              <a:t>Partition</a:t>
            </a:r>
          </a:p>
        </p:txBody>
      </p:sp>
    </p:spTree>
    <p:extLst>
      <p:ext uri="{BB962C8B-B14F-4D97-AF65-F5344CB8AC3E}">
        <p14:creationId xmlns:p14="http://schemas.microsoft.com/office/powerpoint/2010/main" val="2000187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chor="ctr">
            <a:normAutofit/>
          </a:bodyPr>
          <a:lstStyle/>
          <a:p>
            <a:pPr>
              <a:spcBef>
                <a:spcPts val="0"/>
              </a:spcBef>
            </a:pPr>
            <a:r>
              <a:rPr lang="en-US" sz="4000" dirty="0" smtClean="0"/>
              <a:t>Basic Flowchart</a:t>
            </a:r>
            <a:endParaRPr lang="en-US" sz="4000" dirty="0"/>
          </a:p>
        </p:txBody>
      </p:sp>
      <p:sp>
        <p:nvSpPr>
          <p:cNvPr id="7" name="Slide Number Placeholder 3"/>
          <p:cNvSpPr txBox="1">
            <a:spLocks/>
          </p:cNvSpPr>
          <p:nvPr/>
        </p:nvSpPr>
        <p:spPr>
          <a:xfrm>
            <a:off x="173792" y="6309320"/>
            <a:ext cx="450000" cy="450000"/>
          </a:xfrm>
          <a:prstGeom prst="rect">
            <a:avLst/>
          </a:prstGeom>
        </p:spPr>
        <p:txBody>
          <a:bodyPr vert="horz" lIns="45720" rIns="45720" anchor="ctr">
            <a:normAutofit/>
          </a:bodyPr>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64008" algn="l">
              <a:spcBef>
                <a:spcPts val="400"/>
              </a:spcBef>
              <a:buClr>
                <a:schemeClr val="accent1"/>
              </a:buClr>
              <a:buSzPct val="68000"/>
              <a:buFont typeface="Wingdings 3"/>
              <a:buNone/>
            </a:pPr>
            <a:fld id="{9E572A8E-3377-4B64-887C-D0241FB6E2F6}" type="slidenum">
              <a:rPr lang="en-US" sz="2000" b="1" smtClean="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5</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cxnSp>
        <p:nvCxnSpPr>
          <p:cNvPr id="81" name="Connector 11"/>
          <p:cNvCxnSpPr/>
          <p:nvPr/>
        </p:nvCxnSpPr>
        <p:spPr>
          <a:xfrm rot="10800000">
            <a:off x="6876257" y="4276123"/>
            <a:ext cx="0" cy="404779"/>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42" name="Group 41"/>
          <p:cNvGrpSpPr>
            <a:grpSpLocks noChangeAspect="1"/>
          </p:cNvGrpSpPr>
          <p:nvPr/>
        </p:nvGrpSpPr>
        <p:grpSpPr>
          <a:xfrm>
            <a:off x="576000" y="1378800"/>
            <a:ext cx="7884432" cy="4873466"/>
            <a:chOff x="0" y="0"/>
            <a:chExt cx="10512576" cy="6498500"/>
          </a:xfrm>
        </p:grpSpPr>
        <p:cxnSp>
          <p:nvCxnSpPr>
            <p:cNvPr id="43" name="Connector 10"/>
            <p:cNvCxnSpPr/>
            <p:nvPr/>
          </p:nvCxnSpPr>
          <p:spPr>
            <a:xfrm flipV="1">
              <a:off x="1447800" y="1625600"/>
              <a:ext cx="1" cy="1463675"/>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4" name="Connector 9"/>
            <p:cNvCxnSpPr/>
            <p:nvPr/>
          </p:nvCxnSpPr>
          <p:spPr>
            <a:xfrm rot="10800000" flipV="1">
              <a:off x="9583776" y="3864324"/>
              <a:ext cx="0" cy="540000"/>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5" name="Connector 8"/>
            <p:cNvCxnSpPr/>
            <p:nvPr/>
          </p:nvCxnSpPr>
          <p:spPr>
            <a:xfrm>
              <a:off x="2882900" y="1270000"/>
              <a:ext cx="898525" cy="762000"/>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6" name="Connector 7"/>
            <p:cNvCxnSpPr/>
            <p:nvPr/>
          </p:nvCxnSpPr>
          <p:spPr>
            <a:xfrm flipV="1">
              <a:off x="2882900" y="520700"/>
              <a:ext cx="898525" cy="762000"/>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7" name="Connector 6"/>
            <p:cNvCxnSpPr/>
            <p:nvPr/>
          </p:nvCxnSpPr>
          <p:spPr>
            <a:xfrm rot="10800000">
              <a:off x="9004300" y="5232400"/>
              <a:ext cx="0" cy="539750"/>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8" name="Connector 5"/>
            <p:cNvCxnSpPr/>
            <p:nvPr/>
          </p:nvCxnSpPr>
          <p:spPr>
            <a:xfrm flipH="1" flipV="1">
              <a:off x="6667500" y="4737100"/>
              <a:ext cx="900000" cy="0"/>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9" name="Connector 4"/>
            <p:cNvCxnSpPr/>
            <p:nvPr/>
          </p:nvCxnSpPr>
          <p:spPr>
            <a:xfrm rot="10800000">
              <a:off x="5219700" y="3810000"/>
              <a:ext cx="0" cy="540000"/>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0" name="Connector 3"/>
            <p:cNvCxnSpPr/>
            <p:nvPr/>
          </p:nvCxnSpPr>
          <p:spPr>
            <a:xfrm rot="10800000">
              <a:off x="5219700" y="2552700"/>
              <a:ext cx="0" cy="540000"/>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1" name="Connector 2"/>
            <p:cNvCxnSpPr/>
            <p:nvPr/>
          </p:nvCxnSpPr>
          <p:spPr>
            <a:xfrm rot="10800000">
              <a:off x="5219700" y="1003300"/>
              <a:ext cx="0" cy="540000"/>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2" name="Connector 1"/>
            <p:cNvCxnSpPr/>
            <p:nvPr/>
          </p:nvCxnSpPr>
          <p:spPr>
            <a:xfrm flipV="1">
              <a:off x="6667500" y="508000"/>
              <a:ext cx="898525" cy="0"/>
            </a:xfrm>
            <a:prstGeom prst="line">
              <a:avLst/>
            </a:prstGeom>
            <a:ln w="63500" cmpd="dbl">
              <a:solidFill>
                <a:schemeClr val="tx1"/>
              </a:solidFill>
              <a:headEnd type="triangle" w="med" len="med"/>
              <a:tailEnd type="none" w="med" len="med"/>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53" name="No 3"/>
            <p:cNvSpPr/>
            <p:nvPr/>
          </p:nvSpPr>
          <p:spPr>
            <a:xfrm>
              <a:off x="9583776" y="3922166"/>
              <a:ext cx="928800" cy="540000"/>
            </a:xfrm>
            <a:prstGeom prst="rect">
              <a:avLst/>
            </a:prstGeom>
            <a:noFill/>
            <a:ln>
              <a:no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contourW="12700">
                <a:contourClr>
                  <a:srgbClr val="004A82"/>
                </a:contourClr>
              </a:sp3d>
            </a:bodyPr>
            <a:lstStyle/>
            <a:p>
              <a:pPr algn="ctr">
                <a:lnSpc>
                  <a:spcPct val="115000"/>
                </a:lnSpc>
                <a:spcAft>
                  <a:spcPts val="0"/>
                </a:spcAft>
              </a:pPr>
              <a:r>
                <a:rPr lang="en-US" sz="1200" b="1" dirty="0">
                  <a:solidFill>
                    <a:srgbClr val="000000"/>
                  </a:solidFill>
                  <a:effectLst/>
                  <a:latin typeface="Calibri" panose="020F0502020204030204" pitchFamily="34" charset="0"/>
                  <a:ea typeface="Times New Roman"/>
                  <a:cs typeface="Arial"/>
                </a:rPr>
                <a:t>No</a:t>
              </a:r>
              <a:endParaRPr lang="en-GB" sz="1200" b="1" dirty="0">
                <a:effectLst/>
                <a:latin typeface="Calibri" panose="020F0502020204030204" pitchFamily="34" charset="0"/>
                <a:ea typeface="Times New Roman"/>
                <a:cs typeface="Arial"/>
              </a:endParaRPr>
            </a:p>
          </p:txBody>
        </p:sp>
        <p:sp>
          <p:nvSpPr>
            <p:cNvPr id="54" name="No 2"/>
            <p:cNvSpPr/>
            <p:nvPr/>
          </p:nvSpPr>
          <p:spPr>
            <a:xfrm>
              <a:off x="2857500" y="1778000"/>
              <a:ext cx="928370" cy="539750"/>
            </a:xfrm>
            <a:prstGeom prst="rect">
              <a:avLst/>
            </a:prstGeom>
            <a:noFill/>
            <a:ln>
              <a:no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contourW="12700">
                <a:contourClr>
                  <a:srgbClr val="004A82"/>
                </a:contourClr>
              </a:sp3d>
            </a:bodyPr>
            <a:lstStyle/>
            <a:p>
              <a:pPr algn="ctr">
                <a:lnSpc>
                  <a:spcPct val="115000"/>
                </a:lnSpc>
                <a:spcAft>
                  <a:spcPts val="0"/>
                </a:spcAft>
              </a:pPr>
              <a:r>
                <a:rPr lang="en-US" sz="1200" b="1">
                  <a:solidFill>
                    <a:srgbClr val="000000"/>
                  </a:solidFill>
                  <a:effectLst/>
                  <a:latin typeface="Calibri" panose="020F0502020204030204" pitchFamily="34" charset="0"/>
                  <a:ea typeface="Times New Roman"/>
                  <a:cs typeface="Arial"/>
                </a:rPr>
                <a:t>No</a:t>
              </a:r>
              <a:endParaRPr lang="en-GB" sz="1200" b="1">
                <a:effectLst/>
                <a:latin typeface="Calibri" panose="020F0502020204030204" pitchFamily="34" charset="0"/>
                <a:ea typeface="Times New Roman"/>
                <a:cs typeface="Arial"/>
              </a:endParaRPr>
            </a:p>
          </p:txBody>
        </p:sp>
        <p:sp>
          <p:nvSpPr>
            <p:cNvPr id="55" name="No 1"/>
            <p:cNvSpPr/>
            <p:nvPr/>
          </p:nvSpPr>
          <p:spPr>
            <a:xfrm>
              <a:off x="2857500" y="241300"/>
              <a:ext cx="928370" cy="539750"/>
            </a:xfrm>
            <a:prstGeom prst="rect">
              <a:avLst/>
            </a:prstGeom>
            <a:noFill/>
            <a:ln>
              <a:no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contourW="12700">
                <a:contourClr>
                  <a:srgbClr val="004A82"/>
                </a:contourClr>
              </a:sp3d>
            </a:bodyPr>
            <a:lstStyle/>
            <a:p>
              <a:pPr algn="ctr">
                <a:lnSpc>
                  <a:spcPct val="115000"/>
                </a:lnSpc>
                <a:spcAft>
                  <a:spcPts val="0"/>
                </a:spcAft>
              </a:pPr>
              <a:r>
                <a:rPr lang="en-US" sz="1200" b="1">
                  <a:solidFill>
                    <a:srgbClr val="000000"/>
                  </a:solidFill>
                  <a:effectLst/>
                  <a:latin typeface="Calibri" panose="020F0502020204030204" pitchFamily="34" charset="0"/>
                  <a:ea typeface="Times New Roman"/>
                  <a:cs typeface="Arial"/>
                </a:rPr>
                <a:t>No</a:t>
              </a:r>
              <a:endParaRPr lang="en-GB" sz="1200" b="1">
                <a:effectLst/>
                <a:latin typeface="Calibri" panose="020F0502020204030204" pitchFamily="34" charset="0"/>
                <a:ea typeface="Times New Roman"/>
                <a:cs typeface="Arial"/>
              </a:endParaRPr>
            </a:p>
          </p:txBody>
        </p:sp>
        <p:sp>
          <p:nvSpPr>
            <p:cNvPr id="56" name="Yes 3"/>
            <p:cNvSpPr/>
            <p:nvPr/>
          </p:nvSpPr>
          <p:spPr>
            <a:xfrm>
              <a:off x="9004300" y="5219700"/>
              <a:ext cx="928800" cy="540000"/>
            </a:xfrm>
            <a:prstGeom prst="rect">
              <a:avLst/>
            </a:prstGeom>
            <a:noFill/>
            <a:ln>
              <a:no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contourW="12700">
                <a:contourClr>
                  <a:srgbClr val="004A82"/>
                </a:contourClr>
              </a:sp3d>
            </a:bodyPr>
            <a:lstStyle/>
            <a:p>
              <a:pPr algn="ctr">
                <a:lnSpc>
                  <a:spcPct val="115000"/>
                </a:lnSpc>
                <a:spcAft>
                  <a:spcPts val="0"/>
                </a:spcAft>
              </a:pPr>
              <a:r>
                <a:rPr lang="en-US" sz="1200" b="1">
                  <a:solidFill>
                    <a:srgbClr val="000000"/>
                  </a:solidFill>
                  <a:effectLst/>
                  <a:latin typeface="Calibri" panose="020F0502020204030204" pitchFamily="34" charset="0"/>
                  <a:ea typeface="Times New Roman"/>
                  <a:cs typeface="Arial"/>
                </a:rPr>
                <a:t>Yes</a:t>
              </a:r>
              <a:endParaRPr lang="en-GB" sz="1200" b="1">
                <a:effectLst/>
                <a:latin typeface="Calibri" panose="020F0502020204030204" pitchFamily="34" charset="0"/>
                <a:ea typeface="Times New Roman"/>
                <a:cs typeface="Arial"/>
              </a:endParaRPr>
            </a:p>
          </p:txBody>
        </p:sp>
        <p:sp>
          <p:nvSpPr>
            <p:cNvPr id="57" name="Yes 2"/>
            <p:cNvSpPr/>
            <p:nvPr/>
          </p:nvSpPr>
          <p:spPr>
            <a:xfrm>
              <a:off x="5219700" y="2552700"/>
              <a:ext cx="928800" cy="540000"/>
            </a:xfrm>
            <a:prstGeom prst="rect">
              <a:avLst/>
            </a:prstGeom>
            <a:noFill/>
            <a:ln>
              <a:no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contourW="12700">
                <a:contourClr>
                  <a:srgbClr val="004A82"/>
                </a:contourClr>
              </a:sp3d>
            </a:bodyPr>
            <a:lstStyle/>
            <a:p>
              <a:pPr algn="ctr">
                <a:lnSpc>
                  <a:spcPct val="115000"/>
                </a:lnSpc>
                <a:spcAft>
                  <a:spcPts val="0"/>
                </a:spcAft>
              </a:pPr>
              <a:r>
                <a:rPr lang="en-US" sz="1200" b="1">
                  <a:solidFill>
                    <a:srgbClr val="000000"/>
                  </a:solidFill>
                  <a:effectLst/>
                  <a:latin typeface="Calibri" panose="020F0502020204030204" pitchFamily="34" charset="0"/>
                  <a:ea typeface="Times New Roman"/>
                  <a:cs typeface="Arial"/>
                </a:rPr>
                <a:t>Yes</a:t>
              </a:r>
              <a:endParaRPr lang="en-GB" sz="1200" b="1">
                <a:effectLst/>
                <a:latin typeface="Calibri" panose="020F0502020204030204" pitchFamily="34" charset="0"/>
                <a:ea typeface="Times New Roman"/>
                <a:cs typeface="Arial"/>
              </a:endParaRPr>
            </a:p>
          </p:txBody>
        </p:sp>
        <p:sp>
          <p:nvSpPr>
            <p:cNvPr id="58" name="Yes 1"/>
            <p:cNvSpPr/>
            <p:nvPr/>
          </p:nvSpPr>
          <p:spPr>
            <a:xfrm>
              <a:off x="5219700" y="1003300"/>
              <a:ext cx="928800" cy="540000"/>
            </a:xfrm>
            <a:prstGeom prst="rect">
              <a:avLst/>
            </a:prstGeom>
            <a:noFill/>
            <a:ln>
              <a:no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contourW="12700">
                <a:contourClr>
                  <a:srgbClr val="004A82"/>
                </a:contourClr>
              </a:sp3d>
            </a:bodyPr>
            <a:lstStyle/>
            <a:p>
              <a:pPr algn="ctr">
                <a:lnSpc>
                  <a:spcPct val="115000"/>
                </a:lnSpc>
                <a:spcAft>
                  <a:spcPts val="0"/>
                </a:spcAft>
              </a:pPr>
              <a:r>
                <a:rPr lang="en-US" sz="1200" b="1">
                  <a:solidFill>
                    <a:srgbClr val="000000"/>
                  </a:solidFill>
                  <a:effectLst/>
                  <a:latin typeface="Calibri" panose="020F0502020204030204" pitchFamily="34" charset="0"/>
                  <a:ea typeface="Times New Roman"/>
                  <a:cs typeface="Arial"/>
                </a:rPr>
                <a:t>Yes</a:t>
              </a:r>
              <a:endParaRPr lang="en-GB" sz="1200" b="1">
                <a:effectLst/>
                <a:latin typeface="Calibri" panose="020F0502020204030204" pitchFamily="34" charset="0"/>
                <a:ea typeface="Times New Roman"/>
                <a:cs typeface="Arial"/>
              </a:endParaRPr>
            </a:p>
          </p:txBody>
        </p:sp>
        <p:sp>
          <p:nvSpPr>
            <p:cNvPr id="59" name="Terminator 3: Back"/>
            <p:cNvSpPr>
              <a:spLocks/>
            </p:cNvSpPr>
            <p:nvPr/>
          </p:nvSpPr>
          <p:spPr>
            <a:xfrm>
              <a:off x="0" y="3098800"/>
              <a:ext cx="2880000" cy="720000"/>
            </a:xfrm>
            <a:prstGeom prst="flowChartTerminator">
              <a:avLst/>
            </a:prstGeom>
            <a:solidFill>
              <a:srgbClr val="C5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latin typeface="Calibri" panose="020F0502020204030204" pitchFamily="34" charset="0"/>
              </a:endParaRPr>
            </a:p>
          </p:txBody>
        </p:sp>
        <p:sp>
          <p:nvSpPr>
            <p:cNvPr id="60" name="Terminator 3: Front"/>
            <p:cNvSpPr>
              <a:spLocks/>
            </p:cNvSpPr>
            <p:nvPr/>
          </p:nvSpPr>
          <p:spPr>
            <a:xfrm>
              <a:off x="0" y="3098800"/>
              <a:ext cx="2880000" cy="720000"/>
            </a:xfrm>
            <a:prstGeom prst="flowChartTerminator">
              <a:avLst/>
            </a:prstGeom>
            <a:noFill/>
            <a:ln>
              <a:solidFill>
                <a:srgbClr val="0070C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en-US" sz="1200" b="1">
                  <a:solidFill>
                    <a:srgbClr val="000000"/>
                  </a:solidFill>
                  <a:effectLst/>
                  <a:latin typeface="Calibri" panose="020F0502020204030204" pitchFamily="34" charset="0"/>
                  <a:ea typeface="Times New Roman"/>
                </a:rPr>
                <a:t>Software function returns output data to the application</a:t>
              </a:r>
              <a:endParaRPr lang="en-GB" sz="1200" b="1">
                <a:effectLst/>
                <a:latin typeface="Calibri" panose="020F0502020204030204" pitchFamily="34" charset="0"/>
                <a:ea typeface="Times New Roman"/>
              </a:endParaRPr>
            </a:p>
          </p:txBody>
        </p:sp>
        <p:sp>
          <p:nvSpPr>
            <p:cNvPr id="61" name="Process 4: Back"/>
            <p:cNvSpPr>
              <a:spLocks/>
            </p:cNvSpPr>
            <p:nvPr/>
          </p:nvSpPr>
          <p:spPr>
            <a:xfrm>
              <a:off x="0" y="914400"/>
              <a:ext cx="2880000" cy="720000"/>
            </a:xfrm>
            <a:prstGeom prst="flowChartProcess">
              <a:avLst/>
            </a:prstGeom>
            <a:solidFill>
              <a:srgbClr val="C7E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latin typeface="Calibri" panose="020F0502020204030204" pitchFamily="34" charset="0"/>
              </a:endParaRPr>
            </a:p>
          </p:txBody>
        </p:sp>
        <p:sp>
          <p:nvSpPr>
            <p:cNvPr id="62" name="Process 4: Front"/>
            <p:cNvSpPr>
              <a:spLocks/>
            </p:cNvSpPr>
            <p:nvPr/>
          </p:nvSpPr>
          <p:spPr>
            <a:xfrm>
              <a:off x="0" y="914400"/>
              <a:ext cx="2880000" cy="720000"/>
            </a:xfrm>
            <a:prstGeom prst="flowChartProcess">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en-US" sz="1200" b="1">
                  <a:solidFill>
                    <a:srgbClr val="000000"/>
                  </a:solidFill>
                  <a:effectLst/>
                  <a:latin typeface="Calibri" panose="020F0502020204030204" pitchFamily="34" charset="0"/>
                  <a:ea typeface="Times New Roman"/>
                </a:rPr>
                <a:t>Call the software function</a:t>
              </a:r>
              <a:endParaRPr lang="en-GB" sz="1200" b="1">
                <a:effectLst/>
                <a:latin typeface="Calibri" panose="020F0502020204030204" pitchFamily="34" charset="0"/>
                <a:ea typeface="Times New Roman"/>
              </a:endParaRPr>
            </a:p>
          </p:txBody>
        </p:sp>
        <p:sp>
          <p:nvSpPr>
            <p:cNvPr id="63" name="Terminator 2: Back"/>
            <p:cNvSpPr>
              <a:spLocks/>
            </p:cNvSpPr>
            <p:nvPr/>
          </p:nvSpPr>
          <p:spPr>
            <a:xfrm>
              <a:off x="7569200" y="5778500"/>
              <a:ext cx="2880000" cy="720000"/>
            </a:xfrm>
            <a:prstGeom prst="flowChartTerminator">
              <a:avLst/>
            </a:prstGeom>
            <a:solidFill>
              <a:srgbClr val="C5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latin typeface="Calibri" panose="020F0502020204030204" pitchFamily="34" charset="0"/>
              </a:endParaRPr>
            </a:p>
          </p:txBody>
        </p:sp>
        <p:sp>
          <p:nvSpPr>
            <p:cNvPr id="64" name="Terminator 2: Front"/>
            <p:cNvSpPr>
              <a:spLocks/>
            </p:cNvSpPr>
            <p:nvPr/>
          </p:nvSpPr>
          <p:spPr>
            <a:xfrm>
              <a:off x="7569200" y="5778500"/>
              <a:ext cx="2880000" cy="720000"/>
            </a:xfrm>
            <a:prstGeom prst="flowChartTerminator">
              <a:avLst/>
            </a:prstGeom>
            <a:noFill/>
            <a:ln>
              <a:solidFill>
                <a:srgbClr val="0070C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en-US" sz="1200" b="1" dirty="0">
                  <a:solidFill>
                    <a:srgbClr val="000000"/>
                  </a:solidFill>
                  <a:effectLst/>
                  <a:latin typeface="Calibri" panose="020F0502020204030204" pitchFamily="34" charset="0"/>
                  <a:ea typeface="Times New Roman"/>
                </a:rPr>
                <a:t>Application reads output </a:t>
              </a:r>
              <a:r>
                <a:rPr lang="en-US" sz="1200" b="1" dirty="0" smtClean="0">
                  <a:solidFill>
                    <a:srgbClr val="000000"/>
                  </a:solidFill>
                  <a:effectLst/>
                  <a:latin typeface="Calibri" panose="020F0502020204030204" pitchFamily="34" charset="0"/>
                  <a:ea typeface="Times New Roman"/>
                </a:rPr>
                <a:t>data from the loaded module</a:t>
              </a:r>
              <a:endParaRPr lang="en-GB" sz="1200" b="1" dirty="0">
                <a:effectLst/>
                <a:latin typeface="Calibri" panose="020F0502020204030204" pitchFamily="34" charset="0"/>
                <a:ea typeface="Times New Roman"/>
              </a:endParaRPr>
            </a:p>
          </p:txBody>
        </p:sp>
        <p:sp>
          <p:nvSpPr>
            <p:cNvPr id="65" name="Process 3: Back"/>
            <p:cNvSpPr>
              <a:spLocks/>
            </p:cNvSpPr>
            <p:nvPr/>
          </p:nvSpPr>
          <p:spPr>
            <a:xfrm>
              <a:off x="7569200" y="3098800"/>
              <a:ext cx="2880000" cy="720000"/>
            </a:xfrm>
            <a:prstGeom prst="flowChartProcess">
              <a:avLst/>
            </a:prstGeom>
            <a:solidFill>
              <a:srgbClr val="C7E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latin typeface="Calibri" panose="020F0502020204030204" pitchFamily="34" charset="0"/>
              </a:endParaRPr>
            </a:p>
          </p:txBody>
        </p:sp>
        <p:sp>
          <p:nvSpPr>
            <p:cNvPr id="66" name="Process 3: Front"/>
            <p:cNvSpPr>
              <a:spLocks/>
            </p:cNvSpPr>
            <p:nvPr/>
          </p:nvSpPr>
          <p:spPr>
            <a:xfrm>
              <a:off x="7569200" y="3098800"/>
              <a:ext cx="2880000" cy="720000"/>
            </a:xfrm>
            <a:prstGeom prst="flowChartProcess">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en-US" sz="2400" b="1" dirty="0">
                  <a:solidFill>
                    <a:srgbClr val="000000"/>
                  </a:solidFill>
                  <a:effectLst/>
                  <a:latin typeface="Calibri" panose="020F0502020204030204" pitchFamily="34" charset="0"/>
                  <a:ea typeface="Times New Roman"/>
                </a:rPr>
                <a:t>Do other tasks</a:t>
              </a:r>
              <a:endParaRPr lang="en-GB" sz="2400" b="1" dirty="0">
                <a:effectLst/>
                <a:latin typeface="Calibri" panose="020F0502020204030204" pitchFamily="34" charset="0"/>
                <a:ea typeface="Times New Roman"/>
              </a:endParaRPr>
            </a:p>
          </p:txBody>
        </p:sp>
        <p:sp>
          <p:nvSpPr>
            <p:cNvPr id="67" name="Decision 3: Back"/>
            <p:cNvSpPr/>
            <p:nvPr/>
          </p:nvSpPr>
          <p:spPr>
            <a:xfrm>
              <a:off x="7569200" y="4229100"/>
              <a:ext cx="2880000" cy="1008000"/>
            </a:xfrm>
            <a:prstGeom prst="flowChartDecision">
              <a:avLst/>
            </a:prstGeom>
            <a:solidFill>
              <a:srgbClr val="FFEEB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115000"/>
                </a:lnSpc>
                <a:spcAft>
                  <a:spcPts val="1200"/>
                </a:spcAft>
              </a:pPr>
              <a:r>
                <a:rPr lang="en-US" sz="1200" b="1">
                  <a:effectLst/>
                  <a:latin typeface="Calibri" panose="020F0502020204030204" pitchFamily="34" charset="0"/>
                  <a:ea typeface="Times New Roman"/>
                  <a:cs typeface="Arial"/>
                </a:rPr>
                <a:t> </a:t>
              </a:r>
              <a:endParaRPr lang="en-GB" sz="1200" b="1">
                <a:effectLst/>
                <a:latin typeface="Calibri" panose="020F0502020204030204" pitchFamily="34" charset="0"/>
                <a:ea typeface="Times New Roman"/>
                <a:cs typeface="Arial"/>
              </a:endParaRPr>
            </a:p>
          </p:txBody>
        </p:sp>
        <p:sp>
          <p:nvSpPr>
            <p:cNvPr id="68" name="Decision 3: Front"/>
            <p:cNvSpPr/>
            <p:nvPr/>
          </p:nvSpPr>
          <p:spPr>
            <a:xfrm>
              <a:off x="7569200" y="4229100"/>
              <a:ext cx="2880000" cy="1008000"/>
            </a:xfrm>
            <a:prstGeom prst="flowChartDecision">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contourW="12700">
                <a:contourClr>
                  <a:srgbClr val="004A82"/>
                </a:contourClr>
              </a:sp3d>
            </a:bodyPr>
            <a:lstStyle/>
            <a:p>
              <a:pPr algn="ctr">
                <a:spcAft>
                  <a:spcPts val="0"/>
                </a:spcAft>
              </a:pPr>
              <a:r>
                <a:rPr lang="en-US" sz="1200" b="1">
                  <a:solidFill>
                    <a:srgbClr val="000000"/>
                  </a:solidFill>
                  <a:effectLst/>
                  <a:latin typeface="Calibri" panose="020F0502020204030204" pitchFamily="34" charset="0"/>
                  <a:ea typeface="Times New Roman"/>
                </a:rPr>
                <a:t>Output data ready?</a:t>
              </a:r>
              <a:endParaRPr lang="en-GB" sz="1200" b="1">
                <a:effectLst/>
                <a:latin typeface="Calibri" panose="020F0502020204030204" pitchFamily="34" charset="0"/>
                <a:ea typeface="Times New Roman"/>
              </a:endParaRPr>
            </a:p>
          </p:txBody>
        </p:sp>
        <p:sp>
          <p:nvSpPr>
            <p:cNvPr id="69" name="Process 2: Back"/>
            <p:cNvSpPr>
              <a:spLocks/>
            </p:cNvSpPr>
            <p:nvPr/>
          </p:nvSpPr>
          <p:spPr>
            <a:xfrm>
              <a:off x="3784600" y="4356100"/>
              <a:ext cx="2880000" cy="719455"/>
            </a:xfrm>
            <a:prstGeom prst="flowChartProcess">
              <a:avLst/>
            </a:prstGeom>
            <a:solidFill>
              <a:srgbClr val="C7E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latin typeface="Calibri" panose="020F0502020204030204" pitchFamily="34" charset="0"/>
              </a:endParaRPr>
            </a:p>
          </p:txBody>
        </p:sp>
        <p:sp>
          <p:nvSpPr>
            <p:cNvPr id="70" name="Process 2: Front"/>
            <p:cNvSpPr>
              <a:spLocks/>
            </p:cNvSpPr>
            <p:nvPr/>
          </p:nvSpPr>
          <p:spPr>
            <a:xfrm>
              <a:off x="3784600" y="4356100"/>
              <a:ext cx="2880000" cy="720000"/>
            </a:xfrm>
            <a:prstGeom prst="flowChartProcess">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en-US" sz="1200" b="1">
                  <a:solidFill>
                    <a:srgbClr val="000000"/>
                  </a:solidFill>
                  <a:effectLst/>
                  <a:latin typeface="Calibri" panose="020F0502020204030204" pitchFamily="34" charset="0"/>
                  <a:ea typeface="Times New Roman"/>
                </a:rPr>
                <a:t>Send input data to the loaded module</a:t>
              </a:r>
              <a:endParaRPr lang="en-GB" sz="1200" b="1">
                <a:effectLst/>
                <a:latin typeface="Calibri" panose="020F0502020204030204" pitchFamily="34" charset="0"/>
                <a:ea typeface="Times New Roman"/>
              </a:endParaRPr>
            </a:p>
          </p:txBody>
        </p:sp>
        <p:sp>
          <p:nvSpPr>
            <p:cNvPr id="71" name="Process 1: Back"/>
            <p:cNvSpPr>
              <a:spLocks/>
            </p:cNvSpPr>
            <p:nvPr/>
          </p:nvSpPr>
          <p:spPr>
            <a:xfrm>
              <a:off x="3784600" y="3098800"/>
              <a:ext cx="2880000" cy="719455"/>
            </a:xfrm>
            <a:prstGeom prst="flowChartProcess">
              <a:avLst/>
            </a:prstGeom>
            <a:solidFill>
              <a:srgbClr val="C7E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latin typeface="Calibri" panose="020F0502020204030204" pitchFamily="34" charset="0"/>
              </a:endParaRPr>
            </a:p>
          </p:txBody>
        </p:sp>
        <p:sp>
          <p:nvSpPr>
            <p:cNvPr id="72" name="Process 1: Front"/>
            <p:cNvSpPr>
              <a:spLocks/>
            </p:cNvSpPr>
            <p:nvPr/>
          </p:nvSpPr>
          <p:spPr>
            <a:xfrm>
              <a:off x="3784600" y="3098800"/>
              <a:ext cx="2880000" cy="720000"/>
            </a:xfrm>
            <a:prstGeom prst="flowChartProcess">
              <a:avLst/>
            </a:prstGeom>
            <a:noFill/>
            <a:ln>
              <a:solidFill>
                <a:srgbClr val="92D05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en-US" sz="1200" b="1">
                  <a:solidFill>
                    <a:srgbClr val="000000"/>
                  </a:solidFill>
                  <a:effectLst/>
                  <a:latin typeface="Calibri" panose="020F0502020204030204" pitchFamily="34" charset="0"/>
                  <a:ea typeface="Times New Roman"/>
                </a:rPr>
                <a:t>Load the module into its compatible partition</a:t>
              </a:r>
              <a:endParaRPr lang="en-GB" sz="1200" b="1">
                <a:effectLst/>
                <a:latin typeface="Calibri" panose="020F0502020204030204" pitchFamily="34" charset="0"/>
                <a:ea typeface="Times New Roman"/>
              </a:endParaRPr>
            </a:p>
          </p:txBody>
        </p:sp>
        <p:sp>
          <p:nvSpPr>
            <p:cNvPr id="73" name="Decision 2: Back"/>
            <p:cNvSpPr/>
            <p:nvPr/>
          </p:nvSpPr>
          <p:spPr>
            <a:xfrm>
              <a:off x="3784600" y="1549400"/>
              <a:ext cx="2880000" cy="1007745"/>
            </a:xfrm>
            <a:prstGeom prst="flowChartDecision">
              <a:avLst/>
            </a:prstGeom>
            <a:solidFill>
              <a:srgbClr val="FFEEB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115000"/>
                </a:lnSpc>
                <a:spcAft>
                  <a:spcPts val="1200"/>
                </a:spcAft>
              </a:pPr>
              <a:r>
                <a:rPr lang="en-US" sz="1200" b="1">
                  <a:effectLst/>
                  <a:latin typeface="Calibri" panose="020F0502020204030204" pitchFamily="34" charset="0"/>
                  <a:ea typeface="Times New Roman"/>
                  <a:cs typeface="Arial"/>
                </a:rPr>
                <a:t> </a:t>
              </a:r>
              <a:endParaRPr lang="en-GB" sz="1200" b="1">
                <a:effectLst/>
                <a:latin typeface="Calibri" panose="020F0502020204030204" pitchFamily="34" charset="0"/>
                <a:ea typeface="Times New Roman"/>
                <a:cs typeface="Arial"/>
              </a:endParaRPr>
            </a:p>
          </p:txBody>
        </p:sp>
        <p:sp>
          <p:nvSpPr>
            <p:cNvPr id="74" name="Decision 2: Front"/>
            <p:cNvSpPr/>
            <p:nvPr/>
          </p:nvSpPr>
          <p:spPr>
            <a:xfrm>
              <a:off x="3784600" y="1549400"/>
              <a:ext cx="2880000" cy="1008000"/>
            </a:xfrm>
            <a:prstGeom prst="flowChartDecision">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contourW="12700">
                <a:contourClr>
                  <a:srgbClr val="004A82"/>
                </a:contourClr>
              </a:sp3d>
            </a:bodyPr>
            <a:lstStyle/>
            <a:p>
              <a:pPr algn="ctr">
                <a:spcAft>
                  <a:spcPts val="0"/>
                </a:spcAft>
              </a:pPr>
              <a:r>
                <a:rPr lang="en-US" sz="1200" b="1">
                  <a:solidFill>
                    <a:srgbClr val="000000"/>
                  </a:solidFill>
                  <a:effectLst/>
                  <a:latin typeface="Calibri" panose="020F0502020204030204" pitchFamily="34" charset="0"/>
                  <a:ea typeface="Times New Roman"/>
                </a:rPr>
                <a:t>Compatible module available?</a:t>
              </a:r>
              <a:endParaRPr lang="en-GB" sz="1200" b="1">
                <a:effectLst/>
                <a:latin typeface="Calibri" panose="020F0502020204030204" pitchFamily="34" charset="0"/>
                <a:ea typeface="Times New Roman"/>
              </a:endParaRPr>
            </a:p>
          </p:txBody>
        </p:sp>
        <p:sp>
          <p:nvSpPr>
            <p:cNvPr id="75" name="Decision 1: Back"/>
            <p:cNvSpPr/>
            <p:nvPr/>
          </p:nvSpPr>
          <p:spPr>
            <a:xfrm>
              <a:off x="3784600" y="0"/>
              <a:ext cx="2880000" cy="1007745"/>
            </a:xfrm>
            <a:prstGeom prst="flowChartDecision">
              <a:avLst/>
            </a:prstGeom>
            <a:solidFill>
              <a:srgbClr val="FFEEB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115000"/>
                </a:lnSpc>
                <a:spcAft>
                  <a:spcPts val="1200"/>
                </a:spcAft>
              </a:pPr>
              <a:r>
                <a:rPr lang="en-US" sz="1200" b="1">
                  <a:effectLst/>
                  <a:latin typeface="Calibri" panose="020F0502020204030204" pitchFamily="34" charset="0"/>
                  <a:ea typeface="Times New Roman"/>
                  <a:cs typeface="Arial"/>
                </a:rPr>
                <a:t> </a:t>
              </a:r>
              <a:endParaRPr lang="en-GB" sz="1200" b="1">
                <a:effectLst/>
                <a:latin typeface="Calibri" panose="020F0502020204030204" pitchFamily="34" charset="0"/>
                <a:ea typeface="Times New Roman"/>
                <a:cs typeface="Arial"/>
              </a:endParaRPr>
            </a:p>
          </p:txBody>
        </p:sp>
        <p:sp>
          <p:nvSpPr>
            <p:cNvPr id="76" name="Decision 1: Front"/>
            <p:cNvSpPr/>
            <p:nvPr/>
          </p:nvSpPr>
          <p:spPr>
            <a:xfrm>
              <a:off x="3784600" y="0"/>
              <a:ext cx="2880000" cy="1008000"/>
            </a:xfrm>
            <a:prstGeom prst="flowChartDecision">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contourW="12700">
                <a:contourClr>
                  <a:srgbClr val="004A82"/>
                </a:contourClr>
              </a:sp3d>
            </a:bodyPr>
            <a:lstStyle/>
            <a:p>
              <a:pPr algn="ctr">
                <a:spcAft>
                  <a:spcPts val="0"/>
                </a:spcAft>
              </a:pPr>
              <a:r>
                <a:rPr lang="en-US" sz="1200" b="1">
                  <a:solidFill>
                    <a:srgbClr val="000000"/>
                  </a:solidFill>
                  <a:effectLst/>
                  <a:latin typeface="Calibri" panose="020F0502020204030204" pitchFamily="34" charset="0"/>
                  <a:ea typeface="Times New Roman"/>
                </a:rPr>
                <a:t>Empty partitions available?</a:t>
              </a:r>
              <a:endParaRPr lang="en-GB" sz="1200" b="1">
                <a:effectLst/>
                <a:latin typeface="Calibri" panose="020F0502020204030204" pitchFamily="34" charset="0"/>
                <a:ea typeface="Times New Roman"/>
              </a:endParaRPr>
            </a:p>
          </p:txBody>
        </p:sp>
        <p:sp>
          <p:nvSpPr>
            <p:cNvPr id="77" name="Terminator 1: Back"/>
            <p:cNvSpPr>
              <a:spLocks/>
            </p:cNvSpPr>
            <p:nvPr/>
          </p:nvSpPr>
          <p:spPr>
            <a:xfrm>
              <a:off x="7569200" y="152400"/>
              <a:ext cx="2880000" cy="720000"/>
            </a:xfrm>
            <a:prstGeom prst="flowChartTerminator">
              <a:avLst/>
            </a:prstGeom>
            <a:solidFill>
              <a:srgbClr val="C5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latin typeface="Calibri" panose="020F0502020204030204" pitchFamily="34" charset="0"/>
              </a:endParaRPr>
            </a:p>
          </p:txBody>
        </p:sp>
        <p:sp>
          <p:nvSpPr>
            <p:cNvPr id="78" name="Terminator 1: Front"/>
            <p:cNvSpPr>
              <a:spLocks/>
            </p:cNvSpPr>
            <p:nvPr/>
          </p:nvSpPr>
          <p:spPr>
            <a:xfrm>
              <a:off x="7569200" y="152400"/>
              <a:ext cx="2880000" cy="720000"/>
            </a:xfrm>
            <a:prstGeom prst="flowChartTerminator">
              <a:avLst/>
            </a:prstGeom>
            <a:noFill/>
            <a:ln>
              <a:solidFill>
                <a:srgbClr val="0070C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en-US" sz="1200" b="1">
                  <a:solidFill>
                    <a:srgbClr val="000000"/>
                  </a:solidFill>
                  <a:effectLst/>
                  <a:latin typeface="Calibri" panose="020F0502020204030204" pitchFamily="34" charset="0"/>
                  <a:ea typeface="Times New Roman"/>
                </a:rPr>
                <a:t>Application requests an acceleratable function to process input data</a:t>
              </a:r>
              <a:endParaRPr lang="en-GB" sz="1200" b="1">
                <a:effectLst/>
                <a:latin typeface="Calibri" panose="020F0502020204030204" pitchFamily="34" charset="0"/>
                <a:ea typeface="Times New Roman"/>
              </a:endParaRPr>
            </a:p>
          </p:txBody>
        </p:sp>
      </p:grpSp>
      <p:sp>
        <p:nvSpPr>
          <p:cNvPr id="80" name="Content Placeholder 1"/>
          <p:cNvSpPr>
            <a:spLocks noGrp="1"/>
          </p:cNvSpPr>
          <p:nvPr>
            <p:ph idx="1"/>
          </p:nvPr>
        </p:nvSpPr>
        <p:spPr>
          <a:xfrm>
            <a:off x="457200" y="4437112"/>
            <a:ext cx="8229600" cy="1368152"/>
          </a:xfrm>
        </p:spPr>
        <p:txBody>
          <a:bodyPr anchor="t">
            <a:normAutofit/>
          </a:bodyPr>
          <a:lstStyle/>
          <a:p>
            <a:pPr marL="109728" indent="0">
              <a:buNone/>
            </a:pPr>
            <a:r>
              <a:rPr lang="en-US" sz="2000" b="1" i="1" dirty="0" smtClean="0">
                <a:solidFill>
                  <a:srgbClr val="C00000"/>
                </a:solidFill>
                <a:effectLst>
                  <a:outerShdw blurRad="38100" dist="38100" dir="2700000" algn="tl">
                    <a:srgbClr val="000000">
                      <a:alpha val="43137"/>
                    </a:srgbClr>
                  </a:outerShdw>
                </a:effectLst>
                <a:latin typeface="Calibri" panose="020F0502020204030204" pitchFamily="34" charset="0"/>
              </a:rPr>
              <a:t>Worst </a:t>
            </a:r>
            <a:r>
              <a:rPr lang="en-US" sz="2000" b="1" i="1" dirty="0">
                <a:solidFill>
                  <a:srgbClr val="C00000"/>
                </a:solidFill>
                <a:effectLst>
                  <a:outerShdw blurRad="38100" dist="38100" dir="2700000" algn="tl">
                    <a:srgbClr val="000000">
                      <a:alpha val="43137"/>
                    </a:srgbClr>
                  </a:outerShdw>
                </a:effectLst>
                <a:latin typeface="Calibri" panose="020F0502020204030204" pitchFamily="34" charset="0"/>
              </a:rPr>
              <a:t>Case Scenario</a:t>
            </a:r>
            <a:r>
              <a:rPr lang="en-US" sz="2000" b="1" i="1" dirty="0" smtClean="0">
                <a:solidFill>
                  <a:srgbClr val="C00000"/>
                </a:solidFill>
                <a:effectLst>
                  <a:outerShdw blurRad="38100" dist="38100" dir="2700000" algn="tl">
                    <a:srgbClr val="000000">
                      <a:alpha val="43137"/>
                    </a:srgbClr>
                  </a:outerShdw>
                </a:effectLst>
                <a:latin typeface="Calibri" panose="020F0502020204030204" pitchFamily="34" charset="0"/>
              </a:rPr>
              <a:t>:</a:t>
            </a:r>
            <a:endParaRPr lang="en-US" sz="2000" b="1" dirty="0" smtClean="0">
              <a:solidFill>
                <a:srgbClr val="C00000"/>
              </a:solidFill>
              <a:latin typeface="Calibri" panose="020F0502020204030204" pitchFamily="34" charset="0"/>
            </a:endParaRPr>
          </a:p>
          <a:p>
            <a:pPr marL="109728" indent="0">
              <a:buNone/>
            </a:pPr>
            <a:r>
              <a:rPr lang="en-US" sz="2000" dirty="0" smtClean="0">
                <a:latin typeface="Calibri" panose="020F0502020204030204" pitchFamily="34" charset="0"/>
              </a:rPr>
              <a:t>Input data is processed</a:t>
            </a:r>
            <a:br>
              <a:rPr lang="en-US" sz="2000" dirty="0" smtClean="0">
                <a:latin typeface="Calibri" panose="020F0502020204030204" pitchFamily="34" charset="0"/>
              </a:rPr>
            </a:br>
            <a:r>
              <a:rPr lang="en-US" sz="2000" dirty="0" smtClean="0">
                <a:latin typeface="Calibri" panose="020F0502020204030204" pitchFamily="34" charset="0"/>
              </a:rPr>
              <a:t>by the original</a:t>
            </a:r>
            <a:br>
              <a:rPr lang="en-US" sz="2000" dirty="0" smtClean="0">
                <a:latin typeface="Calibri" panose="020F0502020204030204" pitchFamily="34" charset="0"/>
              </a:rPr>
            </a:br>
            <a:r>
              <a:rPr lang="en-US" sz="2000" dirty="0" smtClean="0">
                <a:latin typeface="Calibri" panose="020F0502020204030204" pitchFamily="34" charset="0"/>
              </a:rPr>
              <a:t>(unaccelerated)</a:t>
            </a:r>
            <a:r>
              <a:rPr lang="en-US" sz="2000" dirty="0">
                <a:latin typeface="Calibri" panose="020F0502020204030204" pitchFamily="34" charset="0"/>
              </a:rPr>
              <a:t> </a:t>
            </a:r>
            <a:r>
              <a:rPr lang="en-US" sz="2000" dirty="0" smtClean="0">
                <a:latin typeface="Calibri" panose="020F0502020204030204" pitchFamily="34" charset="0"/>
              </a:rPr>
              <a:t>function.</a:t>
            </a:r>
          </a:p>
        </p:txBody>
      </p:sp>
      <p:sp>
        <p:nvSpPr>
          <p:cNvPr id="79" name="Content Placeholder 1"/>
          <p:cNvSpPr txBox="1">
            <a:spLocks/>
          </p:cNvSpPr>
          <p:nvPr/>
        </p:nvSpPr>
        <p:spPr>
          <a:xfrm>
            <a:off x="6162900" y="3132998"/>
            <a:ext cx="2340000" cy="440018"/>
          </a:xfrm>
          <a:prstGeom prst="rect">
            <a:avLst/>
          </a:prstGeom>
        </p:spPr>
        <p:txBody>
          <a:bodyPr vert="horz" anchor="t">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rtl="1">
              <a:buNone/>
            </a:pPr>
            <a:r>
              <a:rPr lang="en-US" sz="2000" b="1" i="1" dirty="0" smtClean="0">
                <a:solidFill>
                  <a:srgbClr val="002060"/>
                </a:solidFill>
                <a:effectLst>
                  <a:outerShdw blurRad="38100" dist="38100" dir="2700000" algn="tl">
                    <a:srgbClr val="000000">
                      <a:alpha val="43137"/>
                    </a:srgbClr>
                  </a:outerShdw>
                </a:effectLst>
                <a:latin typeface="Calibri" panose="020F0502020204030204" pitchFamily="34" charset="0"/>
              </a:rPr>
              <a:t>Best </a:t>
            </a:r>
            <a:r>
              <a:rPr lang="en-US" sz="2000" b="1" i="1" dirty="0">
                <a:solidFill>
                  <a:srgbClr val="002060"/>
                </a:solidFill>
                <a:effectLst>
                  <a:outerShdw blurRad="38100" dist="38100" dir="2700000" algn="tl">
                    <a:srgbClr val="000000">
                      <a:alpha val="43137"/>
                    </a:srgbClr>
                  </a:outerShdw>
                </a:effectLst>
                <a:latin typeface="Calibri" panose="020F0502020204030204" pitchFamily="34" charset="0"/>
              </a:rPr>
              <a:t>Case Scenario</a:t>
            </a:r>
            <a:r>
              <a:rPr lang="en-US" sz="2000" b="1" i="1" dirty="0" smtClean="0">
                <a:solidFill>
                  <a:srgbClr val="002060"/>
                </a:solidFill>
                <a:effectLst>
                  <a:outerShdw blurRad="38100" dist="38100" dir="2700000" algn="tl">
                    <a:srgbClr val="000000">
                      <a:alpha val="43137"/>
                    </a:srgbClr>
                  </a:outerShdw>
                </a:effectLst>
                <a:latin typeface="Calibri" panose="020F0502020204030204" pitchFamily="34" charset="0"/>
              </a:rPr>
              <a:t>:</a:t>
            </a:r>
            <a:endParaRPr lang="en-US" sz="2000" b="1" dirty="0" smtClean="0">
              <a:solidFill>
                <a:srgbClr val="C00000"/>
              </a:solidFill>
              <a:latin typeface="Calibri" panose="020F0502020204030204" pitchFamily="34" charset="0"/>
            </a:endParaRPr>
          </a:p>
        </p:txBody>
      </p:sp>
    </p:spTree>
    <p:extLst>
      <p:ext uri="{BB962C8B-B14F-4D97-AF65-F5344CB8AC3E}">
        <p14:creationId xmlns:p14="http://schemas.microsoft.com/office/powerpoint/2010/main" val="1872544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smtClean="0"/>
              <a:t>Overview</a:t>
            </a:r>
            <a:endParaRPr lang="en-US" sz="4000" dirty="0"/>
          </a:p>
        </p:txBody>
      </p:sp>
      <p:grpSp>
        <p:nvGrpSpPr>
          <p:cNvPr id="6" name="Group 5"/>
          <p:cNvGrpSpPr/>
          <p:nvPr/>
        </p:nvGrpSpPr>
        <p:grpSpPr>
          <a:xfrm>
            <a:off x="5582603" y="4920335"/>
            <a:ext cx="2952997" cy="1329368"/>
            <a:chOff x="5582603" y="4920335"/>
            <a:chExt cx="2952997" cy="1329368"/>
          </a:xfrm>
        </p:grpSpPr>
        <p:sp>
          <p:nvSpPr>
            <p:cNvPr id="16" name="Rounded Rectangle 15"/>
            <p:cNvSpPr/>
            <p:nvPr/>
          </p:nvSpPr>
          <p:spPr>
            <a:xfrm>
              <a:off x="5582603" y="5382000"/>
              <a:ext cx="2952997" cy="867703"/>
            </a:xfrm>
            <a:prstGeom prst="roundRect">
              <a:avLst/>
            </a:prstGeom>
            <a:solidFill>
              <a:schemeClr val="accent1">
                <a:alpha val="25000"/>
              </a:schemeClr>
            </a:solidFill>
            <a:ln>
              <a:solidFill>
                <a:schemeClr val="accent1"/>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Linux </a:t>
              </a:r>
              <a:r>
                <a:rPr lang="en-US" sz="1600" dirty="0">
                  <a:solidFill>
                    <a:schemeClr val="tx1"/>
                  </a:solidFill>
                  <a:latin typeface="Calibri" panose="020F0502020204030204" pitchFamily="34" charset="0"/>
                </a:rPr>
                <a:t>OS (on the PS) connects to the HW accelerators (on the PL) via an AXI </a:t>
              </a:r>
              <a:r>
                <a:rPr lang="en-US" sz="1600" dirty="0" smtClean="0">
                  <a:solidFill>
                    <a:schemeClr val="tx1"/>
                  </a:solidFill>
                  <a:latin typeface="Calibri" panose="020F0502020204030204" pitchFamily="34" charset="0"/>
                </a:rPr>
                <a:t>interconnect.</a:t>
              </a:r>
              <a:endParaRPr lang="en-US" sz="1600" dirty="0">
                <a:solidFill>
                  <a:schemeClr val="tx1"/>
                </a:solidFill>
                <a:latin typeface="Calibri" panose="020F0502020204030204" pitchFamily="34" charset="0"/>
              </a:endParaRPr>
            </a:p>
          </p:txBody>
        </p:sp>
        <p:sp>
          <p:nvSpPr>
            <p:cNvPr id="17" name="TextBox 16"/>
            <p:cNvSpPr txBox="1"/>
            <p:nvPr/>
          </p:nvSpPr>
          <p:spPr>
            <a:xfrm>
              <a:off x="6339020" y="4920335"/>
              <a:ext cx="1440160" cy="461665"/>
            </a:xfrm>
            <a:prstGeom prst="rect">
              <a:avLst/>
            </a:prstGeom>
            <a:noFill/>
          </p:spPr>
          <p:txBody>
            <a:bodyPr wrap="square" rtlCol="0" anchor="ctr">
              <a:spAutoFit/>
            </a:bodyPr>
            <a:lstStyle/>
            <a:p>
              <a:pPr algn="ctr"/>
              <a:r>
                <a:rPr lang="en-US" sz="2400" b="1" dirty="0" smtClean="0">
                  <a:solidFill>
                    <a:schemeClr val="tx2"/>
                  </a:solidFill>
                  <a:effectLst>
                    <a:outerShdw blurRad="38100" dist="38100" dir="2700000" algn="tl">
                      <a:srgbClr val="000000">
                        <a:alpha val="43137"/>
                      </a:srgbClr>
                    </a:outerShdw>
                  </a:effectLst>
                  <a:latin typeface="Calibri" panose="020F0502020204030204" pitchFamily="34" charset="0"/>
                </a:rPr>
                <a:t>Interface</a:t>
              </a:r>
              <a:endParaRPr lang="en-US" sz="2400" b="1" dirty="0">
                <a:solidFill>
                  <a:schemeClr val="tx2"/>
                </a:solidFill>
                <a:effectLst>
                  <a:outerShdw blurRad="38100" dist="38100" dir="2700000" algn="tl">
                    <a:srgbClr val="000000">
                      <a:alpha val="43137"/>
                    </a:srgbClr>
                  </a:outerShdw>
                </a:effectLst>
                <a:latin typeface="Calibri" panose="020F0502020204030204" pitchFamily="34" charset="0"/>
              </a:endParaRPr>
            </a:p>
          </p:txBody>
        </p:sp>
      </p:grpSp>
      <p:grpSp>
        <p:nvGrpSpPr>
          <p:cNvPr id="5" name="Group 4"/>
          <p:cNvGrpSpPr/>
          <p:nvPr/>
        </p:nvGrpSpPr>
        <p:grpSpPr>
          <a:xfrm>
            <a:off x="5582602" y="3149135"/>
            <a:ext cx="2952997" cy="1329368"/>
            <a:chOff x="5582602" y="3149135"/>
            <a:chExt cx="2952997" cy="1329368"/>
          </a:xfrm>
        </p:grpSpPr>
        <p:sp>
          <p:nvSpPr>
            <p:cNvPr id="15" name="TextBox 14"/>
            <p:cNvSpPr txBox="1"/>
            <p:nvPr/>
          </p:nvSpPr>
          <p:spPr>
            <a:xfrm>
              <a:off x="6339021" y="3149135"/>
              <a:ext cx="1440160" cy="461665"/>
            </a:xfrm>
            <a:prstGeom prst="rect">
              <a:avLst/>
            </a:prstGeom>
            <a:noFill/>
          </p:spPr>
          <p:txBody>
            <a:bodyPr wrap="square" rtlCol="0" anchor="ctr">
              <a:spAutoFit/>
            </a:bodyPr>
            <a:lstStyle/>
            <a:p>
              <a:pPr algn="ctr"/>
              <a:r>
                <a:rPr lang="en-US" sz="2400" b="1" dirty="0" smtClean="0">
                  <a:solidFill>
                    <a:schemeClr val="tx2"/>
                  </a:solidFill>
                  <a:effectLst>
                    <a:outerShdw blurRad="38100" dist="38100" dir="2700000" algn="tl">
                      <a:srgbClr val="000000">
                        <a:alpha val="43137"/>
                      </a:srgbClr>
                    </a:outerShdw>
                  </a:effectLst>
                  <a:latin typeface="Calibri" panose="020F0502020204030204" pitchFamily="34" charset="0"/>
                </a:rPr>
                <a:t>Software</a:t>
              </a:r>
              <a:endParaRPr lang="en-US" sz="2400" b="1" dirty="0">
                <a:solidFill>
                  <a:schemeClr val="tx2"/>
                </a:solidFill>
                <a:effectLst>
                  <a:outerShdw blurRad="38100" dist="38100" dir="2700000" algn="tl">
                    <a:srgbClr val="000000">
                      <a:alpha val="43137"/>
                    </a:srgbClr>
                  </a:outerShdw>
                </a:effectLst>
                <a:latin typeface="Calibri" panose="020F0502020204030204" pitchFamily="34" charset="0"/>
              </a:endParaRPr>
            </a:p>
          </p:txBody>
        </p:sp>
        <p:sp>
          <p:nvSpPr>
            <p:cNvPr id="18" name="Rounded Rectangle 17"/>
            <p:cNvSpPr/>
            <p:nvPr/>
          </p:nvSpPr>
          <p:spPr>
            <a:xfrm>
              <a:off x="5582602" y="3610800"/>
              <a:ext cx="2952997" cy="867703"/>
            </a:xfrm>
            <a:prstGeom prst="roundRect">
              <a:avLst/>
            </a:prstGeom>
            <a:solidFill>
              <a:schemeClr val="accent1">
                <a:alpha val="25000"/>
              </a:schemeClr>
            </a:solidFill>
            <a:ln>
              <a:solidFill>
                <a:schemeClr val="accent1"/>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Implementation of the management application for Linux OS.</a:t>
              </a:r>
            </a:p>
          </p:txBody>
        </p:sp>
      </p:grpSp>
      <p:grpSp>
        <p:nvGrpSpPr>
          <p:cNvPr id="4" name="Group 3"/>
          <p:cNvGrpSpPr/>
          <p:nvPr/>
        </p:nvGrpSpPr>
        <p:grpSpPr>
          <a:xfrm>
            <a:off x="5582603" y="1378799"/>
            <a:ext cx="2952997" cy="1329368"/>
            <a:chOff x="5582603" y="1378799"/>
            <a:chExt cx="2952997" cy="1329368"/>
          </a:xfrm>
        </p:grpSpPr>
        <p:sp>
          <p:nvSpPr>
            <p:cNvPr id="13" name="TextBox 12"/>
            <p:cNvSpPr txBox="1"/>
            <p:nvPr/>
          </p:nvSpPr>
          <p:spPr>
            <a:xfrm>
              <a:off x="6339020" y="1378799"/>
              <a:ext cx="1440160" cy="461665"/>
            </a:xfrm>
            <a:prstGeom prst="rect">
              <a:avLst/>
            </a:prstGeom>
            <a:noFill/>
          </p:spPr>
          <p:txBody>
            <a:bodyPr wrap="square" rtlCol="0" anchor="ctr">
              <a:spAutoFit/>
            </a:bodyPr>
            <a:lstStyle/>
            <a:p>
              <a:pPr algn="ctr"/>
              <a:r>
                <a:rPr lang="en-US" sz="2400" b="1" dirty="0">
                  <a:solidFill>
                    <a:schemeClr val="tx2"/>
                  </a:solidFill>
                  <a:effectLst>
                    <a:outerShdw blurRad="38100" dist="38100" dir="2700000" algn="tl">
                      <a:srgbClr val="000000">
                        <a:alpha val="43137"/>
                      </a:srgbClr>
                    </a:outerShdw>
                  </a:effectLst>
                  <a:latin typeface="Calibri" panose="020F0502020204030204" pitchFamily="34" charset="0"/>
                </a:rPr>
                <a:t>Hardware</a:t>
              </a:r>
            </a:p>
          </p:txBody>
        </p:sp>
        <p:sp>
          <p:nvSpPr>
            <p:cNvPr id="19" name="Rounded Rectangle 18"/>
            <p:cNvSpPr/>
            <p:nvPr/>
          </p:nvSpPr>
          <p:spPr>
            <a:xfrm>
              <a:off x="5582603" y="1840464"/>
              <a:ext cx="2952997" cy="867703"/>
            </a:xfrm>
            <a:prstGeom prst="roundRect">
              <a:avLst/>
            </a:prstGeom>
            <a:solidFill>
              <a:schemeClr val="accent1">
                <a:alpha val="25000"/>
              </a:schemeClr>
            </a:solidFill>
            <a:ln>
              <a:solidFill>
                <a:schemeClr val="accent1"/>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Design for a partially reconfigurable FPGA embedded on a Xilinx Zynq-7000 board.</a:t>
              </a:r>
            </a:p>
          </p:txBody>
        </p:sp>
      </p:grpSp>
      <p:sp>
        <p:nvSpPr>
          <p:cNvPr id="21"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6</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47" y="1839600"/>
            <a:ext cx="2143721" cy="302728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00" y="2095200"/>
            <a:ext cx="2504052" cy="2383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00" y="1839600"/>
            <a:ext cx="4555545" cy="4410000"/>
          </a:xfrm>
          <a:prstGeom prst="rect">
            <a:avLst/>
          </a:prstGeom>
        </p:spPr>
      </p:pic>
    </p:spTree>
    <p:extLst>
      <p:ext uri="{BB962C8B-B14F-4D97-AF65-F5344CB8AC3E}">
        <p14:creationId xmlns:p14="http://schemas.microsoft.com/office/powerpoint/2010/main" val="4138655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0-ppt_w/2"/>
                                          </p:val>
                                        </p:tav>
                                      </p:tavLst>
                                    </p:anim>
                                    <p:anim calcmode="lin" valueType="num">
                                      <p:cBhvr additive="base">
                                        <p:cTn id="7" dur="500"/>
                                        <p:tgtEl>
                                          <p:spTgt spid="8"/>
                                        </p:tgtEl>
                                        <p:attrNameLst>
                                          <p:attrName>ppt_y</p:attrName>
                                        </p:attrNameLst>
                                      </p:cBhvr>
                                      <p:tavLst>
                                        <p:tav tm="0">
                                          <p:val>
                                            <p:strVal val="ppt_y"/>
                                          </p:val>
                                        </p:tav>
                                        <p:tav tm="100000">
                                          <p:val>
                                            <p:strVal val="ppt_y"/>
                                          </p:val>
                                        </p:tav>
                                      </p:tavLst>
                                    </p:anim>
                                    <p:set>
                                      <p:cBhvr>
                                        <p:cTn id="8" dur="1" fill="hold">
                                          <p:stCondLst>
                                            <p:cond delay="499"/>
                                          </p:stCondLst>
                                        </p:cTn>
                                        <p:tgtEl>
                                          <p:spTgt spid="8"/>
                                        </p:tgtEl>
                                        <p:attrNameLst>
                                          <p:attrName>style.visibility</p:attrName>
                                        </p:attrNameLst>
                                      </p:cBhvr>
                                      <p:to>
                                        <p:strVal val="hidden"/>
                                      </p:to>
                                    </p:set>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Reconfigurable </a:t>
            </a:r>
            <a:r>
              <a:rPr lang="en-US" sz="4000" dirty="0"/>
              <a:t>Partition</a:t>
            </a:r>
          </a:p>
        </p:txBody>
      </p:sp>
      <p:grpSp>
        <p:nvGrpSpPr>
          <p:cNvPr id="35" name="Group 34"/>
          <p:cNvGrpSpPr/>
          <p:nvPr/>
        </p:nvGrpSpPr>
        <p:grpSpPr>
          <a:xfrm>
            <a:off x="3535028" y="2037600"/>
            <a:ext cx="2073944" cy="2782800"/>
            <a:chOff x="3535028" y="2037600"/>
            <a:chExt cx="2073944" cy="2782800"/>
          </a:xfrm>
        </p:grpSpPr>
        <p:sp>
          <p:nvSpPr>
            <p:cNvPr id="4" name="Rounded Rectangle 3"/>
            <p:cNvSpPr/>
            <p:nvPr/>
          </p:nvSpPr>
          <p:spPr>
            <a:xfrm>
              <a:off x="3535028" y="2037600"/>
              <a:ext cx="2073944" cy="2782800"/>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340" y="2185814"/>
              <a:ext cx="1743319" cy="2486372"/>
            </a:xfrm>
            <a:prstGeom prst="rect">
              <a:avLst/>
            </a:prstGeom>
          </p:spPr>
        </p:pic>
      </p:grpSp>
      <p:sp>
        <p:nvSpPr>
          <p:cNvPr id="5" name="Rounded Rectangle 4"/>
          <p:cNvSpPr/>
          <p:nvPr/>
        </p:nvSpPr>
        <p:spPr>
          <a:xfrm>
            <a:off x="3535200" y="2037600"/>
            <a:ext cx="2073600" cy="2782800"/>
          </a:xfrm>
          <a:prstGeom prst="roundRect">
            <a:avLst/>
          </a:prstGeom>
          <a:no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576000" y="2037600"/>
            <a:ext cx="2232000" cy="2266223"/>
          </a:xfrm>
          <a:prstGeom prst="roundRect">
            <a:avLst/>
          </a:prstGeom>
          <a:solidFill>
            <a:srgbClr val="FFC000">
              <a:alpha val="25000"/>
            </a:srgbClr>
          </a:solid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Handshaking </a:t>
            </a:r>
            <a:r>
              <a:rPr lang="en-US" sz="1400" dirty="0">
                <a:solidFill>
                  <a:schemeClr val="tx1"/>
                </a:solidFill>
                <a:latin typeface="Calibri" panose="020F0502020204030204" pitchFamily="34" charset="0"/>
              </a:rPr>
              <a:t>S</a:t>
            </a:r>
            <a:r>
              <a:rPr lang="en-US" sz="1400" dirty="0" smtClean="0">
                <a:solidFill>
                  <a:schemeClr val="tx1"/>
                </a:solidFill>
                <a:latin typeface="Calibri" panose="020F0502020204030204" pitchFamily="34" charset="0"/>
              </a:rPr>
              <a:t>ignals:</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start</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valid</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done</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idle</a:t>
            </a:r>
          </a:p>
          <a:p>
            <a:pPr marL="285750" indent="-285750">
              <a:buSzPct val="68000"/>
              <a:buFont typeface="Wingdings 3" panose="05040102010807070707" pitchFamily="18" charset="2"/>
              <a:buChar char=""/>
            </a:pPr>
            <a:endParaRPr lang="en-US" sz="1400" dirty="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Input Data</a:t>
            </a:r>
          </a:p>
          <a:p>
            <a:pPr marL="285750" indent="-285750">
              <a:buSzPct val="68000"/>
              <a:buFont typeface="Wingdings 3" panose="05040102010807070707" pitchFamily="18" charset="2"/>
              <a:buChar char=""/>
            </a:pPr>
            <a:endParaRPr lang="en-US" sz="1400" dirty="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Output Data</a:t>
            </a:r>
          </a:p>
        </p:txBody>
      </p:sp>
      <p:sp>
        <p:nvSpPr>
          <p:cNvPr id="12" name="Rounded Rectangle 11"/>
          <p:cNvSpPr/>
          <p:nvPr/>
        </p:nvSpPr>
        <p:spPr>
          <a:xfrm>
            <a:off x="6336000" y="3030562"/>
            <a:ext cx="2016224" cy="774000"/>
          </a:xfrm>
          <a:prstGeom prst="roundRect">
            <a:avLst/>
          </a:prstGeom>
          <a:solidFill>
            <a:srgbClr val="FFC000">
              <a:alpha val="25000"/>
            </a:srgbClr>
          </a:solid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Unused/Optional Interrupt Signal</a:t>
            </a:r>
          </a:p>
        </p:txBody>
      </p:sp>
      <p:sp>
        <p:nvSpPr>
          <p:cNvPr id="13" name="Rounded Rectangle 12"/>
          <p:cNvSpPr/>
          <p:nvPr/>
        </p:nvSpPr>
        <p:spPr>
          <a:xfrm>
            <a:off x="886108" y="4672186"/>
            <a:ext cx="1611784" cy="972000"/>
          </a:xfrm>
          <a:prstGeom prst="roundRect">
            <a:avLst/>
          </a:prstGeom>
          <a:solidFill>
            <a:srgbClr val="FFC000">
              <a:alpha val="25000"/>
            </a:srgbClr>
          </a:solidFill>
          <a:ln>
            <a:solidFill>
              <a:srgbClr val="FFC000"/>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Clock Signal</a:t>
            </a:r>
          </a:p>
          <a:p>
            <a:pPr marL="285750" indent="-285750">
              <a:buSzPct val="68000"/>
              <a:buFont typeface="Wingdings 3" panose="05040102010807070707" pitchFamily="18" charset="2"/>
              <a:buChar char=""/>
            </a:pPr>
            <a:endParaRPr lang="en-US" sz="1400" dirty="0" smtClean="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Reset Signal</a:t>
            </a:r>
          </a:p>
        </p:txBody>
      </p:sp>
      <p:sp>
        <p:nvSpPr>
          <p:cNvPr id="11" name="TextBox 10"/>
          <p:cNvSpPr txBox="1"/>
          <p:nvPr/>
        </p:nvSpPr>
        <p:spPr>
          <a:xfrm>
            <a:off x="869075" y="1637490"/>
            <a:ext cx="1645849" cy="400110"/>
          </a:xfrm>
          <a:prstGeom prst="rect">
            <a:avLst/>
          </a:prstGeom>
          <a:noFill/>
        </p:spPr>
        <p:txBody>
          <a:bodyPr wrap="square" rtlCol="0" anchor="ctr">
            <a:spAutoFit/>
          </a:bodyPr>
          <a:lstStyle/>
          <a:p>
            <a:pPr algn="ctr"/>
            <a:r>
              <a:rPr lang="en-US" sz="2000" b="1" dirty="0" smtClean="0">
                <a:solidFill>
                  <a:schemeClr val="tx2"/>
                </a:solidFill>
                <a:effectLst>
                  <a:outerShdw blurRad="38100" dist="38100" dir="2700000" algn="tl">
                    <a:srgbClr val="000000">
                      <a:alpha val="43137"/>
                    </a:srgbClr>
                  </a:outerShdw>
                </a:effectLst>
                <a:latin typeface="Calibri" panose="020F0502020204030204" pitchFamily="34" charset="0"/>
              </a:rPr>
              <a:t>Slave AXI Bus</a:t>
            </a:r>
            <a:endParaRPr lang="en-US" sz="2000" b="1" dirty="0">
              <a:solidFill>
                <a:schemeClr val="tx2"/>
              </a:solidFill>
              <a:effectLst>
                <a:outerShdw blurRad="38100" dist="38100" dir="2700000" algn="tl">
                  <a:srgbClr val="000000">
                    <a:alpha val="43137"/>
                  </a:srgbClr>
                </a:outerShdw>
              </a:effectLst>
              <a:latin typeface="Calibri" panose="020F0502020204030204" pitchFamily="34" charset="0"/>
            </a:endParaRPr>
          </a:p>
        </p:txBody>
      </p:sp>
      <p:cxnSp>
        <p:nvCxnSpPr>
          <p:cNvPr id="7" name="Straight Arrow Connector 6"/>
          <p:cNvCxnSpPr/>
          <p:nvPr/>
        </p:nvCxnSpPr>
        <p:spPr>
          <a:xfrm flipH="1">
            <a:off x="5630400" y="3417562"/>
            <a:ext cx="684000" cy="0"/>
          </a:xfrm>
          <a:prstGeom prst="straightConnector1">
            <a:avLst/>
          </a:prstGeom>
          <a:ln w="444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29600" y="2383200"/>
            <a:ext cx="684000" cy="0"/>
          </a:xfrm>
          <a:prstGeom prst="straightConnector1">
            <a:avLst/>
          </a:prstGeom>
          <a:ln w="444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0800000" flipV="1">
            <a:off x="2516400" y="4395600"/>
            <a:ext cx="993600" cy="759600"/>
          </a:xfrm>
          <a:prstGeom prst="bentConnector3">
            <a:avLst/>
          </a:prstGeom>
          <a:ln w="44450">
            <a:solidFill>
              <a:srgbClr val="FFC000"/>
            </a:solidFill>
          </a:ln>
        </p:spPr>
        <p:style>
          <a:lnRef idx="1">
            <a:schemeClr val="accent1"/>
          </a:lnRef>
          <a:fillRef idx="0">
            <a:schemeClr val="accent1"/>
          </a:fillRef>
          <a:effectRef idx="0">
            <a:schemeClr val="accent1"/>
          </a:effectRef>
          <a:fontRef idx="minor">
            <a:schemeClr val="tx1"/>
          </a:fontRef>
        </p:style>
      </p:cxnSp>
      <p:sp>
        <p:nvSpPr>
          <p:cNvPr id="63"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7</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10213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5"/>
                                        </p:tgtEl>
                                        <p:attrNameLst>
                                          <p:attrName>ppt_x</p:attrName>
                                        </p:attrNameLst>
                                      </p:cBhvr>
                                      <p:tavLst>
                                        <p:tav tm="0">
                                          <p:val>
                                            <p:strVal val="ppt_x"/>
                                          </p:val>
                                        </p:tav>
                                        <p:tav tm="100000">
                                          <p:val>
                                            <p:strVal val="ppt_x"/>
                                          </p:val>
                                        </p:tav>
                                      </p:tavLst>
                                    </p:anim>
                                    <p:anim calcmode="lin" valueType="num">
                                      <p:cBhvr additive="base">
                                        <p:cTn id="7" dur="500"/>
                                        <p:tgtEl>
                                          <p:spTgt spid="35"/>
                                        </p:tgtEl>
                                        <p:attrNameLst>
                                          <p:attrName>ppt_y</p:attrName>
                                        </p:attrNameLst>
                                      </p:cBhvr>
                                      <p:tavLst>
                                        <p:tav tm="0">
                                          <p:val>
                                            <p:strVal val="ppt_y"/>
                                          </p:val>
                                        </p:tav>
                                        <p:tav tm="100000">
                                          <p:val>
                                            <p:strVal val="1+ppt_h/2"/>
                                          </p:val>
                                        </p:tav>
                                      </p:tavLst>
                                    </p:anim>
                                    <p:set>
                                      <p:cBhvr>
                                        <p:cTn id="8"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Loadable Module</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00" y="1378800"/>
            <a:ext cx="4725060" cy="4353533"/>
          </a:xfrm>
          <a:prstGeom prst="rect">
            <a:avLst/>
          </a:prstGeom>
        </p:spPr>
      </p:pic>
      <p:sp>
        <p:nvSpPr>
          <p:cNvPr id="6" name="Rounded Rectangle 5"/>
          <p:cNvSpPr/>
          <p:nvPr/>
        </p:nvSpPr>
        <p:spPr>
          <a:xfrm>
            <a:off x="5304221" y="1378800"/>
            <a:ext cx="3231380" cy="4870903"/>
          </a:xfrm>
          <a:prstGeom prst="roundRect">
            <a:avLst/>
          </a:prstGeom>
          <a:solidFill>
            <a:schemeClr val="accent6">
              <a:alpha val="25000"/>
            </a:schemeClr>
          </a:solidFill>
          <a:ln>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The top-level function is included in the bus bundle to generate the following handshaking signals:</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start</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valid</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done</a:t>
            </a:r>
          </a:p>
          <a:p>
            <a:pPr marL="594000" lvl="1" indent="-285750">
              <a:buSzPct val="68000"/>
              <a:buFont typeface="Arial" panose="020B0604020202020204" pitchFamily="34" charset="0"/>
              <a:buChar char="•"/>
            </a:pPr>
            <a:r>
              <a:rPr lang="en-US" sz="1400" dirty="0" smtClean="0">
                <a:solidFill>
                  <a:schemeClr val="tx1"/>
                </a:solidFill>
                <a:latin typeface="Calibri" panose="020F0502020204030204" pitchFamily="34" charset="0"/>
              </a:rPr>
              <a:t>idle</a:t>
            </a:r>
          </a:p>
          <a:p>
            <a:pPr marL="285750" indent="-285750">
              <a:buSzPct val="68000"/>
              <a:buFont typeface="Wingdings 3" panose="05040102010807070707" pitchFamily="18" charset="2"/>
              <a:buChar char=""/>
            </a:pPr>
            <a:endParaRPr lang="en-US" sz="1400" dirty="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400" dirty="0" smtClean="0">
                <a:solidFill>
                  <a:schemeClr val="tx1"/>
                </a:solidFill>
                <a:latin typeface="Calibri" panose="020F0502020204030204" pitchFamily="34" charset="0"/>
              </a:rPr>
              <a:t>The </a:t>
            </a:r>
            <a:r>
              <a:rPr lang="en-US" sz="1400" dirty="0">
                <a:solidFill>
                  <a:schemeClr val="tx1"/>
                </a:solidFill>
                <a:latin typeface="Calibri" panose="020F0502020204030204" pitchFamily="34" charset="0"/>
              </a:rPr>
              <a:t>handshaking signals and I/O are bundled into </a:t>
            </a:r>
            <a:r>
              <a:rPr lang="en-US" sz="1400" dirty="0" smtClean="0">
                <a:solidFill>
                  <a:schemeClr val="tx1"/>
                </a:solidFill>
                <a:latin typeface="Calibri" panose="020F0502020204030204" pitchFamily="34" charset="0"/>
              </a:rPr>
              <a:t>a bus.</a:t>
            </a:r>
          </a:p>
          <a:p>
            <a:pPr marL="285750" indent="-285750">
              <a:buSzPct val="68000"/>
              <a:buFont typeface="Wingdings 3" panose="05040102010807070707" pitchFamily="18" charset="2"/>
              <a:buChar char=""/>
            </a:pPr>
            <a:endParaRPr lang="en-US" sz="1400" dirty="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400" dirty="0">
                <a:solidFill>
                  <a:schemeClr val="tx1"/>
                </a:solidFill>
                <a:latin typeface="Calibri" panose="020F0502020204030204" pitchFamily="34" charset="0"/>
              </a:rPr>
              <a:t>An IP-XACT adapter is generated for the </a:t>
            </a:r>
            <a:r>
              <a:rPr lang="en-US" sz="1400" dirty="0" smtClean="0">
                <a:solidFill>
                  <a:schemeClr val="tx1"/>
                </a:solidFill>
                <a:latin typeface="Calibri" panose="020F0502020204030204" pitchFamily="34" charset="0"/>
              </a:rPr>
              <a:t>AXI4-LiteS bus </a:t>
            </a:r>
            <a:r>
              <a:rPr lang="en-US" sz="1400" dirty="0">
                <a:solidFill>
                  <a:schemeClr val="tx1"/>
                </a:solidFill>
                <a:latin typeface="Calibri" panose="020F0502020204030204" pitchFamily="34" charset="0"/>
              </a:rPr>
              <a:t>bundle</a:t>
            </a:r>
            <a:r>
              <a:rPr lang="en-US" sz="1400" dirty="0" smtClean="0">
                <a:solidFill>
                  <a:schemeClr val="tx1"/>
                </a:solidFill>
                <a:latin typeface="Calibri" panose="020F0502020204030204" pitchFamily="34" charset="0"/>
              </a:rPr>
              <a:t>.</a:t>
            </a:r>
          </a:p>
          <a:p>
            <a:pPr marL="285750" indent="-285750">
              <a:buSzPct val="68000"/>
              <a:buFont typeface="Wingdings 3" panose="05040102010807070707" pitchFamily="18" charset="2"/>
              <a:buChar char=""/>
            </a:pPr>
            <a:endParaRPr lang="en-US" sz="1400" dirty="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400" dirty="0">
                <a:solidFill>
                  <a:schemeClr val="tx1"/>
                </a:solidFill>
                <a:latin typeface="Calibri" panose="020F0502020204030204" pitchFamily="34" charset="0"/>
              </a:rPr>
              <a:t>Address maps are created for the IP-XACT adapter components</a:t>
            </a:r>
            <a:r>
              <a:rPr lang="en-US" sz="1400" dirty="0" smtClean="0">
                <a:solidFill>
                  <a:schemeClr val="tx1"/>
                </a:solidFill>
                <a:latin typeface="Calibri" panose="020F0502020204030204" pitchFamily="34" charset="0"/>
              </a:rPr>
              <a:t>.</a:t>
            </a:r>
          </a:p>
          <a:p>
            <a:pPr marL="285750" indent="-285750">
              <a:buSzPct val="68000"/>
              <a:buFont typeface="Wingdings 3" panose="05040102010807070707" pitchFamily="18" charset="2"/>
              <a:buChar char=""/>
            </a:pPr>
            <a:endParaRPr lang="en-US" sz="1400" dirty="0" smtClean="0">
              <a:solidFill>
                <a:schemeClr val="tx1"/>
              </a:solidFill>
              <a:latin typeface="Calibri" panose="020F0502020204030204" pitchFamily="34" charset="0"/>
            </a:endParaRPr>
          </a:p>
          <a:p>
            <a:pPr marL="284400">
              <a:buSzPct val="68000"/>
            </a:pPr>
            <a:r>
              <a:rPr lang="en-US" sz="1400" b="1" dirty="0" smtClean="0">
                <a:solidFill>
                  <a:schemeClr val="tx1"/>
                </a:solidFill>
                <a:latin typeface="Calibri" panose="020F0502020204030204" pitchFamily="34" charset="0"/>
              </a:rPr>
              <a:t>These </a:t>
            </a:r>
            <a:r>
              <a:rPr lang="en-US" sz="1400" b="1" dirty="0">
                <a:solidFill>
                  <a:schemeClr val="tx1"/>
                </a:solidFill>
                <a:latin typeface="Calibri" panose="020F0502020204030204" pitchFamily="34" charset="0"/>
              </a:rPr>
              <a:t>addresses will be used by the PR management application.</a:t>
            </a:r>
          </a:p>
        </p:txBody>
      </p:sp>
      <p:grpSp>
        <p:nvGrpSpPr>
          <p:cNvPr id="5" name="Group 4"/>
          <p:cNvGrpSpPr/>
          <p:nvPr/>
        </p:nvGrpSpPr>
        <p:grpSpPr>
          <a:xfrm>
            <a:off x="5302799" y="1378800"/>
            <a:ext cx="3232801" cy="4870903"/>
            <a:chOff x="5302799" y="1378800"/>
            <a:chExt cx="3232801" cy="4870903"/>
          </a:xfrm>
        </p:grpSpPr>
        <p:sp>
          <p:nvSpPr>
            <p:cNvPr id="7" name="Rounded Rectangle 6"/>
            <p:cNvSpPr/>
            <p:nvPr/>
          </p:nvSpPr>
          <p:spPr>
            <a:xfrm>
              <a:off x="6289199" y="3950881"/>
              <a:ext cx="1260000" cy="1260000"/>
            </a:xfrm>
            <a:prstGeom prst="roundRect">
              <a:avLst/>
            </a:prstGeom>
            <a:solidFill>
              <a:schemeClr val="accent6">
                <a:alpha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392872" y="3528408"/>
              <a:ext cx="1052653" cy="400110"/>
            </a:xfrm>
            <a:prstGeom prst="rect">
              <a:avLst/>
            </a:prstGeom>
            <a:noFill/>
          </p:spPr>
          <p:txBody>
            <a:bodyPr wrap="square" rtlCol="0" anchor="ctr">
              <a:spAutoFit/>
            </a:bodyPr>
            <a:lstStyle/>
            <a:p>
              <a:pPr algn="ctr"/>
              <a:r>
                <a:rPr lang="en-US" sz="2000" b="1" dirty="0" smtClean="0">
                  <a:solidFill>
                    <a:schemeClr val="tx2"/>
                  </a:solidFill>
                  <a:effectLst>
                    <a:outerShdw blurRad="38100" dist="38100" dir="2700000" algn="tl">
                      <a:srgbClr val="000000">
                        <a:alpha val="43137"/>
                      </a:srgbClr>
                    </a:outerShdw>
                  </a:effectLst>
                  <a:latin typeface="Calibri" panose="020F0502020204030204" pitchFamily="34" charset="0"/>
                </a:rPr>
                <a:t>HDL </a:t>
              </a:r>
              <a:r>
                <a:rPr lang="en-US" sz="2000" b="1" dirty="0">
                  <a:solidFill>
                    <a:schemeClr val="tx2"/>
                  </a:solidFill>
                  <a:effectLst>
                    <a:outerShdw blurRad="38100" dist="38100" dir="2700000" algn="tl">
                      <a:srgbClr val="000000">
                        <a:alpha val="43137"/>
                      </a:srgbClr>
                    </a:outerShdw>
                  </a:effectLst>
                  <a:latin typeface="Calibri" panose="020F0502020204030204" pitchFamily="34" charset="0"/>
                </a:rPr>
                <a:t>File</a:t>
              </a:r>
            </a:p>
          </p:txBody>
        </p:sp>
        <p:sp>
          <p:nvSpPr>
            <p:cNvPr id="9" name="TextBox 8"/>
            <p:cNvSpPr txBox="1"/>
            <p:nvPr/>
          </p:nvSpPr>
          <p:spPr>
            <a:xfrm>
              <a:off x="7681046" y="3891446"/>
              <a:ext cx="434708" cy="338554"/>
            </a:xfrm>
            <a:prstGeom prst="rect">
              <a:avLst/>
            </a:prstGeom>
            <a:noFill/>
          </p:spPr>
          <p:txBody>
            <a:bodyPr wrap="square" rtlCol="0" anchor="ctr">
              <a:spAutoFit/>
            </a:bodyPr>
            <a:lstStyle/>
            <a:p>
              <a:pPr algn="ctr"/>
              <a:r>
                <a:rPr lang="en-US" sz="1600" dirty="0" smtClean="0">
                  <a:latin typeface="Calibri" panose="020F0502020204030204" pitchFamily="34" charset="0"/>
                </a:rPr>
                <a:t>in</a:t>
              </a:r>
              <a:endParaRPr lang="en-US" sz="1600" dirty="0">
                <a:latin typeface="Calibri" panose="020F0502020204030204" pitchFamily="34" charset="0"/>
              </a:endParaRPr>
            </a:p>
          </p:txBody>
        </p:sp>
        <p:sp>
          <p:nvSpPr>
            <p:cNvPr id="10" name="TextBox 9"/>
            <p:cNvSpPr txBox="1"/>
            <p:nvPr/>
          </p:nvSpPr>
          <p:spPr>
            <a:xfrm>
              <a:off x="7632726" y="4589846"/>
              <a:ext cx="531348" cy="338554"/>
            </a:xfrm>
            <a:prstGeom prst="rect">
              <a:avLst/>
            </a:prstGeom>
            <a:noFill/>
          </p:spPr>
          <p:txBody>
            <a:bodyPr wrap="square" rtlCol="0" anchor="ctr">
              <a:spAutoFit/>
            </a:bodyPr>
            <a:lstStyle/>
            <a:p>
              <a:pPr algn="ctr"/>
              <a:r>
                <a:rPr lang="en-US" sz="1600" dirty="0" smtClean="0">
                  <a:latin typeface="Calibri" panose="020F0502020204030204" pitchFamily="34" charset="0"/>
                </a:rPr>
                <a:t>out</a:t>
              </a:r>
              <a:endParaRPr lang="en-US" sz="1600" dirty="0">
                <a:latin typeface="Calibri" panose="020F0502020204030204" pitchFamily="34" charset="0"/>
              </a:endParaRPr>
            </a:p>
          </p:txBody>
        </p:sp>
        <p:sp>
          <p:nvSpPr>
            <p:cNvPr id="11" name="TextBox 10"/>
            <p:cNvSpPr txBox="1"/>
            <p:nvPr/>
          </p:nvSpPr>
          <p:spPr>
            <a:xfrm>
              <a:off x="5547321" y="4242326"/>
              <a:ext cx="785357" cy="338554"/>
            </a:xfrm>
            <a:prstGeom prst="rect">
              <a:avLst/>
            </a:prstGeom>
            <a:noFill/>
          </p:spPr>
          <p:txBody>
            <a:bodyPr wrap="square" rtlCol="0" anchor="ctr">
              <a:spAutoFit/>
            </a:bodyPr>
            <a:lstStyle/>
            <a:p>
              <a:pPr algn="ctr"/>
              <a:r>
                <a:rPr lang="en-US" sz="1600" dirty="0" smtClean="0">
                  <a:latin typeface="Calibri" panose="020F0502020204030204" pitchFamily="34" charset="0"/>
                </a:rPr>
                <a:t>control</a:t>
              </a:r>
              <a:endParaRPr lang="en-US" sz="1600" dirty="0">
                <a:latin typeface="Calibri" panose="020F050202020403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6247" y="4207928"/>
              <a:ext cx="745905" cy="745905"/>
            </a:xfrm>
            <a:prstGeom prst="rect">
              <a:avLst/>
            </a:prstGeom>
            <a:effectLst/>
          </p:spPr>
        </p:pic>
        <p:sp>
          <p:nvSpPr>
            <p:cNvPr id="13" name="Rounded Rectangle 12"/>
            <p:cNvSpPr/>
            <p:nvPr/>
          </p:nvSpPr>
          <p:spPr>
            <a:xfrm>
              <a:off x="6289200" y="3952800"/>
              <a:ext cx="1260000" cy="1260000"/>
            </a:xfrm>
            <a:prstGeom prst="roundRect">
              <a:avLst/>
            </a:prstGeom>
            <a:noFill/>
            <a:ln>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p:nvPr/>
          </p:nvCxnSpPr>
          <p:spPr>
            <a:xfrm flipH="1">
              <a:off x="7574400" y="4230000"/>
              <a:ext cx="648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616000" y="4581128"/>
              <a:ext cx="648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574400" y="4928400"/>
              <a:ext cx="648000" cy="0"/>
            </a:xfrm>
            <a:prstGeom prst="straightConnector1">
              <a:avLst/>
            </a:prstGeom>
            <a:ln w="4445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302800" y="5382103"/>
              <a:ext cx="3232800" cy="867600"/>
            </a:xfrm>
            <a:prstGeom prst="roundRect">
              <a:avLst/>
            </a:prstGeom>
            <a:solidFill>
              <a:schemeClr val="accent6">
                <a:alpha val="25000"/>
              </a:schemeClr>
            </a:solidFill>
            <a:ln>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60000"/>
              <a:r>
                <a:rPr lang="en-US" sz="1600" dirty="0" smtClean="0">
                  <a:solidFill>
                    <a:schemeClr val="tx1"/>
                  </a:solidFill>
                  <a:latin typeface="Calibri" panose="020F0502020204030204" pitchFamily="34" charset="0"/>
                </a:rPr>
                <a:t>control	=	handshaking signals</a:t>
              </a:r>
            </a:p>
            <a:p>
              <a:pPr defTabSz="360000"/>
              <a:r>
                <a:rPr lang="en-US" sz="1600" dirty="0" smtClean="0">
                  <a:solidFill>
                    <a:schemeClr val="tx1"/>
                  </a:solidFill>
                  <a:latin typeface="Calibri" panose="020F0502020204030204" pitchFamily="34" charset="0"/>
                </a:rPr>
                <a:t>in		=	input data</a:t>
              </a:r>
            </a:p>
            <a:p>
              <a:pPr defTabSz="360000"/>
              <a:r>
                <a:rPr lang="en-US" sz="1600" dirty="0" smtClean="0">
                  <a:solidFill>
                    <a:schemeClr val="tx1"/>
                  </a:solidFill>
                  <a:latin typeface="Calibri" panose="020F0502020204030204" pitchFamily="34" charset="0"/>
                </a:rPr>
                <a:t>out		=	output </a:t>
              </a:r>
              <a:r>
                <a:rPr lang="en-US" sz="1600" dirty="0">
                  <a:solidFill>
                    <a:schemeClr val="tx1"/>
                  </a:solidFill>
                  <a:latin typeface="Calibri" panose="020F0502020204030204" pitchFamily="34" charset="0"/>
                </a:rPr>
                <a:t>data</a:t>
              </a:r>
            </a:p>
          </p:txBody>
        </p:sp>
        <p:sp>
          <p:nvSpPr>
            <p:cNvPr id="18" name="Rounded Rectangle 17"/>
            <p:cNvSpPr/>
            <p:nvPr/>
          </p:nvSpPr>
          <p:spPr>
            <a:xfrm>
              <a:off x="5302799" y="1378800"/>
              <a:ext cx="3232800" cy="2075584"/>
            </a:xfrm>
            <a:prstGeom prst="roundRect">
              <a:avLst/>
            </a:prstGeom>
            <a:solidFill>
              <a:schemeClr val="accent6">
                <a:alpha val="25000"/>
              </a:schemeClr>
            </a:solidFill>
            <a:ln>
              <a:solidFill>
                <a:schemeClr val="accent6"/>
              </a:solidFill>
            </a:ln>
            <a:effectLst>
              <a:outerShdw blurRad="635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68000"/>
                <a:buFont typeface="Wingdings 3" panose="05040102010807070707" pitchFamily="18" charset="2"/>
                <a:buChar char=""/>
              </a:pPr>
              <a:r>
                <a:rPr lang="en-US" sz="1600" dirty="0" smtClean="0">
                  <a:solidFill>
                    <a:schemeClr val="tx1"/>
                  </a:solidFill>
                  <a:latin typeface="Calibri" panose="020F0502020204030204" pitchFamily="34" charset="0"/>
                </a:rPr>
                <a:t>C Synthesis</a:t>
              </a:r>
            </a:p>
            <a:p>
              <a:pPr marL="285750" indent="-285750">
                <a:buSzPct val="68000"/>
                <a:buFont typeface="Wingdings 3" panose="05040102010807070707" pitchFamily="18" charset="2"/>
                <a:buChar char=""/>
              </a:pPr>
              <a:endParaRPr lang="en-US" sz="1600" dirty="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600" b="1" dirty="0" smtClean="0">
                  <a:solidFill>
                    <a:schemeClr val="tx1"/>
                  </a:solidFill>
                  <a:latin typeface="Calibri" panose="020F0502020204030204" pitchFamily="34" charset="0"/>
                </a:rPr>
                <a:t>Utilization Estimates/Constraints Verification</a:t>
              </a:r>
            </a:p>
            <a:p>
              <a:pPr marL="285750" indent="-285750">
                <a:buSzPct val="68000"/>
                <a:buFont typeface="Wingdings 3" panose="05040102010807070707" pitchFamily="18" charset="2"/>
                <a:buChar char=""/>
              </a:pPr>
              <a:endParaRPr lang="en-US" sz="1600" dirty="0">
                <a:solidFill>
                  <a:schemeClr val="tx1"/>
                </a:solidFill>
                <a:latin typeface="Calibri" panose="020F0502020204030204" pitchFamily="34" charset="0"/>
              </a:endParaRPr>
            </a:p>
            <a:p>
              <a:pPr marL="285750" indent="-285750">
                <a:buSzPct val="68000"/>
                <a:buFont typeface="Wingdings 3" panose="05040102010807070707" pitchFamily="18" charset="2"/>
                <a:buChar char=""/>
              </a:pPr>
              <a:r>
                <a:rPr lang="en-US" sz="1600" dirty="0">
                  <a:solidFill>
                    <a:schemeClr val="tx1"/>
                  </a:solidFill>
                  <a:latin typeface="Calibri" panose="020F0502020204030204" pitchFamily="34" charset="0"/>
                </a:rPr>
                <a:t>RTL </a:t>
              </a:r>
              <a:r>
                <a:rPr lang="en-US" sz="1600" dirty="0" smtClean="0">
                  <a:solidFill>
                    <a:schemeClr val="tx1"/>
                  </a:solidFill>
                  <a:latin typeface="Calibri" panose="020F0502020204030204" pitchFamily="34" charset="0"/>
                </a:rPr>
                <a:t>Exportation</a:t>
              </a:r>
              <a:endParaRPr lang="en-US" sz="1600" dirty="0">
                <a:solidFill>
                  <a:schemeClr val="tx1"/>
                </a:solidFill>
                <a:latin typeface="Calibri" panose="020F0502020204030204" pitchFamily="34" charset="0"/>
              </a:endParaRPr>
            </a:p>
          </p:txBody>
        </p:sp>
      </p:grpSp>
      <p:sp>
        <p:nvSpPr>
          <p:cNvPr id="20"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8</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7531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1+ppt_w/2"/>
                                          </p:val>
                                        </p:tav>
                                      </p:tavLst>
                                    </p:anim>
                                    <p:anim calcmode="lin" valueType="num">
                                      <p:cBhvr additive="base">
                                        <p:cTn id="7" dur="500"/>
                                        <p:tgtEl>
                                          <p:spTgt spid="6"/>
                                        </p:tgtEl>
                                        <p:attrNameLst>
                                          <p:attrName>ppt_y</p:attrName>
                                        </p:attrNameLst>
                                      </p:cBhvr>
                                      <p:tavLst>
                                        <p:tav tm="0">
                                          <p:val>
                                            <p:strVal val="ppt_y"/>
                                          </p:val>
                                        </p:tav>
                                        <p:tav tm="100000">
                                          <p:val>
                                            <p:strVal val="ppt_y"/>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a:bodyPr>
          <a:lstStyle/>
          <a:p>
            <a:r>
              <a:rPr lang="en-US" sz="4000" dirty="0" smtClean="0"/>
              <a:t>Module Resources Estimates</a:t>
            </a:r>
            <a:endParaRPr lang="en-US" sz="4000" dirty="0"/>
          </a:p>
        </p:txBody>
      </p:sp>
      <p:graphicFrame>
        <p:nvGraphicFramePr>
          <p:cNvPr id="2" name="Table 1"/>
          <p:cNvGraphicFramePr>
            <a:graphicFrameLocks noGrp="1"/>
          </p:cNvGraphicFramePr>
          <p:nvPr>
            <p:extLst>
              <p:ext uri="{D42A27DB-BD31-4B8C-83A1-F6EECF244321}">
                <p14:modId xmlns:p14="http://schemas.microsoft.com/office/powerpoint/2010/main" val="1503402068"/>
              </p:ext>
            </p:extLst>
          </p:nvPr>
        </p:nvGraphicFramePr>
        <p:xfrm>
          <a:off x="575556" y="1397000"/>
          <a:ext cx="7992888" cy="370840"/>
        </p:xfrm>
        <a:graphic>
          <a:graphicData uri="http://schemas.openxmlformats.org/drawingml/2006/table">
            <a:tbl>
              <a:tblPr firstRow="1" bandRow="1">
                <a:tableStyleId>{5C22544A-7EE6-4342-B048-85BDC9FD1C3A}</a:tableStyleId>
              </a:tblPr>
              <a:tblGrid>
                <a:gridCol w="2664296"/>
                <a:gridCol w="2664296"/>
                <a:gridCol w="2664296"/>
              </a:tblGrid>
              <a:tr h="370840">
                <a:tc>
                  <a:txBody>
                    <a:bodyPr/>
                    <a:lstStyle/>
                    <a:p>
                      <a:pPr algn="ctr"/>
                      <a:r>
                        <a:rPr lang="en-US" sz="1800" b="0" dirty="0" smtClean="0">
                          <a:effectLst>
                            <a:outerShdw blurRad="38100" dist="38100" dir="2700000" algn="tl">
                              <a:srgbClr val="000000">
                                <a:alpha val="43137"/>
                              </a:srgbClr>
                            </a:outerShdw>
                          </a:effectLst>
                          <a:latin typeface="Calibri" panose="020F0502020204030204" pitchFamily="34" charset="0"/>
                        </a:rPr>
                        <a:t>Prime Number</a:t>
                      </a:r>
                      <a:endParaRPr lang="en-US" sz="1800" b="0" dirty="0">
                        <a:effectLst>
                          <a:outerShdw blurRad="38100" dist="38100" dir="2700000" algn="tl">
                            <a:srgbClr val="000000">
                              <a:alpha val="43137"/>
                            </a:srgbClr>
                          </a:outerShdw>
                        </a:effectLst>
                        <a:latin typeface="Calibri" panose="020F0502020204030204" pitchFamily="34" charset="0"/>
                      </a:endParaRPr>
                    </a:p>
                  </a:txBody>
                  <a:tcPr anchor="ctr"/>
                </a:tc>
                <a:tc>
                  <a:txBody>
                    <a:bodyPr/>
                    <a:lstStyle/>
                    <a:p>
                      <a:pPr algn="ctr"/>
                      <a:r>
                        <a:rPr lang="en-US" sz="1800" b="0" dirty="0" smtClean="0">
                          <a:effectLst>
                            <a:outerShdw blurRad="38100" dist="38100" dir="2700000" algn="tl">
                              <a:srgbClr val="000000">
                                <a:alpha val="43137"/>
                              </a:srgbClr>
                            </a:outerShdw>
                          </a:effectLst>
                          <a:latin typeface="Calibri" panose="020F0502020204030204" pitchFamily="34" charset="0"/>
                        </a:rPr>
                        <a:t>Fibonacci Number</a:t>
                      </a:r>
                      <a:endParaRPr lang="en-US" sz="1800" b="0" dirty="0">
                        <a:effectLst>
                          <a:outerShdw blurRad="38100" dist="38100" dir="2700000" algn="tl">
                            <a:srgbClr val="000000">
                              <a:alpha val="43137"/>
                            </a:srgbClr>
                          </a:outerShdw>
                        </a:effectLst>
                        <a:latin typeface="Calibri" panose="020F0502020204030204" pitchFamily="34" charset="0"/>
                      </a:endParaRPr>
                    </a:p>
                  </a:txBody>
                  <a:tcPr anchor="ctr"/>
                </a:tc>
                <a:tc>
                  <a:txBody>
                    <a:bodyPr/>
                    <a:lstStyle/>
                    <a:p>
                      <a:pPr algn="ctr"/>
                      <a:r>
                        <a:rPr lang="en-US" sz="1800" b="0" dirty="0" smtClean="0">
                          <a:effectLst>
                            <a:outerShdw blurRad="38100" dist="38100" dir="2700000" algn="tl">
                              <a:srgbClr val="000000">
                                <a:alpha val="43137"/>
                              </a:srgbClr>
                            </a:outerShdw>
                          </a:effectLst>
                          <a:latin typeface="Calibri" panose="020F0502020204030204" pitchFamily="34" charset="0"/>
                        </a:rPr>
                        <a:t>Greatest Common Divisor</a:t>
                      </a:r>
                      <a:endParaRPr lang="en-US" sz="1800" b="0" dirty="0">
                        <a:effectLst>
                          <a:outerShdw blurRad="38100" dist="38100" dir="2700000" algn="tl">
                            <a:srgbClr val="000000">
                              <a:alpha val="43137"/>
                            </a:srgbClr>
                          </a:outerShdw>
                        </a:effectLst>
                        <a:latin typeface="Calibri" panose="020F0502020204030204" pitchFamily="34" charset="0"/>
                      </a:endParaRPr>
                    </a:p>
                  </a:txBody>
                  <a:tcPr anchor="ct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00" y="1772816"/>
            <a:ext cx="7991258" cy="1952898"/>
          </a:xfrm>
          <a:prstGeom prst="rect">
            <a:avLst/>
          </a:prstGeom>
        </p:spPr>
      </p:pic>
      <p:sp>
        <p:nvSpPr>
          <p:cNvPr id="6" name="Content Placeholder 1"/>
          <p:cNvSpPr txBox="1">
            <a:spLocks/>
          </p:cNvSpPr>
          <p:nvPr/>
        </p:nvSpPr>
        <p:spPr>
          <a:xfrm>
            <a:off x="457200" y="4417200"/>
            <a:ext cx="4690864" cy="42760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pPr>
            <a:r>
              <a:rPr lang="en-US" sz="2000" dirty="0" smtClean="0">
                <a:latin typeface="Calibri" panose="020F0502020204030204" pitchFamily="34" charset="0"/>
              </a:rPr>
              <a:t>These </a:t>
            </a:r>
            <a:r>
              <a:rPr lang="en-US" sz="2000" dirty="0">
                <a:latin typeface="Calibri" panose="020F0502020204030204" pitchFamily="34" charset="0"/>
              </a:rPr>
              <a:t>estimates do not include </a:t>
            </a:r>
            <a:r>
              <a:rPr lang="en-US" sz="2000" b="1" dirty="0" smtClean="0">
                <a:latin typeface="Calibri" panose="020F0502020204030204" pitchFamily="34" charset="0"/>
              </a:rPr>
              <a:t>routing</a:t>
            </a:r>
            <a:r>
              <a:rPr lang="en-US" sz="2000" dirty="0" smtClean="0">
                <a:latin typeface="Calibri" panose="020F0502020204030204" pitchFamily="34" charset="0"/>
              </a:rPr>
              <a:t>.</a:t>
            </a:r>
            <a:endParaRPr lang="en-US" sz="2000" dirty="0">
              <a:latin typeface="Calibri" panose="020F0502020204030204" pitchFamily="34" charset="0"/>
            </a:endParaRPr>
          </a:p>
        </p:txBody>
      </p:sp>
      <p:sp>
        <p:nvSpPr>
          <p:cNvPr id="9" name="Slide Number Placeholder 3"/>
          <p:cNvSpPr>
            <a:spLocks noGrp="1"/>
          </p:cNvSpPr>
          <p:nvPr>
            <p:ph type="sldNum" sz="quarter" idx="12"/>
          </p:nvPr>
        </p:nvSpPr>
        <p:spPr>
          <a:xfrm>
            <a:off x="173792" y="6309320"/>
            <a:ext cx="450000" cy="450000"/>
          </a:xfrm>
        </p:spPr>
        <p:txBody>
          <a:bodyPr vert="horz" lIns="45720" rIns="45720" anchor="ctr">
            <a:normAutofit/>
          </a:bodyPr>
          <a:lstStyle/>
          <a:p>
            <a:pPr marR="64008" algn="l">
              <a:spcBef>
                <a:spcPts val="400"/>
              </a:spcBef>
              <a:buClr>
                <a:schemeClr val="accent1"/>
              </a:buClr>
              <a:buSzPct val="68000"/>
              <a:buFont typeface="Wingdings 3"/>
              <a:buNone/>
            </a:pPr>
            <a:fld id="{9E572A8E-3377-4B64-887C-D0241FB6E2F6}" type="slidenum">
              <a:rPr lang="en-US" sz="2000" b="1">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rPr>
              <a:pPr marR="64008" algn="l">
                <a:spcBef>
                  <a:spcPts val="400"/>
                </a:spcBef>
                <a:buClr>
                  <a:schemeClr val="accent1"/>
                </a:buClr>
                <a:buSzPct val="68000"/>
                <a:buFont typeface="Wingdings 3"/>
                <a:buNone/>
              </a:pPr>
              <a:t>9</a:t>
            </a:fld>
            <a:endParaRPr lang="en-US" sz="2000" b="1" dirty="0">
              <a:solidFill>
                <a:schemeClr val="bg1"/>
              </a:solidFill>
              <a:effectLst>
                <a:innerShdw blurRad="63500" dist="38100" dir="13500000">
                  <a:prstClr val="black">
                    <a:alpha val="50000"/>
                  </a:prstClr>
                </a:inn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60975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4522</TotalTime>
  <Words>1501</Words>
  <Application>Microsoft Office PowerPoint</Application>
  <PresentationFormat>On-screen Show (4:3)</PresentationFormat>
  <Paragraphs>303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Cambria Math</vt:lpstr>
      <vt:lpstr>Lucida Sans Unicode</vt:lpstr>
      <vt:lpstr>Times New Roman</vt:lpstr>
      <vt:lpstr>Verdana</vt:lpstr>
      <vt:lpstr>Wingdings 2</vt:lpstr>
      <vt:lpstr>Wingdings 3</vt:lpstr>
      <vt:lpstr>Concourse</vt:lpstr>
      <vt:lpstr>PowerPoint Presentation</vt:lpstr>
      <vt:lpstr>Motivation</vt:lpstr>
      <vt:lpstr>Objective</vt:lpstr>
      <vt:lpstr>Partial Reconfiguration</vt:lpstr>
      <vt:lpstr>Basic Flowchart</vt:lpstr>
      <vt:lpstr>Overview</vt:lpstr>
      <vt:lpstr>Reconfigurable Partition</vt:lpstr>
      <vt:lpstr>Loadable Module</vt:lpstr>
      <vt:lpstr>Module Resources Estimates</vt:lpstr>
      <vt:lpstr>Partition Resources Constraints</vt:lpstr>
      <vt:lpstr>Loading Module into Partition</vt:lpstr>
      <vt:lpstr>FPGA Configuration</vt:lpstr>
      <vt:lpstr>Partitioned Floorplan</vt:lpstr>
      <vt:lpstr>Hardware Data Structures</vt:lpstr>
      <vt:lpstr>Automation scripts</vt:lpstr>
      <vt:lpstr>Example of Module Registers</vt:lpstr>
      <vt:lpstr>Application Program Interface</vt:lpstr>
      <vt:lpstr>Typical Function Calling Sequence</vt:lpstr>
      <vt:lpstr>Hardware Accelerator Generation</vt:lpstr>
      <vt:lpstr>Source Code Modification</vt:lpstr>
      <vt:lpstr>Performance Analysis</vt:lpstr>
      <vt:lpstr>Future Development Options</vt:lpstr>
      <vt:lpstr>Documentation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Arjestin</dc:creator>
  <cp:lastModifiedBy>Vainer Anton</cp:lastModifiedBy>
  <cp:revision>353</cp:revision>
  <dcterms:created xsi:type="dcterms:W3CDTF">2014-12-26T08:58:48Z</dcterms:created>
  <dcterms:modified xsi:type="dcterms:W3CDTF">2015-09-21T06:53:25Z</dcterms:modified>
</cp:coreProperties>
</file>