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3C9CE-AA87-4B53-87C0-F6565388F68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93661-E294-4EB1-8DD2-5D80C0A734E4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Open the generic HW DLL Vivado HLS project (HWA_func)</a:t>
          </a:r>
          <a:endParaRPr lang="en-US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9A6E47D2-C549-4D83-BF57-701C3AC26936}" type="parTrans" cxnId="{E3757ACB-62E3-4349-8892-A617C4B1437D}">
      <dgm:prSet/>
      <dgm:spPr/>
      <dgm:t>
        <a:bodyPr/>
        <a:lstStyle/>
        <a:p>
          <a:endParaRPr lang="en-US"/>
        </a:p>
      </dgm:t>
    </dgm:pt>
    <dgm:pt modelId="{BEF67653-4927-478F-8068-EAF984600996}" type="sibTrans" cxnId="{E3757ACB-62E3-4349-8892-A617C4B1437D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48250E54-8B74-4B0D-A65B-4520DBF805A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Replace HWA_func C function with your C/C++ function</a:t>
          </a:r>
          <a:endParaRPr lang="en-US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85A90D27-D8AC-4E4E-937D-2A29DF2AAFE2}" type="parTrans" cxnId="{BBF56FFA-14DC-4A1F-BC2A-BEC7DC11749E}">
      <dgm:prSet/>
      <dgm:spPr/>
      <dgm:t>
        <a:bodyPr/>
        <a:lstStyle/>
        <a:p>
          <a:endParaRPr lang="en-US"/>
        </a:p>
      </dgm:t>
    </dgm:pt>
    <dgm:pt modelId="{F30423A7-7E21-4C1B-AF3F-368C32B4606F}" type="sibTrans" cxnId="{BBF56FFA-14DC-4A1F-BC2A-BEC7DC11749E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867C5ABB-8201-421F-BE00-7639D76FA68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Bundle your function I/O for AXI4-Lite interconnect</a:t>
          </a:r>
          <a:endParaRPr lang="en-US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A7979C1A-F1A8-4318-80D4-F94147604B6B}" type="parTrans" cxnId="{741E65DB-5560-4219-8807-D350B79A8401}">
      <dgm:prSet/>
      <dgm:spPr/>
      <dgm:t>
        <a:bodyPr/>
        <a:lstStyle/>
        <a:p>
          <a:endParaRPr lang="en-US"/>
        </a:p>
      </dgm:t>
    </dgm:pt>
    <dgm:pt modelId="{7C2276AB-C9E7-4F59-BFCE-8ECB38B29021}" type="sibTrans" cxnId="{741E65DB-5560-4219-8807-D350B79A8401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A669E48C-22EF-4E7F-AB89-9B604CD3808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Run C synthesis and verify that your IP core meets HW DLL utilization constraints</a:t>
          </a:r>
          <a:endParaRPr lang="en-US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DE48324E-6C55-4866-AD76-CC576400663F}" type="parTrans" cxnId="{1D24A79B-D070-46AB-A38B-FB676E2DC0F7}">
      <dgm:prSet/>
      <dgm:spPr/>
      <dgm:t>
        <a:bodyPr/>
        <a:lstStyle/>
        <a:p>
          <a:endParaRPr lang="en-US"/>
        </a:p>
      </dgm:t>
    </dgm:pt>
    <dgm:pt modelId="{8098108D-F2D7-4A2B-9357-B63DDFD28ED9}" type="sibTrans" cxnId="{1D24A79B-D070-46AB-A38B-FB676E2DC0F7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0A9786FD-D9CD-4B37-BA19-2087D99FE524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Your accelerated function HDL files were created in the IP folder</a:t>
          </a:r>
          <a:endParaRPr lang="en-US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C2ED79FF-0B28-40F6-B370-C890DC6D7F29}" type="parTrans" cxnId="{A24F6A88-0985-427D-B00B-7170CC64E1CC}">
      <dgm:prSet/>
      <dgm:spPr/>
      <dgm:t>
        <a:bodyPr/>
        <a:lstStyle/>
        <a:p>
          <a:endParaRPr lang="en-US"/>
        </a:p>
      </dgm:t>
    </dgm:pt>
    <dgm:pt modelId="{327CD73D-FEAE-4855-A8C5-BBF80241F834}" type="sibTrans" cxnId="{A24F6A88-0985-427D-B00B-7170CC64E1CC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A8E9AF62-7D93-47DB-890C-23F5AE8BDC08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Wait for your partial bin files (binary bitstreams) to be created</a:t>
          </a:r>
          <a:endParaRPr lang="en-US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D4AC5A0D-9D5B-4DB5-8325-2DC1CEED6C54}" type="parTrans" cxnId="{FDAC8E04-5384-438F-8C6A-104D5DC8181E}">
      <dgm:prSet/>
      <dgm:spPr/>
      <dgm:t>
        <a:bodyPr/>
        <a:lstStyle/>
        <a:p>
          <a:endParaRPr lang="en-US"/>
        </a:p>
      </dgm:t>
    </dgm:pt>
    <dgm:pt modelId="{B08B8540-7AD8-457E-BDC8-9A22BE8792D9}" type="sibTrans" cxnId="{FDAC8E04-5384-438F-8C6A-104D5DC8181E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5C426B25-E7F3-4CCF-8630-10FE8AD9D067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Copy all partial bin files to the HW DLL SD card</a:t>
          </a:r>
          <a:endParaRPr lang="en-US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A26387EF-38EA-462E-8BCE-CA97BA0F2944}" type="parTrans" cxnId="{B69103D3-A5D6-48F4-817E-59BB641B8E7D}">
      <dgm:prSet/>
      <dgm:spPr/>
      <dgm:t>
        <a:bodyPr/>
        <a:lstStyle/>
        <a:p>
          <a:endParaRPr lang="en-US"/>
        </a:p>
      </dgm:t>
    </dgm:pt>
    <dgm:pt modelId="{F6F8D3CE-9B84-49FE-9D8E-FAE56C3F4D38}" type="sibTrans" cxnId="{B69103D3-A5D6-48F4-817E-59BB641B8E7D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06007EC3-7E33-4AEF-8A5C-8ACF26F24C4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Use HW DLL API in your application to interact with your HW accelerator</a:t>
          </a:r>
          <a:endParaRPr lang="en-US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B0BAED32-AE65-4D25-9CD1-282A6AF5280C}" type="parTrans" cxnId="{8DBA32A9-D193-48DD-9813-A66FC0F458BC}">
      <dgm:prSet/>
      <dgm:spPr/>
      <dgm:t>
        <a:bodyPr/>
        <a:lstStyle/>
        <a:p>
          <a:endParaRPr lang="en-US"/>
        </a:p>
      </dgm:t>
    </dgm:pt>
    <dgm:pt modelId="{A3DD1F0F-2C17-4E56-9E85-E222D77C44C2}" type="sibTrans" cxnId="{8DBA32A9-D193-48DD-9813-A66FC0F458BC}">
      <dgm:prSet/>
      <dgm:spPr/>
      <dgm:t>
        <a:bodyPr/>
        <a:lstStyle/>
        <a:p>
          <a:endParaRPr lang="en-US"/>
        </a:p>
      </dgm:t>
    </dgm:pt>
    <dgm:pt modelId="{9E41D825-6B03-4C01-8BCE-BE852EAD513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Run HW DLL Tcl file (Tcl_monster)</a:t>
          </a:r>
          <a:endParaRPr lang="en-US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C57AED8D-A0E7-4033-B2F3-731D66A5F357}" type="parTrans" cxnId="{9DB8A72B-EC7F-4EEB-9DEF-552EADAE2475}">
      <dgm:prSet/>
      <dgm:spPr/>
      <dgm:t>
        <a:bodyPr/>
        <a:lstStyle/>
        <a:p>
          <a:endParaRPr lang="en-US"/>
        </a:p>
      </dgm:t>
    </dgm:pt>
    <dgm:pt modelId="{FC7E4A67-CB17-4AE7-B551-CC1A24691FE4}" type="sibTrans" cxnId="{9DB8A72B-EC7F-4EEB-9DEF-552EADAE2475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508E7613-7847-48D6-98B2-E59E113C0078}" type="pres">
      <dgm:prSet presAssocID="{79A3C9CE-AA87-4B53-87C0-F6565388F6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8BCFEA-6F89-47A9-BFEB-158F2DF287E7}" type="pres">
      <dgm:prSet presAssocID="{F4593661-E294-4EB1-8DD2-5D80C0A734E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DA2CE-0928-4B40-9DB0-6839815F6B7A}" type="pres">
      <dgm:prSet presAssocID="{BEF67653-4927-478F-8068-EAF984600996}" presName="sibTrans" presStyleLbl="sibTrans1D1" presStyleIdx="0" presStyleCnt="8"/>
      <dgm:spPr/>
      <dgm:t>
        <a:bodyPr/>
        <a:lstStyle/>
        <a:p>
          <a:endParaRPr lang="en-US"/>
        </a:p>
      </dgm:t>
    </dgm:pt>
    <dgm:pt modelId="{AC3711BD-A862-419E-85B7-463A9C569285}" type="pres">
      <dgm:prSet presAssocID="{BEF67653-4927-478F-8068-EAF984600996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61CA4ED1-D7CC-4FB4-A640-229ECA4CAD43}" type="pres">
      <dgm:prSet presAssocID="{48250E54-8B74-4B0D-A65B-4520DBF805A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BA6F8-09FC-4EF6-AC44-5F60F6B40B42}" type="pres">
      <dgm:prSet presAssocID="{F30423A7-7E21-4C1B-AF3F-368C32B4606F}" presName="sibTrans" presStyleLbl="sibTrans1D1" presStyleIdx="1" presStyleCnt="8"/>
      <dgm:spPr/>
      <dgm:t>
        <a:bodyPr/>
        <a:lstStyle/>
        <a:p>
          <a:endParaRPr lang="en-US"/>
        </a:p>
      </dgm:t>
    </dgm:pt>
    <dgm:pt modelId="{A7D89F47-B061-4F02-86BD-5280B87FD30C}" type="pres">
      <dgm:prSet presAssocID="{F30423A7-7E21-4C1B-AF3F-368C32B4606F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61128FEA-A59D-4410-B24B-D67B6C278CEE}" type="pres">
      <dgm:prSet presAssocID="{867C5ABB-8201-421F-BE00-7639D76FA682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A51E7-B202-4620-A69B-C7EF8F65C70A}" type="pres">
      <dgm:prSet presAssocID="{7C2276AB-C9E7-4F59-BFCE-8ECB38B29021}" presName="sibTrans" presStyleLbl="sibTrans1D1" presStyleIdx="2" presStyleCnt="8"/>
      <dgm:spPr/>
      <dgm:t>
        <a:bodyPr/>
        <a:lstStyle/>
        <a:p>
          <a:endParaRPr lang="en-US"/>
        </a:p>
      </dgm:t>
    </dgm:pt>
    <dgm:pt modelId="{F94AD200-6043-4AB3-BD3E-4C972C3E4549}" type="pres">
      <dgm:prSet presAssocID="{7C2276AB-C9E7-4F59-BFCE-8ECB38B29021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DEC9590B-5FA1-4310-9021-C92495DBD317}" type="pres">
      <dgm:prSet presAssocID="{A669E48C-22EF-4E7F-AB89-9B604CD3808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B6661-3528-4395-AEC4-EC8541CECE3F}" type="pres">
      <dgm:prSet presAssocID="{8098108D-F2D7-4A2B-9357-B63DDFD28ED9}" presName="sibTrans" presStyleLbl="sibTrans1D1" presStyleIdx="3" presStyleCnt="8"/>
      <dgm:spPr/>
      <dgm:t>
        <a:bodyPr/>
        <a:lstStyle/>
        <a:p>
          <a:endParaRPr lang="en-US"/>
        </a:p>
      </dgm:t>
    </dgm:pt>
    <dgm:pt modelId="{C9C7974F-779C-4AD9-A53E-3F9386AB152E}" type="pres">
      <dgm:prSet presAssocID="{8098108D-F2D7-4A2B-9357-B63DDFD28ED9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D6B83AA4-C397-4240-9FD3-2861D5AAAF64}" type="pres">
      <dgm:prSet presAssocID="{0A9786FD-D9CD-4B37-BA19-2087D99FE52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0CBB-6B97-4BD3-96C3-FDBACCDCBEB9}" type="pres">
      <dgm:prSet presAssocID="{327CD73D-FEAE-4855-A8C5-BBF80241F834}" presName="sibTrans" presStyleLbl="sibTrans1D1" presStyleIdx="4" presStyleCnt="8"/>
      <dgm:spPr/>
      <dgm:t>
        <a:bodyPr/>
        <a:lstStyle/>
        <a:p>
          <a:endParaRPr lang="en-US"/>
        </a:p>
      </dgm:t>
    </dgm:pt>
    <dgm:pt modelId="{F4C007FE-C908-4733-B9DE-7ED0BEF24BAD}" type="pres">
      <dgm:prSet presAssocID="{327CD73D-FEAE-4855-A8C5-BBF80241F834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E2AE0999-47C8-4A81-990E-BC0CB6DCD439}" type="pres">
      <dgm:prSet presAssocID="{9E41D825-6B03-4C01-8BCE-BE852EAD513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2D3AE-4251-4237-B69B-46FCD034AB0A}" type="pres">
      <dgm:prSet presAssocID="{FC7E4A67-CB17-4AE7-B551-CC1A24691FE4}" presName="sibTrans" presStyleLbl="sibTrans1D1" presStyleIdx="5" presStyleCnt="8"/>
      <dgm:spPr/>
      <dgm:t>
        <a:bodyPr/>
        <a:lstStyle/>
        <a:p>
          <a:endParaRPr lang="en-US"/>
        </a:p>
      </dgm:t>
    </dgm:pt>
    <dgm:pt modelId="{4E4FB480-9749-40DE-BBE1-962ABDA281FA}" type="pres">
      <dgm:prSet presAssocID="{FC7E4A67-CB17-4AE7-B551-CC1A24691FE4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75E0E463-7CE3-4BCA-9939-E5BF2991493A}" type="pres">
      <dgm:prSet presAssocID="{A8E9AF62-7D93-47DB-890C-23F5AE8BDC0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F1531-7EA7-4C1B-B3A3-1883FDD44C22}" type="pres">
      <dgm:prSet presAssocID="{B08B8540-7AD8-457E-BDC8-9A22BE8792D9}" presName="sibTrans" presStyleLbl="sibTrans1D1" presStyleIdx="6" presStyleCnt="8"/>
      <dgm:spPr/>
      <dgm:t>
        <a:bodyPr/>
        <a:lstStyle/>
        <a:p>
          <a:endParaRPr lang="en-US"/>
        </a:p>
      </dgm:t>
    </dgm:pt>
    <dgm:pt modelId="{02C25EFF-6E51-4F67-A5CC-8651EDB03C74}" type="pres">
      <dgm:prSet presAssocID="{B08B8540-7AD8-457E-BDC8-9A22BE8792D9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1BAA939F-5C1F-4E03-810D-2472AA1B86BA}" type="pres">
      <dgm:prSet presAssocID="{5C426B25-E7F3-4CCF-8630-10FE8AD9D06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314AA-006D-4416-B118-94D0CAD65B92}" type="pres">
      <dgm:prSet presAssocID="{F6F8D3CE-9B84-49FE-9D8E-FAE56C3F4D38}" presName="sibTrans" presStyleLbl="sibTrans1D1" presStyleIdx="7" presStyleCnt="8"/>
      <dgm:spPr/>
      <dgm:t>
        <a:bodyPr/>
        <a:lstStyle/>
        <a:p>
          <a:endParaRPr lang="en-US"/>
        </a:p>
      </dgm:t>
    </dgm:pt>
    <dgm:pt modelId="{D5C6045A-5B91-4468-B26C-90AC3F7FCCBF}" type="pres">
      <dgm:prSet presAssocID="{F6F8D3CE-9B84-49FE-9D8E-FAE56C3F4D38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55B774EC-658C-41EB-B254-C9D7FA006A0E}" type="pres">
      <dgm:prSet presAssocID="{06007EC3-7E33-4AEF-8A5C-8ACF26F24C4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7639DB-EA02-4EFE-B741-83DB2BFB98F8}" type="presOf" srcId="{FC7E4A67-CB17-4AE7-B551-CC1A24691FE4}" destId="{8862D3AE-4251-4237-B69B-46FCD034AB0A}" srcOrd="0" destOrd="0" presId="urn:microsoft.com/office/officeart/2005/8/layout/bProcess3"/>
    <dgm:cxn modelId="{E79E1A6E-783A-4497-B310-A87AE97C0C8A}" type="presOf" srcId="{327CD73D-FEAE-4855-A8C5-BBF80241F834}" destId="{F4C007FE-C908-4733-B9DE-7ED0BEF24BAD}" srcOrd="1" destOrd="0" presId="urn:microsoft.com/office/officeart/2005/8/layout/bProcess3"/>
    <dgm:cxn modelId="{78FBD5DF-BA53-4FBF-8F6C-C560150CF29A}" type="presOf" srcId="{F30423A7-7E21-4C1B-AF3F-368C32B4606F}" destId="{5B0BA6F8-09FC-4EF6-AC44-5F60F6B40B42}" srcOrd="0" destOrd="0" presId="urn:microsoft.com/office/officeart/2005/8/layout/bProcess3"/>
    <dgm:cxn modelId="{BDDE4A33-3021-4CC1-9639-70AF01700077}" type="presOf" srcId="{F30423A7-7E21-4C1B-AF3F-368C32B4606F}" destId="{A7D89F47-B061-4F02-86BD-5280B87FD30C}" srcOrd="1" destOrd="0" presId="urn:microsoft.com/office/officeart/2005/8/layout/bProcess3"/>
    <dgm:cxn modelId="{4E301250-9C18-4D2B-AF1E-AE801C2FA971}" type="presOf" srcId="{BEF67653-4927-478F-8068-EAF984600996}" destId="{A4CDA2CE-0928-4B40-9DB0-6839815F6B7A}" srcOrd="0" destOrd="0" presId="urn:microsoft.com/office/officeart/2005/8/layout/bProcess3"/>
    <dgm:cxn modelId="{B3A5724E-C171-43DC-B94B-3C0378E1E804}" type="presOf" srcId="{06007EC3-7E33-4AEF-8A5C-8ACF26F24C41}" destId="{55B774EC-658C-41EB-B254-C9D7FA006A0E}" srcOrd="0" destOrd="0" presId="urn:microsoft.com/office/officeart/2005/8/layout/bProcess3"/>
    <dgm:cxn modelId="{FB0D8A45-D7E5-44D0-AACA-906142EA09E1}" type="presOf" srcId="{867C5ABB-8201-421F-BE00-7639D76FA682}" destId="{61128FEA-A59D-4410-B24B-D67B6C278CEE}" srcOrd="0" destOrd="0" presId="urn:microsoft.com/office/officeart/2005/8/layout/bProcess3"/>
    <dgm:cxn modelId="{FDAC8E04-5384-438F-8C6A-104D5DC8181E}" srcId="{79A3C9CE-AA87-4B53-87C0-F6565388F683}" destId="{A8E9AF62-7D93-47DB-890C-23F5AE8BDC08}" srcOrd="6" destOrd="0" parTransId="{D4AC5A0D-9D5B-4DB5-8325-2DC1CEED6C54}" sibTransId="{B08B8540-7AD8-457E-BDC8-9A22BE8792D9}"/>
    <dgm:cxn modelId="{87092A04-1042-4844-A08C-4231A2A4A256}" type="presOf" srcId="{9E41D825-6B03-4C01-8BCE-BE852EAD5136}" destId="{E2AE0999-47C8-4A81-990E-BC0CB6DCD439}" srcOrd="0" destOrd="0" presId="urn:microsoft.com/office/officeart/2005/8/layout/bProcess3"/>
    <dgm:cxn modelId="{1D24A79B-D070-46AB-A38B-FB676E2DC0F7}" srcId="{79A3C9CE-AA87-4B53-87C0-F6565388F683}" destId="{A669E48C-22EF-4E7F-AB89-9B604CD3808D}" srcOrd="3" destOrd="0" parTransId="{DE48324E-6C55-4866-AD76-CC576400663F}" sibTransId="{8098108D-F2D7-4A2B-9357-B63DDFD28ED9}"/>
    <dgm:cxn modelId="{E650A805-8E3D-4CBB-BF94-EED2CFC7CD4F}" type="presOf" srcId="{A8E9AF62-7D93-47DB-890C-23F5AE8BDC08}" destId="{75E0E463-7CE3-4BCA-9939-E5BF2991493A}" srcOrd="0" destOrd="0" presId="urn:microsoft.com/office/officeart/2005/8/layout/bProcess3"/>
    <dgm:cxn modelId="{B69103D3-A5D6-48F4-817E-59BB641B8E7D}" srcId="{79A3C9CE-AA87-4B53-87C0-F6565388F683}" destId="{5C426B25-E7F3-4CCF-8630-10FE8AD9D067}" srcOrd="7" destOrd="0" parTransId="{A26387EF-38EA-462E-8BCE-CA97BA0F2944}" sibTransId="{F6F8D3CE-9B84-49FE-9D8E-FAE56C3F4D38}"/>
    <dgm:cxn modelId="{033098F7-0CDE-4F6C-A0CE-C4A1D44DC461}" type="presOf" srcId="{7C2276AB-C9E7-4F59-BFCE-8ECB38B29021}" destId="{CA9A51E7-B202-4620-A69B-C7EF8F65C70A}" srcOrd="0" destOrd="0" presId="urn:microsoft.com/office/officeart/2005/8/layout/bProcess3"/>
    <dgm:cxn modelId="{AEF0310E-A040-4409-BAB9-4FE433378BE7}" type="presOf" srcId="{A669E48C-22EF-4E7F-AB89-9B604CD3808D}" destId="{DEC9590B-5FA1-4310-9021-C92495DBD317}" srcOrd="0" destOrd="0" presId="urn:microsoft.com/office/officeart/2005/8/layout/bProcess3"/>
    <dgm:cxn modelId="{C4D27716-17EA-42BD-B453-22E4301C8695}" type="presOf" srcId="{8098108D-F2D7-4A2B-9357-B63DDFD28ED9}" destId="{C9C7974F-779C-4AD9-A53E-3F9386AB152E}" srcOrd="1" destOrd="0" presId="urn:microsoft.com/office/officeart/2005/8/layout/bProcess3"/>
    <dgm:cxn modelId="{ACE7FBDC-9343-4BB2-AE53-745278C576EE}" type="presOf" srcId="{F4593661-E294-4EB1-8DD2-5D80C0A734E4}" destId="{2A8BCFEA-6F89-47A9-BFEB-158F2DF287E7}" srcOrd="0" destOrd="0" presId="urn:microsoft.com/office/officeart/2005/8/layout/bProcess3"/>
    <dgm:cxn modelId="{8DBA32A9-D193-48DD-9813-A66FC0F458BC}" srcId="{79A3C9CE-AA87-4B53-87C0-F6565388F683}" destId="{06007EC3-7E33-4AEF-8A5C-8ACF26F24C41}" srcOrd="8" destOrd="0" parTransId="{B0BAED32-AE65-4D25-9CD1-282A6AF5280C}" sibTransId="{A3DD1F0F-2C17-4E56-9E85-E222D77C44C2}"/>
    <dgm:cxn modelId="{F66898FA-9E55-48E4-94FD-E8B747D16D2F}" type="presOf" srcId="{7C2276AB-C9E7-4F59-BFCE-8ECB38B29021}" destId="{F94AD200-6043-4AB3-BD3E-4C972C3E4549}" srcOrd="1" destOrd="0" presId="urn:microsoft.com/office/officeart/2005/8/layout/bProcess3"/>
    <dgm:cxn modelId="{A4B81B1D-A7F9-452C-A470-C6DB1904589E}" type="presOf" srcId="{5C426B25-E7F3-4CCF-8630-10FE8AD9D067}" destId="{1BAA939F-5C1F-4E03-810D-2472AA1B86BA}" srcOrd="0" destOrd="0" presId="urn:microsoft.com/office/officeart/2005/8/layout/bProcess3"/>
    <dgm:cxn modelId="{CBC5A343-334E-44DB-BCA8-FB4708C1B321}" type="presOf" srcId="{48250E54-8B74-4B0D-A65B-4520DBF805A2}" destId="{61CA4ED1-D7CC-4FB4-A640-229ECA4CAD43}" srcOrd="0" destOrd="0" presId="urn:microsoft.com/office/officeart/2005/8/layout/bProcess3"/>
    <dgm:cxn modelId="{ADC53B58-6759-4828-82F9-5B8B7FB12C8F}" type="presOf" srcId="{79A3C9CE-AA87-4B53-87C0-F6565388F683}" destId="{508E7613-7847-48D6-98B2-E59E113C0078}" srcOrd="0" destOrd="0" presId="urn:microsoft.com/office/officeart/2005/8/layout/bProcess3"/>
    <dgm:cxn modelId="{BBF56FFA-14DC-4A1F-BC2A-BEC7DC11749E}" srcId="{79A3C9CE-AA87-4B53-87C0-F6565388F683}" destId="{48250E54-8B74-4B0D-A65B-4520DBF805A2}" srcOrd="1" destOrd="0" parTransId="{85A90D27-D8AC-4E4E-937D-2A29DF2AAFE2}" sibTransId="{F30423A7-7E21-4C1B-AF3F-368C32B4606F}"/>
    <dgm:cxn modelId="{A747972D-92FD-4CD6-A071-C381192DA5F7}" type="presOf" srcId="{BEF67653-4927-478F-8068-EAF984600996}" destId="{AC3711BD-A862-419E-85B7-463A9C569285}" srcOrd="1" destOrd="0" presId="urn:microsoft.com/office/officeart/2005/8/layout/bProcess3"/>
    <dgm:cxn modelId="{A24F6A88-0985-427D-B00B-7170CC64E1CC}" srcId="{79A3C9CE-AA87-4B53-87C0-F6565388F683}" destId="{0A9786FD-D9CD-4B37-BA19-2087D99FE524}" srcOrd="4" destOrd="0" parTransId="{C2ED79FF-0B28-40F6-B370-C890DC6D7F29}" sibTransId="{327CD73D-FEAE-4855-A8C5-BBF80241F834}"/>
    <dgm:cxn modelId="{C2BE37EC-449E-4D68-AB56-E2B026DDEDFC}" type="presOf" srcId="{B08B8540-7AD8-457E-BDC8-9A22BE8792D9}" destId="{02C25EFF-6E51-4F67-A5CC-8651EDB03C74}" srcOrd="1" destOrd="0" presId="urn:microsoft.com/office/officeart/2005/8/layout/bProcess3"/>
    <dgm:cxn modelId="{85E90499-FA85-4490-BA6D-42B719789E72}" type="presOf" srcId="{FC7E4A67-CB17-4AE7-B551-CC1A24691FE4}" destId="{4E4FB480-9749-40DE-BBE1-962ABDA281FA}" srcOrd="1" destOrd="0" presId="urn:microsoft.com/office/officeart/2005/8/layout/bProcess3"/>
    <dgm:cxn modelId="{0504CB1A-652C-4D31-B384-D3F055C017FD}" type="presOf" srcId="{F6F8D3CE-9B84-49FE-9D8E-FAE56C3F4D38}" destId="{D5C6045A-5B91-4468-B26C-90AC3F7FCCBF}" srcOrd="1" destOrd="0" presId="urn:microsoft.com/office/officeart/2005/8/layout/bProcess3"/>
    <dgm:cxn modelId="{457AE6D5-1644-42E8-AAA5-C7F6CF3F2F2A}" type="presOf" srcId="{F6F8D3CE-9B84-49FE-9D8E-FAE56C3F4D38}" destId="{37F314AA-006D-4416-B118-94D0CAD65B92}" srcOrd="0" destOrd="0" presId="urn:microsoft.com/office/officeart/2005/8/layout/bProcess3"/>
    <dgm:cxn modelId="{9DB8A72B-EC7F-4EEB-9DEF-552EADAE2475}" srcId="{79A3C9CE-AA87-4B53-87C0-F6565388F683}" destId="{9E41D825-6B03-4C01-8BCE-BE852EAD5136}" srcOrd="5" destOrd="0" parTransId="{C57AED8D-A0E7-4033-B2F3-731D66A5F357}" sibTransId="{FC7E4A67-CB17-4AE7-B551-CC1A24691FE4}"/>
    <dgm:cxn modelId="{845A2F33-6B32-4B10-A85C-BBD233C4F09D}" type="presOf" srcId="{327CD73D-FEAE-4855-A8C5-BBF80241F834}" destId="{78420CBB-6B97-4BD3-96C3-FDBACCDCBEB9}" srcOrd="0" destOrd="0" presId="urn:microsoft.com/office/officeart/2005/8/layout/bProcess3"/>
    <dgm:cxn modelId="{2C9B4DF8-0E67-48CE-A391-FE38BA0AAF33}" type="presOf" srcId="{B08B8540-7AD8-457E-BDC8-9A22BE8792D9}" destId="{218F1531-7EA7-4C1B-B3A3-1883FDD44C22}" srcOrd="0" destOrd="0" presId="urn:microsoft.com/office/officeart/2005/8/layout/bProcess3"/>
    <dgm:cxn modelId="{741E65DB-5560-4219-8807-D350B79A8401}" srcId="{79A3C9CE-AA87-4B53-87C0-F6565388F683}" destId="{867C5ABB-8201-421F-BE00-7639D76FA682}" srcOrd="2" destOrd="0" parTransId="{A7979C1A-F1A8-4318-80D4-F94147604B6B}" sibTransId="{7C2276AB-C9E7-4F59-BFCE-8ECB38B29021}"/>
    <dgm:cxn modelId="{5BB4D02F-6022-4A25-A197-4FEE352F7D3D}" type="presOf" srcId="{8098108D-F2D7-4A2B-9357-B63DDFD28ED9}" destId="{98DB6661-3528-4395-AEC4-EC8541CECE3F}" srcOrd="0" destOrd="0" presId="urn:microsoft.com/office/officeart/2005/8/layout/bProcess3"/>
    <dgm:cxn modelId="{E3757ACB-62E3-4349-8892-A617C4B1437D}" srcId="{79A3C9CE-AA87-4B53-87C0-F6565388F683}" destId="{F4593661-E294-4EB1-8DD2-5D80C0A734E4}" srcOrd="0" destOrd="0" parTransId="{9A6E47D2-C549-4D83-BF57-701C3AC26936}" sibTransId="{BEF67653-4927-478F-8068-EAF984600996}"/>
    <dgm:cxn modelId="{C816714B-3434-4CBD-A0C4-DA871E9B2B3F}" type="presOf" srcId="{0A9786FD-D9CD-4B37-BA19-2087D99FE524}" destId="{D6B83AA4-C397-4240-9FD3-2861D5AAAF64}" srcOrd="0" destOrd="0" presId="urn:microsoft.com/office/officeart/2005/8/layout/bProcess3"/>
    <dgm:cxn modelId="{D5F96189-F88F-48B3-A921-87883E72E857}" type="presParOf" srcId="{508E7613-7847-48D6-98B2-E59E113C0078}" destId="{2A8BCFEA-6F89-47A9-BFEB-158F2DF287E7}" srcOrd="0" destOrd="0" presId="urn:microsoft.com/office/officeart/2005/8/layout/bProcess3"/>
    <dgm:cxn modelId="{6DBB73CD-F7A1-4AE7-BB1E-1FD921494112}" type="presParOf" srcId="{508E7613-7847-48D6-98B2-E59E113C0078}" destId="{A4CDA2CE-0928-4B40-9DB0-6839815F6B7A}" srcOrd="1" destOrd="0" presId="urn:microsoft.com/office/officeart/2005/8/layout/bProcess3"/>
    <dgm:cxn modelId="{CAF20997-844C-4167-B6B3-341DD00C6CA2}" type="presParOf" srcId="{A4CDA2CE-0928-4B40-9DB0-6839815F6B7A}" destId="{AC3711BD-A862-419E-85B7-463A9C569285}" srcOrd="0" destOrd="0" presId="urn:microsoft.com/office/officeart/2005/8/layout/bProcess3"/>
    <dgm:cxn modelId="{6B490A9A-650D-461B-A62D-BA0483244714}" type="presParOf" srcId="{508E7613-7847-48D6-98B2-E59E113C0078}" destId="{61CA4ED1-D7CC-4FB4-A640-229ECA4CAD43}" srcOrd="2" destOrd="0" presId="urn:microsoft.com/office/officeart/2005/8/layout/bProcess3"/>
    <dgm:cxn modelId="{1783A77C-5810-4C7F-8ECC-8B657AA7B2C5}" type="presParOf" srcId="{508E7613-7847-48D6-98B2-E59E113C0078}" destId="{5B0BA6F8-09FC-4EF6-AC44-5F60F6B40B42}" srcOrd="3" destOrd="0" presId="urn:microsoft.com/office/officeart/2005/8/layout/bProcess3"/>
    <dgm:cxn modelId="{9EDE39AF-7731-4371-807B-5596B2C66391}" type="presParOf" srcId="{5B0BA6F8-09FC-4EF6-AC44-5F60F6B40B42}" destId="{A7D89F47-B061-4F02-86BD-5280B87FD30C}" srcOrd="0" destOrd="0" presId="urn:microsoft.com/office/officeart/2005/8/layout/bProcess3"/>
    <dgm:cxn modelId="{C123F9C3-9CCC-4C5E-ADD3-5222C22B85A2}" type="presParOf" srcId="{508E7613-7847-48D6-98B2-E59E113C0078}" destId="{61128FEA-A59D-4410-B24B-D67B6C278CEE}" srcOrd="4" destOrd="0" presId="urn:microsoft.com/office/officeart/2005/8/layout/bProcess3"/>
    <dgm:cxn modelId="{2AE6CC43-6312-414E-934B-A5B60023CAD5}" type="presParOf" srcId="{508E7613-7847-48D6-98B2-E59E113C0078}" destId="{CA9A51E7-B202-4620-A69B-C7EF8F65C70A}" srcOrd="5" destOrd="0" presId="urn:microsoft.com/office/officeart/2005/8/layout/bProcess3"/>
    <dgm:cxn modelId="{408428F7-153C-4928-80E4-D7B7331FAEB2}" type="presParOf" srcId="{CA9A51E7-B202-4620-A69B-C7EF8F65C70A}" destId="{F94AD200-6043-4AB3-BD3E-4C972C3E4549}" srcOrd="0" destOrd="0" presId="urn:microsoft.com/office/officeart/2005/8/layout/bProcess3"/>
    <dgm:cxn modelId="{480CCF13-D326-4673-9844-6351924AE78F}" type="presParOf" srcId="{508E7613-7847-48D6-98B2-E59E113C0078}" destId="{DEC9590B-5FA1-4310-9021-C92495DBD317}" srcOrd="6" destOrd="0" presId="urn:microsoft.com/office/officeart/2005/8/layout/bProcess3"/>
    <dgm:cxn modelId="{5FDC241C-3F2F-41A7-B656-5660ECCCC31D}" type="presParOf" srcId="{508E7613-7847-48D6-98B2-E59E113C0078}" destId="{98DB6661-3528-4395-AEC4-EC8541CECE3F}" srcOrd="7" destOrd="0" presId="urn:microsoft.com/office/officeart/2005/8/layout/bProcess3"/>
    <dgm:cxn modelId="{83CE7C5B-2E7A-40F2-B56E-DCC77D1D90D8}" type="presParOf" srcId="{98DB6661-3528-4395-AEC4-EC8541CECE3F}" destId="{C9C7974F-779C-4AD9-A53E-3F9386AB152E}" srcOrd="0" destOrd="0" presId="urn:microsoft.com/office/officeart/2005/8/layout/bProcess3"/>
    <dgm:cxn modelId="{25AA6444-DF5E-4A9C-AB58-26F6370F617A}" type="presParOf" srcId="{508E7613-7847-48D6-98B2-E59E113C0078}" destId="{D6B83AA4-C397-4240-9FD3-2861D5AAAF64}" srcOrd="8" destOrd="0" presId="urn:microsoft.com/office/officeart/2005/8/layout/bProcess3"/>
    <dgm:cxn modelId="{40109CB8-AE0C-43A4-9439-58AC95F8B17F}" type="presParOf" srcId="{508E7613-7847-48D6-98B2-E59E113C0078}" destId="{78420CBB-6B97-4BD3-96C3-FDBACCDCBEB9}" srcOrd="9" destOrd="0" presId="urn:microsoft.com/office/officeart/2005/8/layout/bProcess3"/>
    <dgm:cxn modelId="{1E5B498E-2DD1-44E1-A9BF-450C36841C42}" type="presParOf" srcId="{78420CBB-6B97-4BD3-96C3-FDBACCDCBEB9}" destId="{F4C007FE-C908-4733-B9DE-7ED0BEF24BAD}" srcOrd="0" destOrd="0" presId="urn:microsoft.com/office/officeart/2005/8/layout/bProcess3"/>
    <dgm:cxn modelId="{90E59F65-A4C5-41D4-A515-FB358DE9D7B1}" type="presParOf" srcId="{508E7613-7847-48D6-98B2-E59E113C0078}" destId="{E2AE0999-47C8-4A81-990E-BC0CB6DCD439}" srcOrd="10" destOrd="0" presId="urn:microsoft.com/office/officeart/2005/8/layout/bProcess3"/>
    <dgm:cxn modelId="{38E9F39E-A966-4EE1-B485-7923F6E84017}" type="presParOf" srcId="{508E7613-7847-48D6-98B2-E59E113C0078}" destId="{8862D3AE-4251-4237-B69B-46FCD034AB0A}" srcOrd="11" destOrd="0" presId="urn:microsoft.com/office/officeart/2005/8/layout/bProcess3"/>
    <dgm:cxn modelId="{8959E2DC-B50D-456B-AB9E-BF9A9B9AF8C7}" type="presParOf" srcId="{8862D3AE-4251-4237-B69B-46FCD034AB0A}" destId="{4E4FB480-9749-40DE-BBE1-962ABDA281FA}" srcOrd="0" destOrd="0" presId="urn:microsoft.com/office/officeart/2005/8/layout/bProcess3"/>
    <dgm:cxn modelId="{A2A86FD4-553A-47AC-8753-C5636C2C9CA4}" type="presParOf" srcId="{508E7613-7847-48D6-98B2-E59E113C0078}" destId="{75E0E463-7CE3-4BCA-9939-E5BF2991493A}" srcOrd="12" destOrd="0" presId="urn:microsoft.com/office/officeart/2005/8/layout/bProcess3"/>
    <dgm:cxn modelId="{04D8013F-BED1-4337-B079-A218C6EE0BEA}" type="presParOf" srcId="{508E7613-7847-48D6-98B2-E59E113C0078}" destId="{218F1531-7EA7-4C1B-B3A3-1883FDD44C22}" srcOrd="13" destOrd="0" presId="urn:microsoft.com/office/officeart/2005/8/layout/bProcess3"/>
    <dgm:cxn modelId="{9BE91ED2-BA28-4D48-A55B-E9D499659AC4}" type="presParOf" srcId="{218F1531-7EA7-4C1B-B3A3-1883FDD44C22}" destId="{02C25EFF-6E51-4F67-A5CC-8651EDB03C74}" srcOrd="0" destOrd="0" presId="urn:microsoft.com/office/officeart/2005/8/layout/bProcess3"/>
    <dgm:cxn modelId="{69383C77-BD2A-447D-9402-EDDB99D4FFD7}" type="presParOf" srcId="{508E7613-7847-48D6-98B2-E59E113C0078}" destId="{1BAA939F-5C1F-4E03-810D-2472AA1B86BA}" srcOrd="14" destOrd="0" presId="urn:microsoft.com/office/officeart/2005/8/layout/bProcess3"/>
    <dgm:cxn modelId="{45B546C7-DB90-41D8-B98E-8CD87F6AD2BB}" type="presParOf" srcId="{508E7613-7847-48D6-98B2-E59E113C0078}" destId="{37F314AA-006D-4416-B118-94D0CAD65B92}" srcOrd="15" destOrd="0" presId="urn:microsoft.com/office/officeart/2005/8/layout/bProcess3"/>
    <dgm:cxn modelId="{CB2A9AA0-C7BF-4221-8642-6AB353050E7B}" type="presParOf" srcId="{37F314AA-006D-4416-B118-94D0CAD65B92}" destId="{D5C6045A-5B91-4468-B26C-90AC3F7FCCBF}" srcOrd="0" destOrd="0" presId="urn:microsoft.com/office/officeart/2005/8/layout/bProcess3"/>
    <dgm:cxn modelId="{90ECA1A3-02A9-4FAD-BF6E-0384CE48641B}" type="presParOf" srcId="{508E7613-7847-48D6-98B2-E59E113C0078}" destId="{55B774EC-658C-41EB-B254-C9D7FA006A0E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A2CE-0928-4B40-9DB0-6839815F6B7A}">
      <dsp:nvSpPr>
        <dsp:cNvPr id="0" name=""/>
        <dsp:cNvSpPr/>
      </dsp:nvSpPr>
      <dsp:spPr>
        <a:xfrm>
          <a:off x="3106559" y="558392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10304" y="601804"/>
        <a:ext cx="23057" cy="4615"/>
      </dsp:txXfrm>
    </dsp:sp>
    <dsp:sp modelId="{2A8BCFEA-6F89-47A9-BFEB-158F2DF287E7}">
      <dsp:nvSpPr>
        <dsp:cNvPr id="0" name=""/>
        <dsp:cNvSpPr/>
      </dsp:nvSpPr>
      <dsp:spPr>
        <a:xfrm>
          <a:off x="1103371" y="2616"/>
          <a:ext cx="2004987" cy="1202992"/>
        </a:xfrm>
        <a:prstGeom prst="rect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Open the generic HW DLL Vivado HLS project (HWA_func)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1103371" y="2616"/>
        <a:ext cx="2004987" cy="1202992"/>
      </dsp:txXfrm>
    </dsp:sp>
    <dsp:sp modelId="{5B0BA6F8-09FC-4EF6-AC44-5F60F6B40B42}">
      <dsp:nvSpPr>
        <dsp:cNvPr id="0" name=""/>
        <dsp:cNvSpPr/>
      </dsp:nvSpPr>
      <dsp:spPr>
        <a:xfrm>
          <a:off x="5572693" y="558392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776438" y="601804"/>
        <a:ext cx="23057" cy="4615"/>
      </dsp:txXfrm>
    </dsp:sp>
    <dsp:sp modelId="{61CA4ED1-D7CC-4FB4-A640-229ECA4CAD43}">
      <dsp:nvSpPr>
        <dsp:cNvPr id="0" name=""/>
        <dsp:cNvSpPr/>
      </dsp:nvSpPr>
      <dsp:spPr>
        <a:xfrm>
          <a:off x="3569506" y="2616"/>
          <a:ext cx="2004987" cy="1202992"/>
        </a:xfrm>
        <a:prstGeom prst="rect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Replace HWA_func C function with your C/C++ function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3569506" y="2616"/>
        <a:ext cx="2004987" cy="1202992"/>
      </dsp:txXfrm>
    </dsp:sp>
    <dsp:sp modelId="{CA9A51E7-B202-4620-A69B-C7EF8F65C70A}">
      <dsp:nvSpPr>
        <dsp:cNvPr id="0" name=""/>
        <dsp:cNvSpPr/>
      </dsp:nvSpPr>
      <dsp:spPr>
        <a:xfrm>
          <a:off x="2105865" y="1203808"/>
          <a:ext cx="4932268" cy="430547"/>
        </a:xfrm>
        <a:custGeom>
          <a:avLst/>
          <a:gdLst/>
          <a:ahLst/>
          <a:cxnLst/>
          <a:rect l="0" t="0" r="0" b="0"/>
          <a:pathLst>
            <a:path>
              <a:moveTo>
                <a:pt x="4932268" y="0"/>
              </a:moveTo>
              <a:lnTo>
                <a:pt x="4932268" y="232373"/>
              </a:lnTo>
              <a:lnTo>
                <a:pt x="0" y="232373"/>
              </a:lnTo>
              <a:lnTo>
                <a:pt x="0" y="43054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448155" y="1416774"/>
        <a:ext cx="247688" cy="4615"/>
      </dsp:txXfrm>
    </dsp:sp>
    <dsp:sp modelId="{61128FEA-A59D-4410-B24B-D67B6C278CEE}">
      <dsp:nvSpPr>
        <dsp:cNvPr id="0" name=""/>
        <dsp:cNvSpPr/>
      </dsp:nvSpPr>
      <dsp:spPr>
        <a:xfrm>
          <a:off x="6035640" y="2616"/>
          <a:ext cx="2004987" cy="1202992"/>
        </a:xfrm>
        <a:prstGeom prst="rect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Bundle your function I/O for AXI4-Lite interconnect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6035640" y="2616"/>
        <a:ext cx="2004987" cy="1202992"/>
      </dsp:txXfrm>
    </dsp:sp>
    <dsp:sp modelId="{98DB6661-3528-4395-AEC4-EC8541CECE3F}">
      <dsp:nvSpPr>
        <dsp:cNvPr id="0" name=""/>
        <dsp:cNvSpPr/>
      </dsp:nvSpPr>
      <dsp:spPr>
        <a:xfrm>
          <a:off x="3106559" y="2222531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10304" y="2265944"/>
        <a:ext cx="23057" cy="4615"/>
      </dsp:txXfrm>
    </dsp:sp>
    <dsp:sp modelId="{DEC9590B-5FA1-4310-9021-C92495DBD317}">
      <dsp:nvSpPr>
        <dsp:cNvPr id="0" name=""/>
        <dsp:cNvSpPr/>
      </dsp:nvSpPr>
      <dsp:spPr>
        <a:xfrm>
          <a:off x="1103371" y="1666755"/>
          <a:ext cx="2004987" cy="1202992"/>
        </a:xfrm>
        <a:prstGeom prst="rect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Run C synthesis and verify that your IP core meets HW DLL utilization constraints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1103371" y="1666755"/>
        <a:ext cx="2004987" cy="1202992"/>
      </dsp:txXfrm>
    </dsp:sp>
    <dsp:sp modelId="{78420CBB-6B97-4BD3-96C3-FDBACCDCBEB9}">
      <dsp:nvSpPr>
        <dsp:cNvPr id="0" name=""/>
        <dsp:cNvSpPr/>
      </dsp:nvSpPr>
      <dsp:spPr>
        <a:xfrm>
          <a:off x="5572693" y="2222531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776438" y="2265944"/>
        <a:ext cx="23057" cy="4615"/>
      </dsp:txXfrm>
    </dsp:sp>
    <dsp:sp modelId="{D6B83AA4-C397-4240-9FD3-2861D5AAAF64}">
      <dsp:nvSpPr>
        <dsp:cNvPr id="0" name=""/>
        <dsp:cNvSpPr/>
      </dsp:nvSpPr>
      <dsp:spPr>
        <a:xfrm>
          <a:off x="3569506" y="1666755"/>
          <a:ext cx="2004987" cy="1202992"/>
        </a:xfrm>
        <a:prstGeom prst="rect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Your accelerated function HDL files were created in the IP folder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3569506" y="1666755"/>
        <a:ext cx="2004987" cy="1202992"/>
      </dsp:txXfrm>
    </dsp:sp>
    <dsp:sp modelId="{8862D3AE-4251-4237-B69B-46FCD034AB0A}">
      <dsp:nvSpPr>
        <dsp:cNvPr id="0" name=""/>
        <dsp:cNvSpPr/>
      </dsp:nvSpPr>
      <dsp:spPr>
        <a:xfrm>
          <a:off x="2105865" y="2867948"/>
          <a:ext cx="4932268" cy="430547"/>
        </a:xfrm>
        <a:custGeom>
          <a:avLst/>
          <a:gdLst/>
          <a:ahLst/>
          <a:cxnLst/>
          <a:rect l="0" t="0" r="0" b="0"/>
          <a:pathLst>
            <a:path>
              <a:moveTo>
                <a:pt x="4932268" y="0"/>
              </a:moveTo>
              <a:lnTo>
                <a:pt x="4932268" y="232373"/>
              </a:lnTo>
              <a:lnTo>
                <a:pt x="0" y="232373"/>
              </a:lnTo>
              <a:lnTo>
                <a:pt x="0" y="43054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448155" y="3080913"/>
        <a:ext cx="247688" cy="4615"/>
      </dsp:txXfrm>
    </dsp:sp>
    <dsp:sp modelId="{E2AE0999-47C8-4A81-990E-BC0CB6DCD439}">
      <dsp:nvSpPr>
        <dsp:cNvPr id="0" name=""/>
        <dsp:cNvSpPr/>
      </dsp:nvSpPr>
      <dsp:spPr>
        <a:xfrm>
          <a:off x="6035640" y="1666755"/>
          <a:ext cx="2004987" cy="1202992"/>
        </a:xfrm>
        <a:prstGeom prst="rect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Run HW DLL Tcl file (Tcl_monster)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6035640" y="1666755"/>
        <a:ext cx="2004987" cy="1202992"/>
      </dsp:txXfrm>
    </dsp:sp>
    <dsp:sp modelId="{218F1531-7EA7-4C1B-B3A3-1883FDD44C22}">
      <dsp:nvSpPr>
        <dsp:cNvPr id="0" name=""/>
        <dsp:cNvSpPr/>
      </dsp:nvSpPr>
      <dsp:spPr>
        <a:xfrm>
          <a:off x="3106559" y="3886671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10304" y="3930083"/>
        <a:ext cx="23057" cy="4615"/>
      </dsp:txXfrm>
    </dsp:sp>
    <dsp:sp modelId="{75E0E463-7CE3-4BCA-9939-E5BF2991493A}">
      <dsp:nvSpPr>
        <dsp:cNvPr id="0" name=""/>
        <dsp:cNvSpPr/>
      </dsp:nvSpPr>
      <dsp:spPr>
        <a:xfrm>
          <a:off x="1103371" y="3330895"/>
          <a:ext cx="2004987" cy="1202992"/>
        </a:xfrm>
        <a:prstGeom prst="rect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Wait for your partial bin files (binary bitstreams) to be created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1103371" y="3330895"/>
        <a:ext cx="2004987" cy="1202992"/>
      </dsp:txXfrm>
    </dsp:sp>
    <dsp:sp modelId="{37F314AA-006D-4416-B118-94D0CAD65B92}">
      <dsp:nvSpPr>
        <dsp:cNvPr id="0" name=""/>
        <dsp:cNvSpPr/>
      </dsp:nvSpPr>
      <dsp:spPr>
        <a:xfrm>
          <a:off x="5572693" y="3886671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776438" y="3930083"/>
        <a:ext cx="23057" cy="4615"/>
      </dsp:txXfrm>
    </dsp:sp>
    <dsp:sp modelId="{1BAA939F-5C1F-4E03-810D-2472AA1B86BA}">
      <dsp:nvSpPr>
        <dsp:cNvPr id="0" name=""/>
        <dsp:cNvSpPr/>
      </dsp:nvSpPr>
      <dsp:spPr>
        <a:xfrm>
          <a:off x="3569506" y="3330895"/>
          <a:ext cx="2004987" cy="1202992"/>
        </a:xfrm>
        <a:prstGeom prst="rect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Copy all partial bin files to the HW DLL SD card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3569506" y="3330895"/>
        <a:ext cx="2004987" cy="1202992"/>
      </dsp:txXfrm>
    </dsp:sp>
    <dsp:sp modelId="{55B774EC-658C-41EB-B254-C9D7FA006A0E}">
      <dsp:nvSpPr>
        <dsp:cNvPr id="0" name=""/>
        <dsp:cNvSpPr/>
      </dsp:nvSpPr>
      <dsp:spPr>
        <a:xfrm>
          <a:off x="6035640" y="3330895"/>
          <a:ext cx="2004987" cy="1202992"/>
        </a:xfrm>
        <a:prstGeom prst="rect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Use HW DLL API in your application to interact with your HW accelerator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6035640" y="3330895"/>
        <a:ext cx="2004987" cy="120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E6DA54-8A7E-4264-93AB-338E33961E0B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0"/>
            <a:ext cx="9144000" cy="76762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1340768"/>
            <a:ext cx="9144000" cy="1584176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Mid-Semester Presentation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DLL</a:t>
            </a:r>
          </a:p>
          <a:p>
            <a:pPr algn="ctr"/>
            <a:r>
              <a:rPr lang="en-US" sz="2000" dirty="0" smtClean="0"/>
              <a:t>Real Time Partial Reconfiguration Management of FPGA by OS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85800" y="3284983"/>
            <a:ext cx="7772400" cy="1008113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Submitters: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Alon Reznik	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Vainer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Supervisors: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Ina Rivkin		Oz Shmueli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9"/>
          <p:cNvSpPr txBox="1">
            <a:spLocks/>
          </p:cNvSpPr>
          <p:nvPr/>
        </p:nvSpPr>
        <p:spPr>
          <a:xfrm>
            <a:off x="687600" y="5733256"/>
            <a:ext cx="3308336" cy="792088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Bi-Semestrial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Student 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Project</a:t>
            </a:r>
          </a:p>
          <a:p>
            <a:pPr algn="l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Winter 2014/2015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4309200"/>
            <a:ext cx="4302043" cy="25043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77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Proof of Concept Demo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We’ve implemented a static design with 13 reconfigurable partitions.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We’ve used </a:t>
            </a:r>
            <a:r>
              <a:rPr lang="en-US" sz="2800" dirty="0">
                <a:latin typeface="Calibri" panose="020F0502020204030204" pitchFamily="34" charset="0"/>
              </a:rPr>
              <a:t>the HW DLL </a:t>
            </a:r>
            <a:r>
              <a:rPr lang="en-US" sz="2800" dirty="0" smtClean="0">
                <a:latin typeface="Calibri" panose="020F0502020204030204" pitchFamily="34" charset="0"/>
              </a:rPr>
              <a:t>system utilization flow </a:t>
            </a:r>
            <a:r>
              <a:rPr lang="en-US" sz="2800" dirty="0">
                <a:latin typeface="Calibri" panose="020F0502020204030204" pitchFamily="34" charset="0"/>
              </a:rPr>
              <a:t>to implement 3 </a:t>
            </a:r>
            <a:r>
              <a:rPr lang="en-US" sz="2800" dirty="0" smtClean="0">
                <a:latin typeface="Calibri" panose="020F0502020204030204" pitchFamily="34" charset="0"/>
              </a:rPr>
              <a:t>reconfigurable modules: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Prime Number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Fibonacci Number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Greatest Common </a:t>
            </a:r>
            <a:r>
              <a:rPr lang="en-US" sz="2000" dirty="0" smtClean="0">
                <a:latin typeface="Calibri" panose="020F0502020204030204" pitchFamily="34" charset="0"/>
              </a:rPr>
              <a:t>Divisor</a:t>
            </a:r>
          </a:p>
          <a:p>
            <a:pPr marL="137160" indent="0">
              <a:buClrTx/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137160" indent="0">
              <a:buClrTx/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These is a total of 39 partial bin files for every possible PR configuration.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</a:t>
            </a:r>
            <a:r>
              <a:rPr lang="en-US" sz="4000" dirty="0"/>
              <a:t>: </a:t>
            </a:r>
            <a:r>
              <a:rPr lang="en-US" sz="4000" dirty="0" smtClean="0"/>
              <a:t>Checklist (Done Tasks)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11910"/>
              </p:ext>
            </p:extLst>
          </p:nvPr>
        </p:nvGraphicFramePr>
        <p:xfrm>
          <a:off x="899592" y="1294512"/>
          <a:ext cx="7344816" cy="16916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 Vivado HLS to synthesize custom IP cores (HW accelerators) from C language.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 Vivado IDE to design an embedded system with static AXI port addresses,</a:t>
                      </a:r>
                    </a:p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and integrate the custom IP cores into the embedded system design.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 Vivado IDE to assign Pblocks to the IP cores, and implement the static design.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 Vivado SDK to program the ZC702 board, and test the embedded system via UART.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85448"/>
              </p:ext>
            </p:extLst>
          </p:nvPr>
        </p:nvGraphicFramePr>
        <p:xfrm>
          <a:off x="900000" y="3284984"/>
          <a:ext cx="7344000" cy="22250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734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 Vivado HLS to synthesize a generic IP core.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 Vivado IDE to assign RPs to the IP cores, and implement the PR design.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 Vivado SDK to create a Zynq boot image with PetaLinux and the PR design.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Write a Tcl script to automate the RM (partial bin files) creation flow.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Write a test application for the custom IP cores in Linux.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 PuTTY to verify the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real time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PR of the custom IP cores in Linux.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1296000"/>
            <a:ext cx="370800" cy="37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1772816"/>
            <a:ext cx="370800" cy="37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2242800"/>
            <a:ext cx="370800" cy="37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2613600"/>
            <a:ext cx="370800" cy="37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3284984"/>
            <a:ext cx="370800" cy="37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3655784"/>
            <a:ext cx="370800" cy="37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4021184"/>
            <a:ext cx="370800" cy="37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4768184"/>
            <a:ext cx="370800" cy="370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5138984"/>
            <a:ext cx="370800" cy="37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" y="4406914"/>
            <a:ext cx="360635" cy="360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301400"/>
            <a:ext cx="360000" cy="3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778216"/>
            <a:ext cx="360000" cy="36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619000"/>
            <a:ext cx="360000" cy="36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8200"/>
            <a:ext cx="360000" cy="36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56" y="3290384"/>
            <a:ext cx="360000" cy="36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031984"/>
            <a:ext cx="360000" cy="36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56" y="3660482"/>
            <a:ext cx="360000" cy="36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553" y="4407549"/>
            <a:ext cx="169805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90" y="4773584"/>
            <a:ext cx="329051" cy="36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14469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Project: </a:t>
            </a:r>
            <a:r>
              <a:rPr lang="en-US" sz="4000" dirty="0" smtClean="0"/>
              <a:t>Gantt Chart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4031"/>
              </p:ext>
            </p:extLst>
          </p:nvPr>
        </p:nvGraphicFramePr>
        <p:xfrm>
          <a:off x="900000" y="1296000"/>
          <a:ext cx="7344000" cy="20624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734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Write a Tcl script to automate the utilization flow as much as possible.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Design an API for the PR management application.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Design and implement a data structure to link RPs, RMs and processes.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Design and implement a mutex/semaphore for resource mutual exclusion and data structure consistency.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Implement the PR management application according to the API.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43708" y="429309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TODO: Put it on the chart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SW execution can be slow. Most parallel algorithms can be executed faster by dedicated HW accelerators on an </a:t>
            </a:r>
            <a:r>
              <a:rPr lang="en-US" sz="2800" dirty="0" smtClean="0">
                <a:latin typeface="Calibri" panose="020F0502020204030204" pitchFamily="34" charset="0"/>
              </a:rPr>
              <a:t>FPGA.</a:t>
            </a: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An </a:t>
            </a:r>
            <a:r>
              <a:rPr lang="en-US" sz="2800" dirty="0">
                <a:latin typeface="Calibri" panose="020F0502020204030204" pitchFamily="34" charset="0"/>
              </a:rPr>
              <a:t>OS may contain many SW processes, </a:t>
            </a:r>
            <a:r>
              <a:rPr lang="en-US" sz="2800" dirty="0" smtClean="0">
                <a:latin typeface="Calibri" panose="020F0502020204030204" pitchFamily="34" charset="0"/>
              </a:rPr>
              <a:t>but An </a:t>
            </a:r>
            <a:r>
              <a:rPr lang="en-US" sz="2800" dirty="0">
                <a:latin typeface="Calibri" panose="020F0502020204030204" pitchFamily="34" charset="0"/>
              </a:rPr>
              <a:t>FPGA </a:t>
            </a:r>
            <a:r>
              <a:rPr lang="en-US" sz="2800" dirty="0" smtClean="0">
                <a:latin typeface="Calibri" panose="020F0502020204030204" pitchFamily="34" charset="0"/>
              </a:rPr>
              <a:t>cannot contain </a:t>
            </a:r>
            <a:r>
              <a:rPr lang="en-US" sz="2800" dirty="0">
                <a:latin typeface="Calibri" panose="020F0502020204030204" pitchFamily="34" charset="0"/>
              </a:rPr>
              <a:t>as many HW </a:t>
            </a:r>
            <a:r>
              <a:rPr lang="en-US" sz="2800" dirty="0" smtClean="0">
                <a:latin typeface="Calibri" panose="020F0502020204030204" pitchFamily="34" charset="0"/>
              </a:rPr>
              <a:t>accelerators.</a:t>
            </a: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Executing </a:t>
            </a:r>
            <a:r>
              <a:rPr lang="en-US" sz="2800" dirty="0">
                <a:latin typeface="Calibri" panose="020F0502020204030204" pitchFamily="34" charset="0"/>
              </a:rPr>
              <a:t>suitable algorithms by HW accelerators will free the CPU for other tasks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Project: Motivation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80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5922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Application Developers: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Easy </a:t>
            </a:r>
            <a:r>
              <a:rPr lang="en-US" sz="2000" dirty="0">
                <a:latin typeface="Calibri" panose="020F0502020204030204" pitchFamily="34" charset="0"/>
              </a:rPr>
              <a:t>synthesis of HW accelerators from </a:t>
            </a:r>
            <a:r>
              <a:rPr lang="en-US" sz="2000" dirty="0" smtClean="0">
                <a:latin typeface="Calibri" panose="020F0502020204030204" pitchFamily="34" charset="0"/>
              </a:rPr>
              <a:t>native SW languages </a:t>
            </a:r>
            <a:r>
              <a:rPr lang="en-US" sz="2000" dirty="0">
                <a:latin typeface="Calibri" panose="020F0502020204030204" pitchFamily="34" charset="0"/>
              </a:rPr>
              <a:t>(C/C</a:t>
            </a:r>
            <a:r>
              <a:rPr lang="en-US" sz="2000" dirty="0" smtClean="0">
                <a:latin typeface="Calibri" panose="020F0502020204030204" pitchFamily="34" charset="0"/>
              </a:rPr>
              <a:t>++).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Extended </a:t>
            </a:r>
            <a:r>
              <a:rPr lang="en-US" sz="2000" dirty="0">
                <a:latin typeface="Calibri" panose="020F0502020204030204" pitchFamily="34" charset="0"/>
              </a:rPr>
              <a:t>flexibility for interfacing with the HW accelerator manager (API</a:t>
            </a:r>
            <a:r>
              <a:rPr lang="en-US" sz="2000" dirty="0" smtClean="0">
                <a:latin typeface="Calibri" panose="020F0502020204030204" pitchFamily="34" charset="0"/>
              </a:rPr>
              <a:t>).</a:t>
            </a: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System </a:t>
            </a:r>
            <a:r>
              <a:rPr lang="en-US" sz="2000" b="1" dirty="0">
                <a:latin typeface="Calibri" panose="020F0502020204030204" pitchFamily="34" charset="0"/>
              </a:rPr>
              <a:t>Users: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The architectural modification is transparent.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Only the improved performance is </a:t>
            </a:r>
            <a:r>
              <a:rPr lang="en-US" sz="2000" dirty="0" smtClean="0">
                <a:latin typeface="Calibri" panose="020F0502020204030204" pitchFamily="34" charset="0"/>
              </a:rPr>
              <a:t>noticeable.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Project: Goal</a:t>
            </a:r>
            <a:endParaRPr lang="en-US" sz="40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81329"/>
            <a:ext cx="8229600" cy="14778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Design and implement an innovative embedded system architecture to manage hardware accelerators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10023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System: Overview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2" y="1352716"/>
            <a:ext cx="7720636" cy="46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4787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</a:rPr>
              <a:t>HW</a:t>
            </a:r>
            <a:r>
              <a:rPr lang="en-US" sz="2800" b="1" dirty="0">
                <a:latin typeface="Calibri" panose="020F0502020204030204" pitchFamily="34" charset="0"/>
              </a:rPr>
              <a:t>:</a:t>
            </a:r>
            <a:r>
              <a:rPr lang="en-US" sz="2800" dirty="0">
                <a:latin typeface="Calibri" panose="020F0502020204030204" pitchFamily="34" charset="0"/>
              </a:rPr>
              <a:t> Design for a partially reconfigurable FPGA embedded on a </a:t>
            </a:r>
            <a:r>
              <a:rPr lang="en-US" sz="2800" dirty="0" smtClean="0">
                <a:latin typeface="Calibri" panose="020F0502020204030204" pitchFamily="34" charset="0"/>
              </a:rPr>
              <a:t>Xilinx </a:t>
            </a:r>
            <a:r>
              <a:rPr lang="en-US" sz="2800" dirty="0">
                <a:latin typeface="Calibri" panose="020F0502020204030204" pitchFamily="34" charset="0"/>
              </a:rPr>
              <a:t>Zynq-7000 board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b="1" dirty="0" smtClean="0">
                <a:latin typeface="Calibri" panose="020F0502020204030204" pitchFamily="34" charset="0"/>
              </a:rPr>
              <a:t>SW</a:t>
            </a:r>
            <a:r>
              <a:rPr lang="en-US" sz="2800" b="1" dirty="0">
                <a:latin typeface="Calibri" panose="020F0502020204030204" pitchFamily="34" charset="0"/>
              </a:rPr>
              <a:t>:</a:t>
            </a:r>
            <a:r>
              <a:rPr lang="en-US" sz="2800" dirty="0">
                <a:latin typeface="Calibri" panose="020F0502020204030204" pitchFamily="34" charset="0"/>
              </a:rPr>
              <a:t> Implementation of the management application for Linux OS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b="1" dirty="0" smtClean="0">
                <a:latin typeface="Calibri" panose="020F0502020204030204" pitchFamily="34" charset="0"/>
              </a:rPr>
              <a:t>Interface</a:t>
            </a:r>
            <a:r>
              <a:rPr lang="en-US" sz="2800" b="1" dirty="0">
                <a:latin typeface="Calibri" panose="020F0502020204030204" pitchFamily="34" charset="0"/>
              </a:rPr>
              <a:t>:</a:t>
            </a:r>
            <a:r>
              <a:rPr lang="en-US" sz="2800" dirty="0">
                <a:latin typeface="Calibri" panose="020F0502020204030204" pitchFamily="34" charset="0"/>
              </a:rPr>
              <a:t> Linux OS (on the PS) connects to the </a:t>
            </a:r>
            <a:r>
              <a:rPr lang="en-US" sz="2800" dirty="0" smtClean="0">
                <a:latin typeface="Calibri" panose="020F0502020204030204" pitchFamily="34" charset="0"/>
              </a:rPr>
              <a:t>HW accelerators </a:t>
            </a:r>
            <a:r>
              <a:rPr lang="en-US" sz="2800" dirty="0">
                <a:latin typeface="Calibri" panose="020F0502020204030204" pitchFamily="34" charset="0"/>
              </a:rPr>
              <a:t>(on the PL) via an AXI interconnect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System: Specifications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66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System</a:t>
            </a:r>
            <a:r>
              <a:rPr lang="en-US" sz="4000" dirty="0" smtClean="0"/>
              <a:t>: Block Design (</a:t>
            </a:r>
            <a:r>
              <a:rPr lang="en-US" sz="4000" dirty="0" smtClean="0"/>
              <a:t>PS &amp; PL)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71" y="1267370"/>
            <a:ext cx="5837259" cy="532998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47664" y="1196752"/>
            <a:ext cx="2088232" cy="475252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8064" y="1772816"/>
            <a:ext cx="2448272" cy="4896544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40352" y="1864800"/>
            <a:ext cx="1152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RP 0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RP 1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RP 2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RP 3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RP 12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29" y="3243600"/>
            <a:ext cx="60016" cy="67732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6228184" y="2060848"/>
            <a:ext cx="1578646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24328" y="2365200"/>
            <a:ext cx="282502" cy="6840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228184" y="2671200"/>
            <a:ext cx="1578646" cy="15120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24328" y="2973600"/>
            <a:ext cx="282502" cy="22320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228184" y="4194000"/>
            <a:ext cx="1578646" cy="216000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9"/>
          <p:cNvSpPr txBox="1">
            <a:spLocks/>
          </p:cNvSpPr>
          <p:nvPr/>
        </p:nvSpPr>
        <p:spPr>
          <a:xfrm>
            <a:off x="251520" y="1260000"/>
            <a:ext cx="1296144" cy="512861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800" b="1" dirty="0" smtClean="0">
                <a:ln w="11430"/>
                <a:solidFill>
                  <a:srgbClr val="92D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Static</a:t>
            </a:r>
          </a:p>
        </p:txBody>
      </p:sp>
      <p:sp>
        <p:nvSpPr>
          <p:cNvPr id="31" name="Subtitle 9"/>
          <p:cNvSpPr txBox="1">
            <a:spLocks/>
          </p:cNvSpPr>
          <p:nvPr/>
        </p:nvSpPr>
        <p:spPr>
          <a:xfrm>
            <a:off x="4860033" y="1259955"/>
            <a:ext cx="2946798" cy="512861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800" b="1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Reconfigurable</a:t>
            </a:r>
          </a:p>
        </p:txBody>
      </p:sp>
    </p:spTree>
    <p:extLst>
      <p:ext uri="{BB962C8B-B14F-4D97-AF65-F5344CB8AC3E}">
        <p14:creationId xmlns:p14="http://schemas.microsoft.com/office/powerpoint/2010/main" val="25892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68760"/>
            <a:ext cx="5222810" cy="51942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System: Static </a:t>
            </a:r>
            <a:r>
              <a:rPr lang="en-US" sz="4000" dirty="0"/>
              <a:t>FPGA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268760"/>
            <a:ext cx="3312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HWA_func_0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HWA_func_1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HWA_func_2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HWA_func_3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HWA_func_12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7" y="2646000"/>
            <a:ext cx="60016" cy="67732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50000" y="1484784"/>
            <a:ext cx="1961960" cy="4104456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50000" y="1771077"/>
            <a:ext cx="2538024" cy="381816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50000" y="2060848"/>
            <a:ext cx="3186096" cy="3528392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50000" y="2358536"/>
            <a:ext cx="4050192" cy="323070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50000" y="2132856"/>
            <a:ext cx="4122200" cy="1467232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System: </a:t>
            </a:r>
            <a:r>
              <a:rPr lang="en-US" sz="4000" dirty="0"/>
              <a:t>Utilization </a:t>
            </a:r>
            <a:r>
              <a:rPr lang="en-US" sz="4000" dirty="0" smtClean="0"/>
              <a:t>Flow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8859407"/>
              </p:ext>
            </p:extLst>
          </p:nvPr>
        </p:nvGraphicFramePr>
        <p:xfrm>
          <a:off x="0" y="1412776"/>
          <a:ext cx="91440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01" y="3181804"/>
            <a:ext cx="462589" cy="980728"/>
          </a:xfrm>
          <a:prstGeom prst="rect">
            <a:avLst/>
          </a:prstGeom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05" y="4968552"/>
            <a:ext cx="1183380" cy="112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69160"/>
            <a:ext cx="1323023" cy="1008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10263"/>
            <a:ext cx="1034921" cy="323810"/>
          </a:xfrm>
          <a:prstGeom prst="rect">
            <a:avLst/>
          </a:prstGeom>
          <a:effectLst>
            <a:glow rad="127000">
              <a:schemeClr val="tx1">
                <a:alpha val="75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768" y="1517290"/>
            <a:ext cx="922053" cy="980142"/>
          </a:xfrm>
          <a:prstGeom prst="rect">
            <a:avLst/>
          </a:prstGeom>
          <a:noFill/>
          <a:ln cmpd="sng">
            <a:noFill/>
          </a:ln>
          <a:effectLst>
            <a:glow rad="127000">
              <a:schemeClr val="tx1">
                <a:alpha val="75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34408"/>
            <a:ext cx="745905" cy="745905"/>
          </a:xfrm>
          <a:prstGeom prst="rect">
            <a:avLst/>
          </a:prstGeom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0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Utilization </a:t>
            </a:r>
            <a:r>
              <a:rPr lang="en-US" sz="4000" dirty="0" smtClean="0"/>
              <a:t>Constraints Examples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02068"/>
              </p:ext>
            </p:extLst>
          </p:nvPr>
        </p:nvGraphicFramePr>
        <p:xfrm>
          <a:off x="575556" y="1397000"/>
          <a:ext cx="7992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Prime Number</a:t>
                      </a:r>
                      <a:endParaRPr lang="en-US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Fibonacci Number</a:t>
                      </a:r>
                      <a:endParaRPr lang="en-US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Greatest Common Divisor</a:t>
                      </a:r>
                      <a:endParaRPr lang="en-US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772816"/>
            <a:ext cx="7991258" cy="1952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539723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These estimates do not include </a:t>
            </a:r>
            <a:r>
              <a:rPr lang="en-US" sz="2000" b="1" dirty="0">
                <a:latin typeface="Calibri" panose="020F0502020204030204" pitchFamily="34" charset="0"/>
              </a:rPr>
              <a:t>routing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9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1218</TotalTime>
  <Words>635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PowerPoint Presentation</vt:lpstr>
      <vt:lpstr>Project: Motivation</vt:lpstr>
      <vt:lpstr>Project: Goal</vt:lpstr>
      <vt:lpstr>System: Overview</vt:lpstr>
      <vt:lpstr>System: Specifications</vt:lpstr>
      <vt:lpstr>System: Block Design (PS &amp; PL)</vt:lpstr>
      <vt:lpstr>System: Static FPGA Design</vt:lpstr>
      <vt:lpstr>System: Utilization Flow</vt:lpstr>
      <vt:lpstr>Utilization Constraints Examples</vt:lpstr>
      <vt:lpstr>Proof of Concept Demo</vt:lpstr>
      <vt:lpstr>Project: Checklist (Done Tasks)</vt:lpstr>
      <vt:lpstr>Project: Gantt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Arjestin</dc:creator>
  <cp:lastModifiedBy>Arjestin</cp:lastModifiedBy>
  <cp:revision>82</cp:revision>
  <dcterms:created xsi:type="dcterms:W3CDTF">2014-12-26T08:58:48Z</dcterms:created>
  <dcterms:modified xsi:type="dcterms:W3CDTF">2014-12-29T20:14:03Z</dcterms:modified>
</cp:coreProperties>
</file>