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317" r:id="rId2"/>
    <p:sldId id="258" r:id="rId3"/>
    <p:sldId id="340" r:id="rId4"/>
    <p:sldId id="337" r:id="rId5"/>
    <p:sldId id="308" r:id="rId6"/>
    <p:sldId id="32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7B00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0" autoAdjust="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3C9CE-AA87-4B53-87C0-F6565388F68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93661-E294-4EB1-8DD2-5D80C0A734E4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Open the generic HWA template in Vivado HLS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9A6E47D2-C549-4D83-BF57-701C3AC26936}" type="parTrans" cxnId="{E3757ACB-62E3-4349-8892-A617C4B1437D}">
      <dgm:prSet/>
      <dgm:spPr/>
      <dgm:t>
        <a:bodyPr/>
        <a:lstStyle/>
        <a:p>
          <a:endParaRPr lang="en-US"/>
        </a:p>
      </dgm:t>
    </dgm:pt>
    <dgm:pt modelId="{BEF67653-4927-478F-8068-EAF984600996}" type="sibTrans" cxnId="{E3757ACB-62E3-4349-8892-A617C4B1437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867C5ABB-8201-421F-BE00-7639D76FA68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Bundle the top-level function and I/O for AXI4-LiteS and run C synthesis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A7979C1A-F1A8-4318-80D4-F94147604B6B}" type="parTrans" cxnId="{741E65DB-5560-4219-8807-D350B79A8401}">
      <dgm:prSet/>
      <dgm:spPr/>
      <dgm:t>
        <a:bodyPr/>
        <a:lstStyle/>
        <a:p>
          <a:endParaRPr lang="en-US"/>
        </a:p>
      </dgm:t>
    </dgm:pt>
    <dgm:pt modelId="{7C2276AB-C9E7-4F59-BFCE-8ECB38B29021}" type="sibTrans" cxnId="{741E65DB-5560-4219-8807-D350B79A8401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A669E48C-22EF-4E7F-AB89-9B604CD3808D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Verify that your utilization estimates meet the utilization constraints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DE48324E-6C55-4866-AD76-CC576400663F}" type="parTrans" cxnId="{1D24A79B-D070-46AB-A38B-FB676E2DC0F7}">
      <dgm:prSet/>
      <dgm:spPr/>
      <dgm:t>
        <a:bodyPr/>
        <a:lstStyle/>
        <a:p>
          <a:endParaRPr lang="en-US"/>
        </a:p>
      </dgm:t>
    </dgm:pt>
    <dgm:pt modelId="{8098108D-F2D7-4A2B-9357-B63DDFD28ED9}" type="sibTrans" cxnId="{1D24A79B-D070-46AB-A38B-FB676E2DC0F7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0A9786FD-D9CD-4B37-BA19-2087D99FE524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Export RTL and verify that your HDL files were created in the IP folder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C2ED79FF-0B28-40F6-B370-C890DC6D7F29}" type="parTrans" cxnId="{A24F6A88-0985-427D-B00B-7170CC64E1CC}">
      <dgm:prSet/>
      <dgm:spPr/>
      <dgm:t>
        <a:bodyPr/>
        <a:lstStyle/>
        <a:p>
          <a:endParaRPr lang="en-US"/>
        </a:p>
      </dgm:t>
    </dgm:pt>
    <dgm:pt modelId="{327CD73D-FEAE-4855-A8C5-BBF80241F834}" type="sibTrans" cxnId="{A24F6A88-0985-427D-B00B-7170CC64E1CC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A8E9AF62-7D93-47DB-890C-23F5AE8BDC08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Wait for your partial bin files (binary bitstreams) to be created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D4AC5A0D-9D5B-4DB5-8325-2DC1CEED6C54}" type="parTrans" cxnId="{FDAC8E04-5384-438F-8C6A-104D5DC8181E}">
      <dgm:prSet/>
      <dgm:spPr/>
      <dgm:t>
        <a:bodyPr/>
        <a:lstStyle/>
        <a:p>
          <a:endParaRPr lang="en-US"/>
        </a:p>
      </dgm:t>
    </dgm:pt>
    <dgm:pt modelId="{B08B8540-7AD8-457E-BDC8-9A22BE8792D9}" type="sibTrans" cxnId="{FDAC8E04-5384-438F-8C6A-104D5DC8181E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5C426B25-E7F3-4CCF-8630-10FE8AD9D067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Add the partial bin files to the SD card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A26387EF-38EA-462E-8BCE-CA97BA0F2944}" type="parTrans" cxnId="{B69103D3-A5D6-48F4-817E-59BB641B8E7D}">
      <dgm:prSet/>
      <dgm:spPr/>
      <dgm:t>
        <a:bodyPr/>
        <a:lstStyle/>
        <a:p>
          <a:endParaRPr lang="en-US"/>
        </a:p>
      </dgm:t>
    </dgm:pt>
    <dgm:pt modelId="{F6F8D3CE-9B84-49FE-9D8E-FAE56C3F4D38}" type="sibTrans" cxnId="{B69103D3-A5D6-48F4-817E-59BB641B8E7D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06007EC3-7E33-4AEF-8A5C-8ACF26F24C4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Include the API’s header file in the source code before compiling it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B0BAED32-AE65-4D25-9CD1-282A6AF5280C}" type="parTrans" cxnId="{8DBA32A9-D193-48DD-9813-A66FC0F458BC}">
      <dgm:prSet/>
      <dgm:spPr/>
      <dgm:t>
        <a:bodyPr/>
        <a:lstStyle/>
        <a:p>
          <a:endParaRPr lang="en-US"/>
        </a:p>
      </dgm:t>
    </dgm:pt>
    <dgm:pt modelId="{A3DD1F0F-2C17-4E56-9E85-E222D77C44C2}" type="sibTrans" cxnId="{8DBA32A9-D193-48DD-9813-A66FC0F458BC}">
      <dgm:prSet/>
      <dgm:spPr/>
      <dgm:t>
        <a:bodyPr/>
        <a:lstStyle/>
        <a:p>
          <a:endParaRPr lang="en-US"/>
        </a:p>
      </dgm:t>
    </dgm:pt>
    <dgm:pt modelId="{9E41D825-6B03-4C01-8BCE-BE852EAD513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Execute the automation scripts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C57AED8D-A0E7-4033-B2F3-731D66A5F357}" type="parTrans" cxnId="{9DB8A72B-EC7F-4EEB-9DEF-552EADAE2475}">
      <dgm:prSet/>
      <dgm:spPr/>
      <dgm:t>
        <a:bodyPr/>
        <a:lstStyle/>
        <a:p>
          <a:endParaRPr lang="en-US"/>
        </a:p>
      </dgm:t>
    </dgm:pt>
    <dgm:pt modelId="{FC7E4A67-CB17-4AE7-B551-CC1A24691FE4}" type="sibTrans" cxnId="{9DB8A72B-EC7F-4EEB-9DEF-552EADAE2475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48250E54-8B74-4B0D-A65B-4520DBF805A2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25000"/>
          </a:schemeClr>
        </a:solidFill>
        <a:ln>
          <a:solidFill>
            <a:schemeClr val="accent1"/>
          </a:solidFill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b="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Replace the HWA_func top-level function with your C/C++ function</a:t>
          </a:r>
          <a:endParaRPr lang="en-US" sz="1600" b="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gm:t>
    </dgm:pt>
    <dgm:pt modelId="{F30423A7-7E21-4C1B-AF3F-368C32B4606F}" type="sibTrans" cxnId="{BBF56FFA-14DC-4A1F-BC2A-BEC7DC11749E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85A90D27-D8AC-4E4E-937D-2A29DF2AAFE2}" type="parTrans" cxnId="{BBF56FFA-14DC-4A1F-BC2A-BEC7DC11749E}">
      <dgm:prSet/>
      <dgm:spPr/>
      <dgm:t>
        <a:bodyPr/>
        <a:lstStyle/>
        <a:p>
          <a:endParaRPr lang="en-US"/>
        </a:p>
      </dgm:t>
    </dgm:pt>
    <dgm:pt modelId="{508E7613-7847-48D6-98B2-E59E113C0078}" type="pres">
      <dgm:prSet presAssocID="{79A3C9CE-AA87-4B53-87C0-F6565388F6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8BCFEA-6F89-47A9-BFEB-158F2DF287E7}" type="pres">
      <dgm:prSet presAssocID="{F4593661-E294-4EB1-8DD2-5D80C0A734E4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4CDA2CE-0928-4B40-9DB0-6839815F6B7A}" type="pres">
      <dgm:prSet presAssocID="{BEF67653-4927-478F-8068-EAF984600996}" presName="sibTrans" presStyleLbl="sibTrans1D1" presStyleIdx="0" presStyleCnt="8"/>
      <dgm:spPr/>
      <dgm:t>
        <a:bodyPr/>
        <a:lstStyle/>
        <a:p>
          <a:endParaRPr lang="en-US"/>
        </a:p>
      </dgm:t>
    </dgm:pt>
    <dgm:pt modelId="{AC3711BD-A862-419E-85B7-463A9C569285}" type="pres">
      <dgm:prSet presAssocID="{BEF67653-4927-478F-8068-EAF984600996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61CA4ED1-D7CC-4FB4-A640-229ECA4CAD43}" type="pres">
      <dgm:prSet presAssocID="{48250E54-8B74-4B0D-A65B-4520DBF805A2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B0BA6F8-09FC-4EF6-AC44-5F60F6B40B42}" type="pres">
      <dgm:prSet presAssocID="{F30423A7-7E21-4C1B-AF3F-368C32B4606F}" presName="sibTrans" presStyleLbl="sibTrans1D1" presStyleIdx="1" presStyleCnt="8"/>
      <dgm:spPr/>
      <dgm:t>
        <a:bodyPr/>
        <a:lstStyle/>
        <a:p>
          <a:endParaRPr lang="en-US"/>
        </a:p>
      </dgm:t>
    </dgm:pt>
    <dgm:pt modelId="{A7D89F47-B061-4F02-86BD-5280B87FD30C}" type="pres">
      <dgm:prSet presAssocID="{F30423A7-7E21-4C1B-AF3F-368C32B4606F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61128FEA-A59D-4410-B24B-D67B6C278CEE}" type="pres">
      <dgm:prSet presAssocID="{867C5ABB-8201-421F-BE00-7639D76FA682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A9A51E7-B202-4620-A69B-C7EF8F65C70A}" type="pres">
      <dgm:prSet presAssocID="{7C2276AB-C9E7-4F59-BFCE-8ECB38B29021}" presName="sibTrans" presStyleLbl="sibTrans1D1" presStyleIdx="2" presStyleCnt="8"/>
      <dgm:spPr/>
      <dgm:t>
        <a:bodyPr/>
        <a:lstStyle/>
        <a:p>
          <a:endParaRPr lang="en-US"/>
        </a:p>
      </dgm:t>
    </dgm:pt>
    <dgm:pt modelId="{F94AD200-6043-4AB3-BD3E-4C972C3E4549}" type="pres">
      <dgm:prSet presAssocID="{7C2276AB-C9E7-4F59-BFCE-8ECB38B29021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DEC9590B-5FA1-4310-9021-C92495DBD317}" type="pres">
      <dgm:prSet presAssocID="{A669E48C-22EF-4E7F-AB89-9B604CD3808D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8DB6661-3528-4395-AEC4-EC8541CECE3F}" type="pres">
      <dgm:prSet presAssocID="{8098108D-F2D7-4A2B-9357-B63DDFD28ED9}" presName="sibTrans" presStyleLbl="sibTrans1D1" presStyleIdx="3" presStyleCnt="8"/>
      <dgm:spPr/>
      <dgm:t>
        <a:bodyPr/>
        <a:lstStyle/>
        <a:p>
          <a:endParaRPr lang="en-US"/>
        </a:p>
      </dgm:t>
    </dgm:pt>
    <dgm:pt modelId="{C9C7974F-779C-4AD9-A53E-3F9386AB152E}" type="pres">
      <dgm:prSet presAssocID="{8098108D-F2D7-4A2B-9357-B63DDFD28ED9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D6B83AA4-C397-4240-9FD3-2861D5AAAF64}" type="pres">
      <dgm:prSet presAssocID="{0A9786FD-D9CD-4B37-BA19-2087D99FE524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8420CBB-6B97-4BD3-96C3-FDBACCDCBEB9}" type="pres">
      <dgm:prSet presAssocID="{327CD73D-FEAE-4855-A8C5-BBF80241F834}" presName="sibTrans" presStyleLbl="sibTrans1D1" presStyleIdx="4" presStyleCnt="8"/>
      <dgm:spPr/>
      <dgm:t>
        <a:bodyPr/>
        <a:lstStyle/>
        <a:p>
          <a:endParaRPr lang="en-US"/>
        </a:p>
      </dgm:t>
    </dgm:pt>
    <dgm:pt modelId="{F4C007FE-C908-4733-B9DE-7ED0BEF24BAD}" type="pres">
      <dgm:prSet presAssocID="{327CD73D-FEAE-4855-A8C5-BBF80241F834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E2AE0999-47C8-4A81-990E-BC0CB6DCD439}" type="pres">
      <dgm:prSet presAssocID="{9E41D825-6B03-4C01-8BCE-BE852EAD5136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862D3AE-4251-4237-B69B-46FCD034AB0A}" type="pres">
      <dgm:prSet presAssocID="{FC7E4A67-CB17-4AE7-B551-CC1A24691FE4}" presName="sibTrans" presStyleLbl="sibTrans1D1" presStyleIdx="5" presStyleCnt="8"/>
      <dgm:spPr/>
      <dgm:t>
        <a:bodyPr/>
        <a:lstStyle/>
        <a:p>
          <a:endParaRPr lang="en-US"/>
        </a:p>
      </dgm:t>
    </dgm:pt>
    <dgm:pt modelId="{4E4FB480-9749-40DE-BBE1-962ABDA281FA}" type="pres">
      <dgm:prSet presAssocID="{FC7E4A67-CB17-4AE7-B551-CC1A24691FE4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75E0E463-7CE3-4BCA-9939-E5BF2991493A}" type="pres">
      <dgm:prSet presAssocID="{A8E9AF62-7D93-47DB-890C-23F5AE8BDC08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18F1531-7EA7-4C1B-B3A3-1883FDD44C22}" type="pres">
      <dgm:prSet presAssocID="{B08B8540-7AD8-457E-BDC8-9A22BE8792D9}" presName="sibTrans" presStyleLbl="sibTrans1D1" presStyleIdx="6" presStyleCnt="8"/>
      <dgm:spPr/>
      <dgm:t>
        <a:bodyPr/>
        <a:lstStyle/>
        <a:p>
          <a:endParaRPr lang="en-US"/>
        </a:p>
      </dgm:t>
    </dgm:pt>
    <dgm:pt modelId="{02C25EFF-6E51-4F67-A5CC-8651EDB03C74}" type="pres">
      <dgm:prSet presAssocID="{B08B8540-7AD8-457E-BDC8-9A22BE8792D9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1BAA939F-5C1F-4E03-810D-2472AA1B86BA}" type="pres">
      <dgm:prSet presAssocID="{5C426B25-E7F3-4CCF-8630-10FE8AD9D067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7F314AA-006D-4416-B118-94D0CAD65B92}" type="pres">
      <dgm:prSet presAssocID="{F6F8D3CE-9B84-49FE-9D8E-FAE56C3F4D38}" presName="sibTrans" presStyleLbl="sibTrans1D1" presStyleIdx="7" presStyleCnt="8"/>
      <dgm:spPr/>
      <dgm:t>
        <a:bodyPr/>
        <a:lstStyle/>
        <a:p>
          <a:endParaRPr lang="en-US"/>
        </a:p>
      </dgm:t>
    </dgm:pt>
    <dgm:pt modelId="{D5C6045A-5B91-4468-B26C-90AC3F7FCCBF}" type="pres">
      <dgm:prSet presAssocID="{F6F8D3CE-9B84-49FE-9D8E-FAE56C3F4D38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55B774EC-658C-41EB-B254-C9D7FA006A0E}" type="pres">
      <dgm:prSet presAssocID="{06007EC3-7E33-4AEF-8A5C-8ACF26F24C41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30A077DA-F0A1-441E-9282-8AB02779BB66}" type="presOf" srcId="{F30423A7-7E21-4C1B-AF3F-368C32B4606F}" destId="{A7D89F47-B061-4F02-86BD-5280B87FD30C}" srcOrd="1" destOrd="0" presId="urn:microsoft.com/office/officeart/2005/8/layout/bProcess3"/>
    <dgm:cxn modelId="{8DBA32A9-D193-48DD-9813-A66FC0F458BC}" srcId="{79A3C9CE-AA87-4B53-87C0-F6565388F683}" destId="{06007EC3-7E33-4AEF-8A5C-8ACF26F24C41}" srcOrd="8" destOrd="0" parTransId="{B0BAED32-AE65-4D25-9CD1-282A6AF5280C}" sibTransId="{A3DD1F0F-2C17-4E56-9E85-E222D77C44C2}"/>
    <dgm:cxn modelId="{838E35D7-F54D-4799-9D33-48D8AF2BBB66}" type="presOf" srcId="{7C2276AB-C9E7-4F59-BFCE-8ECB38B29021}" destId="{CA9A51E7-B202-4620-A69B-C7EF8F65C70A}" srcOrd="0" destOrd="0" presId="urn:microsoft.com/office/officeart/2005/8/layout/bProcess3"/>
    <dgm:cxn modelId="{22131C30-B72C-4B7F-9E77-FC4031D14C2E}" type="presOf" srcId="{867C5ABB-8201-421F-BE00-7639D76FA682}" destId="{61128FEA-A59D-4410-B24B-D67B6C278CEE}" srcOrd="0" destOrd="0" presId="urn:microsoft.com/office/officeart/2005/8/layout/bProcess3"/>
    <dgm:cxn modelId="{6DAA578A-21B5-4177-8EA0-07A13F2278EC}" type="presOf" srcId="{8098108D-F2D7-4A2B-9357-B63DDFD28ED9}" destId="{98DB6661-3528-4395-AEC4-EC8541CECE3F}" srcOrd="0" destOrd="0" presId="urn:microsoft.com/office/officeart/2005/8/layout/bProcess3"/>
    <dgm:cxn modelId="{70F6EF24-1B9B-44E6-BBAB-9115403498A8}" type="presOf" srcId="{F4593661-E294-4EB1-8DD2-5D80C0A734E4}" destId="{2A8BCFEA-6F89-47A9-BFEB-158F2DF287E7}" srcOrd="0" destOrd="0" presId="urn:microsoft.com/office/officeart/2005/8/layout/bProcess3"/>
    <dgm:cxn modelId="{A70520B5-48E5-4FB0-9A8E-4EB47B8EBBC7}" type="presOf" srcId="{0A9786FD-D9CD-4B37-BA19-2087D99FE524}" destId="{D6B83AA4-C397-4240-9FD3-2861D5AAAF64}" srcOrd="0" destOrd="0" presId="urn:microsoft.com/office/officeart/2005/8/layout/bProcess3"/>
    <dgm:cxn modelId="{842165CA-EA88-4F5B-876E-945060385927}" type="presOf" srcId="{A8E9AF62-7D93-47DB-890C-23F5AE8BDC08}" destId="{75E0E463-7CE3-4BCA-9939-E5BF2991493A}" srcOrd="0" destOrd="0" presId="urn:microsoft.com/office/officeart/2005/8/layout/bProcess3"/>
    <dgm:cxn modelId="{C6D6F175-A915-45CD-B5B2-6E60E4482D7D}" type="presOf" srcId="{FC7E4A67-CB17-4AE7-B551-CC1A24691FE4}" destId="{4E4FB480-9749-40DE-BBE1-962ABDA281FA}" srcOrd="1" destOrd="0" presId="urn:microsoft.com/office/officeart/2005/8/layout/bProcess3"/>
    <dgm:cxn modelId="{BBF56FFA-14DC-4A1F-BC2A-BEC7DC11749E}" srcId="{79A3C9CE-AA87-4B53-87C0-F6565388F683}" destId="{48250E54-8B74-4B0D-A65B-4520DBF805A2}" srcOrd="1" destOrd="0" parTransId="{85A90D27-D8AC-4E4E-937D-2A29DF2AAFE2}" sibTransId="{F30423A7-7E21-4C1B-AF3F-368C32B4606F}"/>
    <dgm:cxn modelId="{1D5A04FD-E66A-4B4C-BB31-877FE8BF0240}" type="presOf" srcId="{B08B8540-7AD8-457E-BDC8-9A22BE8792D9}" destId="{02C25EFF-6E51-4F67-A5CC-8651EDB03C74}" srcOrd="1" destOrd="0" presId="urn:microsoft.com/office/officeart/2005/8/layout/bProcess3"/>
    <dgm:cxn modelId="{E3757ACB-62E3-4349-8892-A617C4B1437D}" srcId="{79A3C9CE-AA87-4B53-87C0-F6565388F683}" destId="{F4593661-E294-4EB1-8DD2-5D80C0A734E4}" srcOrd="0" destOrd="0" parTransId="{9A6E47D2-C549-4D83-BF57-701C3AC26936}" sibTransId="{BEF67653-4927-478F-8068-EAF984600996}"/>
    <dgm:cxn modelId="{FDAC8E04-5384-438F-8C6A-104D5DC8181E}" srcId="{79A3C9CE-AA87-4B53-87C0-F6565388F683}" destId="{A8E9AF62-7D93-47DB-890C-23F5AE8BDC08}" srcOrd="6" destOrd="0" parTransId="{D4AC5A0D-9D5B-4DB5-8325-2DC1CEED6C54}" sibTransId="{B08B8540-7AD8-457E-BDC8-9A22BE8792D9}"/>
    <dgm:cxn modelId="{8F2C253A-9770-40C2-89BC-8E832412DFE8}" type="presOf" srcId="{F6F8D3CE-9B84-49FE-9D8E-FAE56C3F4D38}" destId="{D5C6045A-5B91-4468-B26C-90AC3F7FCCBF}" srcOrd="1" destOrd="0" presId="urn:microsoft.com/office/officeart/2005/8/layout/bProcess3"/>
    <dgm:cxn modelId="{293F5794-480F-4AB5-8414-A81EE9714AC5}" type="presOf" srcId="{48250E54-8B74-4B0D-A65B-4520DBF805A2}" destId="{61CA4ED1-D7CC-4FB4-A640-229ECA4CAD43}" srcOrd="0" destOrd="0" presId="urn:microsoft.com/office/officeart/2005/8/layout/bProcess3"/>
    <dgm:cxn modelId="{BABACCBC-902E-43E5-A430-E0F0CED60972}" type="presOf" srcId="{BEF67653-4927-478F-8068-EAF984600996}" destId="{AC3711BD-A862-419E-85B7-463A9C569285}" srcOrd="1" destOrd="0" presId="urn:microsoft.com/office/officeart/2005/8/layout/bProcess3"/>
    <dgm:cxn modelId="{E181B7E3-D39B-4A50-86FE-A027412D91B5}" type="presOf" srcId="{327CD73D-FEAE-4855-A8C5-BBF80241F834}" destId="{F4C007FE-C908-4733-B9DE-7ED0BEF24BAD}" srcOrd="1" destOrd="0" presId="urn:microsoft.com/office/officeart/2005/8/layout/bProcess3"/>
    <dgm:cxn modelId="{94F0E0F8-D63D-404D-8759-7ADB27B7D40D}" type="presOf" srcId="{BEF67653-4927-478F-8068-EAF984600996}" destId="{A4CDA2CE-0928-4B40-9DB0-6839815F6B7A}" srcOrd="0" destOrd="0" presId="urn:microsoft.com/office/officeart/2005/8/layout/bProcess3"/>
    <dgm:cxn modelId="{1D24A79B-D070-46AB-A38B-FB676E2DC0F7}" srcId="{79A3C9CE-AA87-4B53-87C0-F6565388F683}" destId="{A669E48C-22EF-4E7F-AB89-9B604CD3808D}" srcOrd="3" destOrd="0" parTransId="{DE48324E-6C55-4866-AD76-CC576400663F}" sibTransId="{8098108D-F2D7-4A2B-9357-B63DDFD28ED9}"/>
    <dgm:cxn modelId="{A24F6A88-0985-427D-B00B-7170CC64E1CC}" srcId="{79A3C9CE-AA87-4B53-87C0-F6565388F683}" destId="{0A9786FD-D9CD-4B37-BA19-2087D99FE524}" srcOrd="4" destOrd="0" parTransId="{C2ED79FF-0B28-40F6-B370-C890DC6D7F29}" sibTransId="{327CD73D-FEAE-4855-A8C5-BBF80241F834}"/>
    <dgm:cxn modelId="{CAC94110-83EE-4979-810C-F79A64162777}" type="presOf" srcId="{9E41D825-6B03-4C01-8BCE-BE852EAD5136}" destId="{E2AE0999-47C8-4A81-990E-BC0CB6DCD439}" srcOrd="0" destOrd="0" presId="urn:microsoft.com/office/officeart/2005/8/layout/bProcess3"/>
    <dgm:cxn modelId="{23BAB82E-FBF4-4B3C-BD89-84D25187FCF3}" type="presOf" srcId="{B08B8540-7AD8-457E-BDC8-9A22BE8792D9}" destId="{218F1531-7EA7-4C1B-B3A3-1883FDD44C22}" srcOrd="0" destOrd="0" presId="urn:microsoft.com/office/officeart/2005/8/layout/bProcess3"/>
    <dgm:cxn modelId="{741E65DB-5560-4219-8807-D350B79A8401}" srcId="{79A3C9CE-AA87-4B53-87C0-F6565388F683}" destId="{867C5ABB-8201-421F-BE00-7639D76FA682}" srcOrd="2" destOrd="0" parTransId="{A7979C1A-F1A8-4318-80D4-F94147604B6B}" sibTransId="{7C2276AB-C9E7-4F59-BFCE-8ECB38B29021}"/>
    <dgm:cxn modelId="{1608684C-5BB1-4DCA-84AE-E6D02C6CB3BC}" type="presOf" srcId="{327CD73D-FEAE-4855-A8C5-BBF80241F834}" destId="{78420CBB-6B97-4BD3-96C3-FDBACCDCBEB9}" srcOrd="0" destOrd="0" presId="urn:microsoft.com/office/officeart/2005/8/layout/bProcess3"/>
    <dgm:cxn modelId="{0749672B-EEEB-486E-A116-C39D0FAD41AC}" type="presOf" srcId="{5C426B25-E7F3-4CCF-8630-10FE8AD9D067}" destId="{1BAA939F-5C1F-4E03-810D-2472AA1B86BA}" srcOrd="0" destOrd="0" presId="urn:microsoft.com/office/officeart/2005/8/layout/bProcess3"/>
    <dgm:cxn modelId="{649F7181-055F-4C69-A790-DEF431E72754}" type="presOf" srcId="{79A3C9CE-AA87-4B53-87C0-F6565388F683}" destId="{508E7613-7847-48D6-98B2-E59E113C0078}" srcOrd="0" destOrd="0" presId="urn:microsoft.com/office/officeart/2005/8/layout/bProcess3"/>
    <dgm:cxn modelId="{9DB8A72B-EC7F-4EEB-9DEF-552EADAE2475}" srcId="{79A3C9CE-AA87-4B53-87C0-F6565388F683}" destId="{9E41D825-6B03-4C01-8BCE-BE852EAD5136}" srcOrd="5" destOrd="0" parTransId="{C57AED8D-A0E7-4033-B2F3-731D66A5F357}" sibTransId="{FC7E4A67-CB17-4AE7-B551-CC1A24691FE4}"/>
    <dgm:cxn modelId="{2333DF12-C32F-4EB1-9423-55A939CD16C2}" type="presOf" srcId="{F30423A7-7E21-4C1B-AF3F-368C32B4606F}" destId="{5B0BA6F8-09FC-4EF6-AC44-5F60F6B40B42}" srcOrd="0" destOrd="0" presId="urn:microsoft.com/office/officeart/2005/8/layout/bProcess3"/>
    <dgm:cxn modelId="{B69103D3-A5D6-48F4-817E-59BB641B8E7D}" srcId="{79A3C9CE-AA87-4B53-87C0-F6565388F683}" destId="{5C426B25-E7F3-4CCF-8630-10FE8AD9D067}" srcOrd="7" destOrd="0" parTransId="{A26387EF-38EA-462E-8BCE-CA97BA0F2944}" sibTransId="{F6F8D3CE-9B84-49FE-9D8E-FAE56C3F4D38}"/>
    <dgm:cxn modelId="{7DDD4124-EF71-41B6-B9D5-484EFF1273A7}" type="presOf" srcId="{8098108D-F2D7-4A2B-9357-B63DDFD28ED9}" destId="{C9C7974F-779C-4AD9-A53E-3F9386AB152E}" srcOrd="1" destOrd="0" presId="urn:microsoft.com/office/officeart/2005/8/layout/bProcess3"/>
    <dgm:cxn modelId="{103D9C6E-2674-42EE-B28F-DB9E4E5BB826}" type="presOf" srcId="{F6F8D3CE-9B84-49FE-9D8E-FAE56C3F4D38}" destId="{37F314AA-006D-4416-B118-94D0CAD65B92}" srcOrd="0" destOrd="0" presId="urn:microsoft.com/office/officeart/2005/8/layout/bProcess3"/>
    <dgm:cxn modelId="{A3CE9C94-B1B4-42AE-8828-CB70ED1662E2}" type="presOf" srcId="{7C2276AB-C9E7-4F59-BFCE-8ECB38B29021}" destId="{F94AD200-6043-4AB3-BD3E-4C972C3E4549}" srcOrd="1" destOrd="0" presId="urn:microsoft.com/office/officeart/2005/8/layout/bProcess3"/>
    <dgm:cxn modelId="{1627904A-59FF-473E-A59E-D90F5B7FA70C}" type="presOf" srcId="{A669E48C-22EF-4E7F-AB89-9B604CD3808D}" destId="{DEC9590B-5FA1-4310-9021-C92495DBD317}" srcOrd="0" destOrd="0" presId="urn:microsoft.com/office/officeart/2005/8/layout/bProcess3"/>
    <dgm:cxn modelId="{05844F81-ED34-4DA8-8F3B-9ABFD789B0E8}" type="presOf" srcId="{06007EC3-7E33-4AEF-8A5C-8ACF26F24C41}" destId="{55B774EC-658C-41EB-B254-C9D7FA006A0E}" srcOrd="0" destOrd="0" presId="urn:microsoft.com/office/officeart/2005/8/layout/bProcess3"/>
    <dgm:cxn modelId="{3ECD0900-58E9-4BFD-9671-1DDFCA8D077C}" type="presOf" srcId="{FC7E4A67-CB17-4AE7-B551-CC1A24691FE4}" destId="{8862D3AE-4251-4237-B69B-46FCD034AB0A}" srcOrd="0" destOrd="0" presId="urn:microsoft.com/office/officeart/2005/8/layout/bProcess3"/>
    <dgm:cxn modelId="{CF55C522-0438-48CD-BD18-E3E400A04DAA}" type="presParOf" srcId="{508E7613-7847-48D6-98B2-E59E113C0078}" destId="{2A8BCFEA-6F89-47A9-BFEB-158F2DF287E7}" srcOrd="0" destOrd="0" presId="urn:microsoft.com/office/officeart/2005/8/layout/bProcess3"/>
    <dgm:cxn modelId="{B3E1C21C-4C02-4B3D-BE78-13E434051681}" type="presParOf" srcId="{508E7613-7847-48D6-98B2-E59E113C0078}" destId="{A4CDA2CE-0928-4B40-9DB0-6839815F6B7A}" srcOrd="1" destOrd="0" presId="urn:microsoft.com/office/officeart/2005/8/layout/bProcess3"/>
    <dgm:cxn modelId="{196D2C3D-6A07-416B-BA70-006240DCC3E1}" type="presParOf" srcId="{A4CDA2CE-0928-4B40-9DB0-6839815F6B7A}" destId="{AC3711BD-A862-419E-85B7-463A9C569285}" srcOrd="0" destOrd="0" presId="urn:microsoft.com/office/officeart/2005/8/layout/bProcess3"/>
    <dgm:cxn modelId="{6283F157-83D3-4EF8-9A7B-00E6B4F8C6E2}" type="presParOf" srcId="{508E7613-7847-48D6-98B2-E59E113C0078}" destId="{61CA4ED1-D7CC-4FB4-A640-229ECA4CAD43}" srcOrd="2" destOrd="0" presId="urn:microsoft.com/office/officeart/2005/8/layout/bProcess3"/>
    <dgm:cxn modelId="{269B5E09-CABE-416F-BC8C-688A15E864C2}" type="presParOf" srcId="{508E7613-7847-48D6-98B2-E59E113C0078}" destId="{5B0BA6F8-09FC-4EF6-AC44-5F60F6B40B42}" srcOrd="3" destOrd="0" presId="urn:microsoft.com/office/officeart/2005/8/layout/bProcess3"/>
    <dgm:cxn modelId="{D601F700-8935-4ED4-9F61-B28844E8CD9C}" type="presParOf" srcId="{5B0BA6F8-09FC-4EF6-AC44-5F60F6B40B42}" destId="{A7D89F47-B061-4F02-86BD-5280B87FD30C}" srcOrd="0" destOrd="0" presId="urn:microsoft.com/office/officeart/2005/8/layout/bProcess3"/>
    <dgm:cxn modelId="{562A89FA-1179-4F88-A742-F91A8FE82D60}" type="presParOf" srcId="{508E7613-7847-48D6-98B2-E59E113C0078}" destId="{61128FEA-A59D-4410-B24B-D67B6C278CEE}" srcOrd="4" destOrd="0" presId="urn:microsoft.com/office/officeart/2005/8/layout/bProcess3"/>
    <dgm:cxn modelId="{79982961-1A5A-4A95-A42D-151719B1DE46}" type="presParOf" srcId="{508E7613-7847-48D6-98B2-E59E113C0078}" destId="{CA9A51E7-B202-4620-A69B-C7EF8F65C70A}" srcOrd="5" destOrd="0" presId="urn:microsoft.com/office/officeart/2005/8/layout/bProcess3"/>
    <dgm:cxn modelId="{3ECB65B3-CBDD-43AC-AE3D-9BEB8514AE84}" type="presParOf" srcId="{CA9A51E7-B202-4620-A69B-C7EF8F65C70A}" destId="{F94AD200-6043-4AB3-BD3E-4C972C3E4549}" srcOrd="0" destOrd="0" presId="urn:microsoft.com/office/officeart/2005/8/layout/bProcess3"/>
    <dgm:cxn modelId="{219FC1C9-D32D-4C53-A182-0959FD82F7A6}" type="presParOf" srcId="{508E7613-7847-48D6-98B2-E59E113C0078}" destId="{DEC9590B-5FA1-4310-9021-C92495DBD317}" srcOrd="6" destOrd="0" presId="urn:microsoft.com/office/officeart/2005/8/layout/bProcess3"/>
    <dgm:cxn modelId="{F9B1B634-C870-4E4D-ACF1-697F650CECFB}" type="presParOf" srcId="{508E7613-7847-48D6-98B2-E59E113C0078}" destId="{98DB6661-3528-4395-AEC4-EC8541CECE3F}" srcOrd="7" destOrd="0" presId="urn:microsoft.com/office/officeart/2005/8/layout/bProcess3"/>
    <dgm:cxn modelId="{0335DFD1-3877-40C1-9C28-602047C4B56E}" type="presParOf" srcId="{98DB6661-3528-4395-AEC4-EC8541CECE3F}" destId="{C9C7974F-779C-4AD9-A53E-3F9386AB152E}" srcOrd="0" destOrd="0" presId="urn:microsoft.com/office/officeart/2005/8/layout/bProcess3"/>
    <dgm:cxn modelId="{0B636034-C26F-45A1-A95D-B3E31303F23F}" type="presParOf" srcId="{508E7613-7847-48D6-98B2-E59E113C0078}" destId="{D6B83AA4-C397-4240-9FD3-2861D5AAAF64}" srcOrd="8" destOrd="0" presId="urn:microsoft.com/office/officeart/2005/8/layout/bProcess3"/>
    <dgm:cxn modelId="{B39E2321-A9B9-487B-BA3C-ECFF671099D0}" type="presParOf" srcId="{508E7613-7847-48D6-98B2-E59E113C0078}" destId="{78420CBB-6B97-4BD3-96C3-FDBACCDCBEB9}" srcOrd="9" destOrd="0" presId="urn:microsoft.com/office/officeart/2005/8/layout/bProcess3"/>
    <dgm:cxn modelId="{58657A16-B312-4D02-A9E3-AE950EA86DD9}" type="presParOf" srcId="{78420CBB-6B97-4BD3-96C3-FDBACCDCBEB9}" destId="{F4C007FE-C908-4733-B9DE-7ED0BEF24BAD}" srcOrd="0" destOrd="0" presId="urn:microsoft.com/office/officeart/2005/8/layout/bProcess3"/>
    <dgm:cxn modelId="{931BF1C4-2831-48B7-AF20-893A2EF57BEE}" type="presParOf" srcId="{508E7613-7847-48D6-98B2-E59E113C0078}" destId="{E2AE0999-47C8-4A81-990E-BC0CB6DCD439}" srcOrd="10" destOrd="0" presId="urn:microsoft.com/office/officeart/2005/8/layout/bProcess3"/>
    <dgm:cxn modelId="{F2C79913-E885-4196-94DB-D9144C04EE3D}" type="presParOf" srcId="{508E7613-7847-48D6-98B2-E59E113C0078}" destId="{8862D3AE-4251-4237-B69B-46FCD034AB0A}" srcOrd="11" destOrd="0" presId="urn:microsoft.com/office/officeart/2005/8/layout/bProcess3"/>
    <dgm:cxn modelId="{9D2956A4-C294-48D8-A76F-F87060D9669B}" type="presParOf" srcId="{8862D3AE-4251-4237-B69B-46FCD034AB0A}" destId="{4E4FB480-9749-40DE-BBE1-962ABDA281FA}" srcOrd="0" destOrd="0" presId="urn:microsoft.com/office/officeart/2005/8/layout/bProcess3"/>
    <dgm:cxn modelId="{205E0C5C-552F-41F3-8167-16F1CB75E117}" type="presParOf" srcId="{508E7613-7847-48D6-98B2-E59E113C0078}" destId="{75E0E463-7CE3-4BCA-9939-E5BF2991493A}" srcOrd="12" destOrd="0" presId="urn:microsoft.com/office/officeart/2005/8/layout/bProcess3"/>
    <dgm:cxn modelId="{6138AFB5-AC9A-4C51-BFCC-00F62C4B3C20}" type="presParOf" srcId="{508E7613-7847-48D6-98B2-E59E113C0078}" destId="{218F1531-7EA7-4C1B-B3A3-1883FDD44C22}" srcOrd="13" destOrd="0" presId="urn:microsoft.com/office/officeart/2005/8/layout/bProcess3"/>
    <dgm:cxn modelId="{015EB11D-E528-4A2F-8F65-5EE55990420A}" type="presParOf" srcId="{218F1531-7EA7-4C1B-B3A3-1883FDD44C22}" destId="{02C25EFF-6E51-4F67-A5CC-8651EDB03C74}" srcOrd="0" destOrd="0" presId="urn:microsoft.com/office/officeart/2005/8/layout/bProcess3"/>
    <dgm:cxn modelId="{3B70FF39-D7DD-429F-81A1-E92CEDB0FF3A}" type="presParOf" srcId="{508E7613-7847-48D6-98B2-E59E113C0078}" destId="{1BAA939F-5C1F-4E03-810D-2472AA1B86BA}" srcOrd="14" destOrd="0" presId="urn:microsoft.com/office/officeart/2005/8/layout/bProcess3"/>
    <dgm:cxn modelId="{C2303FFE-705C-4B0A-A2B2-94F184089386}" type="presParOf" srcId="{508E7613-7847-48D6-98B2-E59E113C0078}" destId="{37F314AA-006D-4416-B118-94D0CAD65B92}" srcOrd="15" destOrd="0" presId="urn:microsoft.com/office/officeart/2005/8/layout/bProcess3"/>
    <dgm:cxn modelId="{4A54EB37-E7DE-4EF6-B0D5-BA08D2618779}" type="presParOf" srcId="{37F314AA-006D-4416-B118-94D0CAD65B92}" destId="{D5C6045A-5B91-4468-B26C-90AC3F7FCCBF}" srcOrd="0" destOrd="0" presId="urn:microsoft.com/office/officeart/2005/8/layout/bProcess3"/>
    <dgm:cxn modelId="{FF68C8F2-61A5-49B1-A961-670B4692D24F}" type="presParOf" srcId="{508E7613-7847-48D6-98B2-E59E113C0078}" destId="{55B774EC-658C-41EB-B254-C9D7FA006A0E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A2CE-0928-4B40-9DB0-6839815F6B7A}">
      <dsp:nvSpPr>
        <dsp:cNvPr id="0" name=""/>
        <dsp:cNvSpPr/>
      </dsp:nvSpPr>
      <dsp:spPr>
        <a:xfrm>
          <a:off x="3106559" y="558392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10304" y="601804"/>
        <a:ext cx="23057" cy="4615"/>
      </dsp:txXfrm>
    </dsp:sp>
    <dsp:sp modelId="{2A8BCFEA-6F89-47A9-BFEB-158F2DF287E7}">
      <dsp:nvSpPr>
        <dsp:cNvPr id="0" name=""/>
        <dsp:cNvSpPr/>
      </dsp:nvSpPr>
      <dsp:spPr>
        <a:xfrm>
          <a:off x="1103371" y="2616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Open the generic HWA template in Vivado HLS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1162096" y="61341"/>
        <a:ext cx="1887537" cy="1085542"/>
      </dsp:txXfrm>
    </dsp:sp>
    <dsp:sp modelId="{5B0BA6F8-09FC-4EF6-AC44-5F60F6B40B42}">
      <dsp:nvSpPr>
        <dsp:cNvPr id="0" name=""/>
        <dsp:cNvSpPr/>
      </dsp:nvSpPr>
      <dsp:spPr>
        <a:xfrm>
          <a:off x="5572693" y="558392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776438" y="601804"/>
        <a:ext cx="23057" cy="4615"/>
      </dsp:txXfrm>
    </dsp:sp>
    <dsp:sp modelId="{61CA4ED1-D7CC-4FB4-A640-229ECA4CAD43}">
      <dsp:nvSpPr>
        <dsp:cNvPr id="0" name=""/>
        <dsp:cNvSpPr/>
      </dsp:nvSpPr>
      <dsp:spPr>
        <a:xfrm>
          <a:off x="3569506" y="2616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Replace the HWA_func top-level function with your C/C++ function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3628231" y="61341"/>
        <a:ext cx="1887537" cy="1085542"/>
      </dsp:txXfrm>
    </dsp:sp>
    <dsp:sp modelId="{CA9A51E7-B202-4620-A69B-C7EF8F65C70A}">
      <dsp:nvSpPr>
        <dsp:cNvPr id="0" name=""/>
        <dsp:cNvSpPr/>
      </dsp:nvSpPr>
      <dsp:spPr>
        <a:xfrm>
          <a:off x="2105865" y="1203808"/>
          <a:ext cx="4932268" cy="430547"/>
        </a:xfrm>
        <a:custGeom>
          <a:avLst/>
          <a:gdLst/>
          <a:ahLst/>
          <a:cxnLst/>
          <a:rect l="0" t="0" r="0" b="0"/>
          <a:pathLst>
            <a:path>
              <a:moveTo>
                <a:pt x="4932268" y="0"/>
              </a:moveTo>
              <a:lnTo>
                <a:pt x="4932268" y="232373"/>
              </a:lnTo>
              <a:lnTo>
                <a:pt x="0" y="232373"/>
              </a:lnTo>
              <a:lnTo>
                <a:pt x="0" y="430547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448155" y="1416774"/>
        <a:ext cx="247688" cy="4615"/>
      </dsp:txXfrm>
    </dsp:sp>
    <dsp:sp modelId="{61128FEA-A59D-4410-B24B-D67B6C278CEE}">
      <dsp:nvSpPr>
        <dsp:cNvPr id="0" name=""/>
        <dsp:cNvSpPr/>
      </dsp:nvSpPr>
      <dsp:spPr>
        <a:xfrm>
          <a:off x="6035640" y="2616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Bundle the top-level function and I/O for AXI4-LiteS and run C synthesis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6094365" y="61341"/>
        <a:ext cx="1887537" cy="1085542"/>
      </dsp:txXfrm>
    </dsp:sp>
    <dsp:sp modelId="{98DB6661-3528-4395-AEC4-EC8541CECE3F}">
      <dsp:nvSpPr>
        <dsp:cNvPr id="0" name=""/>
        <dsp:cNvSpPr/>
      </dsp:nvSpPr>
      <dsp:spPr>
        <a:xfrm>
          <a:off x="3106559" y="2222531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10304" y="2265944"/>
        <a:ext cx="23057" cy="4615"/>
      </dsp:txXfrm>
    </dsp:sp>
    <dsp:sp modelId="{DEC9590B-5FA1-4310-9021-C92495DBD317}">
      <dsp:nvSpPr>
        <dsp:cNvPr id="0" name=""/>
        <dsp:cNvSpPr/>
      </dsp:nvSpPr>
      <dsp:spPr>
        <a:xfrm>
          <a:off x="1103371" y="1666755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Verify that your utilization estimates meet the utilization constraints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1162096" y="1725480"/>
        <a:ext cx="1887537" cy="1085542"/>
      </dsp:txXfrm>
    </dsp:sp>
    <dsp:sp modelId="{78420CBB-6B97-4BD3-96C3-FDBACCDCBEB9}">
      <dsp:nvSpPr>
        <dsp:cNvPr id="0" name=""/>
        <dsp:cNvSpPr/>
      </dsp:nvSpPr>
      <dsp:spPr>
        <a:xfrm>
          <a:off x="5572693" y="2222531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776438" y="2265944"/>
        <a:ext cx="23057" cy="4615"/>
      </dsp:txXfrm>
    </dsp:sp>
    <dsp:sp modelId="{D6B83AA4-C397-4240-9FD3-2861D5AAAF64}">
      <dsp:nvSpPr>
        <dsp:cNvPr id="0" name=""/>
        <dsp:cNvSpPr/>
      </dsp:nvSpPr>
      <dsp:spPr>
        <a:xfrm>
          <a:off x="3569506" y="1666755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Export RTL and verify that your HDL files were created in the IP folder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3628231" y="1725480"/>
        <a:ext cx="1887537" cy="1085542"/>
      </dsp:txXfrm>
    </dsp:sp>
    <dsp:sp modelId="{8862D3AE-4251-4237-B69B-46FCD034AB0A}">
      <dsp:nvSpPr>
        <dsp:cNvPr id="0" name=""/>
        <dsp:cNvSpPr/>
      </dsp:nvSpPr>
      <dsp:spPr>
        <a:xfrm>
          <a:off x="2105865" y="2867948"/>
          <a:ext cx="4932268" cy="430547"/>
        </a:xfrm>
        <a:custGeom>
          <a:avLst/>
          <a:gdLst/>
          <a:ahLst/>
          <a:cxnLst/>
          <a:rect l="0" t="0" r="0" b="0"/>
          <a:pathLst>
            <a:path>
              <a:moveTo>
                <a:pt x="4932268" y="0"/>
              </a:moveTo>
              <a:lnTo>
                <a:pt x="4932268" y="232373"/>
              </a:lnTo>
              <a:lnTo>
                <a:pt x="0" y="232373"/>
              </a:lnTo>
              <a:lnTo>
                <a:pt x="0" y="430547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448155" y="3080913"/>
        <a:ext cx="247688" cy="4615"/>
      </dsp:txXfrm>
    </dsp:sp>
    <dsp:sp modelId="{E2AE0999-47C8-4A81-990E-BC0CB6DCD439}">
      <dsp:nvSpPr>
        <dsp:cNvPr id="0" name=""/>
        <dsp:cNvSpPr/>
      </dsp:nvSpPr>
      <dsp:spPr>
        <a:xfrm>
          <a:off x="6035640" y="1666755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Execute the automation scripts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6094365" y="1725480"/>
        <a:ext cx="1887537" cy="1085542"/>
      </dsp:txXfrm>
    </dsp:sp>
    <dsp:sp modelId="{218F1531-7EA7-4C1B-B3A3-1883FDD44C22}">
      <dsp:nvSpPr>
        <dsp:cNvPr id="0" name=""/>
        <dsp:cNvSpPr/>
      </dsp:nvSpPr>
      <dsp:spPr>
        <a:xfrm>
          <a:off x="3106559" y="3886671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10304" y="3930083"/>
        <a:ext cx="23057" cy="4615"/>
      </dsp:txXfrm>
    </dsp:sp>
    <dsp:sp modelId="{75E0E463-7CE3-4BCA-9939-E5BF2991493A}">
      <dsp:nvSpPr>
        <dsp:cNvPr id="0" name=""/>
        <dsp:cNvSpPr/>
      </dsp:nvSpPr>
      <dsp:spPr>
        <a:xfrm>
          <a:off x="1103371" y="3330895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Wait for your partial bin files (binary bitstreams) to be created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1162096" y="3389620"/>
        <a:ext cx="1887537" cy="1085542"/>
      </dsp:txXfrm>
    </dsp:sp>
    <dsp:sp modelId="{37F314AA-006D-4416-B118-94D0CAD65B92}">
      <dsp:nvSpPr>
        <dsp:cNvPr id="0" name=""/>
        <dsp:cNvSpPr/>
      </dsp:nvSpPr>
      <dsp:spPr>
        <a:xfrm>
          <a:off x="5572693" y="3886671"/>
          <a:ext cx="430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547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776438" y="3930083"/>
        <a:ext cx="23057" cy="4615"/>
      </dsp:txXfrm>
    </dsp:sp>
    <dsp:sp modelId="{1BAA939F-5C1F-4E03-810D-2472AA1B86BA}">
      <dsp:nvSpPr>
        <dsp:cNvPr id="0" name=""/>
        <dsp:cNvSpPr/>
      </dsp:nvSpPr>
      <dsp:spPr>
        <a:xfrm>
          <a:off x="3569506" y="3330895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Add the partial bin files to the SD card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3628231" y="3389620"/>
        <a:ext cx="1887537" cy="1085542"/>
      </dsp:txXfrm>
    </dsp:sp>
    <dsp:sp modelId="{55B774EC-658C-41EB-B254-C9D7FA006A0E}">
      <dsp:nvSpPr>
        <dsp:cNvPr id="0" name=""/>
        <dsp:cNvSpPr/>
      </dsp:nvSpPr>
      <dsp:spPr>
        <a:xfrm>
          <a:off x="6035640" y="3330895"/>
          <a:ext cx="2004987" cy="1202992"/>
        </a:xfrm>
        <a:prstGeom prst="roundRect">
          <a:avLst/>
        </a:prstGeom>
        <a:solidFill>
          <a:schemeClr val="accent1">
            <a:alpha val="25000"/>
          </a:schemeClr>
        </a:solidFill>
        <a:ln w="55000" cap="flat" cmpd="thickThin" algn="ctr">
          <a:solidFill>
            <a:schemeClr val="accent1"/>
          </a:solidFill>
          <a:prstDash val="solid"/>
        </a:ln>
        <a:effectLst>
          <a:outerShdw blurRad="63500" dist="38100" dir="2700000" algn="tl" rotWithShape="0">
            <a:prstClr val="black">
              <a:alpha val="5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b="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</a:rPr>
            <a:t>Include the API’s header file in the source code before compiling it</a:t>
          </a:r>
          <a:endParaRPr lang="en-US" sz="1600" b="0" kern="1200" dirty="0">
            <a:solidFill>
              <a:schemeClr val="tx1"/>
            </a:solidFill>
            <a:effectLst/>
            <a:latin typeface="Calibri" panose="020F0502020204030204" pitchFamily="34" charset="0"/>
          </a:endParaRPr>
        </a:p>
      </dsp:txBody>
      <dsp:txXfrm>
        <a:off x="6094365" y="3389620"/>
        <a:ext cx="1887537" cy="1085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E8966-E38B-420C-9930-2D6B0CA801C9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31E27-D736-4B04-BD76-A6C4D7616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0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AF879D-A1E5-4E21-9DF5-B283B67F2BD2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932DB-64C5-43AE-A7ED-7DDD3B61353A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0D00A3-2C41-485D-8B4F-139A5CCEF27D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F3560-1B89-4F86-BC8B-2B62CFEC6352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8093E-B308-46C4-90E9-20702B317160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47B28-6081-4397-9C93-6FE3FC333026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8E22-FA52-4C7D-859B-9D186C0E15DF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07FB23-82AE-47DF-95BF-9A84080DE379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E3C9E9-C76B-46C6-AE0D-2C9542F09CB7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C1D52F-2563-49E6-B64E-690B24D5D446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A27612-C61C-4DCF-B364-B5785F724C54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570757-7770-4715-B2AC-C3F553F1BC2C}" type="datetime1">
              <a:rPr lang="en-US" smtClean="0"/>
              <a:t>9/13/2015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572A8E-3377-4B64-887C-D0241FB6E2F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00"/>
            <a:ext cx="9144000" cy="7676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4309200"/>
            <a:ext cx="4302043" cy="2504330"/>
          </a:xfrm>
          <a:prstGeom prst="rect">
            <a:avLst/>
          </a:prstGeom>
          <a:effectLst/>
        </p:spPr>
      </p:pic>
      <p:sp>
        <p:nvSpPr>
          <p:cNvPr id="11" name="Subtitle 9"/>
          <p:cNvSpPr txBox="1">
            <a:spLocks/>
          </p:cNvSpPr>
          <p:nvPr/>
        </p:nvSpPr>
        <p:spPr>
          <a:xfrm>
            <a:off x="687600" y="5733256"/>
            <a:ext cx="3308336" cy="79208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Bi-Semestrial </a:t>
            </a:r>
            <a:r>
              <a:rPr lang="en-US" sz="2000" b="1" dirty="0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Student </a:t>
            </a:r>
            <a:r>
              <a:rPr lang="en-US" sz="2000" b="1" dirty="0" smtClean="0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Project</a:t>
            </a:r>
          </a:p>
          <a:p>
            <a:pPr algn="l"/>
            <a:r>
              <a:rPr lang="en-US" sz="2000" b="1" dirty="0" smtClean="0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Winter 2014/2015</a:t>
            </a:r>
            <a:endParaRPr lang="en-US" sz="2000" b="1" dirty="0">
              <a:solidFill>
                <a:schemeClr val="bg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85800" y="1196752"/>
            <a:ext cx="7772400" cy="1584176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Presentation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DLL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Time Partial Reconfiguration Management of FPGA by OS</a:t>
            </a:r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685800" y="3212975"/>
            <a:ext cx="7772400" cy="936105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Submitters: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Alon Reznik	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Anton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Vainer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Supervisors: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Ina Rivkin		Oz Shmueli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229200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592288"/>
          </a:xfrm>
        </p:spPr>
        <p:txBody>
          <a:bodyPr anchor="t"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Application Developers: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HLS compatible framework for synthesizing HW accelerators.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Extended </a:t>
            </a:r>
            <a:r>
              <a:rPr lang="en-US" sz="2000" dirty="0">
                <a:latin typeface="Calibri" panose="020F0502020204030204" pitchFamily="34" charset="0"/>
              </a:rPr>
              <a:t>flexibility for interfacing with the HW </a:t>
            </a:r>
            <a:r>
              <a:rPr lang="en-US" sz="2000" dirty="0" smtClean="0">
                <a:latin typeface="Calibri" panose="020F0502020204030204" pitchFamily="34" charset="0"/>
              </a:rPr>
              <a:t>accelerators.</a:t>
            </a:r>
          </a:p>
          <a:p>
            <a:pPr marL="109728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System </a:t>
            </a:r>
            <a:r>
              <a:rPr lang="en-US" sz="2000" b="1" dirty="0">
                <a:latin typeface="Calibri" panose="020F0502020204030204" pitchFamily="34" charset="0"/>
              </a:rPr>
              <a:t>Users: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 architectural modification is transparent.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Only the improved performance is </a:t>
            </a:r>
            <a:r>
              <a:rPr lang="en-US" sz="2000" dirty="0" smtClean="0">
                <a:latin typeface="Calibri" panose="020F0502020204030204" pitchFamily="34" charset="0"/>
              </a:rPr>
              <a:t>noticeable.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dirty="0" smtClean="0"/>
              <a:t>Abstract</a:t>
            </a:r>
            <a:endParaRPr lang="en-US" sz="40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481329"/>
            <a:ext cx="8229600" cy="137160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Design and implement an innovative embedded system architecture to manage hardware accelerators in real time.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73792" y="6309320"/>
            <a:ext cx="450000" cy="450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4008" algn="l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None/>
            </a:pPr>
            <a:fld id="{9E572A8E-3377-4B64-887C-D0241FB6E2F6}" type="slidenum">
              <a:rPr lang="en-US" sz="2000" b="1" smtClean="0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marR="64008" algn="l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None/>
              </a:pPr>
              <a:t>2</a:t>
            </a:fld>
            <a:endParaRPr lang="en-US" sz="2000" b="1" dirty="0">
              <a:solidFill>
                <a:schemeClr val="bg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dirty="0" smtClean="0"/>
              <a:t>System Description</a:t>
            </a:r>
            <a:endParaRPr lang="en-US" sz="40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73792" y="6309320"/>
            <a:ext cx="450000" cy="450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64008" algn="l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None/>
            </a:pPr>
            <a:fld id="{9E572A8E-3377-4B64-887C-D0241FB6E2F6}" type="slidenum">
              <a:rPr lang="en-US" sz="2000" b="1" smtClean="0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marR="64008" algn="l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None/>
              </a:pPr>
              <a:t>3</a:t>
            </a:fld>
            <a:endParaRPr lang="en-US" sz="2000" b="1" dirty="0">
              <a:solidFill>
                <a:schemeClr val="bg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nector 11"/>
          <p:cNvCxnSpPr/>
          <p:nvPr/>
        </p:nvCxnSpPr>
        <p:spPr>
          <a:xfrm rot="10800000">
            <a:off x="6876257" y="4276123"/>
            <a:ext cx="0" cy="404779"/>
          </a:xfrm>
          <a:prstGeom prst="line">
            <a:avLst/>
          </a:prstGeom>
          <a:ln w="63500" cmpd="dbl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576000" y="1378800"/>
            <a:ext cx="7884432" cy="4873466"/>
            <a:chOff x="0" y="0"/>
            <a:chExt cx="10512576" cy="6498500"/>
          </a:xfrm>
        </p:grpSpPr>
        <p:cxnSp>
          <p:nvCxnSpPr>
            <p:cNvPr id="43" name="Connector 10"/>
            <p:cNvCxnSpPr/>
            <p:nvPr/>
          </p:nvCxnSpPr>
          <p:spPr>
            <a:xfrm flipV="1">
              <a:off x="1447800" y="1625600"/>
              <a:ext cx="1" cy="1463675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 9"/>
            <p:cNvCxnSpPr/>
            <p:nvPr/>
          </p:nvCxnSpPr>
          <p:spPr>
            <a:xfrm rot="10800000" flipV="1">
              <a:off x="9583776" y="3864324"/>
              <a:ext cx="0" cy="54000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 8"/>
            <p:cNvCxnSpPr/>
            <p:nvPr/>
          </p:nvCxnSpPr>
          <p:spPr>
            <a:xfrm>
              <a:off x="2882900" y="1270000"/>
              <a:ext cx="898525" cy="76200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 7"/>
            <p:cNvCxnSpPr/>
            <p:nvPr/>
          </p:nvCxnSpPr>
          <p:spPr>
            <a:xfrm flipV="1">
              <a:off x="2882900" y="520700"/>
              <a:ext cx="898525" cy="76200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 6"/>
            <p:cNvCxnSpPr/>
            <p:nvPr/>
          </p:nvCxnSpPr>
          <p:spPr>
            <a:xfrm rot="10800000">
              <a:off x="9004300" y="5232400"/>
              <a:ext cx="0" cy="53975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 5"/>
            <p:cNvCxnSpPr/>
            <p:nvPr/>
          </p:nvCxnSpPr>
          <p:spPr>
            <a:xfrm flipH="1" flipV="1">
              <a:off x="6667500" y="4737100"/>
              <a:ext cx="900000" cy="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 4"/>
            <p:cNvCxnSpPr/>
            <p:nvPr/>
          </p:nvCxnSpPr>
          <p:spPr>
            <a:xfrm rot="10800000">
              <a:off x="5219700" y="3810000"/>
              <a:ext cx="0" cy="54000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 3"/>
            <p:cNvCxnSpPr/>
            <p:nvPr/>
          </p:nvCxnSpPr>
          <p:spPr>
            <a:xfrm rot="10800000">
              <a:off x="5219700" y="2552700"/>
              <a:ext cx="0" cy="54000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 2"/>
            <p:cNvCxnSpPr/>
            <p:nvPr/>
          </p:nvCxnSpPr>
          <p:spPr>
            <a:xfrm rot="10800000">
              <a:off x="5219700" y="1003300"/>
              <a:ext cx="0" cy="54000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 1"/>
            <p:cNvCxnSpPr/>
            <p:nvPr/>
          </p:nvCxnSpPr>
          <p:spPr>
            <a:xfrm flipV="1">
              <a:off x="6667500" y="508000"/>
              <a:ext cx="898525" cy="0"/>
            </a:xfrm>
            <a:prstGeom prst="line">
              <a:avLst/>
            </a:prstGeom>
            <a:ln w="63500" cmpd="dbl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No 3"/>
            <p:cNvSpPr/>
            <p:nvPr/>
          </p:nvSpPr>
          <p:spPr>
            <a:xfrm>
              <a:off x="9583776" y="3922166"/>
              <a:ext cx="928800" cy="540000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No</a:t>
              </a:r>
              <a:endParaRPr lang="en-GB" sz="1200" b="1" dirty="0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54" name="No 2"/>
            <p:cNvSpPr/>
            <p:nvPr/>
          </p:nvSpPr>
          <p:spPr>
            <a:xfrm>
              <a:off x="2857500" y="1778000"/>
              <a:ext cx="928370" cy="539750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No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55" name="No 1"/>
            <p:cNvSpPr/>
            <p:nvPr/>
          </p:nvSpPr>
          <p:spPr>
            <a:xfrm>
              <a:off x="2857500" y="241300"/>
              <a:ext cx="928370" cy="539750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No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56" name="Yes 3"/>
            <p:cNvSpPr/>
            <p:nvPr/>
          </p:nvSpPr>
          <p:spPr>
            <a:xfrm>
              <a:off x="9004300" y="5219700"/>
              <a:ext cx="928800" cy="540000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Yes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57" name="Yes 2"/>
            <p:cNvSpPr/>
            <p:nvPr/>
          </p:nvSpPr>
          <p:spPr>
            <a:xfrm>
              <a:off x="5219700" y="2552700"/>
              <a:ext cx="928800" cy="540000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Yes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58" name="Yes 1"/>
            <p:cNvSpPr/>
            <p:nvPr/>
          </p:nvSpPr>
          <p:spPr>
            <a:xfrm>
              <a:off x="5219700" y="1003300"/>
              <a:ext cx="928800" cy="540000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Yes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59" name="Terminator 3: Back"/>
            <p:cNvSpPr>
              <a:spLocks/>
            </p:cNvSpPr>
            <p:nvPr/>
          </p:nvSpPr>
          <p:spPr>
            <a:xfrm>
              <a:off x="0" y="3098800"/>
              <a:ext cx="2880000" cy="720000"/>
            </a:xfrm>
            <a:prstGeom prst="flowChartTerminator">
              <a:avLst/>
            </a:prstGeom>
            <a:solidFill>
              <a:srgbClr val="C5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b="1">
                <a:latin typeface="Calibri" panose="020F0502020204030204" pitchFamily="34" charset="0"/>
              </a:endParaRPr>
            </a:p>
          </p:txBody>
        </p:sp>
        <p:sp>
          <p:nvSpPr>
            <p:cNvPr id="60" name="Terminator 3: Front"/>
            <p:cNvSpPr>
              <a:spLocks/>
            </p:cNvSpPr>
            <p:nvPr/>
          </p:nvSpPr>
          <p:spPr>
            <a:xfrm>
              <a:off x="0" y="3098800"/>
              <a:ext cx="2880000" cy="720000"/>
            </a:xfrm>
            <a:prstGeom prst="flowChartTerminator">
              <a:avLst/>
            </a:prstGeom>
            <a:noFill/>
            <a:ln>
              <a:solidFill>
                <a:srgbClr val="0070C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Software function returns output data to the application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61" name="Process 4: Back"/>
            <p:cNvSpPr>
              <a:spLocks/>
            </p:cNvSpPr>
            <p:nvPr/>
          </p:nvSpPr>
          <p:spPr>
            <a:xfrm>
              <a:off x="0" y="914400"/>
              <a:ext cx="2880000" cy="720000"/>
            </a:xfrm>
            <a:prstGeom prst="flowChartProcess">
              <a:avLst/>
            </a:prstGeom>
            <a:solidFill>
              <a:srgbClr val="C7E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b="1">
                <a:latin typeface="Calibri" panose="020F0502020204030204" pitchFamily="34" charset="0"/>
              </a:endParaRPr>
            </a:p>
          </p:txBody>
        </p:sp>
        <p:sp>
          <p:nvSpPr>
            <p:cNvPr id="62" name="Process 4: Front"/>
            <p:cNvSpPr>
              <a:spLocks/>
            </p:cNvSpPr>
            <p:nvPr/>
          </p:nvSpPr>
          <p:spPr>
            <a:xfrm>
              <a:off x="0" y="914400"/>
              <a:ext cx="2880000" cy="720000"/>
            </a:xfrm>
            <a:prstGeom prst="flowChartProcess">
              <a:avLst/>
            </a:prstGeom>
            <a:noFill/>
            <a:ln>
              <a:solidFill>
                <a:srgbClr val="92D05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Call the software function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63" name="Terminator 2: Back"/>
            <p:cNvSpPr>
              <a:spLocks/>
            </p:cNvSpPr>
            <p:nvPr/>
          </p:nvSpPr>
          <p:spPr>
            <a:xfrm>
              <a:off x="7569200" y="5778500"/>
              <a:ext cx="2880000" cy="720000"/>
            </a:xfrm>
            <a:prstGeom prst="flowChartTerminator">
              <a:avLst/>
            </a:prstGeom>
            <a:solidFill>
              <a:srgbClr val="C5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b="1">
                <a:latin typeface="Calibri" panose="020F0502020204030204" pitchFamily="34" charset="0"/>
              </a:endParaRPr>
            </a:p>
          </p:txBody>
        </p:sp>
        <p:sp>
          <p:nvSpPr>
            <p:cNvPr id="64" name="Terminator 2: Front"/>
            <p:cNvSpPr>
              <a:spLocks/>
            </p:cNvSpPr>
            <p:nvPr/>
          </p:nvSpPr>
          <p:spPr>
            <a:xfrm>
              <a:off x="7569200" y="5778500"/>
              <a:ext cx="2880000" cy="720000"/>
            </a:xfrm>
            <a:prstGeom prst="flowChartTerminator">
              <a:avLst/>
            </a:prstGeom>
            <a:noFill/>
            <a:ln>
              <a:solidFill>
                <a:srgbClr val="0070C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Application reads output </a:t>
              </a:r>
              <a:r>
                <a:rPr lang="en-US" sz="1200" b="1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data from the loaded module</a:t>
              </a:r>
              <a:endParaRPr lang="en-GB" sz="1200" b="1" dirty="0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65" name="Process 3: Back"/>
            <p:cNvSpPr>
              <a:spLocks/>
            </p:cNvSpPr>
            <p:nvPr/>
          </p:nvSpPr>
          <p:spPr>
            <a:xfrm>
              <a:off x="7569200" y="3098800"/>
              <a:ext cx="2880000" cy="720000"/>
            </a:xfrm>
            <a:prstGeom prst="flowChartProcess">
              <a:avLst/>
            </a:prstGeom>
            <a:solidFill>
              <a:srgbClr val="C7E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b="1">
                <a:latin typeface="Calibri" panose="020F0502020204030204" pitchFamily="34" charset="0"/>
              </a:endParaRPr>
            </a:p>
          </p:txBody>
        </p:sp>
        <p:sp>
          <p:nvSpPr>
            <p:cNvPr id="66" name="Process 3: Front"/>
            <p:cNvSpPr>
              <a:spLocks/>
            </p:cNvSpPr>
            <p:nvPr/>
          </p:nvSpPr>
          <p:spPr>
            <a:xfrm>
              <a:off x="7569200" y="3098800"/>
              <a:ext cx="2880000" cy="720000"/>
            </a:xfrm>
            <a:prstGeom prst="flowChartProcess">
              <a:avLst/>
            </a:prstGeom>
            <a:noFill/>
            <a:ln>
              <a:solidFill>
                <a:srgbClr val="92D05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Do other tasks</a:t>
              </a:r>
              <a:endParaRPr lang="en-GB" sz="2400" b="1" dirty="0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67" name="Decision 3: Back"/>
            <p:cNvSpPr/>
            <p:nvPr/>
          </p:nvSpPr>
          <p:spPr>
            <a:xfrm>
              <a:off x="7569200" y="4229100"/>
              <a:ext cx="2880000" cy="1008000"/>
            </a:xfrm>
            <a:prstGeom prst="flowChartDecision">
              <a:avLst/>
            </a:prstGeom>
            <a:solidFill>
              <a:srgbClr val="FFE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b="1"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 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68" name="Decision 3: Front"/>
            <p:cNvSpPr/>
            <p:nvPr/>
          </p:nvSpPr>
          <p:spPr>
            <a:xfrm>
              <a:off x="7569200" y="4229100"/>
              <a:ext cx="2880000" cy="1008000"/>
            </a:xfrm>
            <a:prstGeom prst="flowChartDecision">
              <a:avLst/>
            </a:prstGeom>
            <a:noFill/>
            <a:ln>
              <a:solidFill>
                <a:srgbClr val="FFC00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Output data ready?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69" name="Process 2: Back"/>
            <p:cNvSpPr>
              <a:spLocks/>
            </p:cNvSpPr>
            <p:nvPr/>
          </p:nvSpPr>
          <p:spPr>
            <a:xfrm>
              <a:off x="3784600" y="4356100"/>
              <a:ext cx="2880000" cy="719455"/>
            </a:xfrm>
            <a:prstGeom prst="flowChartProcess">
              <a:avLst/>
            </a:prstGeom>
            <a:solidFill>
              <a:srgbClr val="C7E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b="1">
                <a:latin typeface="Calibri" panose="020F0502020204030204" pitchFamily="34" charset="0"/>
              </a:endParaRPr>
            </a:p>
          </p:txBody>
        </p:sp>
        <p:sp>
          <p:nvSpPr>
            <p:cNvPr id="70" name="Process 2: Front"/>
            <p:cNvSpPr>
              <a:spLocks/>
            </p:cNvSpPr>
            <p:nvPr/>
          </p:nvSpPr>
          <p:spPr>
            <a:xfrm>
              <a:off x="3784600" y="4356100"/>
              <a:ext cx="2880000" cy="720000"/>
            </a:xfrm>
            <a:prstGeom prst="flowChartProcess">
              <a:avLst/>
            </a:prstGeom>
            <a:noFill/>
            <a:ln>
              <a:solidFill>
                <a:srgbClr val="92D05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Send input data to the loaded module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71" name="Process 1: Back"/>
            <p:cNvSpPr>
              <a:spLocks/>
            </p:cNvSpPr>
            <p:nvPr/>
          </p:nvSpPr>
          <p:spPr>
            <a:xfrm>
              <a:off x="3784600" y="3098800"/>
              <a:ext cx="2880000" cy="719455"/>
            </a:xfrm>
            <a:prstGeom prst="flowChartProcess">
              <a:avLst/>
            </a:prstGeom>
            <a:solidFill>
              <a:srgbClr val="C7E6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b="1">
                <a:latin typeface="Calibri" panose="020F0502020204030204" pitchFamily="34" charset="0"/>
              </a:endParaRPr>
            </a:p>
          </p:txBody>
        </p:sp>
        <p:sp>
          <p:nvSpPr>
            <p:cNvPr id="72" name="Process 1: Front"/>
            <p:cNvSpPr>
              <a:spLocks/>
            </p:cNvSpPr>
            <p:nvPr/>
          </p:nvSpPr>
          <p:spPr>
            <a:xfrm>
              <a:off x="3784600" y="3098800"/>
              <a:ext cx="2880000" cy="720000"/>
            </a:xfrm>
            <a:prstGeom prst="flowChartProcess">
              <a:avLst/>
            </a:prstGeom>
            <a:noFill/>
            <a:ln>
              <a:solidFill>
                <a:srgbClr val="92D05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Load the module into its compatible partition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73" name="Decision 2: Back"/>
            <p:cNvSpPr/>
            <p:nvPr/>
          </p:nvSpPr>
          <p:spPr>
            <a:xfrm>
              <a:off x="3784600" y="1549400"/>
              <a:ext cx="2880000" cy="1007745"/>
            </a:xfrm>
            <a:prstGeom prst="flowChartDecision">
              <a:avLst/>
            </a:prstGeom>
            <a:solidFill>
              <a:srgbClr val="FFE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b="1"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 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74" name="Decision 2: Front"/>
            <p:cNvSpPr/>
            <p:nvPr/>
          </p:nvSpPr>
          <p:spPr>
            <a:xfrm>
              <a:off x="3784600" y="1549400"/>
              <a:ext cx="2880000" cy="1008000"/>
            </a:xfrm>
            <a:prstGeom prst="flowChartDecision">
              <a:avLst/>
            </a:prstGeom>
            <a:noFill/>
            <a:ln>
              <a:solidFill>
                <a:srgbClr val="FFC00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Compatible module available?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75" name="Decision 1: Back"/>
            <p:cNvSpPr/>
            <p:nvPr/>
          </p:nvSpPr>
          <p:spPr>
            <a:xfrm>
              <a:off x="3784600" y="0"/>
              <a:ext cx="2880000" cy="1007745"/>
            </a:xfrm>
            <a:prstGeom prst="flowChartDecision">
              <a:avLst/>
            </a:prstGeom>
            <a:solidFill>
              <a:srgbClr val="FFE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>
                <a:lnSpc>
                  <a:spcPct val="115000"/>
                </a:lnSpc>
                <a:spcAft>
                  <a:spcPts val="1200"/>
                </a:spcAft>
              </a:pPr>
              <a:r>
                <a:rPr lang="en-US" sz="1200" b="1">
                  <a:effectLst/>
                  <a:latin typeface="Calibri" panose="020F0502020204030204" pitchFamily="34" charset="0"/>
                  <a:ea typeface="Times New Roman"/>
                  <a:cs typeface="Arial"/>
                </a:rPr>
                <a:t> 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  <a:cs typeface="Arial"/>
              </a:endParaRPr>
            </a:p>
          </p:txBody>
        </p:sp>
        <p:sp>
          <p:nvSpPr>
            <p:cNvPr id="76" name="Decision 1: Front"/>
            <p:cNvSpPr/>
            <p:nvPr/>
          </p:nvSpPr>
          <p:spPr>
            <a:xfrm>
              <a:off x="3784600" y="0"/>
              <a:ext cx="2880000" cy="1008000"/>
            </a:xfrm>
            <a:prstGeom prst="flowChartDecision">
              <a:avLst/>
            </a:prstGeom>
            <a:noFill/>
            <a:ln>
              <a:solidFill>
                <a:srgbClr val="FFC00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004A82"/>
                </a:contourClr>
              </a:sp3d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Empty partitions available?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  <p:sp>
          <p:nvSpPr>
            <p:cNvPr id="77" name="Terminator 1: Back"/>
            <p:cNvSpPr>
              <a:spLocks/>
            </p:cNvSpPr>
            <p:nvPr/>
          </p:nvSpPr>
          <p:spPr>
            <a:xfrm>
              <a:off x="7569200" y="152400"/>
              <a:ext cx="2880000" cy="720000"/>
            </a:xfrm>
            <a:prstGeom prst="flowChartTerminator">
              <a:avLst/>
            </a:prstGeom>
            <a:solidFill>
              <a:srgbClr val="C5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b="1">
                <a:latin typeface="Calibri" panose="020F0502020204030204" pitchFamily="34" charset="0"/>
              </a:endParaRPr>
            </a:p>
          </p:txBody>
        </p:sp>
        <p:sp>
          <p:nvSpPr>
            <p:cNvPr id="78" name="Terminator 1: Front"/>
            <p:cNvSpPr>
              <a:spLocks/>
            </p:cNvSpPr>
            <p:nvPr/>
          </p:nvSpPr>
          <p:spPr>
            <a:xfrm>
              <a:off x="7569200" y="152400"/>
              <a:ext cx="2880000" cy="720000"/>
            </a:xfrm>
            <a:prstGeom prst="flowChartTerminator">
              <a:avLst/>
            </a:prstGeom>
            <a:noFill/>
            <a:ln>
              <a:solidFill>
                <a:srgbClr val="0070C0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</a:rPr>
                <a:t>Application requests an acceleratable function to process input data</a:t>
              </a:r>
              <a:endParaRPr lang="en-GB" sz="1200" b="1">
                <a:effectLst/>
                <a:latin typeface="Calibri" panose="020F0502020204030204" pitchFamily="34" charset="0"/>
                <a:ea typeface="Times New Roman"/>
              </a:endParaRPr>
            </a:p>
          </p:txBody>
        </p:sp>
      </p:grpSp>
      <p:sp>
        <p:nvSpPr>
          <p:cNvPr id="80" name="Content Placeholder 1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368152"/>
          </a:xfrm>
        </p:spPr>
        <p:txBody>
          <a:bodyPr anchor="t">
            <a:normAutofit/>
          </a:bodyPr>
          <a:lstStyle/>
          <a:p>
            <a:pPr marL="109728" indent="0">
              <a:buNone/>
            </a:pPr>
            <a:r>
              <a:rPr 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Worst </a:t>
            </a:r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Case Scenario</a:t>
            </a:r>
            <a:r>
              <a:rPr 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:</a:t>
            </a:r>
            <a:endParaRPr lang="en-US" sz="20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Input data is processed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by the original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(unaccelerated)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function.</a:t>
            </a:r>
          </a:p>
        </p:txBody>
      </p:sp>
      <p:sp>
        <p:nvSpPr>
          <p:cNvPr id="79" name="Content Placeholder 1"/>
          <p:cNvSpPr txBox="1">
            <a:spLocks/>
          </p:cNvSpPr>
          <p:nvPr/>
        </p:nvSpPr>
        <p:spPr>
          <a:xfrm>
            <a:off x="6162900" y="3132998"/>
            <a:ext cx="2340000" cy="44001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 rtl="1">
              <a:buNone/>
            </a:pPr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Best </a:t>
            </a:r>
            <a:r>
              <a:rPr lang="en-US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Case Scenario</a:t>
            </a:r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:</a:t>
            </a:r>
            <a:endParaRPr lang="en-US" sz="20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4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Specification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82603" y="4920335"/>
            <a:ext cx="2952997" cy="1329368"/>
            <a:chOff x="5582603" y="4920335"/>
            <a:chExt cx="2952997" cy="1329368"/>
          </a:xfrm>
        </p:grpSpPr>
        <p:sp>
          <p:nvSpPr>
            <p:cNvPr id="16" name="Rounded Rectangle 15"/>
            <p:cNvSpPr/>
            <p:nvPr/>
          </p:nvSpPr>
          <p:spPr>
            <a:xfrm>
              <a:off x="5582603" y="5382000"/>
              <a:ext cx="2952997" cy="86770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Linux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OS (on the PS) connects to the HW accelerators (on the PL) via an AXI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interconnect.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39020" y="4920335"/>
              <a:ext cx="14401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Interface</a:t>
              </a:r>
              <a:endPara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82602" y="3149135"/>
            <a:ext cx="2952997" cy="1329368"/>
            <a:chOff x="5582602" y="3149135"/>
            <a:chExt cx="2952997" cy="1329368"/>
          </a:xfrm>
        </p:grpSpPr>
        <p:sp>
          <p:nvSpPr>
            <p:cNvPr id="15" name="TextBox 14"/>
            <p:cNvSpPr txBox="1"/>
            <p:nvPr/>
          </p:nvSpPr>
          <p:spPr>
            <a:xfrm>
              <a:off x="6339021" y="3149135"/>
              <a:ext cx="14401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Software</a:t>
              </a:r>
              <a:endPara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82602" y="3610800"/>
              <a:ext cx="2952997" cy="86770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Implementation of the management application for Linux OS.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82603" y="1378799"/>
            <a:ext cx="2952997" cy="1329368"/>
            <a:chOff x="5582603" y="1378799"/>
            <a:chExt cx="2952997" cy="1329368"/>
          </a:xfrm>
        </p:grpSpPr>
        <p:sp>
          <p:nvSpPr>
            <p:cNvPr id="13" name="TextBox 12"/>
            <p:cNvSpPr txBox="1"/>
            <p:nvPr/>
          </p:nvSpPr>
          <p:spPr>
            <a:xfrm>
              <a:off x="6339020" y="1378799"/>
              <a:ext cx="14401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</a:rPr>
                <a:t>Hardware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82603" y="1840464"/>
              <a:ext cx="2952997" cy="86770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/>
              </a:solidFill>
            </a:ln>
            <a:effectLst>
              <a:outerShdw blurRad="635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Design for a partially reconfigurable FPGA embedded on a Xilinx Zynq-7000 board.</a:t>
              </a:r>
            </a:p>
          </p:txBody>
        </p:sp>
      </p:grp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792" y="6309320"/>
            <a:ext cx="450000" cy="450000"/>
          </a:xfrm>
        </p:spPr>
        <p:txBody>
          <a:bodyPr vert="horz" lIns="45720" rIns="45720" anchor="ctr">
            <a:normAutofit/>
          </a:bodyPr>
          <a:lstStyle/>
          <a:p>
            <a:pPr marR="64008" algn="l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None/>
            </a:pPr>
            <a:fld id="{9E572A8E-3377-4B64-887C-D0241FB6E2F6}" type="slidenum">
              <a:rPr lang="en-US" sz="2000" b="1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marR="64008" algn="l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None/>
              </a:pPr>
              <a:t>4</a:t>
            </a:fld>
            <a:endParaRPr lang="en-US" sz="2000" b="1" dirty="0">
              <a:solidFill>
                <a:schemeClr val="bg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1840464"/>
            <a:ext cx="4574161" cy="44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System Block Diagram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7341996"/>
              </p:ext>
            </p:extLst>
          </p:nvPr>
        </p:nvGraphicFramePr>
        <p:xfrm>
          <a:off x="0" y="1412776"/>
          <a:ext cx="91440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22" y="2020313"/>
            <a:ext cx="774545" cy="360000"/>
          </a:xfrm>
          <a:prstGeom prst="rect">
            <a:avLst/>
          </a:prstGeom>
          <a:effectLst>
            <a:glow rad="127000">
              <a:schemeClr val="tx1">
                <a:alpha val="75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01" y="3181804"/>
            <a:ext cx="462589" cy="980728"/>
          </a:xfrm>
          <a:prstGeom prst="rect">
            <a:avLst/>
          </a:prstGeom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05" y="4968552"/>
            <a:ext cx="1183380" cy="112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69160"/>
            <a:ext cx="1323023" cy="1008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7" y="3750228"/>
            <a:ext cx="774000" cy="242172"/>
          </a:xfrm>
          <a:prstGeom prst="rect">
            <a:avLst/>
          </a:prstGeom>
          <a:effectLst>
            <a:glow rad="127000">
              <a:schemeClr val="tx1">
                <a:alpha val="75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2" y="1634408"/>
            <a:ext cx="745905" cy="745905"/>
          </a:xfrm>
          <a:prstGeom prst="rect">
            <a:avLst/>
          </a:prstGeom>
          <a:effectLst>
            <a:outerShdw blurRad="127000" dist="635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7" y="3368532"/>
            <a:ext cx="774000" cy="204484"/>
          </a:xfrm>
          <a:prstGeom prst="rect">
            <a:avLst/>
          </a:prstGeom>
          <a:effectLst>
            <a:glow rad="127000">
              <a:schemeClr val="tx1">
                <a:alpha val="75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69" y="1634408"/>
            <a:ext cx="329051" cy="360000"/>
          </a:xfrm>
          <a:prstGeom prst="rect">
            <a:avLst/>
          </a:prstGeom>
          <a:effectLst>
            <a:glow rad="127000">
              <a:schemeClr val="tx1">
                <a:alpha val="75000"/>
              </a:schemeClr>
            </a:glow>
          </a:effectLst>
        </p:spPr>
      </p:pic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792" y="6309320"/>
            <a:ext cx="450000" cy="450000"/>
          </a:xfrm>
        </p:spPr>
        <p:txBody>
          <a:bodyPr vert="horz" lIns="45720" rIns="45720" anchor="ctr">
            <a:normAutofit/>
          </a:bodyPr>
          <a:lstStyle/>
          <a:p>
            <a:pPr marR="64008" algn="l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None/>
            </a:pPr>
            <a:fld id="{9E572A8E-3377-4B64-887C-D0241FB6E2F6}" type="slidenum">
              <a:rPr lang="en-US" sz="2000" b="1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marR="64008" algn="l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None/>
              </a:pPr>
              <a:t>5</a:t>
            </a:fld>
            <a:endParaRPr lang="en-US" sz="2000" b="1" dirty="0">
              <a:solidFill>
                <a:schemeClr val="bg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FPGA </a:t>
            </a:r>
            <a:r>
              <a:rPr lang="en-US" sz="4000" dirty="0" smtClean="0"/>
              <a:t>Block Diagram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1547664" y="1196752"/>
            <a:ext cx="2088232" cy="4824536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48064" y="2204864"/>
            <a:ext cx="2448272" cy="4464496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0352" y="1864800"/>
            <a:ext cx="11521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RP 0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RP 1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RP 2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RP 3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RP </a:t>
            </a:r>
            <a:r>
              <a:rPr lang="en-US" sz="2000" dirty="0" smtClean="0">
                <a:latin typeface="Calibri" panose="020F0502020204030204" pitchFamily="34" charset="0"/>
              </a:rPr>
              <a:t>15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99" y="1267370"/>
            <a:ext cx="5575003" cy="532998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548000" y="1195200"/>
            <a:ext cx="2088232" cy="4826088"/>
          </a:xfrm>
          <a:prstGeom prst="roundRect">
            <a:avLst/>
          </a:prstGeom>
          <a:noFill/>
          <a:ln>
            <a:solidFill>
              <a:srgbClr val="92D050"/>
            </a:solidFill>
          </a:ln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148000" y="2204864"/>
            <a:ext cx="2448272" cy="4462880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57600"/>
            <a:ext cx="163543" cy="16354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285200" y="3427958"/>
            <a:ext cx="252000" cy="0"/>
          </a:xfrm>
          <a:prstGeom prst="straightConnector1">
            <a:avLst/>
          </a:prstGeom>
          <a:ln w="44450">
            <a:solidFill>
              <a:srgbClr val="92D050"/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9"/>
          <p:cNvSpPr txBox="1">
            <a:spLocks/>
          </p:cNvSpPr>
          <p:nvPr/>
        </p:nvSpPr>
        <p:spPr>
          <a:xfrm>
            <a:off x="4031940" y="1260000"/>
            <a:ext cx="4680519" cy="872856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A27B00"/>
              </a:contourClr>
            </a:sp3d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sz="2800" b="1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Reconfigurable</a:t>
            </a:r>
            <a:br>
              <a:rPr lang="en-US" sz="2800" b="1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800" b="1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30" name="Subtitle 9"/>
          <p:cNvSpPr txBox="1">
            <a:spLocks/>
          </p:cNvSpPr>
          <p:nvPr/>
        </p:nvSpPr>
        <p:spPr>
          <a:xfrm>
            <a:off x="251520" y="1260000"/>
            <a:ext cx="1296144" cy="101687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rgbClr val="5A8B25"/>
              </a:contourClr>
            </a:sp3d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2800" b="1" dirty="0" smtClean="0">
                <a:ln w="11430"/>
                <a:solidFill>
                  <a:srgbClr val="92D05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Static Logic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00" y="3243600"/>
            <a:ext cx="62401" cy="676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6228184" y="2060848"/>
            <a:ext cx="1578646" cy="37275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08304" y="2365200"/>
            <a:ext cx="498526" cy="306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228184" y="2671200"/>
            <a:ext cx="1578646" cy="3024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8304" y="2973600"/>
            <a:ext cx="498526" cy="27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308304" y="4194000"/>
            <a:ext cx="498526" cy="21153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3792" y="6309320"/>
            <a:ext cx="450000" cy="450000"/>
          </a:xfrm>
        </p:spPr>
        <p:txBody>
          <a:bodyPr vert="horz" lIns="45720" rIns="45720" anchor="ctr">
            <a:normAutofit/>
          </a:bodyPr>
          <a:lstStyle/>
          <a:p>
            <a:pPr marR="64008" algn="l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None/>
            </a:pPr>
            <a:fld id="{9E572A8E-3377-4B64-887C-D0241FB6E2F6}" type="slidenum">
              <a:rPr lang="en-US" sz="2000" b="1">
                <a:solidFill>
                  <a:schemeClr val="bg1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marR="64008" algn="l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None/>
              </a:pPr>
              <a:t>6</a:t>
            </a:fld>
            <a:endParaRPr lang="en-US" sz="2000" b="1" dirty="0">
              <a:solidFill>
                <a:schemeClr val="bg1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7544" y="3077906"/>
            <a:ext cx="817656" cy="700104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7" y="3166607"/>
            <a:ext cx="713469" cy="522702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73369"/>
            <a:ext cx="163543" cy="1635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010098"/>
            <a:ext cx="163543" cy="1635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53489"/>
            <a:ext cx="163543" cy="1635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24786"/>
            <a:ext cx="163543" cy="1635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2" y="4525200"/>
            <a:ext cx="163543" cy="1635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2" y="5104800"/>
            <a:ext cx="163543" cy="1635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2" y="5612400"/>
            <a:ext cx="163543" cy="1635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1" y="6116400"/>
            <a:ext cx="163543" cy="1635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6404400"/>
            <a:ext cx="163543" cy="1635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896800"/>
            <a:ext cx="163543" cy="1635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3" y="5392800"/>
            <a:ext cx="163543" cy="1635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31" y="4813200"/>
            <a:ext cx="163543" cy="16354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309200"/>
            <a:ext cx="163543" cy="1635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841521"/>
            <a:ext cx="163543" cy="1635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37200"/>
            <a:ext cx="163543" cy="1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4353</TotalTime>
  <Words>314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PowerPoint Presentation</vt:lpstr>
      <vt:lpstr>Abstract</vt:lpstr>
      <vt:lpstr>System Description</vt:lpstr>
      <vt:lpstr>Specification</vt:lpstr>
      <vt:lpstr>System Block Diagram</vt:lpstr>
      <vt:lpstr>FPGA 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Arjestin</dc:creator>
  <cp:lastModifiedBy>Arjestin</cp:lastModifiedBy>
  <cp:revision>332</cp:revision>
  <dcterms:created xsi:type="dcterms:W3CDTF">2014-12-26T08:58:48Z</dcterms:created>
  <dcterms:modified xsi:type="dcterms:W3CDTF">2015-09-13T12:04:56Z</dcterms:modified>
</cp:coreProperties>
</file>