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4b7f2d30d9cc49e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4b7f2d30d9cc49e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a55670c872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a55670c872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55670c872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55670c872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55670c8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55670c8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55670c872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55670c872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561a9f9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561a9f9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8d878ac1bf_3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8d878ac1bf_3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2.jpg"/><Relationship Id="rId11" Type="http://schemas.openxmlformats.org/officeDocument/2006/relationships/image" Target="../media/image3.jpg"/><Relationship Id="rId10" Type="http://schemas.openxmlformats.org/officeDocument/2006/relationships/image" Target="../media/image12.jpg"/><Relationship Id="rId9" Type="http://schemas.openxmlformats.org/officeDocument/2006/relationships/image" Target="../media/image1.jpg"/><Relationship Id="rId5" Type="http://schemas.openxmlformats.org/officeDocument/2006/relationships/image" Target="../media/image4.jpg"/><Relationship Id="rId6" Type="http://schemas.openxmlformats.org/officeDocument/2006/relationships/image" Target="../media/image9.png"/><Relationship Id="rId7" Type="http://schemas.openxmlformats.org/officeDocument/2006/relationships/image" Target="../media/image7.png"/><Relationship Id="rId8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idx="4294967295" type="title"/>
          </p:nvPr>
        </p:nvSpPr>
        <p:spPr>
          <a:xfrm>
            <a:off x="213650" y="169525"/>
            <a:ext cx="8277000" cy="96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rgbClr val="93C47D"/>
                </a:solidFill>
              </a:rPr>
              <a:t>Parallel ZIP</a:t>
            </a:r>
            <a:endParaRPr sz="5800">
              <a:solidFill>
                <a:srgbClr val="93C47D"/>
              </a:solidFill>
            </a:endParaRPr>
          </a:p>
        </p:txBody>
      </p:sp>
      <p:sp>
        <p:nvSpPr>
          <p:cNvPr id="64" name="Google Shape;64;p13"/>
          <p:cNvSpPr txBox="1"/>
          <p:nvPr>
            <p:ph idx="4294967295" type="body"/>
          </p:nvPr>
        </p:nvSpPr>
        <p:spPr>
          <a:xfrm>
            <a:off x="230775" y="1595100"/>
            <a:ext cx="69654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Roboto Slab"/>
                <a:ea typeface="Roboto Slab"/>
                <a:cs typeface="Roboto Slab"/>
                <a:sym typeface="Roboto Slab"/>
              </a:rPr>
              <a:t>Two encoding schemes</a:t>
            </a:r>
            <a:r>
              <a:rPr lang="en" sz="2500">
                <a:latin typeface="Roboto Slab"/>
                <a:ea typeface="Roboto Slab"/>
                <a:cs typeface="Roboto Slab"/>
                <a:sym typeface="Roboto Slab"/>
              </a:rPr>
              <a:t>:</a:t>
            </a:r>
            <a:endParaRPr sz="2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7350" lvl="0" marL="457200" rtl="0" algn="l">
              <a:spcBef>
                <a:spcPts val="1600"/>
              </a:spcBef>
              <a:spcAft>
                <a:spcPts val="0"/>
              </a:spcAft>
              <a:buSzPts val="2500"/>
              <a:buFont typeface="Roboto Slab"/>
              <a:buChar char="●"/>
            </a:pPr>
            <a:r>
              <a:rPr lang="en" sz="2500">
                <a:latin typeface="Roboto Slab"/>
                <a:ea typeface="Roboto Slab"/>
                <a:cs typeface="Roboto Slab"/>
                <a:sym typeface="Roboto Slab"/>
              </a:rPr>
              <a:t>Huffman Coding</a:t>
            </a:r>
            <a:endParaRPr sz="2500">
              <a:latin typeface="Roboto Slab"/>
              <a:ea typeface="Roboto Slab"/>
              <a:cs typeface="Roboto Slab"/>
              <a:sym typeface="Roboto Slab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Roboto Slab"/>
              <a:buChar char="●"/>
            </a:pPr>
            <a:r>
              <a:rPr lang="en" sz="2500">
                <a:latin typeface="Roboto Slab"/>
                <a:ea typeface="Roboto Slab"/>
                <a:cs typeface="Roboto Slab"/>
                <a:sym typeface="Roboto Slab"/>
              </a:rPr>
              <a:t>Run-length Coding</a:t>
            </a:r>
            <a:endParaRPr sz="25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213650" y="3997800"/>
            <a:ext cx="85377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 Team Members:</a:t>
            </a:r>
            <a:endParaRPr sz="1700">
              <a:solidFill>
                <a:schemeClr val="accent5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Ajinkya (18110013) </a:t>
            </a:r>
            <a:r>
              <a:rPr lang="en"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</a:t>
            </a:r>
            <a:r>
              <a:rPr lang="en" sz="2400">
                <a:solidFill>
                  <a:srgbClr val="00FF00"/>
                </a:solidFill>
                <a:latin typeface="Roboto Slab"/>
                <a:ea typeface="Roboto Slab"/>
                <a:cs typeface="Roboto Slab"/>
                <a:sym typeface="Roboto Slab"/>
              </a:rPr>
              <a:t>|</a:t>
            </a:r>
            <a:r>
              <a:rPr lang="en" sz="1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Jitender </a:t>
            </a:r>
            <a:r>
              <a:rPr lang="en" sz="1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(18110075)</a:t>
            </a:r>
            <a:r>
              <a:rPr lang="en" sz="1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 </a:t>
            </a:r>
            <a:r>
              <a:rPr lang="en" sz="2400">
                <a:solidFill>
                  <a:srgbClr val="00FF00"/>
                </a:solidFill>
                <a:latin typeface="Roboto Slab"/>
                <a:ea typeface="Roboto Slab"/>
                <a:cs typeface="Roboto Slab"/>
                <a:sym typeface="Roboto Slab"/>
              </a:rPr>
              <a:t>|</a:t>
            </a:r>
            <a:r>
              <a:rPr lang="en" sz="1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Palak </a:t>
            </a:r>
            <a:r>
              <a:rPr lang="en" sz="1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(18110110) </a:t>
            </a:r>
            <a:r>
              <a:rPr lang="en" sz="2400">
                <a:solidFill>
                  <a:srgbClr val="00FF00"/>
                </a:solidFill>
                <a:latin typeface="Roboto Slab"/>
                <a:ea typeface="Roboto Slab"/>
                <a:cs typeface="Roboto Slab"/>
                <a:sym typeface="Roboto Slab"/>
              </a:rPr>
              <a:t>|</a:t>
            </a:r>
            <a:r>
              <a:rPr lang="en" sz="17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   Sagar (18110149)</a:t>
            </a:r>
            <a:endParaRPr sz="1700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230775" y="973750"/>
            <a:ext cx="7100400" cy="53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152400" y="-438825"/>
            <a:ext cx="7626600" cy="16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Huffman Coding Implementation</a:t>
            </a:r>
            <a:endParaRPr sz="2400"/>
          </a:p>
        </p:txBody>
      </p:sp>
      <p:sp>
        <p:nvSpPr>
          <p:cNvPr id="72" name="Google Shape;72;p14"/>
          <p:cNvSpPr txBox="1"/>
          <p:nvPr>
            <p:ph type="title"/>
          </p:nvPr>
        </p:nvSpPr>
        <p:spPr>
          <a:xfrm>
            <a:off x="245950" y="1251075"/>
            <a:ext cx="3954000" cy="158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Huffman Tree 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Variable length encoding (greedy)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Prefix rule- no ambiguity in decoding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Time complexity -</a:t>
            </a:r>
            <a:r>
              <a:rPr lang="en" sz="1600">
                <a:solidFill>
                  <a:srgbClr val="00FF00"/>
                </a:solidFill>
              </a:rPr>
              <a:t>O(nlogn)</a:t>
            </a:r>
            <a:endParaRPr sz="1600">
              <a:solidFill>
                <a:srgbClr val="00FF00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245950" y="652275"/>
            <a:ext cx="7100400" cy="53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150" y="1251075"/>
            <a:ext cx="3385051" cy="32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152400" y="-438825"/>
            <a:ext cx="7626600" cy="16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Compression through Huffman encoding:</a:t>
            </a:r>
            <a:endParaRPr sz="2400"/>
          </a:p>
        </p:txBody>
      </p:sp>
      <p:sp>
        <p:nvSpPr>
          <p:cNvPr id="80" name="Google Shape;80;p15"/>
          <p:cNvSpPr/>
          <p:nvPr/>
        </p:nvSpPr>
        <p:spPr>
          <a:xfrm>
            <a:off x="245950" y="652275"/>
            <a:ext cx="6622800" cy="53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6239250" y="2111625"/>
            <a:ext cx="1907400" cy="1617900"/>
          </a:xfrm>
          <a:prstGeom prst="rect">
            <a:avLst/>
          </a:prstGeom>
          <a:solidFill>
            <a:srgbClr val="0B5394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0E0E3"/>
                </a:solidFill>
                <a:latin typeface="Roboto Slab"/>
                <a:ea typeface="Roboto Slab"/>
                <a:cs typeface="Roboto Slab"/>
                <a:sym typeface="Roboto Slab"/>
              </a:rPr>
              <a:t>   Compressed file</a:t>
            </a:r>
            <a:endParaRPr sz="1600" u="sng">
              <a:solidFill>
                <a:srgbClr val="D0E0E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0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00"/>
                </a:solidFill>
                <a:latin typeface="Roboto Slab"/>
                <a:ea typeface="Roboto Slab"/>
                <a:cs typeface="Roboto Slab"/>
                <a:sym typeface="Roboto Slab"/>
              </a:rPr>
              <a:t>X</a:t>
            </a:r>
            <a:r>
              <a:rPr lang="en" sz="1600">
                <a:solidFill>
                  <a:srgbClr val="FFD966"/>
                </a:solidFill>
                <a:latin typeface="Roboto Slab"/>
                <a:ea typeface="Roboto Slab"/>
                <a:cs typeface="Roboto Slab"/>
                <a:sym typeface="Roboto Slab"/>
              </a:rPr>
              <a:t>Y</a:t>
            </a:r>
            <a:r>
              <a:rPr lang="en" sz="1600">
                <a:solidFill>
                  <a:srgbClr val="FFD966"/>
                </a:solidFill>
                <a:latin typeface="Roboto Slab"/>
                <a:ea typeface="Roboto Slab"/>
                <a:cs typeface="Roboto Slab"/>
                <a:sym typeface="Roboto Slab"/>
              </a:rPr>
              <a:t>...</a:t>
            </a:r>
            <a:endParaRPr sz="1600">
              <a:solidFill>
                <a:srgbClr val="FFD966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245950" y="2111625"/>
            <a:ext cx="1907400" cy="1617900"/>
          </a:xfrm>
          <a:prstGeom prst="rect">
            <a:avLst/>
          </a:prstGeom>
          <a:solidFill>
            <a:srgbClr val="1C458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0E0E3"/>
                </a:solidFill>
                <a:latin typeface="Roboto Slab"/>
                <a:ea typeface="Roboto Slab"/>
                <a:cs typeface="Roboto Slab"/>
                <a:sym typeface="Roboto Slab"/>
              </a:rPr>
              <a:t>      </a:t>
            </a:r>
            <a:r>
              <a:rPr lang="en" sz="1600">
                <a:solidFill>
                  <a:srgbClr val="D0E0E3"/>
                </a:solidFill>
                <a:latin typeface="Roboto Slab"/>
                <a:ea typeface="Roboto Slab"/>
                <a:cs typeface="Roboto Slab"/>
                <a:sym typeface="Roboto Slab"/>
              </a:rPr>
              <a:t>Text File</a:t>
            </a:r>
            <a:endParaRPr sz="1600">
              <a:solidFill>
                <a:srgbClr val="D0E0E3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E06666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FF00"/>
                </a:solidFill>
                <a:latin typeface="Roboto Slab"/>
                <a:ea typeface="Roboto Slab"/>
                <a:cs typeface="Roboto Slab"/>
                <a:sym typeface="Roboto Slab"/>
              </a:rPr>
              <a:t>abbb</a:t>
            </a:r>
            <a:r>
              <a:rPr lang="en" sz="1600">
                <a:solidFill>
                  <a:srgbClr val="FFD966"/>
                </a:solidFill>
                <a:latin typeface="Roboto Slab"/>
                <a:ea typeface="Roboto Slab"/>
                <a:cs typeface="Roboto Slab"/>
                <a:sym typeface="Roboto Slab"/>
              </a:rPr>
              <a:t>ac...</a:t>
            </a:r>
            <a:endParaRPr sz="1600">
              <a:solidFill>
                <a:srgbClr val="FFD966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3242600" y="2416863"/>
            <a:ext cx="1907400" cy="10074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Encodings:</a:t>
            </a:r>
            <a:endParaRPr sz="16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a : 00</a:t>
            </a:r>
            <a:endParaRPr sz="16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b : 01</a:t>
            </a:r>
            <a:endParaRPr sz="16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Slab"/>
                <a:ea typeface="Roboto Slab"/>
                <a:cs typeface="Roboto Slab"/>
                <a:sym typeface="Roboto Slab"/>
              </a:rPr>
              <a:t>...</a:t>
            </a:r>
            <a:endParaRPr sz="1600">
              <a:solidFill>
                <a:srgbClr val="FFFFFF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1216500" y="3788250"/>
            <a:ext cx="5965200" cy="11565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 flipH="1">
            <a:off x="970950" y="793088"/>
            <a:ext cx="6445500" cy="12597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3318725" y="3777600"/>
            <a:ext cx="1831200" cy="8856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Slab"/>
                <a:ea typeface="Roboto Slab"/>
                <a:cs typeface="Roboto Slab"/>
                <a:sym typeface="Roboto Slab"/>
              </a:rPr>
              <a:t>Decimal(00010101)=21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Roboto Slab"/>
                <a:ea typeface="Roboto Slab"/>
                <a:cs typeface="Roboto Slab"/>
                <a:sym typeface="Roboto Slab"/>
              </a:rPr>
              <a:t>Char X=21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3297400" y="1003100"/>
            <a:ext cx="1907400" cy="960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Int X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=21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=00010101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 Slab"/>
                <a:ea typeface="Roboto Slab"/>
                <a:cs typeface="Roboto Slab"/>
                <a:sym typeface="Roboto Slab"/>
              </a:rPr>
              <a:t>=abbb</a:t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152400" y="-438825"/>
            <a:ext cx="7626600" cy="16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Run Length Encoding(RLE)</a:t>
            </a:r>
            <a:endParaRPr sz="2400"/>
          </a:p>
        </p:txBody>
      </p:sp>
      <p:sp>
        <p:nvSpPr>
          <p:cNvPr id="93" name="Google Shape;93;p16"/>
          <p:cNvSpPr/>
          <p:nvPr/>
        </p:nvSpPr>
        <p:spPr>
          <a:xfrm>
            <a:off x="245950" y="652275"/>
            <a:ext cx="7100400" cy="53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type="title"/>
          </p:nvPr>
        </p:nvSpPr>
        <p:spPr>
          <a:xfrm>
            <a:off x="5513975" y="1737000"/>
            <a:ext cx="38367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for run length &lt;=2, no encoding </a:t>
            </a:r>
            <a:endParaRPr sz="1600"/>
          </a:p>
        </p:txBody>
      </p:sp>
      <p:sp>
        <p:nvSpPr>
          <p:cNvPr id="95" name="Google Shape;95;p16"/>
          <p:cNvSpPr/>
          <p:nvPr/>
        </p:nvSpPr>
        <p:spPr>
          <a:xfrm rot="-970407">
            <a:off x="1959813" y="1623524"/>
            <a:ext cx="641905" cy="13592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 rot="1094381">
            <a:off x="1960668" y="2116348"/>
            <a:ext cx="640270" cy="136339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>
            <p:ph type="title"/>
          </p:nvPr>
        </p:nvSpPr>
        <p:spPr>
          <a:xfrm>
            <a:off x="107175" y="1359300"/>
            <a:ext cx="1648500" cy="9954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Text file</a:t>
            </a:r>
            <a:endParaRPr sz="1600" u="sng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hello</a:t>
            </a:r>
            <a:endParaRPr sz="1600"/>
          </a:p>
        </p:txBody>
      </p:sp>
      <p:sp>
        <p:nvSpPr>
          <p:cNvPr id="98" name="Google Shape;98;p16"/>
          <p:cNvSpPr txBox="1"/>
          <p:nvPr>
            <p:ph type="title"/>
          </p:nvPr>
        </p:nvSpPr>
        <p:spPr>
          <a:xfrm>
            <a:off x="2611116" y="1359300"/>
            <a:ext cx="2526300" cy="4695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hello</a:t>
            </a:r>
            <a:endParaRPr sz="1600"/>
          </a:p>
        </p:txBody>
      </p:sp>
      <p:sp>
        <p:nvSpPr>
          <p:cNvPr id="99" name="Google Shape;99;p16"/>
          <p:cNvSpPr txBox="1"/>
          <p:nvPr>
            <p:ph type="title"/>
          </p:nvPr>
        </p:nvSpPr>
        <p:spPr>
          <a:xfrm>
            <a:off x="2612630" y="2112945"/>
            <a:ext cx="2526300" cy="4695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1h1e2l1o</a:t>
            </a:r>
            <a:endParaRPr sz="1600"/>
          </a:p>
        </p:txBody>
      </p:sp>
      <p:sp>
        <p:nvSpPr>
          <p:cNvPr id="100" name="Google Shape;100;p16"/>
          <p:cNvSpPr/>
          <p:nvPr/>
        </p:nvSpPr>
        <p:spPr>
          <a:xfrm>
            <a:off x="4146875" y="769975"/>
            <a:ext cx="1367100" cy="5250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Better!!</a:t>
            </a:r>
            <a:endParaRPr/>
          </a:p>
        </p:txBody>
      </p:sp>
      <p:sp>
        <p:nvSpPr>
          <p:cNvPr id="101" name="Google Shape;101;p16"/>
          <p:cNvSpPr/>
          <p:nvPr/>
        </p:nvSpPr>
        <p:spPr>
          <a:xfrm rot="-1088338">
            <a:off x="1939557" y="3936886"/>
            <a:ext cx="642742" cy="14998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 rot="1224348">
            <a:off x="1939554" y="4488349"/>
            <a:ext cx="642734" cy="15007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C4587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type="title"/>
          </p:nvPr>
        </p:nvSpPr>
        <p:spPr>
          <a:xfrm>
            <a:off x="107175" y="3640550"/>
            <a:ext cx="1633500" cy="11130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Text file</a:t>
            </a:r>
            <a:endParaRPr sz="16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wwwwbbbbb</a:t>
            </a:r>
            <a:endParaRPr sz="1600"/>
          </a:p>
        </p:txBody>
      </p:sp>
      <p:sp>
        <p:nvSpPr>
          <p:cNvPr id="104" name="Google Shape;104;p16"/>
          <p:cNvSpPr txBox="1"/>
          <p:nvPr>
            <p:ph type="title"/>
          </p:nvPr>
        </p:nvSpPr>
        <p:spPr>
          <a:xfrm>
            <a:off x="2588225" y="3640550"/>
            <a:ext cx="2503200" cy="5250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wwwwbbbbb</a:t>
            </a:r>
            <a:endParaRPr sz="1600"/>
          </a:p>
        </p:txBody>
      </p:sp>
      <p:sp>
        <p:nvSpPr>
          <p:cNvPr id="105" name="Google Shape;105;p16"/>
          <p:cNvSpPr txBox="1"/>
          <p:nvPr>
            <p:ph type="title"/>
          </p:nvPr>
        </p:nvSpPr>
        <p:spPr>
          <a:xfrm>
            <a:off x="2589725" y="4483275"/>
            <a:ext cx="2503200" cy="5250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4w5b</a:t>
            </a:r>
            <a:endParaRPr sz="1600"/>
          </a:p>
        </p:txBody>
      </p:sp>
      <p:sp>
        <p:nvSpPr>
          <p:cNvPr id="106" name="Google Shape;106;p16"/>
          <p:cNvSpPr/>
          <p:nvPr/>
        </p:nvSpPr>
        <p:spPr>
          <a:xfrm>
            <a:off x="3771825" y="4040625"/>
            <a:ext cx="1367100" cy="5250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Better!!</a:t>
            </a:r>
            <a:endParaRPr/>
          </a:p>
        </p:txBody>
      </p:sp>
      <p:sp>
        <p:nvSpPr>
          <p:cNvPr id="107" name="Google Shape;107;p16"/>
          <p:cNvSpPr txBox="1"/>
          <p:nvPr>
            <p:ph type="title"/>
          </p:nvPr>
        </p:nvSpPr>
        <p:spPr>
          <a:xfrm>
            <a:off x="5575200" y="4189575"/>
            <a:ext cx="35688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for run length &gt;2, do encoding </a:t>
            </a:r>
            <a:endParaRPr sz="1600"/>
          </a:p>
        </p:txBody>
      </p:sp>
      <p:sp>
        <p:nvSpPr>
          <p:cNvPr id="108" name="Google Shape;108;p16"/>
          <p:cNvSpPr/>
          <p:nvPr/>
        </p:nvSpPr>
        <p:spPr>
          <a:xfrm>
            <a:off x="5321100" y="4338525"/>
            <a:ext cx="578700" cy="22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5321100" y="1885950"/>
            <a:ext cx="578700" cy="22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152400" y="-438825"/>
            <a:ext cx="7626600" cy="16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Run Length Encoding(RLE)</a:t>
            </a:r>
            <a:endParaRPr sz="2400"/>
          </a:p>
        </p:txBody>
      </p:sp>
      <p:sp>
        <p:nvSpPr>
          <p:cNvPr id="115" name="Google Shape;115;p17"/>
          <p:cNvSpPr/>
          <p:nvPr/>
        </p:nvSpPr>
        <p:spPr>
          <a:xfrm>
            <a:off x="245950" y="652275"/>
            <a:ext cx="7100400" cy="53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>
            <p:ph type="title"/>
          </p:nvPr>
        </p:nvSpPr>
        <p:spPr>
          <a:xfrm>
            <a:off x="-223325" y="819188"/>
            <a:ext cx="6626700" cy="46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Based on run-length of each character</a:t>
            </a:r>
            <a:r>
              <a:rPr lang="en" sz="1400"/>
              <a:t> write “count” only when needed!</a:t>
            </a:r>
            <a:endParaRPr sz="1400"/>
          </a:p>
        </p:txBody>
      </p:sp>
      <p:sp>
        <p:nvSpPr>
          <p:cNvPr id="117" name="Google Shape;117;p17"/>
          <p:cNvSpPr txBox="1"/>
          <p:nvPr>
            <p:ph type="title"/>
          </p:nvPr>
        </p:nvSpPr>
        <p:spPr>
          <a:xfrm>
            <a:off x="402625" y="1402200"/>
            <a:ext cx="2271600" cy="9123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/>
              <a:t>Text file</a:t>
            </a:r>
            <a:endParaRPr sz="1600" u="sng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hellowwwbbb</a:t>
            </a:r>
            <a:endParaRPr sz="1600"/>
          </a:p>
        </p:txBody>
      </p:sp>
      <p:sp>
        <p:nvSpPr>
          <p:cNvPr id="118" name="Google Shape;118;p17"/>
          <p:cNvSpPr/>
          <p:nvPr/>
        </p:nvSpPr>
        <p:spPr>
          <a:xfrm>
            <a:off x="2952950" y="1744800"/>
            <a:ext cx="578700" cy="22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 txBox="1"/>
          <p:nvPr>
            <p:ph type="title"/>
          </p:nvPr>
        </p:nvSpPr>
        <p:spPr>
          <a:xfrm>
            <a:off x="3671966" y="1623600"/>
            <a:ext cx="2526300" cy="469500"/>
          </a:xfrm>
          <a:prstGeom prst="rect">
            <a:avLst/>
          </a:prstGeom>
          <a:solidFill>
            <a:srgbClr val="07376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hello3w3b</a:t>
            </a:r>
            <a:endParaRPr sz="1600"/>
          </a:p>
        </p:txBody>
      </p:sp>
      <p:sp>
        <p:nvSpPr>
          <p:cNvPr id="120" name="Google Shape;120;p17"/>
          <p:cNvSpPr/>
          <p:nvPr/>
        </p:nvSpPr>
        <p:spPr>
          <a:xfrm>
            <a:off x="2794370" y="3882743"/>
            <a:ext cx="591300" cy="34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 txBox="1"/>
          <p:nvPr>
            <p:ph type="title"/>
          </p:nvPr>
        </p:nvSpPr>
        <p:spPr>
          <a:xfrm>
            <a:off x="-192900" y="2664575"/>
            <a:ext cx="4987200" cy="5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Final implementation on alphanumeric input</a:t>
            </a:r>
            <a:endParaRPr sz="1600"/>
          </a:p>
        </p:txBody>
      </p:sp>
      <p:sp>
        <p:nvSpPr>
          <p:cNvPr id="122" name="Google Shape;122;p17"/>
          <p:cNvSpPr/>
          <p:nvPr/>
        </p:nvSpPr>
        <p:spPr>
          <a:xfrm>
            <a:off x="6086475" y="3289700"/>
            <a:ext cx="2914800" cy="1689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Extra character(ASCII 17) is used to separate count and character.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Extra character is used only when count&gt;2, ensuring in </a:t>
            </a:r>
            <a:r>
              <a:rPr b="1" lang="en"/>
              <a:t>no case</a:t>
            </a:r>
            <a:r>
              <a:rPr lang="en"/>
              <a:t> we get a zip.txt &gt; file.txt </a:t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6665175" y="1207175"/>
            <a:ext cx="2336100" cy="145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 worst case!!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sizeof(zipped file) = sizeof(original file) </a:t>
            </a:r>
            <a:endParaRPr/>
          </a:p>
        </p:txBody>
      </p:sp>
      <p:pic>
        <p:nvPicPr>
          <p:cNvPr id="124" name="Google Shape;1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950" y="3471125"/>
            <a:ext cx="2428275" cy="124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40050" y="3471125"/>
            <a:ext cx="2526300" cy="12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468550" y="0"/>
            <a:ext cx="1917000" cy="5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u="sng"/>
              <a:t>Analysis:</a:t>
            </a:r>
            <a:endParaRPr sz="2700" u="sng"/>
          </a:p>
        </p:txBody>
      </p:sp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 b="56432" l="0" r="0" t="20746"/>
          <a:stretch/>
        </p:blipFill>
        <p:spPr>
          <a:xfrm>
            <a:off x="4307475" y="759875"/>
            <a:ext cx="3570975" cy="8185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2" name="Google Shape;132;p18"/>
          <p:cNvPicPr preferRelativeResize="0"/>
          <p:nvPr/>
        </p:nvPicPr>
        <p:blipFill rotWithShape="1">
          <a:blip r:embed="rId4">
            <a:alphaModFix/>
          </a:blip>
          <a:srcRect b="60971" l="0" r="0" t="16041"/>
          <a:stretch/>
        </p:blipFill>
        <p:spPr>
          <a:xfrm>
            <a:off x="4307475" y="1797675"/>
            <a:ext cx="3570975" cy="872100"/>
          </a:xfrm>
          <a:prstGeom prst="rect">
            <a:avLst/>
          </a:prstGeom>
          <a:noFill/>
          <a:ln cap="flat" cmpd="sng" w="38100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3" name="Google Shape;133;p18"/>
          <p:cNvPicPr preferRelativeResize="0"/>
          <p:nvPr/>
        </p:nvPicPr>
        <p:blipFill rotWithShape="1">
          <a:blip r:embed="rId5">
            <a:alphaModFix/>
          </a:blip>
          <a:srcRect b="50001" l="0" r="0" t="22606"/>
          <a:stretch/>
        </p:blipFill>
        <p:spPr>
          <a:xfrm>
            <a:off x="322375" y="1076613"/>
            <a:ext cx="3570975" cy="98362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4" name="Google Shape;134;p18"/>
          <p:cNvPicPr preferRelativeResize="0"/>
          <p:nvPr/>
        </p:nvPicPr>
        <p:blipFill rotWithShape="1">
          <a:blip r:embed="rId6">
            <a:alphaModFix/>
          </a:blip>
          <a:srcRect b="56747" l="0" r="0" t="19810"/>
          <a:stretch/>
        </p:blipFill>
        <p:spPr>
          <a:xfrm>
            <a:off x="694975" y="2889075"/>
            <a:ext cx="3231600" cy="707225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5" name="Google Shape;135;p18"/>
          <p:cNvPicPr preferRelativeResize="0"/>
          <p:nvPr/>
        </p:nvPicPr>
        <p:blipFill rotWithShape="1">
          <a:blip r:embed="rId7">
            <a:alphaModFix/>
          </a:blip>
          <a:srcRect b="54711" l="0" r="32028" t="19038"/>
          <a:stretch/>
        </p:blipFill>
        <p:spPr>
          <a:xfrm>
            <a:off x="276875" y="4200525"/>
            <a:ext cx="1757100" cy="7501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6" name="Google Shape;136;p18"/>
          <p:cNvPicPr preferRelativeResize="0"/>
          <p:nvPr/>
        </p:nvPicPr>
        <p:blipFill rotWithShape="1">
          <a:blip r:embed="rId8">
            <a:alphaModFix/>
          </a:blip>
          <a:srcRect b="54710" l="0" r="44894" t="19040"/>
          <a:stretch/>
        </p:blipFill>
        <p:spPr>
          <a:xfrm>
            <a:off x="2456275" y="4200525"/>
            <a:ext cx="1470300" cy="7501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7" name="Google Shape;137;p18"/>
          <p:cNvPicPr preferRelativeResize="0"/>
          <p:nvPr/>
        </p:nvPicPr>
        <p:blipFill rotWithShape="1">
          <a:blip r:embed="rId9">
            <a:alphaModFix/>
          </a:blip>
          <a:srcRect b="60014" l="0" r="32836" t="17280"/>
          <a:stretch/>
        </p:blipFill>
        <p:spPr>
          <a:xfrm>
            <a:off x="4573675" y="4166325"/>
            <a:ext cx="2094325" cy="8185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8" name="Google Shape;138;p18"/>
          <p:cNvPicPr preferRelativeResize="0"/>
          <p:nvPr/>
        </p:nvPicPr>
        <p:blipFill rotWithShape="1">
          <a:blip r:embed="rId10">
            <a:alphaModFix/>
          </a:blip>
          <a:srcRect b="54608" l="0" r="31394" t="20507"/>
          <a:stretch/>
        </p:blipFill>
        <p:spPr>
          <a:xfrm>
            <a:off x="6964838" y="4166225"/>
            <a:ext cx="2094325" cy="818500"/>
          </a:xfrm>
          <a:prstGeom prst="rect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9" name="Google Shape;139;p18"/>
          <p:cNvPicPr preferRelativeResize="0"/>
          <p:nvPr/>
        </p:nvPicPr>
        <p:blipFill rotWithShape="1">
          <a:blip r:embed="rId11">
            <a:alphaModFix/>
          </a:blip>
          <a:srcRect b="59694" l="0" r="0" t="17457"/>
          <a:stretch/>
        </p:blipFill>
        <p:spPr>
          <a:xfrm>
            <a:off x="4862500" y="2889063"/>
            <a:ext cx="2843224" cy="707226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0" name="Google Shape;140;p18"/>
          <p:cNvSpPr txBox="1"/>
          <p:nvPr>
            <p:ph type="title"/>
          </p:nvPr>
        </p:nvSpPr>
        <p:spPr>
          <a:xfrm>
            <a:off x="3215775" y="185400"/>
            <a:ext cx="5090100" cy="5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Reduction-by % = (</a:t>
            </a:r>
            <a:r>
              <a:rPr lang="en" sz="1400">
                <a:solidFill>
                  <a:srgbClr val="FFFF00"/>
                </a:solidFill>
              </a:rPr>
              <a:t>actual</a:t>
            </a:r>
            <a:r>
              <a:rPr lang="en" sz="1400">
                <a:solidFill>
                  <a:srgbClr val="FFFF00"/>
                </a:solidFill>
              </a:rPr>
              <a:t> size</a:t>
            </a:r>
            <a:r>
              <a:rPr lang="en" sz="1400"/>
              <a:t>-</a:t>
            </a:r>
            <a:r>
              <a:rPr lang="en" sz="1400">
                <a:solidFill>
                  <a:srgbClr val="00FFFF"/>
                </a:solidFill>
              </a:rPr>
              <a:t>zipped size</a:t>
            </a:r>
            <a:r>
              <a:rPr lang="en" sz="1400"/>
              <a:t>/</a:t>
            </a:r>
            <a:r>
              <a:rPr lang="en" sz="1400">
                <a:solidFill>
                  <a:srgbClr val="FFFF00"/>
                </a:solidFill>
              </a:rPr>
              <a:t>actual size</a:t>
            </a:r>
            <a:r>
              <a:rPr lang="en" sz="1400"/>
              <a:t>)*100</a:t>
            </a:r>
            <a:endParaRPr sz="1400"/>
          </a:p>
        </p:txBody>
      </p:sp>
      <p:sp>
        <p:nvSpPr>
          <p:cNvPr id="141" name="Google Shape;141;p18"/>
          <p:cNvSpPr/>
          <p:nvPr/>
        </p:nvSpPr>
        <p:spPr>
          <a:xfrm>
            <a:off x="149700" y="2760375"/>
            <a:ext cx="8736000" cy="53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 rot="5400000">
            <a:off x="3185275" y="3851925"/>
            <a:ext cx="2129700" cy="534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8169725" y="1994925"/>
            <a:ext cx="545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0%</a:t>
            </a:r>
            <a:endParaRPr u="sng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8169725" y="930325"/>
            <a:ext cx="545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45</a:t>
            </a:r>
            <a:r>
              <a:rPr lang="en" u="sng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u="sng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2918750" y="3766650"/>
            <a:ext cx="545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65</a:t>
            </a:r>
            <a:r>
              <a:rPr lang="en" u="sng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u="sng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8057500" y="3766650"/>
            <a:ext cx="545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r>
              <a:rPr lang="en" u="sng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u="sng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804650" y="3766638"/>
            <a:ext cx="545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57</a:t>
            </a:r>
            <a:r>
              <a:rPr lang="en" u="sng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u="sng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5488113" y="3766650"/>
            <a:ext cx="545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81</a:t>
            </a:r>
            <a:r>
              <a:rPr lang="en" u="sng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%</a:t>
            </a:r>
            <a:endParaRPr u="sng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1041875" y="2119175"/>
            <a:ext cx="19170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00"/>
                </a:solidFill>
                <a:latin typeface="Roboto"/>
                <a:ea typeface="Roboto"/>
                <a:cs typeface="Roboto"/>
                <a:sym typeface="Roboto"/>
              </a:rPr>
              <a:t>Original size</a:t>
            </a:r>
            <a:endParaRPr sz="1800">
              <a:solidFill>
                <a:srgbClr val="FF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7934475" y="1246875"/>
            <a:ext cx="13326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FF00"/>
                </a:solidFill>
                <a:latin typeface="Roboto"/>
                <a:ea typeface="Roboto"/>
                <a:cs typeface="Roboto"/>
                <a:sym typeface="Roboto"/>
              </a:rPr>
              <a:t>Huffman</a:t>
            </a:r>
            <a:endParaRPr sz="1700">
              <a:solidFill>
                <a:srgbClr val="00FF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8"/>
          <p:cNvSpPr txBox="1"/>
          <p:nvPr/>
        </p:nvSpPr>
        <p:spPr>
          <a:xfrm>
            <a:off x="7934475" y="2336350"/>
            <a:ext cx="12096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FF"/>
                </a:solidFill>
                <a:latin typeface="Roboto"/>
                <a:ea typeface="Roboto"/>
                <a:cs typeface="Roboto"/>
                <a:sym typeface="Roboto"/>
              </a:rPr>
              <a:t>Run-Length</a:t>
            </a:r>
            <a:endParaRPr sz="1500">
              <a:solidFill>
                <a:srgbClr val="FF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149700" y="557200"/>
            <a:ext cx="545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1.)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8"/>
          <p:cNvSpPr txBox="1"/>
          <p:nvPr/>
        </p:nvSpPr>
        <p:spPr>
          <a:xfrm>
            <a:off x="4245000" y="2904375"/>
            <a:ext cx="545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.)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18"/>
          <p:cNvSpPr txBox="1"/>
          <p:nvPr/>
        </p:nvSpPr>
        <p:spPr>
          <a:xfrm>
            <a:off x="152400" y="2891588"/>
            <a:ext cx="545400" cy="4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.)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You!</a:t>
            </a:r>
            <a:endParaRPr/>
          </a:p>
        </p:txBody>
      </p:sp>
      <p:cxnSp>
        <p:nvCxnSpPr>
          <p:cNvPr id="160" name="Google Shape;160;p19"/>
          <p:cNvCxnSpPr/>
          <p:nvPr/>
        </p:nvCxnSpPr>
        <p:spPr>
          <a:xfrm flipH="1" rot="10800000">
            <a:off x="535450" y="556925"/>
            <a:ext cx="1287600" cy="13800"/>
          </a:xfrm>
          <a:prstGeom prst="straightConnector1">
            <a:avLst/>
          </a:prstGeom>
          <a:noFill/>
          <a:ln cap="flat" cmpd="sng" w="762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19"/>
          <p:cNvCxnSpPr/>
          <p:nvPr/>
        </p:nvCxnSpPr>
        <p:spPr>
          <a:xfrm flipH="1">
            <a:off x="570725" y="556925"/>
            <a:ext cx="6300" cy="1128300"/>
          </a:xfrm>
          <a:prstGeom prst="straightConnector1">
            <a:avLst/>
          </a:prstGeom>
          <a:noFill/>
          <a:ln cap="flat" cmpd="sng" w="762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9"/>
          <p:cNvCxnSpPr/>
          <p:nvPr/>
        </p:nvCxnSpPr>
        <p:spPr>
          <a:xfrm flipH="1">
            <a:off x="4821350" y="4603350"/>
            <a:ext cx="1287600" cy="13800"/>
          </a:xfrm>
          <a:prstGeom prst="straightConnector1">
            <a:avLst/>
          </a:prstGeom>
          <a:noFill/>
          <a:ln cap="flat" cmpd="sng" w="762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9"/>
          <p:cNvCxnSpPr/>
          <p:nvPr/>
        </p:nvCxnSpPr>
        <p:spPr>
          <a:xfrm flipH="1" rot="10800000">
            <a:off x="6066625" y="3488850"/>
            <a:ext cx="6300" cy="1128300"/>
          </a:xfrm>
          <a:prstGeom prst="straightConnector1">
            <a:avLst/>
          </a:prstGeom>
          <a:noFill/>
          <a:ln cap="flat" cmpd="sng" w="76200">
            <a:solidFill>
              <a:srgbClr val="FFE5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