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7f2d30d9cc49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7f2d30d9cc49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55670c87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55670c87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55670c87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55670c87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55670c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55670c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5670c872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55670c872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561a9f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561a9f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878ac1bf_3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878ac1bf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11" Type="http://schemas.openxmlformats.org/officeDocument/2006/relationships/image" Target="../media/image6.jpg"/><Relationship Id="rId10" Type="http://schemas.openxmlformats.org/officeDocument/2006/relationships/image" Target="../media/image10.jpg"/><Relationship Id="rId9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4294967295" type="title"/>
          </p:nvPr>
        </p:nvSpPr>
        <p:spPr>
          <a:xfrm>
            <a:off x="117200" y="941050"/>
            <a:ext cx="4190400" cy="9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Project: Parallel ZIP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213650" y="2045150"/>
            <a:ext cx="69654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Slab"/>
                <a:ea typeface="Roboto Slab"/>
                <a:cs typeface="Roboto Slab"/>
                <a:sym typeface="Roboto Slab"/>
              </a:rPr>
              <a:t>Two encoding schemes</a:t>
            </a:r>
            <a:r>
              <a:rPr lang="en" sz="2500"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Font typeface="Roboto Slab"/>
              <a:buChar char="●"/>
            </a:pPr>
            <a:r>
              <a:rPr lang="en" sz="2500">
                <a:latin typeface="Roboto Slab"/>
                <a:ea typeface="Roboto Slab"/>
                <a:cs typeface="Roboto Slab"/>
                <a:sym typeface="Roboto Slab"/>
              </a:rPr>
              <a:t>Huffman Coding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 Slab"/>
              <a:buChar char="●"/>
            </a:pPr>
            <a:r>
              <a:rPr lang="en" sz="2500">
                <a:latin typeface="Roboto Slab"/>
                <a:ea typeface="Roboto Slab"/>
                <a:cs typeface="Roboto Slab"/>
                <a:sym typeface="Roboto Slab"/>
              </a:rPr>
              <a:t>Run-length Coding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3650" y="3997800"/>
            <a:ext cx="8537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Team Members:</a:t>
            </a:r>
            <a:endParaRPr sz="1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Ajinkya (18110013) </a:t>
            </a: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|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Jitender 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(18110075)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</a:t>
            </a: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|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Palak 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(18110110) </a:t>
            </a: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|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Sagar (18110149)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34325" y="1745275"/>
            <a:ext cx="3648300" cy="37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4294967295" type="title"/>
          </p:nvPr>
        </p:nvSpPr>
        <p:spPr>
          <a:xfrm>
            <a:off x="117200" y="75450"/>
            <a:ext cx="4104900" cy="9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3C47D"/>
                </a:solidFill>
              </a:rPr>
              <a:t>IIT Gandhinagar </a:t>
            </a:r>
            <a:endParaRPr sz="3600">
              <a:solidFill>
                <a:srgbClr val="93C47D"/>
              </a:solidFill>
            </a:endParaRPr>
          </a:p>
        </p:txBody>
      </p:sp>
      <p:sp>
        <p:nvSpPr>
          <p:cNvPr id="68" name="Google Shape;68;p13"/>
          <p:cNvSpPr txBox="1"/>
          <p:nvPr>
            <p:ph idx="4294967295" type="title"/>
          </p:nvPr>
        </p:nvSpPr>
        <p:spPr>
          <a:xfrm>
            <a:off x="7050875" y="0"/>
            <a:ext cx="22218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Course: CS 301</a:t>
            </a:r>
            <a:endParaRPr sz="1800">
              <a:solidFill>
                <a:srgbClr val="93C47D"/>
              </a:solidFill>
            </a:endParaRPr>
          </a:p>
        </p:txBody>
      </p:sp>
      <p:sp>
        <p:nvSpPr>
          <p:cNvPr id="69" name="Google Shape;69;p13"/>
          <p:cNvSpPr txBox="1"/>
          <p:nvPr>
            <p:ph idx="4294967295" type="title"/>
          </p:nvPr>
        </p:nvSpPr>
        <p:spPr>
          <a:xfrm>
            <a:off x="7050875" y="645075"/>
            <a:ext cx="2085600" cy="6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Instructor:</a:t>
            </a:r>
            <a:endParaRPr sz="18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3C47D"/>
                </a:solidFill>
              </a:rPr>
              <a:t>Nipun Batra</a:t>
            </a:r>
            <a:endParaRPr sz="1800"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152400" y="-438825"/>
            <a:ext cx="76266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Huffman Coding Implementation</a:t>
            </a:r>
            <a:endParaRPr sz="2400"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45950" y="1251075"/>
            <a:ext cx="3954000" cy="15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Huffman Tree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Variable length encoding (greedy)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Prefix rule- no ambiguity in decoding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 complexity -</a:t>
            </a:r>
            <a:r>
              <a:rPr lang="en" sz="1600">
                <a:solidFill>
                  <a:srgbClr val="00FF00"/>
                </a:solidFill>
              </a:rPr>
              <a:t>O(nlogn)</a:t>
            </a:r>
            <a:endParaRPr sz="1600">
              <a:solidFill>
                <a:srgbClr val="00FF00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245950" y="652275"/>
            <a:ext cx="71004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150" y="1251075"/>
            <a:ext cx="3385051" cy="3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152400" y="-438825"/>
            <a:ext cx="76266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Compression through Huffman encoding:</a:t>
            </a:r>
            <a:endParaRPr sz="2400"/>
          </a:p>
        </p:txBody>
      </p:sp>
      <p:sp>
        <p:nvSpPr>
          <p:cNvPr id="83" name="Google Shape;83;p15"/>
          <p:cNvSpPr/>
          <p:nvPr/>
        </p:nvSpPr>
        <p:spPr>
          <a:xfrm>
            <a:off x="245950" y="652275"/>
            <a:ext cx="66228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239250" y="2111625"/>
            <a:ext cx="1907400" cy="16179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0E0E3"/>
                </a:solidFill>
                <a:latin typeface="Roboto Slab"/>
                <a:ea typeface="Roboto Slab"/>
                <a:cs typeface="Roboto Slab"/>
                <a:sym typeface="Roboto Slab"/>
              </a:rPr>
              <a:t>   Compressed file</a:t>
            </a:r>
            <a:endParaRPr sz="1600" u="sng">
              <a:solidFill>
                <a:srgbClr val="D0E0E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0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X</a:t>
            </a:r>
            <a:r>
              <a:rPr lang="en" sz="1600">
                <a:solidFill>
                  <a:srgbClr val="FFD966"/>
                </a:solidFill>
                <a:latin typeface="Roboto Slab"/>
                <a:ea typeface="Roboto Slab"/>
                <a:cs typeface="Roboto Slab"/>
                <a:sym typeface="Roboto Slab"/>
              </a:rPr>
              <a:t>Y</a:t>
            </a:r>
            <a:r>
              <a:rPr lang="en" sz="1600">
                <a:solidFill>
                  <a:srgbClr val="FFD966"/>
                </a:solidFill>
                <a:latin typeface="Roboto Slab"/>
                <a:ea typeface="Roboto Slab"/>
                <a:cs typeface="Roboto Slab"/>
                <a:sym typeface="Roboto Slab"/>
              </a:rPr>
              <a:t>...</a:t>
            </a:r>
            <a:endParaRPr sz="1600">
              <a:solidFill>
                <a:srgbClr val="FFD9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45950" y="2111625"/>
            <a:ext cx="1907400" cy="1617900"/>
          </a:xfrm>
          <a:prstGeom prst="rect">
            <a:avLst/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0E0E3"/>
                </a:solidFill>
                <a:latin typeface="Roboto Slab"/>
                <a:ea typeface="Roboto Slab"/>
                <a:cs typeface="Roboto Slab"/>
                <a:sym typeface="Roboto Slab"/>
              </a:rPr>
              <a:t>      </a:t>
            </a:r>
            <a:r>
              <a:rPr lang="en" sz="1600">
                <a:solidFill>
                  <a:srgbClr val="D0E0E3"/>
                </a:solidFill>
                <a:latin typeface="Roboto Slab"/>
                <a:ea typeface="Roboto Slab"/>
                <a:cs typeface="Roboto Slab"/>
                <a:sym typeface="Roboto Slab"/>
              </a:rPr>
              <a:t>Text File</a:t>
            </a:r>
            <a:endParaRPr sz="1600">
              <a:solidFill>
                <a:srgbClr val="D0E0E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0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abbb</a:t>
            </a:r>
            <a:r>
              <a:rPr lang="en" sz="1600">
                <a:solidFill>
                  <a:srgbClr val="FFD966"/>
                </a:solidFill>
                <a:latin typeface="Roboto Slab"/>
                <a:ea typeface="Roboto Slab"/>
                <a:cs typeface="Roboto Slab"/>
                <a:sym typeface="Roboto Slab"/>
              </a:rPr>
              <a:t>ac...</a:t>
            </a:r>
            <a:endParaRPr sz="1600">
              <a:solidFill>
                <a:srgbClr val="FFD9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3242600" y="2416863"/>
            <a:ext cx="1907400" cy="1007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Encodings: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 : 00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 : 01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...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216500" y="3788250"/>
            <a:ext cx="5965200" cy="115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flipH="1">
            <a:off x="970950" y="793088"/>
            <a:ext cx="6445500" cy="1259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318725" y="3777600"/>
            <a:ext cx="1831200" cy="885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Decimal(00010101)=21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Char X=21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297400" y="1003100"/>
            <a:ext cx="1907400" cy="9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Int X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=21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=00010101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=abbb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152400" y="-438825"/>
            <a:ext cx="76266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Length Encoding(RLE)</a:t>
            </a:r>
            <a:endParaRPr sz="2400"/>
          </a:p>
        </p:txBody>
      </p:sp>
      <p:sp>
        <p:nvSpPr>
          <p:cNvPr id="96" name="Google Shape;96;p16"/>
          <p:cNvSpPr/>
          <p:nvPr/>
        </p:nvSpPr>
        <p:spPr>
          <a:xfrm>
            <a:off x="245950" y="652275"/>
            <a:ext cx="71004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5513975" y="1737000"/>
            <a:ext cx="3836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run length &lt;=2, no encoding </a:t>
            </a:r>
            <a:endParaRPr sz="1600"/>
          </a:p>
        </p:txBody>
      </p:sp>
      <p:sp>
        <p:nvSpPr>
          <p:cNvPr id="98" name="Google Shape;98;p16"/>
          <p:cNvSpPr/>
          <p:nvPr/>
        </p:nvSpPr>
        <p:spPr>
          <a:xfrm rot="-970407">
            <a:off x="1959813" y="1623524"/>
            <a:ext cx="641905" cy="1359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 rot="1094381">
            <a:off x="1960668" y="2116348"/>
            <a:ext cx="640270" cy="1363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107175" y="1359300"/>
            <a:ext cx="1648500" cy="9954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Text file</a:t>
            </a:r>
            <a:endParaRPr sz="16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hello</a:t>
            </a:r>
            <a:endParaRPr sz="1600"/>
          </a:p>
        </p:txBody>
      </p:sp>
      <p:sp>
        <p:nvSpPr>
          <p:cNvPr id="101" name="Google Shape;101;p16"/>
          <p:cNvSpPr txBox="1"/>
          <p:nvPr>
            <p:ph type="title"/>
          </p:nvPr>
        </p:nvSpPr>
        <p:spPr>
          <a:xfrm>
            <a:off x="2611116" y="1359300"/>
            <a:ext cx="2526300" cy="4695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hello</a:t>
            </a:r>
            <a:endParaRPr sz="1600"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2612630" y="2112945"/>
            <a:ext cx="2526300" cy="4695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1h1e2l1o</a:t>
            </a:r>
            <a:endParaRPr sz="1600"/>
          </a:p>
        </p:txBody>
      </p:sp>
      <p:sp>
        <p:nvSpPr>
          <p:cNvPr id="103" name="Google Shape;103;p16"/>
          <p:cNvSpPr/>
          <p:nvPr/>
        </p:nvSpPr>
        <p:spPr>
          <a:xfrm>
            <a:off x="4146875" y="769975"/>
            <a:ext cx="1367100" cy="525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Better!!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-1088338">
            <a:off x="1939557" y="3936886"/>
            <a:ext cx="642742" cy="1499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1224348">
            <a:off x="1939554" y="4488349"/>
            <a:ext cx="642734" cy="1500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107175" y="3640550"/>
            <a:ext cx="1633500" cy="111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Text file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wwwwbbbbb</a:t>
            </a:r>
            <a:endParaRPr sz="1600"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2588225" y="3640550"/>
            <a:ext cx="2503200" cy="525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wwwwbbbbb</a:t>
            </a:r>
            <a:endParaRPr sz="1600"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2589725" y="4483275"/>
            <a:ext cx="2503200" cy="525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4w5b</a:t>
            </a:r>
            <a:endParaRPr sz="1600"/>
          </a:p>
        </p:txBody>
      </p:sp>
      <p:sp>
        <p:nvSpPr>
          <p:cNvPr id="109" name="Google Shape;109;p16"/>
          <p:cNvSpPr/>
          <p:nvPr/>
        </p:nvSpPr>
        <p:spPr>
          <a:xfrm>
            <a:off x="3771825" y="4040625"/>
            <a:ext cx="1367100" cy="525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Better!!</a:t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5575200" y="4189575"/>
            <a:ext cx="35688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run length &gt;2, do encoding </a:t>
            </a:r>
            <a:endParaRPr sz="1600"/>
          </a:p>
        </p:txBody>
      </p:sp>
      <p:sp>
        <p:nvSpPr>
          <p:cNvPr id="111" name="Google Shape;111;p16"/>
          <p:cNvSpPr/>
          <p:nvPr/>
        </p:nvSpPr>
        <p:spPr>
          <a:xfrm>
            <a:off x="5321100" y="4338525"/>
            <a:ext cx="5787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321100" y="1885950"/>
            <a:ext cx="5787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52400" y="-438825"/>
            <a:ext cx="76266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Length Encoding(RLE)</a:t>
            </a:r>
            <a:endParaRPr sz="2400"/>
          </a:p>
        </p:txBody>
      </p:sp>
      <p:sp>
        <p:nvSpPr>
          <p:cNvPr id="118" name="Google Shape;118;p17"/>
          <p:cNvSpPr/>
          <p:nvPr/>
        </p:nvSpPr>
        <p:spPr>
          <a:xfrm>
            <a:off x="245950" y="652275"/>
            <a:ext cx="71004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-223325" y="819188"/>
            <a:ext cx="6626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run-length of each character</a:t>
            </a:r>
            <a:r>
              <a:rPr lang="en" sz="1400"/>
              <a:t> write “count” only when needed!</a:t>
            </a:r>
            <a:endParaRPr sz="1400"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02625" y="1402200"/>
            <a:ext cx="2271600" cy="9123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Text file</a:t>
            </a:r>
            <a:endParaRPr sz="16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hellowwwbbb</a:t>
            </a:r>
            <a:endParaRPr sz="1600"/>
          </a:p>
        </p:txBody>
      </p:sp>
      <p:sp>
        <p:nvSpPr>
          <p:cNvPr id="121" name="Google Shape;121;p17"/>
          <p:cNvSpPr/>
          <p:nvPr/>
        </p:nvSpPr>
        <p:spPr>
          <a:xfrm>
            <a:off x="2952950" y="1744800"/>
            <a:ext cx="5787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3671966" y="1623600"/>
            <a:ext cx="2526300" cy="4695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hello3w3b</a:t>
            </a:r>
            <a:endParaRPr sz="1600"/>
          </a:p>
        </p:txBody>
      </p:sp>
      <p:sp>
        <p:nvSpPr>
          <p:cNvPr id="123" name="Google Shape;123;p17"/>
          <p:cNvSpPr/>
          <p:nvPr/>
        </p:nvSpPr>
        <p:spPr>
          <a:xfrm>
            <a:off x="2794370" y="3882743"/>
            <a:ext cx="591300" cy="34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-192900" y="2664575"/>
            <a:ext cx="49872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Final implementation on alphanumeric input</a:t>
            </a:r>
            <a:endParaRPr sz="1600"/>
          </a:p>
        </p:txBody>
      </p:sp>
      <p:sp>
        <p:nvSpPr>
          <p:cNvPr id="125" name="Google Shape;125;p17"/>
          <p:cNvSpPr/>
          <p:nvPr/>
        </p:nvSpPr>
        <p:spPr>
          <a:xfrm>
            <a:off x="6086475" y="3289700"/>
            <a:ext cx="2914800" cy="16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Extra character(ASCII 17) is used to separate count and character.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Extra character is used only when count&gt;2, ensuring in </a:t>
            </a:r>
            <a:r>
              <a:rPr b="1" lang="en"/>
              <a:t>no case</a:t>
            </a:r>
            <a:r>
              <a:rPr lang="en"/>
              <a:t> we get a zip.txt &gt; file.txt 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665175" y="1207175"/>
            <a:ext cx="2336100" cy="14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worst case!!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sizeof(zipped file) = sizeof(original file) 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0" y="3471125"/>
            <a:ext cx="2428275" cy="12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050" y="3471125"/>
            <a:ext cx="2526300" cy="12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468550" y="0"/>
            <a:ext cx="19170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Analysis:</a:t>
            </a:r>
            <a:endParaRPr sz="2700" u="sng"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56432" l="0" r="0" t="20746"/>
          <a:stretch/>
        </p:blipFill>
        <p:spPr>
          <a:xfrm>
            <a:off x="4307475" y="759875"/>
            <a:ext cx="3570975" cy="818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4">
            <a:alphaModFix/>
          </a:blip>
          <a:srcRect b="60971" l="0" r="0" t="16041"/>
          <a:stretch/>
        </p:blipFill>
        <p:spPr>
          <a:xfrm>
            <a:off x="4307475" y="1797675"/>
            <a:ext cx="3570975" cy="8721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5">
            <a:alphaModFix/>
          </a:blip>
          <a:srcRect b="50001" l="0" r="0" t="22606"/>
          <a:stretch/>
        </p:blipFill>
        <p:spPr>
          <a:xfrm>
            <a:off x="322375" y="1076613"/>
            <a:ext cx="3570975" cy="98362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6">
            <a:alphaModFix/>
          </a:blip>
          <a:srcRect b="56747" l="0" r="0" t="19810"/>
          <a:stretch/>
        </p:blipFill>
        <p:spPr>
          <a:xfrm>
            <a:off x="694975" y="2889075"/>
            <a:ext cx="3231600" cy="707225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7">
            <a:alphaModFix/>
          </a:blip>
          <a:srcRect b="54711" l="0" r="32028" t="19038"/>
          <a:stretch/>
        </p:blipFill>
        <p:spPr>
          <a:xfrm>
            <a:off x="276875" y="4200525"/>
            <a:ext cx="1757100" cy="750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8">
            <a:alphaModFix/>
          </a:blip>
          <a:srcRect b="54710" l="0" r="44894" t="19040"/>
          <a:stretch/>
        </p:blipFill>
        <p:spPr>
          <a:xfrm>
            <a:off x="2456275" y="4200525"/>
            <a:ext cx="1470300" cy="750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9">
            <a:alphaModFix/>
          </a:blip>
          <a:srcRect b="60014" l="0" r="32836" t="17280"/>
          <a:stretch/>
        </p:blipFill>
        <p:spPr>
          <a:xfrm>
            <a:off x="4573675" y="4166325"/>
            <a:ext cx="2094325" cy="818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10">
            <a:alphaModFix/>
          </a:blip>
          <a:srcRect b="54608" l="0" r="31394" t="20507"/>
          <a:stretch/>
        </p:blipFill>
        <p:spPr>
          <a:xfrm>
            <a:off x="6964838" y="4166225"/>
            <a:ext cx="2094325" cy="81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18"/>
          <p:cNvPicPr preferRelativeResize="0"/>
          <p:nvPr/>
        </p:nvPicPr>
        <p:blipFill rotWithShape="1">
          <a:blip r:embed="rId11">
            <a:alphaModFix/>
          </a:blip>
          <a:srcRect b="59694" l="0" r="0" t="17457"/>
          <a:stretch/>
        </p:blipFill>
        <p:spPr>
          <a:xfrm>
            <a:off x="4862500" y="2889063"/>
            <a:ext cx="2843224" cy="707226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18"/>
          <p:cNvSpPr txBox="1"/>
          <p:nvPr>
            <p:ph type="title"/>
          </p:nvPr>
        </p:nvSpPr>
        <p:spPr>
          <a:xfrm>
            <a:off x="3215775" y="185400"/>
            <a:ext cx="50901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Reduction-by % = (</a:t>
            </a:r>
            <a:r>
              <a:rPr lang="en" sz="1400">
                <a:solidFill>
                  <a:srgbClr val="FFFF00"/>
                </a:solidFill>
              </a:rPr>
              <a:t>actual</a:t>
            </a:r>
            <a:r>
              <a:rPr lang="en" sz="1400">
                <a:solidFill>
                  <a:srgbClr val="FFFF00"/>
                </a:solidFill>
              </a:rPr>
              <a:t> size</a:t>
            </a:r>
            <a:r>
              <a:rPr lang="en" sz="1400"/>
              <a:t>-</a:t>
            </a:r>
            <a:r>
              <a:rPr lang="en" sz="1400">
                <a:solidFill>
                  <a:srgbClr val="00FFFF"/>
                </a:solidFill>
              </a:rPr>
              <a:t>zipped size</a:t>
            </a:r>
            <a:r>
              <a:rPr lang="en" sz="1400"/>
              <a:t>/</a:t>
            </a:r>
            <a:r>
              <a:rPr lang="en" sz="1400">
                <a:solidFill>
                  <a:srgbClr val="FFFF00"/>
                </a:solidFill>
              </a:rPr>
              <a:t>actual size</a:t>
            </a:r>
            <a:r>
              <a:rPr lang="en" sz="1400"/>
              <a:t>)*100</a:t>
            </a:r>
            <a:endParaRPr sz="1400"/>
          </a:p>
        </p:txBody>
      </p:sp>
      <p:sp>
        <p:nvSpPr>
          <p:cNvPr id="144" name="Google Shape;144;p18"/>
          <p:cNvSpPr/>
          <p:nvPr/>
        </p:nvSpPr>
        <p:spPr>
          <a:xfrm>
            <a:off x="149700" y="2760375"/>
            <a:ext cx="87360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 rot="5400000">
            <a:off x="3185275" y="3851925"/>
            <a:ext cx="21297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 txBox="1"/>
          <p:nvPr/>
        </p:nvSpPr>
        <p:spPr>
          <a:xfrm>
            <a:off x="8169725" y="1994925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8169725" y="930325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45</a:t>
            </a: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2918750" y="3766650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65</a:t>
            </a: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8057500" y="3766650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804650" y="3766638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57</a:t>
            </a: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5488113" y="3766650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81</a:t>
            </a: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041875" y="2119175"/>
            <a:ext cx="1917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Original size</a:t>
            </a:r>
            <a:endParaRPr sz="18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7934475" y="1246875"/>
            <a:ext cx="1332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Huffman</a:t>
            </a:r>
            <a:endParaRPr sz="17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7934475" y="2336350"/>
            <a:ext cx="1209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Run-Length</a:t>
            </a:r>
            <a:endParaRPr sz="15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49700" y="557200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4245000" y="2904375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52400" y="2891588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cxnSp>
        <p:nvCxnSpPr>
          <p:cNvPr id="163" name="Google Shape;163;p19"/>
          <p:cNvCxnSpPr/>
          <p:nvPr/>
        </p:nvCxnSpPr>
        <p:spPr>
          <a:xfrm flipH="1" rot="10800000">
            <a:off x="535450" y="556925"/>
            <a:ext cx="1287600" cy="138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9"/>
          <p:cNvCxnSpPr/>
          <p:nvPr/>
        </p:nvCxnSpPr>
        <p:spPr>
          <a:xfrm flipH="1">
            <a:off x="570725" y="556925"/>
            <a:ext cx="6300" cy="11283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9"/>
          <p:cNvCxnSpPr/>
          <p:nvPr/>
        </p:nvCxnSpPr>
        <p:spPr>
          <a:xfrm flipH="1">
            <a:off x="4821350" y="4603350"/>
            <a:ext cx="1287600" cy="138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9"/>
          <p:cNvCxnSpPr/>
          <p:nvPr/>
        </p:nvCxnSpPr>
        <p:spPr>
          <a:xfrm flipH="1" rot="10800000">
            <a:off x="6066625" y="3488850"/>
            <a:ext cx="6300" cy="11283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