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2477724" y="415650"/>
            <a:ext cx="6244200" cy="0"/>
          </a:xfrm>
          <a:prstGeom prst="straightConnector1">
            <a:avLst/>
          </a:prstGeom>
          <a:noFill/>
          <a:ln cap="flat" cmpd="sng" w="38100">
            <a:solidFill>
              <a:schemeClr val="lt1"/>
            </a:solidFill>
            <a:prstDash val="solid"/>
            <a:round/>
            <a:headEnd len="med" w="med" type="none"/>
            <a:tailEnd len="med" w="med" type="none"/>
          </a:ln>
        </p:spPr>
      </p:cxnSp>
      <p:cxnSp>
        <p:nvCxnSpPr>
          <p:cNvPr id="11" name="Shape 11"/>
          <p:cNvCxnSpPr/>
          <p:nvPr/>
        </p:nvCxnSpPr>
        <p:spPr>
          <a:xfrm>
            <a:off x="2477724" y="4740000"/>
            <a:ext cx="6244200" cy="0"/>
          </a:xfrm>
          <a:prstGeom prst="straightConnector1">
            <a:avLst/>
          </a:prstGeom>
          <a:noFill/>
          <a:ln cap="flat" cmpd="sng" w="19050">
            <a:solidFill>
              <a:schemeClr val="lt1"/>
            </a:solidFill>
            <a:prstDash val="solid"/>
            <a:round/>
            <a:headEnd len="med" w="med" type="none"/>
            <a:tailEnd len="med" w="med" type="none"/>
          </a:ln>
        </p:spPr>
      </p:cxnSp>
      <p:cxnSp>
        <p:nvCxnSpPr>
          <p:cNvPr id="12" name="Shape 12"/>
          <p:cNvCxnSpPr/>
          <p:nvPr/>
        </p:nvCxnSpPr>
        <p:spPr>
          <a:xfrm>
            <a:off x="425198" y="415650"/>
            <a:ext cx="183300" cy="0"/>
          </a:xfrm>
          <a:prstGeom prst="straightConnector1">
            <a:avLst/>
          </a:prstGeom>
          <a:noFill/>
          <a:ln cap="flat" cmpd="sng" w="19050">
            <a:solidFill>
              <a:schemeClr val="lt1"/>
            </a:solidFill>
            <a:prstDash val="solid"/>
            <a:round/>
            <a:headEnd len="med" w="med" type="none"/>
            <a:tailEnd len="med" w="med" type="none"/>
          </a:ln>
        </p:spPr>
      </p:cxnSp>
      <p:sp>
        <p:nvSpPr>
          <p:cNvPr id="13" name="Shape 13"/>
          <p:cNvSpPr txBox="1"/>
          <p:nvPr>
            <p:ph type="ctrTitle"/>
          </p:nvPr>
        </p:nvSpPr>
        <p:spPr>
          <a:xfrm>
            <a:off x="2371725" y="630225"/>
            <a:ext cx="6331500" cy="1542000"/>
          </a:xfrm>
          <a:prstGeom prst="rect">
            <a:avLst/>
          </a:prstGeom>
        </p:spPr>
        <p:txBody>
          <a:bodyPr anchorCtr="0" anchor="t" bIns="91425" lIns="91425" rIns="91425" wrap="square"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4" name="Shape 14"/>
          <p:cNvSpPr txBox="1"/>
          <p:nvPr>
            <p:ph idx="1" type="subTitle"/>
          </p:nvPr>
        </p:nvSpPr>
        <p:spPr>
          <a:xfrm>
            <a:off x="2390267" y="3238450"/>
            <a:ext cx="6331500" cy="1241700"/>
          </a:xfrm>
          <a:prstGeom prst="rect">
            <a:avLst/>
          </a:prstGeom>
        </p:spPr>
        <p:txBody>
          <a:bodyPr anchorCtr="0" anchor="b" bIns="91425" lIns="91425" rIns="91425" wrap="square"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5" name="Shape 15"/>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60" name="Shape 60"/>
        <p:cNvGrpSpPr/>
        <p:nvPr/>
      </p:nvGrpSpPr>
      <p:grpSpPr>
        <a:xfrm>
          <a:off x="0" y="0"/>
          <a:ext cx="0" cy="0"/>
          <a:chOff x="0" y="0"/>
          <a:chExt cx="0" cy="0"/>
        </a:xfrm>
      </p:grpSpPr>
      <p:cxnSp>
        <p:nvCxnSpPr>
          <p:cNvPr id="61" name="Shape 61"/>
          <p:cNvCxnSpPr/>
          <p:nvPr/>
        </p:nvCxnSpPr>
        <p:spPr>
          <a:xfrm>
            <a:off x="425200" y="474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62" name="Shape 62"/>
          <p:cNvCxnSpPr/>
          <p:nvPr/>
        </p:nvCxnSpPr>
        <p:spPr>
          <a:xfrm>
            <a:off x="425200" y="415650"/>
            <a:ext cx="8296800" cy="0"/>
          </a:xfrm>
          <a:prstGeom prst="straightConnector1">
            <a:avLst/>
          </a:prstGeom>
          <a:noFill/>
          <a:ln cap="flat" cmpd="sng" w="38100">
            <a:solidFill>
              <a:schemeClr val="dk2"/>
            </a:solidFill>
            <a:prstDash val="solid"/>
            <a:round/>
            <a:headEnd len="med" w="med" type="none"/>
            <a:tailEnd len="med" w="med" type="none"/>
          </a:ln>
        </p:spPr>
      </p:cxnSp>
      <p:sp>
        <p:nvSpPr>
          <p:cNvPr id="63" name="Shape 63"/>
          <p:cNvSpPr txBox="1"/>
          <p:nvPr>
            <p:ph type="title"/>
          </p:nvPr>
        </p:nvSpPr>
        <p:spPr>
          <a:xfrm>
            <a:off x="853950" y="1304850"/>
            <a:ext cx="7436100" cy="1538400"/>
          </a:xfrm>
          <a:prstGeom prst="rect">
            <a:avLst/>
          </a:prstGeom>
        </p:spPr>
        <p:txBody>
          <a:bodyPr anchorCtr="0" anchor="ctr" bIns="91425" lIns="91425" rIns="91425" wrap="square" tIns="91425"/>
          <a:lstStyle>
            <a:lvl1pPr lvl="0" algn="ctr">
              <a:spcBef>
                <a:spcPts val="0"/>
              </a:spcBef>
              <a:buClr>
                <a:schemeClr val="dk1"/>
              </a:buClr>
              <a:buSzPct val="100000"/>
              <a:buFont typeface="Lato"/>
              <a:defRPr sz="9600">
                <a:solidFill>
                  <a:schemeClr val="dk1"/>
                </a:solidFill>
                <a:latin typeface="Lato"/>
                <a:ea typeface="Lato"/>
                <a:cs typeface="Lato"/>
                <a:sym typeface="Lato"/>
              </a:defRPr>
            </a:lvl1pPr>
            <a:lvl2pPr lvl="1" algn="ctr">
              <a:spcBef>
                <a:spcPts val="0"/>
              </a:spcBef>
              <a:buClr>
                <a:schemeClr val="dk1"/>
              </a:buClr>
              <a:buSzPct val="100000"/>
              <a:buFont typeface="Lato"/>
              <a:defRPr sz="9600">
                <a:solidFill>
                  <a:schemeClr val="dk1"/>
                </a:solidFill>
                <a:latin typeface="Lato"/>
                <a:ea typeface="Lato"/>
                <a:cs typeface="Lato"/>
                <a:sym typeface="Lato"/>
              </a:defRPr>
            </a:lvl2pPr>
            <a:lvl3pPr lvl="2" algn="ctr">
              <a:spcBef>
                <a:spcPts val="0"/>
              </a:spcBef>
              <a:buClr>
                <a:schemeClr val="dk1"/>
              </a:buClr>
              <a:buSzPct val="100000"/>
              <a:buFont typeface="Lato"/>
              <a:defRPr sz="9600">
                <a:solidFill>
                  <a:schemeClr val="dk1"/>
                </a:solidFill>
                <a:latin typeface="Lato"/>
                <a:ea typeface="Lato"/>
                <a:cs typeface="Lato"/>
                <a:sym typeface="Lato"/>
              </a:defRPr>
            </a:lvl3pPr>
            <a:lvl4pPr lvl="3" algn="ctr">
              <a:spcBef>
                <a:spcPts val="0"/>
              </a:spcBef>
              <a:buClr>
                <a:schemeClr val="dk1"/>
              </a:buClr>
              <a:buSzPct val="100000"/>
              <a:buFont typeface="Lato"/>
              <a:defRPr sz="9600">
                <a:solidFill>
                  <a:schemeClr val="dk1"/>
                </a:solidFill>
                <a:latin typeface="Lato"/>
                <a:ea typeface="Lato"/>
                <a:cs typeface="Lato"/>
                <a:sym typeface="Lato"/>
              </a:defRPr>
            </a:lvl4pPr>
            <a:lvl5pPr lvl="4" algn="ctr">
              <a:spcBef>
                <a:spcPts val="0"/>
              </a:spcBef>
              <a:buClr>
                <a:schemeClr val="dk1"/>
              </a:buClr>
              <a:buSzPct val="100000"/>
              <a:buFont typeface="Lato"/>
              <a:defRPr sz="9600">
                <a:solidFill>
                  <a:schemeClr val="dk1"/>
                </a:solidFill>
                <a:latin typeface="Lato"/>
                <a:ea typeface="Lato"/>
                <a:cs typeface="Lato"/>
                <a:sym typeface="Lato"/>
              </a:defRPr>
            </a:lvl5pPr>
            <a:lvl6pPr lvl="5" algn="ctr">
              <a:spcBef>
                <a:spcPts val="0"/>
              </a:spcBef>
              <a:buClr>
                <a:schemeClr val="dk1"/>
              </a:buClr>
              <a:buSzPct val="100000"/>
              <a:buFont typeface="Lato"/>
              <a:defRPr sz="9600">
                <a:solidFill>
                  <a:schemeClr val="dk1"/>
                </a:solidFill>
                <a:latin typeface="Lato"/>
                <a:ea typeface="Lato"/>
                <a:cs typeface="Lato"/>
                <a:sym typeface="Lato"/>
              </a:defRPr>
            </a:lvl6pPr>
            <a:lvl7pPr lvl="6" algn="ctr">
              <a:spcBef>
                <a:spcPts val="0"/>
              </a:spcBef>
              <a:buClr>
                <a:schemeClr val="dk1"/>
              </a:buClr>
              <a:buSzPct val="100000"/>
              <a:buFont typeface="Lato"/>
              <a:defRPr sz="9600">
                <a:solidFill>
                  <a:schemeClr val="dk1"/>
                </a:solidFill>
                <a:latin typeface="Lato"/>
                <a:ea typeface="Lato"/>
                <a:cs typeface="Lato"/>
                <a:sym typeface="Lato"/>
              </a:defRPr>
            </a:lvl7pPr>
            <a:lvl8pPr lvl="7" algn="ctr">
              <a:spcBef>
                <a:spcPts val="0"/>
              </a:spcBef>
              <a:buClr>
                <a:schemeClr val="dk1"/>
              </a:buClr>
              <a:buSzPct val="100000"/>
              <a:buFont typeface="Lato"/>
              <a:defRPr sz="9600">
                <a:solidFill>
                  <a:schemeClr val="dk1"/>
                </a:solidFill>
                <a:latin typeface="Lato"/>
                <a:ea typeface="Lato"/>
                <a:cs typeface="Lato"/>
                <a:sym typeface="Lato"/>
              </a:defRPr>
            </a:lvl8pPr>
            <a:lvl9pPr lvl="8" algn="ctr">
              <a:spcBef>
                <a:spcPts val="0"/>
              </a:spcBef>
              <a:buClr>
                <a:schemeClr val="dk1"/>
              </a:buClr>
              <a:buSzPct val="100000"/>
              <a:buFont typeface="Lato"/>
              <a:defRPr sz="9600">
                <a:solidFill>
                  <a:schemeClr val="dk1"/>
                </a:solidFill>
                <a:latin typeface="Lato"/>
                <a:ea typeface="Lato"/>
                <a:cs typeface="Lato"/>
                <a:sym typeface="Lato"/>
              </a:defRPr>
            </a:lvl9pPr>
          </a:lstStyle>
          <a:p/>
        </p:txBody>
      </p:sp>
      <p:sp>
        <p:nvSpPr>
          <p:cNvPr id="64" name="Shape 64"/>
          <p:cNvSpPr txBox="1"/>
          <p:nvPr>
            <p:ph idx="1" type="body"/>
          </p:nvPr>
        </p:nvSpPr>
        <p:spPr>
          <a:xfrm>
            <a:off x="853950" y="2919450"/>
            <a:ext cx="7436100" cy="10716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5" name="Shape 65"/>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6" name="Shape 66"/>
        <p:cNvGrpSpPr/>
        <p:nvPr/>
      </p:nvGrpSpPr>
      <p:grpSpPr>
        <a:xfrm>
          <a:off x="0" y="0"/>
          <a:ext cx="0" cy="0"/>
          <a:chOff x="0" y="0"/>
          <a:chExt cx="0" cy="0"/>
        </a:xfrm>
      </p:grpSpPr>
      <p:sp>
        <p:nvSpPr>
          <p:cNvPr id="67" name="Shape 67"/>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6" name="Shape 16"/>
        <p:cNvGrpSpPr/>
        <p:nvPr/>
      </p:nvGrpSpPr>
      <p:grpSpPr>
        <a:xfrm>
          <a:off x="0" y="0"/>
          <a:ext cx="0" cy="0"/>
          <a:chOff x="0" y="0"/>
          <a:chExt cx="0" cy="0"/>
        </a:xfrm>
      </p:grpSpPr>
      <p:cxnSp>
        <p:nvCxnSpPr>
          <p:cNvPr id="17" name="Shape 17"/>
          <p:cNvCxnSpPr/>
          <p:nvPr/>
        </p:nvCxnSpPr>
        <p:spPr>
          <a:xfrm>
            <a:off x="425200" y="415650"/>
            <a:ext cx="8296800" cy="0"/>
          </a:xfrm>
          <a:prstGeom prst="straightConnector1">
            <a:avLst/>
          </a:prstGeom>
          <a:noFill/>
          <a:ln cap="flat" cmpd="sng" w="38100">
            <a:solidFill>
              <a:schemeClr val="lt1"/>
            </a:solidFill>
            <a:prstDash val="solid"/>
            <a:round/>
            <a:headEnd len="med" w="med" type="none"/>
            <a:tailEnd len="med" w="med" type="none"/>
          </a:ln>
        </p:spPr>
      </p:cxnSp>
      <p:cxnSp>
        <p:nvCxnSpPr>
          <p:cNvPr id="18" name="Shape 18"/>
          <p:cNvCxnSpPr/>
          <p:nvPr/>
        </p:nvCxnSpPr>
        <p:spPr>
          <a:xfrm>
            <a:off x="425200" y="4740000"/>
            <a:ext cx="8296800" cy="0"/>
          </a:xfrm>
          <a:prstGeom prst="straightConnector1">
            <a:avLst/>
          </a:prstGeom>
          <a:noFill/>
          <a:ln cap="flat" cmpd="sng" w="19050">
            <a:solidFill>
              <a:schemeClr val="lt1"/>
            </a:solidFill>
            <a:prstDash val="solid"/>
            <a:round/>
            <a:headEnd len="med" w="med" type="none"/>
            <a:tailEnd len="med" w="med" type="none"/>
          </a:ln>
        </p:spPr>
      </p:cxnSp>
      <p:sp>
        <p:nvSpPr>
          <p:cNvPr id="19" name="Shape 19"/>
          <p:cNvSpPr txBox="1"/>
          <p:nvPr>
            <p:ph type="title"/>
          </p:nvPr>
        </p:nvSpPr>
        <p:spPr>
          <a:xfrm>
            <a:off x="406425" y="1806825"/>
            <a:ext cx="8296800" cy="1542000"/>
          </a:xfrm>
          <a:prstGeom prst="rect">
            <a:avLst/>
          </a:prstGeom>
        </p:spPr>
        <p:txBody>
          <a:bodyPr anchorCtr="0" anchor="ctr" bIns="91425" lIns="91425" rIns="91425" wrap="square" tIns="91425"/>
          <a:lstStyle>
            <a:lvl1pPr lvl="0" algn="ctr">
              <a:spcBef>
                <a:spcPts val="0"/>
              </a:spcBef>
              <a:buClr>
                <a:schemeClr val="lt1"/>
              </a:buClr>
              <a:buSzPct val="100000"/>
              <a:defRPr sz="4800">
                <a:solidFill>
                  <a:schemeClr val="lt1"/>
                </a:solidFill>
              </a:defRPr>
            </a:lvl1pPr>
            <a:lvl2pPr lvl="1" algn="ctr">
              <a:spcBef>
                <a:spcPts val="0"/>
              </a:spcBef>
              <a:buClr>
                <a:schemeClr val="lt1"/>
              </a:buClr>
              <a:buSzPct val="100000"/>
              <a:defRPr sz="4800">
                <a:solidFill>
                  <a:schemeClr val="lt1"/>
                </a:solidFill>
              </a:defRPr>
            </a:lvl2pPr>
            <a:lvl3pPr lvl="2" algn="ctr">
              <a:spcBef>
                <a:spcPts val="0"/>
              </a:spcBef>
              <a:buClr>
                <a:schemeClr val="lt1"/>
              </a:buClr>
              <a:buSzPct val="100000"/>
              <a:defRPr sz="4800">
                <a:solidFill>
                  <a:schemeClr val="lt1"/>
                </a:solidFill>
              </a:defRPr>
            </a:lvl3pPr>
            <a:lvl4pPr lvl="3" algn="ctr">
              <a:spcBef>
                <a:spcPts val="0"/>
              </a:spcBef>
              <a:buClr>
                <a:schemeClr val="lt1"/>
              </a:buClr>
              <a:buSzPct val="100000"/>
              <a:defRPr sz="4800">
                <a:solidFill>
                  <a:schemeClr val="lt1"/>
                </a:solidFill>
              </a:defRPr>
            </a:lvl4pPr>
            <a:lvl5pPr lvl="4" algn="ctr">
              <a:spcBef>
                <a:spcPts val="0"/>
              </a:spcBef>
              <a:buClr>
                <a:schemeClr val="lt1"/>
              </a:buClr>
              <a:buSzPct val="100000"/>
              <a:defRPr sz="4800">
                <a:solidFill>
                  <a:schemeClr val="lt1"/>
                </a:solidFill>
              </a:defRPr>
            </a:lvl5pPr>
            <a:lvl6pPr lvl="5" algn="ctr">
              <a:spcBef>
                <a:spcPts val="0"/>
              </a:spcBef>
              <a:buClr>
                <a:schemeClr val="lt1"/>
              </a:buClr>
              <a:buSzPct val="100000"/>
              <a:defRPr sz="4800">
                <a:solidFill>
                  <a:schemeClr val="lt1"/>
                </a:solidFill>
              </a:defRPr>
            </a:lvl6pPr>
            <a:lvl7pPr lvl="6" algn="ctr">
              <a:spcBef>
                <a:spcPts val="0"/>
              </a:spcBef>
              <a:buClr>
                <a:schemeClr val="lt1"/>
              </a:buClr>
              <a:buSzPct val="100000"/>
              <a:defRPr sz="4800">
                <a:solidFill>
                  <a:schemeClr val="lt1"/>
                </a:solidFill>
              </a:defRPr>
            </a:lvl7pPr>
            <a:lvl8pPr lvl="7" algn="ctr">
              <a:spcBef>
                <a:spcPts val="0"/>
              </a:spcBef>
              <a:buClr>
                <a:schemeClr val="lt1"/>
              </a:buClr>
              <a:buSzPct val="100000"/>
              <a:defRPr sz="4800">
                <a:solidFill>
                  <a:schemeClr val="lt1"/>
                </a:solidFill>
              </a:defRPr>
            </a:lvl8pPr>
            <a:lvl9pPr lvl="8" algn="ctr">
              <a:spcBef>
                <a:spcPts val="0"/>
              </a:spcBef>
              <a:buClr>
                <a:schemeClr val="lt1"/>
              </a:buClr>
              <a:buSzPct val="100000"/>
              <a:defRPr sz="4800">
                <a:solidFill>
                  <a:schemeClr val="lt1"/>
                </a:solidFill>
              </a:defRPr>
            </a:lvl9pPr>
          </a:lstStyle>
          <a:p/>
        </p:txBody>
      </p:sp>
      <p:sp>
        <p:nvSpPr>
          <p:cNvPr id="20" name="Shape 20"/>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1" name="Shape 21"/>
        <p:cNvGrpSpPr/>
        <p:nvPr/>
      </p:nvGrpSpPr>
      <p:grpSpPr>
        <a:xfrm>
          <a:off x="0" y="0"/>
          <a:ext cx="0" cy="0"/>
          <a:chOff x="0" y="0"/>
          <a:chExt cx="0" cy="0"/>
        </a:xfrm>
      </p:grpSpPr>
      <p:cxnSp>
        <p:nvCxnSpPr>
          <p:cNvPr id="22" name="Shape 22"/>
          <p:cNvCxnSpPr/>
          <p:nvPr/>
        </p:nvCxnSpPr>
        <p:spPr>
          <a:xfrm>
            <a:off x="2477724" y="41565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23" name="Shape 23"/>
          <p:cNvCxnSpPr/>
          <p:nvPr/>
        </p:nvCxnSpPr>
        <p:spPr>
          <a:xfrm>
            <a:off x="2477724" y="474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24" name="Shape 24"/>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25" name="Shape 25"/>
          <p:cNvSpPr txBox="1"/>
          <p:nvPr>
            <p:ph type="title"/>
          </p:nvPr>
        </p:nvSpPr>
        <p:spPr>
          <a:xfrm>
            <a:off x="2400250" y="575950"/>
            <a:ext cx="6321600" cy="635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2410112" y="1595776"/>
            <a:ext cx="6321600" cy="3002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8" name="Shape 28"/>
        <p:cNvGrpSpPr/>
        <p:nvPr/>
      </p:nvGrpSpPr>
      <p:grpSpPr>
        <a:xfrm>
          <a:off x="0" y="0"/>
          <a:ext cx="0" cy="0"/>
          <a:chOff x="0" y="0"/>
          <a:chExt cx="0" cy="0"/>
        </a:xfrm>
      </p:grpSpPr>
      <p:cxnSp>
        <p:nvCxnSpPr>
          <p:cNvPr id="29" name="Shape 29"/>
          <p:cNvCxnSpPr/>
          <p:nvPr/>
        </p:nvCxnSpPr>
        <p:spPr>
          <a:xfrm>
            <a:off x="2477724" y="41565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30" name="Shape 30"/>
          <p:cNvCxnSpPr/>
          <p:nvPr/>
        </p:nvCxnSpPr>
        <p:spPr>
          <a:xfrm>
            <a:off x="2477724" y="474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31" name="Shape 31"/>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32" name="Shape 32"/>
          <p:cNvSpPr txBox="1"/>
          <p:nvPr>
            <p:ph type="title"/>
          </p:nvPr>
        </p:nvSpPr>
        <p:spPr>
          <a:xfrm>
            <a:off x="2400250" y="575950"/>
            <a:ext cx="6321600" cy="635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 type="body"/>
          </p:nvPr>
        </p:nvSpPr>
        <p:spPr>
          <a:xfrm>
            <a:off x="2400303" y="1602675"/>
            <a:ext cx="3071400" cy="3002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2" type="body"/>
          </p:nvPr>
        </p:nvSpPr>
        <p:spPr>
          <a:xfrm>
            <a:off x="5650572" y="1602675"/>
            <a:ext cx="3071400" cy="3002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6" name="Shape 36"/>
        <p:cNvGrpSpPr/>
        <p:nvPr/>
      </p:nvGrpSpPr>
      <p:grpSpPr>
        <a:xfrm>
          <a:off x="0" y="0"/>
          <a:ext cx="0" cy="0"/>
          <a:chOff x="0" y="0"/>
          <a:chExt cx="0" cy="0"/>
        </a:xfrm>
      </p:grpSpPr>
      <p:sp>
        <p:nvSpPr>
          <p:cNvPr id="37" name="Shape 37"/>
          <p:cNvSpPr txBox="1"/>
          <p:nvPr>
            <p:ph type="title"/>
          </p:nvPr>
        </p:nvSpPr>
        <p:spPr>
          <a:xfrm>
            <a:off x="303300" y="411575"/>
            <a:ext cx="8520600" cy="6396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8" name="Shape 38"/>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9" name="Shape 39"/>
        <p:cNvGrpSpPr/>
        <p:nvPr/>
      </p:nvGrpSpPr>
      <p:grpSpPr>
        <a:xfrm>
          <a:off x="0" y="0"/>
          <a:ext cx="0" cy="0"/>
          <a:chOff x="0" y="0"/>
          <a:chExt cx="0" cy="0"/>
        </a:xfrm>
      </p:grpSpPr>
      <p:cxnSp>
        <p:nvCxnSpPr>
          <p:cNvPr id="40" name="Shape 40"/>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41" name="Shape 41"/>
          <p:cNvSpPr txBox="1"/>
          <p:nvPr>
            <p:ph type="title"/>
          </p:nvPr>
        </p:nvSpPr>
        <p:spPr>
          <a:xfrm>
            <a:off x="319500" y="936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2" name="Shape 42"/>
          <p:cNvSpPr txBox="1"/>
          <p:nvPr>
            <p:ph idx="1" type="body"/>
          </p:nvPr>
        </p:nvSpPr>
        <p:spPr>
          <a:xfrm>
            <a:off x="319500" y="1846804"/>
            <a:ext cx="2808000" cy="28062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3" name="Shape 43"/>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44" name="Shape 44"/>
        <p:cNvGrpSpPr/>
        <p:nvPr/>
      </p:nvGrpSpPr>
      <p:grpSpPr>
        <a:xfrm>
          <a:off x="0" y="0"/>
          <a:ext cx="0" cy="0"/>
          <a:chOff x="0" y="0"/>
          <a:chExt cx="0" cy="0"/>
        </a:xfrm>
      </p:grpSpPr>
      <p:cxnSp>
        <p:nvCxnSpPr>
          <p:cNvPr id="45" name="Shape 45"/>
          <p:cNvCxnSpPr/>
          <p:nvPr/>
        </p:nvCxnSpPr>
        <p:spPr>
          <a:xfrm>
            <a:off x="425198" y="415650"/>
            <a:ext cx="183300" cy="0"/>
          </a:xfrm>
          <a:prstGeom prst="straightConnector1">
            <a:avLst/>
          </a:prstGeom>
          <a:noFill/>
          <a:ln cap="flat" cmpd="sng" w="19050">
            <a:solidFill>
              <a:schemeClr val="lt1"/>
            </a:solidFill>
            <a:prstDash val="solid"/>
            <a:round/>
            <a:headEnd len="med" w="med" type="none"/>
            <a:tailEnd len="med" w="med" type="none"/>
          </a:ln>
        </p:spPr>
      </p:cxnSp>
      <p:sp>
        <p:nvSpPr>
          <p:cNvPr id="46" name="Shape 46"/>
          <p:cNvSpPr txBox="1"/>
          <p:nvPr>
            <p:ph type="title"/>
          </p:nvPr>
        </p:nvSpPr>
        <p:spPr>
          <a:xfrm>
            <a:off x="283103" y="712141"/>
            <a:ext cx="6244200" cy="3835500"/>
          </a:xfrm>
          <a:prstGeom prst="rect">
            <a:avLst/>
          </a:prstGeom>
        </p:spPr>
        <p:txBody>
          <a:bodyPr anchorCtr="0" anchor="ctr" bIns="91425" lIns="91425" rIns="91425" wrap="square"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47" name="Shape 47"/>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8" name="Shape 48"/>
        <p:cNvGrpSpPr/>
        <p:nvPr/>
      </p:nvGrpSpPr>
      <p:grpSpPr>
        <a:xfrm>
          <a:off x="0" y="0"/>
          <a:ext cx="0" cy="0"/>
          <a:chOff x="0" y="0"/>
          <a:chExt cx="0" cy="0"/>
        </a:xfrm>
      </p:grpSpPr>
      <p:sp>
        <p:nvSpPr>
          <p:cNvPr id="49" name="Shape 49"/>
          <p:cNvSpPr/>
          <p:nvPr/>
        </p:nvSpPr>
        <p:spPr>
          <a:xfrm>
            <a:off x="4572000" y="125"/>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cxnSp>
        <p:nvCxnSpPr>
          <p:cNvPr id="50" name="Shape 50"/>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51" name="Shape 51"/>
          <p:cNvSpPr txBox="1"/>
          <p:nvPr>
            <p:ph type="title"/>
          </p:nvPr>
        </p:nvSpPr>
        <p:spPr>
          <a:xfrm>
            <a:off x="265500" y="1397350"/>
            <a:ext cx="4045200" cy="1318200"/>
          </a:xfrm>
          <a:prstGeom prst="rect">
            <a:avLst/>
          </a:prstGeom>
        </p:spPr>
        <p:txBody>
          <a:bodyPr anchorCtr="0" anchor="b" bIns="91425" lIns="91425" rIns="91425" wrap="square" tIns="91425"/>
          <a:lstStyle>
            <a:lvl1pPr lvl="0" algn="ctr">
              <a:spcBef>
                <a:spcPts val="0"/>
              </a:spcBef>
              <a:buClr>
                <a:schemeClr val="dk1"/>
              </a:buClr>
              <a:buSzPct val="100000"/>
              <a:defRPr sz="3600">
                <a:solidFill>
                  <a:schemeClr val="dk1"/>
                </a:solidFill>
              </a:defRPr>
            </a:lvl1pPr>
            <a:lvl2pPr lvl="1" algn="ctr">
              <a:spcBef>
                <a:spcPts val="0"/>
              </a:spcBef>
              <a:buClr>
                <a:schemeClr val="dk1"/>
              </a:buClr>
              <a:buSzPct val="100000"/>
              <a:defRPr sz="3600">
                <a:solidFill>
                  <a:schemeClr val="dk1"/>
                </a:solidFill>
              </a:defRPr>
            </a:lvl2pPr>
            <a:lvl3pPr lvl="2" algn="ctr">
              <a:spcBef>
                <a:spcPts val="0"/>
              </a:spcBef>
              <a:buClr>
                <a:schemeClr val="dk1"/>
              </a:buClr>
              <a:buSzPct val="100000"/>
              <a:defRPr sz="3600">
                <a:solidFill>
                  <a:schemeClr val="dk1"/>
                </a:solidFill>
              </a:defRPr>
            </a:lvl3pPr>
            <a:lvl4pPr lvl="3" algn="ctr">
              <a:spcBef>
                <a:spcPts val="0"/>
              </a:spcBef>
              <a:buClr>
                <a:schemeClr val="dk1"/>
              </a:buClr>
              <a:buSzPct val="100000"/>
              <a:defRPr sz="3600">
                <a:solidFill>
                  <a:schemeClr val="dk1"/>
                </a:solidFill>
              </a:defRPr>
            </a:lvl4pPr>
            <a:lvl5pPr lvl="4" algn="ctr">
              <a:spcBef>
                <a:spcPts val="0"/>
              </a:spcBef>
              <a:buClr>
                <a:schemeClr val="dk1"/>
              </a:buClr>
              <a:buSzPct val="100000"/>
              <a:defRPr sz="3600">
                <a:solidFill>
                  <a:schemeClr val="dk1"/>
                </a:solidFill>
              </a:defRPr>
            </a:lvl5pPr>
            <a:lvl6pPr lvl="5" algn="ctr">
              <a:spcBef>
                <a:spcPts val="0"/>
              </a:spcBef>
              <a:buClr>
                <a:schemeClr val="dk1"/>
              </a:buClr>
              <a:buSzPct val="100000"/>
              <a:defRPr sz="3600">
                <a:solidFill>
                  <a:schemeClr val="dk1"/>
                </a:solidFill>
              </a:defRPr>
            </a:lvl6pPr>
            <a:lvl7pPr lvl="6" algn="ctr">
              <a:spcBef>
                <a:spcPts val="0"/>
              </a:spcBef>
              <a:buClr>
                <a:schemeClr val="dk1"/>
              </a:buClr>
              <a:buSzPct val="100000"/>
              <a:defRPr sz="3600">
                <a:solidFill>
                  <a:schemeClr val="dk1"/>
                </a:solidFill>
              </a:defRPr>
            </a:lvl7pPr>
            <a:lvl8pPr lvl="7" algn="ctr">
              <a:spcBef>
                <a:spcPts val="0"/>
              </a:spcBef>
              <a:buClr>
                <a:schemeClr val="dk1"/>
              </a:buClr>
              <a:buSzPct val="100000"/>
              <a:defRPr sz="3600">
                <a:solidFill>
                  <a:schemeClr val="dk1"/>
                </a:solidFill>
              </a:defRPr>
            </a:lvl8pPr>
            <a:lvl9pPr lvl="8" algn="ctr">
              <a:spcBef>
                <a:spcPts val="0"/>
              </a:spcBef>
              <a:buClr>
                <a:schemeClr val="dk1"/>
              </a:buClr>
              <a:buSzPct val="100000"/>
              <a:defRPr sz="3600">
                <a:solidFill>
                  <a:schemeClr val="dk1"/>
                </a:solidFill>
              </a:defRPr>
            </a:lvl9pPr>
          </a:lstStyle>
          <a:p/>
        </p:txBody>
      </p:sp>
      <p:sp>
        <p:nvSpPr>
          <p:cNvPr id="52" name="Shape 52"/>
          <p:cNvSpPr txBox="1"/>
          <p:nvPr>
            <p:ph idx="1" type="subTitle"/>
          </p:nvPr>
        </p:nvSpPr>
        <p:spPr>
          <a:xfrm>
            <a:off x="265500" y="2735371"/>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3" name="Shape 53"/>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4" name="Shape 54"/>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5" name="Shape 55"/>
        <p:cNvGrpSpPr/>
        <p:nvPr/>
      </p:nvGrpSpPr>
      <p:grpSpPr>
        <a:xfrm>
          <a:off x="0" y="0"/>
          <a:ext cx="0" cy="0"/>
          <a:chOff x="0" y="0"/>
          <a:chExt cx="0" cy="0"/>
        </a:xfrm>
      </p:grpSpPr>
      <p:cxnSp>
        <p:nvCxnSpPr>
          <p:cNvPr id="56" name="Shape 56"/>
          <p:cNvCxnSpPr/>
          <p:nvPr/>
        </p:nvCxnSpPr>
        <p:spPr>
          <a:xfrm>
            <a:off x="425200" y="474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57" name="Shape 57"/>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58" name="Shape 58"/>
          <p:cNvSpPr txBox="1"/>
          <p:nvPr>
            <p:ph idx="1" type="body"/>
          </p:nvPr>
        </p:nvSpPr>
        <p:spPr>
          <a:xfrm>
            <a:off x="328017" y="4226025"/>
            <a:ext cx="8388600" cy="3936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59" name="Shape 59"/>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400250" y="575950"/>
            <a:ext cx="6321600" cy="635400"/>
          </a:xfrm>
          <a:prstGeom prst="rect">
            <a:avLst/>
          </a:prstGeom>
          <a:noFill/>
          <a:ln>
            <a:noFill/>
          </a:ln>
        </p:spPr>
        <p:txBody>
          <a:bodyPr anchorCtr="0" anchor="t" bIns="91425" lIns="91425" rIns="91425" wrap="square" tIns="91425"/>
          <a:lstStyle>
            <a:lvl1pPr lvl="0">
              <a:spcBef>
                <a:spcPts val="0"/>
              </a:spcBef>
              <a:buClr>
                <a:schemeClr val="dk2"/>
              </a:buClr>
              <a:buSzPct val="100000"/>
              <a:buFont typeface="Raleway"/>
              <a:buNone/>
              <a:defRPr b="1" sz="3000">
                <a:solidFill>
                  <a:schemeClr val="dk2"/>
                </a:solidFill>
                <a:latin typeface="Raleway"/>
                <a:ea typeface="Raleway"/>
                <a:cs typeface="Raleway"/>
                <a:sym typeface="Raleway"/>
              </a:defRPr>
            </a:lvl1pPr>
            <a:lvl2pPr lvl="1">
              <a:spcBef>
                <a:spcPts val="0"/>
              </a:spcBef>
              <a:buClr>
                <a:schemeClr val="dk2"/>
              </a:buClr>
              <a:buSzPct val="100000"/>
              <a:buFont typeface="Raleway"/>
              <a:buNone/>
              <a:defRPr b="1" sz="3000">
                <a:solidFill>
                  <a:schemeClr val="dk2"/>
                </a:solidFill>
                <a:latin typeface="Raleway"/>
                <a:ea typeface="Raleway"/>
                <a:cs typeface="Raleway"/>
                <a:sym typeface="Raleway"/>
              </a:defRPr>
            </a:lvl2pPr>
            <a:lvl3pPr lvl="2">
              <a:spcBef>
                <a:spcPts val="0"/>
              </a:spcBef>
              <a:buClr>
                <a:schemeClr val="dk2"/>
              </a:buClr>
              <a:buSzPct val="100000"/>
              <a:buFont typeface="Raleway"/>
              <a:buNone/>
              <a:defRPr b="1" sz="3000">
                <a:solidFill>
                  <a:schemeClr val="dk2"/>
                </a:solidFill>
                <a:latin typeface="Raleway"/>
                <a:ea typeface="Raleway"/>
                <a:cs typeface="Raleway"/>
                <a:sym typeface="Raleway"/>
              </a:defRPr>
            </a:lvl3pPr>
            <a:lvl4pPr lvl="3">
              <a:spcBef>
                <a:spcPts val="0"/>
              </a:spcBef>
              <a:buClr>
                <a:schemeClr val="dk2"/>
              </a:buClr>
              <a:buSzPct val="100000"/>
              <a:buFont typeface="Raleway"/>
              <a:buNone/>
              <a:defRPr b="1" sz="3000">
                <a:solidFill>
                  <a:schemeClr val="dk2"/>
                </a:solidFill>
                <a:latin typeface="Raleway"/>
                <a:ea typeface="Raleway"/>
                <a:cs typeface="Raleway"/>
                <a:sym typeface="Raleway"/>
              </a:defRPr>
            </a:lvl4pPr>
            <a:lvl5pPr lvl="4">
              <a:spcBef>
                <a:spcPts val="0"/>
              </a:spcBef>
              <a:buClr>
                <a:schemeClr val="dk2"/>
              </a:buClr>
              <a:buSzPct val="100000"/>
              <a:buFont typeface="Raleway"/>
              <a:buNone/>
              <a:defRPr b="1" sz="3000">
                <a:solidFill>
                  <a:schemeClr val="dk2"/>
                </a:solidFill>
                <a:latin typeface="Raleway"/>
                <a:ea typeface="Raleway"/>
                <a:cs typeface="Raleway"/>
                <a:sym typeface="Raleway"/>
              </a:defRPr>
            </a:lvl5pPr>
            <a:lvl6pPr lvl="5">
              <a:spcBef>
                <a:spcPts val="0"/>
              </a:spcBef>
              <a:buClr>
                <a:schemeClr val="dk2"/>
              </a:buClr>
              <a:buSzPct val="100000"/>
              <a:buFont typeface="Raleway"/>
              <a:buNone/>
              <a:defRPr b="1" sz="3000">
                <a:solidFill>
                  <a:schemeClr val="dk2"/>
                </a:solidFill>
                <a:latin typeface="Raleway"/>
                <a:ea typeface="Raleway"/>
                <a:cs typeface="Raleway"/>
                <a:sym typeface="Raleway"/>
              </a:defRPr>
            </a:lvl6pPr>
            <a:lvl7pPr lvl="6">
              <a:spcBef>
                <a:spcPts val="0"/>
              </a:spcBef>
              <a:buClr>
                <a:schemeClr val="dk2"/>
              </a:buClr>
              <a:buSzPct val="100000"/>
              <a:buFont typeface="Raleway"/>
              <a:buNone/>
              <a:defRPr b="1" sz="3000">
                <a:solidFill>
                  <a:schemeClr val="dk2"/>
                </a:solidFill>
                <a:latin typeface="Raleway"/>
                <a:ea typeface="Raleway"/>
                <a:cs typeface="Raleway"/>
                <a:sym typeface="Raleway"/>
              </a:defRPr>
            </a:lvl7pPr>
            <a:lvl8pPr lvl="7">
              <a:spcBef>
                <a:spcPts val="0"/>
              </a:spcBef>
              <a:buClr>
                <a:schemeClr val="dk2"/>
              </a:buClr>
              <a:buSzPct val="100000"/>
              <a:buFont typeface="Raleway"/>
              <a:buNone/>
              <a:defRPr b="1" sz="3000">
                <a:solidFill>
                  <a:schemeClr val="dk2"/>
                </a:solidFill>
                <a:latin typeface="Raleway"/>
                <a:ea typeface="Raleway"/>
                <a:cs typeface="Raleway"/>
                <a:sym typeface="Raleway"/>
              </a:defRPr>
            </a:lvl8pPr>
            <a:lvl9pPr lvl="8">
              <a:spcBef>
                <a:spcPts val="0"/>
              </a:spcBef>
              <a:buClr>
                <a:schemeClr val="dk2"/>
              </a:buClr>
              <a:buSzPct val="100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2410112" y="1595776"/>
            <a:ext cx="6321600" cy="3002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Lato"/>
              <a:buChar char="●"/>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9pPr>
          </a:lstStyle>
          <a:p/>
        </p:txBody>
      </p:sp>
      <p:sp>
        <p:nvSpPr>
          <p:cNvPr id="8" name="Shape 8"/>
          <p:cNvSpPr txBox="1"/>
          <p:nvPr>
            <p:ph idx="12" type="sldNum"/>
          </p:nvPr>
        </p:nvSpPr>
        <p:spPr>
          <a:xfrm>
            <a:off x="8497999" y="4688759"/>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ctrTitle"/>
          </p:nvPr>
        </p:nvSpPr>
        <p:spPr>
          <a:xfrm>
            <a:off x="1476050" y="594000"/>
            <a:ext cx="7525200" cy="1542000"/>
          </a:xfrm>
          <a:prstGeom prst="rect">
            <a:avLst/>
          </a:prstGeom>
        </p:spPr>
        <p:txBody>
          <a:bodyPr anchorCtr="0" anchor="t" bIns="91425" lIns="91425" rIns="91425" wrap="square" tIns="91425">
            <a:noAutofit/>
          </a:bodyPr>
          <a:lstStyle/>
          <a:p>
            <a:pPr lvl="0">
              <a:spcBef>
                <a:spcPts val="0"/>
              </a:spcBef>
              <a:buNone/>
            </a:pPr>
            <a:r>
              <a:rPr lang="en" sz="3600"/>
              <a:t>COMS3008-</a:t>
            </a:r>
            <a:r>
              <a:rPr lang="en" sz="3600"/>
              <a:t>Parallel Computing </a:t>
            </a:r>
            <a:r>
              <a:rPr lang="en" sz="3600"/>
              <a:t>:</a:t>
            </a:r>
            <a:br>
              <a:rPr lang="en"/>
            </a:br>
            <a:r>
              <a:rPr lang="en"/>
              <a:t>Clustering Problem</a:t>
            </a:r>
          </a:p>
        </p:txBody>
      </p:sp>
      <p:sp>
        <p:nvSpPr>
          <p:cNvPr id="73" name="Shape 73"/>
          <p:cNvSpPr txBox="1"/>
          <p:nvPr>
            <p:ph idx="1" type="subTitle"/>
          </p:nvPr>
        </p:nvSpPr>
        <p:spPr>
          <a:xfrm>
            <a:off x="2390267" y="3238450"/>
            <a:ext cx="6331500" cy="1241700"/>
          </a:xfrm>
          <a:prstGeom prst="rect">
            <a:avLst/>
          </a:prstGeom>
        </p:spPr>
        <p:txBody>
          <a:bodyPr anchorCtr="0" anchor="b" bIns="91425" lIns="91425" rIns="91425" wrap="square" tIns="91425">
            <a:noAutofit/>
          </a:bodyPr>
          <a:lstStyle/>
          <a:p>
            <a:pPr lvl="0">
              <a:spcBef>
                <a:spcPts val="0"/>
              </a:spcBef>
              <a:buNone/>
            </a:pPr>
            <a:r>
              <a:rPr lang="en"/>
              <a:t>Seale Rapolai </a:t>
            </a:r>
            <a:r>
              <a:rPr lang="en"/>
              <a:t>		</a:t>
            </a:r>
            <a:r>
              <a:rPr lang="en"/>
              <a:t>• 	</a:t>
            </a:r>
            <a:r>
              <a:rPr lang="en"/>
              <a:t>1098005</a:t>
            </a:r>
          </a:p>
          <a:p>
            <a:pPr lvl="0">
              <a:spcBef>
                <a:spcPts val="0"/>
              </a:spcBef>
              <a:buNone/>
            </a:pPr>
            <a:r>
              <a:rPr lang="en"/>
              <a:t>Mahlekenyane Ts’eole 	• 	1118248</a:t>
            </a:r>
          </a:p>
          <a:p>
            <a:pPr lvl="0">
              <a:spcBef>
                <a:spcPts val="0"/>
              </a:spcBef>
              <a:buNone/>
            </a:pPr>
            <a:r>
              <a:rPr lang="en"/>
              <a:t>Meriam Elabor 		• 	1076589</a:t>
            </a:r>
          </a:p>
          <a:p>
            <a:pPr lvl="0">
              <a:spcBef>
                <a:spcPts val="0"/>
              </a:spcBef>
              <a:buClr>
                <a:schemeClr val="dk2"/>
              </a:buClr>
              <a:buSzPct val="61111"/>
              <a:buFont typeface="Arial"/>
              <a:buNone/>
            </a:pPr>
            <a:r>
              <a:rPr lang="en"/>
              <a:t>Nkosikhona Sibisi 		• 	915702</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2400250" y="575950"/>
            <a:ext cx="6321600" cy="635400"/>
          </a:xfrm>
          <a:prstGeom prst="rect">
            <a:avLst/>
          </a:prstGeom>
        </p:spPr>
        <p:txBody>
          <a:bodyPr anchorCtr="0" anchor="t" bIns="91425" lIns="91425" rIns="91425" wrap="square" tIns="91425">
            <a:noAutofit/>
          </a:bodyPr>
          <a:lstStyle/>
          <a:p>
            <a:pPr lvl="0" rtl="0">
              <a:spcBef>
                <a:spcPts val="0"/>
              </a:spcBef>
              <a:buNone/>
            </a:pPr>
            <a:r>
              <a:rPr lang="en"/>
              <a:t>Parallel Algorithm</a:t>
            </a:r>
          </a:p>
        </p:txBody>
      </p:sp>
      <p:sp>
        <p:nvSpPr>
          <p:cNvPr id="128" name="Shape 128"/>
          <p:cNvSpPr txBox="1"/>
          <p:nvPr>
            <p:ph idx="1" type="body"/>
          </p:nvPr>
        </p:nvSpPr>
        <p:spPr>
          <a:xfrm>
            <a:off x="2176778" y="1602675"/>
            <a:ext cx="3071400" cy="3002400"/>
          </a:xfrm>
          <a:prstGeom prst="rect">
            <a:avLst/>
          </a:prstGeom>
        </p:spPr>
        <p:txBody>
          <a:bodyPr anchorCtr="0" anchor="t" bIns="91425" lIns="91425" rIns="91425" wrap="square" tIns="91425">
            <a:noAutofit/>
          </a:bodyPr>
          <a:lstStyle/>
          <a:p>
            <a:pPr lvl="0" rtl="0">
              <a:spcBef>
                <a:spcPts val="0"/>
              </a:spcBef>
              <a:spcAft>
                <a:spcPts val="0"/>
              </a:spcAft>
              <a:buClr>
                <a:schemeClr val="dk2"/>
              </a:buClr>
              <a:buSzPct val="91666"/>
              <a:buFont typeface="Arial"/>
              <a:buNone/>
            </a:pPr>
            <a:r>
              <a:rPr lang="en" sz="1200"/>
              <a:t>Various techniques were tested to parallelise the algorithm. With parallelising the </a:t>
            </a:r>
            <a:r>
              <a:rPr i="1" lang="en" sz="1200"/>
              <a:t>K-Means </a:t>
            </a:r>
            <a:r>
              <a:rPr lang="en" sz="1200"/>
              <a:t>itself, there was a noticeable slow down. </a:t>
            </a:r>
          </a:p>
          <a:p>
            <a:pPr lvl="0" rtl="0">
              <a:spcBef>
                <a:spcPts val="0"/>
              </a:spcBef>
              <a:spcAft>
                <a:spcPts val="0"/>
              </a:spcAft>
              <a:buClr>
                <a:schemeClr val="dk2"/>
              </a:buClr>
              <a:buSzPct val="91666"/>
              <a:buFont typeface="Arial"/>
              <a:buNone/>
            </a:pPr>
            <a:r>
              <a:rPr lang="en" sz="1200"/>
              <a:t>This led to the partitioning of the input data. The algorithm partitions the data and assigns them to a fixed number of processes.</a:t>
            </a:r>
          </a:p>
          <a:p>
            <a:pPr lvl="0" rtl="0">
              <a:spcBef>
                <a:spcPts val="0"/>
              </a:spcBef>
              <a:spcAft>
                <a:spcPts val="0"/>
              </a:spcAft>
              <a:buClr>
                <a:schemeClr val="dk2"/>
              </a:buClr>
              <a:buSzPct val="91666"/>
              <a:buFont typeface="Arial"/>
              <a:buNone/>
            </a:pPr>
            <a:r>
              <a:rPr lang="en" sz="1200"/>
              <a:t>We have our tasks as classifying each data point to a cluster. Our parallel algorithm also has the reducing of the averages of the data points in the </a:t>
            </a:r>
            <a:r>
              <a:rPr i="1" lang="en" sz="1200"/>
              <a:t>k</a:t>
            </a:r>
            <a:r>
              <a:rPr lang="en" sz="1200"/>
              <a:t> clusters parallelised.</a:t>
            </a:r>
          </a:p>
        </p:txBody>
      </p:sp>
      <p:sp>
        <p:nvSpPr>
          <p:cNvPr id="129" name="Shape 129"/>
          <p:cNvSpPr txBox="1"/>
          <p:nvPr>
            <p:ph idx="1" type="body"/>
          </p:nvPr>
        </p:nvSpPr>
        <p:spPr>
          <a:xfrm>
            <a:off x="5363475" y="1602675"/>
            <a:ext cx="3071400" cy="3169500"/>
          </a:xfrm>
          <a:prstGeom prst="rect">
            <a:avLst/>
          </a:prstGeom>
        </p:spPr>
        <p:txBody>
          <a:bodyPr anchorCtr="0" anchor="t" bIns="91425" lIns="91425" rIns="91425" wrap="square" tIns="91425">
            <a:noAutofit/>
          </a:bodyPr>
          <a:lstStyle/>
          <a:p>
            <a:pPr lvl="0" rtl="0">
              <a:spcBef>
                <a:spcPts val="0"/>
              </a:spcBef>
              <a:spcAft>
                <a:spcPts val="0"/>
              </a:spcAft>
              <a:buClr>
                <a:schemeClr val="dk2"/>
              </a:buClr>
              <a:buSzPct val="91666"/>
              <a:buFont typeface="Arial"/>
              <a:buNone/>
            </a:pPr>
            <a:r>
              <a:rPr lang="en" sz="1200"/>
              <a:t>The algorithm takes as input the </a:t>
            </a:r>
            <a:r>
              <a:rPr i="1" lang="en" sz="1200"/>
              <a:t>number of points</a:t>
            </a:r>
            <a:r>
              <a:rPr lang="en" sz="1200"/>
              <a:t>, </a:t>
            </a:r>
            <a:r>
              <a:rPr i="1" lang="en" sz="1200"/>
              <a:t>dimension of the points</a:t>
            </a:r>
            <a:r>
              <a:rPr lang="en" sz="1200"/>
              <a:t> and </a:t>
            </a:r>
            <a:r>
              <a:rPr i="1" lang="en" sz="1200"/>
              <a:t>k </a:t>
            </a:r>
            <a:r>
              <a:rPr lang="en" sz="1200"/>
              <a:t>as well as the </a:t>
            </a:r>
            <a:r>
              <a:rPr i="1" lang="en" sz="1200"/>
              <a:t>data list</a:t>
            </a:r>
            <a:r>
              <a:rPr lang="en" sz="1200"/>
              <a:t>. The data list has the format </a:t>
            </a:r>
            <a:r>
              <a:rPr i="1" lang="en" sz="1200"/>
              <a:t>(x,y,...,z,t) </a:t>
            </a:r>
            <a:r>
              <a:rPr lang="en" sz="1200"/>
              <a:t>i.e. the points and </a:t>
            </a:r>
            <a:r>
              <a:rPr i="1" lang="en" sz="1200"/>
              <a:t>t</a:t>
            </a:r>
            <a:r>
              <a:rPr lang="en" sz="1200"/>
              <a:t>, the cluster in which the point belongs. It then partitions and classifies the data as first come first serve. The algorithm then takes the averages in serial.</a:t>
            </a:r>
          </a:p>
          <a:p>
            <a:pPr lvl="0" rtl="0">
              <a:spcBef>
                <a:spcPts val="0"/>
              </a:spcBef>
              <a:spcAft>
                <a:spcPts val="0"/>
              </a:spcAft>
              <a:buClr>
                <a:schemeClr val="dk2"/>
              </a:buClr>
              <a:buSzPct val="91666"/>
              <a:buFont typeface="Arial"/>
              <a:buNone/>
            </a:pPr>
            <a:r>
              <a:t/>
            </a:r>
            <a:endParaRPr sz="1200"/>
          </a:p>
          <a:p>
            <a:pPr lvl="0" rtl="0">
              <a:spcBef>
                <a:spcPts val="0"/>
              </a:spcBef>
              <a:spcAft>
                <a:spcPts val="0"/>
              </a:spcAft>
              <a:buClr>
                <a:schemeClr val="dk2"/>
              </a:buClr>
              <a:buSzPct val="91666"/>
              <a:buFont typeface="Arial"/>
              <a:buNone/>
            </a:pPr>
            <a:r>
              <a:rPr lang="en" sz="1200"/>
              <a:t>This process is continued a fixed number of times.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2400250" y="575950"/>
            <a:ext cx="6321600" cy="635400"/>
          </a:xfrm>
          <a:prstGeom prst="rect">
            <a:avLst/>
          </a:prstGeom>
        </p:spPr>
        <p:txBody>
          <a:bodyPr anchorCtr="0" anchor="t" bIns="91425" lIns="91425" rIns="91425" wrap="square" tIns="91425">
            <a:noAutofit/>
          </a:bodyPr>
          <a:lstStyle/>
          <a:p>
            <a:pPr lvl="0" rtl="0">
              <a:spcBef>
                <a:spcPts val="0"/>
              </a:spcBef>
              <a:buNone/>
            </a:pPr>
            <a:r>
              <a:rPr lang="en"/>
              <a:t>Limitations</a:t>
            </a:r>
          </a:p>
        </p:txBody>
      </p:sp>
      <p:sp>
        <p:nvSpPr>
          <p:cNvPr id="135" name="Shape 135"/>
          <p:cNvSpPr txBox="1"/>
          <p:nvPr>
            <p:ph idx="1" type="body"/>
          </p:nvPr>
        </p:nvSpPr>
        <p:spPr>
          <a:xfrm>
            <a:off x="4926175" y="1602675"/>
            <a:ext cx="4147200" cy="3169500"/>
          </a:xfrm>
          <a:prstGeom prst="rect">
            <a:avLst/>
          </a:prstGeom>
        </p:spPr>
        <p:txBody>
          <a:bodyPr anchorCtr="0" anchor="t" bIns="91425" lIns="91425" rIns="91425" wrap="square" tIns="91425">
            <a:noAutofit/>
          </a:bodyPr>
          <a:lstStyle/>
          <a:p>
            <a:pPr lvl="0" rtl="0">
              <a:spcBef>
                <a:spcPts val="0"/>
              </a:spcBef>
              <a:spcAft>
                <a:spcPts val="0"/>
              </a:spcAft>
              <a:buClr>
                <a:schemeClr val="dk2"/>
              </a:buClr>
              <a:buSzPct val="61111"/>
              <a:buFont typeface="Arial"/>
              <a:buNone/>
            </a:pPr>
            <a:r>
              <a:rPr lang="en" sz="1800"/>
              <a:t>As a result of limitations, the optimal number of tasks on the machine used to test the performance of the algorithm was 8 tasks. This optimal number of tasks will change depending on the capabilities of that machine.</a:t>
            </a:r>
          </a:p>
        </p:txBody>
      </p:sp>
      <p:sp>
        <p:nvSpPr>
          <p:cNvPr id="136" name="Shape 136"/>
          <p:cNvSpPr txBox="1"/>
          <p:nvPr>
            <p:ph idx="1" type="body"/>
          </p:nvPr>
        </p:nvSpPr>
        <p:spPr>
          <a:xfrm>
            <a:off x="704800" y="1602675"/>
            <a:ext cx="4147200" cy="3169500"/>
          </a:xfrm>
          <a:prstGeom prst="rect">
            <a:avLst/>
          </a:prstGeom>
        </p:spPr>
        <p:txBody>
          <a:bodyPr anchorCtr="0" anchor="t" bIns="91425" lIns="91425" rIns="91425" wrap="square" tIns="91425">
            <a:noAutofit/>
          </a:bodyPr>
          <a:lstStyle/>
          <a:p>
            <a:pPr lvl="0" rtl="0">
              <a:spcBef>
                <a:spcPts val="0"/>
              </a:spcBef>
              <a:spcAft>
                <a:spcPts val="0"/>
              </a:spcAft>
              <a:buNone/>
            </a:pPr>
            <a:r>
              <a:rPr lang="en" sz="1800"/>
              <a:t>Some of these limitations include the number of processors on the underlying machine as having too many tasks will lead to increased communication overheads and thus slow down the parallel algorithm.</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406425" y="1806825"/>
            <a:ext cx="8296800" cy="1542000"/>
          </a:xfrm>
          <a:prstGeom prst="rect">
            <a:avLst/>
          </a:prstGeom>
        </p:spPr>
        <p:txBody>
          <a:bodyPr anchorCtr="0" anchor="ctr" bIns="91425" lIns="91425" rIns="91425" wrap="square" tIns="91425">
            <a:noAutofit/>
          </a:bodyPr>
          <a:lstStyle/>
          <a:p>
            <a:pPr lvl="0">
              <a:spcBef>
                <a:spcPts val="0"/>
              </a:spcBef>
              <a:buNone/>
            </a:pPr>
            <a:r>
              <a:rPr lang="en"/>
              <a:t>Results Analysis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pic>
        <p:nvPicPr>
          <p:cNvPr descr="performance.png" id="146" name="Shape 146"/>
          <p:cNvPicPr preferRelativeResize="0"/>
          <p:nvPr/>
        </p:nvPicPr>
        <p:blipFill>
          <a:blip r:embed="rId3">
            <a:alphaModFix/>
          </a:blip>
          <a:stretch>
            <a:fillRect/>
          </a:stretch>
        </p:blipFill>
        <p:spPr>
          <a:xfrm>
            <a:off x="44000" y="1211359"/>
            <a:ext cx="9055999" cy="322466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pic>
        <p:nvPicPr>
          <p:cNvPr descr="speedup.png" id="151" name="Shape 151"/>
          <p:cNvPicPr preferRelativeResize="0"/>
          <p:nvPr/>
        </p:nvPicPr>
        <p:blipFill>
          <a:blip r:embed="rId3">
            <a:alphaModFix/>
          </a:blip>
          <a:stretch>
            <a:fillRect/>
          </a:stretch>
        </p:blipFill>
        <p:spPr>
          <a:xfrm>
            <a:off x="152400" y="963550"/>
            <a:ext cx="8839200" cy="313123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406425" y="1806825"/>
            <a:ext cx="8296800" cy="1542000"/>
          </a:xfrm>
          <a:prstGeom prst="rect">
            <a:avLst/>
          </a:prstGeom>
        </p:spPr>
        <p:txBody>
          <a:bodyPr anchorCtr="0" anchor="ctr" bIns="91425" lIns="91425" rIns="91425" wrap="square" tIns="91425">
            <a:noAutofit/>
          </a:bodyPr>
          <a:lstStyle/>
          <a:p>
            <a:pPr lvl="0" rtl="0">
              <a:spcBef>
                <a:spcPts val="0"/>
              </a:spcBef>
              <a:buNone/>
            </a:pPr>
            <a:r>
              <a:rPr lang="en"/>
              <a:t>Conclusion</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2400250" y="575950"/>
            <a:ext cx="6321600" cy="635400"/>
          </a:xfrm>
          <a:prstGeom prst="rect">
            <a:avLst/>
          </a:prstGeom>
        </p:spPr>
        <p:txBody>
          <a:bodyPr anchorCtr="0" anchor="t" bIns="91425" lIns="91425" rIns="91425" wrap="square" tIns="91425">
            <a:noAutofit/>
          </a:bodyPr>
          <a:lstStyle/>
          <a:p>
            <a:pPr lvl="0" rtl="0">
              <a:spcBef>
                <a:spcPts val="0"/>
              </a:spcBef>
              <a:buNone/>
            </a:pPr>
            <a:r>
              <a:rPr lang="en"/>
              <a:t>Conclusion</a:t>
            </a:r>
          </a:p>
        </p:txBody>
      </p:sp>
      <p:sp>
        <p:nvSpPr>
          <p:cNvPr id="162" name="Shape 162"/>
          <p:cNvSpPr txBox="1"/>
          <p:nvPr>
            <p:ph idx="1" type="body"/>
          </p:nvPr>
        </p:nvSpPr>
        <p:spPr>
          <a:xfrm>
            <a:off x="704800" y="1602675"/>
            <a:ext cx="7524900" cy="3169500"/>
          </a:xfrm>
          <a:prstGeom prst="rect">
            <a:avLst/>
          </a:prstGeom>
        </p:spPr>
        <p:txBody>
          <a:bodyPr anchorCtr="0" anchor="t" bIns="91425" lIns="91425" rIns="91425" wrap="square" tIns="91425">
            <a:noAutofit/>
          </a:bodyPr>
          <a:lstStyle/>
          <a:p>
            <a:pPr lvl="0" rtl="0">
              <a:spcBef>
                <a:spcPts val="0"/>
              </a:spcBef>
              <a:spcAft>
                <a:spcPts val="0"/>
              </a:spcAft>
              <a:buClr>
                <a:schemeClr val="dk2"/>
              </a:buClr>
              <a:buSzPct val="61111"/>
              <a:buFont typeface="Arial"/>
              <a:buNone/>
            </a:pPr>
            <a:r>
              <a:rPr lang="en" sz="1800">
                <a:latin typeface="Arial"/>
                <a:ea typeface="Arial"/>
                <a:cs typeface="Arial"/>
                <a:sym typeface="Arial"/>
              </a:rPr>
              <a:t>In parallelising the k-means algorithm, various factors were taken into account and it was decomposed using input data partitioning. With this we had multiple tasks running concurrently to classify the data point into different clusters. The performance of the parallel algorithm was then evaluated and compared to the serial version. There was a noticeable improvement in the perform of the parallel version as compared to the serial one. With increasing sizes of input data points the parallel algorithms was faster in classifying the data points. As such we can conclude that the parallel version was able to solve the problem.</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265500" y="1912650"/>
            <a:ext cx="4045200" cy="1318200"/>
          </a:xfrm>
          <a:prstGeom prst="rect">
            <a:avLst/>
          </a:prstGeom>
        </p:spPr>
        <p:txBody>
          <a:bodyPr anchorCtr="0" anchor="ctr" bIns="91425" lIns="91425" rIns="91425" wrap="square" tIns="91425">
            <a:noAutofit/>
          </a:bodyPr>
          <a:lstStyle/>
          <a:p>
            <a:pPr lvl="0">
              <a:spcBef>
                <a:spcPts val="0"/>
              </a:spcBef>
              <a:buNone/>
            </a:pPr>
            <a:r>
              <a:rPr lang="en"/>
              <a:t>Overview</a:t>
            </a:r>
          </a:p>
        </p:txBody>
      </p:sp>
      <p:sp>
        <p:nvSpPr>
          <p:cNvPr id="79" name="Shape 79"/>
          <p:cNvSpPr txBox="1"/>
          <p:nvPr>
            <p:ph idx="2" type="body"/>
          </p:nvPr>
        </p:nvSpPr>
        <p:spPr>
          <a:xfrm>
            <a:off x="4939500" y="724200"/>
            <a:ext cx="3837000" cy="3695100"/>
          </a:xfrm>
          <a:prstGeom prst="rect">
            <a:avLst/>
          </a:prstGeom>
        </p:spPr>
        <p:txBody>
          <a:bodyPr anchorCtr="0" anchor="ctr" bIns="91425" lIns="91425" rIns="91425" wrap="square" tIns="91425">
            <a:noAutofit/>
          </a:bodyPr>
          <a:lstStyle/>
          <a:p>
            <a:pPr lvl="0">
              <a:spcBef>
                <a:spcPts val="0"/>
              </a:spcBef>
              <a:spcAft>
                <a:spcPts val="0"/>
              </a:spcAft>
              <a:buNone/>
            </a:pPr>
            <a:r>
              <a:rPr b="1" lang="en"/>
              <a:t>About the project:</a:t>
            </a:r>
          </a:p>
          <a:p>
            <a:pPr lvl="0" rtl="0">
              <a:spcBef>
                <a:spcPts val="0"/>
              </a:spcBef>
              <a:spcAft>
                <a:spcPts val="0"/>
              </a:spcAft>
              <a:buNone/>
            </a:pPr>
            <a:r>
              <a:rPr lang="en" sz="1400"/>
              <a:t>This project focuses on the common problem of clustering data. </a:t>
            </a:r>
          </a:p>
          <a:p>
            <a:pPr lvl="0" rtl="0">
              <a:spcBef>
                <a:spcPts val="0"/>
              </a:spcBef>
              <a:spcAft>
                <a:spcPts val="0"/>
              </a:spcAft>
              <a:buNone/>
            </a:pPr>
            <a:r>
              <a:t/>
            </a:r>
            <a:endParaRPr sz="1400"/>
          </a:p>
          <a:p>
            <a:pPr lvl="0" rtl="0">
              <a:spcBef>
                <a:spcPts val="0"/>
              </a:spcBef>
              <a:spcAft>
                <a:spcPts val="0"/>
              </a:spcAft>
              <a:buNone/>
            </a:pPr>
            <a:r>
              <a:rPr lang="en" sz="1400"/>
              <a:t>It involves classifying different data items that share similar characteristics within the same data set, into groups. By doing this, various clusters of data items that share similar characteristics can be identified.</a:t>
            </a:r>
          </a:p>
          <a:p>
            <a:pPr lvl="0" rtl="0">
              <a:spcBef>
                <a:spcPts val="0"/>
              </a:spcBef>
              <a:spcAft>
                <a:spcPts val="0"/>
              </a:spcAft>
              <a:buNone/>
            </a:pPr>
            <a:r>
              <a:t/>
            </a:r>
            <a:endParaRPr sz="1400"/>
          </a:p>
          <a:p>
            <a:pPr lvl="0" rtl="0">
              <a:spcBef>
                <a:spcPts val="0"/>
              </a:spcBef>
              <a:spcAft>
                <a:spcPts val="0"/>
              </a:spcAft>
              <a:buClr>
                <a:schemeClr val="dk2"/>
              </a:buClr>
              <a:buSzPct val="78571"/>
              <a:buFont typeface="Arial"/>
              <a:buNone/>
            </a:pPr>
            <a:r>
              <a:rPr lang="en" sz="1400"/>
              <a:t>We plan to also solve the performance issue that arises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406425" y="1806825"/>
            <a:ext cx="8296800" cy="1542000"/>
          </a:xfrm>
          <a:prstGeom prst="rect">
            <a:avLst/>
          </a:prstGeom>
        </p:spPr>
        <p:txBody>
          <a:bodyPr anchorCtr="0" anchor="ctr" bIns="91425" lIns="91425" rIns="91425" wrap="square" tIns="91425">
            <a:noAutofit/>
          </a:bodyPr>
          <a:lstStyle/>
          <a:p>
            <a:pPr lvl="0" rtl="0">
              <a:spcBef>
                <a:spcPts val="0"/>
              </a:spcBef>
              <a:buNone/>
            </a:pPr>
            <a:r>
              <a:rPr lang="en"/>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2400250" y="575950"/>
            <a:ext cx="6321600" cy="635400"/>
          </a:xfrm>
          <a:prstGeom prst="rect">
            <a:avLst/>
          </a:prstGeom>
        </p:spPr>
        <p:txBody>
          <a:bodyPr anchorCtr="0" anchor="t" bIns="91425" lIns="91425" rIns="91425" wrap="square" tIns="91425">
            <a:noAutofit/>
          </a:bodyPr>
          <a:lstStyle/>
          <a:p>
            <a:pPr lvl="0">
              <a:spcBef>
                <a:spcPts val="0"/>
              </a:spcBef>
              <a:buNone/>
            </a:pPr>
            <a:r>
              <a:rPr lang="en"/>
              <a:t>Introduction</a:t>
            </a:r>
          </a:p>
        </p:txBody>
      </p:sp>
      <p:sp>
        <p:nvSpPr>
          <p:cNvPr id="90" name="Shape 90"/>
          <p:cNvSpPr txBox="1"/>
          <p:nvPr>
            <p:ph idx="1" type="body"/>
          </p:nvPr>
        </p:nvSpPr>
        <p:spPr>
          <a:xfrm>
            <a:off x="3113053" y="1602675"/>
            <a:ext cx="3071400" cy="3002400"/>
          </a:xfrm>
          <a:prstGeom prst="rect">
            <a:avLst/>
          </a:prstGeom>
        </p:spPr>
        <p:txBody>
          <a:bodyPr anchorCtr="0" anchor="t" bIns="91425" lIns="91425" rIns="91425" wrap="square" tIns="91425">
            <a:noAutofit/>
          </a:bodyPr>
          <a:lstStyle/>
          <a:p>
            <a:pPr lvl="0" rtl="0">
              <a:spcBef>
                <a:spcPts val="0"/>
              </a:spcBef>
              <a:buNone/>
            </a:pPr>
            <a:r>
              <a:rPr lang="en" sz="1600"/>
              <a:t>Clustering is the task of grouping a set of data into groups called </a:t>
            </a:r>
            <a:r>
              <a:rPr b="1" i="1" lang="en" sz="1600"/>
              <a:t>clusters</a:t>
            </a:r>
            <a:r>
              <a:rPr lang="en" sz="1600"/>
              <a:t>. Each cluster is comprised of data points that are more similar to each other than data points in other clusters.</a:t>
            </a:r>
          </a:p>
        </p:txBody>
      </p:sp>
      <p:sp>
        <p:nvSpPr>
          <p:cNvPr id="91" name="Shape 91"/>
          <p:cNvSpPr txBox="1"/>
          <p:nvPr>
            <p:ph idx="2" type="body"/>
          </p:nvPr>
        </p:nvSpPr>
        <p:spPr>
          <a:xfrm>
            <a:off x="41647" y="1602675"/>
            <a:ext cx="3071400" cy="3002400"/>
          </a:xfrm>
          <a:prstGeom prst="rect">
            <a:avLst/>
          </a:prstGeom>
        </p:spPr>
        <p:txBody>
          <a:bodyPr anchorCtr="0" anchor="t" bIns="91425" lIns="91425" rIns="91425" wrap="square" tIns="91425">
            <a:noAutofit/>
          </a:bodyPr>
          <a:lstStyle/>
          <a:p>
            <a:pPr lvl="0" rtl="0">
              <a:spcBef>
                <a:spcPts val="0"/>
              </a:spcBef>
              <a:buNone/>
            </a:pPr>
            <a:r>
              <a:rPr lang="en" sz="1600"/>
              <a:t>An issue that is introduced with clustering is that for large datasets, the performance of the algorithm becomes increasingly slow. This large dataset makes clustering a good candidate for applying parallelising techniques.</a:t>
            </a:r>
          </a:p>
        </p:txBody>
      </p:sp>
      <p:sp>
        <p:nvSpPr>
          <p:cNvPr id="92" name="Shape 92"/>
          <p:cNvSpPr txBox="1"/>
          <p:nvPr>
            <p:ph idx="1" type="body"/>
          </p:nvPr>
        </p:nvSpPr>
        <p:spPr>
          <a:xfrm>
            <a:off x="6002250" y="1602675"/>
            <a:ext cx="3071400" cy="3169500"/>
          </a:xfrm>
          <a:prstGeom prst="rect">
            <a:avLst/>
          </a:prstGeom>
        </p:spPr>
        <p:txBody>
          <a:bodyPr anchorCtr="0" anchor="t" bIns="91425" lIns="91425" rIns="91425" wrap="square" tIns="91425">
            <a:noAutofit/>
          </a:bodyPr>
          <a:lstStyle/>
          <a:p>
            <a:pPr lvl="0" rtl="0">
              <a:spcBef>
                <a:spcPts val="0"/>
              </a:spcBef>
              <a:buNone/>
            </a:pPr>
            <a:r>
              <a:rPr lang="en" sz="1600"/>
              <a:t>There are different algorithms to consider in order to cluster. Based on our experience with Machine Learning, we chose to focus on the </a:t>
            </a:r>
            <a:r>
              <a:rPr i="1" lang="en" sz="1600"/>
              <a:t>K-Means</a:t>
            </a:r>
            <a:r>
              <a:rPr lang="en" sz="1600"/>
              <a:t> algorithm , an exclusive clustering algorithm.</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406425" y="1806825"/>
            <a:ext cx="8296800" cy="1542000"/>
          </a:xfrm>
          <a:prstGeom prst="rect">
            <a:avLst/>
          </a:prstGeom>
        </p:spPr>
        <p:txBody>
          <a:bodyPr anchorCtr="0" anchor="ctr" bIns="91425" lIns="91425" rIns="91425" wrap="square" tIns="91425">
            <a:noAutofit/>
          </a:bodyPr>
          <a:lstStyle/>
          <a:p>
            <a:pPr lvl="0" rtl="0">
              <a:spcBef>
                <a:spcPts val="0"/>
              </a:spcBef>
              <a:buNone/>
            </a:pPr>
            <a:r>
              <a:rPr lang="en"/>
              <a:t>Solution Techniques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2400250" y="575950"/>
            <a:ext cx="6321600" cy="635400"/>
          </a:xfrm>
          <a:prstGeom prst="rect">
            <a:avLst/>
          </a:prstGeom>
        </p:spPr>
        <p:txBody>
          <a:bodyPr anchorCtr="0" anchor="t" bIns="91425" lIns="91425" rIns="91425" wrap="square" tIns="91425">
            <a:noAutofit/>
          </a:bodyPr>
          <a:lstStyle/>
          <a:p>
            <a:pPr lvl="0">
              <a:spcBef>
                <a:spcPts val="0"/>
              </a:spcBef>
              <a:buNone/>
            </a:pPr>
            <a:r>
              <a:rPr lang="en"/>
              <a:t>Solution Techniques</a:t>
            </a:r>
          </a:p>
        </p:txBody>
      </p:sp>
      <p:sp>
        <p:nvSpPr>
          <p:cNvPr id="103" name="Shape 103"/>
          <p:cNvSpPr txBox="1"/>
          <p:nvPr>
            <p:ph idx="2" type="body"/>
          </p:nvPr>
        </p:nvSpPr>
        <p:spPr>
          <a:xfrm>
            <a:off x="2300047" y="1602675"/>
            <a:ext cx="3071400" cy="3002400"/>
          </a:xfrm>
          <a:prstGeom prst="rect">
            <a:avLst/>
          </a:prstGeom>
        </p:spPr>
        <p:txBody>
          <a:bodyPr anchorCtr="0" anchor="t" bIns="91425" lIns="91425" rIns="91425" wrap="square" tIns="91425">
            <a:noAutofit/>
          </a:bodyPr>
          <a:lstStyle/>
          <a:p>
            <a:pPr indent="-361950" lvl="0" marL="457200" rtl="0">
              <a:lnSpc>
                <a:spcPct val="200000"/>
              </a:lnSpc>
              <a:spcBef>
                <a:spcPts val="0"/>
              </a:spcBef>
              <a:buClr>
                <a:schemeClr val="dk1"/>
              </a:buClr>
              <a:buSzPct val="100000"/>
              <a:buAutoNum type="arabicPeriod"/>
            </a:pPr>
            <a:r>
              <a:rPr b="1" lang="en" sz="2100">
                <a:solidFill>
                  <a:schemeClr val="dk1"/>
                </a:solidFill>
              </a:rPr>
              <a:t>Task Dependencies</a:t>
            </a:r>
          </a:p>
          <a:p>
            <a:pPr indent="-361950" lvl="0" marL="457200" rtl="0">
              <a:lnSpc>
                <a:spcPct val="200000"/>
              </a:lnSpc>
              <a:spcBef>
                <a:spcPts val="0"/>
              </a:spcBef>
              <a:buClr>
                <a:schemeClr val="dk1"/>
              </a:buClr>
              <a:buSzPct val="100000"/>
              <a:buAutoNum type="arabicPeriod"/>
            </a:pPr>
            <a:r>
              <a:rPr b="1" lang="en" sz="2100">
                <a:solidFill>
                  <a:schemeClr val="dk1"/>
                </a:solidFill>
              </a:rPr>
              <a:t>Task Interactions</a:t>
            </a:r>
          </a:p>
          <a:p>
            <a:pPr indent="-361950" lvl="0" marL="457200" rtl="0">
              <a:lnSpc>
                <a:spcPct val="200000"/>
              </a:lnSpc>
              <a:spcBef>
                <a:spcPts val="0"/>
              </a:spcBef>
              <a:buClr>
                <a:schemeClr val="dk1"/>
              </a:buClr>
              <a:buSzPct val="100000"/>
              <a:buAutoNum type="arabicPeriod"/>
            </a:pPr>
            <a:r>
              <a:rPr b="1" lang="en" sz="2100">
                <a:solidFill>
                  <a:schemeClr val="dk1"/>
                </a:solidFill>
              </a:rPr>
              <a:t>Parallel Algorithm</a:t>
            </a:r>
          </a:p>
          <a:p>
            <a:pPr indent="-361950" lvl="0" marL="457200" rtl="0">
              <a:lnSpc>
                <a:spcPct val="200000"/>
              </a:lnSpc>
              <a:spcBef>
                <a:spcPts val="0"/>
              </a:spcBef>
              <a:buClr>
                <a:schemeClr val="dk1"/>
              </a:buClr>
              <a:buSzPct val="100000"/>
              <a:buAutoNum type="arabicPeriod"/>
            </a:pPr>
            <a:r>
              <a:rPr b="1" lang="en" sz="2100">
                <a:solidFill>
                  <a:schemeClr val="dk1"/>
                </a:solidFill>
              </a:rPr>
              <a:t>Limitations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2400250" y="575950"/>
            <a:ext cx="6321600" cy="635400"/>
          </a:xfrm>
          <a:prstGeom prst="rect">
            <a:avLst/>
          </a:prstGeom>
        </p:spPr>
        <p:txBody>
          <a:bodyPr anchorCtr="0" anchor="t" bIns="91425" lIns="91425" rIns="91425" wrap="square" tIns="91425">
            <a:noAutofit/>
          </a:bodyPr>
          <a:lstStyle/>
          <a:p>
            <a:pPr lvl="0" rtl="0">
              <a:lnSpc>
                <a:spcPct val="200000"/>
              </a:lnSpc>
              <a:spcBef>
                <a:spcPts val="0"/>
              </a:spcBef>
              <a:spcAft>
                <a:spcPts val="1600"/>
              </a:spcAft>
              <a:buNone/>
            </a:pPr>
            <a:r>
              <a:rPr lang="en">
                <a:solidFill>
                  <a:srgbClr val="000000"/>
                </a:solidFill>
                <a:latin typeface="Lato"/>
                <a:ea typeface="Lato"/>
                <a:cs typeface="Lato"/>
                <a:sym typeface="Lato"/>
              </a:rPr>
              <a:t>Task Decomposition</a:t>
            </a:r>
          </a:p>
        </p:txBody>
      </p:sp>
      <p:sp>
        <p:nvSpPr>
          <p:cNvPr id="109" name="Shape 109"/>
          <p:cNvSpPr txBox="1"/>
          <p:nvPr>
            <p:ph idx="1" type="body"/>
          </p:nvPr>
        </p:nvSpPr>
        <p:spPr>
          <a:xfrm>
            <a:off x="2400303" y="1602675"/>
            <a:ext cx="3071400" cy="3002400"/>
          </a:xfrm>
          <a:prstGeom prst="rect">
            <a:avLst/>
          </a:prstGeom>
        </p:spPr>
        <p:txBody>
          <a:bodyPr anchorCtr="0" anchor="t" bIns="91425" lIns="91425" rIns="91425" wrap="square" tIns="91425">
            <a:noAutofit/>
          </a:bodyPr>
          <a:lstStyle/>
          <a:p>
            <a:pPr lvl="0" rtl="0">
              <a:spcBef>
                <a:spcPts val="0"/>
              </a:spcBef>
              <a:spcAft>
                <a:spcPts val="1200"/>
              </a:spcAft>
              <a:buNone/>
            </a:pPr>
            <a:r>
              <a:rPr lang="en"/>
              <a:t>To parallelise the algorithm, we must first divide the computation into smaller tasks that can be run concurrently. This involves identifying parts/sections of the algorithm that can be broken down into multiple individual tasks that can be ran concurrently.</a:t>
            </a:r>
          </a:p>
        </p:txBody>
      </p:sp>
      <p:sp>
        <p:nvSpPr>
          <p:cNvPr id="110" name="Shape 110"/>
          <p:cNvSpPr txBox="1"/>
          <p:nvPr>
            <p:ph idx="2" type="body"/>
          </p:nvPr>
        </p:nvSpPr>
        <p:spPr>
          <a:xfrm>
            <a:off x="5650572" y="1602675"/>
            <a:ext cx="3071400" cy="3002400"/>
          </a:xfrm>
          <a:prstGeom prst="rect">
            <a:avLst/>
          </a:prstGeom>
        </p:spPr>
        <p:txBody>
          <a:bodyPr anchorCtr="0" anchor="t" bIns="91425" lIns="91425" rIns="91425" wrap="square" tIns="91425">
            <a:noAutofit/>
          </a:bodyPr>
          <a:lstStyle/>
          <a:p>
            <a:pPr lvl="0" rtl="0">
              <a:spcBef>
                <a:spcPts val="0"/>
              </a:spcBef>
              <a:spcAft>
                <a:spcPts val="0"/>
              </a:spcAft>
              <a:buNone/>
            </a:pPr>
            <a:r>
              <a:rPr lang="en"/>
              <a:t>The K-means algorithm takes in a large set of data items and then classifies the data items into k separate clusters.</a:t>
            </a:r>
          </a:p>
          <a:p>
            <a:pPr lvl="0" rtl="0">
              <a:spcBef>
                <a:spcPts val="0"/>
              </a:spcBef>
              <a:spcAft>
                <a:spcPts val="0"/>
              </a:spcAft>
              <a:buClr>
                <a:schemeClr val="dk2"/>
              </a:buClr>
              <a:buSzPct val="78571"/>
              <a:buFont typeface="Arial"/>
              <a:buNone/>
            </a:pPr>
            <a:r>
              <a:rPr lang="en"/>
              <a:t>From this, it is clear to see that we can decompose the input data and classify multiple data items in into k clusters simultaneously.</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2400250" y="575950"/>
            <a:ext cx="6321600" cy="635400"/>
          </a:xfrm>
          <a:prstGeom prst="rect">
            <a:avLst/>
          </a:prstGeom>
        </p:spPr>
        <p:txBody>
          <a:bodyPr anchorCtr="0" anchor="t" bIns="91425" lIns="91425" rIns="91425" wrap="square" tIns="91425">
            <a:noAutofit/>
          </a:bodyPr>
          <a:lstStyle/>
          <a:p>
            <a:pPr lvl="0" rtl="0">
              <a:lnSpc>
                <a:spcPct val="200000"/>
              </a:lnSpc>
              <a:spcBef>
                <a:spcPts val="0"/>
              </a:spcBef>
              <a:spcAft>
                <a:spcPts val="1600"/>
              </a:spcAft>
              <a:buClr>
                <a:srgbClr val="000000"/>
              </a:buClr>
              <a:buSzPct val="36666"/>
              <a:buFont typeface="Arial"/>
              <a:buNone/>
            </a:pPr>
            <a:r>
              <a:rPr lang="en">
                <a:solidFill>
                  <a:srgbClr val="000000"/>
                </a:solidFill>
                <a:latin typeface="Lato"/>
                <a:ea typeface="Lato"/>
                <a:cs typeface="Lato"/>
                <a:sym typeface="Lato"/>
              </a:rPr>
              <a:t>Task Dependency</a:t>
            </a:r>
          </a:p>
        </p:txBody>
      </p:sp>
      <p:pic>
        <p:nvPicPr>
          <p:cNvPr descr="task_dependency_graph_2.png" id="116" name="Shape 116"/>
          <p:cNvPicPr preferRelativeResize="0"/>
          <p:nvPr/>
        </p:nvPicPr>
        <p:blipFill>
          <a:blip r:embed="rId3">
            <a:alphaModFix/>
          </a:blip>
          <a:stretch>
            <a:fillRect/>
          </a:stretch>
        </p:blipFill>
        <p:spPr>
          <a:xfrm>
            <a:off x="2519075" y="1104625"/>
            <a:ext cx="6083951" cy="3703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2400250" y="575950"/>
            <a:ext cx="6321600" cy="635400"/>
          </a:xfrm>
          <a:prstGeom prst="rect">
            <a:avLst/>
          </a:prstGeom>
        </p:spPr>
        <p:txBody>
          <a:bodyPr anchorCtr="0" anchor="t" bIns="91425" lIns="91425" rIns="91425" wrap="square" tIns="91425">
            <a:noAutofit/>
          </a:bodyPr>
          <a:lstStyle/>
          <a:p>
            <a:pPr lvl="0" rtl="0">
              <a:lnSpc>
                <a:spcPct val="200000"/>
              </a:lnSpc>
              <a:spcBef>
                <a:spcPts val="0"/>
              </a:spcBef>
              <a:spcAft>
                <a:spcPts val="1600"/>
              </a:spcAft>
              <a:buClr>
                <a:schemeClr val="dk2"/>
              </a:buClr>
              <a:buSzPct val="36666"/>
              <a:buFont typeface="Arial"/>
              <a:buNone/>
            </a:pPr>
            <a:r>
              <a:rPr lang="en">
                <a:latin typeface="Lato"/>
                <a:ea typeface="Lato"/>
                <a:cs typeface="Lato"/>
                <a:sym typeface="Lato"/>
              </a:rPr>
              <a:t>Task Interactions</a:t>
            </a:r>
          </a:p>
          <a:p>
            <a:pPr lvl="0" rtl="0">
              <a:lnSpc>
                <a:spcPct val="200000"/>
              </a:lnSpc>
              <a:spcBef>
                <a:spcPts val="0"/>
              </a:spcBef>
              <a:spcAft>
                <a:spcPts val="1600"/>
              </a:spcAft>
              <a:buNone/>
            </a:pPr>
            <a:r>
              <a:t/>
            </a:r>
            <a:endParaRPr>
              <a:solidFill>
                <a:srgbClr val="000000"/>
              </a:solidFill>
              <a:latin typeface="Lato"/>
              <a:ea typeface="Lato"/>
              <a:cs typeface="Lato"/>
              <a:sym typeface="Lato"/>
            </a:endParaRPr>
          </a:p>
        </p:txBody>
      </p:sp>
      <p:pic>
        <p:nvPicPr>
          <p:cNvPr descr="task_interaction_3.png" id="122" name="Shape 122"/>
          <p:cNvPicPr preferRelativeResize="0"/>
          <p:nvPr/>
        </p:nvPicPr>
        <p:blipFill>
          <a:blip r:embed="rId3">
            <a:alphaModFix/>
          </a:blip>
          <a:stretch>
            <a:fillRect/>
          </a:stretch>
        </p:blipFill>
        <p:spPr>
          <a:xfrm>
            <a:off x="2715150" y="1077475"/>
            <a:ext cx="4834424" cy="3627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