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2.png" ContentType="image/png"/>
  <Override PartName="/ppt/media/image1.png" ContentType="image/png"/>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40"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41"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42"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43" name="PlaceHolder 5"/>
          <p:cNvSpPr>
            <a:spLocks noGrp="1"/>
          </p:cNvSpPr>
          <p:nvPr>
            <p:ph type="sldNum"/>
          </p:nvPr>
        </p:nvSpPr>
        <p:spPr>
          <a:xfrm>
            <a:off x="4399200" y="9555480"/>
            <a:ext cx="3372840" cy="502560"/>
          </a:xfrm>
          <a:prstGeom prst="rect">
            <a:avLst/>
          </a:prstGeom>
        </p:spPr>
        <p:txBody>
          <a:bodyPr lIns="0" rIns="0" tIns="0" bIns="0" anchor="b"/>
          <a:p>
            <a:pPr algn="r"/>
            <a:fld id="{E450739C-589D-4B85-B597-FD461E6DAFE7}"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1. Talk about various layers in MLP : Weights, Bias Non-linearity , convolution , pooling , dropout.</a:t>
            </a:r>
            <a:endParaRPr/>
          </a:p>
          <a:p>
            <a:r>
              <a:rPr lang="en-US" sz="2000">
                <a:latin typeface="Arial"/>
              </a:rPr>
              <a:t>2. Talk of how convolution with dropout mimics brain</a:t>
            </a:r>
            <a:endParaRPr/>
          </a:p>
          <a:p>
            <a:r>
              <a:rPr lang="en-US" sz="2000">
                <a:latin typeface="Arial"/>
              </a:rPr>
              <a:t>3. Talk about some achievements of LeCun's Group using convnets. MNIST (90s) / Inception (2015)</a:t>
            </a:r>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Just briefly introduce LSTM along with RNN intro.</a:t>
            </a:r>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Introduce the mentioned terms: Grad Descent / Minibatch/Stochastic/Regularization/Momentum/AdaGrad/Simulated Annealing and Gradient Clipping.</a:t>
            </a:r>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a:p>
        </p:txBody>
      </p:sp>
      <p:pic>
        <p:nvPicPr>
          <p:cNvPr id="37" name="" descr=""/>
          <p:cNvPicPr/>
          <p:nvPr/>
        </p:nvPicPr>
        <p:blipFill>
          <a:blip r:embed="rId2"/>
          <a:stretch/>
        </p:blipFill>
        <p:spPr>
          <a:xfrm>
            <a:off x="2292120" y="1768680"/>
            <a:ext cx="5495040" cy="4384440"/>
          </a:xfrm>
          <a:prstGeom prst="rect">
            <a:avLst/>
          </a:prstGeom>
          <a:ln>
            <a:noFill/>
          </a:ln>
        </p:spPr>
      </p:pic>
      <p:pic>
        <p:nvPicPr>
          <p:cNvPr id="38" name="" descr=""/>
          <p:cNvPicPr/>
          <p:nvPr/>
        </p:nvPicPr>
        <p:blipFill>
          <a:blip r:embed="rId3"/>
          <a:stretch/>
        </p:blipFill>
        <p:spPr>
          <a:xfrm>
            <a:off x="2292120" y="1768680"/>
            <a:ext cx="549504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en-US" sz="4400">
                <a:latin typeface="Arial"/>
              </a:rPr>
              <a:t>Click to edit the title text format</a:t>
            </a:r>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en-US"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en-US" sz="1400">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E87589A2-E89E-4701-B380-F60758F10D87}"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 name="TextShape 1"/>
          <p:cNvSpPr txBox="1"/>
          <p:nvPr/>
        </p:nvSpPr>
        <p:spPr>
          <a:xfrm>
            <a:off x="438120" y="517320"/>
            <a:ext cx="9071640" cy="2500200"/>
          </a:xfrm>
          <a:prstGeom prst="rect">
            <a:avLst/>
          </a:prstGeom>
          <a:noFill/>
          <a:ln>
            <a:noFill/>
          </a:ln>
        </p:spPr>
        <p:txBody>
          <a:bodyPr lIns="0" rIns="0" tIns="0" bIns="0" anchor="ctr"/>
          <a:p>
            <a:pPr algn="ctr"/>
            <a:r>
              <a:rPr lang="en-US" sz="4400">
                <a:latin typeface="Arial"/>
              </a:rPr>
              <a:t>Making a Contextual Recommendation Engine using Python and Deep Learning at ParallelDots </a:t>
            </a:r>
            <a:endParaRPr/>
          </a:p>
        </p:txBody>
      </p:sp>
      <p:sp>
        <p:nvSpPr>
          <p:cNvPr id="45" name="TextShape 2"/>
          <p:cNvSpPr txBox="1"/>
          <p:nvPr/>
        </p:nvSpPr>
        <p:spPr>
          <a:xfrm>
            <a:off x="504000" y="3749040"/>
            <a:ext cx="9071640" cy="2404440"/>
          </a:xfrm>
          <a:prstGeom prst="rect">
            <a:avLst/>
          </a:prstGeom>
          <a:noFill/>
          <a:ln>
            <a:noFill/>
          </a:ln>
        </p:spPr>
        <p:txBody>
          <a:bodyPr lIns="0" rIns="0" tIns="0" bIns="0" anchor="ctr"/>
          <a:p>
            <a:pPr algn="ctr"/>
            <a:r>
              <a:rPr lang="en-US" sz="3200">
                <a:latin typeface="Arial"/>
              </a:rPr>
              <a:t>Muktabh Mayank Srivastava,</a:t>
            </a:r>
            <a:r>
              <a:rPr lang="en-US" sz="3200">
                <a:latin typeface="Arial"/>
              </a:rPr>
              <a:t>
</a:t>
            </a:r>
            <a:r>
              <a:rPr lang="en-US" sz="3200">
                <a:latin typeface="Arial"/>
              </a:rPr>
              <a:t>Co-Founder @ ParallelDots.</a:t>
            </a:r>
            <a:r>
              <a:rPr lang="en-US" sz="3200">
                <a:latin typeface="Arial"/>
              </a:rPr>
              <a:t>
</a:t>
            </a:r>
            <a:r>
              <a:rPr lang="en-US" sz="3200">
                <a:latin typeface="Arial"/>
              </a:rPr>
              <a:t>@muktabh / http://www.quora.com/Muktabh-Mayank</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2"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Deep Learning at ParallelDots</a:t>
            </a:r>
            <a:endParaRPr/>
          </a:p>
        </p:txBody>
      </p:sp>
      <p:sp>
        <p:nvSpPr>
          <p:cNvPr id="63"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en-US" sz="3200">
                <a:latin typeface="Arial"/>
              </a:rPr>
              <a:t>We use Word Embeddings as inputs to our Neural Networks (and not characters/one hot encodings).</a:t>
            </a:r>
            <a:endParaRPr/>
          </a:p>
          <a:p>
            <a:pPr>
              <a:buSzPct val="45000"/>
              <a:buFont typeface="StarSymbol"/>
              <a:buChar char=""/>
            </a:pPr>
            <a:r>
              <a:rPr lang="en-US" sz="3200">
                <a:latin typeface="Arial"/>
              </a:rPr>
              <a:t>Word Embedding: A dense vector trying to put the word on a n-dimensional plain. It is a thought vector which can be added or subtracted. So TV(“King”) – TV(“Man”) would give a thought vector near “Queen”.</a:t>
            </a:r>
            <a:endParaRPr/>
          </a:p>
          <a:p>
            <a:pPr>
              <a:buSzPct val="45000"/>
              <a:buFont typeface="StarSymbol"/>
              <a:buChar char=""/>
            </a:pPr>
            <a:r>
              <a:rPr lang="en-US" sz="3200">
                <a:latin typeface="Arial"/>
              </a:rPr>
              <a:t>Two types of embeddings: Neural Net prediction based (Glove/Word2Vec) and Matrix factorization based (Hellinger-PCA)</a:t>
            </a:r>
            <a:endParaRPr/>
          </a:p>
          <a:p>
            <a:pPr>
              <a:buSzPct val="45000"/>
              <a:buFont typeface="StarSymbol"/>
              <a:buChar char=""/>
            </a:pPr>
            <a:r>
              <a:rPr lang="en-US" sz="3200">
                <a:latin typeface="Arial"/>
              </a:rPr>
              <a:t>Latest: Can use Autoencoders to approximately factorize matrix (ParallelDots open sourcing this soon)</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4"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Deep Learning at ParallelDots</a:t>
            </a:r>
            <a:endParaRPr/>
          </a:p>
        </p:txBody>
      </p:sp>
      <p:sp>
        <p:nvSpPr>
          <p:cNvPr id="65"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en-US" sz="3200">
                <a:latin typeface="Arial"/>
              </a:rPr>
              <a:t>Semantically Similar Articles are found out by combining word embeddings of two documents into corresponding document vector and then comparing.</a:t>
            </a:r>
            <a:endParaRPr/>
          </a:p>
          <a:p>
            <a:pPr>
              <a:buSzPct val="45000"/>
              <a:buFont typeface="StarSymbol"/>
              <a:buChar char=""/>
            </a:pPr>
            <a:r>
              <a:rPr lang="en-US" sz="3200">
                <a:latin typeface="Arial"/>
              </a:rPr>
              <a:t>This is how we find whether 2 articles are related or not .</a:t>
            </a:r>
            <a:endParaRPr/>
          </a:p>
          <a:p>
            <a:pPr>
              <a:buSzPct val="45000"/>
              <a:buFont typeface="StarSymbol"/>
              <a:buChar char=""/>
            </a:pPr>
            <a:r>
              <a:rPr lang="en-US" sz="3200">
                <a:latin typeface="Arial"/>
              </a:rPr>
              <a:t>Two such models we use at ParallelDots:</a:t>
            </a:r>
            <a:r>
              <a:rPr lang="en-US" sz="3200">
                <a:latin typeface="Arial"/>
              </a:rPr>
              <a:t>
</a:t>
            </a:r>
            <a:r>
              <a:rPr lang="en-US" sz="3200">
                <a:latin typeface="Arial"/>
              </a:rPr>
              <a:t>a) Similar Information Content: Combine Word Embeddings using Heuristics.</a:t>
            </a:r>
            <a:r>
              <a:rPr lang="en-US" sz="3200">
                <a:latin typeface="Arial"/>
              </a:rPr>
              <a:t>
</a:t>
            </a:r>
            <a:r>
              <a:rPr lang="en-US" sz="3200">
                <a:latin typeface="Arial"/>
              </a:rPr>
              <a:t>b) Similar Meaning Content: Use a Recursive Neural Network to generate Document Vector.</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6"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Deep Learning at ParallelDots</a:t>
            </a:r>
            <a:endParaRPr/>
          </a:p>
        </p:txBody>
      </p:sp>
      <p:sp>
        <p:nvSpPr>
          <p:cNvPr id="67"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en-US" sz="3200">
                <a:latin typeface="Arial"/>
              </a:rPr>
              <a:t>Not a part of search engine, but available as separate web services.</a:t>
            </a:r>
            <a:endParaRPr/>
          </a:p>
          <a:p>
            <a:pPr>
              <a:buSzPct val="45000"/>
              <a:buFont typeface="StarSymbol"/>
              <a:buChar char=""/>
            </a:pPr>
            <a:r>
              <a:rPr lang="en-US" sz="3200">
                <a:latin typeface="Arial"/>
              </a:rPr>
              <a:t>For Entity Extraction, a context embedding of n (n= 3 or 5) words is trained upon to yield whether the word in middle is Entity or not. This helps to gain perspective of both the word itself and the neighborhood it occurs in. </a:t>
            </a:r>
            <a:endParaRPr/>
          </a:p>
          <a:p>
            <a:pPr>
              <a:buSzPct val="45000"/>
              <a:buFont typeface="StarSymbol"/>
              <a:buChar char=""/>
            </a:pPr>
            <a:r>
              <a:rPr lang="en-US" sz="3200">
                <a:latin typeface="Arial"/>
              </a:rPr>
              <a:t>For Sentiment Analysis, we use a ConvNet as mentioned in paper: </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Deep Learning at ParallelDots</a:t>
            </a:r>
            <a:endParaRPr/>
          </a:p>
        </p:txBody>
      </p:sp>
      <p:sp>
        <p:nvSpPr>
          <p:cNvPr id="69"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en-US" sz="3200">
                <a:latin typeface="Arial"/>
              </a:rPr>
              <a:t>We use GPUs to train models and then serve these models in web services using CPUs. This makes infrastructure cost low.</a:t>
            </a:r>
            <a:endParaRPr/>
          </a:p>
          <a:p>
            <a:pPr>
              <a:buSzPct val="45000"/>
              <a:buFont typeface="StarSymbol"/>
              <a:buChar char=""/>
            </a:pPr>
            <a:r>
              <a:rPr lang="en-US" sz="3200">
                <a:latin typeface="Arial"/>
              </a:rPr>
              <a:t>Word Embeddings help us pre-learn a lot about words hence we do not require too many datapoints to train a Neural Nets. Due to this, we can generally fit our models on a single GPU.</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Libraries and Tools</a:t>
            </a:r>
            <a:endParaRPr/>
          </a:p>
        </p:txBody>
      </p:sp>
      <p:sp>
        <p:nvSpPr>
          <p:cNvPr id="71"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en-US" sz="3200">
                <a:latin typeface="Arial"/>
              </a:rPr>
              <a:t>To write Neural Net algorithms, we use Theano.  Theano is a Numpy-feel library which can be used to define a Neural Network.</a:t>
            </a:r>
            <a:endParaRPr/>
          </a:p>
          <a:p>
            <a:pPr>
              <a:buSzPct val="45000"/>
              <a:buFont typeface="StarSymbol"/>
              <a:buChar char=""/>
            </a:pPr>
            <a:r>
              <a:rPr lang="en-US" sz="3200">
                <a:latin typeface="Arial"/>
              </a:rPr>
              <a:t>We had to use this as most models we use have no implementation in public domain.</a:t>
            </a:r>
            <a:endParaRPr/>
          </a:p>
          <a:p>
            <a:pPr>
              <a:buSzPct val="45000"/>
              <a:buFont typeface="StarSymbol"/>
              <a:buChar char=""/>
            </a:pPr>
            <a:r>
              <a:rPr lang="en-US" sz="3200">
                <a:latin typeface="Arial"/>
              </a:rPr>
              <a:t>Theano compiles to C/CUDA and can be run on CPU/GPU.</a:t>
            </a:r>
            <a:endParaRPr/>
          </a:p>
          <a:p>
            <a:pPr>
              <a:buSzPct val="45000"/>
              <a:buFont typeface="StarSymbol"/>
              <a:buChar char=""/>
            </a:pPr>
            <a:r>
              <a:rPr lang="en-US" sz="3200">
                <a:latin typeface="Arial"/>
              </a:rPr>
              <a:t>Theano's best feature is auto-differentiation . No need to perform hard differentiations yourself. </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Libraries and Tools</a:t>
            </a:r>
            <a:endParaRPr/>
          </a:p>
        </p:txBody>
      </p:sp>
      <p:sp>
        <p:nvSpPr>
          <p:cNvPr id="73"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en-US" sz="3200">
                <a:latin typeface="Arial"/>
              </a:rPr>
              <a:t>PyLearn2, Theanets and Lasagne are libraries built on top of Theano. IMHO, Theano : PyLearn2 is analogous Numpy:Scipy</a:t>
            </a:r>
            <a:endParaRPr/>
          </a:p>
          <a:p>
            <a:pPr>
              <a:buSzPct val="45000"/>
              <a:buFont typeface="StarSymbol"/>
              <a:buChar char=""/>
            </a:pPr>
            <a:r>
              <a:rPr lang="en-US" sz="3200">
                <a:latin typeface="Arial"/>
              </a:rPr>
              <a:t>Good for getting started without writing entire Neural Net oneself. Lot of examples available. I personally like Lasagne more.</a:t>
            </a:r>
            <a:endParaRPr/>
          </a:p>
          <a:p>
            <a:pPr>
              <a:buSzPct val="45000"/>
              <a:buFont typeface="StarSymbol"/>
              <a:buChar char=""/>
            </a:pPr>
            <a:r>
              <a:rPr lang="en-US" sz="3200">
                <a:latin typeface="Arial"/>
              </a:rPr>
              <a:t>If you dont have a GPU, try getting started with Kayak or pyneural. Kayak is very easy and Numpy compatible</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4"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Making the Search Engine</a:t>
            </a:r>
            <a:endParaRPr/>
          </a:p>
        </p:txBody>
      </p:sp>
      <p:sp>
        <p:nvSpPr>
          <p:cNvPr id="75"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en-US" sz="3200">
                <a:latin typeface="Arial"/>
              </a:rPr>
              <a:t>After generating document vector for each article, we need to find the closest vectors to a document to find related documents, and we want to find it fast.</a:t>
            </a:r>
            <a:endParaRPr/>
          </a:p>
          <a:p>
            <a:pPr>
              <a:buSzPct val="45000"/>
              <a:buFont typeface="StarSymbol"/>
              <a:buChar char=""/>
            </a:pPr>
            <a:r>
              <a:rPr lang="en-US" sz="3200">
                <a:latin typeface="Arial"/>
              </a:rPr>
              <a:t>This can be either done by distributing the job of finding document  distances over a cluster. But remember low cost requirement ?</a:t>
            </a:r>
            <a:endParaRPr/>
          </a:p>
          <a:p>
            <a:pPr>
              <a:buSzPct val="45000"/>
              <a:buFont typeface="StarSymbol"/>
              <a:buChar char=""/>
            </a:pPr>
            <a:r>
              <a:rPr lang="en-US" sz="3200">
                <a:latin typeface="Arial"/>
              </a:rPr>
              <a:t>We achieve this on a single server by organizing documents into a data structure to make search fast. Enter Space-Partitioning trees, search is now a O(log N) problem instead of O(N).</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6"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Making the Search Engine</a:t>
            </a:r>
            <a:endParaRPr/>
          </a:p>
        </p:txBody>
      </p:sp>
      <p:sp>
        <p:nvSpPr>
          <p:cNvPr id="77"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en-US" sz="3200">
                <a:latin typeface="Arial"/>
              </a:rPr>
              <a:t>There are many possible space partition algorithms, but we chose VP Tree due to minimal requirement. (Metric distances and nothing else). We implemented it using numpy and stacks.</a:t>
            </a:r>
            <a:endParaRPr/>
          </a:p>
          <a:p>
            <a:pPr>
              <a:buSzPct val="45000"/>
              <a:buFont typeface="StarSymbol"/>
              <a:buChar char=""/>
            </a:pPr>
            <a:r>
              <a:rPr lang="en-US" sz="3200">
                <a:latin typeface="Arial"/>
              </a:rPr>
              <a:t>The documents are divided into buckets and each bucket is made into a VP Tree. Search is performed parallel on all these trees using Python's multiprocessing.</a:t>
            </a:r>
            <a:endParaRPr/>
          </a:p>
          <a:p>
            <a:pPr>
              <a:buSzPct val="45000"/>
              <a:buFont typeface="StarSymbol"/>
              <a:buChar char=""/>
            </a:pPr>
            <a:r>
              <a:rPr lang="en-US" sz="3200">
                <a:latin typeface="Arial"/>
              </a:rPr>
              <a:t> </a:t>
            </a:r>
            <a:r>
              <a:rPr lang="en-US" sz="3200">
                <a:latin typeface="Arial"/>
              </a:rPr>
              <a:t>We are working towards a shared memory parallelism (mostly in golang) to optimize this more O(log(n/nb)) → O(log(log(n)))</a:t>
            </a: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Optimizing the Web Service</a:t>
            </a:r>
            <a:endParaRPr/>
          </a:p>
        </p:txBody>
      </p:sp>
      <p:sp>
        <p:nvSpPr>
          <p:cNvPr id="79"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en-US" sz="3200">
                <a:latin typeface="Arial"/>
              </a:rPr>
              <a:t>Web Service is written in Golang (faster than Python, almost as easy as tornado/flask).</a:t>
            </a:r>
            <a:endParaRPr/>
          </a:p>
          <a:p>
            <a:pPr>
              <a:buSzPct val="45000"/>
              <a:buFont typeface="StarSymbol"/>
              <a:buChar char=""/>
            </a:pPr>
            <a:r>
              <a:rPr lang="en-US" sz="3200">
                <a:latin typeface="Arial"/>
              </a:rPr>
              <a:t>Unlike normal servers, a media server has 1000s of concurrent users, but number of unique links they read is low. So infrastructure cost low if we can reduce rework.</a:t>
            </a:r>
            <a:endParaRPr/>
          </a:p>
          <a:p>
            <a:pPr>
              <a:buSzPct val="45000"/>
              <a:buFont typeface="StarSymbol"/>
              <a:buChar char=""/>
            </a:pPr>
            <a:r>
              <a:rPr lang="en-US" sz="3200">
                <a:latin typeface="Arial"/>
              </a:rPr>
              <a:t>We use Golang's channels to deduplicate and queue the requests. Thus load on Python Machine Learning layer is way lower than web server.</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AI is (almost) here</a:t>
            </a:r>
            <a:endParaRPr/>
          </a:p>
        </p:txBody>
      </p:sp>
      <p:sp>
        <p:nvSpPr>
          <p:cNvPr id="47"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en-US" sz="4400">
                <a:latin typeface="Arial"/>
              </a:rPr>
              <a:t>Man: “What is immoral ?”</a:t>
            </a:r>
            <a:r>
              <a:rPr lang="en-US" sz="4400">
                <a:latin typeface="Arial"/>
              </a:rPr>
              <a:t>
</a:t>
            </a:r>
            <a:r>
              <a:rPr lang="en-US" sz="4400">
                <a:latin typeface="Arial"/>
              </a:rPr>
              <a:t>Machine: “The fact that you have a child.”</a:t>
            </a:r>
            <a:r>
              <a:rPr lang="en-US" sz="4400">
                <a:latin typeface="Arial"/>
              </a:rPr>
              <a:t>
</a:t>
            </a:r>
            <a:r>
              <a:rPr lang="en-US" sz="4400">
                <a:latin typeface="Arial"/>
              </a:rPr>
              <a:t> (Google's Neural Conversational Model, preprint June 2015)</a:t>
            </a:r>
            <a:endParaRPr/>
          </a:p>
          <a:p>
            <a:pPr>
              <a:buSzPct val="45000"/>
              <a:buFont typeface="StarSymbol"/>
              <a:buChar char=""/>
            </a:pP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Making a Recommendation Engine at ParallelDots</a:t>
            </a:r>
            <a:endParaRPr/>
          </a:p>
        </p:txBody>
      </p:sp>
      <p:sp>
        <p:nvSpPr>
          <p:cNvPr id="49"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en-US" sz="3200">
                <a:latin typeface="Arial"/>
              </a:rPr>
              <a:t>CMS TFIDF based tag search is unpredictable, slow and incorrect at scale.</a:t>
            </a:r>
            <a:endParaRPr/>
          </a:p>
          <a:p>
            <a:pPr>
              <a:buSzPct val="45000"/>
              <a:buFont typeface="StarSymbol"/>
              <a:buChar char=""/>
            </a:pPr>
            <a:r>
              <a:rPr lang="en-US" sz="3200">
                <a:latin typeface="Arial"/>
              </a:rPr>
              <a:t>News tags are kept generic for SEO, that decreases the quality of recommendations even more.</a:t>
            </a:r>
            <a:endParaRPr/>
          </a:p>
          <a:p>
            <a:pPr>
              <a:buSzPct val="45000"/>
              <a:buFont typeface="StarSymbol"/>
              <a:buChar char=""/>
            </a:pPr>
            <a:r>
              <a:rPr lang="en-US" sz="3200">
                <a:latin typeface="Arial"/>
              </a:rPr>
              <a:t>Matrix Factorization (Topic Modeling) methods are not accurate enough to beat CMS tag search. Also factorizing a 10^6 X 10^5 Matrix requires lot of resources.</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Making a Recommendation Engine at ParallelDots</a:t>
            </a:r>
            <a:endParaRPr/>
          </a:p>
        </p:txBody>
      </p:sp>
      <p:sp>
        <p:nvSpPr>
          <p:cNvPr id="51"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en-US" sz="3200">
                <a:latin typeface="Arial"/>
              </a:rPr>
              <a:t>Requirements for a new related post plugin are:</a:t>
            </a:r>
            <a:r>
              <a:rPr lang="en-US" sz="3200">
                <a:latin typeface="Arial"/>
              </a:rPr>
              <a:t>
</a:t>
            </a:r>
            <a:r>
              <a:rPr lang="en-US" sz="3200">
                <a:latin typeface="Arial"/>
              </a:rPr>
              <a:t>1. Infrastructure cost low like related  post plugin available in CMS.</a:t>
            </a:r>
            <a:r>
              <a:rPr lang="en-US" sz="3200">
                <a:latin typeface="Arial"/>
              </a:rPr>
              <a:t>
</a:t>
            </a:r>
            <a:r>
              <a:rPr lang="en-US" sz="3200">
                <a:latin typeface="Arial"/>
              </a:rPr>
              <a:t>2. High Accuracy</a:t>
            </a:r>
            <a:endParaRPr/>
          </a:p>
          <a:p>
            <a:pPr>
              <a:buSzPct val="45000"/>
              <a:buFont typeface="StarSymbol"/>
              <a:buChar char=""/>
            </a:pPr>
            <a:r>
              <a:rPr lang="en-US" sz="3200">
                <a:latin typeface="Arial"/>
              </a:rPr>
              <a:t>We solve this problem using Deep Learning. Typical infrastructure of deployment &lt; LSA</a:t>
            </a:r>
            <a:r>
              <a:rPr lang="en-US" sz="3200">
                <a:latin typeface="Arial"/>
              </a:rPr>
              <a:t>
</a:t>
            </a:r>
            <a:r>
              <a:rPr lang="en-US" sz="3200">
                <a:latin typeface="Arial"/>
              </a:rPr>
              <a:t>Accuracy &gt; max(LSA,Tfidf based tag search)</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Basics of Deep Learning</a:t>
            </a:r>
            <a:endParaRPr/>
          </a:p>
        </p:txBody>
      </p:sp>
      <p:sp>
        <p:nvSpPr>
          <p:cNvPr id="53"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en-US" sz="3200">
                <a:latin typeface="Arial"/>
              </a:rPr>
              <a:t>Any Neural Network having more than one layer of weight + non-linearity pairings stacked on top of each other is Deep Learning. (subjective term like Big Data, definitions might vary)</a:t>
            </a:r>
            <a:endParaRPr/>
          </a:p>
          <a:p>
            <a:pPr>
              <a:buSzPct val="45000"/>
              <a:buFont typeface="StarSymbol"/>
              <a:buChar char=""/>
            </a:pPr>
            <a:r>
              <a:rPr lang="en-US" sz="3200">
                <a:latin typeface="Arial"/>
              </a:rPr>
              <a:t>Multiple Schools of thoughts on how a DeepNet can be made. Convolutional Neural Networks model Human visual Cortex using different stacked convolution/pooling layer pairs. Weights for Convolution are then Optimized . </a:t>
            </a:r>
            <a:r>
              <a:rPr lang="en-US" sz="3200">
                <a:latin typeface="Arial"/>
              </a:rPr>
              <a:t>
</a:t>
            </a:r>
            <a:r>
              <a:rPr lang="en-US" sz="3200">
                <a:latin typeface="Arial"/>
              </a:rPr>
              <a:t>PS: Convolution = Multiplication in Fourier domain </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Basics of Deep Learning</a:t>
            </a:r>
            <a:endParaRPr/>
          </a:p>
        </p:txBody>
      </p:sp>
      <p:sp>
        <p:nvSpPr>
          <p:cNvPr id="55"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en-US" sz="3200">
                <a:latin typeface="Arial"/>
              </a:rPr>
              <a:t>Recursive Neural Networks have common set of weights which are trained over tree (language grammar). While Convnets have layers with different degree of freedom with fixed structure, they have a repeated layer with dynamic network structure.</a:t>
            </a:r>
            <a:endParaRPr/>
          </a:p>
          <a:p>
            <a:pPr>
              <a:buSzPct val="45000"/>
              <a:buFont typeface="StarSymbol"/>
              <a:buChar char=""/>
            </a:pPr>
            <a:r>
              <a:rPr lang="en-US" sz="3200">
                <a:latin typeface="Arial"/>
              </a:rPr>
              <a:t>Recurrent Neural Networks model chains just like Recursive models trees. However, they have more complicated Neurons to model these chains even better. There have been attempts to use Recurrent  like Nets to model grammar trees.</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Basics of Deep Learning</a:t>
            </a:r>
            <a:endParaRPr/>
          </a:p>
        </p:txBody>
      </p:sp>
      <p:sp>
        <p:nvSpPr>
          <p:cNvPr id="57"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en-US" sz="3200">
                <a:latin typeface="Arial"/>
              </a:rPr>
              <a:t>Neural Networks are trained by backpropogation of errors.</a:t>
            </a:r>
            <a:endParaRPr/>
          </a:p>
          <a:p>
            <a:pPr>
              <a:buSzPct val="45000"/>
              <a:buFont typeface="StarSymbol"/>
              <a:buChar char=""/>
            </a:pPr>
            <a:r>
              <a:rPr lang="en-US" sz="3200">
                <a:latin typeface="Arial"/>
              </a:rPr>
              <a:t>The common method to perform these optimizations is Gradient Descent.</a:t>
            </a:r>
            <a:endParaRPr/>
          </a:p>
          <a:p>
            <a:pPr>
              <a:buSzPct val="45000"/>
              <a:buFont typeface="StarSymbol"/>
              <a:buChar char=""/>
            </a:pPr>
            <a:r>
              <a:rPr lang="en-US" sz="3200">
                <a:latin typeface="Arial"/>
              </a:rPr>
              <a:t>Special Cases: Minibatch / Stochastic.</a:t>
            </a:r>
            <a:endParaRPr/>
          </a:p>
          <a:p>
            <a:pPr>
              <a:buSzPct val="45000"/>
              <a:buFont typeface="StarSymbol"/>
              <a:buChar char=""/>
            </a:pPr>
            <a:r>
              <a:rPr lang="en-US" sz="3200">
                <a:latin typeface="Arial"/>
              </a:rPr>
              <a:t>There are some hacks to converge Gradient Descent faster and better: Regularization, Momentum, AdaGrad, Simulated Annealing, Gradient Clipping.</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Deep Learning in NLP</a:t>
            </a:r>
            <a:endParaRPr/>
          </a:p>
        </p:txBody>
      </p:sp>
      <p:sp>
        <p:nvSpPr>
          <p:cNvPr id="59"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en-US" sz="3200">
                <a:latin typeface="Arial"/>
              </a:rPr>
              <a:t>Many different schools of thought</a:t>
            </a:r>
            <a:endParaRPr/>
          </a:p>
          <a:p>
            <a:pPr>
              <a:buSzPct val="45000"/>
              <a:buFont typeface="StarSymbol"/>
              <a:buChar char=""/>
            </a:pPr>
            <a:r>
              <a:rPr lang="en-US" sz="3200">
                <a:latin typeface="Arial"/>
              </a:rPr>
              <a:t>Dense Word Representation based inputs, One hot vector (bag-of-words like) inputs and recently trend (last 2-3 months) character level inputs can be given to Neural Nets.</a:t>
            </a:r>
            <a:endParaRPr/>
          </a:p>
          <a:p>
            <a:pPr>
              <a:buSzPct val="45000"/>
              <a:buFont typeface="StarSymbol"/>
              <a:buChar char=""/>
            </a:pPr>
            <a:r>
              <a:rPr lang="en-US" sz="3200">
                <a:latin typeface="Arial"/>
              </a:rPr>
              <a:t>All three ConvNets (LeCun's group and Oxford NLP), Recurrent (Universities of Montreal/Torronto/Stanford and Google) and Recursive Neural Networks (Stanford/MetaMind) have been used to perform NLP tasks.</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 name="TextShape 1"/>
          <p:cNvSpPr txBox="1"/>
          <p:nvPr/>
        </p:nvSpPr>
        <p:spPr>
          <a:xfrm>
            <a:off x="504000" y="301320"/>
            <a:ext cx="9071640" cy="1262160"/>
          </a:xfrm>
          <a:prstGeom prst="rect">
            <a:avLst/>
          </a:prstGeom>
          <a:noFill/>
          <a:ln>
            <a:noFill/>
          </a:ln>
        </p:spPr>
        <p:txBody>
          <a:bodyPr lIns="0" rIns="0" tIns="0" bIns="0" anchor="ctr"/>
          <a:p>
            <a:pPr algn="ctr"/>
            <a:r>
              <a:rPr lang="en-US" sz="4400">
                <a:latin typeface="Arial"/>
              </a:rPr>
              <a:t>Deep Learning in NLP (latest)</a:t>
            </a:r>
            <a:endParaRPr/>
          </a:p>
        </p:txBody>
      </p:sp>
      <p:sp>
        <p:nvSpPr>
          <p:cNvPr id="61" name="TextShape 2"/>
          <p:cNvSpPr txBox="1"/>
          <p:nvPr/>
        </p:nvSpPr>
        <p:spPr>
          <a:xfrm>
            <a:off x="504000" y="1769040"/>
            <a:ext cx="9071640" cy="4384440"/>
          </a:xfrm>
          <a:prstGeom prst="rect">
            <a:avLst/>
          </a:prstGeom>
          <a:noFill/>
          <a:ln>
            <a:noFill/>
          </a:ln>
        </p:spPr>
        <p:txBody>
          <a:bodyPr lIns="0" rIns="0" tIns="0" bIns="0"/>
          <a:p>
            <a:pPr>
              <a:buSzPct val="45000"/>
              <a:buFont typeface="StarSymbol"/>
              <a:buChar char=""/>
            </a:pPr>
            <a:r>
              <a:rPr lang="en-US" sz="3200">
                <a:latin typeface="Arial"/>
              </a:rPr>
              <a:t>Character based models seem to be hip these days (May-June 2015). Recurrent Neural Networks based on character level inputs are being used to write music, story, songs, erotica, poetry and whatnot. Generative models have these new use cases which we were not thinking of.</a:t>
            </a:r>
            <a:endParaRPr/>
          </a:p>
          <a:p>
            <a:pPr>
              <a:buSzPct val="45000"/>
              <a:buFont typeface="StarSymbol"/>
              <a:buChar char=""/>
            </a:pPr>
            <a:r>
              <a:rPr lang="en-US" sz="3200">
                <a:latin typeface="Arial"/>
              </a:rPr>
              <a:t>Must Read Recommendation from this talk: Karpathy's post/code on the topic. </a:t>
            </a:r>
            <a:endParaRPr/>
          </a:p>
          <a:p>
            <a:pPr>
              <a:buSzPct val="45000"/>
              <a:buFont typeface="StarSymbol"/>
              <a:buChar char=""/>
            </a:pPr>
            <a:r>
              <a:rPr lang="en-US" sz="3200">
                <a:latin typeface="Arial"/>
              </a:rPr>
              <a:t>LeCun's group has proposed a discriminative character based ConvNet to solve all NLP based  problems. (Classification/POS tagging/SRL/NER). I expect this to catch up more. </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601</TotalTime>
  <Application>LibreOffice/4.4.0.3$Windows_x86 LibreOffice_project/de093506bcdc5fafd9023ee680b8c60e3e0645d7</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2015-06-28T12:54:58Z</dcterms:created>
  <dc:language>en-US</dc:language>
  <dcterms:modified xsi:type="dcterms:W3CDTF">2015-06-28T15:52:14Z</dcterms:modified>
  <cp:revision>1</cp:revision>
</cp:coreProperties>
</file>

<file path=docProps/custom.xml><?xml version="1.0" encoding="utf-8"?>
<Properties xmlns="http://schemas.openxmlformats.org/officeDocument/2006/custom-properties" xmlns:vt="http://schemas.openxmlformats.org/officeDocument/2006/docPropsVTypes"/>
</file>