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44.png" ContentType="image/png"/>
  <Override PartName="/ppt/media/image39.png" ContentType="image/png"/>
  <Override PartName="/ppt/media/image38.png" ContentType="image/png"/>
  <Override PartName="/ppt/media/image37.png" ContentType="image/png"/>
  <Override PartName="/ppt/media/image36.png" ContentType="image/png"/>
  <Override PartName="/ppt/media/image35.jpeg" ContentType="image/jpeg"/>
  <Override PartName="/ppt/media/image34.jpeg" ContentType="image/jpeg"/>
  <Override PartName="/ppt/media/image32.png" ContentType="image/png"/>
  <Override PartName="/ppt/media/image31.png" ContentType="image/png"/>
  <Override PartName="/ppt/media/image30.jpeg" ContentType="image/jpeg"/>
  <Override PartName="/ppt/media/image27.jpeg" ContentType="image/jpeg"/>
  <Override PartName="/ppt/media/image40.png" ContentType="image/png"/>
  <Override PartName="/ppt/media/image15.png" ContentType="image/png"/>
  <Override PartName="/ppt/media/image23.jpeg" ContentType="image/jpeg"/>
  <Override PartName="/ppt/media/image14.jpeg" ContentType="image/jpeg"/>
  <Override PartName="/ppt/media/image25.jpeg" ContentType="image/jpeg"/>
  <Override PartName="/ppt/media/image22.png" ContentType="image/png"/>
  <Override PartName="/ppt/media/image21.png" ContentType="image/png"/>
  <Override PartName="/ppt/media/image10.png" ContentType="image/png"/>
  <Override PartName="/ppt/media/image20.jpeg" ContentType="image/jpeg"/>
  <Override PartName="/ppt/media/image18.png" ContentType="image/png"/>
  <Override PartName="/ppt/media/image12.png" ContentType="image/png"/>
  <Override PartName="/ppt/media/image19.jpeg" ContentType="image/jpeg"/>
  <Override PartName="/ppt/media/image11.png" ContentType="image/png"/>
  <Override PartName="/ppt/media/image8.jpeg" ContentType="image/jpeg"/>
  <Override PartName="/ppt/media/image9.png" ContentType="image/png"/>
  <Override PartName="/ppt/media/image5.png" ContentType="image/png"/>
  <Override PartName="/ppt/media/image45.png" ContentType="image/png"/>
  <Override PartName="/ppt/media/image1.png" ContentType="image/png"/>
  <Override PartName="/ppt/media/image26.jpeg" ContentType="image/jpeg"/>
  <Override PartName="/ppt/media/image7.png" ContentType="image/png"/>
  <Override PartName="/ppt/media/image29.jpeg" ContentType="image/jpeg"/>
  <Override PartName="/ppt/media/image6.png" ContentType="image/png"/>
  <Override PartName="/ppt/media/image33.png" ContentType="image/png"/>
  <Override PartName="/ppt/media/image24.gif" ContentType="image/gif"/>
  <Override PartName="/ppt/media/image4.png" ContentType="image/png"/>
  <Override PartName="/ppt/media/image42.png" ContentType="image/png"/>
  <Override PartName="/ppt/media/image17.png" ContentType="image/png"/>
  <Override PartName="/ppt/media/image43.jpeg" ContentType="image/jpeg"/>
  <Override PartName="/ppt/media/image3.png" ContentType="image/png"/>
  <Override PartName="/ppt/media/image41.png" ContentType="image/png"/>
  <Override PartName="/ppt/media/image16.png" ContentType="image/png"/>
  <Override PartName="/ppt/media/image13.jpeg" ContentType="image/jpeg"/>
  <Override PartName="/ppt/media/image2.png" ContentType="image/png"/>
  <Override PartName="/ppt/media/image28.jpeg" ContentType="image/jpe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143000" y="3602160"/>
            <a:ext cx="6857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7/16/15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B4C3CC-B0C0-4227-8327-A1926CFF036F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b8b8b"/>
                </a:solidFill>
                <a:latin typeface="Calibri"/>
              </a:rPr>
              <a:t>7/16/15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EB6D403-7C91-491D-8F73-82FAAA193411}" type="slidenum">
              <a:rPr lang="en-U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gi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78640" y="5834520"/>
            <a:ext cx="685764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b="1" lang="en-US" sz="2400" strike="noStrike">
                <a:solidFill>
                  <a:srgbClr val="595959"/>
                </a:solidFill>
                <a:latin typeface="Calibri"/>
              </a:rPr>
              <a:t>www.</a:t>
            </a:r>
            <a:r>
              <a:rPr b="1" lang="en-US" sz="2400" strike="noStrike">
                <a:solidFill>
                  <a:srgbClr val="223e73"/>
                </a:solidFill>
                <a:latin typeface="Calibri"/>
              </a:rPr>
              <a:t>parallel</a:t>
            </a:r>
            <a:r>
              <a:rPr b="1" lang="en-US" sz="2400" strike="noStrike">
                <a:solidFill>
                  <a:srgbClr val="000000"/>
                </a:solidFill>
                <a:latin typeface="Calibri"/>
              </a:rPr>
              <a:t>dots</a:t>
            </a:r>
            <a:r>
              <a:rPr b="1" lang="en-US" sz="2400" strike="noStrike">
                <a:solidFill>
                  <a:srgbClr val="595959"/>
                </a:solidFill>
                <a:latin typeface="Calibri"/>
              </a:rPr>
              <a:t>.com</a:t>
            </a:r>
            <a:endParaRPr/>
          </a:p>
        </p:txBody>
      </p:sp>
      <p:pic>
        <p:nvPicPr>
          <p:cNvPr id="80" name="Picture 3" descr=""/>
          <p:cNvPicPr/>
          <p:nvPr/>
        </p:nvPicPr>
        <p:blipFill>
          <a:blip r:embed="rId1"/>
          <a:stretch/>
        </p:blipFill>
        <p:spPr>
          <a:xfrm>
            <a:off x="3279960" y="35280"/>
            <a:ext cx="2654280" cy="199080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3116160" y="6107760"/>
            <a:ext cx="2982600" cy="274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2710080" y="3895920"/>
            <a:ext cx="3794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By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Muktabh Srivastava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Co-founder ParallelDots</a:t>
            </a:r>
            <a:endParaRPr/>
          </a:p>
        </p:txBody>
      </p:sp>
      <p:pic>
        <p:nvPicPr>
          <p:cNvPr id="83" name="Picture 7" descr=""/>
          <p:cNvPicPr/>
          <p:nvPr/>
        </p:nvPicPr>
        <p:blipFill>
          <a:blip r:embed="rId2"/>
          <a:stretch/>
        </p:blipFill>
        <p:spPr>
          <a:xfrm>
            <a:off x="2841840" y="4945320"/>
            <a:ext cx="311400" cy="31140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2997720" y="4887720"/>
            <a:ext cx="1375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 </a:t>
            </a:r>
            <a:r>
              <a:rPr lang="en-US" strike="noStrike">
                <a:solidFill>
                  <a:srgbClr val="595959"/>
                </a:solidFill>
                <a:latin typeface="Calibri"/>
              </a:rPr>
              <a:t>@muktabh</a:t>
            </a:r>
            <a:endParaRPr/>
          </a:p>
        </p:txBody>
      </p:sp>
      <p:pic>
        <p:nvPicPr>
          <p:cNvPr id="85" name="Picture 9" descr=""/>
          <p:cNvPicPr/>
          <p:nvPr/>
        </p:nvPicPr>
        <p:blipFill>
          <a:blip r:embed="rId3"/>
          <a:stretch/>
        </p:blipFill>
        <p:spPr>
          <a:xfrm>
            <a:off x="4516200" y="4945320"/>
            <a:ext cx="311400" cy="311400"/>
          </a:xfrm>
          <a:prstGeom prst="rect">
            <a:avLst/>
          </a:prstGeom>
          <a:ln>
            <a:noFill/>
          </a:ln>
        </p:spPr>
      </p:pic>
      <p:sp>
        <p:nvSpPr>
          <p:cNvPr id="86" name="CustomShape 5"/>
          <p:cNvSpPr/>
          <p:nvPr/>
        </p:nvSpPr>
        <p:spPr>
          <a:xfrm>
            <a:off x="4679640" y="4904640"/>
            <a:ext cx="2120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Muktabh-Mayank</a:t>
            </a:r>
            <a:endParaRPr/>
          </a:p>
        </p:txBody>
      </p:sp>
      <p:sp>
        <p:nvSpPr>
          <p:cNvPr id="87" name="CustomShape 6"/>
          <p:cNvSpPr/>
          <p:nvPr/>
        </p:nvSpPr>
        <p:spPr>
          <a:xfrm>
            <a:off x="1488960" y="2176200"/>
            <a:ext cx="62370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800" strike="noStrike">
                <a:solidFill>
                  <a:srgbClr val="404040"/>
                </a:solidFill>
                <a:latin typeface="Calibri"/>
              </a:rPr>
              <a:t>Making a Contextual Recommendation Engine using Python and Deep Learning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656080" y="75960"/>
            <a:ext cx="5420880" cy="6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Deep Learning continued… 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13920" y="748800"/>
            <a:ext cx="8050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808080"/>
                </a:solidFill>
                <a:latin typeface="Calibri"/>
              </a:rPr>
              <a:t>Types of Neural Networks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932400" y="3525120"/>
            <a:ext cx="2660400" cy="30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1300" strike="noStrike">
                <a:solidFill>
                  <a:srgbClr val="595959"/>
                </a:solidFill>
                <a:latin typeface="Calibri"/>
              </a:rPr>
              <a:t>Convolutional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5220720" y="3493800"/>
            <a:ext cx="2948400" cy="31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1300" strike="noStrike">
                <a:solidFill>
                  <a:srgbClr val="595959"/>
                </a:solidFill>
                <a:latin typeface="Calibri"/>
              </a:rPr>
              <a:t>Boltzmann Machine(popular as RBMs)</a:t>
            </a:r>
            <a:endParaRPr/>
          </a:p>
        </p:txBody>
      </p:sp>
      <p:sp>
        <p:nvSpPr>
          <p:cNvPr id="161" name="CustomShape 5"/>
          <p:cNvSpPr/>
          <p:nvPr/>
        </p:nvSpPr>
        <p:spPr>
          <a:xfrm>
            <a:off x="942840" y="6206040"/>
            <a:ext cx="2660400" cy="27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1300" strike="noStrike">
                <a:solidFill>
                  <a:srgbClr val="595959"/>
                </a:solidFill>
                <a:latin typeface="Calibri"/>
              </a:rPr>
              <a:t>Recurrent</a:t>
            </a:r>
            <a:endParaRPr/>
          </a:p>
        </p:txBody>
      </p:sp>
      <p:sp>
        <p:nvSpPr>
          <p:cNvPr id="162" name="CustomShape 6"/>
          <p:cNvSpPr/>
          <p:nvPr/>
        </p:nvSpPr>
        <p:spPr>
          <a:xfrm>
            <a:off x="5314680" y="6125040"/>
            <a:ext cx="2660400" cy="356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1300" strike="noStrike">
                <a:solidFill>
                  <a:srgbClr val="595959"/>
                </a:solidFill>
                <a:latin typeface="Calibri"/>
              </a:rPr>
              <a:t>Recursive</a:t>
            </a:r>
            <a:endParaRPr/>
          </a:p>
        </p:txBody>
      </p:sp>
      <p:sp>
        <p:nvSpPr>
          <p:cNvPr id="163" name="Line 7"/>
          <p:cNvSpPr/>
          <p:nvPr/>
        </p:nvSpPr>
        <p:spPr>
          <a:xfrm>
            <a:off x="313920" y="3832920"/>
            <a:ext cx="85222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</p:sp>
      <p:sp>
        <p:nvSpPr>
          <p:cNvPr id="164" name="Line 8"/>
          <p:cNvSpPr/>
          <p:nvPr/>
        </p:nvSpPr>
        <p:spPr>
          <a:xfrm>
            <a:off x="4483080" y="1320480"/>
            <a:ext cx="0" cy="51616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</p:sp>
      <p:pic>
        <p:nvPicPr>
          <p:cNvPr id="165" name="Picture 1" descr=""/>
          <p:cNvPicPr/>
          <p:nvPr/>
        </p:nvPicPr>
        <p:blipFill>
          <a:blip r:embed="rId2"/>
          <a:stretch/>
        </p:blipFill>
        <p:spPr>
          <a:xfrm>
            <a:off x="496800" y="1556640"/>
            <a:ext cx="3552480" cy="1819080"/>
          </a:xfrm>
          <a:prstGeom prst="rect">
            <a:avLst/>
          </a:prstGeom>
          <a:ln>
            <a:noFill/>
          </a:ln>
        </p:spPr>
      </p:pic>
      <p:pic>
        <p:nvPicPr>
          <p:cNvPr id="166" name="Picture 18" descr=""/>
          <p:cNvPicPr/>
          <p:nvPr/>
        </p:nvPicPr>
        <p:blipFill>
          <a:blip r:embed="rId3"/>
          <a:stretch/>
        </p:blipFill>
        <p:spPr>
          <a:xfrm>
            <a:off x="5189040" y="1690200"/>
            <a:ext cx="2911680" cy="1606320"/>
          </a:xfrm>
          <a:prstGeom prst="rect">
            <a:avLst/>
          </a:prstGeom>
          <a:ln>
            <a:noFill/>
          </a:ln>
        </p:spPr>
      </p:pic>
      <p:pic>
        <p:nvPicPr>
          <p:cNvPr id="167" name="Picture 22" descr=""/>
          <p:cNvPicPr/>
          <p:nvPr/>
        </p:nvPicPr>
        <p:blipFill>
          <a:blip r:embed="rId4"/>
          <a:stretch/>
        </p:blipFill>
        <p:spPr>
          <a:xfrm>
            <a:off x="1084320" y="3943080"/>
            <a:ext cx="2511360" cy="2268720"/>
          </a:xfrm>
          <a:prstGeom prst="rect">
            <a:avLst/>
          </a:prstGeom>
          <a:ln>
            <a:noFill/>
          </a:ln>
        </p:spPr>
      </p:pic>
      <p:pic>
        <p:nvPicPr>
          <p:cNvPr id="168" name="Picture 23" descr=""/>
          <p:cNvPicPr/>
          <p:nvPr/>
        </p:nvPicPr>
        <p:blipFill>
          <a:blip r:embed="rId5"/>
          <a:stretch/>
        </p:blipFill>
        <p:spPr>
          <a:xfrm>
            <a:off x="4545000" y="4155120"/>
            <a:ext cx="4497120" cy="1724400"/>
          </a:xfrm>
          <a:prstGeom prst="rect">
            <a:avLst/>
          </a:prstGeom>
          <a:ln>
            <a:noFill/>
          </a:ln>
        </p:spPr>
      </p:pic>
      <p:sp>
        <p:nvSpPr>
          <p:cNvPr id="169" name="CustomShape 9"/>
          <p:cNvSpPr/>
          <p:nvPr/>
        </p:nvSpPr>
        <p:spPr>
          <a:xfrm>
            <a:off x="2485080" y="6615000"/>
            <a:ext cx="6847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808080"/>
                </a:solidFill>
                <a:latin typeface="Calibri"/>
                <a:ea typeface="Arial Unicode MS"/>
              </a:rPr>
              <a:t>Images taken from Wikipedia, Socher et al(2012), deeplearningtutorials.net and University of Bonn slides.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656080" y="75960"/>
            <a:ext cx="5420880" cy="6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Deep Learning continued… 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1081440" y="1531080"/>
            <a:ext cx="1799280" cy="478440"/>
          </a:xfrm>
          <a:prstGeom prst="flowChartTerminator">
            <a:avLst/>
          </a:prstGeom>
          <a:solidFill>
            <a:srgbClr val="223e7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Architecture</a:t>
            </a: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718560" y="227520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Recurrent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2053800" y="227520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Recursive</a:t>
            </a:r>
            <a:endParaRPr/>
          </a:p>
        </p:txBody>
      </p:sp>
      <p:sp>
        <p:nvSpPr>
          <p:cNvPr id="174" name="CustomShape 5"/>
          <p:cNvSpPr/>
          <p:nvPr/>
        </p:nvSpPr>
        <p:spPr>
          <a:xfrm>
            <a:off x="718560" y="285192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Convo NN</a:t>
            </a:r>
            <a:endParaRPr/>
          </a:p>
        </p:txBody>
      </p:sp>
      <p:sp>
        <p:nvSpPr>
          <p:cNvPr id="175" name="CustomShape 6"/>
          <p:cNvSpPr/>
          <p:nvPr/>
        </p:nvSpPr>
        <p:spPr>
          <a:xfrm>
            <a:off x="2053800" y="285192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DBN</a:t>
            </a:r>
            <a:endParaRPr/>
          </a:p>
        </p:txBody>
      </p:sp>
      <p:sp>
        <p:nvSpPr>
          <p:cNvPr id="176" name="CustomShape 7"/>
          <p:cNvSpPr/>
          <p:nvPr/>
        </p:nvSpPr>
        <p:spPr>
          <a:xfrm>
            <a:off x="5468400" y="1531080"/>
            <a:ext cx="2169360" cy="478440"/>
          </a:xfrm>
          <a:prstGeom prst="flowChartTerminator">
            <a:avLst/>
          </a:prstGeom>
          <a:solidFill>
            <a:srgbClr val="223e7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Neural Net Units</a:t>
            </a:r>
            <a:endParaRPr/>
          </a:p>
        </p:txBody>
      </p:sp>
      <p:sp>
        <p:nvSpPr>
          <p:cNvPr id="177" name="CustomShape 8"/>
          <p:cNvSpPr/>
          <p:nvPr/>
        </p:nvSpPr>
        <p:spPr>
          <a:xfrm>
            <a:off x="4637160" y="227520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RBM</a:t>
            </a:r>
            <a:endParaRPr/>
          </a:p>
        </p:txBody>
      </p:sp>
      <p:sp>
        <p:nvSpPr>
          <p:cNvPr id="178" name="CustomShape 9"/>
          <p:cNvSpPr/>
          <p:nvPr/>
        </p:nvSpPr>
        <p:spPr>
          <a:xfrm>
            <a:off x="5972760" y="227520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Sigmoid</a:t>
            </a:r>
            <a:endParaRPr/>
          </a:p>
        </p:txBody>
      </p:sp>
      <p:sp>
        <p:nvSpPr>
          <p:cNvPr id="179" name="CustomShape 10"/>
          <p:cNvSpPr/>
          <p:nvPr/>
        </p:nvSpPr>
        <p:spPr>
          <a:xfrm>
            <a:off x="4637160" y="285192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ReLU</a:t>
            </a:r>
            <a:endParaRPr/>
          </a:p>
        </p:txBody>
      </p:sp>
      <p:sp>
        <p:nvSpPr>
          <p:cNvPr id="180" name="CustomShape 11"/>
          <p:cNvSpPr/>
          <p:nvPr/>
        </p:nvSpPr>
        <p:spPr>
          <a:xfrm>
            <a:off x="5972760" y="285192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LSTM</a:t>
            </a:r>
            <a:endParaRPr/>
          </a:p>
        </p:txBody>
      </p:sp>
      <p:sp>
        <p:nvSpPr>
          <p:cNvPr id="181" name="CustomShape 12"/>
          <p:cNvSpPr/>
          <p:nvPr/>
        </p:nvSpPr>
        <p:spPr>
          <a:xfrm>
            <a:off x="7308000" y="227520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Dropout</a:t>
            </a:r>
            <a:endParaRPr/>
          </a:p>
        </p:txBody>
      </p:sp>
      <p:sp>
        <p:nvSpPr>
          <p:cNvPr id="182" name="CustomShape 13"/>
          <p:cNvSpPr/>
          <p:nvPr/>
        </p:nvSpPr>
        <p:spPr>
          <a:xfrm>
            <a:off x="7308000" y="285192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tanh</a:t>
            </a:r>
            <a:endParaRPr/>
          </a:p>
        </p:txBody>
      </p:sp>
      <p:sp>
        <p:nvSpPr>
          <p:cNvPr id="183" name="CustomShape 14"/>
          <p:cNvSpPr/>
          <p:nvPr/>
        </p:nvSpPr>
        <p:spPr>
          <a:xfrm>
            <a:off x="3476160" y="4034880"/>
            <a:ext cx="1799280" cy="478440"/>
          </a:xfrm>
          <a:prstGeom prst="flowChartTerminator">
            <a:avLst/>
          </a:prstGeom>
          <a:solidFill>
            <a:srgbClr val="223e7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Optimization</a:t>
            </a:r>
            <a:endParaRPr/>
          </a:p>
        </p:txBody>
      </p:sp>
      <p:sp>
        <p:nvSpPr>
          <p:cNvPr id="184" name="CustomShape 15"/>
          <p:cNvSpPr/>
          <p:nvPr/>
        </p:nvSpPr>
        <p:spPr>
          <a:xfrm>
            <a:off x="2481840" y="472788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Clipping</a:t>
            </a:r>
            <a:endParaRPr/>
          </a:p>
        </p:txBody>
      </p:sp>
      <p:sp>
        <p:nvSpPr>
          <p:cNvPr id="185" name="CustomShape 16"/>
          <p:cNvSpPr/>
          <p:nvPr/>
        </p:nvSpPr>
        <p:spPr>
          <a:xfrm>
            <a:off x="3817080" y="472788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Hessian</a:t>
            </a:r>
            <a:endParaRPr/>
          </a:p>
        </p:txBody>
      </p:sp>
      <p:sp>
        <p:nvSpPr>
          <p:cNvPr id="186" name="CustomShape 17"/>
          <p:cNvSpPr/>
          <p:nvPr/>
        </p:nvSpPr>
        <p:spPr>
          <a:xfrm>
            <a:off x="2481840" y="5319360"/>
            <a:ext cx="1160640" cy="55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Simulated Annealing</a:t>
            </a:r>
            <a:endParaRPr/>
          </a:p>
        </p:txBody>
      </p:sp>
      <p:sp>
        <p:nvSpPr>
          <p:cNvPr id="187" name="CustomShape 18"/>
          <p:cNvSpPr/>
          <p:nvPr/>
        </p:nvSpPr>
        <p:spPr>
          <a:xfrm>
            <a:off x="3817080" y="5319360"/>
            <a:ext cx="1160640" cy="55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SGD</a:t>
            </a:r>
            <a:endParaRPr/>
          </a:p>
        </p:txBody>
      </p:sp>
      <p:sp>
        <p:nvSpPr>
          <p:cNvPr id="188" name="CustomShape 19"/>
          <p:cNvSpPr/>
          <p:nvPr/>
        </p:nvSpPr>
        <p:spPr>
          <a:xfrm>
            <a:off x="5152680" y="4727880"/>
            <a:ext cx="140040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MSGD</a:t>
            </a:r>
            <a:endParaRPr/>
          </a:p>
        </p:txBody>
      </p:sp>
      <p:sp>
        <p:nvSpPr>
          <p:cNvPr id="189" name="CustomShape 20"/>
          <p:cNvSpPr/>
          <p:nvPr/>
        </p:nvSpPr>
        <p:spPr>
          <a:xfrm>
            <a:off x="5152680" y="5319360"/>
            <a:ext cx="1400400" cy="55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Momentum</a:t>
            </a:r>
            <a:endParaRPr/>
          </a:p>
        </p:txBody>
      </p:sp>
      <p:sp>
        <p:nvSpPr>
          <p:cNvPr id="190" name="CustomShape 21"/>
          <p:cNvSpPr/>
          <p:nvPr/>
        </p:nvSpPr>
        <p:spPr>
          <a:xfrm>
            <a:off x="2481840" y="604512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Adadelta</a:t>
            </a:r>
            <a:endParaRPr/>
          </a:p>
        </p:txBody>
      </p:sp>
      <p:sp>
        <p:nvSpPr>
          <p:cNvPr id="191" name="CustomShape 22"/>
          <p:cNvSpPr/>
          <p:nvPr/>
        </p:nvSpPr>
        <p:spPr>
          <a:xfrm>
            <a:off x="3817080" y="6045120"/>
            <a:ext cx="1160640" cy="376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Adagrad</a:t>
            </a:r>
            <a:endParaRPr/>
          </a:p>
        </p:txBody>
      </p:sp>
      <p:sp>
        <p:nvSpPr>
          <p:cNvPr id="192" name="CustomShape 23"/>
          <p:cNvSpPr/>
          <p:nvPr/>
        </p:nvSpPr>
        <p:spPr>
          <a:xfrm>
            <a:off x="5152680" y="6041520"/>
            <a:ext cx="1400400" cy="380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RMSprop</a:t>
            </a:r>
            <a:endParaRPr/>
          </a:p>
        </p:txBody>
      </p:sp>
      <p:sp>
        <p:nvSpPr>
          <p:cNvPr id="193" name="CustomShape 24"/>
          <p:cNvSpPr/>
          <p:nvPr/>
        </p:nvSpPr>
        <p:spPr>
          <a:xfrm>
            <a:off x="313920" y="748800"/>
            <a:ext cx="80506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808080"/>
                </a:solidFill>
                <a:latin typeface="Calibri"/>
              </a:rPr>
              <a:t>Some vocabulary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63680" y="5425920"/>
            <a:ext cx="1872720" cy="71604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"/>
          <p:cNvSpPr/>
          <p:nvPr/>
        </p:nvSpPr>
        <p:spPr>
          <a:xfrm>
            <a:off x="3280320" y="75960"/>
            <a:ext cx="479664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Implementing models</a:t>
            </a:r>
            <a:endParaRPr/>
          </a:p>
        </p:txBody>
      </p:sp>
      <p:pic>
        <p:nvPicPr>
          <p:cNvPr id="196" name="Picture 1" descr=""/>
          <p:cNvPicPr/>
          <p:nvPr/>
        </p:nvPicPr>
        <p:blipFill>
          <a:blip r:embed="rId2"/>
          <a:stretch/>
        </p:blipFill>
        <p:spPr>
          <a:xfrm>
            <a:off x="481320" y="5442840"/>
            <a:ext cx="1837080" cy="670680"/>
          </a:xfrm>
          <a:prstGeom prst="rect">
            <a:avLst/>
          </a:prstGeom>
          <a:ln>
            <a:noFill/>
          </a:ln>
        </p:spPr>
      </p:pic>
      <p:pic>
        <p:nvPicPr>
          <p:cNvPr id="197" name="Picture 2" descr=""/>
          <p:cNvPicPr/>
          <p:nvPr/>
        </p:nvPicPr>
        <p:blipFill>
          <a:blip r:embed="rId3"/>
          <a:stretch/>
        </p:blipFill>
        <p:spPr>
          <a:xfrm>
            <a:off x="2791800" y="5568840"/>
            <a:ext cx="1812240" cy="573120"/>
          </a:xfrm>
          <a:prstGeom prst="rect">
            <a:avLst/>
          </a:prstGeom>
          <a:ln>
            <a:noFill/>
          </a:ln>
        </p:spPr>
      </p:pic>
      <p:pic>
        <p:nvPicPr>
          <p:cNvPr id="198" name="Picture 3" descr=""/>
          <p:cNvPicPr/>
          <p:nvPr/>
        </p:nvPicPr>
        <p:blipFill>
          <a:blip r:embed="rId4"/>
          <a:stretch/>
        </p:blipFill>
        <p:spPr>
          <a:xfrm>
            <a:off x="5291280" y="5425920"/>
            <a:ext cx="3495960" cy="704520"/>
          </a:xfrm>
          <a:prstGeom prst="rect">
            <a:avLst/>
          </a:prstGeom>
          <a:ln>
            <a:noFill/>
          </a:ln>
        </p:spPr>
      </p:pic>
      <p:pic>
        <p:nvPicPr>
          <p:cNvPr id="199" name="Picture 4" descr=""/>
          <p:cNvPicPr/>
          <p:nvPr/>
        </p:nvPicPr>
        <p:blipFill>
          <a:blip r:embed="rId5"/>
          <a:stretch/>
        </p:blipFill>
        <p:spPr>
          <a:xfrm>
            <a:off x="463680" y="3894480"/>
            <a:ext cx="1742040" cy="640080"/>
          </a:xfrm>
          <a:prstGeom prst="rect">
            <a:avLst/>
          </a:prstGeom>
          <a:ln>
            <a:noFill/>
          </a:ln>
        </p:spPr>
      </p:pic>
      <p:pic>
        <p:nvPicPr>
          <p:cNvPr id="200" name="Picture 5" descr=""/>
          <p:cNvPicPr/>
          <p:nvPr/>
        </p:nvPicPr>
        <p:blipFill>
          <a:blip r:embed="rId6"/>
          <a:stretch/>
        </p:blipFill>
        <p:spPr>
          <a:xfrm>
            <a:off x="3251880" y="4014720"/>
            <a:ext cx="5229720" cy="828360"/>
          </a:xfrm>
          <a:prstGeom prst="rect">
            <a:avLst/>
          </a:prstGeom>
          <a:ln>
            <a:noFill/>
          </a:ln>
        </p:spPr>
      </p:pic>
      <p:pic>
        <p:nvPicPr>
          <p:cNvPr id="201" name="Picture 6" descr=""/>
          <p:cNvPicPr/>
          <p:nvPr/>
        </p:nvPicPr>
        <p:blipFill>
          <a:blip r:embed="rId7"/>
          <a:stretch/>
        </p:blipFill>
        <p:spPr>
          <a:xfrm>
            <a:off x="3237480" y="2790000"/>
            <a:ext cx="5189760" cy="48456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3302640" y="1789200"/>
            <a:ext cx="48535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808080"/>
                </a:solidFill>
                <a:latin typeface="Calibri"/>
                <a:ea typeface="Arial Unicode MS"/>
              </a:rPr>
              <a:t>Production Workhorse @ ParallelDots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271440" y="2701440"/>
            <a:ext cx="23209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808080"/>
                </a:solidFill>
                <a:latin typeface="Calibri"/>
                <a:ea typeface="Arial Unicode MS"/>
              </a:rPr>
              <a:t>Light CPU tryouts</a:t>
            </a:r>
            <a:endParaRPr/>
          </a:p>
        </p:txBody>
      </p:sp>
      <p:pic>
        <p:nvPicPr>
          <p:cNvPr id="204" name="Picture 7" descr=""/>
          <p:cNvPicPr/>
          <p:nvPr/>
        </p:nvPicPr>
        <p:blipFill>
          <a:blip r:embed="rId8"/>
          <a:stretch/>
        </p:blipFill>
        <p:spPr>
          <a:xfrm>
            <a:off x="260640" y="1634760"/>
            <a:ext cx="2699640" cy="6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0"/>
            <a:ext cx="3275640" cy="6857640"/>
          </a:xfrm>
          <a:prstGeom prst="rect">
            <a:avLst/>
          </a:prstGeom>
          <a:solidFill>
            <a:srgbClr val="223e7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430560" y="2485800"/>
            <a:ext cx="24145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4800" strike="noStrike">
                <a:solidFill>
                  <a:srgbClr val="8497b0"/>
                </a:solidFill>
                <a:latin typeface="Adobe Garamond Pro"/>
              </a:rPr>
              <a:t>THANK YOU!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4128120" y="1910160"/>
            <a:ext cx="42343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223e73"/>
                </a:solidFill>
                <a:latin typeface="Calibri Light"/>
              </a:rPr>
              <a:t>www.letsventure.com/paralleldots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223e73"/>
                </a:solidFill>
                <a:latin typeface="Calibri Light"/>
              </a:rPr>
              <a:t>www.angel.co/paralleldots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5229000" y="4897800"/>
            <a:ext cx="1872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 strike="noStrike">
                <a:solidFill>
                  <a:srgbClr val="595959"/>
                </a:solidFill>
                <a:latin typeface="Calibri Light"/>
              </a:rPr>
              <a:t>Like us or Follow us!</a:t>
            </a:r>
            <a:endParaRPr/>
          </a:p>
        </p:txBody>
      </p:sp>
      <p:pic>
        <p:nvPicPr>
          <p:cNvPr id="209" name="Picture 6" descr=""/>
          <p:cNvPicPr/>
          <p:nvPr/>
        </p:nvPicPr>
        <p:blipFill>
          <a:blip r:embed="rId2"/>
          <a:stretch/>
        </p:blipFill>
        <p:spPr>
          <a:xfrm>
            <a:off x="5459760" y="5324040"/>
            <a:ext cx="656280" cy="65628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"/>
          <p:cNvPicPr/>
          <p:nvPr/>
        </p:nvPicPr>
        <p:blipFill>
          <a:blip r:embed="rId3"/>
          <a:stretch/>
        </p:blipFill>
        <p:spPr>
          <a:xfrm>
            <a:off x="6216120" y="5324040"/>
            <a:ext cx="656280" cy="65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625280" y="123840"/>
            <a:ext cx="344196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About ParallelDots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307320" y="5814720"/>
            <a:ext cx="4185000" cy="66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en-US" sz="1400" strike="noStrike">
                <a:solidFill>
                  <a:srgbClr val="ffffff"/>
                </a:solidFill>
                <a:latin typeface="Calibri"/>
              </a:rPr>
              <a:t>Search engine using Deep Learning</a:t>
            </a:r>
            <a:endParaRPr/>
          </a:p>
          <a:p>
            <a:pPr algn="just">
              <a:lnSpc>
                <a:spcPct val="100000"/>
              </a:lnSpc>
              <a:buFont typeface="StarSymbol"/>
              <a:buChar char="-"/>
            </a:pPr>
            <a:r>
              <a:rPr lang="en-US" sz="1200" strike="noStrike">
                <a:solidFill>
                  <a:srgbClr val="ffffff"/>
                </a:solidFill>
                <a:latin typeface="Calibri"/>
              </a:rPr>
              <a:t>Uses recursive neural networks and advanced data structures to search on a very large dataset</a:t>
            </a:r>
            <a:endParaRPr/>
          </a:p>
        </p:txBody>
      </p:sp>
      <p:sp>
        <p:nvSpPr>
          <p:cNvPr id="90" name="CustomShape 3"/>
          <p:cNvSpPr/>
          <p:nvPr/>
        </p:nvSpPr>
        <p:spPr>
          <a:xfrm>
            <a:off x="549360" y="3853080"/>
            <a:ext cx="1707840" cy="1262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595959"/>
                </a:solidFill>
                <a:latin typeface="Calibri"/>
              </a:rPr>
              <a:t>Analyze how close two sentences are with respect to each other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156240" y="3544920"/>
            <a:ext cx="25488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595959"/>
                </a:solidFill>
                <a:latin typeface="Calibri"/>
              </a:rPr>
              <a:t>Semantic Similarity</a:t>
            </a:r>
            <a:endParaRPr/>
          </a:p>
        </p:txBody>
      </p:sp>
      <p:pic>
        <p:nvPicPr>
          <p:cNvPr id="92" name="Picture 22" descr=""/>
          <p:cNvPicPr/>
          <p:nvPr/>
        </p:nvPicPr>
        <p:blipFill>
          <a:blip r:embed="rId2"/>
          <a:stretch/>
        </p:blipFill>
        <p:spPr>
          <a:xfrm>
            <a:off x="734040" y="2232360"/>
            <a:ext cx="1230840" cy="1230840"/>
          </a:xfrm>
          <a:prstGeom prst="rect">
            <a:avLst/>
          </a:prstGeom>
          <a:ln>
            <a:noFill/>
          </a:ln>
        </p:spPr>
      </p:pic>
      <p:sp>
        <p:nvSpPr>
          <p:cNvPr id="93" name="CustomShape 5"/>
          <p:cNvSpPr/>
          <p:nvPr/>
        </p:nvSpPr>
        <p:spPr>
          <a:xfrm>
            <a:off x="2633400" y="3853800"/>
            <a:ext cx="1653480" cy="1183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595959"/>
                </a:solidFill>
                <a:latin typeface="Calibri"/>
              </a:rPr>
              <a:t>Automatically classify the text according to your categories</a:t>
            </a:r>
            <a:endParaRPr/>
          </a:p>
        </p:txBody>
      </p:sp>
      <p:sp>
        <p:nvSpPr>
          <p:cNvPr id="94" name="CustomShape 6"/>
          <p:cNvSpPr/>
          <p:nvPr/>
        </p:nvSpPr>
        <p:spPr>
          <a:xfrm>
            <a:off x="2257560" y="3588120"/>
            <a:ext cx="2388240" cy="28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595959"/>
                </a:solidFill>
                <a:latin typeface="Calibri"/>
              </a:rPr>
              <a:t>Text Classifier</a:t>
            </a:r>
            <a:endParaRPr/>
          </a:p>
        </p:txBody>
      </p:sp>
      <p:pic>
        <p:nvPicPr>
          <p:cNvPr id="95" name="Picture 25" descr=""/>
          <p:cNvPicPr/>
          <p:nvPr/>
        </p:nvPicPr>
        <p:blipFill>
          <a:blip r:embed="rId3"/>
          <a:stretch/>
        </p:blipFill>
        <p:spPr>
          <a:xfrm>
            <a:off x="2831400" y="2232360"/>
            <a:ext cx="1230840" cy="1230840"/>
          </a:xfrm>
          <a:prstGeom prst="rect">
            <a:avLst/>
          </a:prstGeom>
          <a:ln>
            <a:noFill/>
          </a:ln>
        </p:spPr>
      </p:pic>
      <p:sp>
        <p:nvSpPr>
          <p:cNvPr id="96" name="CustomShape 7"/>
          <p:cNvSpPr/>
          <p:nvPr/>
        </p:nvSpPr>
        <p:spPr>
          <a:xfrm>
            <a:off x="4761720" y="3855960"/>
            <a:ext cx="1564920" cy="1235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595959"/>
                </a:solidFill>
                <a:latin typeface="Calibri"/>
              </a:rPr>
              <a:t>Recognize the entities in the text to get the better picture of it</a:t>
            </a:r>
            <a:endParaRPr/>
          </a:p>
        </p:txBody>
      </p:sp>
      <p:sp>
        <p:nvSpPr>
          <p:cNvPr id="97" name="CustomShape 8"/>
          <p:cNvSpPr/>
          <p:nvPr/>
        </p:nvSpPr>
        <p:spPr>
          <a:xfrm>
            <a:off x="4287240" y="3575160"/>
            <a:ext cx="2579760" cy="267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595959"/>
                </a:solidFill>
                <a:latin typeface="Calibri"/>
              </a:rPr>
              <a:t>Entity Extraction</a:t>
            </a:r>
            <a:endParaRPr/>
          </a:p>
        </p:txBody>
      </p:sp>
      <p:pic>
        <p:nvPicPr>
          <p:cNvPr id="98" name="Picture 28" descr=""/>
          <p:cNvPicPr/>
          <p:nvPr/>
        </p:nvPicPr>
        <p:blipFill>
          <a:blip r:embed="rId4"/>
          <a:stretch/>
        </p:blipFill>
        <p:spPr>
          <a:xfrm>
            <a:off x="4928760" y="2246400"/>
            <a:ext cx="1230840" cy="1230840"/>
          </a:xfrm>
          <a:prstGeom prst="rect">
            <a:avLst/>
          </a:prstGeom>
          <a:ln>
            <a:noFill/>
          </a:ln>
        </p:spPr>
      </p:pic>
      <p:sp>
        <p:nvSpPr>
          <p:cNvPr id="99" name="CustomShape 9"/>
          <p:cNvSpPr/>
          <p:nvPr/>
        </p:nvSpPr>
        <p:spPr>
          <a:xfrm>
            <a:off x="6867360" y="3853080"/>
            <a:ext cx="1721160" cy="1151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i="1" lang="en-US" sz="1400" strike="noStrike">
                <a:solidFill>
                  <a:srgbClr val="595959"/>
                </a:solidFill>
                <a:latin typeface="Calibri"/>
              </a:rPr>
              <a:t>Determine the sentiment of the text that you are working on</a:t>
            </a:r>
            <a:endParaRPr/>
          </a:p>
        </p:txBody>
      </p:sp>
      <p:sp>
        <p:nvSpPr>
          <p:cNvPr id="100" name="CustomShape 10"/>
          <p:cNvSpPr/>
          <p:nvPr/>
        </p:nvSpPr>
        <p:spPr>
          <a:xfrm>
            <a:off x="6377400" y="3485160"/>
            <a:ext cx="2579760" cy="34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595959"/>
                </a:solidFill>
                <a:latin typeface="Calibri"/>
              </a:rPr>
              <a:t>Sentiment Analysis</a:t>
            </a:r>
            <a:endParaRPr/>
          </a:p>
        </p:txBody>
      </p:sp>
      <p:pic>
        <p:nvPicPr>
          <p:cNvPr id="101" name="Picture 31" descr=""/>
          <p:cNvPicPr/>
          <p:nvPr/>
        </p:nvPicPr>
        <p:blipFill>
          <a:blip r:embed="rId5"/>
          <a:stretch/>
        </p:blipFill>
        <p:spPr>
          <a:xfrm>
            <a:off x="6997680" y="2232360"/>
            <a:ext cx="1230840" cy="1230840"/>
          </a:xfrm>
          <a:prstGeom prst="rect">
            <a:avLst/>
          </a:prstGeom>
          <a:ln>
            <a:noFill/>
          </a:ln>
        </p:spPr>
      </p:pic>
      <p:sp>
        <p:nvSpPr>
          <p:cNvPr id="102" name="CustomShape 11"/>
          <p:cNvSpPr/>
          <p:nvPr/>
        </p:nvSpPr>
        <p:spPr>
          <a:xfrm>
            <a:off x="1649160" y="5661360"/>
            <a:ext cx="5660280" cy="758880"/>
          </a:xfrm>
          <a:prstGeom prst="rect">
            <a:avLst/>
          </a:prstGeom>
          <a:solidFill>
            <a:schemeClr val="bg1"/>
          </a:solidFill>
          <a:ln>
            <a:solidFill>
              <a:srgbClr val="223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223e73"/>
                </a:solidFill>
                <a:latin typeface="Calibri"/>
              </a:rPr>
              <a:t>Contextual Recommendation Engine</a:t>
            </a:r>
            <a:endParaRPr/>
          </a:p>
        </p:txBody>
      </p:sp>
      <p:sp>
        <p:nvSpPr>
          <p:cNvPr id="103" name="CustomShape 12"/>
          <p:cNvSpPr/>
          <p:nvPr/>
        </p:nvSpPr>
        <p:spPr>
          <a:xfrm>
            <a:off x="221400" y="1103760"/>
            <a:ext cx="85158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600" strike="noStrike">
                <a:solidFill>
                  <a:srgbClr val="595959"/>
                </a:solidFill>
                <a:latin typeface="Calibri"/>
              </a:rPr>
              <a:t>‘</a:t>
            </a:r>
            <a:r>
              <a:rPr lang="en-US" sz="1600" strike="noStrike">
                <a:solidFill>
                  <a:srgbClr val="595959"/>
                </a:solidFill>
                <a:latin typeface="Calibri"/>
              </a:rPr>
              <a:t>A technology company working on building state of the art artificial intelligence technology and giving easy access to anyone and everyone who needs it through our easy to use APIs’</a:t>
            </a:r>
            <a:endParaRPr/>
          </a:p>
        </p:txBody>
      </p:sp>
      <p:sp>
        <p:nvSpPr>
          <p:cNvPr id="104" name="CustomShape 13"/>
          <p:cNvSpPr/>
          <p:nvPr/>
        </p:nvSpPr>
        <p:spPr>
          <a:xfrm rot="10800000">
            <a:off x="7728480" y="5505480"/>
            <a:ext cx="6498000" cy="234720"/>
          </a:xfrm>
          <a:prstGeom prst="triangle">
            <a:avLst>
              <a:gd name="adj" fmla="val 2151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326320" y="123840"/>
            <a:ext cx="5740920" cy="70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800" strike="noStrike">
                <a:solidFill>
                  <a:srgbClr val="223e73"/>
                </a:solidFill>
                <a:latin typeface="Adobe Garamond Pro"/>
              </a:rPr>
              <a:t>Need of a new recommendation engine 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0" y="1285200"/>
            <a:ext cx="3052080" cy="395280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  <a:ea typeface="Arial Unicode MS"/>
              </a:rPr>
              <a:t> </a:t>
            </a:r>
            <a:r>
              <a:rPr lang="en-US" sz="2000" strike="noStrike">
                <a:solidFill>
                  <a:srgbClr val="ffffff"/>
                </a:solidFill>
                <a:latin typeface="Calibri"/>
                <a:ea typeface="Arial Unicode MS"/>
              </a:rPr>
              <a:t>Pre-existing Solutions</a:t>
            </a: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684000" y="2004840"/>
            <a:ext cx="79218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  <a:ea typeface="Arial Unicode MS"/>
              </a:rPr>
              <a:t>Related Posts” plugin in CMS like Wordpress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  <a:ea typeface="Arial Unicode MS"/>
              </a:rPr>
              <a:t>TFIDF based search which fails frequently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  <a:ea typeface="Arial Unicode MS"/>
              </a:rPr>
              <a:t>Article tags can result in garbage results</a:t>
            </a:r>
            <a:endParaRPr/>
          </a:p>
        </p:txBody>
      </p:sp>
      <p:sp>
        <p:nvSpPr>
          <p:cNvPr id="108" name="CustomShape 4"/>
          <p:cNvSpPr/>
          <p:nvPr/>
        </p:nvSpPr>
        <p:spPr>
          <a:xfrm>
            <a:off x="719280" y="4581360"/>
            <a:ext cx="7027200" cy="95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 strike="noStrike">
                <a:solidFill>
                  <a:srgbClr val="333333"/>
                </a:solidFill>
                <a:latin typeface="Calibri"/>
                <a:ea typeface="Arial Unicode MS"/>
              </a:rPr>
              <a:t>Should be more accurate than TFIDF tag search.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 strike="noStrike">
                <a:solidFill>
                  <a:srgbClr val="333333"/>
                </a:solidFill>
                <a:latin typeface="Calibri"/>
                <a:ea typeface="Arial Unicode MS"/>
              </a:rPr>
              <a:t>Should be able to generate related posts for all articles.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900" strike="noStrike">
                <a:solidFill>
                  <a:srgbClr val="333333"/>
                </a:solidFill>
                <a:latin typeface="Calibri"/>
                <a:ea typeface="Arial Unicode MS"/>
              </a:rPr>
              <a:t>Should be cheap to deploy. (Its still “related posts” at the end of it)</a:t>
            </a: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0" y="3857040"/>
            <a:ext cx="3052080" cy="395280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  <a:ea typeface="Arial Unicode MS"/>
              </a:rPr>
              <a:t> </a:t>
            </a:r>
            <a:r>
              <a:rPr lang="en-US" sz="2000" strike="noStrike">
                <a:solidFill>
                  <a:srgbClr val="ffffff"/>
                </a:solidFill>
                <a:latin typeface="Calibri"/>
                <a:ea typeface="Arial Unicode MS"/>
              </a:rPr>
              <a:t>Aims of new solution</a:t>
            </a:r>
            <a:endParaRPr/>
          </a:p>
        </p:txBody>
      </p:sp>
      <p:sp>
        <p:nvSpPr>
          <p:cNvPr id="110" name="Line 6"/>
          <p:cNvSpPr/>
          <p:nvPr/>
        </p:nvSpPr>
        <p:spPr>
          <a:xfrm>
            <a:off x="0" y="169776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</p:sp>
      <p:sp>
        <p:nvSpPr>
          <p:cNvPr id="111" name="Line 7"/>
          <p:cNvSpPr/>
          <p:nvPr/>
        </p:nvSpPr>
        <p:spPr>
          <a:xfrm>
            <a:off x="0" y="426096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2457360"/>
            <a:ext cx="9143640" cy="2923920"/>
          </a:xfrm>
          <a:prstGeom prst="rect">
            <a:avLst/>
          </a:prstGeom>
          <a:solidFill>
            <a:srgbClr val="223e7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2337120" y="3552840"/>
            <a:ext cx="599760" cy="360"/>
          </a:xfrm>
          <a:prstGeom prst="straightConnector1">
            <a:avLst/>
          </a:prstGeom>
          <a:noFill/>
          <a:ln w="19080">
            <a:solidFill>
              <a:schemeClr val="bg1"/>
            </a:solidFill>
            <a:custDash>
              <a:ds d="3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4356720" y="3552840"/>
            <a:ext cx="599760" cy="360"/>
          </a:xfrm>
          <a:prstGeom prst="straightConnector1">
            <a:avLst/>
          </a:prstGeom>
          <a:noFill/>
          <a:ln w="19080">
            <a:solidFill>
              <a:schemeClr val="bg1"/>
            </a:solidFill>
            <a:custDash>
              <a:ds d="3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6123600" y="3562200"/>
            <a:ext cx="599760" cy="360"/>
          </a:xfrm>
          <a:prstGeom prst="straightConnector1">
            <a:avLst/>
          </a:prstGeom>
          <a:noFill/>
          <a:ln w="19080">
            <a:solidFill>
              <a:schemeClr val="bg1"/>
            </a:solidFill>
            <a:custDash>
              <a:ds d="300000" sp="100000"/>
            </a:custDash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5387040" y="116280"/>
            <a:ext cx="2643840" cy="55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Technology</a:t>
            </a:r>
            <a:endParaRPr/>
          </a:p>
        </p:txBody>
      </p:sp>
      <p:sp>
        <p:nvSpPr>
          <p:cNvPr id="117" name="CustomShape 6"/>
          <p:cNvSpPr/>
          <p:nvPr/>
        </p:nvSpPr>
        <p:spPr>
          <a:xfrm>
            <a:off x="419040" y="1162080"/>
            <a:ext cx="7944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We have four different layers which are interconnected to throw most accurate results at very high traffic blogs.</a:t>
            </a:r>
            <a:endParaRPr/>
          </a:p>
        </p:txBody>
      </p:sp>
      <p:sp>
        <p:nvSpPr>
          <p:cNvPr id="118" name="CustomShape 7"/>
          <p:cNvSpPr/>
          <p:nvPr/>
        </p:nvSpPr>
        <p:spPr>
          <a:xfrm>
            <a:off x="987120" y="4310280"/>
            <a:ext cx="1123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2f2f2"/>
                </a:solidFill>
                <a:latin typeface="Segoe UI Light"/>
              </a:rPr>
              <a:t>Word Embeddings</a:t>
            </a:r>
            <a:endParaRPr/>
          </a:p>
        </p:txBody>
      </p:sp>
      <p:sp>
        <p:nvSpPr>
          <p:cNvPr id="119" name="CustomShape 8"/>
          <p:cNvSpPr/>
          <p:nvPr/>
        </p:nvSpPr>
        <p:spPr>
          <a:xfrm>
            <a:off x="2771640" y="4310280"/>
            <a:ext cx="15044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2f2f2"/>
                </a:solidFill>
                <a:latin typeface="Segoe UI Light"/>
              </a:rPr>
              <a:t>Neural Networks/Heuristics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4937400" y="4264200"/>
            <a:ext cx="13428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2f2f2"/>
                </a:solidFill>
                <a:latin typeface="Segoe UI Light"/>
              </a:rPr>
              <a:t>Efficient Space Partitioning based search</a:t>
            </a:r>
            <a:endParaRPr/>
          </a:p>
        </p:txBody>
      </p:sp>
      <p:sp>
        <p:nvSpPr>
          <p:cNvPr id="121" name="CustomShape 10"/>
          <p:cNvSpPr/>
          <p:nvPr/>
        </p:nvSpPr>
        <p:spPr>
          <a:xfrm>
            <a:off x="6771600" y="4264200"/>
            <a:ext cx="13428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 strike="noStrike">
                <a:solidFill>
                  <a:srgbClr val="f2f2f2"/>
                </a:solidFill>
                <a:latin typeface="Segoe UI Light"/>
              </a:rPr>
              <a:t>Go Lang channels to serve web requests</a:t>
            </a:r>
            <a:endParaRPr/>
          </a:p>
        </p:txBody>
      </p:sp>
      <p:pic>
        <p:nvPicPr>
          <p:cNvPr id="122" name="Picture 27" descr=""/>
          <p:cNvPicPr/>
          <p:nvPr/>
        </p:nvPicPr>
        <p:blipFill>
          <a:blip r:embed="rId2"/>
          <a:stretch/>
        </p:blipFill>
        <p:spPr>
          <a:xfrm>
            <a:off x="1083600" y="312084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23" name="Picture 28" descr=""/>
          <p:cNvPicPr/>
          <p:nvPr/>
        </p:nvPicPr>
        <p:blipFill>
          <a:blip r:embed="rId3"/>
          <a:stretch/>
        </p:blipFill>
        <p:spPr>
          <a:xfrm>
            <a:off x="6894720" y="2946960"/>
            <a:ext cx="1096920" cy="1058400"/>
          </a:xfrm>
          <a:prstGeom prst="rect">
            <a:avLst/>
          </a:prstGeom>
          <a:ln>
            <a:noFill/>
          </a:ln>
        </p:spPr>
      </p:pic>
      <p:pic>
        <p:nvPicPr>
          <p:cNvPr id="124" name="Picture 29" descr=""/>
          <p:cNvPicPr/>
          <p:nvPr/>
        </p:nvPicPr>
        <p:blipFill>
          <a:blip r:embed="rId4"/>
          <a:stretch/>
        </p:blipFill>
        <p:spPr>
          <a:xfrm>
            <a:off x="5157000" y="3119040"/>
            <a:ext cx="827640" cy="827640"/>
          </a:xfrm>
          <a:prstGeom prst="rect">
            <a:avLst/>
          </a:prstGeom>
          <a:ln>
            <a:noFill/>
          </a:ln>
        </p:spPr>
      </p:pic>
      <p:pic>
        <p:nvPicPr>
          <p:cNvPr id="125" name="Picture 30" descr=""/>
          <p:cNvPicPr/>
          <p:nvPr/>
        </p:nvPicPr>
        <p:blipFill>
          <a:blip r:embed="rId5"/>
          <a:stretch/>
        </p:blipFill>
        <p:spPr>
          <a:xfrm>
            <a:off x="3157920" y="3018960"/>
            <a:ext cx="914040" cy="91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426920" y="75960"/>
            <a:ext cx="36500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Word Embeddings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002600" y="2728800"/>
            <a:ext cx="3089880" cy="2669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Most Popular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Neural Net which predicts next word</a:t>
            </a:r>
            <a:endParaRPr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Recently patented by Google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998280" y="2335680"/>
            <a:ext cx="3094560" cy="392760"/>
          </a:xfrm>
          <a:prstGeom prst="rect">
            <a:avLst/>
          </a:prstGeom>
          <a:solidFill>
            <a:srgbClr val="223e73"/>
          </a:solidFill>
          <a:ln>
            <a:solidFill>
              <a:srgbClr val="223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ffffff"/>
                </a:solidFill>
                <a:latin typeface="Calibri"/>
              </a:rPr>
              <a:t>Google Word2Vec</a:t>
            </a:r>
            <a:endParaRPr/>
          </a:p>
        </p:txBody>
      </p:sp>
      <p:sp>
        <p:nvSpPr>
          <p:cNvPr id="129" name="CustomShape 4"/>
          <p:cNvSpPr/>
          <p:nvPr/>
        </p:nvSpPr>
        <p:spPr>
          <a:xfrm>
            <a:off x="5115960" y="2728800"/>
            <a:ext cx="3062520" cy="26694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Uses much lower RAM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Can be trained in on normal CPU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Autoencoder recreates co-occurrence matrix.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Can be used on very large datasets with ease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808080"/>
                </a:solidFill>
                <a:latin typeface="Calibri"/>
              </a:rPr>
              <a:t>Open sourced</a:t>
            </a:r>
            <a:endParaRPr/>
          </a:p>
        </p:txBody>
      </p:sp>
      <p:sp>
        <p:nvSpPr>
          <p:cNvPr id="130" name="CustomShape 5"/>
          <p:cNvSpPr/>
          <p:nvPr/>
        </p:nvSpPr>
        <p:spPr>
          <a:xfrm>
            <a:off x="5111640" y="2335680"/>
            <a:ext cx="3066840" cy="392760"/>
          </a:xfrm>
          <a:prstGeom prst="rect">
            <a:avLst/>
          </a:prstGeom>
          <a:solidFill>
            <a:srgbClr val="223e73"/>
          </a:solidFill>
          <a:ln>
            <a:solidFill>
              <a:srgbClr val="223e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 strike="noStrike">
                <a:solidFill>
                  <a:srgbClr val="ffffff"/>
                </a:solidFill>
                <a:latin typeface="Calibri"/>
              </a:rPr>
              <a:t>ParallelDots Tyrion</a:t>
            </a:r>
            <a:endParaRPr/>
          </a:p>
        </p:txBody>
      </p:sp>
      <p:sp>
        <p:nvSpPr>
          <p:cNvPr id="131" name="CustomShape 6"/>
          <p:cNvSpPr/>
          <p:nvPr/>
        </p:nvSpPr>
        <p:spPr>
          <a:xfrm>
            <a:off x="555840" y="1046160"/>
            <a:ext cx="59522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Word Embeddings are dense low dimensional representation for each word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14040" y="75960"/>
            <a:ext cx="446292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Deep Learning Models 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167040" y="1982160"/>
            <a:ext cx="47703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Recursive Neural Networks to combine Word Vectors into phrase Vectors for semantic closeness.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Heuristically combining Word/Phrase Vectors for similar entity based near neighbors.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167040" y="4894200"/>
            <a:ext cx="54644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bri"/>
              </a:rPr>
              <a:t>Convolutional Neural Networks to capture Sentiments in text.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404040"/>
                </a:solidFill>
                <a:latin typeface="Calibri"/>
              </a:rPr>
              <a:t>Recursive Neural Net based entity extraction.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0" y="4173120"/>
            <a:ext cx="2815560" cy="395280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strike="noStrike">
                <a:solidFill>
                  <a:srgbClr val="ffffff"/>
                </a:solidFill>
                <a:latin typeface="Calibri"/>
              </a:rPr>
              <a:t>Others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0" y="1361160"/>
            <a:ext cx="2815560" cy="395280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strike="noStrike">
                <a:solidFill>
                  <a:srgbClr val="ffffff"/>
                </a:solidFill>
                <a:latin typeface="Calibri"/>
              </a:rPr>
              <a:t>In Search Engine</a:t>
            </a:r>
            <a:endParaRPr/>
          </a:p>
        </p:txBody>
      </p:sp>
      <p:pic>
        <p:nvPicPr>
          <p:cNvPr id="137" name="Picture 2" descr=""/>
          <p:cNvPicPr/>
          <p:nvPr/>
        </p:nvPicPr>
        <p:blipFill>
          <a:blip r:embed="rId2"/>
          <a:stretch/>
        </p:blipFill>
        <p:spPr>
          <a:xfrm>
            <a:off x="4839840" y="1955520"/>
            <a:ext cx="4022640" cy="2023200"/>
          </a:xfrm>
          <a:prstGeom prst="rect">
            <a:avLst/>
          </a:prstGeom>
          <a:ln>
            <a:noFill/>
          </a:ln>
        </p:spPr>
      </p:pic>
      <p:pic>
        <p:nvPicPr>
          <p:cNvPr id="138" name="Picture 3" descr=""/>
          <p:cNvPicPr/>
          <p:nvPr/>
        </p:nvPicPr>
        <p:blipFill>
          <a:blip r:embed="rId3"/>
          <a:stretch/>
        </p:blipFill>
        <p:spPr>
          <a:xfrm>
            <a:off x="4937400" y="4515120"/>
            <a:ext cx="4222440" cy="2023920"/>
          </a:xfrm>
          <a:prstGeom prst="rect">
            <a:avLst/>
          </a:prstGeom>
          <a:ln>
            <a:noFill/>
          </a:ln>
        </p:spPr>
      </p:pic>
      <p:sp>
        <p:nvSpPr>
          <p:cNvPr id="139" name="Line 6"/>
          <p:cNvSpPr/>
          <p:nvPr/>
        </p:nvSpPr>
        <p:spPr>
          <a:xfrm>
            <a:off x="0" y="17611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</p:sp>
      <p:sp>
        <p:nvSpPr>
          <p:cNvPr id="140" name="Line 7"/>
          <p:cNvSpPr/>
          <p:nvPr/>
        </p:nvSpPr>
        <p:spPr>
          <a:xfrm>
            <a:off x="16200" y="45601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426920" y="75960"/>
            <a:ext cx="365004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Vantage Point Tree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5449680" y="2099880"/>
            <a:ext cx="2992680" cy="197892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350280" y="2012400"/>
            <a:ext cx="493092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595959"/>
                </a:solidFill>
                <a:latin typeface="Calibri"/>
              </a:rPr>
              <a:t>Arrange Document Representation on a Space partitioning Tree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595959"/>
                </a:solidFill>
                <a:latin typeface="Calibri"/>
              </a:rPr>
              <a:t>Uses VP Tree because of minimal requirements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595959"/>
                </a:solidFill>
                <a:latin typeface="Calibri"/>
              </a:rPr>
              <a:t>Makes query O(log n)&lt; querytime &lt; O(N)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350280" y="4947480"/>
            <a:ext cx="769212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595959"/>
                </a:solidFill>
                <a:latin typeface="Calibri"/>
              </a:rPr>
              <a:t>Fast implementation in Numpy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595959"/>
                </a:solidFill>
                <a:latin typeface="Calibri"/>
              </a:rPr>
              <a:t>Right now documents divided into buckets and hosted one bucket/core using Python's multiprocessing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strike="noStrike">
                <a:solidFill>
                  <a:srgbClr val="595959"/>
                </a:solidFill>
                <a:latin typeface="Calibri"/>
              </a:rPr>
              <a:t>Future Work: Shared memory model to make it work as true O(log(n))</a:t>
            </a:r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0" y="4296240"/>
            <a:ext cx="2815560" cy="395280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lang="en-US" sz="2000" strike="noStrike">
                <a:solidFill>
                  <a:srgbClr val="ffffff"/>
                </a:solidFill>
                <a:latin typeface="Calibri"/>
              </a:rPr>
              <a:t>Our Implementation</a:t>
            </a:r>
            <a:endParaRPr/>
          </a:p>
        </p:txBody>
      </p:sp>
      <p:sp>
        <p:nvSpPr>
          <p:cNvPr id="146" name="CustomShape 5"/>
          <p:cNvSpPr/>
          <p:nvPr/>
        </p:nvSpPr>
        <p:spPr>
          <a:xfrm>
            <a:off x="0" y="1361160"/>
            <a:ext cx="2815560" cy="395280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  </a:t>
            </a:r>
            <a:r>
              <a:rPr lang="en-US" sz="2000" strike="noStrike">
                <a:solidFill>
                  <a:srgbClr val="ffffff"/>
                </a:solidFill>
                <a:latin typeface="Calibri"/>
              </a:rPr>
              <a:t>About VP Tree</a:t>
            </a:r>
            <a:endParaRPr/>
          </a:p>
        </p:txBody>
      </p:sp>
      <p:sp>
        <p:nvSpPr>
          <p:cNvPr id="147" name="Line 6"/>
          <p:cNvSpPr/>
          <p:nvPr/>
        </p:nvSpPr>
        <p:spPr>
          <a:xfrm>
            <a:off x="0" y="17611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</p:sp>
      <p:sp>
        <p:nvSpPr>
          <p:cNvPr id="148" name="Line 7"/>
          <p:cNvSpPr/>
          <p:nvPr/>
        </p:nvSpPr>
        <p:spPr>
          <a:xfrm>
            <a:off x="0" y="469620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14040" y="75960"/>
            <a:ext cx="446292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Web Service</a:t>
            </a:r>
            <a:endParaRPr/>
          </a:p>
        </p:txBody>
      </p:sp>
      <p:pic>
        <p:nvPicPr>
          <p:cNvPr id="150" name="Picture 1" descr=""/>
          <p:cNvPicPr/>
          <p:nvPr/>
        </p:nvPicPr>
        <p:blipFill>
          <a:blip r:embed="rId2"/>
          <a:stretch/>
        </p:blipFill>
        <p:spPr>
          <a:xfrm>
            <a:off x="2522160" y="3908880"/>
            <a:ext cx="3795480" cy="224640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573480" y="1600560"/>
            <a:ext cx="822960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Analysis of incoming traffic using Pareto Principle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Generation recommendations for viral unique articles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Development Go-Lang channels to concurrently handle requests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Golang channels to group these requests and deduplicate hits on Machine Learning infrastructure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595959"/>
                </a:solidFill>
                <a:latin typeface="Calibri"/>
              </a:rPr>
              <a:t>Combined with a caching layer (Redis) we handle up to 5000 concurrent users on a single box.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0" y="1023840"/>
            <a:ext cx="2713680" cy="395280"/>
          </a:xfrm>
          <a:prstGeom prst="rect">
            <a:avLst/>
          </a:prstGeom>
          <a:solidFill>
            <a:srgbClr val="223e7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000" strike="noStrike">
                <a:solidFill>
                  <a:srgbClr val="ffffff"/>
                </a:solidFill>
                <a:latin typeface="Calibri"/>
              </a:rPr>
              <a:t>Handling Traffic</a:t>
            </a:r>
            <a:endParaRPr/>
          </a:p>
        </p:txBody>
      </p:sp>
      <p:sp>
        <p:nvSpPr>
          <p:cNvPr id="153" name="Line 4"/>
          <p:cNvSpPr/>
          <p:nvPr/>
        </p:nvSpPr>
        <p:spPr>
          <a:xfrm>
            <a:off x="0" y="142344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14040" y="75960"/>
            <a:ext cx="4462920" cy="63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 strike="noStrike">
                <a:solidFill>
                  <a:srgbClr val="223e73"/>
                </a:solidFill>
                <a:latin typeface="Adobe Garamond Pro"/>
              </a:rPr>
              <a:t>Basics of Deep Learning </a:t>
            </a:r>
            <a:endParaRPr/>
          </a:p>
        </p:txBody>
      </p:sp>
      <p:pic>
        <p:nvPicPr>
          <p:cNvPr id="155" name="Picture 1" descr=""/>
          <p:cNvPicPr/>
          <p:nvPr/>
        </p:nvPicPr>
        <p:blipFill>
          <a:blip r:embed="rId2"/>
          <a:stretch/>
        </p:blipFill>
        <p:spPr>
          <a:xfrm>
            <a:off x="1371600" y="1271880"/>
            <a:ext cx="6220800" cy="318600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638640" y="4966560"/>
            <a:ext cx="850500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767171"/>
                </a:solidFill>
                <a:latin typeface="Calibri"/>
              </a:rPr>
              <a:t>Deep Learning is name given to multi layered Neural Networks.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767171"/>
                </a:solidFill>
                <a:latin typeface="Calibri"/>
              </a:rPr>
              <a:t>Layer(s) of weight are stacked on top of each other separated by layers of activation functions. Activation functions bring non-linearity into the learning, else multiple layers of weights would be same as one layer.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767171"/>
                </a:solidFill>
                <a:latin typeface="Calibri"/>
              </a:rPr>
              <a:t>They are trained by back propagation of errors generally by Gradient Descent.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25862</TotalTime>
  <Application>LibreOffice/4.4.0.3$Windows_x86 LibreOffice_project/de093506bcdc5fafd9023ee680b8c60e3e0645d7</Application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2014-07-26T09:33:05Z</dcterms:created>
  <dc:creator>Angam Parashar</dc:creator>
  <dc:language>en-US</dc:language>
  <dcterms:modified xsi:type="dcterms:W3CDTF">2015-07-16T00:47:32Z</dcterms:modified>
  <cp:revision>293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