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23" r:id="rId2"/>
    <p:sldId id="325" r:id="rId3"/>
    <p:sldId id="313" r:id="rId4"/>
    <p:sldId id="302" r:id="rId5"/>
    <p:sldId id="310" r:id="rId6"/>
    <p:sldId id="314" r:id="rId7"/>
    <p:sldId id="318" r:id="rId8"/>
    <p:sldId id="319" r:id="rId9"/>
    <p:sldId id="320" r:id="rId10"/>
    <p:sldId id="321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am Parashar" initials="AP" lastIdx="4" clrIdx="0">
    <p:extLst>
      <p:ext uri="{19B8F6BF-5375-455C-9EA6-DF929625EA0E}">
        <p15:presenceInfo xmlns:p15="http://schemas.microsoft.com/office/powerpoint/2012/main" userId="Angam Parashar" providerId="None"/>
      </p:ext>
    </p:extLst>
  </p:cmAuthor>
  <p:cmAuthor id="2" name="Monu" initials="M" lastIdx="3" clrIdx="1">
    <p:extLst>
      <p:ext uri="{19B8F6BF-5375-455C-9EA6-DF929625EA0E}">
        <p15:presenceInfo xmlns:p15="http://schemas.microsoft.com/office/powerpoint/2012/main" userId="Monu" providerId="None"/>
      </p:ext>
    </p:extLst>
  </p:cmAuthor>
  <p:cmAuthor id="3" name="angam parashar" initials="ap" lastIdx="2" clrIdx="2">
    <p:extLst>
      <p:ext uri="{19B8F6BF-5375-455C-9EA6-DF929625EA0E}">
        <p15:presenceInfo xmlns:p15="http://schemas.microsoft.com/office/powerpoint/2012/main" userId="15ebe10b6e181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E73"/>
    <a:srgbClr val="22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4B87-CBB3-407A-A33F-647C041E8EA1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6DC8A-F2A9-4D01-91CE-9CA344CA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9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9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6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7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9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85C1-ED2F-4DC5-A836-F6A909C69C8C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3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ralleldo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hyperlink" Target="http://www.twitter.com/paralleldots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08706"/>
            <a:ext cx="9133685" cy="2230605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prstClr val="white"/>
                </a:solidFill>
              </a:rPr>
              <a:t>Deep Learning</a:t>
            </a:r>
            <a:endParaRPr lang="en-US" sz="5400" dirty="0" smtClean="0">
              <a:solidFill>
                <a:prstClr val="white"/>
              </a:solidFill>
            </a:endParaRPr>
          </a:p>
          <a:p>
            <a:pPr algn="ctr"/>
            <a:r>
              <a:rPr lang="en-US" sz="2800" i="1" dirty="0" smtClean="0">
                <a:solidFill>
                  <a:prstClr val="white"/>
                </a:solidFill>
              </a:rPr>
              <a:t>An Introduction</a:t>
            </a:r>
            <a:endParaRPr lang="en-US" sz="2800" i="1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9381" y="4435598"/>
            <a:ext cx="379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By,</a:t>
            </a:r>
          </a:p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Angam Parashar</a:t>
            </a:r>
          </a:p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Co-founder ParallelDots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6505664" y="59943"/>
            <a:ext cx="1652914" cy="6135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Results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6" y="1679093"/>
            <a:ext cx="8094820" cy="49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4309238"/>
            <a:ext cx="8788893" cy="552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" y="2262120"/>
            <a:ext cx="6893670" cy="10184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4" y="4978247"/>
            <a:ext cx="8784453" cy="1192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876" y="1133533"/>
            <a:ext cx="914400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/>
            <a:r>
              <a:rPr lang="en-US" dirty="0" smtClean="0">
                <a:solidFill>
                  <a:prstClr val="white"/>
                </a:solidFill>
              </a:rPr>
              <a:t>Similar articles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712340"/>
            <a:ext cx="914400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/>
            <a:r>
              <a:rPr lang="en-US" dirty="0" smtClean="0">
                <a:solidFill>
                  <a:prstClr val="white"/>
                </a:solidFill>
              </a:rPr>
              <a:t>Contextual Timeline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75860" cy="6858000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567" y="2485747"/>
            <a:ext cx="2414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Adobe Garamond Pro" panose="02020502060506020403" pitchFamily="18" charset="0"/>
              </a:rPr>
              <a:t>THANK YOU!</a:t>
            </a:r>
            <a:endParaRPr lang="en-US" sz="4800" dirty="0">
              <a:solidFill>
                <a:srgbClr val="44546A">
                  <a:lumMod val="60000"/>
                  <a:lumOff val="40000"/>
                </a:srgb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8116" y="1910179"/>
            <a:ext cx="4234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223E73"/>
                </a:solidFill>
                <a:latin typeface="Calibri Light" panose="020F0302020204030204"/>
              </a:rPr>
              <a:t>www.letsventure.com/paralleldots</a:t>
            </a:r>
          </a:p>
          <a:p>
            <a:pPr algn="ctr"/>
            <a:r>
              <a:rPr lang="en-US" sz="2000" dirty="0" smtClean="0">
                <a:solidFill>
                  <a:srgbClr val="223E73"/>
                </a:solidFill>
                <a:latin typeface="Calibri Light" panose="020F0302020204030204"/>
              </a:rPr>
              <a:t>www.angel.co/paralleldots</a:t>
            </a:r>
            <a:endParaRPr lang="en-US" sz="1400" dirty="0">
              <a:solidFill>
                <a:srgbClr val="223E73"/>
              </a:solidFill>
              <a:latin typeface="Calibri Light" panose="020F03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8947" y="4897948"/>
            <a:ext cx="1873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Like us or Follow us!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  <a:latin typeface="Calibri Light" panose="020F0302020204030204"/>
            </a:endParaRPr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6" y="5324075"/>
            <a:ext cx="656687" cy="656687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6" y="5324075"/>
            <a:ext cx="656687" cy="6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343150" y="87312"/>
            <a:ext cx="5724525" cy="5587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What is Machine Learning?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487" y="1305438"/>
            <a:ext cx="735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lgorithms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 computers the capability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teach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themselves to grow and change when exposed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4" descr="C:\Users\Jyoti\Download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47" y="2977907"/>
            <a:ext cx="2006599" cy="133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79671" y="4706574"/>
            <a:ext cx="212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Detecting credit card fraud –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 Nearest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Neighbour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6" descr="C:\Users\Jyoti\Downloads\images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992074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Jyoti\Downloads\hand_analysi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08" y="2894801"/>
            <a:ext cx="2166073" cy="15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567760" y="4706574"/>
            <a:ext cx="212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 Market Analysis – Moving Average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2408" y="4706574"/>
            <a:ext cx="227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Handwriting recognition -  Greedy Point Match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3709201" y="69659"/>
            <a:ext cx="4529276" cy="9423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What is Deep Learning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9974" y="1150923"/>
            <a:ext cx="6899614" cy="7844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Set of algorithms in machine learning that attempt to model high-level abstractions in data by using multiple layers of artificial neural networks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82" y="2554367"/>
            <a:ext cx="1887090" cy="165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7" y="4473754"/>
            <a:ext cx="2442923" cy="39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3" y="4903067"/>
            <a:ext cx="3612185" cy="116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18" y="4206344"/>
            <a:ext cx="2141406" cy="1630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20" y="2671633"/>
            <a:ext cx="1836579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35746" y="4902305"/>
            <a:ext cx="7611368" cy="1498845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38795" y="43546"/>
            <a:ext cx="634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Who does Deep Learning?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5746" y="964204"/>
            <a:ext cx="3592036" cy="3642537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6901" y="1548823"/>
            <a:ext cx="3269725" cy="29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223E73"/>
                </a:solidFill>
              </a:rPr>
              <a:t>Acquired</a:t>
            </a:r>
            <a:endParaRPr lang="en-US" sz="1600" dirty="0">
              <a:solidFill>
                <a:srgbClr val="223E73"/>
              </a:solidFill>
            </a:endParaRPr>
          </a:p>
          <a:p>
            <a:pPr algn="ctr"/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sz="13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87" y="1020851"/>
            <a:ext cx="1309151" cy="4503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87" y="1925116"/>
            <a:ext cx="1186606" cy="110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8" y="3159930"/>
            <a:ext cx="1419225" cy="4762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" y="3905567"/>
            <a:ext cx="1479188" cy="422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6395" y="2230561"/>
            <a:ext cx="18946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Acquired for </a:t>
            </a:r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USD $500 </a:t>
            </a:r>
            <a:r>
              <a:rPr 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million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09511" y="3153078"/>
            <a:ext cx="18684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Acquired for </a:t>
            </a:r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USD $600,000</a:t>
            </a:r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4470" y="3870353"/>
            <a:ext cx="15585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Acquired </a:t>
            </a:r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for </a:t>
            </a:r>
          </a:p>
          <a:p>
            <a:pPr algn="ctr"/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undisclosed amount</a:t>
            </a:r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35557" y="956216"/>
            <a:ext cx="3592036" cy="1835222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47432" y="2879611"/>
            <a:ext cx="3592036" cy="1733095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37" y="1020851"/>
            <a:ext cx="1233769" cy="46266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52" y="2944340"/>
            <a:ext cx="1162245" cy="269429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796712" y="1643105"/>
            <a:ext cx="3269725" cy="1076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223E73"/>
                </a:solidFill>
              </a:rPr>
              <a:t>Acquired</a:t>
            </a:r>
            <a:endParaRPr lang="en-US" sz="1600" dirty="0">
              <a:solidFill>
                <a:srgbClr val="223E73"/>
              </a:solidFill>
            </a:endParaRPr>
          </a:p>
          <a:p>
            <a:pPr algn="ctr"/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sz="13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96712" y="3398055"/>
            <a:ext cx="3269725" cy="1110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223E73"/>
                </a:solidFill>
              </a:rPr>
              <a:t>Acquired</a:t>
            </a:r>
            <a:endParaRPr lang="en-US" sz="1600" dirty="0">
              <a:solidFill>
                <a:srgbClr val="223E73"/>
              </a:solidFill>
            </a:endParaRPr>
          </a:p>
          <a:p>
            <a:pPr algn="ctr"/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sz="13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06" y="2045163"/>
            <a:ext cx="1512015" cy="40320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61" y="3727910"/>
            <a:ext cx="1562853" cy="67322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323121" y="2000543"/>
            <a:ext cx="15585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Acquired </a:t>
            </a:r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for </a:t>
            </a:r>
          </a:p>
          <a:p>
            <a:pPr algn="ctr"/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undisclosed amount</a:t>
            </a:r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06801" y="3818302"/>
            <a:ext cx="15585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Acquired </a:t>
            </a:r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for </a:t>
            </a:r>
          </a:p>
          <a:p>
            <a:pPr algn="ctr"/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undisclosed amount</a:t>
            </a:r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8" y="5329150"/>
            <a:ext cx="1620025" cy="4032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09" y="5266726"/>
            <a:ext cx="1711294" cy="52805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3" y="5398319"/>
            <a:ext cx="1838503" cy="26486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06372" y="5981877"/>
            <a:ext cx="14253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Raised $13 </a:t>
            </a:r>
            <a:r>
              <a:rPr 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million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68218" y="5981877"/>
            <a:ext cx="14638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Raised  $38 million</a:t>
            </a:r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18240" y="5981877"/>
            <a:ext cx="1340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Raised $8 million</a:t>
            </a:r>
            <a:endParaRPr lang="en-US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7" grpId="0" animBg="1"/>
      <p:bldP spid="7" grpId="0"/>
      <p:bldP spid="52" grpId="0"/>
      <p:bldP spid="53" grpId="0"/>
      <p:bldP spid="54" grpId="0" animBg="1"/>
      <p:bldP spid="56" grpId="0" animBg="1"/>
      <p:bldP spid="59" grpId="0" animBg="1"/>
      <p:bldP spid="60" grpId="0" animBg="1"/>
      <p:bldP spid="63" grpId="0"/>
      <p:bldP spid="64" grpId="0"/>
      <p:bldP spid="70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2492" y="86380"/>
            <a:ext cx="48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Pros and Cons of Deep Learning</a:t>
            </a:r>
            <a:endParaRPr lang="en-US" sz="28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66072" y="4048587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6072" y="1970170"/>
            <a:ext cx="7878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smtClean="0">
                <a:solidFill>
                  <a:srgbClr val="223E73"/>
                </a:solidFill>
              </a:rPr>
              <a:t>Recognition of higher level abstraction in data</a:t>
            </a:r>
            <a:endParaRPr lang="en-US" sz="1400" u="sng" dirty="0">
              <a:solidFill>
                <a:srgbClr val="223E73"/>
              </a:solidFill>
            </a:endParaRPr>
          </a:p>
          <a:p>
            <a:pPr marL="461963" indent="-177800">
              <a:buFontTx/>
              <a:buChar char="-"/>
            </a:pPr>
            <a:r>
              <a:rPr lang="en-US" sz="1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Deep </a:t>
            </a:r>
            <a:r>
              <a:rPr lang="en-US" sz="1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Learning </a:t>
            </a:r>
            <a:r>
              <a:rPr lang="en-US" sz="1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algos</a:t>
            </a:r>
            <a:r>
              <a:rPr lang="en-US" sz="1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automatically figures out the higher level abstraction in data, which is impossible to recognize using the traditional machine learning </a:t>
            </a:r>
            <a:r>
              <a:rPr lang="en-US" sz="1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algorithms</a:t>
            </a:r>
          </a:p>
          <a:p>
            <a:pPr marL="461963" indent="-177800">
              <a:buFontTx/>
              <a:buChar char="-"/>
            </a:pPr>
            <a:endParaRPr lang="en-US" sz="12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400" u="sng" dirty="0" smtClean="0">
                <a:solidFill>
                  <a:srgbClr val="223E73"/>
                </a:solidFill>
              </a:rPr>
              <a:t>Higher accuracy</a:t>
            </a:r>
          </a:p>
          <a:p>
            <a:pPr marL="461963" indent="-177800"/>
            <a:r>
              <a:rPr lang="en-US" sz="1400" dirty="0">
                <a:solidFill>
                  <a:srgbClr val="223E73"/>
                </a:solidFill>
              </a:rPr>
              <a:t>-   </a:t>
            </a:r>
            <a:r>
              <a:rPr lang="en-US" sz="1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Holds benchmark for almost every image processing task and some common NLP </a:t>
            </a:r>
            <a:r>
              <a:rPr lang="en-US" sz="1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tasks</a:t>
            </a:r>
            <a:endParaRPr lang="en-US" sz="12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072" y="4240379"/>
            <a:ext cx="77102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smtClean="0">
                <a:solidFill>
                  <a:srgbClr val="223E73"/>
                </a:solidFill>
              </a:rPr>
              <a:t>Works on high dimensional data</a:t>
            </a:r>
            <a:endParaRPr lang="en-US" sz="1400" u="sng" dirty="0">
              <a:solidFill>
                <a:srgbClr val="223E73"/>
              </a:solidFill>
            </a:endParaRPr>
          </a:p>
          <a:p>
            <a:pPr marL="461963" indent="-177800">
              <a:buFontTx/>
              <a:buChar char="-"/>
            </a:pPr>
            <a:r>
              <a:rPr lang="en-US" sz="1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Works on lots of data with thousands/millions of dimensions</a:t>
            </a:r>
          </a:p>
          <a:p>
            <a:pPr marL="461963" indent="-177800">
              <a:buFontTx/>
              <a:buChar char="-"/>
            </a:pPr>
            <a:endParaRPr lang="en-US" sz="12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smtClean="0">
                <a:solidFill>
                  <a:srgbClr val="223E73"/>
                </a:solidFill>
              </a:rPr>
              <a:t>Can be deceived using clever inputs</a:t>
            </a:r>
            <a:endParaRPr lang="en-US" sz="1400" u="sng" dirty="0">
              <a:solidFill>
                <a:srgbClr val="223E73"/>
              </a:solidFill>
            </a:endParaRPr>
          </a:p>
          <a:p>
            <a:pPr marL="461963" indent="-177800">
              <a:buFontTx/>
              <a:buChar char="-"/>
            </a:pPr>
            <a:r>
              <a:rPr lang="en-US" sz="1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As of now, it can’t be used in security systems, as it can be deceived using clever human inputs</a:t>
            </a:r>
          </a:p>
          <a:p>
            <a:pPr marL="461963" indent="-177800">
              <a:buFontTx/>
              <a:buChar char="-"/>
            </a:pPr>
            <a:endParaRPr lang="en-US" sz="1200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smtClean="0">
                <a:solidFill>
                  <a:srgbClr val="223E73"/>
                </a:solidFill>
              </a:rPr>
              <a:t>High costs</a:t>
            </a:r>
            <a:endParaRPr lang="en-US" sz="1400" u="sng" dirty="0">
              <a:solidFill>
                <a:srgbClr val="223E73"/>
              </a:solidFill>
            </a:endParaRPr>
          </a:p>
          <a:p>
            <a:pPr marL="461963" indent="-177800"/>
            <a:r>
              <a:rPr lang="en-US" sz="1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  Computational heavy. </a:t>
            </a:r>
            <a:r>
              <a:rPr lang="en-US" sz="1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High server costs as you need GPUs to train the </a:t>
            </a:r>
            <a:r>
              <a:rPr lang="en-US" sz="1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machines</a:t>
            </a:r>
            <a:endParaRPr lang="en-US" sz="12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61963" indent="-177800">
              <a:buFontTx/>
              <a:buChar char="-"/>
            </a:pPr>
            <a:endParaRPr lang="en-US" sz="12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5003" y="1644676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003" y="1247487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003" y="3655272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0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2492" y="86380"/>
            <a:ext cx="48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Parts of Deep Learning algorithm</a:t>
            </a:r>
            <a:endParaRPr lang="en-US" sz="28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984" y="3950935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984" y="1811407"/>
            <a:ext cx="8149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Deciding the configuration of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Architect it intuitively (Convolutional neural network)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Write a program that does that dynamically (Recurrent/Recursive neural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Deciding upon the types of neuron and non-</a:t>
            </a:r>
            <a:r>
              <a:rPr 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linearities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to use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984" y="4193429"/>
            <a:ext cx="8149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An iterative process over all examples</a:t>
            </a: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This involves back propagating errors and optimizing weights so that the above neural network starts predicting the correct output</a:t>
            </a: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 dynamic neural networks the building and back propagation might be alternated too many times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5003" y="1644676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003" y="1247487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Building of neural network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003" y="3557619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Back propagation/Optimization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2492" y="86380"/>
            <a:ext cx="48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Building of neural networks</a:t>
            </a:r>
            <a:endParaRPr lang="en-US" sz="28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984" y="4057466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984" y="1811407"/>
            <a:ext cx="8149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Choosing among different types of neural networks based on the 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Convolutional neural network: Object recognition, images, videos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Recurrent neural network: Time series, language translation, music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Recursive neural network: NLP, Parsing of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Boltzman</a:t>
            </a:r>
            <a:r>
              <a:rPr 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Machines: Behavioral learning (most difficult)</a:t>
            </a:r>
            <a:endParaRPr lang="en-US" sz="14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Different layers of neurons are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connected by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non-</a:t>
            </a:r>
            <a:r>
              <a:rPr 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linearities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984" y="4193429"/>
            <a:ext cx="8149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Determining the best-fit neural network for your application</a:t>
            </a: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Determining the correct weights or the structure of the neural networks itself</a:t>
            </a:r>
            <a:endParaRPr lang="en-US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4163" indent="-284163">
              <a:buFont typeface="Arial" panose="020B0604020202020204" pitchFamily="34" charset="0"/>
              <a:buChar char="•"/>
            </a:pPr>
            <a:endParaRPr lang="en-US" sz="16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5003" y="1644676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003" y="1282999"/>
            <a:ext cx="3133820" cy="355107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About neural networks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369" y="3664150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2492" y="86380"/>
            <a:ext cx="48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Optimization/Back propagation</a:t>
            </a:r>
            <a:endParaRPr lang="en-US" sz="28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984" y="4492473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984" y="1811407"/>
            <a:ext cx="814969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Errors in each iteration is distributed proportionately among all the weights so that they start behaving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optimally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Very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much like the Stochastic Gradient Descent in 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Traditional SGD at times takes too long for human patience to converge, or may not converge at </a:t>
            </a:r>
            <a:r>
              <a:rPr 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The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modifications of SGD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like introducing a variable learning rate (faster conversion) and introducing inertia (better accuracy) results in much faster conversion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3984" y="4628436"/>
            <a:ext cx="814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Determining the best method to optimize such as SGD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Hessian Free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quasi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newton</a:t>
            </a:r>
            <a:endParaRPr lang="en-US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Avoiding under-fit or over-fit</a:t>
            </a:r>
            <a:endParaRPr lang="en-US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5003" y="1644676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003" y="1247487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About optimization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369" y="4099157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067675" y="123825"/>
            <a:ext cx="0" cy="485775"/>
          </a:xfrm>
          <a:prstGeom prst="line">
            <a:avLst/>
          </a:prstGeom>
          <a:ln w="3175"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0575" y="86380"/>
            <a:ext cx="340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Deep Learning in text</a:t>
            </a:r>
            <a:endParaRPr lang="en-US" sz="28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984" y="4492473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984" y="1811407"/>
            <a:ext cx="8149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Deep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Learning for images - 1980s (became effective only after 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Deep Learning for text – 2005 (Y. </a:t>
            </a:r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Bengio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et 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First application based research were published during 2008-2011 (</a:t>
            </a:r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Collbert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-Weston)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Extremely popular now in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4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Some standard libraries including Stanford NLP slowly adopting these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These methods involve learning co-occurrence based dense vectors for words in place of traditional bag of words, upon which neural networks are trained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984" y="4628436"/>
            <a:ext cx="814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Facebook related post algorithm</a:t>
            </a: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Metamind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Technologies</a:t>
            </a:r>
            <a:endParaRPr lang="en-US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5003" y="1644676"/>
            <a:ext cx="8078679" cy="0"/>
          </a:xfrm>
          <a:prstGeom prst="line">
            <a:avLst/>
          </a:prstGeom>
          <a:ln>
            <a:solidFill>
              <a:srgbClr val="223E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003" y="1247487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369" y="4099157"/>
            <a:ext cx="3133820" cy="390618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20332</TotalTime>
  <Words>610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Angam Parashar</dc:creator>
  <cp:lastModifiedBy>angam parashar</cp:lastModifiedBy>
  <cp:revision>200</cp:revision>
  <dcterms:created xsi:type="dcterms:W3CDTF">2014-07-26T09:33:05Z</dcterms:created>
  <dcterms:modified xsi:type="dcterms:W3CDTF">2015-02-05T09:36:38Z</dcterms:modified>
</cp:coreProperties>
</file>