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7" r:id="rId11"/>
    <p:sldId id="338" r:id="rId12"/>
    <p:sldId id="335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am Parashar" initials="AP" lastIdx="4" clrIdx="0">
    <p:extLst>
      <p:ext uri="{19B8F6BF-5375-455C-9EA6-DF929625EA0E}">
        <p15:presenceInfo xmlns:p15="http://schemas.microsoft.com/office/powerpoint/2012/main" userId="Angam Parashar" providerId="None"/>
      </p:ext>
    </p:extLst>
  </p:cmAuthor>
  <p:cmAuthor id="2" name="Monu" initials="M" lastIdx="3" clrIdx="1">
    <p:extLst>
      <p:ext uri="{19B8F6BF-5375-455C-9EA6-DF929625EA0E}">
        <p15:presenceInfo xmlns:p15="http://schemas.microsoft.com/office/powerpoint/2012/main" userId="Monu" providerId="None"/>
      </p:ext>
    </p:extLst>
  </p:cmAuthor>
  <p:cmAuthor id="3" name="angam parashar" initials="ap" lastIdx="2" clrIdx="2">
    <p:extLst>
      <p:ext uri="{19B8F6BF-5375-455C-9EA6-DF929625EA0E}">
        <p15:presenceInfo xmlns:p15="http://schemas.microsoft.com/office/powerpoint/2012/main" userId="15ebe10b6e181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E73"/>
    <a:srgbClr val="22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9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4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7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9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6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7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9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4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85C1-ED2F-4DC5-A836-F6A909C69C8C}" type="datetimeFigureOut">
              <a:rPr lang="en-US" smtClean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4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85C1-ED2F-4DC5-A836-F6A909C69C8C}" type="datetimeFigureOut">
              <a:rPr lang="en-US" smtClean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A3A1-5A99-497E-BA48-C22FBDC560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3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alleldot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ralleldo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hyperlink" Target="http://www.twitter.com/paralleldots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178506" y="5834532"/>
            <a:ext cx="6858000" cy="61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</a:t>
            </a:r>
            <a:r>
              <a:rPr lang="en-US" b="1" dirty="0" smtClean="0">
                <a:solidFill>
                  <a:srgbClr val="223E73"/>
                </a:solidFill>
              </a:rPr>
              <a:t>parallel</a:t>
            </a:r>
            <a:r>
              <a:rPr lang="en-US" b="1" dirty="0" smtClean="0"/>
              <a:t>dots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.com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96" y="35101"/>
            <a:ext cx="2654818" cy="1991114"/>
          </a:xfrm>
          <a:prstGeom prst="rect">
            <a:avLst/>
          </a:prstGeom>
        </p:spPr>
      </p:pic>
      <p:sp>
        <p:nvSpPr>
          <p:cNvPr id="7" name="Rectangle 6">
            <a:hlinkClick r:id="rId3"/>
          </p:cNvPr>
          <p:cNvSpPr/>
          <p:nvPr/>
        </p:nvSpPr>
        <p:spPr>
          <a:xfrm>
            <a:off x="3116061" y="6107836"/>
            <a:ext cx="2982898" cy="275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0045" y="3895857"/>
            <a:ext cx="379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Muktabh Srivastava</a:t>
            </a:r>
          </a:p>
          <a:p>
            <a:pPr algn="ctr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Co-founder ParallelDots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61" y="4945424"/>
            <a:ext cx="311798" cy="3117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7860" y="4887890"/>
            <a:ext cx="137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@muktabh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80" y="4945424"/>
            <a:ext cx="311798" cy="3117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79490" y="4904563"/>
            <a:ext cx="212080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Muktabh-Mayank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8866" y="2176042"/>
            <a:ext cx="6237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/>
              </a:rPr>
              <a:t>Making a Contextual Recommendation </a:t>
            </a:r>
            <a:r>
              <a:rPr lang="x-none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/>
              </a:rPr>
              <a:t>Engine using Python and Deep Learning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656115" y="76013"/>
            <a:ext cx="5421086" cy="6787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Deep Learning continued… 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957" y="748628"/>
            <a:ext cx="805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Types of Neural Networks</a:t>
            </a:r>
          </a:p>
        </p:txBody>
      </p:sp>
      <p:sp>
        <p:nvSpPr>
          <p:cNvPr id="5" name="Rectangle 4"/>
          <p:cNvSpPr/>
          <p:nvPr/>
        </p:nvSpPr>
        <p:spPr>
          <a:xfrm>
            <a:off x="932553" y="3525057"/>
            <a:ext cx="2660853" cy="30788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3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Convolutiona</a:t>
            </a:r>
            <a:r>
              <a:rPr lang="en-US" sz="13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</a:t>
            </a:r>
            <a:endParaRPr lang="en-US" sz="13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0553" y="3493839"/>
            <a:ext cx="2948626" cy="318315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3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Boltzmann Machine(popular as RBMs)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2714" y="6206128"/>
            <a:ext cx="2660853" cy="27603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3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Recurrent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14610" y="6125131"/>
            <a:ext cx="2660853" cy="357034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3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Recursive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13957" y="3832937"/>
            <a:ext cx="85225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83224" y="1320807"/>
            <a:ext cx="0" cy="51613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7" y="1556503"/>
            <a:ext cx="3552689" cy="1819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38" y="1690227"/>
            <a:ext cx="2911999" cy="16066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10" y="3943010"/>
            <a:ext cx="2511861" cy="22691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77" y="4154997"/>
            <a:ext cx="4497618" cy="172472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84914" y="6614845"/>
            <a:ext cx="6847772" cy="2787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Images taken from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W</a:t>
            </a:r>
            <a:r>
              <a:rPr lang="en-US" sz="1200" b="0" i="0" u="none" strike="noStrike" kern="120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ikipedia</a:t>
            </a:r>
            <a:r>
              <a:rPr lang="en-US" sz="1200" b="0" i="0" u="none" strike="noStrike" kern="12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, </a:t>
            </a:r>
            <a:r>
              <a:rPr lang="en-US" sz="1200" b="0" i="0" u="none" strike="noStrike" kern="120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Socher</a:t>
            </a:r>
            <a:r>
              <a:rPr lang="en-US" sz="1200" b="0" i="0" u="none" strike="noStrike" kern="12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 et al(2012), deeplearningtutorials.net and University of Bonn slides.</a:t>
            </a:r>
          </a:p>
        </p:txBody>
      </p:sp>
    </p:spTree>
    <p:extLst>
      <p:ext uri="{BB962C8B-B14F-4D97-AF65-F5344CB8AC3E}">
        <p14:creationId xmlns:p14="http://schemas.microsoft.com/office/powerpoint/2010/main" val="13193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656115" y="76013"/>
            <a:ext cx="5421086" cy="6787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Deep Learning continued… 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2" name="Flowchart: Terminator 1"/>
          <p:cNvSpPr/>
          <p:nvPr/>
        </p:nvSpPr>
        <p:spPr>
          <a:xfrm>
            <a:off x="1081314" y="1531257"/>
            <a:ext cx="1799772" cy="478971"/>
          </a:xfrm>
          <a:prstGeom prst="flowChartTerminator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Architecture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18459" y="2275113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Recurrent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3774" y="2275113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Recursive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459" y="2852056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Convo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3774" y="2852056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5468255" y="1531257"/>
            <a:ext cx="2169885" cy="478972"/>
          </a:xfrm>
          <a:prstGeom prst="flowChartTerminator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Neural Net Units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637312" y="2275113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RBM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72627" y="2275113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Sigmoid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37312" y="2852056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72627" y="2852056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LSTM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07942" y="2275113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Dropout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07942" y="2852056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tanh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3476171" y="4034969"/>
            <a:ext cx="1799772" cy="478971"/>
          </a:xfrm>
          <a:prstGeom prst="flowChartTerminator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Optimization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481944" y="4728025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Clipping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7259" y="4728025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Hessian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81944" y="5319482"/>
            <a:ext cx="1161142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Simulated Annealing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7259" y="5319482"/>
            <a:ext cx="1161142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SGD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52573" y="4728025"/>
            <a:ext cx="1400625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MSGD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52573" y="5319482"/>
            <a:ext cx="1400626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Momentum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1944" y="6045191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Adadelta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7259" y="6045191"/>
            <a:ext cx="1161142" cy="377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Adagrad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2574" y="6041562"/>
            <a:ext cx="1400624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RMSprop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957" y="748628"/>
            <a:ext cx="805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Some vocabulary</a:t>
            </a:r>
          </a:p>
        </p:txBody>
      </p:sp>
    </p:spTree>
    <p:extLst>
      <p:ext uri="{BB962C8B-B14F-4D97-AF65-F5344CB8AC3E}">
        <p14:creationId xmlns:p14="http://schemas.microsoft.com/office/powerpoint/2010/main" val="35994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3709" y="5425950"/>
            <a:ext cx="1873091" cy="71634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80229" y="76013"/>
            <a:ext cx="4796971" cy="7077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Implementing models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0" y="5442895"/>
            <a:ext cx="1837568" cy="671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84" y="5568876"/>
            <a:ext cx="1812732" cy="5734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37" y="5425950"/>
            <a:ext cx="3496163" cy="704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9" y="3894494"/>
            <a:ext cx="1742462" cy="640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29" y="4341748"/>
            <a:ext cx="5229955" cy="828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29" y="3486537"/>
            <a:ext cx="5190264" cy="4850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80229" y="1789334"/>
            <a:ext cx="4898818" cy="466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Production Workhorse @ ParallelDots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0509" y="2701425"/>
            <a:ext cx="2343375" cy="466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Light CPU tryouts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9" y="1634893"/>
            <a:ext cx="2700000" cy="6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75860" cy="6858000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0567" y="2485747"/>
            <a:ext cx="2414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Garamond Pro" panose="02020502060506020403" pitchFamily="18" charset="0"/>
              </a:rPr>
              <a:t>THANK YOU!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8116" y="1910179"/>
            <a:ext cx="4234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223E73"/>
                </a:solidFill>
                <a:latin typeface="+mj-lt"/>
              </a:rPr>
              <a:t>www.letsventure.com/paralleldots</a:t>
            </a:r>
          </a:p>
          <a:p>
            <a:pPr algn="ctr"/>
            <a:r>
              <a:rPr lang="en-US" sz="2000" dirty="0" smtClean="0">
                <a:solidFill>
                  <a:srgbClr val="223E73"/>
                </a:solidFill>
                <a:latin typeface="+mj-lt"/>
              </a:rPr>
              <a:t>www.angel.co/paralleldots</a:t>
            </a:r>
            <a:endParaRPr lang="en-US" sz="1400" dirty="0">
              <a:solidFill>
                <a:srgbClr val="223E73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8947" y="4897948"/>
            <a:ext cx="1873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Like us or Follow us!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6" y="5324075"/>
            <a:ext cx="656687" cy="656687"/>
          </a:xfrm>
          <a:prstGeom prst="rect">
            <a:avLst/>
          </a:prstGeom>
        </p:spPr>
      </p:pic>
      <p:pic>
        <p:nvPicPr>
          <p:cNvPr id="8" name="Picture 7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6" y="5324075"/>
            <a:ext cx="656687" cy="6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625266" y="123825"/>
            <a:ext cx="3442409" cy="86506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About ParallelDots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7495" y="5814759"/>
            <a:ext cx="41852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solidFill>
                  <a:schemeClr val="bg1"/>
                </a:solidFill>
              </a:rPr>
              <a:t>Search engine using Deep Learning</a:t>
            </a:r>
          </a:p>
          <a:p>
            <a:pPr marL="171450" indent="-171450" algn="just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Uses recursive neural networks and advanced data structures to search on a very large dataset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6233" y="2232377"/>
            <a:ext cx="8801335" cy="2883200"/>
            <a:chOff x="67457" y="2325594"/>
            <a:chExt cx="9076543" cy="2973354"/>
          </a:xfrm>
        </p:grpSpPr>
        <p:sp>
          <p:nvSpPr>
            <p:cNvPr id="21" name="Rectangle 20"/>
            <p:cNvSpPr/>
            <p:nvPr/>
          </p:nvSpPr>
          <p:spPr>
            <a:xfrm>
              <a:off x="472839" y="3996889"/>
              <a:ext cx="1761565" cy="1302059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1" algn="ctr"/>
              <a:r>
                <a:rPr lang="en-US" sz="1400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Analyze how close two sentences are with respect to each other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457" y="3679174"/>
              <a:ext cx="2628814" cy="31771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Semantic Similarity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68" y="2325596"/>
              <a:ext cx="1269841" cy="1269841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2622048" y="3997717"/>
              <a:ext cx="1705583" cy="1220948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1" algn="ctr"/>
              <a:r>
                <a:rPr lang="en-US" sz="1400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Automatically classify the text according to your categories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34404" y="3723730"/>
              <a:ext cx="2463159" cy="291156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Text Classifier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402" y="2325595"/>
              <a:ext cx="1269841" cy="126984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817091" y="3999914"/>
              <a:ext cx="1614329" cy="1274510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1" algn="ctr"/>
              <a:r>
                <a:rPr lang="en-US" sz="1400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Recognize the entities in the text to get the better picture of it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27631" y="3710342"/>
              <a:ext cx="2660853" cy="276037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Entity Extraction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336" y="2340097"/>
              <a:ext cx="1269841" cy="1269841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988484" y="3996889"/>
              <a:ext cx="1775297" cy="1187712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lvl="1" algn="ctr"/>
              <a:r>
                <a:rPr lang="en-US" sz="1400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Determine the sentiment of the text that you are working 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83147" y="3617645"/>
              <a:ext cx="2660853" cy="357034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Sentiment Analysis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2657" y="2325594"/>
              <a:ext cx="1269841" cy="1269841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1649031" y="5661210"/>
            <a:ext cx="5660651" cy="759129"/>
          </a:xfrm>
          <a:prstGeom prst="rect">
            <a:avLst/>
          </a:prstGeom>
          <a:solidFill>
            <a:schemeClr val="bg1"/>
          </a:solidFill>
          <a:ln>
            <a:solidFill>
              <a:srgbClr val="223E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223E73"/>
                </a:solidFill>
              </a:rPr>
              <a:t>Contextual Recommendation Engine</a:t>
            </a:r>
            <a:endParaRPr lang="en-US" sz="2400" dirty="0">
              <a:solidFill>
                <a:srgbClr val="223E7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1351" y="1103758"/>
            <a:ext cx="8516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‘A technology company working on building state of the art artificial intelligence technology and giving easy access to anyone and everyone who needs it through our easy to use APIs’</a:t>
            </a:r>
          </a:p>
        </p:txBody>
      </p:sp>
      <p:sp>
        <p:nvSpPr>
          <p:cNvPr id="2" name="Isosceles Triangle 1"/>
          <p:cNvSpPr/>
          <p:nvPr/>
        </p:nvSpPr>
        <p:spPr>
          <a:xfrm rot="10800000">
            <a:off x="1230129" y="5270265"/>
            <a:ext cx="6498454" cy="235117"/>
          </a:xfrm>
          <a:prstGeom prst="triangle">
            <a:avLst>
              <a:gd name="adj" fmla="val 4959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326342" y="123825"/>
            <a:ext cx="5741334" cy="70489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Need of a new recommendation engine </a:t>
            </a:r>
            <a:endParaRPr lang="en-US" sz="28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285090"/>
            <a:ext cx="3052482" cy="403978"/>
          </a:xfrm>
          <a:prstGeom prst="rect">
            <a:avLst/>
          </a:prstGeom>
          <a:solidFill>
            <a:srgbClr val="223E73"/>
          </a:solidFill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 smtClean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Andale Sans UI" pitchFamily="2"/>
                <a:cs typeface="Tahoma" pitchFamily="2"/>
              </a:rPr>
              <a:t> Pre-existing </a:t>
            </a:r>
            <a:r>
              <a:rPr lang="en-US" sz="20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Andale Sans UI" pitchFamily="2"/>
                <a:cs typeface="Tahoma" pitchFamily="2"/>
              </a:rPr>
              <a:t>Solutions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4000" y="2004976"/>
            <a:ext cx="7922118" cy="93630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342900" lvl="0" indent="-342900" hangingPunct="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Related Posts” plugin in CMS like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Wordpress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 </a:t>
            </a:r>
          </a:p>
          <a:p>
            <a:pPr marL="342900" lvl="0" indent="-342900" hangingPunct="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TFIDF based search which fails frequently</a:t>
            </a:r>
          </a:p>
          <a:p>
            <a:pPr marL="342900" lvl="0" indent="-342900" hangingPunct="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/>
                <a:ea typeface="Andale Sans UI" pitchFamily="2"/>
                <a:cs typeface="Tahoma" pitchFamily="2"/>
              </a:rPr>
              <a:t>Article tags can result in garbage results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4000" y="4581444"/>
            <a:ext cx="7098267" cy="983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342900" indent="-342900" hangingPunct="0"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latin typeface="Calibri" pitchFamily="34"/>
                <a:ea typeface="Andale Sans UI" pitchFamily="2"/>
                <a:cs typeface="Tahoma" pitchFamily="2"/>
              </a:rPr>
              <a:t>Should be more accurate than TFIDF tag search.</a:t>
            </a:r>
          </a:p>
          <a:p>
            <a:pPr marL="342900" indent="-342900" hangingPunct="0"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latin typeface="Calibri" pitchFamily="34"/>
                <a:ea typeface="Andale Sans UI" pitchFamily="2"/>
                <a:cs typeface="Tahoma" pitchFamily="2"/>
              </a:rPr>
              <a:t>Should be able to generate related posts for all articles.</a:t>
            </a:r>
          </a:p>
          <a:p>
            <a:pPr marL="342900" indent="-342900" hangingPunct="0"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latin typeface="Calibri" pitchFamily="34"/>
                <a:ea typeface="Andale Sans UI" pitchFamily="2"/>
                <a:cs typeface="Tahoma" pitchFamily="2"/>
              </a:rPr>
              <a:t>Should be cheap to deploy. (Its still “related posts” at the end of it)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3857129"/>
            <a:ext cx="3052482" cy="403978"/>
          </a:xfrm>
          <a:prstGeom prst="rect">
            <a:avLst/>
          </a:prstGeom>
          <a:solidFill>
            <a:srgbClr val="223E73"/>
          </a:solidFill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Calibri" pitchFamily="34"/>
                <a:ea typeface="Andale Sans UI" pitchFamily="2"/>
                <a:cs typeface="Tahoma" pitchFamily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libri" pitchFamily="34"/>
                <a:ea typeface="Andale Sans UI" pitchFamily="2"/>
                <a:cs typeface="Tahoma" pitchFamily="2"/>
              </a:rPr>
              <a:t>Aims of new solution</a:t>
            </a:r>
            <a:endParaRPr lang="en-US" sz="2000" b="0" i="0" u="none" strike="noStrike" kern="1200" dirty="0">
              <a:ln>
                <a:noFill/>
              </a:ln>
              <a:solidFill>
                <a:schemeClr val="bg1"/>
              </a:solidFill>
              <a:latin typeface="Calibri" pitchFamily="34"/>
              <a:ea typeface="Andale Sans UI" pitchFamily="2"/>
              <a:cs typeface="Tahoma" pitchFamily="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697861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4261107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57450"/>
            <a:ext cx="9144000" cy="2924175"/>
          </a:xfrm>
          <a:prstGeom prst="rect">
            <a:avLst/>
          </a:prstGeom>
          <a:solidFill>
            <a:srgbClr val="223E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37251" y="3552825"/>
            <a:ext cx="6000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6551" y="3552825"/>
            <a:ext cx="6000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23438" y="3562350"/>
            <a:ext cx="600075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5387193" y="116284"/>
            <a:ext cx="2644065" cy="5587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Technology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099" y="1162050"/>
            <a:ext cx="794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We have four different layers which are interconnected to throw most accurate results at very high traffic blogs.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6970" y="4310449"/>
            <a:ext cx="1123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Embeddings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773" y="4310448"/>
            <a:ext cx="15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Networks/Heuristics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7575" y="4264282"/>
            <a:ext cx="134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Efficient Space Partitioning based search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1708" y="4264281"/>
            <a:ext cx="134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 Lang channels to serve web requests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97" y="3120683"/>
            <a:ext cx="914400" cy="914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81" y="2946846"/>
            <a:ext cx="1097280" cy="105887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82" y="3118989"/>
            <a:ext cx="828011" cy="8280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59" y="30190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426858" y="76014"/>
            <a:ext cx="3650342" cy="5771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Word </a:t>
            </a:r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Embeddings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2751" y="2728838"/>
            <a:ext cx="3090275" cy="2669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Popular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 encoder 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tries to reconstruct the </a:t>
            </a: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co-</a:t>
            </a:r>
            <a:r>
              <a:rPr lang="en-US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occurence</a:t>
            </a: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matrix </a:t>
            </a: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Recently patented by Google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8311" y="2335734"/>
            <a:ext cx="3094755" cy="393104"/>
          </a:xfrm>
          <a:prstGeom prst="rect">
            <a:avLst/>
          </a:prstGeom>
          <a:solidFill>
            <a:srgbClr val="223E73"/>
          </a:solidFill>
          <a:ln>
            <a:solidFill>
              <a:srgbClr val="223E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Google Word2Vec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16002" y="2728838"/>
            <a:ext cx="3062796" cy="2669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Uses much lower RAM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be trained in slower CPU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be used on very large datasets with </a:t>
            </a: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sourced</a:t>
            </a:r>
            <a:endParaRPr lang="en-US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1562" y="2335734"/>
            <a:ext cx="3067236" cy="393104"/>
          </a:xfrm>
          <a:prstGeom prst="rect">
            <a:avLst/>
          </a:prstGeom>
          <a:solidFill>
            <a:srgbClr val="223E73"/>
          </a:solidFill>
          <a:ln>
            <a:solidFill>
              <a:srgbClr val="223E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ParallelDots Tyrion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5786" y="1046247"/>
            <a:ext cx="5952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 Embeddings are dense low dimensional representation for each word</a:t>
            </a:r>
          </a:p>
        </p:txBody>
      </p:sp>
    </p:spTree>
    <p:extLst>
      <p:ext uri="{BB962C8B-B14F-4D97-AF65-F5344CB8AC3E}">
        <p14:creationId xmlns:p14="http://schemas.microsoft.com/office/powerpoint/2010/main" val="42260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614057" y="76014"/>
            <a:ext cx="4463143" cy="6351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Deep Learning Models 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6913" y="1982254"/>
            <a:ext cx="47706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Recursive Neural Networks to combine Word Vectors into phrase Vectors for semantic closeness.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Heuristically combining Word/Phrase Vectors for similar entity based near neighbors.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6913" y="4894356"/>
            <a:ext cx="5464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Networks to capture Sentiments in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Recursive Neural Net based entity extraction.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73104"/>
            <a:ext cx="2815771" cy="400110"/>
          </a:xfrm>
          <a:prstGeom prst="rect">
            <a:avLst/>
          </a:prstGeom>
          <a:solidFill>
            <a:srgbClr val="223E73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Others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361020"/>
            <a:ext cx="2815772" cy="400110"/>
          </a:xfrm>
          <a:prstGeom prst="rect">
            <a:avLst/>
          </a:prstGeom>
          <a:solidFill>
            <a:srgbClr val="223E73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In Search Engine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24" y="1955375"/>
            <a:ext cx="4023163" cy="2023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79" y="4515158"/>
            <a:ext cx="4222863" cy="202433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0" y="176113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442" y="456029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426858" y="76014"/>
            <a:ext cx="3650342" cy="5771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Vantage Point Tree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35" y="2099761"/>
            <a:ext cx="2993029" cy="19794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202" y="2012251"/>
            <a:ext cx="49311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Arrange Document Representation on a Space partitioning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Tree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VP Tree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minimal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Makes query O(log n)&lt;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querytime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&lt; O(N)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202" y="4947459"/>
            <a:ext cx="76925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Fast implementation in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now documents divided into buckets and hosted one bucket/core using Python's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multiprocessing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Work: Shared memory model to make it work as true O(log(n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96228"/>
            <a:ext cx="2815771" cy="400110"/>
          </a:xfrm>
          <a:prstGeom prst="rect">
            <a:avLst/>
          </a:prstGeom>
          <a:solidFill>
            <a:srgbClr val="223E73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 Our Implementation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1361020"/>
            <a:ext cx="2815772" cy="400110"/>
          </a:xfrm>
          <a:prstGeom prst="rect">
            <a:avLst/>
          </a:prstGeom>
          <a:solidFill>
            <a:srgbClr val="223E73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 About VP Tree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76113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469633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614057" y="76014"/>
            <a:ext cx="4463143" cy="6351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Web Service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98" y="3908863"/>
            <a:ext cx="3795957" cy="22468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3313" y="1600539"/>
            <a:ext cx="82300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of incoming traffic using Pareto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recommendations for viral unique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 Go-Lang channels to concurrently handle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Golang channels to group these requests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deduplicate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hits on Machine Learning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Combined with a caching layer (Redis) we handle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concurrent users on a single box.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23986"/>
            <a:ext cx="2714171" cy="400110"/>
          </a:xfrm>
          <a:prstGeom prst="rect">
            <a:avLst/>
          </a:prstGeom>
          <a:solidFill>
            <a:srgbClr val="223E73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 Handling </a:t>
            </a:r>
            <a:r>
              <a:rPr lang="en-US" sz="2000" dirty="0">
                <a:solidFill>
                  <a:schemeClr val="bg1"/>
                </a:solidFill>
              </a:rPr>
              <a:t>Traffic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2377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614057" y="76014"/>
            <a:ext cx="4463143" cy="6351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23E73"/>
                </a:solidFill>
                <a:latin typeface="Adobe Garamond Pro" panose="02020502060506020403" pitchFamily="18" charset="0"/>
              </a:rPr>
              <a:t>Basics of Deep Learning </a:t>
            </a:r>
            <a:endParaRPr lang="en-US" sz="3600" dirty="0">
              <a:solidFill>
                <a:srgbClr val="223E73"/>
              </a:solidFill>
              <a:latin typeface="Adobe Garamond Pro" panose="02020502060506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9" y="1013880"/>
            <a:ext cx="6836228" cy="35012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8628" y="4966625"/>
            <a:ext cx="8505372" cy="1463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Deep Learning is name given to multi layered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Layer(s) of weight are stacked on top of each other separated by layers of activation functions. Activation functions bring non-linearity into the learning, else multiple layers of weights would be same as one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They are trained by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back propagation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of errors generally by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29657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25481</TotalTime>
  <Words>613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Adobe Garamond Pro</vt:lpstr>
      <vt:lpstr>Andale Sans UI</vt:lpstr>
      <vt:lpstr>Arial</vt:lpstr>
      <vt:lpstr>Calibri</vt:lpstr>
      <vt:lpstr>Calibri Light</vt:lpstr>
      <vt:lpstr>Segoe UI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Angam Parashar</dc:creator>
  <cp:lastModifiedBy>Ahwan Kumar</cp:lastModifiedBy>
  <cp:revision>291</cp:revision>
  <dcterms:created xsi:type="dcterms:W3CDTF">2014-07-26T09:33:05Z</dcterms:created>
  <dcterms:modified xsi:type="dcterms:W3CDTF">2015-07-15T18:46:38Z</dcterms:modified>
</cp:coreProperties>
</file>