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notesMasterIdLst>
    <p:notesMasterId r:id="rId22"/>
  </p:notesMasterIdLst>
  <p:sldIdLst>
    <p:sldId id="256" r:id="rId2"/>
    <p:sldId id="257" r:id="rId3"/>
    <p:sldId id="268" r:id="rId4"/>
    <p:sldId id="269" r:id="rId5"/>
    <p:sldId id="258" r:id="rId6"/>
    <p:sldId id="259" r:id="rId7"/>
    <p:sldId id="270" r:id="rId8"/>
    <p:sldId id="271" r:id="rId9"/>
    <p:sldId id="260" r:id="rId10"/>
    <p:sldId id="273" r:id="rId11"/>
    <p:sldId id="274" r:id="rId12"/>
    <p:sldId id="278" r:id="rId13"/>
    <p:sldId id="265" r:id="rId14"/>
    <p:sldId id="267" r:id="rId15"/>
    <p:sldId id="266" r:id="rId16"/>
    <p:sldId id="279" r:id="rId17"/>
    <p:sldId id="272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79" autoAdjust="0"/>
    <p:restoredTop sz="85158" autoAdjust="0"/>
  </p:normalViewPr>
  <p:slideViewPr>
    <p:cSldViewPr snapToGrid="0">
      <p:cViewPr>
        <p:scale>
          <a:sx n="70" d="100"/>
          <a:sy n="70" d="100"/>
        </p:scale>
        <p:origin x="-60" y="-18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4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chool\Laurier\CP631\git\Term-Project\parallel%20liz\benchmark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chool\Laurier\CP631\git\Term-Project\parallel%20liz\benchmark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chool\Laurier\CP631\git\Term-Project\parallel%20liz\benchmark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chool\Laurier\CP631\git\Term-Project\parallel%20liz\benchmark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School\Laurier\CP631\git\Term-Project\parallel%20liz\benchmark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2000" b="0" i="0" baseline="0" dirty="0">
                <a:effectLst/>
              </a:rPr>
              <a:t>DS2 - Time to run (seconds) / CPUs  </a:t>
            </a:r>
            <a:endParaRPr lang="en-US" sz="20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20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benchmarks1!$E$52</c:f>
              <c:strCache>
                <c:ptCount val="1"/>
                <c:pt idx="0">
                  <c:v>Perfect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benchmarks1!$B$52:$B$57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cat>
          <c:val>
            <c:numRef>
              <c:f>benchmarks1!$F$52:$F$57</c:f>
              <c:numCache>
                <c:formatCode>General</c:formatCode>
                <c:ptCount val="6"/>
                <c:pt idx="0">
                  <c:v>73.727000000000004</c:v>
                </c:pt>
                <c:pt idx="1">
                  <c:v>36.863500000000002</c:v>
                </c:pt>
                <c:pt idx="2">
                  <c:v>18.431750000000001</c:v>
                </c:pt>
                <c:pt idx="3">
                  <c:v>9.2158750000000005</c:v>
                </c:pt>
                <c:pt idx="4">
                  <c:v>4.6079375000000002</c:v>
                </c:pt>
                <c:pt idx="5">
                  <c:v>2.3039687500000001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BBD-451B-926A-205AF0206ED9}"/>
            </c:ext>
          </c:extLst>
        </c:ser>
        <c:ser>
          <c:idx val="2"/>
          <c:order val="1"/>
          <c:tx>
            <c:strRef>
              <c:f>benchmarks1!$H$51</c:f>
              <c:strCache>
                <c:ptCount val="1"/>
                <c:pt idx="0">
                  <c:v>Static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benchmarks1!$B$52:$B$57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cat>
          <c:val>
            <c:numRef>
              <c:f>benchmarks1!$H$52:$H$57</c:f>
              <c:numCache>
                <c:formatCode>General</c:formatCode>
                <c:ptCount val="6"/>
                <c:pt idx="1">
                  <c:v>69.293772000000004</c:v>
                </c:pt>
                <c:pt idx="2">
                  <c:v>29.291989000000001</c:v>
                </c:pt>
                <c:pt idx="3">
                  <c:v>25.352391999999998</c:v>
                </c:pt>
                <c:pt idx="4">
                  <c:v>31.192833</c:v>
                </c:pt>
                <c:pt idx="5">
                  <c:v>65.150000000000006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BBD-451B-926A-205AF0206ED9}"/>
            </c:ext>
          </c:extLst>
        </c:ser>
        <c:ser>
          <c:idx val="1"/>
          <c:order val="2"/>
          <c:tx>
            <c:strRef>
              <c:f>benchmarks1!$G$51</c:f>
              <c:strCache>
                <c:ptCount val="1"/>
                <c:pt idx="0">
                  <c:v>Dynamic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numRef>
              <c:f>benchmarks1!$B$52:$B$57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cat>
          <c:val>
            <c:numRef>
              <c:f>benchmarks1!$G$52:$G$57</c:f>
              <c:numCache>
                <c:formatCode>General</c:formatCode>
                <c:ptCount val="6"/>
                <c:pt idx="1">
                  <c:v>228.40510900000001</c:v>
                </c:pt>
                <c:pt idx="2">
                  <c:v>105.15545299999999</c:v>
                </c:pt>
                <c:pt idx="3">
                  <c:v>91.531963000000005</c:v>
                </c:pt>
                <c:pt idx="4">
                  <c:v>89.705637999999993</c:v>
                </c:pt>
                <c:pt idx="5">
                  <c:v>89.324792000000002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BBD-451B-926A-205AF0206E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8843344"/>
        <c:axId val="242006688"/>
      </c:lineChart>
      <c:catAx>
        <c:axId val="238843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2006688"/>
        <c:crosses val="autoZero"/>
        <c:auto val="1"/>
        <c:lblAlgn val="ctr"/>
        <c:lblOffset val="100"/>
        <c:noMultiLvlLbl val="0"/>
      </c:catAx>
      <c:valAx>
        <c:axId val="242006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8843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2000" b="0" i="0" baseline="0">
                <a:effectLst/>
              </a:rPr>
              <a:t>DS4 - Time to run (seconds) / CPUs  </a:t>
            </a:r>
            <a:endParaRPr lang="en-US" sz="20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20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benchmarks1!$E$91</c:f>
              <c:strCache>
                <c:ptCount val="1"/>
                <c:pt idx="0">
                  <c:v>Perfect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benchmarks1!$B$91:$B$96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cat>
          <c:val>
            <c:numRef>
              <c:f>benchmarks1!$F$91:$F$96</c:f>
              <c:numCache>
                <c:formatCode>General</c:formatCode>
                <c:ptCount val="6"/>
                <c:pt idx="0">
                  <c:v>34.387</c:v>
                </c:pt>
                <c:pt idx="1">
                  <c:v>17.1935</c:v>
                </c:pt>
                <c:pt idx="2">
                  <c:v>8.5967500000000001</c:v>
                </c:pt>
                <c:pt idx="3">
                  <c:v>4.2983750000000001</c:v>
                </c:pt>
                <c:pt idx="4">
                  <c:v>2.1491875</c:v>
                </c:pt>
                <c:pt idx="5">
                  <c:v>1.07459375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1AE-423E-8CC9-883C23E5B57B}"/>
            </c:ext>
          </c:extLst>
        </c:ser>
        <c:ser>
          <c:idx val="1"/>
          <c:order val="1"/>
          <c:tx>
            <c:strRef>
              <c:f>benchmarks1!$H$90</c:f>
              <c:strCache>
                <c:ptCount val="1"/>
                <c:pt idx="0">
                  <c:v>Static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benchmarks1!$H$91:$H$96</c:f>
              <c:numCache>
                <c:formatCode>General</c:formatCode>
                <c:ptCount val="6"/>
                <c:pt idx="1">
                  <c:v>21.149856</c:v>
                </c:pt>
                <c:pt idx="2">
                  <c:v>11.549403</c:v>
                </c:pt>
                <c:pt idx="3">
                  <c:v>7.0240900000000002</c:v>
                </c:pt>
                <c:pt idx="4">
                  <c:v>4.5893040000000003</c:v>
                </c:pt>
                <c:pt idx="5">
                  <c:v>2.3775900000000001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1AE-423E-8CC9-883C23E5B57B}"/>
            </c:ext>
          </c:extLst>
        </c:ser>
        <c:ser>
          <c:idx val="2"/>
          <c:order val="2"/>
          <c:tx>
            <c:strRef>
              <c:f>benchmarks1!$G$90</c:f>
              <c:strCache>
                <c:ptCount val="1"/>
                <c:pt idx="0">
                  <c:v>Dynamic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val>
            <c:numRef>
              <c:f>benchmarks1!$G$91:$G$96</c:f>
              <c:numCache>
                <c:formatCode>General</c:formatCode>
                <c:ptCount val="6"/>
                <c:pt idx="1">
                  <c:v>80.918368999999998</c:v>
                </c:pt>
                <c:pt idx="2">
                  <c:v>15.70299</c:v>
                </c:pt>
                <c:pt idx="3">
                  <c:v>12.739561</c:v>
                </c:pt>
                <c:pt idx="4">
                  <c:v>10.725018</c:v>
                </c:pt>
                <c:pt idx="5">
                  <c:v>10.889367999999999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1AE-423E-8CC9-883C23E5B5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44468496"/>
        <c:axId val="296056512"/>
      </c:lineChart>
      <c:catAx>
        <c:axId val="244468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6056512"/>
        <c:crosses val="autoZero"/>
        <c:auto val="1"/>
        <c:lblAlgn val="ctr"/>
        <c:lblOffset val="100"/>
        <c:noMultiLvlLbl val="0"/>
      </c:catAx>
      <c:valAx>
        <c:axId val="296056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4468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/>
              <a:t>DS1 - </a:t>
            </a:r>
            <a:r>
              <a:rPr lang="en-US" sz="1400" b="0" i="0" u="none" strike="noStrike" baseline="0">
                <a:effectLst/>
              </a:rPr>
              <a:t>Time to run (seconds) / CPUs </a:t>
            </a:r>
            <a:r>
              <a:rPr lang="en-US" baseline="0"/>
              <a:t>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2"/>
          <c:order val="0"/>
          <c:tx>
            <c:v>Perfect</c:v>
          </c:tx>
          <c:spPr>
            <a:ln w="28575" cap="rnd">
              <a:solidFill>
                <a:schemeClr val="accent1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benchmarks1!$B$14:$B$19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cat>
          <c:val>
            <c:numRef>
              <c:f>benchmarks1!$F$14:$F$19</c:f>
              <c:numCache>
                <c:formatCode>General</c:formatCode>
                <c:ptCount val="6"/>
                <c:pt idx="0">
                  <c:v>4.49</c:v>
                </c:pt>
                <c:pt idx="1">
                  <c:v>2.2450000000000001</c:v>
                </c:pt>
                <c:pt idx="2">
                  <c:v>1.1225000000000001</c:v>
                </c:pt>
                <c:pt idx="3">
                  <c:v>0.56125000000000003</c:v>
                </c:pt>
                <c:pt idx="4">
                  <c:v>0.28062500000000001</c:v>
                </c:pt>
                <c:pt idx="5">
                  <c:v>0.14031250000000001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40A-4E23-A324-C07A4247900F}"/>
            </c:ext>
          </c:extLst>
        </c:ser>
        <c:ser>
          <c:idx val="1"/>
          <c:order val="1"/>
          <c:tx>
            <c:v>Static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benchmarks1!$B$14:$B$19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cat>
          <c:val>
            <c:numRef>
              <c:f>benchmarks1!$H$14:$H$19</c:f>
              <c:numCache>
                <c:formatCode>General</c:formatCode>
                <c:ptCount val="6"/>
                <c:pt idx="1">
                  <c:v>3.4048729999999998</c:v>
                </c:pt>
                <c:pt idx="2">
                  <c:v>1.9435229999999999</c:v>
                </c:pt>
                <c:pt idx="3">
                  <c:v>1.633813</c:v>
                </c:pt>
                <c:pt idx="4">
                  <c:v>1.3499570000000001</c:v>
                </c:pt>
                <c:pt idx="5">
                  <c:v>1.5115069999999999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40A-4E23-A324-C07A4247900F}"/>
            </c:ext>
          </c:extLst>
        </c:ser>
        <c:ser>
          <c:idx val="0"/>
          <c:order val="2"/>
          <c:tx>
            <c:v>Dynamic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benchmarks1!$B$14:$B$19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cat>
          <c:val>
            <c:numRef>
              <c:f>benchmarks1!$G$14:$G$19</c:f>
              <c:numCache>
                <c:formatCode>General</c:formatCode>
                <c:ptCount val="6"/>
                <c:pt idx="1">
                  <c:v>16.606268</c:v>
                </c:pt>
                <c:pt idx="2">
                  <c:v>7.3468660000000003</c:v>
                </c:pt>
                <c:pt idx="3">
                  <c:v>6.6377360000000003</c:v>
                </c:pt>
                <c:pt idx="4">
                  <c:v>13.498799999999999</c:v>
                </c:pt>
                <c:pt idx="5">
                  <c:v>13.660195999999999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40A-4E23-A324-C07A424790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6125424"/>
        <c:axId val="232905808"/>
      </c:lineChart>
      <c:catAx>
        <c:axId val="236125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2905808"/>
        <c:crosses val="autoZero"/>
        <c:auto val="1"/>
        <c:lblAlgn val="ctr"/>
        <c:lblOffset val="100"/>
        <c:noMultiLvlLbl val="0"/>
      </c:catAx>
      <c:valAx>
        <c:axId val="232905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6125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baseline="0">
                <a:effectLst/>
              </a:rPr>
              <a:t>DS3 - Time to run (seconds) / CPUs  </a:t>
            </a:r>
            <a:endParaRPr lang="en-US" sz="14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benchmarks1!$E$52</c:f>
              <c:strCache>
                <c:ptCount val="1"/>
                <c:pt idx="0">
                  <c:v>Perfect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benchmarks1!$B$71:$B$76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cat>
          <c:val>
            <c:numRef>
              <c:f>benchmarks1!$F$71:$F$76</c:f>
              <c:numCache>
                <c:formatCode>General</c:formatCode>
                <c:ptCount val="6"/>
                <c:pt idx="0">
                  <c:v>140.49</c:v>
                </c:pt>
                <c:pt idx="1">
                  <c:v>70.245000000000005</c:v>
                </c:pt>
                <c:pt idx="2">
                  <c:v>35.122500000000002</c:v>
                </c:pt>
                <c:pt idx="3">
                  <c:v>17.561250000000001</c:v>
                </c:pt>
                <c:pt idx="4">
                  <c:v>8.7806250000000006</c:v>
                </c:pt>
                <c:pt idx="5">
                  <c:v>4.3903125000000003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9D9-4365-90BB-8449B8BB8E75}"/>
            </c:ext>
          </c:extLst>
        </c:ser>
        <c:ser>
          <c:idx val="1"/>
          <c:order val="1"/>
          <c:tx>
            <c:strRef>
              <c:f>benchmarks1!$H$51</c:f>
              <c:strCache>
                <c:ptCount val="1"/>
                <c:pt idx="0">
                  <c:v>Static</c:v>
                </c:pt>
              </c:strCache>
            </c:strRef>
          </c:tx>
          <c:spPr>
            <a:ln w="28575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benchmarks1!$B$71:$B$76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cat>
          <c:val>
            <c:numRef>
              <c:f>benchmarks1!$H$71:$H$76</c:f>
              <c:numCache>
                <c:formatCode>General</c:formatCode>
                <c:ptCount val="6"/>
                <c:pt idx="1">
                  <c:v>169.31594799999999</c:v>
                </c:pt>
                <c:pt idx="2">
                  <c:v>78.968085000000002</c:v>
                </c:pt>
                <c:pt idx="3">
                  <c:v>76.875411999999997</c:v>
                </c:pt>
                <c:pt idx="4">
                  <c:v>94.163968999999994</c:v>
                </c:pt>
                <c:pt idx="5">
                  <c:v>128.64400000000001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9D9-4365-90BB-8449B8BB8E75}"/>
            </c:ext>
          </c:extLst>
        </c:ser>
        <c:ser>
          <c:idx val="2"/>
          <c:order val="2"/>
          <c:tx>
            <c:strRef>
              <c:f>benchmarks1!$G$51</c:f>
              <c:strCache>
                <c:ptCount val="1"/>
                <c:pt idx="0">
                  <c:v>Dynamic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benchmarks1!$B$71:$B$76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cat>
          <c:val>
            <c:numRef>
              <c:f>benchmarks1!$G$71:$G$76</c:f>
              <c:numCache>
                <c:formatCode>General</c:formatCode>
                <c:ptCount val="6"/>
                <c:pt idx="1">
                  <c:v>493.903569</c:v>
                </c:pt>
                <c:pt idx="2">
                  <c:v>297.01489700000002</c:v>
                </c:pt>
                <c:pt idx="3">
                  <c:v>263.01683000000003</c:v>
                </c:pt>
                <c:pt idx="4">
                  <c:v>234.289919</c:v>
                </c:pt>
                <c:pt idx="5">
                  <c:v>234.87169499999999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9D9-4365-90BB-8449B8BB8E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43450016"/>
        <c:axId val="326312816"/>
      </c:lineChart>
      <c:catAx>
        <c:axId val="243450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6312816"/>
        <c:crosses val="autoZero"/>
        <c:auto val="1"/>
        <c:lblAlgn val="ctr"/>
        <c:lblOffset val="100"/>
        <c:noMultiLvlLbl val="0"/>
      </c:catAx>
      <c:valAx>
        <c:axId val="326312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3450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baseline="0">
                <a:effectLst/>
              </a:rPr>
              <a:t>DS5 - Time to run (seconds) / CPUs  </a:t>
            </a:r>
            <a:endParaRPr lang="en-US" sz="1400">
              <a:effectLst/>
            </a:endParaRP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5"/>
          <c:order val="0"/>
          <c:tx>
            <c:strRef>
              <c:f>benchmarks1!$E$33</c:f>
              <c:strCache>
                <c:ptCount val="1"/>
                <c:pt idx="0">
                  <c:v>Perfect</c:v>
                </c:pt>
              </c:strCache>
            </c:strRef>
          </c:tx>
          <c:spPr>
            <a:ln>
              <a:solidFill>
                <a:schemeClr val="accent1"/>
              </a:solidFill>
              <a:prstDash val="sysDot"/>
            </a:ln>
          </c:spPr>
          <c:marker>
            <c:symbol val="none"/>
          </c:marker>
          <c:cat>
            <c:numRef>
              <c:f>benchmarks1!$B$33:$B$38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cat>
          <c:val>
            <c:numRef>
              <c:f>benchmarks1!$F$33:$F$38</c:f>
              <c:numCache>
                <c:formatCode>General</c:formatCode>
                <c:ptCount val="6"/>
                <c:pt idx="0">
                  <c:v>147.57900000000001</c:v>
                </c:pt>
                <c:pt idx="1">
                  <c:v>73.789500000000004</c:v>
                </c:pt>
                <c:pt idx="2">
                  <c:v>36.894750000000002</c:v>
                </c:pt>
                <c:pt idx="3">
                  <c:v>18.447375000000001</c:v>
                </c:pt>
                <c:pt idx="4">
                  <c:v>9.2236875000000005</c:v>
                </c:pt>
                <c:pt idx="5">
                  <c:v>4.6118437500000002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791-4507-95A4-FC3F281CB26A}"/>
            </c:ext>
          </c:extLst>
        </c:ser>
        <c:ser>
          <c:idx val="3"/>
          <c:order val="1"/>
          <c:tx>
            <c:strRef>
              <c:f>benchmarks1!$H$32</c:f>
              <c:strCache>
                <c:ptCount val="1"/>
                <c:pt idx="0">
                  <c:v>Static</c:v>
                </c:pt>
              </c:strCache>
            </c:strRef>
          </c:tx>
          <c:spPr>
            <a:ln>
              <a:solidFill>
                <a:schemeClr val="bg1">
                  <a:lumMod val="50000"/>
                </a:schemeClr>
              </a:solidFill>
            </a:ln>
          </c:spPr>
          <c:marker>
            <c:symbol val="none"/>
          </c:marker>
          <c:cat>
            <c:numRef>
              <c:f>benchmarks1!$B$33:$B$38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cat>
          <c:val>
            <c:numRef>
              <c:f>benchmarks1!$H$33:$H$38</c:f>
              <c:numCache>
                <c:formatCode>General</c:formatCode>
                <c:ptCount val="6"/>
                <c:pt idx="1">
                  <c:v>59.172030999999997</c:v>
                </c:pt>
                <c:pt idx="2">
                  <c:v>23.670677000000001</c:v>
                </c:pt>
                <c:pt idx="3">
                  <c:v>11.454482</c:v>
                </c:pt>
                <c:pt idx="4">
                  <c:v>7.4842339999999998</c:v>
                </c:pt>
                <c:pt idx="5">
                  <c:v>5.5893259999999998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791-4507-95A4-FC3F281CB26A}"/>
            </c:ext>
          </c:extLst>
        </c:ser>
        <c:ser>
          <c:idx val="4"/>
          <c:order val="2"/>
          <c:tx>
            <c:strRef>
              <c:f>benchmarks1!$G$32</c:f>
              <c:strCache>
                <c:ptCount val="1"/>
                <c:pt idx="0">
                  <c:v>Dynamic</c:v>
                </c:pt>
              </c:strCache>
            </c:strRef>
          </c:tx>
          <c:spPr>
            <a:ln>
              <a:solidFill>
                <a:schemeClr val="accent2"/>
              </a:solidFill>
            </a:ln>
          </c:spPr>
          <c:marker>
            <c:symbol val="none"/>
          </c:marker>
          <c:cat>
            <c:numRef>
              <c:f>benchmarks1!$B$33:$B$38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cat>
          <c:val>
            <c:numRef>
              <c:f>benchmarks1!$G$33:$G$38</c:f>
              <c:numCache>
                <c:formatCode>General</c:formatCode>
                <c:ptCount val="6"/>
                <c:pt idx="1">
                  <c:v>199.43262300000001</c:v>
                </c:pt>
                <c:pt idx="2">
                  <c:v>100.21658600000001</c:v>
                </c:pt>
                <c:pt idx="3">
                  <c:v>89.444862999999998</c:v>
                </c:pt>
                <c:pt idx="4">
                  <c:v>95.633289000000005</c:v>
                </c:pt>
                <c:pt idx="5">
                  <c:v>118.920745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791-4507-95A4-FC3F281CB2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6125424"/>
        <c:axId val="232905808"/>
      </c:lineChart>
      <c:catAx>
        <c:axId val="236125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2905808"/>
        <c:crosses val="autoZero"/>
        <c:auto val="1"/>
        <c:lblAlgn val="ctr"/>
        <c:lblOffset val="100"/>
        <c:noMultiLvlLbl val="0"/>
      </c:catAx>
      <c:valAx>
        <c:axId val="232905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6125424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D82022-104F-4C87-AA5E-83BA1D21043C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ED0E1E-1C18-4A39-AA11-4DAEC44B5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57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Static worked best at 8 CPUs – speedup of 2.9</a:t>
            </a:r>
            <a:endParaRPr lang="en-US" b="0" dirty="0"/>
          </a:p>
          <a:p>
            <a:r>
              <a:rPr lang="en-US" b="0" dirty="0"/>
              <a:t>Dynamic was in fact a slowdown – dataset  is relatively small and the dynamic version uses a lot of communication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D0E1E-1C18-4A39-AA11-4DAEC44B568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731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Static – got a speedup of 14  (32 CPUs)</a:t>
            </a:r>
          </a:p>
          <a:p>
            <a:r>
              <a:rPr lang="en-US" dirty="0"/>
              <a:t>Dynamic – got to a max speedup of 3.2 at 16 CPUs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D0E1E-1C18-4A39-AA11-4DAEC44B568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590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Static speedup – 3.33 (16 CPUs)</a:t>
            </a:r>
          </a:p>
          <a:p>
            <a:r>
              <a:rPr lang="en-US" dirty="0"/>
              <a:t>Dynamic speedup – 0.68 – slowdown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D0E1E-1C18-4A39-AA11-4DAEC44B568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318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Static – 1.83 (8 CPUs)</a:t>
            </a:r>
          </a:p>
          <a:p>
            <a:r>
              <a:rPr lang="en-US" dirty="0"/>
              <a:t>Dynamic – 0.6 - slowdown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D0E1E-1C18-4A39-AA11-4DAEC44B568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50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Static – 26.4 speedup (32 cores). </a:t>
            </a:r>
            <a:r>
              <a:rPr lang="en-US" dirty="0" err="1"/>
              <a:t>Superlinear</a:t>
            </a:r>
            <a:r>
              <a:rPr lang="en-US" dirty="0"/>
              <a:t> speedup</a:t>
            </a:r>
          </a:p>
          <a:p>
            <a:r>
              <a:rPr lang="en-US" dirty="0"/>
              <a:t>Dynamic – 1.65 (8 cores)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D0E1E-1C18-4A39-AA11-4DAEC44B568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471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485A-8F90-4783-A5D9-4F8FDFB9E3EA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2D96B-0174-48EC-82D0-6BD71750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93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485A-8F90-4783-A5D9-4F8FDFB9E3EA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2D96B-0174-48EC-82D0-6BD71750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72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485A-8F90-4783-A5D9-4F8FDFB9E3EA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2D96B-0174-48EC-82D0-6BD71750D68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9230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485A-8F90-4783-A5D9-4F8FDFB9E3EA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2D96B-0174-48EC-82D0-6BD71750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43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485A-8F90-4783-A5D9-4F8FDFB9E3EA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2D96B-0174-48EC-82D0-6BD71750D68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1818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485A-8F90-4783-A5D9-4F8FDFB9E3EA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2D96B-0174-48EC-82D0-6BD71750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9671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485A-8F90-4783-A5D9-4F8FDFB9E3EA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2D96B-0174-48EC-82D0-6BD71750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300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485A-8F90-4783-A5D9-4F8FDFB9E3EA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2D96B-0174-48EC-82D0-6BD71750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51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485A-8F90-4783-A5D9-4F8FDFB9E3EA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2D96B-0174-48EC-82D0-6BD71750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38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485A-8F90-4783-A5D9-4F8FDFB9E3EA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2D96B-0174-48EC-82D0-6BD71750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620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485A-8F90-4783-A5D9-4F8FDFB9E3EA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2D96B-0174-48EC-82D0-6BD71750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22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485A-8F90-4783-A5D9-4F8FDFB9E3EA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2D96B-0174-48EC-82D0-6BD71750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66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485A-8F90-4783-A5D9-4F8FDFB9E3EA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2D96B-0174-48EC-82D0-6BD71750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100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485A-8F90-4783-A5D9-4F8FDFB9E3EA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2D96B-0174-48EC-82D0-6BD71750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23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485A-8F90-4783-A5D9-4F8FDFB9E3EA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2D96B-0174-48EC-82D0-6BD71750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340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2D96B-0174-48EC-82D0-6BD71750D68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485A-8F90-4783-A5D9-4F8FDFB9E3EA}" type="datetimeFigureOut">
              <a:rPr lang="en-US" smtClean="0"/>
              <a:t>12/1/2017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25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9485A-8F90-4783-A5D9-4F8FDFB9E3EA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B72D96B-0174-48EC-82D0-6BD71750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79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e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5.emf"/><Relationship Id="rId4" Type="http://schemas.openxmlformats.org/officeDocument/2006/relationships/image" Target="../media/image2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17669-6C17-4391-A07F-2A431FE74E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err="1"/>
              <a:t>Apriori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Parallel Data Mining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0B782B-CA5D-4969-8917-B4651B0836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CP431/631 </a:t>
            </a:r>
          </a:p>
          <a:p>
            <a:r>
              <a:rPr lang="en-US" dirty="0"/>
              <a:t> Term Project</a:t>
            </a:r>
          </a:p>
        </p:txBody>
      </p:sp>
    </p:spTree>
    <p:extLst>
      <p:ext uri="{BB962C8B-B14F-4D97-AF65-F5344CB8AC3E}">
        <p14:creationId xmlns:p14="http://schemas.microsoft.com/office/powerpoint/2010/main" val="347536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43292-6C13-4785-9941-87F05A5EA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DS2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78EB31C-4457-4DA5-88F9-F6157C02CE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4995673"/>
              </p:ext>
            </p:extLst>
          </p:nvPr>
        </p:nvGraphicFramePr>
        <p:xfrm>
          <a:off x="677334" y="1465942"/>
          <a:ext cx="7929637" cy="46445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04272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43292-6C13-4785-9941-87F05A5EA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DS4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B2036-AC08-4761-9C9F-83035E97F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279466" cy="442889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E518B87-FD4A-4A1E-9619-2B2214B47B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5873449"/>
              </p:ext>
            </p:extLst>
          </p:nvPr>
        </p:nvGraphicFramePr>
        <p:xfrm>
          <a:off x="943429" y="1382483"/>
          <a:ext cx="7707085" cy="47026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52958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D42A6-3D30-4A36-B400-83A695905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30496-38CF-4509-AF43-41626CC3F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DS2:</a:t>
            </a:r>
          </a:p>
          <a:p>
            <a:pPr lvl="1"/>
            <a:r>
              <a:rPr lang="en-US" dirty="0"/>
              <a:t>4 Levels of 1087 frequent </a:t>
            </a:r>
            <a:r>
              <a:rPr lang="en-US" dirty="0" err="1"/>
              <a:t>itemsets</a:t>
            </a:r>
            <a:endParaRPr lang="en-US" dirty="0"/>
          </a:p>
          <a:p>
            <a:pPr lvl="1"/>
            <a:r>
              <a:rPr lang="en-US" dirty="0"/>
              <a:t>Discovered 195 rules using support&gt;0.01 and confidence&gt;0.6</a:t>
            </a:r>
          </a:p>
          <a:p>
            <a:r>
              <a:rPr lang="en-US" dirty="0"/>
              <a:t>DS4:</a:t>
            </a:r>
          </a:p>
          <a:p>
            <a:pPr lvl="1"/>
            <a:r>
              <a:rPr lang="en-US" dirty="0"/>
              <a:t>6 levels of 2254 frequent </a:t>
            </a:r>
            <a:r>
              <a:rPr lang="en-US" dirty="0" err="1"/>
              <a:t>itemsets</a:t>
            </a:r>
            <a:endParaRPr lang="en-US" dirty="0"/>
          </a:p>
          <a:p>
            <a:pPr lvl="1"/>
            <a:r>
              <a:rPr lang="en-US" dirty="0"/>
              <a:t>Discovered 370 rules using support&gt;0.15 and confidence&gt;0.85</a:t>
            </a:r>
          </a:p>
        </p:txBody>
      </p:sp>
    </p:spTree>
    <p:extLst>
      <p:ext uri="{BB962C8B-B14F-4D97-AF65-F5344CB8AC3E}">
        <p14:creationId xmlns:p14="http://schemas.microsoft.com/office/powerpoint/2010/main" val="3821453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08AB4-E6BA-4A24-947F-25EBD9BF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[SET/20 RED RETROSPOT PAPER NAPKINS, SET/6 RED SPOTTY PAPER CUPS]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6D7FC0-F45B-42DB-B2FD-9093A29912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90" y="2737974"/>
            <a:ext cx="2926020" cy="292602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919F36-5A95-4A80-A41D-BCDFC7A27B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601" y="2737974"/>
            <a:ext cx="2649302" cy="264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459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08AB4-E6BA-4A24-947F-25EBD9BF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[SET/20 RED RETROSPOT PAPER NAPKINS, SET/6 RED SPOTTY PAPER CUPS] -&gt; </a:t>
            </a:r>
            <a:br>
              <a:rPr lang="en-US" dirty="0"/>
            </a:br>
            <a:r>
              <a:rPr lang="en-US" dirty="0"/>
              <a:t>[SET/6 RED SPOTTY PAPER PLATES] confidence=0.895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6D7FC0-F45B-42DB-B2FD-9093A29912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90" y="2737974"/>
            <a:ext cx="2926020" cy="292602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919F36-5A95-4A80-A41D-BCDFC7A27B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601" y="2737974"/>
            <a:ext cx="2649302" cy="26493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892C97-6075-4FA6-B6C7-AB377F3380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478" y="2737974"/>
            <a:ext cx="3066478" cy="306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733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7F877-7E8E-49E5-ABBF-1EA48705B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[WOODEN TREE CHRISTMAS SCANDINAVIAN] -&gt; [WOODEN STAR CHRISTMAS SCANDINAVIAN] confidence=0.822</a:t>
            </a:r>
            <a:br>
              <a:rPr lang="en-US" dirty="0"/>
            </a:b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4D5D77C-AFA4-4D4A-A80E-A18AC095DF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848" y="2299736"/>
            <a:ext cx="5849303" cy="4419116"/>
          </a:xfr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7158E9C-55D7-4A16-8ACE-FA8C72BC89B9}"/>
              </a:ext>
            </a:extLst>
          </p:cNvPr>
          <p:cNvSpPr/>
          <p:nvPr/>
        </p:nvSpPr>
        <p:spPr>
          <a:xfrm rot="20978275">
            <a:off x="4245517" y="2394748"/>
            <a:ext cx="675280" cy="67134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835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questionspedia.com/wp-content/uploads/2016/08/Either-or-Questions.jpg">
            <a:extLst>
              <a:ext uri="{FF2B5EF4-FFF2-40B4-BE49-F238E27FC236}">
                <a16:creationId xmlns:a16="http://schemas.microsoft.com/office/drawing/2014/main" id="{60D2191A-C9FB-4DEF-A509-62CCF770A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9041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9582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4D2B4-DD83-4D1D-A4B6-A204F4B72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generated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748EA5F-7BF9-4140-B4E6-A357DF48178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007394" y="2217737"/>
          <a:ext cx="5937250" cy="37134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3365">
                  <a:extLst>
                    <a:ext uri="{9D8B030D-6E8A-4147-A177-3AD203B41FA5}">
                      <a16:colId xmlns:a16="http://schemas.microsoft.com/office/drawing/2014/main" val="4150511808"/>
                    </a:ext>
                  </a:extLst>
                </a:gridCol>
                <a:gridCol w="645160">
                  <a:extLst>
                    <a:ext uri="{9D8B030D-6E8A-4147-A177-3AD203B41FA5}">
                      <a16:colId xmlns:a16="http://schemas.microsoft.com/office/drawing/2014/main" val="1214757835"/>
                    </a:ext>
                  </a:extLst>
                </a:gridCol>
                <a:gridCol w="2287905">
                  <a:extLst>
                    <a:ext uri="{9D8B030D-6E8A-4147-A177-3AD203B41FA5}">
                      <a16:colId xmlns:a16="http://schemas.microsoft.com/office/drawing/2014/main" val="2482904739"/>
                    </a:ext>
                  </a:extLst>
                </a:gridCol>
                <a:gridCol w="1480820">
                  <a:extLst>
                    <a:ext uri="{9D8B030D-6E8A-4147-A177-3AD203B41FA5}">
                      <a16:colId xmlns:a16="http://schemas.microsoft.com/office/drawing/2014/main" val="20018542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Dataset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No. levels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No. Frequent item sets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No. Rules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06673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DS1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Level 1 - 70 frequent itemsets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Level 2 - 58 frequent itemsets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Level 3 - 25 frequent itemsets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Level 4 - 6 frequent itemsets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06727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DS2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Level 1 - 598 frequent itemsets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Level 2 - 404 frequent itemsets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Level 3 - 82 frequent itemsets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Level 4 - 3 frequent itemsets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195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12906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DS3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Level 1 - 371 frequent itemsets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Level 2 - 7624 frequent itemsets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Level 3 - 13815 frequent itemsets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Level 4 - 14 frequent itemsets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09086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DS4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Level 1 - 39 frequent itemsets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Level 2 - 346 frequent itemsets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Level 3 - 947 frequent itemsets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Level 4 - 767 frequent itemsets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Level 5 - 153 frequent itemsets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Level 6 - 2 frequent itemsets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370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6117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DS11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Same results as DS1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763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9058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91874-28DF-494A-B77B-7276A492A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DS1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E5DC716-C8BE-44C8-9A2B-DEF3622086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2720626"/>
              </p:ext>
            </p:extLst>
          </p:nvPr>
        </p:nvGraphicFramePr>
        <p:xfrm>
          <a:off x="1528549" y="1433015"/>
          <a:ext cx="7192370" cy="44491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21736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135A5-7B9B-487D-9A52-C7FCEDD31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DS3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13406BB-9FB9-43F8-8FF4-514771A3BB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3337423"/>
              </p:ext>
            </p:extLst>
          </p:nvPr>
        </p:nvGraphicFramePr>
        <p:xfrm>
          <a:off x="1091821" y="1351128"/>
          <a:ext cx="7642746" cy="45447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75502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5AA4F-CE7A-448E-B18B-0FFCDBA9B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Apriori</a:t>
            </a:r>
            <a:r>
              <a:rPr lang="en-US" dirty="0"/>
              <a:t>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2D31E5-3D24-498B-8AEB-72C382C618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2000" dirty="0"/>
                  <a:t>Recap:</a:t>
                </a:r>
              </a:p>
              <a:p>
                <a:pPr lvl="1"/>
                <a:r>
                  <a:rPr lang="en-US" sz="1800" dirty="0" err="1"/>
                  <a:t>Apriori</a:t>
                </a:r>
                <a:r>
                  <a:rPr lang="en-US" sz="1800" dirty="0"/>
                  <a:t> is an iterative algorithm</a:t>
                </a:r>
              </a:p>
              <a:p>
                <a:pPr lvl="1"/>
                <a:r>
                  <a:rPr lang="en-US" sz="1800" dirty="0" err="1"/>
                  <a:t>Apriori</a:t>
                </a:r>
                <a:r>
                  <a:rPr lang="en-US" sz="1800" dirty="0"/>
                  <a:t> aims to find the most frequent itemset in a list of transactions</a:t>
                </a:r>
              </a:p>
              <a:p>
                <a:pPr lvl="1"/>
                <a:r>
                  <a:rPr lang="en-US" sz="1800" dirty="0"/>
                  <a:t>It uses them to generate association rules</a:t>
                </a:r>
              </a:p>
              <a:p>
                <a:pPr lvl="1"/>
                <a:endParaRPr lang="en-US" sz="1800" dirty="0"/>
              </a:p>
              <a:p>
                <a:r>
                  <a:rPr lang="en-US" sz="2000" dirty="0"/>
                  <a:t>Definitions:</a:t>
                </a:r>
              </a:p>
              <a:p>
                <a:pPr lvl="1"/>
                <a:r>
                  <a:rPr lang="en-US" sz="1800" dirty="0"/>
                  <a:t>Itemset – a group of </a:t>
                </a:r>
                <a:r>
                  <a:rPr lang="en-US" sz="1800" i="1" dirty="0"/>
                  <a:t>k</a:t>
                </a:r>
                <a:r>
                  <a:rPr lang="en-US" sz="1800" dirty="0"/>
                  <a:t> items. E.g.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sz="18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 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sz="1800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sz="1800" dirty="0"/>
                  <a:t>Support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𝐶𝑜𝑢𝑛𝑡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den>
                    </m:f>
                  </m:oMath>
                </a14:m>
                <a:endParaRPr lang="en-US" sz="1800" dirty="0"/>
              </a:p>
              <a:p>
                <a:pPr lvl="1"/>
                <a:r>
                  <a:rPr lang="en-US" sz="1800" dirty="0"/>
                  <a:t>Frequent </a:t>
                </a:r>
                <a:r>
                  <a:rPr lang="en-US" sz="1800" dirty="0" err="1"/>
                  <a:t>itemsets</a:t>
                </a:r>
                <a:r>
                  <a:rPr lang="en-US" sz="1800" dirty="0"/>
                  <a:t> – </a:t>
                </a:r>
                <a:r>
                  <a:rPr lang="en-US" sz="1800" dirty="0" err="1"/>
                  <a:t>itemsets</a:t>
                </a:r>
                <a:r>
                  <a:rPr lang="en-US" sz="1800" dirty="0"/>
                  <a:t> which have support greater than minimum support</a:t>
                </a:r>
              </a:p>
              <a:p>
                <a:endParaRPr lang="en-US" sz="2000" dirty="0"/>
              </a:p>
              <a:p>
                <a:pPr lvl="1"/>
                <a:endParaRPr lang="en-US" sz="1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2D31E5-3D24-498B-8AEB-72C382C618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84" t="-1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10258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A0A43-BA18-442B-8899-6266020FA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DS5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D29B6DD-AA2D-47D9-9FC7-CD4F2DC087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9245114"/>
              </p:ext>
            </p:extLst>
          </p:nvPr>
        </p:nvGraphicFramePr>
        <p:xfrm>
          <a:off x="1009934" y="1392072"/>
          <a:ext cx="7874759" cy="4339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17573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3">
            <a:extLst>
              <a:ext uri="{FF2B5EF4-FFF2-40B4-BE49-F238E27FC236}">
                <a16:creationId xmlns:a16="http://schemas.microsoft.com/office/drawing/2014/main" id="{4BFEE85E-8C53-4B42-9B33-64E6D090434A}"/>
              </a:ext>
            </a:extLst>
          </p:cNvPr>
          <p:cNvGrpSpPr>
            <a:grpSpLocks/>
          </p:cNvGrpSpPr>
          <p:nvPr/>
        </p:nvGrpSpPr>
        <p:grpSpPr bwMode="auto">
          <a:xfrm>
            <a:off x="2572543" y="1862483"/>
            <a:ext cx="1073150" cy="457200"/>
            <a:chOff x="1374" y="1432"/>
            <a:chExt cx="676" cy="288"/>
          </a:xfrm>
        </p:grpSpPr>
        <p:sp>
          <p:nvSpPr>
            <p:cNvPr id="5" name="Text Box 8">
              <a:extLst>
                <a:ext uri="{FF2B5EF4-FFF2-40B4-BE49-F238E27FC236}">
                  <a16:creationId xmlns:a16="http://schemas.microsoft.com/office/drawing/2014/main" id="{257FD6AC-A25B-4EB5-A028-A72041A76B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4" y="1432"/>
              <a:ext cx="6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en-US" sz="2400">
                  <a:latin typeface="Times New Roman" panose="02020603050405020304" pitchFamily="18" charset="0"/>
                </a:rPr>
                <a:t>Scan D</a:t>
              </a:r>
            </a:p>
          </p:txBody>
        </p:sp>
        <p:sp>
          <p:nvSpPr>
            <p:cNvPr id="6" name="Line 9">
              <a:extLst>
                <a:ext uri="{FF2B5EF4-FFF2-40B4-BE49-F238E27FC236}">
                  <a16:creationId xmlns:a16="http://schemas.microsoft.com/office/drawing/2014/main" id="{F3265B2E-3303-4A9F-BCF7-A62557DEBA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" y="1713"/>
              <a:ext cx="5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7" name="Group 34">
            <a:extLst>
              <a:ext uri="{FF2B5EF4-FFF2-40B4-BE49-F238E27FC236}">
                <a16:creationId xmlns:a16="http://schemas.microsoft.com/office/drawing/2014/main" id="{CB293901-0938-4EA0-B8BF-1DAA19294D51}"/>
              </a:ext>
            </a:extLst>
          </p:cNvPr>
          <p:cNvGrpSpPr>
            <a:grpSpLocks/>
          </p:cNvGrpSpPr>
          <p:nvPr/>
        </p:nvGrpSpPr>
        <p:grpSpPr bwMode="auto">
          <a:xfrm>
            <a:off x="3150393" y="1057621"/>
            <a:ext cx="2327275" cy="1947862"/>
            <a:chOff x="1738" y="925"/>
            <a:chExt cx="1466" cy="1227"/>
          </a:xfrm>
        </p:grpSpPr>
        <p:graphicFrame>
          <p:nvGraphicFramePr>
            <p:cNvPr id="8" name="Object 6">
              <a:extLst>
                <a:ext uri="{FF2B5EF4-FFF2-40B4-BE49-F238E27FC236}">
                  <a16:creationId xmlns:a16="http://schemas.microsoft.com/office/drawing/2014/main" id="{9EFAE903-8703-4190-BE4C-77BEDA865BF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55" y="925"/>
            <a:ext cx="1149" cy="1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2" name="Worksheet" r:id="rId3" imgW="1619701" imgH="2086337" progId="Excel.Sheet.8">
                    <p:embed/>
                  </p:oleObj>
                </mc:Choice>
                <mc:Fallback>
                  <p:oleObj name="Worksheet" r:id="rId3" imgW="1619701" imgH="2086337" progId="Excel.Sheet.8">
                    <p:embed/>
                    <p:pic>
                      <p:nvPicPr>
                        <p:cNvPr id="17414" name="Object 6">
                          <a:extLst>
                            <a:ext uri="{FF2B5EF4-FFF2-40B4-BE49-F238E27FC236}">
                              <a16:creationId xmlns:a16="http://schemas.microsoft.com/office/drawing/2014/main" id="{5CD481BF-8D2A-4BDD-9D07-A700683C275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5" y="925"/>
                          <a:ext cx="1149" cy="1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 Box 10">
              <a:extLst>
                <a:ext uri="{FF2B5EF4-FFF2-40B4-BE49-F238E27FC236}">
                  <a16:creationId xmlns:a16="http://schemas.microsoft.com/office/drawing/2014/main" id="{CFC4D741-1300-4B62-8E28-9C571DD111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8" y="1084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en-US" sz="2400" i="1">
                  <a:latin typeface="Times New Roman" panose="02020603050405020304" pitchFamily="18" charset="0"/>
                </a:rPr>
                <a:t>C</a:t>
              </a:r>
              <a:r>
                <a:rPr lang="en-US" altLang="en-US" sz="2400" i="1" baseline="-25000">
                  <a:latin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10" name="Group 35">
            <a:extLst>
              <a:ext uri="{FF2B5EF4-FFF2-40B4-BE49-F238E27FC236}">
                <a16:creationId xmlns:a16="http://schemas.microsoft.com/office/drawing/2014/main" id="{0E9AD13F-F20D-4CA0-846E-CA6F49030D23}"/>
              </a:ext>
            </a:extLst>
          </p:cNvPr>
          <p:cNvGrpSpPr>
            <a:grpSpLocks/>
          </p:cNvGrpSpPr>
          <p:nvPr/>
        </p:nvGrpSpPr>
        <p:grpSpPr bwMode="auto">
          <a:xfrm>
            <a:off x="5738018" y="1149696"/>
            <a:ext cx="2484438" cy="1662112"/>
            <a:chOff x="3368" y="983"/>
            <a:chExt cx="1565" cy="1047"/>
          </a:xfrm>
        </p:grpSpPr>
        <p:graphicFrame>
          <p:nvGraphicFramePr>
            <p:cNvPr id="11" name="Object 7">
              <a:extLst>
                <a:ext uri="{FF2B5EF4-FFF2-40B4-BE49-F238E27FC236}">
                  <a16:creationId xmlns:a16="http://schemas.microsoft.com/office/drawing/2014/main" id="{3519B3B6-CC51-4A89-83B1-86ED0F9208F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44" y="983"/>
            <a:ext cx="1289" cy="10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3" name="Worksheet" r:id="rId5" imgW="1619701" imgH="1743437" progId="Excel.Sheet.8">
                    <p:embed/>
                  </p:oleObj>
                </mc:Choice>
                <mc:Fallback>
                  <p:oleObj name="Worksheet" r:id="rId5" imgW="1619701" imgH="1743437" progId="Excel.Sheet.8">
                    <p:embed/>
                    <p:pic>
                      <p:nvPicPr>
                        <p:cNvPr id="17415" name="Object 7">
                          <a:extLst>
                            <a:ext uri="{FF2B5EF4-FFF2-40B4-BE49-F238E27FC236}">
                              <a16:creationId xmlns:a16="http://schemas.microsoft.com/office/drawing/2014/main" id="{D6BB46B8-4DE1-4609-B93C-4453F27A775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4" y="983"/>
                          <a:ext cx="1289" cy="10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Text Box 11">
              <a:extLst>
                <a:ext uri="{FF2B5EF4-FFF2-40B4-BE49-F238E27FC236}">
                  <a16:creationId xmlns:a16="http://schemas.microsoft.com/office/drawing/2014/main" id="{BE828DDE-60B5-432A-BE55-C03ED48D92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8" y="985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en-US" sz="2400" i="1">
                  <a:latin typeface="Times New Roman" panose="02020603050405020304" pitchFamily="18" charset="0"/>
                </a:rPr>
                <a:t>L</a:t>
              </a:r>
              <a:r>
                <a:rPr lang="en-US" altLang="en-US" sz="2400" i="1" baseline="-25000">
                  <a:latin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13" name="Group 39">
            <a:extLst>
              <a:ext uri="{FF2B5EF4-FFF2-40B4-BE49-F238E27FC236}">
                <a16:creationId xmlns:a16="http://schemas.microsoft.com/office/drawing/2014/main" id="{70331E40-7389-474C-BEE4-ABE5A834C7C4}"/>
              </a:ext>
            </a:extLst>
          </p:cNvPr>
          <p:cNvGrpSpPr>
            <a:grpSpLocks/>
          </p:cNvGrpSpPr>
          <p:nvPr/>
        </p:nvGrpSpPr>
        <p:grpSpPr bwMode="auto">
          <a:xfrm>
            <a:off x="692943" y="3318221"/>
            <a:ext cx="2228850" cy="1828800"/>
            <a:chOff x="190" y="2349"/>
            <a:chExt cx="1404" cy="1152"/>
          </a:xfrm>
        </p:grpSpPr>
        <p:graphicFrame>
          <p:nvGraphicFramePr>
            <p:cNvPr id="14" name="Object 14">
              <a:extLst>
                <a:ext uri="{FF2B5EF4-FFF2-40B4-BE49-F238E27FC236}">
                  <a16:creationId xmlns:a16="http://schemas.microsoft.com/office/drawing/2014/main" id="{C01B5AA0-822A-4638-B60E-29E403AE1A1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2" y="2366"/>
            <a:ext cx="1082" cy="1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4" name="Worksheet" r:id="rId7" imgW="1581421" imgH="1743437" progId="Excel.Sheet.8">
                    <p:embed/>
                  </p:oleObj>
                </mc:Choice>
                <mc:Fallback>
                  <p:oleObj name="Worksheet" r:id="rId7" imgW="1581421" imgH="1743437" progId="Excel.Sheet.8">
                    <p:embed/>
                    <p:pic>
                      <p:nvPicPr>
                        <p:cNvPr id="17422" name="Object 14">
                          <a:extLst>
                            <a:ext uri="{FF2B5EF4-FFF2-40B4-BE49-F238E27FC236}">
                              <a16:creationId xmlns:a16="http://schemas.microsoft.com/office/drawing/2014/main" id="{2D2AD031-5EC3-42E2-8DAB-7BB259B9C8E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2" y="2366"/>
                          <a:ext cx="1082" cy="1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Text Box 15">
              <a:extLst>
                <a:ext uri="{FF2B5EF4-FFF2-40B4-BE49-F238E27FC236}">
                  <a16:creationId xmlns:a16="http://schemas.microsoft.com/office/drawing/2014/main" id="{2A058950-6AD2-41C2-9D75-F42BA38EAD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" y="2349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en-US" sz="2400" i="1">
                  <a:latin typeface="Times New Roman" panose="02020603050405020304" pitchFamily="18" charset="0"/>
                </a:rPr>
                <a:t>L</a:t>
              </a:r>
              <a:r>
                <a:rPr lang="en-US" altLang="en-US" sz="2400" i="1" baseline="-25000">
                  <a:latin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16" name="Group 38">
            <a:extLst>
              <a:ext uri="{FF2B5EF4-FFF2-40B4-BE49-F238E27FC236}">
                <a16:creationId xmlns:a16="http://schemas.microsoft.com/office/drawing/2014/main" id="{DE2FF377-64F3-45D1-85DF-449CD312584F}"/>
              </a:ext>
            </a:extLst>
          </p:cNvPr>
          <p:cNvGrpSpPr>
            <a:grpSpLocks/>
          </p:cNvGrpSpPr>
          <p:nvPr/>
        </p:nvGrpSpPr>
        <p:grpSpPr bwMode="auto">
          <a:xfrm>
            <a:off x="3120231" y="2921346"/>
            <a:ext cx="2208212" cy="2408237"/>
            <a:chOff x="1719" y="2099"/>
            <a:chExt cx="1391" cy="1517"/>
          </a:xfrm>
        </p:grpSpPr>
        <p:graphicFrame>
          <p:nvGraphicFramePr>
            <p:cNvPr id="17" name="Object 13">
              <a:extLst>
                <a:ext uri="{FF2B5EF4-FFF2-40B4-BE49-F238E27FC236}">
                  <a16:creationId xmlns:a16="http://schemas.microsoft.com/office/drawing/2014/main" id="{0E950F6A-CF5E-4CE4-A36B-4E5D7772873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16" y="2200"/>
            <a:ext cx="1094" cy="14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5" name="Worksheet" r:id="rId9" imgW="1581421" imgH="2429237" progId="Excel.Sheet.8">
                    <p:embed/>
                  </p:oleObj>
                </mc:Choice>
                <mc:Fallback>
                  <p:oleObj name="Worksheet" r:id="rId9" imgW="1581421" imgH="2429237" progId="Excel.Sheet.8">
                    <p:embed/>
                    <p:pic>
                      <p:nvPicPr>
                        <p:cNvPr id="17421" name="Object 13">
                          <a:extLst>
                            <a:ext uri="{FF2B5EF4-FFF2-40B4-BE49-F238E27FC236}">
                              <a16:creationId xmlns:a16="http://schemas.microsoft.com/office/drawing/2014/main" id="{81A6FAE5-2EAA-4207-ADF9-EA8F6641214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2200"/>
                          <a:ext cx="1094" cy="14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Text Box 16">
              <a:extLst>
                <a:ext uri="{FF2B5EF4-FFF2-40B4-BE49-F238E27FC236}">
                  <a16:creationId xmlns:a16="http://schemas.microsoft.com/office/drawing/2014/main" id="{2BB078C2-3B92-4028-BBCA-AD82B516E7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9" y="209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en-US" sz="2400" i="1">
                  <a:latin typeface="Times New Roman" panose="02020603050405020304" pitchFamily="18" charset="0"/>
                </a:rPr>
                <a:t>C</a:t>
              </a:r>
              <a:r>
                <a:rPr lang="en-US" altLang="en-US" sz="2400" i="1" baseline="-25000">
                  <a:latin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19" name="Group 36">
            <a:extLst>
              <a:ext uri="{FF2B5EF4-FFF2-40B4-BE49-F238E27FC236}">
                <a16:creationId xmlns:a16="http://schemas.microsoft.com/office/drawing/2014/main" id="{BEE6C836-3AC5-47DA-9E7E-B625838BCC2B}"/>
              </a:ext>
            </a:extLst>
          </p:cNvPr>
          <p:cNvGrpSpPr>
            <a:grpSpLocks/>
          </p:cNvGrpSpPr>
          <p:nvPr/>
        </p:nvGrpSpPr>
        <p:grpSpPr bwMode="auto">
          <a:xfrm>
            <a:off x="6407943" y="2970558"/>
            <a:ext cx="1714500" cy="2333625"/>
            <a:chOff x="3790" y="2130"/>
            <a:chExt cx="1080" cy="1470"/>
          </a:xfrm>
        </p:grpSpPr>
        <p:graphicFrame>
          <p:nvGraphicFramePr>
            <p:cNvPr id="20" name="Object 12">
              <a:extLst>
                <a:ext uri="{FF2B5EF4-FFF2-40B4-BE49-F238E27FC236}">
                  <a16:creationId xmlns:a16="http://schemas.microsoft.com/office/drawing/2014/main" id="{ABC4328E-2A52-4C5D-B454-705CD8401EE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64" y="2130"/>
            <a:ext cx="706" cy="14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6" name="Worksheet" r:id="rId11" imgW="990961" imgH="2429237" progId="Excel.Sheet.8">
                    <p:embed/>
                  </p:oleObj>
                </mc:Choice>
                <mc:Fallback>
                  <p:oleObj name="Worksheet" r:id="rId11" imgW="990961" imgH="2429237" progId="Excel.Sheet.8">
                    <p:embed/>
                    <p:pic>
                      <p:nvPicPr>
                        <p:cNvPr id="17420" name="Object 12">
                          <a:extLst>
                            <a:ext uri="{FF2B5EF4-FFF2-40B4-BE49-F238E27FC236}">
                              <a16:creationId xmlns:a16="http://schemas.microsoft.com/office/drawing/2014/main" id="{96464CD3-64A6-419D-8C31-B4E5BE66A23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4" y="2130"/>
                          <a:ext cx="706" cy="14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Text Box 17">
              <a:extLst>
                <a:ext uri="{FF2B5EF4-FFF2-40B4-BE49-F238E27FC236}">
                  <a16:creationId xmlns:a16="http://schemas.microsoft.com/office/drawing/2014/main" id="{4870761F-1AF2-4E0B-BDC1-D631E99FE3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0" y="2131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en-US" sz="2400" i="1">
                  <a:latin typeface="Times New Roman" panose="02020603050405020304" pitchFamily="18" charset="0"/>
                </a:rPr>
                <a:t>C</a:t>
              </a:r>
              <a:r>
                <a:rPr lang="en-US" altLang="en-US" sz="2400" i="1" baseline="-25000">
                  <a:latin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22" name="Group 37">
            <a:extLst>
              <a:ext uri="{FF2B5EF4-FFF2-40B4-BE49-F238E27FC236}">
                <a16:creationId xmlns:a16="http://schemas.microsoft.com/office/drawing/2014/main" id="{DEA68E29-20DB-461C-B6CB-03F20D2B614D}"/>
              </a:ext>
            </a:extLst>
          </p:cNvPr>
          <p:cNvGrpSpPr>
            <a:grpSpLocks/>
          </p:cNvGrpSpPr>
          <p:nvPr/>
        </p:nvGrpSpPr>
        <p:grpSpPr bwMode="auto">
          <a:xfrm>
            <a:off x="5518943" y="3340446"/>
            <a:ext cx="1120775" cy="501650"/>
            <a:chOff x="3230" y="2363"/>
            <a:chExt cx="706" cy="316"/>
          </a:xfrm>
        </p:grpSpPr>
        <p:sp>
          <p:nvSpPr>
            <p:cNvPr id="23" name="Line 18">
              <a:extLst>
                <a:ext uri="{FF2B5EF4-FFF2-40B4-BE49-F238E27FC236}">
                  <a16:creationId xmlns:a16="http://schemas.microsoft.com/office/drawing/2014/main" id="{B049B342-B239-408B-9C52-6356D6BF84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30" y="2679"/>
              <a:ext cx="70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4" name="Text Box 19">
              <a:extLst>
                <a:ext uri="{FF2B5EF4-FFF2-40B4-BE49-F238E27FC236}">
                  <a16:creationId xmlns:a16="http://schemas.microsoft.com/office/drawing/2014/main" id="{6639DC7D-946B-4B64-92A6-55FBBCB376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3" y="2363"/>
              <a:ext cx="6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en-US" sz="2400">
                  <a:latin typeface="Times New Roman" panose="02020603050405020304" pitchFamily="18" charset="0"/>
                </a:rPr>
                <a:t>Scan D</a:t>
              </a:r>
            </a:p>
          </p:txBody>
        </p:sp>
      </p:grpSp>
      <p:sp>
        <p:nvSpPr>
          <p:cNvPr id="25" name="AutoShape 20">
            <a:extLst>
              <a:ext uri="{FF2B5EF4-FFF2-40B4-BE49-F238E27FC236}">
                <a16:creationId xmlns:a16="http://schemas.microsoft.com/office/drawing/2014/main" id="{0C0EC895-0E5D-4B27-9DB5-B85C96132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2618" y="2659408"/>
            <a:ext cx="627063" cy="855663"/>
          </a:xfrm>
          <a:prstGeom prst="curvedLeftArrow">
            <a:avLst>
              <a:gd name="adj1" fmla="val 27291"/>
              <a:gd name="adj2" fmla="val 54582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26" name="Group 40">
            <a:extLst>
              <a:ext uri="{FF2B5EF4-FFF2-40B4-BE49-F238E27FC236}">
                <a16:creationId xmlns:a16="http://schemas.microsoft.com/office/drawing/2014/main" id="{1813FCB3-D2CB-480A-9BA0-225B38E6BAEA}"/>
              </a:ext>
            </a:extLst>
          </p:cNvPr>
          <p:cNvGrpSpPr>
            <a:grpSpLocks/>
          </p:cNvGrpSpPr>
          <p:nvPr/>
        </p:nvGrpSpPr>
        <p:grpSpPr bwMode="auto">
          <a:xfrm>
            <a:off x="1089818" y="5391496"/>
            <a:ext cx="1593850" cy="819150"/>
            <a:chOff x="440" y="3655"/>
            <a:chExt cx="1004" cy="516"/>
          </a:xfrm>
        </p:grpSpPr>
        <p:sp>
          <p:nvSpPr>
            <p:cNvPr id="27" name="Text Box 22">
              <a:extLst>
                <a:ext uri="{FF2B5EF4-FFF2-40B4-BE49-F238E27FC236}">
                  <a16:creationId xmlns:a16="http://schemas.microsoft.com/office/drawing/2014/main" id="{AC35281B-AA01-4710-BE69-224B668785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" y="3655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en-US" sz="2400" i="1">
                  <a:latin typeface="Times New Roman" panose="02020603050405020304" pitchFamily="18" charset="0"/>
                </a:rPr>
                <a:t>C</a:t>
              </a:r>
              <a:r>
                <a:rPr lang="en-US" altLang="en-US" sz="2400" i="1" baseline="-25000">
                  <a:latin typeface="Times New Roman" panose="02020603050405020304" pitchFamily="18" charset="0"/>
                </a:rPr>
                <a:t>3</a:t>
              </a:r>
            </a:p>
          </p:txBody>
        </p:sp>
        <p:graphicFrame>
          <p:nvGraphicFramePr>
            <p:cNvPr id="28" name="Object 24">
              <a:extLst>
                <a:ext uri="{FF2B5EF4-FFF2-40B4-BE49-F238E27FC236}">
                  <a16:creationId xmlns:a16="http://schemas.microsoft.com/office/drawing/2014/main" id="{F1425A32-135A-455F-BFC9-B3C0C53201F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35" y="3682"/>
            <a:ext cx="709" cy="4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7" name="Worksheet" r:id="rId13" imgW="990961" imgH="714737" progId="Excel.Sheet.8">
                    <p:embed/>
                  </p:oleObj>
                </mc:Choice>
                <mc:Fallback>
                  <p:oleObj name="Worksheet" r:id="rId13" imgW="990961" imgH="714737" progId="Excel.Sheet.8">
                    <p:embed/>
                    <p:pic>
                      <p:nvPicPr>
                        <p:cNvPr id="17432" name="Object 24">
                          <a:extLst>
                            <a:ext uri="{FF2B5EF4-FFF2-40B4-BE49-F238E27FC236}">
                              <a16:creationId xmlns:a16="http://schemas.microsoft.com/office/drawing/2014/main" id="{12468C05-80F8-4086-AE92-984BB47E5BB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5" y="3682"/>
                          <a:ext cx="709" cy="4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" name="Group 41">
            <a:extLst>
              <a:ext uri="{FF2B5EF4-FFF2-40B4-BE49-F238E27FC236}">
                <a16:creationId xmlns:a16="http://schemas.microsoft.com/office/drawing/2014/main" id="{0694CB0C-B5CF-4132-B4F1-B6DABC170C6B}"/>
              </a:ext>
            </a:extLst>
          </p:cNvPr>
          <p:cNvGrpSpPr>
            <a:grpSpLocks/>
          </p:cNvGrpSpPr>
          <p:nvPr/>
        </p:nvGrpSpPr>
        <p:grpSpPr bwMode="auto">
          <a:xfrm>
            <a:off x="2926556" y="5470871"/>
            <a:ext cx="1692275" cy="457200"/>
            <a:chOff x="1597" y="3705"/>
            <a:chExt cx="1066" cy="288"/>
          </a:xfrm>
        </p:grpSpPr>
        <p:sp>
          <p:nvSpPr>
            <p:cNvPr id="30" name="Line 21">
              <a:extLst>
                <a:ext uri="{FF2B5EF4-FFF2-40B4-BE49-F238E27FC236}">
                  <a16:creationId xmlns:a16="http://schemas.microsoft.com/office/drawing/2014/main" id="{383F4C96-905B-4748-8854-4742D7FD94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97" y="3968"/>
              <a:ext cx="106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ADA9908D-5B5A-48E3-A59B-24B7ECB431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1" y="3705"/>
              <a:ext cx="6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en-US" sz="2400">
                  <a:latin typeface="Times New Roman" panose="02020603050405020304" pitchFamily="18" charset="0"/>
                </a:rPr>
                <a:t>Scan D</a:t>
              </a:r>
            </a:p>
          </p:txBody>
        </p:sp>
      </p:grpSp>
      <p:grpSp>
        <p:nvGrpSpPr>
          <p:cNvPr id="32" name="Group 42">
            <a:extLst>
              <a:ext uri="{FF2B5EF4-FFF2-40B4-BE49-F238E27FC236}">
                <a16:creationId xmlns:a16="http://schemas.microsoft.com/office/drawing/2014/main" id="{CD1FFFEB-5FD4-46D1-BDE4-D0B58843F80F}"/>
              </a:ext>
            </a:extLst>
          </p:cNvPr>
          <p:cNvGrpSpPr>
            <a:grpSpLocks/>
          </p:cNvGrpSpPr>
          <p:nvPr/>
        </p:nvGrpSpPr>
        <p:grpSpPr bwMode="auto">
          <a:xfrm>
            <a:off x="4506118" y="5380383"/>
            <a:ext cx="2208213" cy="855663"/>
            <a:chOff x="2592" y="3648"/>
            <a:chExt cx="1391" cy="539"/>
          </a:xfrm>
        </p:grpSpPr>
        <p:sp>
          <p:nvSpPr>
            <p:cNvPr id="33" name="Text Box 23">
              <a:extLst>
                <a:ext uri="{FF2B5EF4-FFF2-40B4-BE49-F238E27FC236}">
                  <a16:creationId xmlns:a16="http://schemas.microsoft.com/office/drawing/2014/main" id="{715C6DA2-66D4-4693-9D42-EC489A9B7E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3648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en-US" sz="2400" i="1">
                  <a:latin typeface="Times New Roman" panose="02020603050405020304" pitchFamily="18" charset="0"/>
                </a:rPr>
                <a:t>L</a:t>
              </a:r>
              <a:r>
                <a:rPr lang="en-US" altLang="en-US" sz="2400" i="1" baseline="-25000">
                  <a:latin typeface="Times New Roman" panose="02020603050405020304" pitchFamily="18" charset="0"/>
                </a:rPr>
                <a:t>3</a:t>
              </a:r>
            </a:p>
          </p:txBody>
        </p:sp>
        <p:graphicFrame>
          <p:nvGraphicFramePr>
            <p:cNvPr id="34" name="Object 26">
              <a:extLst>
                <a:ext uri="{FF2B5EF4-FFF2-40B4-BE49-F238E27FC236}">
                  <a16:creationId xmlns:a16="http://schemas.microsoft.com/office/drawing/2014/main" id="{AC6A33C9-7B33-49E9-BB9D-FADCD4A8259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78" y="3676"/>
            <a:ext cx="1105" cy="5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8" name="Worksheet" r:id="rId15" imgW="1581421" imgH="705332" progId="Excel.Sheet.8">
                    <p:embed/>
                  </p:oleObj>
                </mc:Choice>
                <mc:Fallback>
                  <p:oleObj name="Worksheet" r:id="rId15" imgW="1581421" imgH="705332" progId="Excel.Sheet.8">
                    <p:embed/>
                    <p:pic>
                      <p:nvPicPr>
                        <p:cNvPr id="17434" name="Object 26">
                          <a:extLst>
                            <a:ext uri="{FF2B5EF4-FFF2-40B4-BE49-F238E27FC236}">
                              <a16:creationId xmlns:a16="http://schemas.microsoft.com/office/drawing/2014/main" id="{99D7969D-2554-4E18-BE6B-507174FDBDA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8" y="3676"/>
                          <a:ext cx="1105" cy="5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" name="AutoShape 27">
            <a:extLst>
              <a:ext uri="{FF2B5EF4-FFF2-40B4-BE49-F238E27FC236}">
                <a16:creationId xmlns:a16="http://schemas.microsoft.com/office/drawing/2014/main" id="{2A54AF26-D0A8-4195-A57E-E1F8C18B9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931" y="4435821"/>
            <a:ext cx="441325" cy="1249362"/>
          </a:xfrm>
          <a:prstGeom prst="curvedRightArrow">
            <a:avLst>
              <a:gd name="adj1" fmla="val 56619"/>
              <a:gd name="adj2" fmla="val 113237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" name="Line 28">
            <a:extLst>
              <a:ext uri="{FF2B5EF4-FFF2-40B4-BE49-F238E27FC236}">
                <a16:creationId xmlns:a16="http://schemas.microsoft.com/office/drawing/2014/main" id="{F0700E37-1BCF-4F2C-A819-3221BC5F037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72918" y="2027583"/>
            <a:ext cx="5270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" name="Line 29">
            <a:extLst>
              <a:ext uri="{FF2B5EF4-FFF2-40B4-BE49-F238E27FC236}">
                <a16:creationId xmlns:a16="http://schemas.microsoft.com/office/drawing/2014/main" id="{A9F7390C-633D-472B-8F77-83056B534BE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58318" y="4237383"/>
            <a:ext cx="381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38" name="Group 32">
            <a:extLst>
              <a:ext uri="{FF2B5EF4-FFF2-40B4-BE49-F238E27FC236}">
                <a16:creationId xmlns:a16="http://schemas.microsoft.com/office/drawing/2014/main" id="{A211E43D-6C28-40BD-83A2-90C4984FF494}"/>
              </a:ext>
            </a:extLst>
          </p:cNvPr>
          <p:cNvGrpSpPr>
            <a:grpSpLocks/>
          </p:cNvGrpSpPr>
          <p:nvPr/>
        </p:nvGrpSpPr>
        <p:grpSpPr bwMode="auto">
          <a:xfrm>
            <a:off x="694531" y="884583"/>
            <a:ext cx="1814512" cy="2120900"/>
            <a:chOff x="191" y="816"/>
            <a:chExt cx="1143" cy="1336"/>
          </a:xfrm>
        </p:grpSpPr>
        <p:graphicFrame>
          <p:nvGraphicFramePr>
            <p:cNvPr id="39" name="Object 5">
              <a:extLst>
                <a:ext uri="{FF2B5EF4-FFF2-40B4-BE49-F238E27FC236}">
                  <a16:creationId xmlns:a16="http://schemas.microsoft.com/office/drawing/2014/main" id="{E81C4B32-7056-4F08-83B5-84B8189738F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1" y="1131"/>
            <a:ext cx="1143" cy="10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9" name="Worksheet" r:id="rId17" imgW="1667372" imgH="1743437" progId="Excel.Sheet.8">
                    <p:embed/>
                  </p:oleObj>
                </mc:Choice>
                <mc:Fallback>
                  <p:oleObj name="Worksheet" r:id="rId17" imgW="1667372" imgH="1743437" progId="Excel.Sheet.8">
                    <p:embed/>
                    <p:pic>
                      <p:nvPicPr>
                        <p:cNvPr id="17413" name="Object 5">
                          <a:extLst>
                            <a:ext uri="{FF2B5EF4-FFF2-40B4-BE49-F238E27FC236}">
                              <a16:creationId xmlns:a16="http://schemas.microsoft.com/office/drawing/2014/main" id="{091C8C88-A209-4BED-812E-2EE0FAD36D9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" y="1131"/>
                          <a:ext cx="1143" cy="10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" name="Text Box 30">
              <a:extLst>
                <a:ext uri="{FF2B5EF4-FFF2-40B4-BE49-F238E27FC236}">
                  <a16:creationId xmlns:a16="http://schemas.microsoft.com/office/drawing/2014/main" id="{7605F7F0-182D-4AAD-9179-913F89E196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816"/>
              <a:ext cx="1006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en-US" sz="2400">
                  <a:latin typeface="Times New Roman" panose="02020603050405020304" pitchFamily="18" charset="0"/>
                </a:rPr>
                <a:t>Database D</a:t>
              </a:r>
            </a:p>
          </p:txBody>
        </p:sp>
      </p:grpSp>
      <p:sp>
        <p:nvSpPr>
          <p:cNvPr id="41" name="Text Box 31">
            <a:extLst>
              <a:ext uri="{FF2B5EF4-FFF2-40B4-BE49-F238E27FC236}">
                <a16:creationId xmlns:a16="http://schemas.microsoft.com/office/drawing/2014/main" id="{21CBA6B9-BBBE-4310-969B-A1203205B7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5106" y="301177"/>
            <a:ext cx="2722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>
                <a:latin typeface="Tahoma" panose="020B0604030504040204" pitchFamily="34" charset="0"/>
              </a:rPr>
              <a:t>Min support =50%</a:t>
            </a:r>
          </a:p>
        </p:txBody>
      </p:sp>
    </p:spTree>
    <p:extLst>
      <p:ext uri="{BB962C8B-B14F-4D97-AF65-F5344CB8AC3E}">
        <p14:creationId xmlns:p14="http://schemas.microsoft.com/office/powerpoint/2010/main" val="706690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CB293-B83B-49F2-942D-2A78943D0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rules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882075-0678-42DD-854C-6915735737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An association rule has the form:</a:t>
                </a:r>
              </a:p>
              <a:p>
                <a:pPr lvl="1"/>
                <a:r>
                  <a:rPr lang="en-US" sz="1800" dirty="0"/>
                  <a:t>{2,3} -&gt; {5} (LHS -&gt; RHS)</a:t>
                </a:r>
              </a:p>
              <a:p>
                <a:pPr lvl="1"/>
                <a:r>
                  <a:rPr lang="en-US" sz="1800" dirty="0"/>
                  <a:t>All elements of an association rule are part of the same frequent itemset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Definition:</a:t>
                </a:r>
              </a:p>
              <a:p>
                <a:pPr lvl="1"/>
                <a:r>
                  <a:rPr lang="en-US" sz="1800" dirty="0"/>
                  <a:t>Confidence: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𝑆𝑢𝑝𝑝𝑜𝑟𝑡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𝐿𝐻𝑆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𝑅𝐻𝑆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𝑆𝑢𝑝𝑝𝑜𝑟𝑡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𝐿𝐻𝑆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1800" dirty="0"/>
              </a:p>
              <a:p>
                <a:pPr lvl="1"/>
                <a:endParaRPr lang="en-US" sz="1800" dirty="0"/>
              </a:p>
              <a:p>
                <a:r>
                  <a:rPr lang="en-US" sz="2000" dirty="0"/>
                  <a:t>Generated rules must have a confidence higher than a given minimum confidence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882075-0678-42DD-854C-6915735737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84" t="-942" r="-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0165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18378-58F8-489D-B1C9-AB5D423C9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AABC1-3E62-46B6-903C-C92256F26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serial program is written in python</a:t>
            </a:r>
          </a:p>
          <a:p>
            <a:r>
              <a:rPr lang="en-US" dirty="0"/>
              <a:t>Data structures:</a:t>
            </a:r>
          </a:p>
          <a:p>
            <a:pPr lvl="1"/>
            <a:r>
              <a:rPr lang="en-US" dirty="0"/>
              <a:t>All transactions are stored in a list</a:t>
            </a:r>
          </a:p>
          <a:p>
            <a:pPr lvl="1"/>
            <a:r>
              <a:rPr lang="en-US" dirty="0"/>
              <a:t>The items in each transaction are represented by a dictionary</a:t>
            </a:r>
          </a:p>
          <a:p>
            <a:pPr lvl="2"/>
            <a:r>
              <a:rPr lang="en-US" dirty="0"/>
              <a:t>Allows to check if an item exists in a transaction in O(1)</a:t>
            </a:r>
          </a:p>
          <a:p>
            <a:pPr lvl="1"/>
            <a:r>
              <a:rPr lang="en-US" dirty="0"/>
              <a:t>A tree was implemented to manage the candidates</a:t>
            </a:r>
          </a:p>
          <a:p>
            <a:pPr lvl="2"/>
            <a:r>
              <a:rPr lang="en-US" dirty="0"/>
              <a:t>Allows to prune the candidate space</a:t>
            </a:r>
          </a:p>
          <a:p>
            <a:r>
              <a:rPr lang="en-US" dirty="0"/>
              <a:t>Transactions are removed when deemed irrelevant</a:t>
            </a:r>
          </a:p>
          <a:p>
            <a:pPr lvl="1"/>
            <a:r>
              <a:rPr lang="en-US" dirty="0"/>
              <a:t>For example when a transaction contains no frequent </a:t>
            </a:r>
            <a:r>
              <a:rPr lang="en-US" dirty="0" err="1"/>
              <a:t>itemsets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DC77AA-97A2-4DA9-9D5E-4F38A01D1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010" y="2768510"/>
            <a:ext cx="4097874" cy="266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529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A062E-FC27-461B-8E5E-7ED82E8C9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61113-065C-4BFE-8F23-1599D2D6D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parallel program uses MPI4py</a:t>
            </a:r>
          </a:p>
          <a:p>
            <a:r>
              <a:rPr lang="en-US" dirty="0"/>
              <a:t>Tested two load balancing versions</a:t>
            </a:r>
          </a:p>
          <a:p>
            <a:pPr lvl="1"/>
            <a:r>
              <a:rPr lang="en-US" dirty="0"/>
              <a:t>Static</a:t>
            </a:r>
          </a:p>
          <a:p>
            <a:pPr lvl="1"/>
            <a:r>
              <a:rPr lang="en-US" dirty="0"/>
              <a:t>Centralized dynamic</a:t>
            </a:r>
          </a:p>
          <a:p>
            <a:r>
              <a:rPr lang="en-US" dirty="0"/>
              <a:t>The parallelized section was finding the frequent items</a:t>
            </a:r>
          </a:p>
          <a:p>
            <a:r>
              <a:rPr lang="en-US" dirty="0"/>
              <a:t>Rules generation remained serial -  took on average 0.01s</a:t>
            </a:r>
          </a:p>
        </p:txBody>
      </p:sp>
    </p:spTree>
    <p:extLst>
      <p:ext uri="{BB962C8B-B14F-4D97-AF65-F5344CB8AC3E}">
        <p14:creationId xmlns:p14="http://schemas.microsoft.com/office/powerpoint/2010/main" val="1064743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B96D0-884D-43BE-BE54-B9B0782CF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Load Balancing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F9D764-162E-4671-937D-F090255394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Each processor own a section of the transactions </a:t>
                </a:r>
              </a:p>
              <a:p>
                <a:r>
                  <a:rPr lang="en-US" dirty="0"/>
                  <a:t>Defined as: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𝑛</m:t>
                        </m:r>
                      </m:e>
                      <m:sub>
                        <m:r>
                          <a:rPr lang="en-US" i="1"/>
                          <m:t>𝑝</m:t>
                        </m:r>
                      </m:sub>
                    </m:sSub>
                    <m:r>
                      <a:rPr lang="en-US" i="1"/>
                      <m:t>= </m:t>
                    </m:r>
                    <m:d>
                      <m:dPr>
                        <m:begChr m:val="⌊"/>
                        <m:endChr m:val="⌋"/>
                        <m:ctrlPr>
                          <a:rPr lang="en-US" i="1"/>
                        </m:ctrlPr>
                      </m:dPr>
                      <m:e>
                        <m:f>
                          <m:fPr>
                            <m:ctrlPr>
                              <a:rPr lang="en-US" i="1"/>
                            </m:ctrlPr>
                          </m:fPr>
                          <m:num>
                            <m:r>
                              <a:rPr lang="en-US" i="1"/>
                              <m:t>𝑛</m:t>
                            </m:r>
                          </m:num>
                          <m:den>
                            <m:r>
                              <a:rPr lang="en-US" i="1"/>
                              <m:t>𝑃</m:t>
                            </m:r>
                          </m:den>
                        </m:f>
                      </m:e>
                    </m:d>
                    <m:r>
                      <a:rPr lang="en-US" i="1"/>
                      <m:t>+</m:t>
                    </m:r>
                    <m:d>
                      <m:dPr>
                        <m:begChr m:val="{"/>
                        <m:endChr m:val=""/>
                        <m:ctrlPr>
                          <a:rPr lang="en-US" i="1"/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/>
                            </m:ctrlPr>
                          </m:mPr>
                          <m:mr>
                            <m:e>
                              <m:r>
                                <a:rPr lang="en-US" i="1"/>
                                <m:t>1</m:t>
                              </m:r>
                              <m:r>
                                <a:rPr lang="en-US" i="1"/>
                                <m:t>  </m:t>
                              </m:r>
                              <m:r>
                                <a:rPr lang="en-US" i="1"/>
                                <m:t>𝑖𝑓</m:t>
                              </m:r>
                              <m:r>
                                <a:rPr lang="en-US" i="1"/>
                                <m:t> </m:t>
                              </m:r>
                              <m:r>
                                <a:rPr lang="en-US" i="1"/>
                                <m:t>𝑝</m:t>
                              </m:r>
                              <m:r>
                                <a:rPr lang="en-US" i="1"/>
                                <m:t>&lt;</m:t>
                              </m:r>
                              <m:r>
                                <a:rPr lang="en-US" i="1"/>
                                <m:t>𝑚𝑜𝑑</m:t>
                              </m:r>
                              <m:r>
                                <a:rPr lang="en-US" i="1"/>
                                <m:t>(</m:t>
                              </m:r>
                              <m:r>
                                <a:rPr lang="en-US" i="1"/>
                                <m:t>𝑛</m:t>
                              </m:r>
                              <m:r>
                                <a:rPr lang="en-US" i="1"/>
                                <m:t>,</m:t>
                              </m:r>
                              <m:r>
                                <a:rPr lang="en-US" i="1"/>
                                <m:t>𝑃</m:t>
                              </m:r>
                              <m:r>
                                <a:rPr lang="en-US" i="1"/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i="1"/>
                                <m:t>0</m:t>
                              </m:r>
                              <m:r>
                                <a:rPr lang="en-US" i="1"/>
                                <m:t> </m:t>
                              </m:r>
                              <m:r>
                                <a:rPr lang="en-US" i="1"/>
                                <m:t>𝑒𝑙𝑠𝑒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𝑖</m:t>
                        </m:r>
                      </m:e>
                      <m:sub>
                        <m:r>
                          <a:rPr lang="en-US" i="1"/>
                          <m:t> </m:t>
                        </m:r>
                        <m:r>
                          <a:rPr lang="en-US" i="1"/>
                          <m:t>𝑠𝑡𝑎𝑟𝑡</m:t>
                        </m:r>
                        <m:r>
                          <a:rPr lang="en-US" i="1"/>
                          <m:t>,</m:t>
                        </m:r>
                        <m:r>
                          <a:rPr lang="en-US" i="1"/>
                          <m:t>𝑝</m:t>
                        </m:r>
                      </m:sub>
                    </m:sSub>
                    <m:r>
                      <a:rPr lang="en-US" i="1"/>
                      <m:t>= </m:t>
                    </m:r>
                    <m:r>
                      <a:rPr lang="en-US" i="1"/>
                      <m:t>𝑝</m:t>
                    </m:r>
                    <m:r>
                      <a:rPr lang="en-US" i="1"/>
                      <m:t>∗</m:t>
                    </m:r>
                    <m:d>
                      <m:dPr>
                        <m:begChr m:val="⌊"/>
                        <m:endChr m:val="⌋"/>
                        <m:ctrlPr>
                          <a:rPr lang="en-US" i="1"/>
                        </m:ctrlPr>
                      </m:dPr>
                      <m:e>
                        <m:f>
                          <m:fPr>
                            <m:ctrlPr>
                              <a:rPr lang="en-US" i="1"/>
                            </m:ctrlPr>
                          </m:fPr>
                          <m:num>
                            <m:r>
                              <a:rPr lang="en-US" i="1"/>
                              <m:t>𝑛</m:t>
                            </m:r>
                          </m:num>
                          <m:den>
                            <m:r>
                              <a:rPr lang="en-US" i="1"/>
                              <m:t>𝑃</m:t>
                            </m:r>
                          </m:den>
                        </m:f>
                      </m:e>
                    </m:d>
                    <m:r>
                      <a:rPr lang="en-US" i="1"/>
                      <m:t>+</m:t>
                    </m:r>
                    <m:r>
                      <a:rPr lang="en-US" i="1"/>
                      <m:t>𝑚𝑖𝑛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/>
                          <m:t>𝑝</m:t>
                        </m:r>
                        <m:r>
                          <a:rPr lang="en-US" i="1"/>
                          <m:t>,</m:t>
                        </m:r>
                        <m:r>
                          <a:rPr lang="en-US" i="1"/>
                          <m:t>𝑚𝑜𝑑</m:t>
                        </m:r>
                        <m:d>
                          <m:dPr>
                            <m:ctrlPr>
                              <a:rPr lang="en-US" i="1"/>
                            </m:ctrlPr>
                          </m:dPr>
                          <m:e>
                            <m:r>
                              <a:rPr lang="en-US" i="1"/>
                              <m:t>𝑛</m:t>
                            </m:r>
                            <m:r>
                              <a:rPr lang="en-US" i="1"/>
                              <m:t>,</m:t>
                            </m:r>
                            <m:r>
                              <a:rPr lang="en-US" i="1"/>
                              <m:t>𝑃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F9D764-162E-4671-937D-F090255394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211E34D-73B7-4FE4-A338-C3809B0F3C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074080"/>
              </p:ext>
            </p:extLst>
          </p:nvPr>
        </p:nvGraphicFramePr>
        <p:xfrm>
          <a:off x="3946418" y="4483282"/>
          <a:ext cx="1155671" cy="1478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55671">
                  <a:extLst>
                    <a:ext uri="{9D8B030D-6E8A-4147-A177-3AD203B41FA5}">
                      <a16:colId xmlns:a16="http://schemas.microsoft.com/office/drawing/2014/main" val="6983754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1 3 4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70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2 3 5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247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1 2 3 5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19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57298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1C9529E-B2B3-4628-ADB2-D06DC4892F73}"/>
              </a:ext>
            </a:extLst>
          </p:cNvPr>
          <p:cNvSpPr txBox="1"/>
          <p:nvPr/>
        </p:nvSpPr>
        <p:spPr>
          <a:xfrm>
            <a:off x="3507623" y="4651033"/>
            <a:ext cx="438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EAF085-579C-4E26-9931-A29153482317}"/>
              </a:ext>
            </a:extLst>
          </p:cNvPr>
          <p:cNvSpPr txBox="1"/>
          <p:nvPr/>
        </p:nvSpPr>
        <p:spPr>
          <a:xfrm>
            <a:off x="3507623" y="5324978"/>
            <a:ext cx="438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P1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CFB42A3-19AC-4D8C-91FC-A16501A5B12F}"/>
              </a:ext>
            </a:extLst>
          </p:cNvPr>
          <p:cNvCxnSpPr>
            <a:cxnSpLocks/>
          </p:cNvCxnSpPr>
          <p:nvPr/>
        </p:nvCxnSpPr>
        <p:spPr>
          <a:xfrm flipH="1">
            <a:off x="3507624" y="5222422"/>
            <a:ext cx="15944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456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E5CD4-2229-463A-A132-B07A71B0C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Centralized Dynamic Load balancing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16E32-1609-468A-A020-462E7EC1C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each iterations:</a:t>
            </a:r>
          </a:p>
          <a:p>
            <a:r>
              <a:rPr lang="en-US" dirty="0"/>
              <a:t>A designated Master process partitions the transactions</a:t>
            </a:r>
          </a:p>
          <a:p>
            <a:r>
              <a:rPr lang="en-US" dirty="0"/>
              <a:t>Slaves are assigned one partition at a time</a:t>
            </a:r>
          </a:p>
          <a:p>
            <a:r>
              <a:rPr lang="en-US" dirty="0"/>
              <a:t>A slave sends the Master the following:</a:t>
            </a:r>
          </a:p>
          <a:p>
            <a:pPr lvl="1"/>
            <a:r>
              <a:rPr lang="en-US" dirty="0"/>
              <a:t>The frequencies count (a dictionary)</a:t>
            </a:r>
          </a:p>
          <a:p>
            <a:pPr lvl="1"/>
            <a:r>
              <a:rPr lang="en-US" dirty="0"/>
              <a:t>A filtered list of transactions</a:t>
            </a:r>
          </a:p>
          <a:p>
            <a:pPr lvl="1"/>
            <a:r>
              <a:rPr lang="en-US" dirty="0"/>
              <a:t>A request for a new partition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FB31ED-6952-4A86-9145-E2571A28B8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735" b="6838"/>
          <a:stretch/>
        </p:blipFill>
        <p:spPr>
          <a:xfrm>
            <a:off x="4052266" y="4100975"/>
            <a:ext cx="5767595" cy="21474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4ED16B-C0CB-4C1F-86CB-E7F4E94DDCE4}"/>
              </a:ext>
            </a:extLst>
          </p:cNvPr>
          <p:cNvSpPr txBox="1"/>
          <p:nvPr/>
        </p:nvSpPr>
        <p:spPr>
          <a:xfrm>
            <a:off x="4770782" y="5221358"/>
            <a:ext cx="90114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123478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3FAFC-2A4D-4DBF-A13A-E945C050B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FDEB8-316A-409B-9E40-0A3BC7E62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the following datasets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BD2A1C0-E6FD-4F64-9D20-97362D5501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437235"/>
              </p:ext>
            </p:extLst>
          </p:nvPr>
        </p:nvGraphicFramePr>
        <p:xfrm>
          <a:off x="756847" y="2703445"/>
          <a:ext cx="8771467" cy="26239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0229">
                  <a:extLst>
                    <a:ext uri="{9D8B030D-6E8A-4147-A177-3AD203B41FA5}">
                      <a16:colId xmlns:a16="http://schemas.microsoft.com/office/drawing/2014/main" val="1958728338"/>
                    </a:ext>
                  </a:extLst>
                </a:gridCol>
                <a:gridCol w="1924131">
                  <a:extLst>
                    <a:ext uri="{9D8B030D-6E8A-4147-A177-3AD203B41FA5}">
                      <a16:colId xmlns:a16="http://schemas.microsoft.com/office/drawing/2014/main" val="2672177721"/>
                    </a:ext>
                  </a:extLst>
                </a:gridCol>
                <a:gridCol w="2125962">
                  <a:extLst>
                    <a:ext uri="{9D8B030D-6E8A-4147-A177-3AD203B41FA5}">
                      <a16:colId xmlns:a16="http://schemas.microsoft.com/office/drawing/2014/main" val="4262677680"/>
                    </a:ext>
                  </a:extLst>
                </a:gridCol>
                <a:gridCol w="1143715">
                  <a:extLst>
                    <a:ext uri="{9D8B030D-6E8A-4147-A177-3AD203B41FA5}">
                      <a16:colId xmlns:a16="http://schemas.microsoft.com/office/drawing/2014/main" val="42322842"/>
                    </a:ext>
                  </a:extLst>
                </a:gridCol>
                <a:gridCol w="895952">
                  <a:extLst>
                    <a:ext uri="{9D8B030D-6E8A-4147-A177-3AD203B41FA5}">
                      <a16:colId xmlns:a16="http://schemas.microsoft.com/office/drawing/2014/main" val="2964828502"/>
                    </a:ext>
                  </a:extLst>
                </a:gridCol>
                <a:gridCol w="1391478">
                  <a:extLst>
                    <a:ext uri="{9D8B030D-6E8A-4147-A177-3AD203B41FA5}">
                      <a16:colId xmlns:a16="http://schemas.microsoft.com/office/drawing/2014/main" val="2436559305"/>
                    </a:ext>
                  </a:extLst>
                </a:gridCol>
              </a:tblGrid>
              <a:tr h="7048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Dataset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No. transactions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No. unique items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Density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Support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Confidence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23448835"/>
                  </a:ext>
                </a:extLst>
              </a:tr>
              <a:tr h="3838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DS1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88,162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16,470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0.06%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0.01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0.6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51127185"/>
                  </a:ext>
                </a:extLst>
              </a:tr>
              <a:tr h="3838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DS2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25,900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4,071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0.51%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0.01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0.6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74742996"/>
                  </a:ext>
                </a:extLst>
              </a:tr>
              <a:tr h="3838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DS3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119,578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1,728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0.39%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0.001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0.3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85181538"/>
                  </a:ext>
                </a:extLst>
              </a:tr>
              <a:tr h="3838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DS4*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4,627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111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16.69%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0.15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0.85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691344"/>
                  </a:ext>
                </a:extLst>
              </a:tr>
              <a:tr h="3838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DS5**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1,057,944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16,470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0.06%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0.01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0.6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8076564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DBB778E-D672-4C1E-96E5-59CA734A93F7}"/>
              </a:ext>
            </a:extLst>
          </p:cNvPr>
          <p:cNvSpPr txBox="1"/>
          <p:nvPr/>
        </p:nvSpPr>
        <p:spPr>
          <a:xfrm>
            <a:off x="677334" y="5883965"/>
            <a:ext cx="6690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*  Taken from WEKA</a:t>
            </a:r>
          </a:p>
          <a:p>
            <a:r>
              <a:rPr lang="en-US" sz="1600" dirty="0"/>
              <a:t>** 12 times duplication of DS1</a:t>
            </a:r>
          </a:p>
        </p:txBody>
      </p:sp>
    </p:spTree>
    <p:extLst>
      <p:ext uri="{BB962C8B-B14F-4D97-AF65-F5344CB8AC3E}">
        <p14:creationId xmlns:p14="http://schemas.microsoft.com/office/powerpoint/2010/main" val="324708204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373</TotalTime>
  <Words>790</Words>
  <Application>Microsoft Office PowerPoint</Application>
  <PresentationFormat>Widescreen</PresentationFormat>
  <Paragraphs>190</Paragraphs>
  <Slides>20</Slides>
  <Notes>5</Notes>
  <HiddenSlides>4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Cambria Math</vt:lpstr>
      <vt:lpstr>Tahoma</vt:lpstr>
      <vt:lpstr>Times New Roman</vt:lpstr>
      <vt:lpstr>Trebuchet MS</vt:lpstr>
      <vt:lpstr>Wingdings 3</vt:lpstr>
      <vt:lpstr>Facet</vt:lpstr>
      <vt:lpstr>Microsoft Excel Worksheet</vt:lpstr>
      <vt:lpstr>Apriori Parallel Data Mining</vt:lpstr>
      <vt:lpstr>Apriori Algorithm</vt:lpstr>
      <vt:lpstr>PowerPoint Presentation</vt:lpstr>
      <vt:lpstr>Association rules</vt:lpstr>
      <vt:lpstr>Serial Algorithm</vt:lpstr>
      <vt:lpstr>Parallel Algorithm</vt:lpstr>
      <vt:lpstr>Static Load Balancing</vt:lpstr>
      <vt:lpstr>Centralized Dynamic Load balancing</vt:lpstr>
      <vt:lpstr>Datasets </vt:lpstr>
      <vt:lpstr>Results – DS2</vt:lpstr>
      <vt:lpstr>Results – DS4</vt:lpstr>
      <vt:lpstr>Results</vt:lpstr>
      <vt:lpstr>[SET/20 RED RETROSPOT PAPER NAPKINS, SET/6 RED SPOTTY PAPER CUPS]</vt:lpstr>
      <vt:lpstr>[SET/20 RED RETROSPOT PAPER NAPKINS, SET/6 RED SPOTTY PAPER CUPS] -&gt;  [SET/6 RED SPOTTY PAPER PLATES] confidence=0.895 </vt:lpstr>
      <vt:lpstr>[WOODEN TREE CHRISTMAS SCANDINAVIAN] -&gt; [WOODEN STAR CHRISTMAS SCANDINAVIAN] confidence=0.822 </vt:lpstr>
      <vt:lpstr>PowerPoint Presentation</vt:lpstr>
      <vt:lpstr>Rules generated</vt:lpstr>
      <vt:lpstr>Results – DS1</vt:lpstr>
      <vt:lpstr>Results – DS3</vt:lpstr>
      <vt:lpstr>Results – DS5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Data Mining</dc:title>
  <dc:creator>Liz Gorbonos</dc:creator>
  <cp:lastModifiedBy>Liz Gorbonos</cp:lastModifiedBy>
  <cp:revision>27</cp:revision>
  <dcterms:created xsi:type="dcterms:W3CDTF">2017-12-01T00:12:18Z</dcterms:created>
  <dcterms:modified xsi:type="dcterms:W3CDTF">2017-12-01T21:11:00Z</dcterms:modified>
</cp:coreProperties>
</file>