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2"/>
  </p:notesMasterIdLst>
  <p:sldIdLst>
    <p:sldId id="256" r:id="rId2"/>
    <p:sldId id="257" r:id="rId3"/>
    <p:sldId id="268" r:id="rId4"/>
    <p:sldId id="269" r:id="rId5"/>
    <p:sldId id="258" r:id="rId6"/>
    <p:sldId id="259" r:id="rId7"/>
    <p:sldId id="270" r:id="rId8"/>
    <p:sldId id="271" r:id="rId9"/>
    <p:sldId id="260" r:id="rId10"/>
    <p:sldId id="273" r:id="rId11"/>
    <p:sldId id="274" r:id="rId12"/>
    <p:sldId id="278" r:id="rId13"/>
    <p:sldId id="265" r:id="rId14"/>
    <p:sldId id="267" r:id="rId15"/>
    <p:sldId id="266" r:id="rId16"/>
    <p:sldId id="279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5158" autoAdjust="0"/>
  </p:normalViewPr>
  <p:slideViewPr>
    <p:cSldViewPr snapToGrid="0">
      <p:cViewPr varScale="1">
        <p:scale>
          <a:sx n="61" d="100"/>
          <a:sy n="61" d="100"/>
        </p:scale>
        <p:origin x="100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Laurier\CP631\git\Term-Project\parallel%20liz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>
                <a:effectLst/>
              </a:rPr>
              <a:t>DS2 - Time to run (seconds) / CPUs  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benchmarks1!$F$52:$F$57</c:f>
              <c:numCache>
                <c:formatCode>General</c:formatCode>
                <c:ptCount val="6"/>
                <c:pt idx="0">
                  <c:v>73.727000000000004</c:v>
                </c:pt>
                <c:pt idx="1">
                  <c:v>36.863500000000002</c:v>
                </c:pt>
                <c:pt idx="2">
                  <c:v>18.431750000000001</c:v>
                </c:pt>
                <c:pt idx="3">
                  <c:v>9.2158750000000005</c:v>
                </c:pt>
                <c:pt idx="4">
                  <c:v>4.6079375000000002</c:v>
                </c:pt>
                <c:pt idx="5">
                  <c:v>2.3039687500000001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BD-451B-926A-205AF0206ED9}"/>
            </c:ext>
          </c:extLst>
        </c:ser>
        <c:ser>
          <c:idx val="2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benchmarks1!$H$52:$H$57</c:f>
              <c:numCache>
                <c:formatCode>General</c:formatCode>
                <c:ptCount val="6"/>
                <c:pt idx="1">
                  <c:v>69.293772000000004</c:v>
                </c:pt>
                <c:pt idx="2">
                  <c:v>29.291989000000001</c:v>
                </c:pt>
                <c:pt idx="3">
                  <c:v>25.352391999999998</c:v>
                </c:pt>
                <c:pt idx="4">
                  <c:v>31.192833</c:v>
                </c:pt>
                <c:pt idx="5">
                  <c:v>65.150000000000006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BD-451B-926A-205AF0206ED9}"/>
            </c:ext>
          </c:extLst>
        </c:ser>
        <c:ser>
          <c:idx val="1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benchmarks1!$G$52:$G$57</c:f>
              <c:numCache>
                <c:formatCode>General</c:formatCode>
                <c:ptCount val="6"/>
                <c:pt idx="1">
                  <c:v>228.40510900000001</c:v>
                </c:pt>
                <c:pt idx="2">
                  <c:v>105.15545299999999</c:v>
                </c:pt>
                <c:pt idx="3">
                  <c:v>91.531963000000005</c:v>
                </c:pt>
                <c:pt idx="4">
                  <c:v>89.705637999999993</c:v>
                </c:pt>
                <c:pt idx="5">
                  <c:v>89.324792000000002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BD-451B-926A-205AF0206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843344"/>
        <c:axId val="242006688"/>
      </c:lineChart>
      <c:catAx>
        <c:axId val="23884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006688"/>
        <c:crosses val="autoZero"/>
        <c:auto val="1"/>
        <c:lblAlgn val="ctr"/>
        <c:lblOffset val="100"/>
        <c:noMultiLvlLbl val="0"/>
      </c:catAx>
      <c:valAx>
        <c:axId val="24200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4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>
                <a:effectLst/>
              </a:rPr>
              <a:t>DS4 - Time to run (seconds) / CPUs  </a:t>
            </a:r>
            <a:endParaRPr lang="en-US" sz="2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benchmarks1!$E$91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benchmarks1!$B$91:$B$96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benchmarks1!$F$91:$F$96</c:f>
              <c:numCache>
                <c:formatCode>General</c:formatCode>
                <c:ptCount val="6"/>
                <c:pt idx="0">
                  <c:v>34.387</c:v>
                </c:pt>
                <c:pt idx="1">
                  <c:v>17.1935</c:v>
                </c:pt>
                <c:pt idx="2">
                  <c:v>8.5967500000000001</c:v>
                </c:pt>
                <c:pt idx="3">
                  <c:v>4.2983750000000001</c:v>
                </c:pt>
                <c:pt idx="4">
                  <c:v>2.1491875</c:v>
                </c:pt>
                <c:pt idx="5">
                  <c:v>1.07459375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E-423E-8CC9-883C23E5B57B}"/>
            </c:ext>
          </c:extLst>
        </c:ser>
        <c:ser>
          <c:idx val="1"/>
          <c:order val="1"/>
          <c:tx>
            <c:strRef>
              <c:f>benchmarks1!$H$90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benchmarks1!$H$91:$H$96</c:f>
              <c:numCache>
                <c:formatCode>General</c:formatCode>
                <c:ptCount val="6"/>
                <c:pt idx="1">
                  <c:v>21.149856</c:v>
                </c:pt>
                <c:pt idx="2">
                  <c:v>11.549403</c:v>
                </c:pt>
                <c:pt idx="3">
                  <c:v>7.0240900000000002</c:v>
                </c:pt>
                <c:pt idx="4">
                  <c:v>4.5893040000000003</c:v>
                </c:pt>
                <c:pt idx="5">
                  <c:v>2.3775900000000001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AE-423E-8CC9-883C23E5B57B}"/>
            </c:ext>
          </c:extLst>
        </c:ser>
        <c:ser>
          <c:idx val="2"/>
          <c:order val="2"/>
          <c:tx>
            <c:strRef>
              <c:f>benchmarks1!$G$90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benchmarks1!$G$91:$G$96</c:f>
              <c:numCache>
                <c:formatCode>General</c:formatCode>
                <c:ptCount val="6"/>
                <c:pt idx="1">
                  <c:v>80.918368999999998</c:v>
                </c:pt>
                <c:pt idx="2">
                  <c:v>15.70299</c:v>
                </c:pt>
                <c:pt idx="3">
                  <c:v>12.739561</c:v>
                </c:pt>
                <c:pt idx="4">
                  <c:v>10.725018</c:v>
                </c:pt>
                <c:pt idx="5">
                  <c:v>10.889367999999999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AE-423E-8CC9-883C23E5B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468496"/>
        <c:axId val="296056512"/>
      </c:lineChart>
      <c:catAx>
        <c:axId val="2444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512"/>
        <c:crosses val="autoZero"/>
        <c:auto val="1"/>
        <c:lblAlgn val="ctr"/>
        <c:lblOffset val="100"/>
        <c:noMultiLvlLbl val="0"/>
      </c:catAx>
      <c:valAx>
        <c:axId val="29605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DS1 - </a:t>
            </a:r>
            <a:r>
              <a:rPr lang="en-US" sz="1400" b="0" i="0" u="none" strike="noStrike" baseline="0">
                <a:effectLst/>
              </a:rPr>
              <a:t>Time to run (seconds) / CPUs </a:t>
            </a:r>
            <a:r>
              <a:rPr lang="en-US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Perfect</c:v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benchmarks1!$F$14:$F$19</c:f>
              <c:numCache>
                <c:formatCode>General</c:formatCode>
                <c:ptCount val="6"/>
                <c:pt idx="0">
                  <c:v>4.49</c:v>
                </c:pt>
                <c:pt idx="1">
                  <c:v>2.2450000000000001</c:v>
                </c:pt>
                <c:pt idx="2">
                  <c:v>1.1225000000000001</c:v>
                </c:pt>
                <c:pt idx="3">
                  <c:v>0.56125000000000003</c:v>
                </c:pt>
                <c:pt idx="4">
                  <c:v>0.28062500000000001</c:v>
                </c:pt>
                <c:pt idx="5">
                  <c:v>0.14031250000000001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A-4E23-A324-C07A4247900F}"/>
            </c:ext>
          </c:extLst>
        </c:ser>
        <c:ser>
          <c:idx val="1"/>
          <c:order val="1"/>
          <c:tx>
            <c:v>Static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benchmarks1!$H$14:$H$19</c:f>
              <c:numCache>
                <c:formatCode>General</c:formatCode>
                <c:ptCount val="6"/>
                <c:pt idx="1">
                  <c:v>3.4048729999999998</c:v>
                </c:pt>
                <c:pt idx="2">
                  <c:v>1.9435229999999999</c:v>
                </c:pt>
                <c:pt idx="3">
                  <c:v>1.633813</c:v>
                </c:pt>
                <c:pt idx="4">
                  <c:v>1.3499570000000001</c:v>
                </c:pt>
                <c:pt idx="5">
                  <c:v>1.5115069999999999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A-4E23-A324-C07A4247900F}"/>
            </c:ext>
          </c:extLst>
        </c:ser>
        <c:ser>
          <c:idx val="0"/>
          <c:order val="2"/>
          <c:tx>
            <c:v>Dynamic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benchmarks1!$G$14:$G$19</c:f>
              <c:numCache>
                <c:formatCode>General</c:formatCode>
                <c:ptCount val="6"/>
                <c:pt idx="1">
                  <c:v>16.606268</c:v>
                </c:pt>
                <c:pt idx="2">
                  <c:v>7.3468660000000003</c:v>
                </c:pt>
                <c:pt idx="3">
                  <c:v>6.6377360000000003</c:v>
                </c:pt>
                <c:pt idx="4">
                  <c:v>13.498799999999999</c:v>
                </c:pt>
                <c:pt idx="5">
                  <c:v>13.660195999999999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A-4E23-A324-C07A4247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DS3 -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benchmarks1!$F$71:$F$76</c:f>
              <c:numCache>
                <c:formatCode>General</c:formatCode>
                <c:ptCount val="6"/>
                <c:pt idx="0">
                  <c:v>140.49</c:v>
                </c:pt>
                <c:pt idx="1">
                  <c:v>70.245000000000005</c:v>
                </c:pt>
                <c:pt idx="2">
                  <c:v>35.122500000000002</c:v>
                </c:pt>
                <c:pt idx="3">
                  <c:v>17.561250000000001</c:v>
                </c:pt>
                <c:pt idx="4">
                  <c:v>8.7806250000000006</c:v>
                </c:pt>
                <c:pt idx="5">
                  <c:v>4.3903125000000003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9-4365-90BB-8449B8BB8E75}"/>
            </c:ext>
          </c:extLst>
        </c:ser>
        <c:ser>
          <c:idx val="1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benchmarks1!$H$71:$H$76</c:f>
              <c:numCache>
                <c:formatCode>General</c:formatCode>
                <c:ptCount val="6"/>
                <c:pt idx="1">
                  <c:v>169.31594799999999</c:v>
                </c:pt>
                <c:pt idx="2">
                  <c:v>78.968085000000002</c:v>
                </c:pt>
                <c:pt idx="3">
                  <c:v>76.875411999999997</c:v>
                </c:pt>
                <c:pt idx="4">
                  <c:v>94.163968999999994</c:v>
                </c:pt>
                <c:pt idx="5">
                  <c:v>128.64400000000001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9-4365-90BB-8449B8BB8E75}"/>
            </c:ext>
          </c:extLst>
        </c:ser>
        <c:ser>
          <c:idx val="2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benchmarks1!$G$71:$G$76</c:f>
              <c:numCache>
                <c:formatCode>General</c:formatCode>
                <c:ptCount val="6"/>
                <c:pt idx="1">
                  <c:v>493.903569</c:v>
                </c:pt>
                <c:pt idx="2">
                  <c:v>297.01489700000002</c:v>
                </c:pt>
                <c:pt idx="3">
                  <c:v>263.01683000000003</c:v>
                </c:pt>
                <c:pt idx="4">
                  <c:v>234.289919</c:v>
                </c:pt>
                <c:pt idx="5">
                  <c:v>234.87169499999999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9-4365-90BB-8449B8BB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450016"/>
        <c:axId val="326312816"/>
      </c:lineChart>
      <c:catAx>
        <c:axId val="2434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312816"/>
        <c:crosses val="autoZero"/>
        <c:auto val="1"/>
        <c:lblAlgn val="ctr"/>
        <c:lblOffset val="100"/>
        <c:noMultiLvlLbl val="0"/>
      </c:catAx>
      <c:valAx>
        <c:axId val="3263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4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DS5 -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benchmarks1!$E$33</c:f>
              <c:strCache>
                <c:ptCount val="1"/>
                <c:pt idx="0">
                  <c:v>Perfect</c:v>
                </c:pt>
              </c:strCache>
            </c:strRef>
          </c:tx>
          <c:spPr>
            <a:ln>
              <a:solidFill>
                <a:schemeClr val="accent1"/>
              </a:solidFill>
              <a:prstDash val="sysDot"/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benchmarks1!$F$33:$F$38</c:f>
              <c:numCache>
                <c:formatCode>General</c:formatCode>
                <c:ptCount val="6"/>
                <c:pt idx="0">
                  <c:v>147.57900000000001</c:v>
                </c:pt>
                <c:pt idx="1">
                  <c:v>73.789500000000004</c:v>
                </c:pt>
                <c:pt idx="2">
                  <c:v>36.894750000000002</c:v>
                </c:pt>
                <c:pt idx="3">
                  <c:v>18.447375000000001</c:v>
                </c:pt>
                <c:pt idx="4">
                  <c:v>9.2236875000000005</c:v>
                </c:pt>
                <c:pt idx="5">
                  <c:v>4.6118437500000002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1-4507-95A4-FC3F281CB26A}"/>
            </c:ext>
          </c:extLst>
        </c:ser>
        <c:ser>
          <c:idx val="3"/>
          <c:order val="1"/>
          <c:tx>
            <c:strRef>
              <c:f>benchmarks1!$H$32</c:f>
              <c:strCache>
                <c:ptCount val="1"/>
                <c:pt idx="0">
                  <c:v>Static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benchmarks1!$H$33:$H$38</c:f>
              <c:numCache>
                <c:formatCode>General</c:formatCode>
                <c:ptCount val="6"/>
                <c:pt idx="1">
                  <c:v>59.172030999999997</c:v>
                </c:pt>
                <c:pt idx="2">
                  <c:v>23.670677000000001</c:v>
                </c:pt>
                <c:pt idx="3">
                  <c:v>11.454482</c:v>
                </c:pt>
                <c:pt idx="4">
                  <c:v>7.4842339999999998</c:v>
                </c:pt>
                <c:pt idx="5">
                  <c:v>5.5893259999999998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91-4507-95A4-FC3F281CB26A}"/>
            </c:ext>
          </c:extLst>
        </c:ser>
        <c:ser>
          <c:idx val="4"/>
          <c:order val="2"/>
          <c:tx>
            <c:strRef>
              <c:f>benchmarks1!$G$32</c:f>
              <c:strCache>
                <c:ptCount val="1"/>
                <c:pt idx="0">
                  <c:v>Dynamic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benchmarks1!$G$33:$G$38</c:f>
              <c:numCache>
                <c:formatCode>General</c:formatCode>
                <c:ptCount val="6"/>
                <c:pt idx="1">
                  <c:v>199.43262300000001</c:v>
                </c:pt>
                <c:pt idx="2">
                  <c:v>100.21658600000001</c:v>
                </c:pt>
                <c:pt idx="3">
                  <c:v>89.444862999999998</c:v>
                </c:pt>
                <c:pt idx="4">
                  <c:v>95.633289000000005</c:v>
                </c:pt>
                <c:pt idx="5">
                  <c:v>118.920745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91-4507-95A4-FC3F281CB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2022-104F-4C87-AA5E-83BA1D21043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0E1E-1C18-4A39-AA11-4DAEC44B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worked best at 8 CPUs – speedup of 2.9</a:t>
            </a:r>
            <a:endParaRPr lang="en-US" b="0" dirty="0"/>
          </a:p>
          <a:p>
            <a:r>
              <a:rPr lang="en-US" b="0" dirty="0"/>
              <a:t>Dynamic was in fact a slowdown – dataset  is relatively small and the dynamic version uses a lot of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got a speedup of 14  (32 CPUs)</a:t>
            </a:r>
          </a:p>
          <a:p>
            <a:r>
              <a:rPr lang="en-US" dirty="0"/>
              <a:t>Dynamic – got to a max speedup of 3.2 at 16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speedup – 3.33 (16 CPUs)</a:t>
            </a:r>
          </a:p>
          <a:p>
            <a:r>
              <a:rPr lang="en-US" dirty="0"/>
              <a:t>Dynamic speedup – 0.68 –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1.83 (8 CPUs)</a:t>
            </a:r>
          </a:p>
          <a:p>
            <a:r>
              <a:rPr lang="en-US" dirty="0"/>
              <a:t>Dynamic – 0.6 -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26.4 speedup (32 cores). </a:t>
            </a:r>
            <a:r>
              <a:rPr lang="en-US" dirty="0" err="1"/>
              <a:t>Superlinear</a:t>
            </a:r>
            <a:r>
              <a:rPr lang="en-US" dirty="0"/>
              <a:t> speedup</a:t>
            </a:r>
          </a:p>
          <a:p>
            <a:r>
              <a:rPr lang="en-US" dirty="0"/>
              <a:t>Dynamic – 1.65 (8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7669-6C17-4391-A07F-2A431FE7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Apriori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Parallel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782B-CA5D-4969-8917-B4651B08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CP431/631 </a:t>
            </a:r>
          </a:p>
          <a:p>
            <a:r>
              <a:rPr lang="en-US" dirty="0"/>
              <a:t> Term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2D1EF-E9BB-4C87-832D-DB6EDAC8FAE0}"/>
              </a:ext>
            </a:extLst>
          </p:cNvPr>
          <p:cNvSpPr txBox="1"/>
          <p:nvPr/>
        </p:nvSpPr>
        <p:spPr>
          <a:xfrm>
            <a:off x="0" y="6116923"/>
            <a:ext cx="16302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Omer Tal</a:t>
            </a:r>
          </a:p>
          <a:p>
            <a:r>
              <a:rPr lang="en-US" sz="1200" dirty="0"/>
              <a:t>Elizabeth </a:t>
            </a:r>
            <a:r>
              <a:rPr lang="en-US" sz="1400" dirty="0"/>
              <a:t>Gorbonos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Tianran</a:t>
            </a:r>
            <a:r>
              <a:rPr lang="en-US" sz="12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475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8EB31C-4457-4DA5-88F9-F6157C02C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95673"/>
              </p:ext>
            </p:extLst>
          </p:nvPr>
        </p:nvGraphicFramePr>
        <p:xfrm>
          <a:off x="677334" y="1465942"/>
          <a:ext cx="7929637" cy="464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42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036-AC08-4761-9C9F-83035E97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79466" cy="4428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518B87-FD4A-4A1E-9619-2B2214B47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873449"/>
              </p:ext>
            </p:extLst>
          </p:nvPr>
        </p:nvGraphicFramePr>
        <p:xfrm>
          <a:off x="943429" y="1382483"/>
          <a:ext cx="7707085" cy="470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29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42A6-3D30-4A36-B400-83A6959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0496-38CF-4509-AF43-41626CC3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DS2:</a:t>
            </a:r>
          </a:p>
          <a:p>
            <a:pPr lvl="1"/>
            <a:r>
              <a:rPr lang="en-US" dirty="0"/>
              <a:t>4 Levels of 1087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195 rules using support&gt;0.01 and confidence&gt;0.6</a:t>
            </a:r>
          </a:p>
          <a:p>
            <a:r>
              <a:rPr lang="en-US" dirty="0"/>
              <a:t>DS4:</a:t>
            </a:r>
          </a:p>
          <a:p>
            <a:pPr lvl="1"/>
            <a:r>
              <a:rPr lang="en-US" dirty="0"/>
              <a:t>6 levels of 2254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370 rules using support&gt;0.15 and confidence&gt;0.85</a:t>
            </a:r>
          </a:p>
        </p:txBody>
      </p:sp>
    </p:spTree>
    <p:extLst>
      <p:ext uri="{BB962C8B-B14F-4D97-AF65-F5344CB8AC3E}">
        <p14:creationId xmlns:p14="http://schemas.microsoft.com/office/powerpoint/2010/main" val="382145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confidence=0.895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7-7E8E-49E5-ABBF-1EA4870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[WOODEN TREE CHRISTMAS SCANDINAVIAN] -&gt; [WOODEN STAR CHRISTMAS SCANDINAVIAN] confidence=0.822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D5D77C-AFA4-4D4A-A80E-A18AC09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" y="2299736"/>
            <a:ext cx="5849303" cy="441911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158E9C-55D7-4A16-8ACE-FA8C72BC89B9}"/>
              </a:ext>
            </a:extLst>
          </p:cNvPr>
          <p:cNvSpPr/>
          <p:nvPr/>
        </p:nvSpPr>
        <p:spPr>
          <a:xfrm rot="20978275">
            <a:off x="4245517" y="2394748"/>
            <a:ext cx="675280" cy="671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questionspedia.com/wp-content/uploads/2016/08/Either-or-Questions.jpg">
            <a:extLst>
              <a:ext uri="{FF2B5EF4-FFF2-40B4-BE49-F238E27FC236}">
                <a16:creationId xmlns:a16="http://schemas.microsoft.com/office/drawing/2014/main" id="{60D2191A-C9FB-4DEF-A509-62CCF770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8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D2B4-DD83-4D1D-A4B6-A204F4B7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48EA5F-7BF9-4140-B4E6-A357DF481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07394" y="2217737"/>
          <a:ext cx="5937250" cy="3713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415051180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214757835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482904739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1854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levels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Frequent item 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6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1 - 70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2 - 58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3 - 25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4 - 6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67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1 - 598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2 - 404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3 - 82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4 - 3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29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1 - 371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2 - 7624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3 - 13815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4 - 14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08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1 - 39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2 - 346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3 - 947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4 - 767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5 - 153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6 - 2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11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results as DS1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6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5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874-28DF-494A-B77B-7276A49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5DC716-C8BE-44C8-9A2B-DEF36220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20626"/>
              </p:ext>
            </p:extLst>
          </p:nvPr>
        </p:nvGraphicFramePr>
        <p:xfrm>
          <a:off x="1528549" y="1433015"/>
          <a:ext cx="7192370" cy="444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73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5A5-7B9B-487D-9A52-C7FCEDD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3406BB-9FB9-43F8-8FF4-514771A3B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337423"/>
              </p:ext>
            </p:extLst>
          </p:nvPr>
        </p:nvGraphicFramePr>
        <p:xfrm>
          <a:off x="1091821" y="1351128"/>
          <a:ext cx="7642746" cy="454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5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A4F-CE7A-448E-B18B-0FFCDB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Recap: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is an iterative algorithm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aims to find the most frequent itemset in a list of transactions</a:t>
                </a:r>
              </a:p>
              <a:p>
                <a:pPr lvl="1"/>
                <a:r>
                  <a:rPr lang="en-US" sz="1800" dirty="0"/>
                  <a:t>It uses them to generate association rules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Definitions:</a:t>
                </a:r>
              </a:p>
              <a:p>
                <a:pPr lvl="1"/>
                <a:r>
                  <a:rPr lang="en-US" sz="1800" dirty="0"/>
                  <a:t>Itemset – a group of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items.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Support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Frequent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–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which have support greater than minimum support</a:t>
                </a:r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2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A43-BA18-442B-8899-6266020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29B6DD-AA2D-47D9-9FC7-CD4F2DC08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245114"/>
              </p:ext>
            </p:extLst>
          </p:nvPr>
        </p:nvGraphicFramePr>
        <p:xfrm>
          <a:off x="1009934" y="1392072"/>
          <a:ext cx="7874759" cy="43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57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4BFEE85E-8C53-4B42-9B33-64E6D090434A}"/>
              </a:ext>
            </a:extLst>
          </p:cNvPr>
          <p:cNvGrpSpPr>
            <a:grpSpLocks/>
          </p:cNvGrpSpPr>
          <p:nvPr/>
        </p:nvGrpSpPr>
        <p:grpSpPr bwMode="auto">
          <a:xfrm>
            <a:off x="2572543" y="1862483"/>
            <a:ext cx="1073150" cy="457200"/>
            <a:chOff x="1374" y="1432"/>
            <a:chExt cx="676" cy="28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257FD6AC-A25B-4EB5-A028-A72041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3265B2E-3303-4A9F-BCF7-A62557DEB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CB293901-0938-4EA0-B8BF-1DAA19294D51}"/>
              </a:ext>
            </a:extLst>
          </p:cNvPr>
          <p:cNvGrpSpPr>
            <a:grpSpLocks/>
          </p:cNvGrpSpPr>
          <p:nvPr/>
        </p:nvGrpSpPr>
        <p:grpSpPr bwMode="auto">
          <a:xfrm>
            <a:off x="3150393" y="1057621"/>
            <a:ext cx="2327275" cy="1947862"/>
            <a:chOff x="1738" y="925"/>
            <a:chExt cx="1466" cy="1227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9EFAE903-8703-4190-BE4C-77BEDA865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Worksheet" r:id="rId3" imgW="1619701" imgH="2086337" progId="Excel.Sheet.8">
                    <p:embed/>
                  </p:oleObj>
                </mc:Choice>
                <mc:Fallback>
                  <p:oleObj name="Worksheet" r:id="rId3" imgW="1619701" imgH="2086337" progId="Excel.Sheet.8">
                    <p:embed/>
                    <p:pic>
                      <p:nvPicPr>
                        <p:cNvPr id="17414" name="Object 6">
                          <a:extLst>
                            <a:ext uri="{FF2B5EF4-FFF2-40B4-BE49-F238E27FC236}">
                              <a16:creationId xmlns:a16="http://schemas.microsoft.com/office/drawing/2014/main" id="{5CD481BF-8D2A-4BDD-9D07-A700683C2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FC4D741-1300-4B62-8E28-9C571DD11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0E9AD13F-F20D-4CA0-846E-CA6F49030D23}"/>
              </a:ext>
            </a:extLst>
          </p:cNvPr>
          <p:cNvGrpSpPr>
            <a:grpSpLocks/>
          </p:cNvGrpSpPr>
          <p:nvPr/>
        </p:nvGrpSpPr>
        <p:grpSpPr bwMode="auto">
          <a:xfrm>
            <a:off x="5738018" y="1149696"/>
            <a:ext cx="2484438" cy="1662112"/>
            <a:chOff x="3368" y="983"/>
            <a:chExt cx="1565" cy="1047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3519B3B6-CC51-4A89-83B1-86ED0F920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Worksheet" r:id="rId5" imgW="1619701" imgH="1743437" progId="Excel.Sheet.8">
                    <p:embed/>
                  </p:oleObj>
                </mc:Choice>
                <mc:Fallback>
                  <p:oleObj name="Worksheet" r:id="rId5" imgW="1619701" imgH="1743437" progId="Excel.Sheet.8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id="{D6BB46B8-4DE1-4609-B93C-4453F27A7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E828DDE-60B5-432A-BE55-C03ED48D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70331E40-7389-474C-BEE4-ABE5A834C7C4}"/>
              </a:ext>
            </a:extLst>
          </p:cNvPr>
          <p:cNvGrpSpPr>
            <a:grpSpLocks/>
          </p:cNvGrpSpPr>
          <p:nvPr/>
        </p:nvGrpSpPr>
        <p:grpSpPr bwMode="auto">
          <a:xfrm>
            <a:off x="692943" y="3318221"/>
            <a:ext cx="2228850" cy="1828800"/>
            <a:chOff x="190" y="2349"/>
            <a:chExt cx="1404" cy="1152"/>
          </a:xfrm>
        </p:grpSpPr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C01B5AA0-822A-4638-B60E-29E403AE1A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Worksheet" r:id="rId7" imgW="1581421" imgH="1743437" progId="Excel.Sheet.8">
                    <p:embed/>
                  </p:oleObj>
                </mc:Choice>
                <mc:Fallback>
                  <p:oleObj name="Worksheet" r:id="rId7" imgW="1581421" imgH="1743437" progId="Excel.Sheet.8">
                    <p:embed/>
                    <p:pic>
                      <p:nvPicPr>
                        <p:cNvPr id="17422" name="Object 14">
                          <a:extLst>
                            <a:ext uri="{FF2B5EF4-FFF2-40B4-BE49-F238E27FC236}">
                              <a16:creationId xmlns:a16="http://schemas.microsoft.com/office/drawing/2014/main" id="{2D2AD031-5EC3-42E2-8DAB-7BB259B9C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A058950-6AD2-41C2-9D75-F42BA38E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DE2FF377-64F3-45D1-85DF-449CD312584F}"/>
              </a:ext>
            </a:extLst>
          </p:cNvPr>
          <p:cNvGrpSpPr>
            <a:grpSpLocks/>
          </p:cNvGrpSpPr>
          <p:nvPr/>
        </p:nvGrpSpPr>
        <p:grpSpPr bwMode="auto">
          <a:xfrm>
            <a:off x="3120231" y="2921346"/>
            <a:ext cx="2208212" cy="2408237"/>
            <a:chOff x="1719" y="2099"/>
            <a:chExt cx="1391" cy="1517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0E950F6A-CF5E-4CE4-A36B-4E5D77728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Worksheet" r:id="rId9" imgW="1581421" imgH="2429237" progId="Excel.Sheet.8">
                    <p:embed/>
                  </p:oleObj>
                </mc:Choice>
                <mc:Fallback>
                  <p:oleObj name="Worksheet" r:id="rId9" imgW="1581421" imgH="2429237" progId="Excel.Sheet.8">
                    <p:embed/>
                    <p:pic>
                      <p:nvPicPr>
                        <p:cNvPr id="17421" name="Object 13">
                          <a:extLst>
                            <a:ext uri="{FF2B5EF4-FFF2-40B4-BE49-F238E27FC236}">
                              <a16:creationId xmlns:a16="http://schemas.microsoft.com/office/drawing/2014/main" id="{81A6FAE5-2EAA-4207-ADF9-EA8F66412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BB078C2-3B92-4028-BBCA-AD82B516E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BEE6C836-3AC5-47DA-9E7E-B625838BCC2B}"/>
              </a:ext>
            </a:extLst>
          </p:cNvPr>
          <p:cNvGrpSpPr>
            <a:grpSpLocks/>
          </p:cNvGrpSpPr>
          <p:nvPr/>
        </p:nvGrpSpPr>
        <p:grpSpPr bwMode="auto">
          <a:xfrm>
            <a:off x="6407943" y="2970558"/>
            <a:ext cx="1714500" cy="2333625"/>
            <a:chOff x="3790" y="2130"/>
            <a:chExt cx="1080" cy="1470"/>
          </a:xfrm>
        </p:grpSpPr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id="{ABC4328E-2A52-4C5D-B454-705CD8401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Worksheet" r:id="rId11" imgW="990961" imgH="2429237" progId="Excel.Sheet.8">
                    <p:embed/>
                  </p:oleObj>
                </mc:Choice>
                <mc:Fallback>
                  <p:oleObj name="Worksheet" r:id="rId11" imgW="990961" imgH="2429237" progId="Excel.Sheet.8">
                    <p:embed/>
                    <p:pic>
                      <p:nvPicPr>
                        <p:cNvPr id="17420" name="Object 12">
                          <a:extLst>
                            <a:ext uri="{FF2B5EF4-FFF2-40B4-BE49-F238E27FC236}">
                              <a16:creationId xmlns:a16="http://schemas.microsoft.com/office/drawing/2014/main" id="{96464CD3-64A6-419D-8C31-B4E5BE66A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4870761F-1AF2-4E0B-BDC1-D631E99FE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DEA68E29-20DB-461C-B6CB-03F20D2B614D}"/>
              </a:ext>
            </a:extLst>
          </p:cNvPr>
          <p:cNvGrpSpPr>
            <a:grpSpLocks/>
          </p:cNvGrpSpPr>
          <p:nvPr/>
        </p:nvGrpSpPr>
        <p:grpSpPr bwMode="auto">
          <a:xfrm>
            <a:off x="5518943" y="3340446"/>
            <a:ext cx="1120775" cy="501650"/>
            <a:chOff x="3230" y="2363"/>
            <a:chExt cx="706" cy="31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B049B342-B239-408B-9C52-6356D6BF8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6639DC7D-946B-4B64-92A6-55FBBCB37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sp>
        <p:nvSpPr>
          <p:cNvPr id="25" name="AutoShape 20">
            <a:extLst>
              <a:ext uri="{FF2B5EF4-FFF2-40B4-BE49-F238E27FC236}">
                <a16:creationId xmlns:a16="http://schemas.microsoft.com/office/drawing/2014/main" id="{0C0EC895-0E5D-4B27-9DB5-B85C9613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618" y="2659408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" name="Group 40">
            <a:extLst>
              <a:ext uri="{FF2B5EF4-FFF2-40B4-BE49-F238E27FC236}">
                <a16:creationId xmlns:a16="http://schemas.microsoft.com/office/drawing/2014/main" id="{1813FCB3-D2CB-480A-9BA0-225B38E6BAEA}"/>
              </a:ext>
            </a:extLst>
          </p:cNvPr>
          <p:cNvGrpSpPr>
            <a:grpSpLocks/>
          </p:cNvGrpSpPr>
          <p:nvPr/>
        </p:nvGrpSpPr>
        <p:grpSpPr bwMode="auto">
          <a:xfrm>
            <a:off x="1089818" y="5391496"/>
            <a:ext cx="1593850" cy="819150"/>
            <a:chOff x="440" y="3655"/>
            <a:chExt cx="1004" cy="516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AC35281B-AA01-4710-BE69-224B66878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28" name="Object 24">
              <a:extLst>
                <a:ext uri="{FF2B5EF4-FFF2-40B4-BE49-F238E27FC236}">
                  <a16:creationId xmlns:a16="http://schemas.microsoft.com/office/drawing/2014/main" id="{F1425A32-135A-455F-BFC9-B3C0C5320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Worksheet" r:id="rId13" imgW="990961" imgH="714737" progId="Excel.Sheet.8">
                    <p:embed/>
                  </p:oleObj>
                </mc:Choice>
                <mc:Fallback>
                  <p:oleObj name="Worksheet" r:id="rId13" imgW="990961" imgH="714737" progId="Excel.Sheet.8">
                    <p:embed/>
                    <p:pic>
                      <p:nvPicPr>
                        <p:cNvPr id="17432" name="Object 24">
                          <a:extLst>
                            <a:ext uri="{FF2B5EF4-FFF2-40B4-BE49-F238E27FC236}">
                              <a16:creationId xmlns:a16="http://schemas.microsoft.com/office/drawing/2014/main" id="{12468C05-80F8-4086-AE92-984BB47E5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0694CB0C-B5CF-4132-B4F1-B6DABC170C6B}"/>
              </a:ext>
            </a:extLst>
          </p:cNvPr>
          <p:cNvGrpSpPr>
            <a:grpSpLocks/>
          </p:cNvGrpSpPr>
          <p:nvPr/>
        </p:nvGrpSpPr>
        <p:grpSpPr bwMode="auto">
          <a:xfrm>
            <a:off x="2926556" y="5470871"/>
            <a:ext cx="1692275" cy="457200"/>
            <a:chOff x="1597" y="3705"/>
            <a:chExt cx="1066" cy="288"/>
          </a:xfrm>
        </p:grpSpPr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383F4C96-905B-4748-8854-4742D7FD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ADA9908D-5B5A-48E3-A59B-24B7ECB43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id="{CD1FFFEB-5FD4-46D1-BDE4-D0B58843F80F}"/>
              </a:ext>
            </a:extLst>
          </p:cNvPr>
          <p:cNvGrpSpPr>
            <a:grpSpLocks/>
          </p:cNvGrpSpPr>
          <p:nvPr/>
        </p:nvGrpSpPr>
        <p:grpSpPr bwMode="auto">
          <a:xfrm>
            <a:off x="4506118" y="5380383"/>
            <a:ext cx="2208213" cy="855663"/>
            <a:chOff x="2592" y="3648"/>
            <a:chExt cx="1391" cy="539"/>
          </a:xfrm>
        </p:grpSpPr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715C6DA2-66D4-4693-9D42-EC489A9B7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34" name="Object 26">
              <a:extLst>
                <a:ext uri="{FF2B5EF4-FFF2-40B4-BE49-F238E27FC236}">
                  <a16:creationId xmlns:a16="http://schemas.microsoft.com/office/drawing/2014/main" id="{AC6A33C9-7B33-49E9-BB9D-FADCD4A82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Worksheet" r:id="rId15" imgW="1581421" imgH="705332" progId="Excel.Sheet.8">
                    <p:embed/>
                  </p:oleObj>
                </mc:Choice>
                <mc:Fallback>
                  <p:oleObj name="Worksheet" r:id="rId15" imgW="1581421" imgH="705332" progId="Excel.Sheet.8">
                    <p:embed/>
                    <p:pic>
                      <p:nvPicPr>
                        <p:cNvPr id="17434" name="Object 26">
                          <a:extLst>
                            <a:ext uri="{FF2B5EF4-FFF2-40B4-BE49-F238E27FC236}">
                              <a16:creationId xmlns:a16="http://schemas.microsoft.com/office/drawing/2014/main" id="{99D7969D-2554-4E18-BE6B-507174FDB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A54AF26-D0A8-4195-A57E-E1F8C18B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" y="4435821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0700E37-1BCF-4F2C-A819-3221BC5F0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918" y="202758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A9F7390C-633D-472B-8F77-83056B534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8318" y="423738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A211E43D-6C28-40BD-83A2-90C4984FF494}"/>
              </a:ext>
            </a:extLst>
          </p:cNvPr>
          <p:cNvGrpSpPr>
            <a:grpSpLocks/>
          </p:cNvGrpSpPr>
          <p:nvPr/>
        </p:nvGrpSpPr>
        <p:grpSpPr bwMode="auto">
          <a:xfrm>
            <a:off x="694531" y="884583"/>
            <a:ext cx="1814512" cy="2120900"/>
            <a:chOff x="191" y="816"/>
            <a:chExt cx="1143" cy="1336"/>
          </a:xfrm>
        </p:grpSpPr>
        <p:graphicFrame>
          <p:nvGraphicFramePr>
            <p:cNvPr id="39" name="Object 5">
              <a:extLst>
                <a:ext uri="{FF2B5EF4-FFF2-40B4-BE49-F238E27FC236}">
                  <a16:creationId xmlns:a16="http://schemas.microsoft.com/office/drawing/2014/main" id="{E81C4B32-7056-4F08-83B5-84B818973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Worksheet" r:id="rId17" imgW="1667372" imgH="1743437" progId="Excel.Sheet.8">
                    <p:embed/>
                  </p:oleObj>
                </mc:Choice>
                <mc:Fallback>
                  <p:oleObj name="Worksheet" r:id="rId17" imgW="1667372" imgH="1743437" progId="Excel.Sheet.8">
                    <p:embed/>
                    <p:pic>
                      <p:nvPicPr>
                        <p:cNvPr id="17413" name="Object 5">
                          <a:extLst>
                            <a:ext uri="{FF2B5EF4-FFF2-40B4-BE49-F238E27FC236}">
                              <a16:creationId xmlns:a16="http://schemas.microsoft.com/office/drawing/2014/main" id="{091C8C88-A209-4BED-812E-2EE0FAD36D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7605F7F0-182D-4AAD-9179-913F89E1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Database D</a:t>
              </a:r>
            </a:p>
          </p:txBody>
        </p:sp>
      </p:grpSp>
      <p:sp>
        <p:nvSpPr>
          <p:cNvPr id="41" name="Text Box 31">
            <a:extLst>
              <a:ext uri="{FF2B5EF4-FFF2-40B4-BE49-F238E27FC236}">
                <a16:creationId xmlns:a16="http://schemas.microsoft.com/office/drawing/2014/main" id="{21CBA6B9-BBBE-4310-969B-A1203205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06" y="301177"/>
            <a:ext cx="272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Min support =50%</a:t>
            </a:r>
          </a:p>
        </p:txBody>
      </p:sp>
    </p:spTree>
    <p:extLst>
      <p:ext uri="{BB962C8B-B14F-4D97-AF65-F5344CB8AC3E}">
        <p14:creationId xmlns:p14="http://schemas.microsoft.com/office/powerpoint/2010/main" val="7066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293-B83B-49F2-942D-2A78943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An association rule has the form:</a:t>
                </a:r>
              </a:p>
              <a:p>
                <a:pPr lvl="1"/>
                <a:r>
                  <a:rPr lang="en-US" sz="1800" dirty="0"/>
                  <a:t>{2,3} -&gt; {5} (LHS -&gt; RHS)</a:t>
                </a:r>
              </a:p>
              <a:p>
                <a:pPr lvl="1"/>
                <a:r>
                  <a:rPr lang="en-US" sz="1800" dirty="0"/>
                  <a:t>All elements of an association rule are part of the same frequent itemset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1800" dirty="0"/>
                  <a:t>Confidence: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Generated rules must have a confidence higher than a given minimum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378-58F8-489D-B1C9-AB5D423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ABC1-3E62-46B6-903C-C92256F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serial program is written in python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All transactions are stored in a list</a:t>
            </a:r>
          </a:p>
          <a:p>
            <a:pPr lvl="1"/>
            <a:r>
              <a:rPr lang="en-US" dirty="0"/>
              <a:t>The items in each transaction are represented by a dictionary</a:t>
            </a:r>
          </a:p>
          <a:p>
            <a:pPr lvl="2"/>
            <a:r>
              <a:rPr lang="en-US" dirty="0"/>
              <a:t>Allows to check if an item exists in a transaction in O(1)</a:t>
            </a:r>
          </a:p>
          <a:p>
            <a:pPr lvl="1"/>
            <a:r>
              <a:rPr lang="en-US" dirty="0"/>
              <a:t>A tree was implemented to manage the candidates</a:t>
            </a:r>
          </a:p>
          <a:p>
            <a:pPr lvl="2"/>
            <a:r>
              <a:rPr lang="en-US" dirty="0"/>
              <a:t>Allows to prune the candidate space</a:t>
            </a:r>
          </a:p>
          <a:p>
            <a:r>
              <a:rPr lang="en-US" dirty="0"/>
              <a:t>Transactions are removed when deemed irrelevant</a:t>
            </a:r>
          </a:p>
          <a:p>
            <a:pPr lvl="1"/>
            <a:r>
              <a:rPr lang="en-US" dirty="0"/>
              <a:t>For example when a transaction contains no frequent </a:t>
            </a:r>
            <a:r>
              <a:rPr lang="en-US" dirty="0" err="1"/>
              <a:t>itemsets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C77AA-97A2-4DA9-9D5E-4F38A01D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10" y="2768510"/>
            <a:ext cx="4097874" cy="26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parallel program uses MPI4py</a:t>
            </a:r>
          </a:p>
          <a:p>
            <a:r>
              <a:rPr lang="en-US" dirty="0"/>
              <a:t>Tested two load balancing versions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Centralized dynamic</a:t>
            </a:r>
          </a:p>
          <a:p>
            <a:r>
              <a:rPr lang="en-US" dirty="0"/>
              <a:t>The parallelized section was finding the frequent items</a:t>
            </a:r>
          </a:p>
          <a:p>
            <a:r>
              <a:rPr lang="en-US" dirty="0"/>
              <a:t>All counting results are gathered in process 0 </a:t>
            </a:r>
          </a:p>
          <a:p>
            <a:r>
              <a:rPr lang="en-US" dirty="0"/>
              <a:t>Process 0 generates the next level candidates, build the candidate tree and broadcasts it.</a:t>
            </a:r>
          </a:p>
          <a:p>
            <a:r>
              <a:rPr lang="en-US" dirty="0"/>
              <a:t>The iterations come to an end when an END signal is broadcasted.</a:t>
            </a:r>
          </a:p>
          <a:p>
            <a:r>
              <a:rPr lang="en-US" dirty="0"/>
              <a:t>Rules generation remained serial -  took on average 0.01s</a:t>
            </a:r>
          </a:p>
        </p:txBody>
      </p:sp>
    </p:spTree>
    <p:extLst>
      <p:ext uri="{BB962C8B-B14F-4D97-AF65-F5344CB8AC3E}">
        <p14:creationId xmlns:p14="http://schemas.microsoft.com/office/powerpoint/2010/main" val="10647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6D0-884D-43BE-BE54-B9B0782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Load Balancing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processor owns a section of the transactions </a:t>
                </a:r>
              </a:p>
              <a:p>
                <a:r>
                  <a:rPr lang="en-US" dirty="0"/>
                  <a:t>Defined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At each step all processors count the frequencies of the candidate itemset in their section.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1E34D-73B7-4FE4-A338-C3809B0F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67495"/>
              </p:ext>
            </p:extLst>
          </p:nvPr>
        </p:nvGraphicFramePr>
        <p:xfrm>
          <a:off x="4940329" y="4793271"/>
          <a:ext cx="1155671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671">
                  <a:extLst>
                    <a:ext uri="{9D8B030D-6E8A-4147-A177-3AD203B41FA5}">
                      <a16:colId xmlns:a16="http://schemas.microsoft.com/office/drawing/2014/main" val="698375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72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C9529E-B2B3-4628-ADB2-D06DC4892F73}"/>
              </a:ext>
            </a:extLst>
          </p:cNvPr>
          <p:cNvSpPr txBox="1"/>
          <p:nvPr/>
        </p:nvSpPr>
        <p:spPr>
          <a:xfrm>
            <a:off x="4501534" y="4961022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AF085-579C-4E26-9931-A29153482317}"/>
              </a:ext>
            </a:extLst>
          </p:cNvPr>
          <p:cNvSpPr txBox="1"/>
          <p:nvPr/>
        </p:nvSpPr>
        <p:spPr>
          <a:xfrm>
            <a:off x="4501534" y="5634967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B42A3-19AC-4D8C-91FC-A16501A5B12F}"/>
              </a:ext>
            </a:extLst>
          </p:cNvPr>
          <p:cNvCxnSpPr>
            <a:cxnSpLocks/>
          </p:cNvCxnSpPr>
          <p:nvPr/>
        </p:nvCxnSpPr>
        <p:spPr>
          <a:xfrm flipH="1">
            <a:off x="4501535" y="5532411"/>
            <a:ext cx="1594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CD4-2229-463A-A132-B07A71B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Dynamic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6E32-1609-468A-A020-462E7EC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iterations:</a:t>
            </a:r>
          </a:p>
          <a:p>
            <a:r>
              <a:rPr lang="en-US" dirty="0"/>
              <a:t>A designated Master process partitions the transactions</a:t>
            </a:r>
          </a:p>
          <a:p>
            <a:r>
              <a:rPr lang="en-US" dirty="0"/>
              <a:t>Slaves are assigned one partition at a time</a:t>
            </a:r>
          </a:p>
          <a:p>
            <a:r>
              <a:rPr lang="en-US" dirty="0"/>
              <a:t>A slave sends the Master the following:</a:t>
            </a:r>
          </a:p>
          <a:p>
            <a:pPr lvl="1"/>
            <a:r>
              <a:rPr lang="en-US" dirty="0"/>
              <a:t>The frequencies count (a dictionary)</a:t>
            </a:r>
          </a:p>
          <a:p>
            <a:pPr lvl="1"/>
            <a:r>
              <a:rPr lang="en-US" dirty="0"/>
              <a:t>A filtered list of transactions</a:t>
            </a:r>
          </a:p>
          <a:p>
            <a:pPr lvl="1"/>
            <a:r>
              <a:rPr lang="en-US" dirty="0"/>
              <a:t>A request for a new partition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B31ED-6952-4A86-9145-E2571A28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5" b="6838"/>
          <a:stretch/>
        </p:blipFill>
        <p:spPr>
          <a:xfrm>
            <a:off x="4052266" y="4100975"/>
            <a:ext cx="5767595" cy="214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ED16B-C0CB-4C1F-86CB-E7F4E94DDCE4}"/>
              </a:ext>
            </a:extLst>
          </p:cNvPr>
          <p:cNvSpPr txBox="1"/>
          <p:nvPr/>
        </p:nvSpPr>
        <p:spPr>
          <a:xfrm>
            <a:off x="4770782" y="5221358"/>
            <a:ext cx="9011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34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AFC-2A4D-4DBF-A13A-E945C05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DEB8-316A-409B-9E40-0A3BC7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2A1C0-E6FD-4F64-9D20-97362D550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37235"/>
              </p:ext>
            </p:extLst>
          </p:nvPr>
        </p:nvGraphicFramePr>
        <p:xfrm>
          <a:off x="756847" y="2703445"/>
          <a:ext cx="8771467" cy="262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29">
                  <a:extLst>
                    <a:ext uri="{9D8B030D-6E8A-4147-A177-3AD203B41FA5}">
                      <a16:colId xmlns:a16="http://schemas.microsoft.com/office/drawing/2014/main" val="1958728338"/>
                    </a:ext>
                  </a:extLst>
                </a:gridCol>
                <a:gridCol w="1924131">
                  <a:extLst>
                    <a:ext uri="{9D8B030D-6E8A-4147-A177-3AD203B41FA5}">
                      <a16:colId xmlns:a16="http://schemas.microsoft.com/office/drawing/2014/main" val="2672177721"/>
                    </a:ext>
                  </a:extLst>
                </a:gridCol>
                <a:gridCol w="2125962">
                  <a:extLst>
                    <a:ext uri="{9D8B030D-6E8A-4147-A177-3AD203B41FA5}">
                      <a16:colId xmlns:a16="http://schemas.microsoft.com/office/drawing/2014/main" val="4262677680"/>
                    </a:ext>
                  </a:extLst>
                </a:gridCol>
                <a:gridCol w="1143715">
                  <a:extLst>
                    <a:ext uri="{9D8B030D-6E8A-4147-A177-3AD203B41FA5}">
                      <a16:colId xmlns:a16="http://schemas.microsoft.com/office/drawing/2014/main" val="42322842"/>
                    </a:ext>
                  </a:extLst>
                </a:gridCol>
                <a:gridCol w="895952">
                  <a:extLst>
                    <a:ext uri="{9D8B030D-6E8A-4147-A177-3AD203B41FA5}">
                      <a16:colId xmlns:a16="http://schemas.microsoft.com/office/drawing/2014/main" val="296482850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436559305"/>
                    </a:ext>
                  </a:extLst>
                </a:gridCol>
              </a:tblGrid>
              <a:tr h="7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transactions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unique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Density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44883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88,162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12718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742996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119,578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181538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DS4*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4,627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1344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DS5**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1,057,944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765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BB778E-D672-4C1E-96E5-59CA734A93F7}"/>
              </a:ext>
            </a:extLst>
          </p:cNvPr>
          <p:cNvSpPr txBox="1"/>
          <p:nvPr/>
        </p:nvSpPr>
        <p:spPr>
          <a:xfrm>
            <a:off x="677334" y="5883965"/>
            <a:ext cx="669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 Taken from WEKA</a:t>
            </a:r>
          </a:p>
          <a:p>
            <a:r>
              <a:rPr lang="en-US" sz="1600" dirty="0"/>
              <a:t>** Linear expansion by 12 of DS1</a:t>
            </a:r>
          </a:p>
        </p:txBody>
      </p:sp>
    </p:spTree>
    <p:extLst>
      <p:ext uri="{BB962C8B-B14F-4D97-AF65-F5344CB8AC3E}">
        <p14:creationId xmlns:p14="http://schemas.microsoft.com/office/powerpoint/2010/main" val="3247082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850</Words>
  <Application>Microsoft Office PowerPoint</Application>
  <PresentationFormat>Widescreen</PresentationFormat>
  <Paragraphs>197</Paragraphs>
  <Slides>20</Slides>
  <Notes>5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Tahoma</vt:lpstr>
      <vt:lpstr>Times New Roman</vt:lpstr>
      <vt:lpstr>Trebuchet MS</vt:lpstr>
      <vt:lpstr>Wingdings 3</vt:lpstr>
      <vt:lpstr>Facet</vt:lpstr>
      <vt:lpstr>Worksheet</vt:lpstr>
      <vt:lpstr>Apriori Parallel Data Mining</vt:lpstr>
      <vt:lpstr>Apriori Algorithm</vt:lpstr>
      <vt:lpstr>PowerPoint Presentation</vt:lpstr>
      <vt:lpstr>Association rules</vt:lpstr>
      <vt:lpstr>Serial Algorithm</vt:lpstr>
      <vt:lpstr>Parallel Algorithm</vt:lpstr>
      <vt:lpstr>Static Load Balancing</vt:lpstr>
      <vt:lpstr>Centralized Dynamic Load balancing</vt:lpstr>
      <vt:lpstr>Datasets </vt:lpstr>
      <vt:lpstr>Results – DS2</vt:lpstr>
      <vt:lpstr>Results – DS4</vt:lpstr>
      <vt:lpstr>Results</vt:lpstr>
      <vt:lpstr>[SET/20 RED RETROSPOT PAPER NAPKINS, SET/6 RED SPOTTY PAPER CUPS]</vt:lpstr>
      <vt:lpstr>[SET/20 RED RETROSPOT PAPER NAPKINS, SET/6 RED SPOTTY PAPER CUPS] -&gt;  [SET/6 RED SPOTTY PAPER PLATES] confidence=0.895 </vt:lpstr>
      <vt:lpstr>[WOODEN TREE CHRISTMAS SCANDINAVIAN] -&gt; [WOODEN STAR CHRISTMAS SCANDINAVIAN] confidence=0.822 </vt:lpstr>
      <vt:lpstr>PowerPoint Presentation</vt:lpstr>
      <vt:lpstr>Rules generated</vt:lpstr>
      <vt:lpstr>Results – DS1</vt:lpstr>
      <vt:lpstr>Results – DS3</vt:lpstr>
      <vt:lpstr>Results – DS5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Mining</dc:title>
  <dc:creator>Liz Gorbonos</dc:creator>
  <cp:lastModifiedBy>Liz Gorbonos</cp:lastModifiedBy>
  <cp:revision>31</cp:revision>
  <dcterms:created xsi:type="dcterms:W3CDTF">2017-12-01T00:12:18Z</dcterms:created>
  <dcterms:modified xsi:type="dcterms:W3CDTF">2017-12-01T21:58:40Z</dcterms:modified>
</cp:coreProperties>
</file>