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aleway"/>
      <p:regular r:id="rId18"/>
      <p:bold r:id="rId19"/>
      <p:italic r:id="rId20"/>
      <p:boldItalic r:id="rId21"/>
    </p:embeddedFont>
    <p:embeddedFont>
      <p:font typeface="Roboto"/>
      <p:regular r:id="rId22"/>
      <p:bold r:id="rId23"/>
      <p:italic r:id="rId24"/>
      <p:boldItalic r:id="rId25"/>
    </p:embeddedFont>
    <p:embeddedFont>
      <p:font typeface="Economica"/>
      <p:regular r:id="rId26"/>
      <p:bold r:id="rId27"/>
      <p:italic r:id="rId28"/>
      <p:boldItalic r:id="rId29"/>
    </p:embeddedFont>
    <p:embeddedFont>
      <p:font typeface="Merriweather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italic.fntdata"/><Relationship Id="rId22" Type="http://schemas.openxmlformats.org/officeDocument/2006/relationships/font" Target="fonts/Roboto-regular.fntdata"/><Relationship Id="rId21" Type="http://schemas.openxmlformats.org/officeDocument/2006/relationships/font" Target="fonts/Raleway-boldItalic.fntdata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Economica-regular.fntdata"/><Relationship Id="rId25" Type="http://schemas.openxmlformats.org/officeDocument/2006/relationships/font" Target="fonts/Roboto-boldItalic.fntdata"/><Relationship Id="rId28" Type="http://schemas.openxmlformats.org/officeDocument/2006/relationships/font" Target="fonts/Economica-italic.fntdata"/><Relationship Id="rId27" Type="http://schemas.openxmlformats.org/officeDocument/2006/relationships/font" Target="fonts/Economica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Economica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erriweather-bold.fntdata"/><Relationship Id="rId30" Type="http://schemas.openxmlformats.org/officeDocument/2006/relationships/font" Target="fonts/Merriweather-regular.fntdata"/><Relationship Id="rId11" Type="http://schemas.openxmlformats.org/officeDocument/2006/relationships/slide" Target="slides/slide6.xml"/><Relationship Id="rId33" Type="http://schemas.openxmlformats.org/officeDocument/2006/relationships/font" Target="fonts/Merriweather-boldItalic.fntdata"/><Relationship Id="rId10" Type="http://schemas.openxmlformats.org/officeDocument/2006/relationships/slide" Target="slides/slide5.xml"/><Relationship Id="rId32" Type="http://schemas.openxmlformats.org/officeDocument/2006/relationships/font" Target="fonts/Merriweather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bold.fntdata"/><Relationship Id="rId18" Type="http://schemas.openxmlformats.org/officeDocument/2006/relationships/font" Target="fonts/Ralew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9d1c94d6fd_0_1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9d1c94d6fd_0_1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9d673398b4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9d673398b4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9d673398b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9d673398b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9d673398b4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9d673398b4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9d1c94d6fd_0_1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9d1c94d6fd_0_1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9d1c94d6fd_0_1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9d1c94d6fd_0_1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9d1c94d6fd_0_1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9d1c94d6fd_0_1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9d673398b4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9d673398b4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9d67376064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9d67376064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9d673398b4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9d673398b4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9d1c94d6fd_0_1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9d1c94d6fd_0_1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9d673398b4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9d673398b4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700">
        <p:push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6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8844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4100">
                <a:latin typeface="Economica"/>
                <a:ea typeface="Economica"/>
                <a:cs typeface="Economica"/>
                <a:sym typeface="Economica"/>
              </a:rPr>
              <a:t>Планировщик Задач</a:t>
            </a:r>
            <a:endParaRPr sz="41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6365550" y="4010325"/>
            <a:ext cx="2525100" cy="9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rgbClr val="EFEFEF"/>
                </a:solidFill>
                <a:latin typeface="Economica"/>
                <a:ea typeface="Economica"/>
                <a:cs typeface="Economica"/>
                <a:sym typeface="Economica"/>
              </a:rPr>
              <a:t>Автор проекта:</a:t>
            </a:r>
            <a:endParaRPr sz="2400">
              <a:solidFill>
                <a:srgbClr val="EFEFEF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rgbClr val="EFEFEF"/>
                </a:solidFill>
                <a:latin typeface="Economica"/>
                <a:ea typeface="Economica"/>
                <a:cs typeface="Economica"/>
                <a:sym typeface="Economica"/>
              </a:rPr>
              <a:t>Тузова Д.М. </a:t>
            </a:r>
            <a:endParaRPr sz="2400">
              <a:solidFill>
                <a:srgbClr val="EFEFEF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2"/>
          <p:cNvSpPr txBox="1"/>
          <p:nvPr>
            <p:ph type="title"/>
          </p:nvPr>
        </p:nvSpPr>
        <p:spPr>
          <a:xfrm>
            <a:off x="166600" y="3195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500">
                <a:latin typeface="Economica"/>
                <a:ea typeface="Economica"/>
                <a:cs typeface="Economica"/>
                <a:sym typeface="Economica"/>
              </a:rPr>
              <a:t>Возможности для развития проекта:</a:t>
            </a:r>
            <a:endParaRPr sz="35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57" name="Google Shape;157;p22"/>
          <p:cNvSpPr/>
          <p:nvPr/>
        </p:nvSpPr>
        <p:spPr>
          <a:xfrm>
            <a:off x="3727275" y="3303500"/>
            <a:ext cx="5145300" cy="1482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8" name="Google Shape;158;p22"/>
          <p:cNvSpPr/>
          <p:nvPr/>
        </p:nvSpPr>
        <p:spPr>
          <a:xfrm>
            <a:off x="260175" y="1460175"/>
            <a:ext cx="5145300" cy="1482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Google Shape;159;p22"/>
          <p:cNvSpPr txBox="1"/>
          <p:nvPr/>
        </p:nvSpPr>
        <p:spPr>
          <a:xfrm>
            <a:off x="260325" y="1693275"/>
            <a:ext cx="51453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Реализовать повторяющиеся </a:t>
            </a:r>
            <a:endParaRPr b="1" sz="27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                 задачи</a:t>
            </a:r>
            <a:endParaRPr b="1" sz="27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Google Shape;160;p22"/>
          <p:cNvSpPr txBox="1"/>
          <p:nvPr/>
        </p:nvSpPr>
        <p:spPr>
          <a:xfrm>
            <a:off x="4113675" y="3582800"/>
            <a:ext cx="43725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Добавить статистику, чтобы </a:t>
            </a:r>
            <a:endParaRPr b="1" sz="2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   отслеживать прогресс</a:t>
            </a:r>
            <a:endParaRPr b="1" sz="2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3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4700">
                <a:latin typeface="Economica"/>
                <a:ea typeface="Economica"/>
                <a:cs typeface="Economica"/>
                <a:sym typeface="Economica"/>
              </a:rPr>
              <a:t>Вывод:</a:t>
            </a:r>
            <a:endParaRPr sz="47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66" name="Google Shape;166;p23"/>
          <p:cNvSpPr txBox="1"/>
          <p:nvPr>
            <p:ph idx="1" type="body"/>
          </p:nvPr>
        </p:nvSpPr>
        <p:spPr>
          <a:xfrm>
            <a:off x="4644675" y="138050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 </a:t>
            </a:r>
            <a:r>
              <a:rPr lang="ru" sz="1700">
                <a:solidFill>
                  <a:srgbClr val="000000"/>
                </a:solidFill>
              </a:rPr>
              <a:t>Планировщик задач — незаменимый инструмент для эффективной организации рабочего процесса. Он помогает структурировать задачи, оптимизировать время и ресурсы, повышать производительность и достигать поставленных целей.</a:t>
            </a:r>
            <a:endParaRPr sz="1700">
              <a:solidFill>
                <a:srgbClr val="000000"/>
              </a:solidFill>
            </a:endParaRPr>
          </a:p>
        </p:txBody>
      </p:sp>
      <p:pic>
        <p:nvPicPr>
          <p:cNvPr id="167" name="Google Shape;16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7213" y="2301775"/>
            <a:ext cx="3830724" cy="278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89600" y="2229200"/>
            <a:ext cx="2550739" cy="2508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4"/>
          <p:cNvSpPr txBox="1"/>
          <p:nvPr/>
        </p:nvSpPr>
        <p:spPr>
          <a:xfrm>
            <a:off x="2004450" y="2194650"/>
            <a:ext cx="5135100" cy="7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700">
                <a:latin typeface="Roboto"/>
                <a:ea typeface="Roboto"/>
                <a:cs typeface="Roboto"/>
                <a:sym typeface="Roboto"/>
              </a:rPr>
              <a:t>Спасибо за внимание!</a:t>
            </a:r>
            <a:endParaRPr b="1" sz="37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600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600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26637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5300">
                <a:latin typeface="Economica"/>
                <a:ea typeface="Economica"/>
                <a:cs typeface="Economica"/>
                <a:sym typeface="Economica"/>
              </a:rPr>
              <a:t>Идея Проекта</a:t>
            </a:r>
            <a:endParaRPr b="1" sz="530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6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С</a:t>
            </a:r>
            <a:r>
              <a:rPr lang="ru" sz="16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оздать программу, которая будет помогать организовывать повседневную жизнь.</a:t>
            </a:r>
            <a:endParaRPr sz="16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2" name="Google Shape;7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0356" y="1825574"/>
            <a:ext cx="3415051" cy="2920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/>
        </p:nvSpPr>
        <p:spPr>
          <a:xfrm>
            <a:off x="2222100" y="128525"/>
            <a:ext cx="4699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Какие задачи решает проект</a:t>
            </a:r>
            <a:endParaRPr sz="2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" name="Google Shape;78;p15"/>
          <p:cNvSpPr txBox="1"/>
          <p:nvPr>
            <p:ph type="title"/>
          </p:nvPr>
        </p:nvSpPr>
        <p:spPr>
          <a:xfrm>
            <a:off x="978600" y="342775"/>
            <a:ext cx="71868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900">
                <a:latin typeface="Economica"/>
                <a:ea typeface="Economica"/>
                <a:cs typeface="Economica"/>
                <a:sym typeface="Economica"/>
              </a:rPr>
              <a:t>Какие задачи решает проект?</a:t>
            </a:r>
            <a:endParaRPr sz="39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79" name="Google Shape;79;p15"/>
          <p:cNvSpPr/>
          <p:nvPr/>
        </p:nvSpPr>
        <p:spPr>
          <a:xfrm>
            <a:off x="1603050" y="1385725"/>
            <a:ext cx="5937900" cy="974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" name="Google Shape;80;p15"/>
          <p:cNvSpPr txBox="1"/>
          <p:nvPr/>
        </p:nvSpPr>
        <p:spPr>
          <a:xfrm>
            <a:off x="1602900" y="1572775"/>
            <a:ext cx="59379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7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Организация времени</a:t>
            </a:r>
            <a:endParaRPr b="1" sz="27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1" name="Google Shape;81;p15"/>
          <p:cNvSpPr/>
          <p:nvPr/>
        </p:nvSpPr>
        <p:spPr>
          <a:xfrm>
            <a:off x="1603050" y="2517838"/>
            <a:ext cx="5937900" cy="974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2" name="Google Shape;82;p15"/>
          <p:cNvSpPr/>
          <p:nvPr/>
        </p:nvSpPr>
        <p:spPr>
          <a:xfrm>
            <a:off x="1603050" y="3649975"/>
            <a:ext cx="5937900" cy="974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" name="Google Shape;83;p15"/>
          <p:cNvSpPr txBox="1"/>
          <p:nvPr/>
        </p:nvSpPr>
        <p:spPr>
          <a:xfrm>
            <a:off x="1602950" y="2704900"/>
            <a:ext cx="59379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7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Повышение производительности</a:t>
            </a:r>
            <a:r>
              <a:rPr lang="ru" sz="2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 </a:t>
            </a:r>
            <a:endParaRPr sz="27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" name="Google Shape;84;p15"/>
          <p:cNvSpPr txBox="1"/>
          <p:nvPr/>
        </p:nvSpPr>
        <p:spPr>
          <a:xfrm>
            <a:off x="1602900" y="3837025"/>
            <a:ext cx="59379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7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Выд</a:t>
            </a:r>
            <a:r>
              <a:rPr b="1" lang="ru" sz="27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еление важного из всего</a:t>
            </a:r>
            <a:endParaRPr b="1" sz="27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/>
          <p:nvPr>
            <p:ph type="title"/>
          </p:nvPr>
        </p:nvSpPr>
        <p:spPr>
          <a:xfrm>
            <a:off x="121225" y="41927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latin typeface="Raleway"/>
                <a:ea typeface="Raleway"/>
                <a:cs typeface="Raleway"/>
                <a:sym typeface="Raleway"/>
              </a:rPr>
              <a:t>Структура: База Данных</a:t>
            </a:r>
            <a:endParaRPr sz="30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90" name="Google Shape;9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175" y="1274825"/>
            <a:ext cx="8139652" cy="3589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title"/>
          </p:nvPr>
        </p:nvSpPr>
        <p:spPr>
          <a:xfrm>
            <a:off x="121225" y="41927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latin typeface="Raleway"/>
                <a:ea typeface="Raleway"/>
                <a:cs typeface="Raleway"/>
                <a:sym typeface="Raleway"/>
              </a:rPr>
              <a:t>Структура: Классы</a:t>
            </a:r>
            <a:endParaRPr sz="30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6" name="Google Shape;96;p17"/>
          <p:cNvSpPr/>
          <p:nvPr/>
        </p:nvSpPr>
        <p:spPr>
          <a:xfrm>
            <a:off x="2603550" y="1739350"/>
            <a:ext cx="3936900" cy="861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7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Planner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" name="Google Shape;97;p17"/>
          <p:cNvSpPr/>
          <p:nvPr/>
        </p:nvSpPr>
        <p:spPr>
          <a:xfrm>
            <a:off x="4940725" y="3428025"/>
            <a:ext cx="3936900" cy="861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7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CategoryWindow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" name="Google Shape;98;p17"/>
          <p:cNvSpPr/>
          <p:nvPr/>
        </p:nvSpPr>
        <p:spPr>
          <a:xfrm>
            <a:off x="245500" y="3428025"/>
            <a:ext cx="3936900" cy="861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7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AddOrChangeTask</a:t>
            </a:r>
            <a:endParaRPr sz="1050">
              <a:solidFill>
                <a:srgbClr val="4EC9B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99" name="Google Shape;99;p17"/>
          <p:cNvCxnSpPr>
            <a:endCxn id="97" idx="0"/>
          </p:cNvCxnSpPr>
          <p:nvPr/>
        </p:nvCxnSpPr>
        <p:spPr>
          <a:xfrm>
            <a:off x="4571875" y="2601225"/>
            <a:ext cx="2337300" cy="826800"/>
          </a:xfrm>
          <a:prstGeom prst="straightConnector1">
            <a:avLst/>
          </a:prstGeom>
          <a:noFill/>
          <a:ln cap="flat" cmpd="sng" w="9525">
            <a:solidFill>
              <a:srgbClr val="1E1E1E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00" name="Google Shape;100;p17"/>
          <p:cNvCxnSpPr>
            <a:stCxn id="96" idx="2"/>
            <a:endCxn id="98" idx="0"/>
          </p:cNvCxnSpPr>
          <p:nvPr/>
        </p:nvCxnSpPr>
        <p:spPr>
          <a:xfrm flipH="1">
            <a:off x="2214000" y="2601250"/>
            <a:ext cx="2358000" cy="826800"/>
          </a:xfrm>
          <a:prstGeom prst="straightConnector1">
            <a:avLst/>
          </a:prstGeom>
          <a:noFill/>
          <a:ln cap="flat" cmpd="sng" w="9525">
            <a:solidFill>
              <a:srgbClr val="1E1E1E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/>
          <p:nvPr>
            <p:ph type="title"/>
          </p:nvPr>
        </p:nvSpPr>
        <p:spPr>
          <a:xfrm>
            <a:off x="121225" y="41927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latin typeface="Raleway"/>
                <a:ea typeface="Raleway"/>
                <a:cs typeface="Raleway"/>
                <a:sym typeface="Raleway"/>
              </a:rPr>
              <a:t>Структура: Технологии</a:t>
            </a:r>
            <a:endParaRPr sz="30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6" name="Google Shape;106;p18"/>
          <p:cNvSpPr/>
          <p:nvPr/>
        </p:nvSpPr>
        <p:spPr>
          <a:xfrm>
            <a:off x="281550" y="2592975"/>
            <a:ext cx="2363100" cy="623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7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QComboBox</a:t>
            </a:r>
            <a:endParaRPr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" name="Google Shape;107;p18"/>
          <p:cNvSpPr/>
          <p:nvPr/>
        </p:nvSpPr>
        <p:spPr>
          <a:xfrm>
            <a:off x="281550" y="3484400"/>
            <a:ext cx="2363100" cy="623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7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QLineEdit</a:t>
            </a:r>
            <a:endParaRPr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" name="Google Shape;108;p18"/>
          <p:cNvSpPr/>
          <p:nvPr/>
        </p:nvSpPr>
        <p:spPr>
          <a:xfrm>
            <a:off x="1689375" y="1473100"/>
            <a:ext cx="2610000" cy="778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7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Input Widgets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" name="Google Shape;109;p18"/>
          <p:cNvSpPr/>
          <p:nvPr/>
        </p:nvSpPr>
        <p:spPr>
          <a:xfrm>
            <a:off x="3360875" y="2592975"/>
            <a:ext cx="2363100" cy="623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7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QTextEdit</a:t>
            </a:r>
            <a:endParaRPr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" name="Google Shape;110;p18"/>
          <p:cNvSpPr/>
          <p:nvPr/>
        </p:nvSpPr>
        <p:spPr>
          <a:xfrm>
            <a:off x="1812825" y="4375825"/>
            <a:ext cx="2363100" cy="623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7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QDateEdit</a:t>
            </a:r>
            <a:endParaRPr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" name="Google Shape;111;p18"/>
          <p:cNvSpPr/>
          <p:nvPr/>
        </p:nvSpPr>
        <p:spPr>
          <a:xfrm>
            <a:off x="3360875" y="3484400"/>
            <a:ext cx="2363100" cy="623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7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QPlainTextEdit</a:t>
            </a:r>
            <a:endParaRPr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" name="Google Shape;112;p18"/>
          <p:cNvSpPr/>
          <p:nvPr/>
        </p:nvSpPr>
        <p:spPr>
          <a:xfrm>
            <a:off x="6440200" y="2592975"/>
            <a:ext cx="2363100" cy="623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7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QLabel</a:t>
            </a:r>
            <a:endParaRPr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" name="Google Shape;113;p18"/>
          <p:cNvSpPr/>
          <p:nvPr/>
        </p:nvSpPr>
        <p:spPr>
          <a:xfrm>
            <a:off x="6464050" y="3507350"/>
            <a:ext cx="2363100" cy="623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7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QCalendarWidget</a:t>
            </a:r>
            <a:endParaRPr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" name="Google Shape;114;p18"/>
          <p:cNvSpPr/>
          <p:nvPr/>
        </p:nvSpPr>
        <p:spPr>
          <a:xfrm>
            <a:off x="6340600" y="1473100"/>
            <a:ext cx="2610000" cy="778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7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Display Widgets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" name="Google Shape;115;p18"/>
          <p:cNvSpPr/>
          <p:nvPr/>
        </p:nvSpPr>
        <p:spPr>
          <a:xfrm>
            <a:off x="6464050" y="4375825"/>
            <a:ext cx="2363100" cy="623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7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QProgressBar</a:t>
            </a:r>
            <a:endParaRPr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>
            <p:ph type="title"/>
          </p:nvPr>
        </p:nvSpPr>
        <p:spPr>
          <a:xfrm>
            <a:off x="121225" y="41927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latin typeface="Raleway"/>
                <a:ea typeface="Raleway"/>
                <a:cs typeface="Raleway"/>
                <a:sym typeface="Raleway"/>
              </a:rPr>
              <a:t>Структура: Технологии</a:t>
            </a:r>
            <a:endParaRPr sz="30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1" name="Google Shape;121;p19"/>
          <p:cNvSpPr/>
          <p:nvPr/>
        </p:nvSpPr>
        <p:spPr>
          <a:xfrm>
            <a:off x="281550" y="2592975"/>
            <a:ext cx="2363100" cy="623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7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QVBoxLayout</a:t>
            </a:r>
            <a:endParaRPr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2" name="Google Shape;122;p19"/>
          <p:cNvSpPr/>
          <p:nvPr/>
        </p:nvSpPr>
        <p:spPr>
          <a:xfrm>
            <a:off x="281550" y="3484400"/>
            <a:ext cx="2363100" cy="623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7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QHBoxLayout</a:t>
            </a:r>
            <a:endParaRPr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3" name="Google Shape;123;p19"/>
          <p:cNvSpPr/>
          <p:nvPr/>
        </p:nvSpPr>
        <p:spPr>
          <a:xfrm>
            <a:off x="158100" y="1501150"/>
            <a:ext cx="2610000" cy="778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7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Layout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4" name="Google Shape;124;p19"/>
          <p:cNvSpPr/>
          <p:nvPr/>
        </p:nvSpPr>
        <p:spPr>
          <a:xfrm>
            <a:off x="3360875" y="2592975"/>
            <a:ext cx="2363100" cy="623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7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QPushButton</a:t>
            </a:r>
            <a:endParaRPr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" name="Google Shape;125;p19"/>
          <p:cNvSpPr/>
          <p:nvPr/>
        </p:nvSpPr>
        <p:spPr>
          <a:xfrm>
            <a:off x="3360875" y="4375825"/>
            <a:ext cx="2363100" cy="623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7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QRadioButton</a:t>
            </a:r>
            <a:endParaRPr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6" name="Google Shape;126;p19"/>
          <p:cNvSpPr/>
          <p:nvPr/>
        </p:nvSpPr>
        <p:spPr>
          <a:xfrm>
            <a:off x="3237425" y="1501150"/>
            <a:ext cx="2610000" cy="778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7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Buttons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7" name="Google Shape;127;p19"/>
          <p:cNvSpPr/>
          <p:nvPr/>
        </p:nvSpPr>
        <p:spPr>
          <a:xfrm>
            <a:off x="3360875" y="3484400"/>
            <a:ext cx="2363100" cy="623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7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QCheckBox</a:t>
            </a:r>
            <a:endParaRPr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8" name="Google Shape;128;p19"/>
          <p:cNvSpPr/>
          <p:nvPr/>
        </p:nvSpPr>
        <p:spPr>
          <a:xfrm>
            <a:off x="6440200" y="2592975"/>
            <a:ext cx="2363100" cy="623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7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QTableWidget</a:t>
            </a:r>
            <a:endParaRPr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" name="Google Shape;129;p19"/>
          <p:cNvSpPr/>
          <p:nvPr/>
        </p:nvSpPr>
        <p:spPr>
          <a:xfrm>
            <a:off x="6316750" y="1501150"/>
            <a:ext cx="2610000" cy="778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7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Item Widgets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0" name="Google Shape;130;p19"/>
          <p:cNvSpPr/>
          <p:nvPr/>
        </p:nvSpPr>
        <p:spPr>
          <a:xfrm>
            <a:off x="6440200" y="4486800"/>
            <a:ext cx="2363100" cy="623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7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QTabWidget</a:t>
            </a:r>
            <a:endParaRPr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1" name="Google Shape;131;p19"/>
          <p:cNvSpPr/>
          <p:nvPr/>
        </p:nvSpPr>
        <p:spPr>
          <a:xfrm>
            <a:off x="6316750" y="3394975"/>
            <a:ext cx="2610000" cy="778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7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Containers</a:t>
            </a:r>
            <a:endParaRPr b="1" sz="27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/>
          <p:nvPr>
            <p:ph type="title"/>
          </p:nvPr>
        </p:nvSpPr>
        <p:spPr>
          <a:xfrm>
            <a:off x="139375" y="401125"/>
            <a:ext cx="39708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4300">
                <a:latin typeface="Economica"/>
                <a:ea typeface="Economica"/>
                <a:cs typeface="Economica"/>
                <a:sym typeface="Economica"/>
              </a:rPr>
              <a:t>Особенности</a:t>
            </a:r>
            <a:endParaRPr sz="430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4300">
                <a:latin typeface="Economica"/>
                <a:ea typeface="Economica"/>
                <a:cs typeface="Economica"/>
                <a:sym typeface="Economica"/>
              </a:rPr>
              <a:t>Планировщика:</a:t>
            </a:r>
            <a:endParaRPr sz="43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37" name="Google Shape;137;p20"/>
          <p:cNvSpPr txBox="1"/>
          <p:nvPr>
            <p:ph idx="1" type="body"/>
          </p:nvPr>
        </p:nvSpPr>
        <p:spPr>
          <a:xfrm>
            <a:off x="4445000" y="105175"/>
            <a:ext cx="45366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000000"/>
                </a:solidFill>
              </a:rPr>
              <a:t>— Возможность задать категории любой цвет</a:t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000000"/>
                </a:solidFill>
              </a:rPr>
              <a:t>— </a:t>
            </a:r>
            <a:r>
              <a:rPr lang="ru" sz="2000">
                <a:solidFill>
                  <a:srgbClr val="000000"/>
                </a:solidFill>
              </a:rPr>
              <a:t>Определить</a:t>
            </a:r>
            <a:r>
              <a:rPr lang="ru" sz="2000">
                <a:solidFill>
                  <a:srgbClr val="000000"/>
                </a:solidFill>
              </a:rPr>
              <a:t> приоритет задачи </a:t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000000"/>
                </a:solidFill>
              </a:rPr>
              <a:t>— Мотивирующие цитаты </a:t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2000">
                <a:solidFill>
                  <a:srgbClr val="000000"/>
                </a:solidFill>
              </a:rPr>
              <a:t>— Можно хранить цели, заметки,  задачи в одном месте</a:t>
            </a:r>
            <a:endParaRPr sz="2000">
              <a:solidFill>
                <a:srgbClr val="000000"/>
              </a:solidFill>
            </a:endParaRPr>
          </a:p>
        </p:txBody>
      </p:sp>
      <p:pic>
        <p:nvPicPr>
          <p:cNvPr id="138" name="Google Shape;13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138" y="1937600"/>
            <a:ext cx="3544374" cy="2902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2311" y="2772600"/>
            <a:ext cx="4214938" cy="237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1"/>
          <p:cNvSpPr txBox="1"/>
          <p:nvPr>
            <p:ph type="title"/>
          </p:nvPr>
        </p:nvSpPr>
        <p:spPr>
          <a:xfrm>
            <a:off x="3312300" y="283225"/>
            <a:ext cx="25194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900">
                <a:latin typeface="Economica"/>
                <a:ea typeface="Economica"/>
                <a:cs typeface="Economica"/>
                <a:sym typeface="Economica"/>
              </a:rPr>
              <a:t>Рефлексия:</a:t>
            </a:r>
            <a:endParaRPr sz="39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45" name="Google Shape;145;p21"/>
          <p:cNvSpPr/>
          <p:nvPr/>
        </p:nvSpPr>
        <p:spPr>
          <a:xfrm>
            <a:off x="381750" y="2140800"/>
            <a:ext cx="3936900" cy="861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6" name="Google Shape;146;p21"/>
          <p:cNvSpPr txBox="1"/>
          <p:nvPr/>
        </p:nvSpPr>
        <p:spPr>
          <a:xfrm>
            <a:off x="1959450" y="1307775"/>
            <a:ext cx="50808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300">
                <a:latin typeface="Raleway"/>
                <a:ea typeface="Raleway"/>
                <a:cs typeface="Raleway"/>
                <a:sym typeface="Raleway"/>
              </a:rPr>
              <a:t>Во время работы над проектом я:</a:t>
            </a:r>
            <a:endParaRPr b="1" sz="23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7" name="Google Shape;147;p21"/>
          <p:cNvSpPr/>
          <p:nvPr/>
        </p:nvSpPr>
        <p:spPr>
          <a:xfrm>
            <a:off x="4788600" y="2140800"/>
            <a:ext cx="3936900" cy="861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8" name="Google Shape;148;p21"/>
          <p:cNvSpPr/>
          <p:nvPr/>
        </p:nvSpPr>
        <p:spPr>
          <a:xfrm>
            <a:off x="2603550" y="3461625"/>
            <a:ext cx="3936900" cy="861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9" name="Google Shape;149;p21"/>
          <p:cNvSpPr txBox="1"/>
          <p:nvPr/>
        </p:nvSpPr>
        <p:spPr>
          <a:xfrm>
            <a:off x="540450" y="2356200"/>
            <a:ext cx="36195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Расширила свои знания по pyqt5</a:t>
            </a:r>
            <a:endParaRPr b="1" sz="17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0" name="Google Shape;150;p21"/>
          <p:cNvSpPr txBox="1"/>
          <p:nvPr/>
        </p:nvSpPr>
        <p:spPr>
          <a:xfrm>
            <a:off x="5340900" y="2340900"/>
            <a:ext cx="28323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Справилась с дедлайном</a:t>
            </a:r>
            <a:r>
              <a:rPr lang="ru" sz="1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1" name="Google Shape;151;p21"/>
          <p:cNvSpPr txBox="1"/>
          <p:nvPr/>
        </p:nvSpPr>
        <p:spPr>
          <a:xfrm>
            <a:off x="2845800" y="3538575"/>
            <a:ext cx="34524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Улучшила свои навыки в структурировании информации </a:t>
            </a:r>
            <a:endParaRPr b="1" sz="17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