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57" r:id="rId3"/>
    <p:sldId id="258" r:id="rId4"/>
    <p:sldId id="262" r:id="rId5"/>
    <p:sldId id="259" r:id="rId6"/>
    <p:sldId id="263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0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737118"/>
            <a:ext cx="2949178" cy="132028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4"/>
            <a:ext cx="2949178" cy="4380721"/>
          </a:xfrm>
        </p:spPr>
        <p:txBody>
          <a:bodyPr/>
          <a:lstStyle>
            <a:lvl1pPr marL="0" indent="0">
              <a:buNone/>
              <a:defRPr sz="16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1"/>
          </p:nvPr>
        </p:nvSpPr>
        <p:spPr>
          <a:xfrm>
            <a:off x="3701654" y="736600"/>
            <a:ext cx="4724400" cy="57023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19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64982" y="746449"/>
            <a:ext cx="2949178" cy="13109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29841" y="746452"/>
            <a:ext cx="4629150" cy="5691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64982" y="2057400"/>
            <a:ext cx="2949178" cy="4380722"/>
          </a:xfrm>
        </p:spPr>
        <p:txBody>
          <a:bodyPr/>
          <a:lstStyle>
            <a:lvl1pPr marL="0" indent="0">
              <a:buNone/>
              <a:defRPr sz="16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552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715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images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8"/>
          <p:cNvSpPr>
            <a:spLocks noGrp="1"/>
          </p:cNvSpPr>
          <p:nvPr>
            <p:ph type="pic" sz="quarter" idx="12"/>
          </p:nvPr>
        </p:nvSpPr>
        <p:spPr>
          <a:xfrm>
            <a:off x="628651" y="800878"/>
            <a:ext cx="1421753" cy="1895671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2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628651" y="2696553"/>
            <a:ext cx="1421753" cy="1895671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Espace réservé pour une image  8"/>
          <p:cNvSpPr>
            <a:spLocks noGrp="1"/>
          </p:cNvSpPr>
          <p:nvPr>
            <p:ph type="pic" sz="quarter" idx="14"/>
          </p:nvPr>
        </p:nvSpPr>
        <p:spPr>
          <a:xfrm>
            <a:off x="628651" y="4592225"/>
            <a:ext cx="1421753" cy="1895671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/>
          </p:nvPr>
        </p:nvSpPr>
        <p:spPr>
          <a:xfrm>
            <a:off x="2203850" y="800879"/>
            <a:ext cx="6311503" cy="5687235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2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images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8"/>
          <p:cNvSpPr>
            <a:spLocks noGrp="1"/>
          </p:cNvSpPr>
          <p:nvPr>
            <p:ph type="pic" sz="quarter" idx="12"/>
          </p:nvPr>
        </p:nvSpPr>
        <p:spPr>
          <a:xfrm>
            <a:off x="7093600" y="800878"/>
            <a:ext cx="1421753" cy="1895671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2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7093599" y="2696553"/>
            <a:ext cx="1421753" cy="1895671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Espace réservé pour une image  8"/>
          <p:cNvSpPr>
            <a:spLocks noGrp="1"/>
          </p:cNvSpPr>
          <p:nvPr>
            <p:ph type="pic" sz="quarter" idx="14"/>
          </p:nvPr>
        </p:nvSpPr>
        <p:spPr>
          <a:xfrm>
            <a:off x="7093599" y="4592225"/>
            <a:ext cx="1421753" cy="1895671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/>
          </p:nvPr>
        </p:nvSpPr>
        <p:spPr>
          <a:xfrm>
            <a:off x="628142" y="800879"/>
            <a:ext cx="6311503" cy="568723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6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images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8"/>
          <p:cNvSpPr>
            <a:spLocks noGrp="1"/>
          </p:cNvSpPr>
          <p:nvPr>
            <p:ph type="pic" sz="quarter" idx="12"/>
          </p:nvPr>
        </p:nvSpPr>
        <p:spPr>
          <a:xfrm>
            <a:off x="628648" y="3127535"/>
            <a:ext cx="2520434" cy="3360578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29841" y="714742"/>
            <a:ext cx="7886700" cy="8373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3312976" y="3127535"/>
            <a:ext cx="2520434" cy="3360578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8"/>
          <p:cNvSpPr>
            <a:spLocks noGrp="1"/>
          </p:cNvSpPr>
          <p:nvPr>
            <p:ph type="pic" sz="quarter" idx="14"/>
          </p:nvPr>
        </p:nvSpPr>
        <p:spPr>
          <a:xfrm>
            <a:off x="5996107" y="3127535"/>
            <a:ext cx="2520434" cy="3360578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629841" y="1754159"/>
            <a:ext cx="7886700" cy="1108665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pédag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8"/>
          <p:cNvSpPr>
            <a:spLocks noGrp="1"/>
          </p:cNvSpPr>
          <p:nvPr>
            <p:ph type="pic" sz="quarter" idx="12"/>
          </p:nvPr>
        </p:nvSpPr>
        <p:spPr>
          <a:xfrm>
            <a:off x="628648" y="3610246"/>
            <a:ext cx="2520434" cy="2520000"/>
          </a:xfrm>
          <a:effectLst/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3312976" y="3610246"/>
            <a:ext cx="2520434" cy="2520000"/>
          </a:xfrm>
          <a:effectLst>
            <a:softEdge rad="635000"/>
          </a:effectLst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8"/>
          <p:cNvSpPr>
            <a:spLocks noGrp="1"/>
          </p:cNvSpPr>
          <p:nvPr>
            <p:ph type="pic" sz="quarter" idx="14"/>
          </p:nvPr>
        </p:nvSpPr>
        <p:spPr>
          <a:xfrm>
            <a:off x="5996107" y="3610246"/>
            <a:ext cx="2520434" cy="2520000"/>
          </a:xfrm>
          <a:effectLst>
            <a:softEdge rad="635000"/>
          </a:effectLst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ctr"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48" y="2204870"/>
            <a:ext cx="2520434" cy="1152451"/>
          </a:xfrm>
        </p:spPr>
        <p:txBody>
          <a:bodyPr anchor="b"/>
          <a:lstStyle>
            <a:lvl1pPr marL="0" indent="0" algn="ctr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3312976" y="2204869"/>
            <a:ext cx="2520434" cy="1152451"/>
          </a:xfrm>
        </p:spPr>
        <p:txBody>
          <a:bodyPr anchor="b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7" hasCustomPrompt="1"/>
          </p:nvPr>
        </p:nvSpPr>
        <p:spPr>
          <a:xfrm>
            <a:off x="5996107" y="2204868"/>
            <a:ext cx="2520434" cy="1152451"/>
          </a:xfrm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 smtClean="0"/>
              <a:t>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71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images 1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8"/>
          <p:cNvSpPr>
            <a:spLocks noGrp="1"/>
          </p:cNvSpPr>
          <p:nvPr>
            <p:ph type="pic" sz="quarter" idx="12"/>
          </p:nvPr>
        </p:nvSpPr>
        <p:spPr>
          <a:xfrm>
            <a:off x="628650" y="1671965"/>
            <a:ext cx="7887893" cy="2088277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29841" y="714742"/>
            <a:ext cx="7886700" cy="8373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628648" y="3880093"/>
            <a:ext cx="3787064" cy="260802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Espace réservé pour une image  8"/>
          <p:cNvSpPr>
            <a:spLocks noGrp="1"/>
          </p:cNvSpPr>
          <p:nvPr>
            <p:ph type="pic" sz="quarter" idx="14"/>
          </p:nvPr>
        </p:nvSpPr>
        <p:spPr>
          <a:xfrm>
            <a:off x="4729477" y="3880093"/>
            <a:ext cx="3787064" cy="260802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3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ois images 1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29844" y="715124"/>
            <a:ext cx="3729887" cy="287716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1" name="Espace réservé pour une image  8"/>
          <p:cNvSpPr>
            <a:spLocks noGrp="1"/>
          </p:cNvSpPr>
          <p:nvPr>
            <p:ph type="pic" sz="quarter" idx="14"/>
          </p:nvPr>
        </p:nvSpPr>
        <p:spPr>
          <a:xfrm>
            <a:off x="629844" y="3610947"/>
            <a:ext cx="3729887" cy="2877166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8"/>
          <p:cNvSpPr>
            <a:spLocks noGrp="1"/>
          </p:cNvSpPr>
          <p:nvPr>
            <p:ph type="pic" sz="quarter" idx="15"/>
          </p:nvPr>
        </p:nvSpPr>
        <p:spPr>
          <a:xfrm>
            <a:off x="4858944" y="3610947"/>
            <a:ext cx="3729887" cy="2877166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6"/>
          </p:nvPr>
        </p:nvSpPr>
        <p:spPr>
          <a:xfrm>
            <a:off x="4858944" y="715124"/>
            <a:ext cx="3729887" cy="2877166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41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503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99263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871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3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1"/>
          </p:nvPr>
        </p:nvSpPr>
        <p:spPr>
          <a:xfrm>
            <a:off x="628650" y="2247905"/>
            <a:ext cx="7886700" cy="42656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8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/>
          <p:cNvSpPr>
            <a:spLocks noGrp="1"/>
          </p:cNvSpPr>
          <p:nvPr>
            <p:ph type="pic" sz="quarter" idx="11"/>
          </p:nvPr>
        </p:nvSpPr>
        <p:spPr>
          <a:xfrm>
            <a:off x="628650" y="2032000"/>
            <a:ext cx="7886700" cy="44621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28650" y="736600"/>
            <a:ext cx="7886700" cy="129540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9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2162728"/>
            <a:ext cx="3886200" cy="4312721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2162728"/>
            <a:ext cx="3886200" cy="4312721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12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714742"/>
            <a:ext cx="7886700" cy="8373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80"/>
            <a:ext cx="3868340" cy="3979701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2" y="2505080"/>
            <a:ext cx="3887391" cy="3979701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3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zones de texte, image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628650" y="736605"/>
            <a:ext cx="7886700" cy="1419225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28651" y="2351088"/>
            <a:ext cx="3857042" cy="413385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4625578" y="2341568"/>
            <a:ext cx="3889772" cy="41433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6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zones de texte, 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628650" y="736605"/>
            <a:ext cx="7886700" cy="1419225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4658308" y="2351088"/>
            <a:ext cx="3857042" cy="413385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628651" y="2341568"/>
            <a:ext cx="3889772" cy="4143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8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7066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2202024"/>
            <a:ext cx="7886700" cy="4264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" y="6699380"/>
            <a:ext cx="7396843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754158" y="6805125"/>
            <a:ext cx="7396843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15351" y="-3437"/>
            <a:ext cx="635648" cy="438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∞</a:t>
            </a:r>
            <a:endParaRPr lang="fr-FR" sz="3600" dirty="0"/>
          </a:p>
        </p:txBody>
      </p:sp>
      <p:sp>
        <p:nvSpPr>
          <p:cNvPr id="10" name="Espace réservé du texte 4"/>
          <p:cNvSpPr txBox="1">
            <a:spLocks/>
          </p:cNvSpPr>
          <p:nvPr/>
        </p:nvSpPr>
        <p:spPr>
          <a:xfrm>
            <a:off x="3" y="-3437"/>
            <a:ext cx="8515349" cy="438150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Wingdings" panose="05000000000000000000" pitchFamily="2" charset="2"/>
              <a:buNone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fr-FR" sz="1650" cap="all" baseline="0" dirty="0"/>
          </a:p>
        </p:txBody>
      </p:sp>
    </p:spTree>
    <p:extLst>
      <p:ext uri="{BB962C8B-B14F-4D97-AF65-F5344CB8AC3E}">
        <p14:creationId xmlns:p14="http://schemas.microsoft.com/office/powerpoint/2010/main" val="34012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4" r:id="rId15"/>
    <p:sldLayoutId id="2147484040" r:id="rId16"/>
    <p:sldLayoutId id="2147484041" r:id="rId17"/>
    <p:sldLayoutId id="214748404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5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6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6">
            <a:lumMod val="75000"/>
          </a:schemeClr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6">
            <a:lumMod val="75000"/>
          </a:schemeClr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6">
            <a:lumMod val="75000"/>
          </a:schemeClr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Une SAGE introduction au calcul formel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Université de </a:t>
            </a:r>
            <a:r>
              <a:rPr lang="fr-FR" dirty="0" smtClean="0"/>
              <a:t>Lille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J</a:t>
            </a:r>
            <a:r>
              <a:rPr lang="fr-FR" dirty="0" smtClean="0"/>
              <a:t>anvier 2018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72" y="4809812"/>
            <a:ext cx="2250263" cy="10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 calcul formel : pour quoi faire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1187624" y="1916832"/>
            <a:ext cx="3886200" cy="4312721"/>
          </a:xfrm>
        </p:spPr>
        <p:txBody>
          <a:bodyPr anchor="ctr"/>
          <a:lstStyle/>
          <a:p>
            <a:r>
              <a:rPr lang="fr-FR" sz="2000" dirty="0" smtClean="0"/>
              <a:t>les suites</a:t>
            </a:r>
          </a:p>
          <a:p>
            <a:r>
              <a:rPr lang="fr-FR" sz="2000" dirty="0" smtClean="0"/>
              <a:t>les </a:t>
            </a:r>
            <a:r>
              <a:rPr lang="fr-FR" sz="2000" dirty="0"/>
              <a:t>matrices </a:t>
            </a:r>
            <a:endParaRPr lang="fr-FR" sz="2000" dirty="0" smtClean="0"/>
          </a:p>
          <a:p>
            <a:r>
              <a:rPr lang="fr-FR" sz="2000" dirty="0" smtClean="0"/>
              <a:t>les </a:t>
            </a:r>
            <a:r>
              <a:rPr lang="fr-FR" sz="2000" dirty="0"/>
              <a:t>courbes et les surfaces </a:t>
            </a:r>
            <a:endParaRPr lang="fr-FR" sz="2000" dirty="0" smtClean="0"/>
          </a:p>
          <a:p>
            <a:r>
              <a:rPr lang="fr-FR" sz="2000" dirty="0" smtClean="0"/>
              <a:t>les polynômes</a:t>
            </a:r>
          </a:p>
          <a:p>
            <a:r>
              <a:rPr lang="fr-FR" sz="2000" dirty="0"/>
              <a:t>l</a:t>
            </a:r>
            <a:r>
              <a:rPr lang="fr-FR" sz="2000" dirty="0" smtClean="0"/>
              <a:t>es intégrales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7078" y="2924944"/>
            <a:ext cx="3073368" cy="3073368"/>
          </a:xfrm>
        </p:spPr>
      </p:pic>
    </p:spTree>
    <p:extLst>
      <p:ext uri="{BB962C8B-B14F-4D97-AF65-F5344CB8AC3E}">
        <p14:creationId xmlns:p14="http://schemas.microsoft.com/office/powerpoint/2010/main" val="6976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2" r="-19592"/>
          <a:stretch/>
        </p:blipFill>
        <p:spPr/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193013" cy="85940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Expérimenter les maths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7" name="Espace réservé pour une image  1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6" b="-256"/>
          <a:stretch/>
        </p:blipFill>
        <p:spPr/>
      </p:pic>
      <p:pic>
        <p:nvPicPr>
          <p:cNvPr id="18" name="Espace réservé pour une image 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3" r="-3243"/>
          <a:stretch/>
        </p:blipFill>
        <p:spPr/>
      </p:pic>
    </p:spTree>
    <p:extLst>
      <p:ext uri="{BB962C8B-B14F-4D97-AF65-F5344CB8AC3E}">
        <p14:creationId xmlns:p14="http://schemas.microsoft.com/office/powerpoint/2010/main" val="39694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512" y="1268761"/>
            <a:ext cx="4600374" cy="15841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2" name="Espace réservé pour une image 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82" b="-2582"/>
          <a:stretch/>
        </p:blipFill>
        <p:spPr>
          <a:xfrm>
            <a:off x="904488" y="2708920"/>
            <a:ext cx="3729887" cy="2877166"/>
          </a:xfrm>
        </p:spPr>
      </p:pic>
      <p:pic>
        <p:nvPicPr>
          <p:cNvPr id="11" name="Espace réservé pour une image  10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19" r="-14819"/>
          <a:stretch/>
        </p:blipFill>
        <p:spPr/>
      </p:pic>
      <p:pic>
        <p:nvPicPr>
          <p:cNvPr id="10" name="Espace réservé pour une image  9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92" b="-19392"/>
          <a:stretch/>
        </p:blipFill>
        <p:spPr>
          <a:xfrm>
            <a:off x="5005204" y="1048508"/>
            <a:ext cx="3662685" cy="2825328"/>
          </a:xfrm>
        </p:spPr>
      </p:pic>
      <p:sp>
        <p:nvSpPr>
          <p:cNvPr id="7" name="Titre 3"/>
          <p:cNvSpPr txBox="1">
            <a:spLocks/>
          </p:cNvSpPr>
          <p:nvPr/>
        </p:nvSpPr>
        <p:spPr>
          <a:xfrm>
            <a:off x="323529" y="476673"/>
            <a:ext cx="816195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8000" dirty="0" smtClean="0"/>
              <a:t>Le MOOC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628650" y="1268762"/>
            <a:ext cx="4230294" cy="1512168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Durée </a:t>
            </a:r>
            <a:r>
              <a:rPr lang="fr-FR" sz="2000" dirty="0"/>
              <a:t>: </a:t>
            </a:r>
            <a:r>
              <a:rPr lang="fr-FR" sz="2000" dirty="0" smtClean="0"/>
              <a:t>sept semaines</a:t>
            </a:r>
            <a:endParaRPr lang="fr-FR" sz="2000" dirty="0" smtClean="0"/>
          </a:p>
          <a:p>
            <a:r>
              <a:rPr lang="fr-FR" sz="2000" dirty="0" smtClean="0"/>
              <a:t>Niveau </a:t>
            </a:r>
            <a:r>
              <a:rPr lang="fr-FR" sz="2000" dirty="0"/>
              <a:t>: licence </a:t>
            </a:r>
            <a:r>
              <a:rPr lang="fr-FR" sz="2000" dirty="0" smtClean="0"/>
              <a:t>première année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2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pour une image  2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24" y="3610246"/>
            <a:ext cx="2520000" cy="252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auteurs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mtClean="0"/>
              <a:t>François Recher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smtClean="0"/>
              <a:t>Arnaud Bodin</a:t>
            </a:r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Niels Borne</a:t>
            </a:r>
          </a:p>
        </p:txBody>
      </p:sp>
      <p:pic>
        <p:nvPicPr>
          <p:cNvPr id="25" name="Espace réservé pour une image  2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93" y="3610246"/>
            <a:ext cx="2520000" cy="252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Espace réservé pour une image  26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" y="3610246"/>
            <a:ext cx="2520000" cy="252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417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pour une image  2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3610246"/>
            <a:ext cx="2520000" cy="252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L’équipe pédagogique du MOOC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mtClean="0"/>
              <a:t>François Recher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Niels Borne</a:t>
            </a: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Eric</a:t>
            </a:r>
            <a:r>
              <a:rPr lang="fr-FR" dirty="0"/>
              <a:t> </a:t>
            </a:r>
            <a:r>
              <a:rPr lang="fr-FR" dirty="0" err="1"/>
              <a:t>Wegrzynowski</a:t>
            </a:r>
            <a:endParaRPr lang="fr-FR" dirty="0" smtClean="0"/>
          </a:p>
        </p:txBody>
      </p:sp>
      <p:pic>
        <p:nvPicPr>
          <p:cNvPr id="25" name="Espace réservé pour une image  2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717032"/>
            <a:ext cx="2520000" cy="252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Espace réservé pour une image  26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" y="3610246"/>
            <a:ext cx="2520000" cy="252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33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cul-formel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1987</TotalTime>
  <Words>50</Words>
  <Application>Microsoft Office PowerPoint</Application>
  <PresentationFormat>Affichage à l'écran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calcul-formel</vt:lpstr>
      <vt:lpstr>Une SAGE introduction au calcul formel</vt:lpstr>
      <vt:lpstr>  Le calcul formel : pour quoi faire ?  </vt:lpstr>
      <vt:lpstr>  Expérimenter les maths  </vt:lpstr>
      <vt:lpstr>   </vt:lpstr>
      <vt:lpstr>Les auteurs</vt:lpstr>
      <vt:lpstr>L’équipe pédagogique du MOOC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semm</dc:creator>
  <cp:lastModifiedBy>Ina</cp:lastModifiedBy>
  <cp:revision>76</cp:revision>
  <dcterms:created xsi:type="dcterms:W3CDTF">2014-12-09T09:16:49Z</dcterms:created>
  <dcterms:modified xsi:type="dcterms:W3CDTF">2017-09-20T13:41:36Z</dcterms:modified>
</cp:coreProperties>
</file>