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Override1.xml" ContentType="application/vnd.openxmlformats-officedocument.themeOverrid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99" r:id="rId3"/>
    <p:sldMasterId id="2147483711" r:id="rId4"/>
  </p:sldMasterIdLst>
  <p:notesMasterIdLst>
    <p:notesMasterId r:id="rId23"/>
  </p:notesMasterIdLst>
  <p:sldIdLst>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6"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B55A75-A008-44C7-A670-6022654E9AE7}" type="datetimeFigureOut">
              <a:rPr lang="en-GB" smtClean="0"/>
              <a:t>24/05/2013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CAFFB-E885-435A-B355-5E9BFE1EB435}" type="slidenum">
              <a:rPr lang="en-GB" smtClean="0"/>
              <a:t>‹#›</a:t>
            </a:fld>
            <a:endParaRPr lang="en-GB"/>
          </a:p>
        </p:txBody>
      </p:sp>
    </p:spTree>
    <p:extLst>
      <p:ext uri="{BB962C8B-B14F-4D97-AF65-F5344CB8AC3E}">
        <p14:creationId xmlns:p14="http://schemas.microsoft.com/office/powerpoint/2010/main" val="1740685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5C883-3893-B747-8E5B-6C47F55854E7}"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30134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93700" lvl="1" indent="0" algn="l">
              <a:buSzPct val="110000"/>
              <a:buFont typeface="Arial" charset="0"/>
              <a:buNone/>
            </a:pPr>
            <a:endParaRPr lang="en-AU" sz="1600" dirty="0" smtClean="0"/>
          </a:p>
        </p:txBody>
      </p:sp>
      <p:sp>
        <p:nvSpPr>
          <p:cNvPr id="4" name="Slide Number Placeholder 3"/>
          <p:cNvSpPr>
            <a:spLocks noGrp="1"/>
          </p:cNvSpPr>
          <p:nvPr>
            <p:ph type="sldNum" sz="quarter" idx="10"/>
          </p:nvPr>
        </p:nvSpPr>
        <p:spPr/>
        <p:txBody>
          <a:bodyPr/>
          <a:lstStyle/>
          <a:p>
            <a:fld id="{087CD144-DDB0-44D4-89E5-A93206ED5E78}"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3181958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From a child rights perspective there are unequivocal commitments to two essential rights: the right to education, and the right to safety </a:t>
            </a:r>
          </a:p>
          <a:p>
            <a:pPr>
              <a:defRPr/>
            </a:pPr>
            <a:r>
              <a:rPr lang="en-US" dirty="0" smtClean="0"/>
              <a:t>To fulfill these top-level outcomes a comprehensive approach to educational continuity and child protection in the education sector are required.</a:t>
            </a:r>
          </a:p>
          <a:p>
            <a:pPr>
              <a:defRPr/>
            </a:pPr>
            <a:r>
              <a:rPr lang="en-US" dirty="0" smtClean="0"/>
              <a:t>School safety advocates have collectively adopted a simple framework for understanding this, and refer to this as Comprehensive School Safety.</a:t>
            </a:r>
          </a:p>
          <a:p>
            <a:pPr>
              <a:defRPr/>
            </a:pPr>
            <a:endParaRPr lang="en-US" dirty="0" smtClean="0"/>
          </a:p>
          <a:p>
            <a:pPr>
              <a:defRPr/>
            </a:pPr>
            <a:r>
              <a:rPr lang="en-US" dirty="0" smtClean="0"/>
              <a:t>It recognizes three main pillars: </a:t>
            </a:r>
          </a:p>
          <a:p>
            <a:pPr>
              <a:defRPr/>
            </a:pPr>
            <a:r>
              <a:rPr lang="en-US" dirty="0" smtClean="0"/>
              <a:t>safe school facilities</a:t>
            </a:r>
          </a:p>
          <a:p>
            <a:pPr>
              <a:defRPr/>
            </a:pPr>
            <a:r>
              <a:rPr lang="en-US" dirty="0" smtClean="0"/>
              <a:t>school disaster management, and </a:t>
            </a:r>
          </a:p>
          <a:p>
            <a:pPr>
              <a:defRPr/>
            </a:pPr>
            <a:r>
              <a:rPr lang="en-US" dirty="0" smtClean="0"/>
              <a:t>disaster prevention and risk reduction education. </a:t>
            </a:r>
          </a:p>
          <a:p>
            <a:pPr>
              <a:defRPr/>
            </a:pPr>
            <a:endParaRPr lang="en-US" dirty="0" smtClean="0"/>
          </a:p>
          <a:p>
            <a:pPr>
              <a:defRPr/>
            </a:pPr>
            <a:r>
              <a:rPr lang="en-GB" dirty="0" smtClean="0"/>
              <a:t>Safe facilities are measured both by school facilities audits and policies and practices</a:t>
            </a:r>
            <a:r>
              <a:rPr lang="tr-TR" dirty="0" smtClean="0"/>
              <a:t> </a:t>
            </a:r>
            <a:r>
              <a:rPr lang="tr-TR" dirty="0" err="1" smtClean="0"/>
              <a:t>for</a:t>
            </a:r>
            <a:r>
              <a:rPr lang="tr-TR" dirty="0" smtClean="0"/>
              <a:t> </a:t>
            </a:r>
            <a:r>
              <a:rPr lang="tr-TR" dirty="0" err="1" smtClean="0"/>
              <a:t>due</a:t>
            </a:r>
            <a:r>
              <a:rPr lang="tr-TR" dirty="0" smtClean="0"/>
              <a:t> </a:t>
            </a:r>
            <a:r>
              <a:rPr lang="tr-TR" dirty="0" err="1" smtClean="0"/>
              <a:t>diligence</a:t>
            </a:r>
            <a:r>
              <a:rPr lang="tr-TR" dirty="0" smtClean="0"/>
              <a:t> in </a:t>
            </a:r>
            <a:r>
              <a:rPr lang="tr-TR" dirty="0" err="1" smtClean="0"/>
              <a:t>school</a:t>
            </a:r>
            <a:r>
              <a:rPr lang="tr-TR" dirty="0" smtClean="0"/>
              <a:t> site </a:t>
            </a:r>
            <a:r>
              <a:rPr lang="tr-TR" dirty="0" err="1" smtClean="0"/>
              <a:t>selection</a:t>
            </a:r>
            <a:r>
              <a:rPr lang="tr-TR" dirty="0" smtClean="0"/>
              <a:t>, </a:t>
            </a:r>
            <a:r>
              <a:rPr lang="tr-TR" dirty="0" err="1" smtClean="0"/>
              <a:t>construction</a:t>
            </a:r>
            <a:r>
              <a:rPr lang="tr-TR" dirty="0" smtClean="0"/>
              <a:t> </a:t>
            </a:r>
            <a:r>
              <a:rPr lang="tr-TR" dirty="0" err="1" smtClean="0"/>
              <a:t>design</a:t>
            </a:r>
            <a:r>
              <a:rPr lang="tr-TR" dirty="0" smtClean="0"/>
              <a:t>, </a:t>
            </a:r>
            <a:r>
              <a:rPr lang="tr-TR" dirty="0" err="1" smtClean="0"/>
              <a:t>materials</a:t>
            </a:r>
            <a:r>
              <a:rPr lang="tr-TR" dirty="0" smtClean="0"/>
              <a:t> </a:t>
            </a:r>
            <a:r>
              <a:rPr lang="tr-TR" dirty="0" err="1" smtClean="0"/>
              <a:t>procurement</a:t>
            </a:r>
            <a:r>
              <a:rPr lang="tr-TR" dirty="0" smtClean="0"/>
              <a:t> </a:t>
            </a:r>
            <a:r>
              <a:rPr lang="tr-TR" dirty="0" err="1" smtClean="0"/>
              <a:t>and</a:t>
            </a:r>
            <a:r>
              <a:rPr lang="tr-TR" dirty="0" smtClean="0"/>
              <a:t> </a:t>
            </a:r>
            <a:r>
              <a:rPr lang="tr-TR" dirty="0" err="1" smtClean="0"/>
              <a:t>construction</a:t>
            </a:r>
            <a:r>
              <a:rPr lang="tr-TR" dirty="0" smtClean="0"/>
              <a:t> </a:t>
            </a:r>
            <a:r>
              <a:rPr lang="tr-TR" dirty="0" err="1" smtClean="0"/>
              <a:t>oversight</a:t>
            </a:r>
            <a:r>
              <a:rPr lang="tr-TR" dirty="0" smtClean="0"/>
              <a:t>, </a:t>
            </a:r>
            <a:r>
              <a:rPr lang="tr-TR" dirty="0" err="1" smtClean="0"/>
              <a:t>andfor</a:t>
            </a:r>
            <a:r>
              <a:rPr lang="tr-TR" dirty="0" smtClean="0"/>
              <a:t>  </a:t>
            </a:r>
            <a:r>
              <a:rPr lang="tr-TR" dirty="0" err="1" smtClean="0"/>
              <a:t>building</a:t>
            </a:r>
            <a:r>
              <a:rPr lang="tr-TR" dirty="0" smtClean="0"/>
              <a:t> </a:t>
            </a:r>
            <a:r>
              <a:rPr lang="tr-TR" dirty="0" err="1" smtClean="0"/>
              <a:t>maintenance</a:t>
            </a:r>
            <a:r>
              <a:rPr lang="tr-TR" dirty="0" smtClean="0"/>
              <a:t> </a:t>
            </a:r>
            <a:r>
              <a:rPr lang="tr-TR" dirty="0" err="1" smtClean="0"/>
              <a:t>guidance</a:t>
            </a:r>
            <a:r>
              <a:rPr lang="tr-TR" dirty="0" smtClean="0"/>
              <a:t> </a:t>
            </a:r>
            <a:r>
              <a:rPr lang="tr-TR" dirty="0" err="1" smtClean="0"/>
              <a:t>and</a:t>
            </a:r>
            <a:r>
              <a:rPr lang="tr-TR" dirty="0" smtClean="0"/>
              <a:t> </a:t>
            </a:r>
            <a:r>
              <a:rPr lang="tr-TR" dirty="0" err="1" smtClean="0"/>
              <a:t>support</a:t>
            </a:r>
            <a:r>
              <a:rPr lang="tr-TR" dirty="0" smtClean="0"/>
              <a:t>.  </a:t>
            </a:r>
          </a:p>
          <a:p>
            <a:pPr>
              <a:defRPr/>
            </a:pPr>
            <a:endParaRPr lang="tr-TR" dirty="0" smtClean="0"/>
          </a:p>
          <a:p>
            <a:pPr>
              <a:defRPr/>
            </a:pPr>
            <a:r>
              <a:rPr lang="tr-TR" dirty="0" smtClean="0"/>
              <a:t>School </a:t>
            </a:r>
            <a:r>
              <a:rPr lang="tr-TR" dirty="0" err="1" smtClean="0"/>
              <a:t>disaster</a:t>
            </a:r>
            <a:r>
              <a:rPr lang="tr-TR" dirty="0" smtClean="0"/>
              <a:t> </a:t>
            </a:r>
            <a:r>
              <a:rPr lang="tr-TR" dirty="0" err="1" smtClean="0"/>
              <a:t>management</a:t>
            </a:r>
            <a:r>
              <a:rPr lang="tr-TR" dirty="0" smtClean="0"/>
              <a:t> is </a:t>
            </a:r>
            <a:r>
              <a:rPr lang="tr-TR" dirty="0" err="1" smtClean="0"/>
              <a:t>measured</a:t>
            </a:r>
            <a:r>
              <a:rPr lang="tr-TR" dirty="0" smtClean="0"/>
              <a:t> </a:t>
            </a:r>
            <a:r>
              <a:rPr lang="tr-TR" dirty="0" err="1" smtClean="0"/>
              <a:t>by</a:t>
            </a:r>
            <a:r>
              <a:rPr lang="tr-TR" dirty="0" smtClean="0"/>
              <a:t> </a:t>
            </a:r>
            <a:r>
              <a:rPr lang="tr-TR" dirty="0" err="1" smtClean="0"/>
              <a:t>standardized</a:t>
            </a:r>
            <a:r>
              <a:rPr lang="tr-TR" dirty="0" smtClean="0"/>
              <a:t> </a:t>
            </a:r>
            <a:r>
              <a:rPr lang="tr-TR" dirty="0" err="1" smtClean="0"/>
              <a:t>policies</a:t>
            </a:r>
            <a:r>
              <a:rPr lang="tr-TR" dirty="0" smtClean="0"/>
              <a:t> </a:t>
            </a:r>
            <a:r>
              <a:rPr lang="tr-TR" dirty="0" err="1" smtClean="0"/>
              <a:t>and</a:t>
            </a:r>
            <a:r>
              <a:rPr lang="tr-TR" dirty="0" smtClean="0"/>
              <a:t> </a:t>
            </a:r>
            <a:r>
              <a:rPr lang="tr-TR" dirty="0" err="1" smtClean="0"/>
              <a:t>procedures</a:t>
            </a:r>
            <a:r>
              <a:rPr lang="tr-TR" dirty="0" smtClean="0"/>
              <a:t>, as </a:t>
            </a:r>
            <a:r>
              <a:rPr lang="tr-TR" dirty="0" err="1" smtClean="0"/>
              <a:t>well</a:t>
            </a:r>
            <a:r>
              <a:rPr lang="tr-TR" dirty="0" smtClean="0"/>
              <a:t> as </a:t>
            </a:r>
            <a:r>
              <a:rPr lang="tr-TR" dirty="0" err="1" smtClean="0"/>
              <a:t>ongoing</a:t>
            </a:r>
            <a:r>
              <a:rPr lang="tr-TR" dirty="0" smtClean="0"/>
              <a:t> site-</a:t>
            </a:r>
            <a:r>
              <a:rPr lang="tr-TR" dirty="0" err="1" smtClean="0"/>
              <a:t>based</a:t>
            </a:r>
            <a:r>
              <a:rPr lang="tr-TR" dirty="0" smtClean="0"/>
              <a:t> </a:t>
            </a:r>
            <a:r>
              <a:rPr lang="tr-TR" dirty="0" err="1" smtClean="0"/>
              <a:t>implementation</a:t>
            </a:r>
            <a:r>
              <a:rPr lang="tr-TR" dirty="0" smtClean="0"/>
              <a:t> </a:t>
            </a:r>
            <a:r>
              <a:rPr lang="tr-TR" dirty="0" err="1" smtClean="0"/>
              <a:t>and</a:t>
            </a:r>
            <a:r>
              <a:rPr lang="tr-TR" dirty="0" smtClean="0"/>
              <a:t> </a:t>
            </a:r>
            <a:r>
              <a:rPr lang="tr-TR" dirty="0" err="1" smtClean="0"/>
              <a:t>adjustment</a:t>
            </a:r>
            <a:r>
              <a:rPr lang="tr-TR" dirty="0" smtClean="0"/>
              <a:t> of </a:t>
            </a:r>
            <a:r>
              <a:rPr lang="tr-TR" dirty="0" err="1" smtClean="0"/>
              <a:t>plans</a:t>
            </a:r>
            <a:r>
              <a:rPr lang="tr-TR" dirty="0" smtClean="0"/>
              <a:t>.</a:t>
            </a:r>
          </a:p>
          <a:p>
            <a:pPr>
              <a:defRPr/>
            </a:pPr>
            <a:endParaRPr lang="tr-TR" dirty="0" smtClean="0"/>
          </a:p>
          <a:p>
            <a:pPr>
              <a:defRPr/>
            </a:pPr>
            <a:r>
              <a:rPr lang="tr-TR" dirty="0" err="1" smtClean="0"/>
              <a:t>And</a:t>
            </a:r>
            <a:r>
              <a:rPr lang="tr-TR" dirty="0" smtClean="0"/>
              <a:t> </a:t>
            </a:r>
            <a:r>
              <a:rPr lang="tr-TR" dirty="0" err="1" smtClean="0"/>
              <a:t>disaster</a:t>
            </a:r>
            <a:r>
              <a:rPr lang="tr-TR" dirty="0" smtClean="0"/>
              <a:t> </a:t>
            </a:r>
            <a:r>
              <a:rPr lang="tr-TR" dirty="0" err="1" smtClean="0"/>
              <a:t>prevention</a:t>
            </a:r>
            <a:r>
              <a:rPr lang="tr-TR" dirty="0" smtClean="0"/>
              <a:t> </a:t>
            </a:r>
            <a:r>
              <a:rPr lang="tr-TR" dirty="0" err="1" smtClean="0"/>
              <a:t>education</a:t>
            </a:r>
            <a:r>
              <a:rPr lang="tr-TR" dirty="0" smtClean="0"/>
              <a:t> is </a:t>
            </a:r>
            <a:r>
              <a:rPr lang="tr-TR" dirty="0" err="1" smtClean="0"/>
              <a:t>measured</a:t>
            </a:r>
            <a:r>
              <a:rPr lang="tr-TR" dirty="0" smtClean="0"/>
              <a:t> </a:t>
            </a:r>
            <a:r>
              <a:rPr lang="tr-TR" dirty="0" err="1" smtClean="0"/>
              <a:t>by</a:t>
            </a:r>
            <a:r>
              <a:rPr lang="tr-TR" dirty="0" smtClean="0"/>
              <a:t> </a:t>
            </a:r>
            <a:r>
              <a:rPr lang="tr-TR" dirty="0" err="1" smtClean="0"/>
              <a:t>both</a:t>
            </a:r>
            <a:r>
              <a:rPr lang="tr-TR" dirty="0" smtClean="0"/>
              <a:t> </a:t>
            </a:r>
            <a:r>
              <a:rPr lang="tr-TR" dirty="0" err="1" smtClean="0"/>
              <a:t>quality</a:t>
            </a:r>
            <a:r>
              <a:rPr lang="tr-TR" dirty="0" smtClean="0"/>
              <a:t> of </a:t>
            </a:r>
            <a:r>
              <a:rPr lang="tr-TR" dirty="0" err="1" smtClean="0"/>
              <a:t>curriculum</a:t>
            </a:r>
            <a:r>
              <a:rPr lang="tr-TR" dirty="0" smtClean="0"/>
              <a:t> </a:t>
            </a:r>
            <a:r>
              <a:rPr lang="tr-TR" dirty="0" err="1" smtClean="0"/>
              <a:t>integration</a:t>
            </a:r>
            <a:r>
              <a:rPr lang="tr-TR" dirty="0" smtClean="0"/>
              <a:t> as </a:t>
            </a:r>
            <a:r>
              <a:rPr lang="tr-TR" dirty="0" err="1" smtClean="0"/>
              <a:t>well</a:t>
            </a:r>
            <a:r>
              <a:rPr lang="tr-TR" dirty="0" smtClean="0"/>
              <a:t> as </a:t>
            </a:r>
            <a:r>
              <a:rPr lang="tr-TR" dirty="0" err="1" smtClean="0"/>
              <a:t>student</a:t>
            </a:r>
            <a:r>
              <a:rPr lang="tr-TR" dirty="0" smtClean="0"/>
              <a:t> </a:t>
            </a:r>
            <a:r>
              <a:rPr lang="tr-TR" dirty="0" err="1" smtClean="0"/>
              <a:t>learning</a:t>
            </a:r>
            <a:r>
              <a:rPr lang="tr-TR" dirty="0" smtClean="0"/>
              <a:t> </a:t>
            </a:r>
            <a:r>
              <a:rPr lang="tr-TR" dirty="0" err="1" smtClean="0"/>
              <a:t>outcomes</a:t>
            </a:r>
            <a:r>
              <a:rPr lang="tr-TR" dirty="0" smtClean="0"/>
              <a:t> in </a:t>
            </a:r>
            <a:r>
              <a:rPr lang="tr-TR" dirty="0" err="1" smtClean="0"/>
              <a:t>terms</a:t>
            </a:r>
            <a:r>
              <a:rPr lang="tr-TR" dirty="0" smtClean="0"/>
              <a:t> of </a:t>
            </a:r>
            <a:r>
              <a:rPr lang="tr-TR" dirty="0" err="1" smtClean="0"/>
              <a:t>behaviour</a:t>
            </a:r>
            <a:r>
              <a:rPr lang="tr-TR" dirty="0" smtClean="0"/>
              <a:t>, </a:t>
            </a:r>
            <a:r>
              <a:rPr lang="tr-TR" dirty="0" err="1" smtClean="0"/>
              <a:t>skills</a:t>
            </a:r>
            <a:r>
              <a:rPr lang="tr-TR" dirty="0" smtClean="0"/>
              <a:t> </a:t>
            </a:r>
            <a:r>
              <a:rPr lang="tr-TR" dirty="0" err="1" smtClean="0"/>
              <a:t>and</a:t>
            </a:r>
            <a:r>
              <a:rPr lang="tr-TR" dirty="0" smtClean="0"/>
              <a:t> </a:t>
            </a:r>
            <a:r>
              <a:rPr lang="tr-TR" dirty="0" err="1" smtClean="0"/>
              <a:t>competencies</a:t>
            </a:r>
            <a:r>
              <a:rPr lang="tr-TR" dirty="0" smtClean="0"/>
              <a:t>. </a:t>
            </a:r>
            <a:r>
              <a:rPr lang="tr-TR" dirty="0" err="1" smtClean="0"/>
              <a:t>The</a:t>
            </a:r>
            <a:r>
              <a:rPr lang="tr-TR" dirty="0" smtClean="0"/>
              <a:t> </a:t>
            </a:r>
            <a:r>
              <a:rPr lang="tr-TR" dirty="0" err="1" smtClean="0"/>
              <a:t>learning</a:t>
            </a:r>
            <a:r>
              <a:rPr lang="tr-TR" dirty="0" smtClean="0"/>
              <a:t> </a:t>
            </a:r>
            <a:r>
              <a:rPr lang="tr-TR" dirty="0" err="1" smtClean="0"/>
              <a:t>outcomes</a:t>
            </a:r>
            <a:r>
              <a:rPr lang="tr-TR" dirty="0" smtClean="0"/>
              <a:t> in </a:t>
            </a:r>
            <a:r>
              <a:rPr lang="tr-TR" dirty="0" err="1" smtClean="0"/>
              <a:t>turn</a:t>
            </a:r>
            <a:r>
              <a:rPr lang="tr-TR" dirty="0" smtClean="0"/>
              <a:t> rest on </a:t>
            </a:r>
            <a:r>
              <a:rPr lang="tr-TR" dirty="0" err="1" smtClean="0"/>
              <a:t>both</a:t>
            </a:r>
            <a:r>
              <a:rPr lang="tr-TR" dirty="0" smtClean="0"/>
              <a:t> </a:t>
            </a:r>
            <a:r>
              <a:rPr lang="tr-TR" dirty="0" err="1" smtClean="0"/>
              <a:t>key</a:t>
            </a:r>
            <a:r>
              <a:rPr lang="tr-TR" dirty="0" smtClean="0"/>
              <a:t> </a:t>
            </a:r>
            <a:r>
              <a:rPr lang="tr-TR" dirty="0" err="1" smtClean="0"/>
              <a:t>messages</a:t>
            </a:r>
            <a:r>
              <a:rPr lang="tr-TR" dirty="0" smtClean="0"/>
              <a:t> </a:t>
            </a:r>
            <a:r>
              <a:rPr lang="tr-TR" dirty="0" err="1" smtClean="0"/>
              <a:t>for</a:t>
            </a:r>
            <a:r>
              <a:rPr lang="tr-TR" dirty="0" smtClean="0"/>
              <a:t> </a:t>
            </a:r>
            <a:r>
              <a:rPr lang="tr-TR" dirty="0" err="1" smtClean="0"/>
              <a:t>disaster</a:t>
            </a:r>
            <a:r>
              <a:rPr lang="tr-TR" dirty="0" smtClean="0"/>
              <a:t> </a:t>
            </a:r>
            <a:r>
              <a:rPr lang="tr-TR" dirty="0" err="1" smtClean="0"/>
              <a:t>prevention</a:t>
            </a:r>
            <a:r>
              <a:rPr lang="tr-TR" dirty="0" smtClean="0"/>
              <a:t> at </a:t>
            </a:r>
            <a:r>
              <a:rPr lang="tr-TR" dirty="0" err="1" smtClean="0"/>
              <a:t>home</a:t>
            </a:r>
            <a:r>
              <a:rPr lang="tr-TR" dirty="0" smtClean="0"/>
              <a:t>, </a:t>
            </a:r>
            <a:r>
              <a:rPr lang="tr-TR" dirty="0" err="1" smtClean="0"/>
              <a:t>school</a:t>
            </a:r>
            <a:r>
              <a:rPr lang="tr-TR" dirty="0" smtClean="0"/>
              <a:t> </a:t>
            </a:r>
            <a:r>
              <a:rPr lang="tr-TR" dirty="0" err="1" smtClean="0"/>
              <a:t>and</a:t>
            </a:r>
            <a:r>
              <a:rPr lang="tr-TR" dirty="0" smtClean="0"/>
              <a:t> </a:t>
            </a:r>
            <a:r>
              <a:rPr lang="tr-TR" dirty="0" err="1" smtClean="0"/>
              <a:t>work</a:t>
            </a:r>
            <a:r>
              <a:rPr lang="tr-TR" dirty="0" smtClean="0"/>
              <a:t>, as </a:t>
            </a:r>
            <a:r>
              <a:rPr lang="tr-TR" dirty="0" err="1" smtClean="0"/>
              <a:t>well</a:t>
            </a:r>
            <a:r>
              <a:rPr lang="tr-TR" dirty="0" smtClean="0"/>
              <a:t> as on </a:t>
            </a:r>
            <a:r>
              <a:rPr lang="tr-TR" dirty="0" err="1" smtClean="0"/>
              <a:t>community-based</a:t>
            </a:r>
            <a:r>
              <a:rPr lang="tr-TR" dirty="0" smtClean="0"/>
              <a:t> </a:t>
            </a:r>
            <a:r>
              <a:rPr lang="tr-TR" dirty="0" err="1" smtClean="0"/>
              <a:t>disaster</a:t>
            </a:r>
            <a:r>
              <a:rPr lang="tr-TR" dirty="0" smtClean="0"/>
              <a:t> risk </a:t>
            </a:r>
            <a:r>
              <a:rPr lang="tr-TR" dirty="0" err="1" smtClean="0"/>
              <a:t>reduction</a:t>
            </a:r>
            <a:r>
              <a:rPr lang="tr-TR" dirty="0" smtClean="0"/>
              <a:t> </a:t>
            </a:r>
            <a:r>
              <a:rPr lang="tr-TR" dirty="0" err="1" smtClean="0"/>
              <a:t>and</a:t>
            </a:r>
            <a:r>
              <a:rPr lang="tr-TR" dirty="0" smtClean="0"/>
              <a:t> </a:t>
            </a:r>
            <a:r>
              <a:rPr lang="tr-TR" dirty="0" err="1" smtClean="0"/>
              <a:t>climate</a:t>
            </a:r>
            <a:r>
              <a:rPr lang="tr-TR" dirty="0" smtClean="0"/>
              <a:t> </a:t>
            </a:r>
            <a:r>
              <a:rPr lang="tr-TR" dirty="0" err="1" smtClean="0"/>
              <a:t>change</a:t>
            </a:r>
            <a:r>
              <a:rPr lang="tr-TR" dirty="0" smtClean="0"/>
              <a:t> </a:t>
            </a:r>
            <a:r>
              <a:rPr lang="tr-TR" dirty="0" err="1" smtClean="0"/>
              <a:t>adaptation</a:t>
            </a:r>
            <a:r>
              <a:rPr lang="tr-TR" dirty="0" smtClean="0"/>
              <a:t>, </a:t>
            </a:r>
            <a:r>
              <a:rPr lang="tr-TR" dirty="0" err="1" smtClean="0"/>
              <a:t>critical</a:t>
            </a:r>
            <a:r>
              <a:rPr lang="tr-TR" dirty="0" smtClean="0"/>
              <a:t> </a:t>
            </a:r>
            <a:r>
              <a:rPr lang="tr-TR" dirty="0" err="1" smtClean="0"/>
              <a:t>thinking</a:t>
            </a:r>
            <a:r>
              <a:rPr lang="tr-TR" dirty="0" smtClean="0"/>
              <a:t>, problem-</a:t>
            </a:r>
            <a:r>
              <a:rPr lang="tr-TR" dirty="0" err="1" smtClean="0"/>
              <a:t>solving</a:t>
            </a:r>
            <a:r>
              <a:rPr lang="tr-TR" dirty="0" smtClean="0"/>
              <a:t>.</a:t>
            </a:r>
            <a:endParaRPr lang="en-US" dirty="0" smtClean="0"/>
          </a:p>
          <a:p>
            <a:pPr>
              <a:defRPr/>
            </a:pPr>
            <a:endParaRPr lang="en-US" dirty="0" smtClean="0"/>
          </a:p>
          <a:p>
            <a:pPr>
              <a:defRPr/>
            </a:pPr>
            <a:r>
              <a:rPr lang="en-US" dirty="0" smtClean="0"/>
              <a:t>It is important to note here that </a:t>
            </a:r>
            <a:r>
              <a:rPr lang="en-GB" b="1" dirty="0" smtClean="0"/>
              <a:t>there is NO recommendation to develop any single tool for generalized school safety assessments</a:t>
            </a:r>
            <a:r>
              <a:rPr lang="en-GB" dirty="0" smtClean="0"/>
              <a:t>. While these have been attempted, they have </a:t>
            </a:r>
            <a:r>
              <a:rPr lang="en-GB" b="1" dirty="0" smtClean="0"/>
              <a:t>not been shown to be scalable and have thus far minimal effectiveness. </a:t>
            </a:r>
            <a:r>
              <a:rPr lang="en-GB" dirty="0" smtClean="0"/>
              <a:t>The reasons are that each of the three main pillars of school safety involve different processes, different implementing actors and decision-making authorities, different types of resources and expertise, and different types of policies and assessment approaches. </a:t>
            </a:r>
          </a:p>
          <a:p>
            <a:pPr>
              <a:defRPr/>
            </a:pPr>
            <a:endParaRPr lang="en-US" dirty="0" smtClean="0"/>
          </a:p>
          <a:p>
            <a:pPr>
              <a:defRPr/>
            </a:pPr>
            <a:endParaRPr lang="en-US" dirty="0" smtClean="0"/>
          </a:p>
          <a:p>
            <a:pPr>
              <a:defRPr/>
            </a:pPr>
            <a:endParaRPr lang="en-US" dirty="0" smtClean="0"/>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DB5C883-3893-B747-8E5B-6C47F55854E7}"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301344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Calibri" charset="0"/>
              <a:ea typeface="ＭＳ Ｐゴシック" charset="0"/>
              <a:cs typeface="ＭＳ Ｐゴシック" charset="0"/>
            </a:endParaRPr>
          </a:p>
        </p:txBody>
      </p:sp>
      <p:sp>
        <p:nvSpPr>
          <p:cNvPr id="512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8D76A69-1B60-8E44-919B-094952230D1B}" type="slidenum">
              <a:rPr lang="en-US" sz="1200">
                <a:solidFill>
                  <a:prstClr val="black"/>
                </a:solidFill>
                <a:latin typeface="Calibri" charset="0"/>
              </a:rPr>
              <a:pPr eaLnBrk="1" hangingPunct="1"/>
              <a:t>3</a:t>
            </a:fld>
            <a:endParaRPr lang="en-US" sz="1200">
              <a:solidFill>
                <a:prstClr val="black"/>
              </a:solidFill>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000000"/>
                </a:solidFill>
                <a:latin typeface="Calibri" charset="0"/>
                <a:ea typeface="ＭＳ Ｐゴシック" charset="0"/>
                <a:cs typeface="ＭＳ Ｐゴシック" charset="0"/>
              </a:rPr>
              <a:t>Purpose</a:t>
            </a:r>
            <a:endParaRPr lang="en-US" dirty="0" smtClean="0">
              <a:solidFill>
                <a:srgbClr val="000000"/>
              </a:solidFill>
              <a:latin typeface="Calibri" charset="0"/>
              <a:ea typeface="ＭＳ Ｐゴシック" charset="0"/>
              <a:cs typeface="ＭＳ Ｐゴシック" charset="0"/>
            </a:endParaRPr>
          </a:p>
          <a:p>
            <a:r>
              <a:rPr lang="en-US" dirty="0" smtClean="0">
                <a:solidFill>
                  <a:srgbClr val="000000"/>
                </a:solidFill>
                <a:latin typeface="Calibri" charset="0"/>
                <a:ea typeface="ＭＳ Ｐゴシック" charset="0"/>
                <a:cs typeface="ＭＳ Ｐゴシック" charset="0"/>
              </a:rPr>
              <a:t>The past decade has brought children’s advocates together:</a:t>
            </a:r>
          </a:p>
          <a:p>
            <a:r>
              <a:rPr lang="en-US" dirty="0" smtClean="0">
                <a:solidFill>
                  <a:srgbClr val="000000"/>
                </a:solidFill>
                <a:latin typeface="Calibri" charset="0"/>
                <a:ea typeface="ＭＳ Ｐゴシック" charset="0"/>
                <a:cs typeface="ＭＳ Ｐゴシック" charset="0"/>
              </a:rPr>
              <a:t>• To promote disaster risk reduction throughout the education sector along with education for sustainable development and </a:t>
            </a:r>
          </a:p>
          <a:p>
            <a:r>
              <a:rPr lang="en-US" dirty="0" smtClean="0">
                <a:solidFill>
                  <a:srgbClr val="000000"/>
                </a:solidFill>
                <a:latin typeface="Calibri" charset="0"/>
                <a:ea typeface="ＭＳ Ｐゴシック" charset="0"/>
                <a:cs typeface="ＭＳ Ｐゴシック" charset="0"/>
              </a:rPr>
              <a:t>• To assure universal access to quality education.  </a:t>
            </a:r>
          </a:p>
          <a:p>
            <a:r>
              <a:rPr lang="en-US" dirty="0" smtClean="0">
                <a:solidFill>
                  <a:srgbClr val="000000"/>
                </a:solidFill>
                <a:latin typeface="Calibri" charset="0"/>
                <a:ea typeface="ＭＳ Ｐゴシック" charset="0"/>
                <a:cs typeface="ＭＳ Ｐゴシック" charset="0"/>
              </a:rPr>
              <a:t> </a:t>
            </a:r>
          </a:p>
          <a:p>
            <a:r>
              <a:rPr lang="en-US" dirty="0" smtClean="0">
                <a:solidFill>
                  <a:srgbClr val="000000"/>
                </a:solidFill>
                <a:latin typeface="Calibri" charset="0"/>
                <a:ea typeface="ＭＳ Ｐゴシック" charset="0"/>
                <a:cs typeface="ＭＳ Ｐゴシック" charset="0"/>
              </a:rPr>
              <a:t>At the core of these child-centered, and evidence-based efforts are the recognition of children’s rights to survival and protection as well as to education and participation.</a:t>
            </a:r>
          </a:p>
          <a:p>
            <a:r>
              <a:rPr lang="en-US" dirty="0" smtClean="0">
                <a:solidFill>
                  <a:srgbClr val="000000"/>
                </a:solidFill>
                <a:latin typeface="Calibri" charset="0"/>
                <a:ea typeface="ＭＳ Ｐゴシック" charset="0"/>
                <a:cs typeface="ＭＳ Ｐゴシック" charset="0"/>
              </a:rPr>
              <a:t> </a:t>
            </a:r>
          </a:p>
          <a:p>
            <a:r>
              <a:rPr lang="en-US" dirty="0" smtClean="0">
                <a:solidFill>
                  <a:srgbClr val="000000"/>
                </a:solidFill>
                <a:latin typeface="Calibri" charset="0"/>
                <a:ea typeface="ＭＳ Ｐゴシック" charset="0"/>
                <a:cs typeface="ＭＳ Ｐゴシック" charset="0"/>
              </a:rPr>
              <a:t>The purpose of this framework for </a:t>
            </a:r>
            <a:r>
              <a:rPr lang="en-US" i="1" dirty="0" smtClean="0">
                <a:solidFill>
                  <a:srgbClr val="000000"/>
                </a:solidFill>
                <a:latin typeface="Calibri" charset="0"/>
                <a:ea typeface="ＭＳ Ｐゴシック" charset="0"/>
                <a:cs typeface="ＭＳ Ｐゴシック" charset="0"/>
              </a:rPr>
              <a:t>Comprehensive School Safety</a:t>
            </a:r>
            <a:r>
              <a:rPr lang="en-US" dirty="0" smtClean="0">
                <a:solidFill>
                  <a:srgbClr val="000000"/>
                </a:solidFill>
                <a:latin typeface="Calibri" charset="0"/>
                <a:ea typeface="ＭＳ Ｐゴシック" charset="0"/>
                <a:cs typeface="ＭＳ Ｐゴシック" charset="0"/>
              </a:rPr>
              <a:t> is to bring these efforts into a clear and unified focus in order for education sector partners to work more effectively, as well as to link with similar efforts in all other sectors </a:t>
            </a:r>
            <a:r>
              <a:rPr lang="tr-TR" i="1" dirty="0" err="1" smtClean="0">
                <a:solidFill>
                  <a:srgbClr val="000000"/>
                </a:solidFill>
                <a:latin typeface="Calibri" charset="0"/>
                <a:ea typeface="ＭＳ Ｐゴシック" charset="0"/>
                <a:cs typeface="ＭＳ Ｐゴシック" charset="0"/>
              </a:rPr>
              <a:t>Hyogo</a:t>
            </a:r>
            <a:r>
              <a:rPr lang="tr-TR" i="1" dirty="0" smtClean="0">
                <a:solidFill>
                  <a:srgbClr val="000000"/>
                </a:solidFill>
                <a:latin typeface="Calibri" charset="0"/>
                <a:ea typeface="ＭＳ Ｐゴシック" charset="0"/>
                <a:cs typeface="ＭＳ Ｐゴシック" charset="0"/>
              </a:rPr>
              <a:t> Framework </a:t>
            </a:r>
            <a:r>
              <a:rPr lang="tr-TR" i="1" dirty="0" err="1" smtClean="0">
                <a:solidFill>
                  <a:srgbClr val="000000"/>
                </a:solidFill>
                <a:latin typeface="Calibri" charset="0"/>
                <a:ea typeface="ＭＳ Ｐゴシック" charset="0"/>
                <a:cs typeface="ＭＳ Ｐゴシック" charset="0"/>
              </a:rPr>
              <a:t>for</a:t>
            </a:r>
            <a:r>
              <a:rPr lang="tr-TR" i="1" dirty="0" smtClean="0">
                <a:solidFill>
                  <a:srgbClr val="000000"/>
                </a:solidFill>
                <a:latin typeface="Calibri" charset="0"/>
                <a:ea typeface="ＭＳ Ｐゴシック" charset="0"/>
                <a:cs typeface="ＭＳ Ｐゴシック" charset="0"/>
              </a:rPr>
              <a:t> Action 2005-2015</a:t>
            </a:r>
            <a:endParaRPr lang="en-US" dirty="0" smtClean="0">
              <a:solidFill>
                <a:srgbClr val="000000"/>
              </a:solidFill>
              <a:latin typeface="Calibri" charset="0"/>
              <a:ea typeface="ＭＳ Ｐゴシック" charset="0"/>
              <a:cs typeface="ＭＳ Ｐゴシック" charset="0"/>
            </a:endParaRPr>
          </a:p>
          <a:p>
            <a:r>
              <a:rPr lang="en-US" dirty="0" smtClean="0">
                <a:solidFill>
                  <a:srgbClr val="000000"/>
                </a:solidFill>
                <a:latin typeface="Calibri" charset="0"/>
                <a:ea typeface="ＭＳ Ｐゴシック" charset="0"/>
                <a:cs typeface="ＭＳ Ｐゴシック" charset="0"/>
              </a:rPr>
              <a:t>International Decade for </a:t>
            </a:r>
            <a:r>
              <a:rPr lang="tr-TR" dirty="0" err="1" smtClean="0">
                <a:solidFill>
                  <a:srgbClr val="000000"/>
                </a:solidFill>
                <a:latin typeface="Calibri" charset="0"/>
                <a:ea typeface="ＭＳ Ｐゴシック" charset="0"/>
                <a:cs typeface="ＭＳ Ｐゴシック" charset="0"/>
              </a:rPr>
              <a:t>Education</a:t>
            </a:r>
            <a:r>
              <a:rPr lang="tr-TR" dirty="0" smtClean="0">
                <a:solidFill>
                  <a:srgbClr val="000000"/>
                </a:solidFill>
                <a:latin typeface="Calibri" charset="0"/>
                <a:ea typeface="ＭＳ Ｐゴシック" charset="0"/>
                <a:cs typeface="ＭＳ Ｐゴシック" charset="0"/>
              </a:rPr>
              <a:t> </a:t>
            </a:r>
            <a:r>
              <a:rPr lang="tr-TR" dirty="0" err="1" smtClean="0">
                <a:solidFill>
                  <a:srgbClr val="000000"/>
                </a:solidFill>
                <a:latin typeface="Calibri" charset="0"/>
                <a:ea typeface="ＭＳ Ｐゴシック" charset="0"/>
                <a:cs typeface="ＭＳ Ｐゴシック" charset="0"/>
              </a:rPr>
              <a:t>for</a:t>
            </a:r>
            <a:r>
              <a:rPr lang="tr-TR" dirty="0" smtClean="0">
                <a:solidFill>
                  <a:srgbClr val="000000"/>
                </a:solidFill>
                <a:latin typeface="Calibri" charset="0"/>
                <a:ea typeface="ＭＳ Ｐゴシック" charset="0"/>
                <a:cs typeface="ＭＳ Ｐゴシック" charset="0"/>
              </a:rPr>
              <a:t> </a:t>
            </a:r>
            <a:r>
              <a:rPr lang="tr-TR" dirty="0" err="1" smtClean="0">
                <a:solidFill>
                  <a:srgbClr val="000000"/>
                </a:solidFill>
                <a:latin typeface="Calibri" charset="0"/>
                <a:ea typeface="ＭＳ Ｐゴシック" charset="0"/>
                <a:cs typeface="ＭＳ Ｐゴシック" charset="0"/>
              </a:rPr>
              <a:t>Sustainable</a:t>
            </a:r>
            <a:r>
              <a:rPr lang="tr-TR" dirty="0" smtClean="0">
                <a:solidFill>
                  <a:srgbClr val="000000"/>
                </a:solidFill>
                <a:latin typeface="Calibri" charset="0"/>
                <a:ea typeface="ＭＳ Ｐゴシック" charset="0"/>
                <a:cs typeface="ＭＳ Ｐゴシック" charset="0"/>
              </a:rPr>
              <a:t> Development</a:t>
            </a:r>
            <a:endParaRPr lang="en-US" dirty="0" smtClean="0">
              <a:solidFill>
                <a:srgbClr val="000000"/>
              </a:solidFill>
              <a:latin typeface="Calibri" charset="0"/>
              <a:ea typeface="ＭＳ Ｐゴシック" charset="0"/>
              <a:cs typeface="ＭＳ Ｐゴシック" charset="0"/>
            </a:endParaRPr>
          </a:p>
          <a:p>
            <a:r>
              <a:rPr lang="tr-TR" i="1" dirty="0" err="1" smtClean="0">
                <a:solidFill>
                  <a:srgbClr val="000000"/>
                </a:solidFill>
                <a:latin typeface="Calibri" charset="0"/>
                <a:ea typeface="ＭＳ Ｐゴシック" charset="0"/>
                <a:cs typeface="ＭＳ Ｐゴシック" charset="0"/>
              </a:rPr>
              <a:t>Millenium</a:t>
            </a:r>
            <a:r>
              <a:rPr lang="tr-TR" i="1" dirty="0" smtClean="0">
                <a:solidFill>
                  <a:srgbClr val="000000"/>
                </a:solidFill>
                <a:latin typeface="Calibri" charset="0"/>
                <a:ea typeface="ＭＳ Ｐゴシック" charset="0"/>
                <a:cs typeface="ＭＳ Ｐゴシック" charset="0"/>
              </a:rPr>
              <a:t> Development </a:t>
            </a:r>
            <a:r>
              <a:rPr lang="tr-TR" i="1" dirty="0" err="1" smtClean="0">
                <a:solidFill>
                  <a:srgbClr val="000000"/>
                </a:solidFill>
                <a:latin typeface="Calibri" charset="0"/>
                <a:ea typeface="ＭＳ Ｐゴシック" charset="0"/>
                <a:cs typeface="ＭＳ Ｐゴシック" charset="0"/>
              </a:rPr>
              <a:t>Goals</a:t>
            </a:r>
            <a:r>
              <a:rPr lang="tr-TR" i="1" dirty="0" smtClean="0">
                <a:solidFill>
                  <a:srgbClr val="000000"/>
                </a:solidFill>
                <a:latin typeface="Calibri" charset="0"/>
                <a:ea typeface="ＭＳ Ｐゴシック" charset="0"/>
                <a:cs typeface="ＭＳ Ｐゴシック" charset="0"/>
              </a:rPr>
              <a:t>, </a:t>
            </a:r>
            <a:r>
              <a:rPr lang="tr-TR" i="1" dirty="0" err="1" smtClean="0">
                <a:solidFill>
                  <a:srgbClr val="000000"/>
                </a:solidFill>
                <a:latin typeface="Calibri" charset="0"/>
                <a:ea typeface="ＭＳ Ｐゴシック" charset="0"/>
                <a:cs typeface="ＭＳ Ｐゴシック" charset="0"/>
              </a:rPr>
              <a:t>Education</a:t>
            </a:r>
            <a:r>
              <a:rPr lang="tr-TR" i="1" dirty="0" smtClean="0">
                <a:solidFill>
                  <a:srgbClr val="000000"/>
                </a:solidFill>
                <a:latin typeface="Calibri" charset="0"/>
                <a:ea typeface="ＭＳ Ｐゴシック" charset="0"/>
                <a:cs typeface="ＭＳ Ｐゴシック" charset="0"/>
              </a:rPr>
              <a:t> </a:t>
            </a:r>
            <a:r>
              <a:rPr lang="tr-TR" i="1" dirty="0" err="1" smtClean="0">
                <a:solidFill>
                  <a:srgbClr val="000000"/>
                </a:solidFill>
                <a:latin typeface="Calibri" charset="0"/>
                <a:ea typeface="ＭＳ Ｐゴシック" charset="0"/>
                <a:cs typeface="ＭＳ Ｐゴシック" charset="0"/>
              </a:rPr>
              <a:t>for</a:t>
            </a:r>
            <a:r>
              <a:rPr lang="tr-TR" i="1" dirty="0" smtClean="0">
                <a:solidFill>
                  <a:srgbClr val="000000"/>
                </a:solidFill>
                <a:latin typeface="Calibri" charset="0"/>
                <a:ea typeface="ＭＳ Ｐゴシック" charset="0"/>
                <a:cs typeface="ＭＳ Ｐゴシック" charset="0"/>
              </a:rPr>
              <a:t> </a:t>
            </a:r>
            <a:r>
              <a:rPr lang="tr-TR" i="1" dirty="0" err="1" smtClean="0">
                <a:solidFill>
                  <a:srgbClr val="000000"/>
                </a:solidFill>
                <a:latin typeface="Calibri" charset="0"/>
                <a:ea typeface="ＭＳ Ｐゴシック" charset="0"/>
                <a:cs typeface="ＭＳ Ｐゴシック" charset="0"/>
              </a:rPr>
              <a:t>All</a:t>
            </a:r>
            <a:r>
              <a:rPr lang="tr-TR" i="1" dirty="0" smtClean="0">
                <a:solidFill>
                  <a:srgbClr val="000000"/>
                </a:solidFill>
                <a:latin typeface="Calibri" charset="0"/>
                <a:ea typeface="ＭＳ Ｐゴシック" charset="0"/>
                <a:cs typeface="ＭＳ Ｐゴシック" charset="0"/>
              </a:rPr>
              <a:t>, Global </a:t>
            </a:r>
            <a:r>
              <a:rPr lang="tr-TR" i="1" dirty="0" err="1" smtClean="0">
                <a:solidFill>
                  <a:srgbClr val="000000"/>
                </a:solidFill>
                <a:latin typeface="Calibri" charset="0"/>
                <a:ea typeface="ＭＳ Ｐゴシック" charset="0"/>
                <a:cs typeface="ＭＳ Ｐゴシック" charset="0"/>
              </a:rPr>
              <a:t>Partnership</a:t>
            </a:r>
            <a:r>
              <a:rPr lang="tr-TR" i="1" dirty="0" smtClean="0">
                <a:solidFill>
                  <a:srgbClr val="000000"/>
                </a:solidFill>
                <a:latin typeface="Calibri" charset="0"/>
                <a:ea typeface="ＭＳ Ｐゴシック" charset="0"/>
                <a:cs typeface="ＭＳ Ｐゴシック" charset="0"/>
              </a:rPr>
              <a:t> </a:t>
            </a:r>
            <a:r>
              <a:rPr lang="tr-TR" i="1" dirty="0" err="1" smtClean="0">
                <a:solidFill>
                  <a:srgbClr val="000000"/>
                </a:solidFill>
                <a:latin typeface="Calibri" charset="0"/>
                <a:ea typeface="ＭＳ Ｐゴシック" charset="0"/>
                <a:cs typeface="ＭＳ Ｐゴシック" charset="0"/>
              </a:rPr>
              <a:t>for</a:t>
            </a:r>
            <a:r>
              <a:rPr lang="tr-TR" i="1" dirty="0" smtClean="0">
                <a:solidFill>
                  <a:srgbClr val="000000"/>
                </a:solidFill>
                <a:latin typeface="Calibri" charset="0"/>
                <a:ea typeface="ＭＳ Ｐゴシック" charset="0"/>
                <a:cs typeface="ＭＳ Ｐゴシック" charset="0"/>
              </a:rPr>
              <a:t> </a:t>
            </a:r>
            <a:r>
              <a:rPr lang="tr-TR" i="1" dirty="0" err="1" smtClean="0">
                <a:solidFill>
                  <a:srgbClr val="000000"/>
                </a:solidFill>
                <a:latin typeface="Calibri" charset="0"/>
                <a:ea typeface="ＭＳ Ｐゴシック" charset="0"/>
                <a:cs typeface="ＭＳ Ｐゴシック" charset="0"/>
              </a:rPr>
              <a:t>Education</a:t>
            </a:r>
            <a:r>
              <a:rPr lang="tr-TR" i="1" dirty="0" smtClean="0">
                <a:solidFill>
                  <a:srgbClr val="000000"/>
                </a:solidFill>
                <a:latin typeface="Calibri" charset="0"/>
                <a:ea typeface="ＭＳ Ｐゴシック" charset="0"/>
                <a:cs typeface="ＭＳ Ｐゴシック" charset="0"/>
              </a:rPr>
              <a:t>, </a:t>
            </a:r>
            <a:r>
              <a:rPr lang="tr-TR" i="1" dirty="0" err="1" smtClean="0">
                <a:solidFill>
                  <a:srgbClr val="000000"/>
                </a:solidFill>
                <a:latin typeface="Calibri" charset="0"/>
                <a:ea typeface="ＭＳ Ｐゴシック" charset="0"/>
                <a:cs typeface="ＭＳ Ｐゴシック" charset="0"/>
              </a:rPr>
              <a:t>Education</a:t>
            </a:r>
            <a:r>
              <a:rPr lang="tr-TR" i="1" dirty="0" smtClean="0">
                <a:solidFill>
                  <a:srgbClr val="000000"/>
                </a:solidFill>
                <a:latin typeface="Calibri" charset="0"/>
                <a:ea typeface="ＭＳ Ｐゴシック" charset="0"/>
                <a:cs typeface="ＭＳ Ｐゴシック" charset="0"/>
              </a:rPr>
              <a:t> First</a:t>
            </a:r>
            <a:endParaRPr lang="en-US" dirty="0" smtClean="0">
              <a:solidFill>
                <a:srgbClr val="000000"/>
              </a:solidFill>
              <a:latin typeface="Calibri" charset="0"/>
              <a:ea typeface="ＭＳ Ｐゴシック" charset="0"/>
              <a:cs typeface="ＭＳ Ｐゴシック" charset="0"/>
            </a:endParaRPr>
          </a:p>
          <a:p>
            <a:endParaRPr lang="en-US" dirty="0" smtClean="0">
              <a:solidFill>
                <a:srgbClr val="000000"/>
              </a:solidFill>
              <a:latin typeface="Calibri" charset="0"/>
              <a:ea typeface="ＭＳ Ｐゴシック" charset="0"/>
              <a:cs typeface="ＭＳ Ｐゴシック" charset="0"/>
            </a:endParaRPr>
          </a:p>
          <a:p>
            <a:endParaRPr lang="en-US" dirty="0"/>
          </a:p>
        </p:txBody>
      </p:sp>
      <p:sp>
        <p:nvSpPr>
          <p:cNvPr id="4" name="Slide Number Placeholder 3"/>
          <p:cNvSpPr>
            <a:spLocks noGrp="1"/>
          </p:cNvSpPr>
          <p:nvPr>
            <p:ph type="sldNum" sz="quarter" idx="10"/>
          </p:nvPr>
        </p:nvSpPr>
        <p:spPr/>
        <p:txBody>
          <a:bodyPr/>
          <a:lstStyle/>
          <a:p>
            <a:fld id="{2DB5C883-3893-B747-8E5B-6C47F55854E7}" type="slidenum">
              <a:rPr lang="en-US" smtClean="0"/>
              <a:t>5</a:t>
            </a:fld>
            <a:endParaRPr lang="en-US"/>
          </a:p>
        </p:txBody>
      </p:sp>
    </p:spTree>
    <p:extLst>
      <p:ext uri="{BB962C8B-B14F-4D97-AF65-F5344CB8AC3E}">
        <p14:creationId xmlns:p14="http://schemas.microsoft.com/office/powerpoint/2010/main" val="3541359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latin typeface="Calibri" charset="0"/>
                <a:ea typeface="ＭＳ Ｐゴシック" charset="0"/>
                <a:cs typeface="ＭＳ Ｐゴシック" charset="0"/>
              </a:rPr>
              <a:t>3. Risk </a:t>
            </a:r>
            <a:r>
              <a:rPr lang="en-US" b="1" dirty="0" smtClean="0">
                <a:latin typeface="Calibri" charset="0"/>
                <a:ea typeface="ＭＳ Ｐゴシック" charset="0"/>
                <a:cs typeface="ＭＳ Ｐゴシック" charset="0"/>
              </a:rPr>
              <a:t>Reduction &amp; Resilience Education</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should be designed to develop a culture of safety and resilient communities. Key responsibilities are to:</a:t>
            </a:r>
          </a:p>
          <a:p>
            <a:r>
              <a:rPr lang="en-US" dirty="0">
                <a:latin typeface="Calibri" charset="0"/>
                <a:ea typeface="ＭＳ Ｐゴシック" charset="0"/>
                <a:cs typeface="ＭＳ Ｐゴシック" charset="0"/>
              </a:rPr>
              <a:t>Develop consensus-based </a:t>
            </a:r>
            <a:r>
              <a:rPr lang="en-US" i="1" dirty="0">
                <a:latin typeface="Calibri" charset="0"/>
                <a:ea typeface="ＭＳ Ｐゴシック" charset="0"/>
                <a:cs typeface="ＭＳ Ｐゴシック" charset="0"/>
              </a:rPr>
              <a:t>key </a:t>
            </a:r>
            <a:r>
              <a:rPr lang="en-US" dirty="0">
                <a:latin typeface="Calibri" charset="0"/>
                <a:ea typeface="ＭＳ Ｐゴシック" charset="0"/>
                <a:cs typeface="ＭＳ Ｐゴシック" charset="0"/>
              </a:rPr>
              <a:t>messages for reducing household and community vulnerabilities, and for preparing for and responding to hazard impacts as a foundation for formal and non-formal education.</a:t>
            </a:r>
          </a:p>
          <a:p>
            <a:r>
              <a:rPr lang="en-US" dirty="0">
                <a:latin typeface="Calibri" charset="0"/>
                <a:ea typeface="ＭＳ Ｐゴシック" charset="0"/>
                <a:cs typeface="ＭＳ Ｐゴシック" charset="0"/>
              </a:rPr>
              <a:t>Develop scope and sequence for teaching about hazards, disasters, and problem-solving for risk reduction.</a:t>
            </a:r>
          </a:p>
          <a:p>
            <a:r>
              <a:rPr lang="en-US" dirty="0">
                <a:latin typeface="Calibri" charset="0"/>
                <a:ea typeface="ＭＳ Ｐゴシック" charset="0"/>
                <a:cs typeface="ＭＳ Ｐゴシック" charset="0"/>
              </a:rPr>
              <a:t>Infuse risk reduction throughout the curriculum and provide guidelines for integration of DRR into carrier subjects. </a:t>
            </a:r>
          </a:p>
          <a:p>
            <a:r>
              <a:rPr lang="en-US" dirty="0">
                <a:latin typeface="Calibri" charset="0"/>
                <a:ea typeface="ＭＳ Ｐゴシック" charset="0"/>
                <a:cs typeface="ＭＳ Ｐゴシック" charset="0"/>
              </a:rPr>
              <a:t>Provide teacher training for both teachers and teacher trainees on risk reduction curriculum materials</a:t>
            </a:r>
          </a:p>
          <a:p>
            <a:r>
              <a:rPr lang="en-US" dirty="0">
                <a:latin typeface="Calibri" charset="0"/>
                <a:ea typeface="ＭＳ Ｐゴシック" charset="0"/>
                <a:cs typeface="ＭＳ Ｐゴシック" charset="0"/>
              </a:rPr>
              <a:t>Develop strategies to scale-up teacher involvement for effective integration of these topics into formal curriculum as well as non-formal and extra-curricular approaches with local communities.</a:t>
            </a:r>
          </a:p>
          <a:p>
            <a:endParaRPr lang="en-US" dirty="0">
              <a:latin typeface="Calibri" charset="0"/>
              <a:ea typeface="ＭＳ Ｐゴシック" charset="0"/>
              <a:cs typeface="ＭＳ Ｐゴシック" charset="0"/>
            </a:endParaRPr>
          </a:p>
        </p:txBody>
      </p:sp>
      <p:sp>
        <p:nvSpPr>
          <p:cNvPr id="430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93DE5E0-5BBA-3F44-BFC0-03C2A54CE7E1}" type="slidenum">
              <a:rPr lang="en-US" sz="1200">
                <a:solidFill>
                  <a:prstClr val="black"/>
                </a:solidFill>
                <a:latin typeface="Calibri" charset="0"/>
              </a:rPr>
              <a:pPr eaLnBrk="1" hangingPunct="1"/>
              <a:t>6</a:t>
            </a:fld>
            <a:endParaRPr lang="en-US" sz="1200">
              <a:solidFill>
                <a:prstClr val="black"/>
              </a:solidFill>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sz="1200" b="1" kern="1200" dirty="0" smtClean="0">
                <a:solidFill>
                  <a:schemeClr val="tx1"/>
                </a:solidFill>
                <a:latin typeface="+mn-lt"/>
                <a:ea typeface="+mn-ea"/>
                <a:cs typeface="+mn-cs"/>
              </a:rPr>
              <a:t>Public Awareness and Education: Guide and Key Messages:</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National Red Cross and Red Crescent National Societies have a long history on working with communities and people at disaster risk on the threats they face, how this makes them vulnerable and what steps they can take themselves to increase their safety and resilience.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In 2011, the IFRC published </a:t>
            </a:r>
            <a:r>
              <a:rPr lang="en-US" sz="1200" b="1" i="1" kern="1200" dirty="0" smtClean="0">
                <a:solidFill>
                  <a:schemeClr val="tx1"/>
                </a:solidFill>
                <a:latin typeface="+mn-lt"/>
                <a:ea typeface="+mn-ea"/>
                <a:cs typeface="+mn-cs"/>
              </a:rPr>
              <a:t>Public awareness and education for disaster risk reduction – a guide</a:t>
            </a:r>
            <a:r>
              <a:rPr lang="en-US" sz="1200" b="0" i="0" kern="1200" dirty="0" smtClean="0">
                <a:solidFill>
                  <a:schemeClr val="tx1"/>
                </a:solidFill>
                <a:latin typeface="+mn-lt"/>
                <a:ea typeface="+mn-ea"/>
                <a:cs typeface="+mn-cs"/>
              </a:rPr>
              <a:t>, designed to help National Societies scale up their work in DRR campaigning, partnerships and education. Alongside this guide, IFRC carried out research on what activities are going on within National Red Cross Red Crescent Societies, and within the wider sector, to harmonize messages for DRR. In 2013 IFRC launch the </a:t>
            </a:r>
            <a:r>
              <a:rPr lang="en-US" sz="1200" b="1" i="1" kern="1200" dirty="0" smtClean="0">
                <a:solidFill>
                  <a:schemeClr val="tx1"/>
                </a:solidFill>
                <a:latin typeface="+mn-lt"/>
                <a:ea typeface="+mn-ea"/>
                <a:cs typeface="+mn-cs"/>
              </a:rPr>
              <a:t>Public awareness and education for disaster risk reduction: key messages</a:t>
            </a:r>
            <a:r>
              <a:rPr lang="en-US" sz="1200" b="0" i="0" kern="1200" dirty="0" smtClean="0">
                <a:solidFill>
                  <a:schemeClr val="tx1"/>
                </a:solidFill>
                <a:latin typeface="+mn-lt"/>
                <a:ea typeface="+mn-ea"/>
                <a:cs typeface="+mn-cs"/>
              </a:rPr>
              <a:t>, is offered as a tool for practitioners internationally to use in a consensus- building validation process. National Societies, national disaster management organizations, governmental and non-governmental </a:t>
            </a:r>
            <a:r>
              <a:rPr lang="en-US" sz="1200" b="0" i="0" kern="1200" dirty="0" err="1" smtClean="0">
                <a:solidFill>
                  <a:schemeClr val="tx1"/>
                </a:solidFill>
                <a:latin typeface="+mn-lt"/>
                <a:ea typeface="+mn-ea"/>
                <a:cs typeface="+mn-cs"/>
              </a:rPr>
              <a:t>organisations</a:t>
            </a:r>
            <a:r>
              <a:rPr lang="en-US" sz="1200" b="0" i="0" kern="1200" dirty="0" smtClean="0">
                <a:solidFill>
                  <a:schemeClr val="tx1"/>
                </a:solidFill>
                <a:latin typeface="+mn-lt"/>
                <a:ea typeface="+mn-ea"/>
                <a:cs typeface="+mn-cs"/>
              </a:rPr>
              <a:t> and international organizations are invited to be part of a global validation project working to develop a comprehensive multi-regional set of key messages as a contribution for the culmination of the 2005–2015 Hyogo Framework for Action.</a:t>
            </a:r>
          </a:p>
          <a:p>
            <a:endParaRPr lang="en-US" sz="1200" b="0" i="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Harmonized messaging is a key goal in disaster reduction awareness, and is particularly important when it comes to scaling-up efforts to create a culture of safety. To promote consistent actions to the public, we need key safety and resilience messages. Ensuring that these messages have credibility, legitimacy and strong impact, they need to be harmonized and consistent, backed by a consensus of key stakeholders, and based on the best knowledge available at the time.</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pPr eaLnBrk="1" fontAlgn="base" hangingPunct="1">
              <a:spcBef>
                <a:spcPct val="0"/>
              </a:spcBef>
              <a:spcAft>
                <a:spcPct val="0"/>
              </a:spcAft>
            </a:pPr>
            <a:r>
              <a:rPr lang="en-US" sz="2000" b="1" dirty="0" smtClean="0">
                <a:solidFill>
                  <a:srgbClr val="000000"/>
                </a:solidFill>
              </a:rPr>
              <a:t>FOUNDATION</a:t>
            </a:r>
            <a:r>
              <a:rPr lang="en-US" sz="2000" b="1" dirty="0" smtClean="0">
                <a:solidFill>
                  <a:srgbClr val="008000"/>
                </a:solidFill>
              </a:rPr>
              <a:t>:  Multi-hazard Household Disaster Plan</a:t>
            </a:r>
          </a:p>
          <a:p>
            <a:pPr eaLnBrk="1" fontAlgn="base" hangingPunct="1">
              <a:spcBef>
                <a:spcPct val="0"/>
              </a:spcBef>
              <a:spcAft>
                <a:spcPct val="0"/>
              </a:spcAft>
            </a:pPr>
            <a:endParaRPr lang="en-US" sz="2000" dirty="0" smtClean="0">
              <a:solidFill>
                <a:srgbClr val="000000"/>
              </a:solidFill>
            </a:endParaRPr>
          </a:p>
          <a:p>
            <a:pPr eaLnBrk="1" fontAlgn="base" hangingPunct="1">
              <a:spcBef>
                <a:spcPct val="0"/>
              </a:spcBef>
              <a:spcAft>
                <a:spcPct val="0"/>
              </a:spcAft>
            </a:pPr>
            <a:r>
              <a:rPr lang="en-US" sz="2000" b="1" dirty="0" smtClean="0">
                <a:solidFill>
                  <a:srgbClr val="000000"/>
                </a:solidFill>
              </a:rPr>
              <a:t>SPECIFIC HAZARDS:</a:t>
            </a:r>
          </a:p>
          <a:p>
            <a:pPr lvl="3" eaLnBrk="1" fontAlgn="base" hangingPunct="1">
              <a:spcBef>
                <a:spcPct val="0"/>
              </a:spcBef>
              <a:spcAft>
                <a:spcPct val="0"/>
              </a:spcAft>
            </a:pPr>
            <a:r>
              <a:rPr lang="en-US" sz="2000" b="1" dirty="0" smtClean="0">
                <a:solidFill>
                  <a:srgbClr val="008000"/>
                </a:solidFill>
                <a:cs typeface="ＭＳ Ｐゴシック" charset="0"/>
              </a:rPr>
              <a:t>Flood						Earthquake</a:t>
            </a:r>
          </a:p>
          <a:p>
            <a:pPr lvl="3" eaLnBrk="1" fontAlgn="base" hangingPunct="1">
              <a:spcBef>
                <a:spcPct val="0"/>
              </a:spcBef>
              <a:spcAft>
                <a:spcPct val="0"/>
              </a:spcAft>
            </a:pPr>
            <a:r>
              <a:rPr lang="en-US" sz="2000" b="1" dirty="0" smtClean="0">
                <a:solidFill>
                  <a:srgbClr val="008000"/>
                </a:solidFill>
                <a:cs typeface="ＭＳ Ｐゴシック" charset="0"/>
              </a:rPr>
              <a:t>Tropical Cyclone			Wildfire</a:t>
            </a:r>
          </a:p>
          <a:p>
            <a:pPr lvl="3" eaLnBrk="1" fontAlgn="base" hangingPunct="1">
              <a:spcBef>
                <a:spcPct val="0"/>
              </a:spcBef>
              <a:spcAft>
                <a:spcPct val="0"/>
              </a:spcAft>
            </a:pPr>
            <a:r>
              <a:rPr lang="en-US" sz="2000" b="1" dirty="0" smtClean="0">
                <a:solidFill>
                  <a:srgbClr val="008000"/>
                </a:solidFill>
                <a:cs typeface="ＭＳ Ｐゴシック" charset="0"/>
              </a:rPr>
              <a:t>Pandemic					Drought</a:t>
            </a:r>
          </a:p>
          <a:p>
            <a:pPr lvl="3" eaLnBrk="1" fontAlgn="base" hangingPunct="1">
              <a:spcBef>
                <a:spcPct val="0"/>
              </a:spcBef>
              <a:spcAft>
                <a:spcPct val="0"/>
              </a:spcAft>
            </a:pPr>
            <a:endParaRPr lang="en-US" sz="2000" dirty="0" smtClean="0">
              <a:solidFill>
                <a:srgbClr val="000000"/>
              </a:solidFill>
              <a:cs typeface="ＭＳ Ｐゴシック" charset="0"/>
            </a:endParaRPr>
          </a:p>
          <a:p>
            <a:pPr eaLnBrk="1" fontAlgn="base" hangingPunct="1">
              <a:spcBef>
                <a:spcPct val="0"/>
              </a:spcBef>
              <a:spcAft>
                <a:spcPct val="0"/>
              </a:spcAft>
            </a:pPr>
            <a:r>
              <a:rPr lang="en-US" sz="2000" b="1" dirty="0" smtClean="0">
                <a:solidFill>
                  <a:srgbClr val="000000"/>
                </a:solidFill>
              </a:rPr>
              <a:t>TO BE DEVELOPED:</a:t>
            </a:r>
          </a:p>
          <a:p>
            <a:pPr lvl="3" eaLnBrk="1" fontAlgn="base" hangingPunct="1">
              <a:spcBef>
                <a:spcPct val="0"/>
              </a:spcBef>
              <a:spcAft>
                <a:spcPct val="0"/>
              </a:spcAft>
            </a:pPr>
            <a:r>
              <a:rPr lang="en-US" sz="2000" b="1" dirty="0" smtClean="0">
                <a:solidFill>
                  <a:srgbClr val="FF6600"/>
                </a:solidFill>
                <a:cs typeface="ＭＳ Ｐゴシック" charset="0"/>
              </a:rPr>
              <a:t>Landslides, debris flows and glacial breakout</a:t>
            </a:r>
          </a:p>
          <a:p>
            <a:pPr lvl="3" eaLnBrk="1" fontAlgn="base" hangingPunct="1">
              <a:spcBef>
                <a:spcPct val="0"/>
              </a:spcBef>
              <a:spcAft>
                <a:spcPct val="0"/>
              </a:spcAft>
            </a:pPr>
            <a:r>
              <a:rPr lang="en-US" sz="2000" b="1" dirty="0" smtClean="0">
                <a:solidFill>
                  <a:srgbClr val="FF6600"/>
                </a:solidFill>
                <a:cs typeface="ＭＳ Ｐゴシック" charset="0"/>
              </a:rPr>
              <a:t>Tsunami and tidal surges</a:t>
            </a:r>
          </a:p>
          <a:p>
            <a:pPr lvl="3" eaLnBrk="1" fontAlgn="base" hangingPunct="1">
              <a:spcBef>
                <a:spcPct val="0"/>
              </a:spcBef>
              <a:spcAft>
                <a:spcPct val="0"/>
              </a:spcAft>
            </a:pPr>
            <a:r>
              <a:rPr lang="en-US" sz="2000" b="1" dirty="0" smtClean="0">
                <a:solidFill>
                  <a:srgbClr val="FF6600"/>
                </a:solidFill>
                <a:cs typeface="ＭＳ Ｐゴシック" charset="0"/>
              </a:rPr>
              <a:t>Volcanic eruption</a:t>
            </a:r>
          </a:p>
          <a:p>
            <a:pPr lvl="3" eaLnBrk="1" fontAlgn="base" hangingPunct="1">
              <a:spcBef>
                <a:spcPct val="0"/>
              </a:spcBef>
              <a:spcAft>
                <a:spcPct val="0"/>
              </a:spcAft>
            </a:pPr>
            <a:r>
              <a:rPr lang="en-US" sz="2000" dirty="0" smtClean="0">
                <a:solidFill>
                  <a:prstClr val="black"/>
                </a:solidFill>
                <a:cs typeface="ＭＳ Ｐゴシック" charset="0"/>
              </a:rPr>
              <a:t>Storms (including lightning, tornadoes and snow, ice or hail)</a:t>
            </a:r>
          </a:p>
          <a:p>
            <a:pPr lvl="3" eaLnBrk="1" fontAlgn="base" hangingPunct="1">
              <a:spcBef>
                <a:spcPct val="0"/>
              </a:spcBef>
              <a:spcAft>
                <a:spcPct val="0"/>
              </a:spcAft>
            </a:pPr>
            <a:r>
              <a:rPr lang="en-US" sz="2000" dirty="0" smtClean="0">
                <a:solidFill>
                  <a:prstClr val="black"/>
                </a:solidFill>
                <a:cs typeface="ＭＳ Ｐゴシック" charset="0"/>
              </a:rPr>
              <a:t>Chemical, biological, radiological or nuclear materials release</a:t>
            </a:r>
          </a:p>
          <a:p>
            <a:pPr lvl="3" eaLnBrk="1" fontAlgn="base" hangingPunct="1">
              <a:spcBef>
                <a:spcPct val="0"/>
              </a:spcBef>
              <a:spcAft>
                <a:spcPct val="0"/>
              </a:spcAft>
            </a:pPr>
            <a:r>
              <a:rPr lang="en-US" sz="2000" dirty="0" smtClean="0">
                <a:solidFill>
                  <a:prstClr val="black"/>
                </a:solidFill>
                <a:cs typeface="ＭＳ Ｐゴシック" charset="0"/>
              </a:rPr>
              <a:t>Cold waves and heat waves</a:t>
            </a:r>
          </a:p>
          <a:p>
            <a:pPr lvl="3" eaLnBrk="1" fontAlgn="base" hangingPunct="1">
              <a:spcBef>
                <a:spcPct val="0"/>
              </a:spcBef>
              <a:spcAft>
                <a:spcPct val="0"/>
              </a:spcAft>
            </a:pPr>
            <a:r>
              <a:rPr lang="en-US" sz="2000" dirty="0" smtClean="0">
                <a:solidFill>
                  <a:prstClr val="black"/>
                </a:solidFill>
                <a:cs typeface="ＭＳ Ｐゴシック" charset="0"/>
              </a:rPr>
              <a:t>Climate change.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t>
            </a:r>
          </a:p>
          <a:p>
            <a:endParaRPr lang="en-US" dirty="0" smtClean="0"/>
          </a:p>
          <a:p>
            <a:endParaRPr lang="en-US" dirty="0">
              <a:latin typeface="Calibri" charset="0"/>
              <a:ea typeface="ＭＳ Ｐゴシック" charset="0"/>
              <a:cs typeface="ＭＳ Ｐゴシック" charset="0"/>
            </a:endParaRPr>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B0F0442-5EDF-E74F-BD3E-3D2A0DE8E3D5}" type="slidenum">
              <a:rPr lang="en-US" sz="1200">
                <a:solidFill>
                  <a:prstClr val="black"/>
                </a:solidFill>
                <a:latin typeface="Calibri" charset="0"/>
              </a:rPr>
              <a:pPr eaLnBrk="1" hangingPunct="1"/>
              <a:t>7</a:t>
            </a:fld>
            <a:endParaRPr lang="en-US" sz="1200">
              <a:solidFill>
                <a:prstClr val="black"/>
              </a:solidFill>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sz="1200" b="1" kern="1200" dirty="0" smtClean="0">
                <a:solidFill>
                  <a:schemeClr val="tx1"/>
                </a:solidFill>
                <a:latin typeface="+mn-lt"/>
                <a:ea typeface="+mn-ea"/>
                <a:cs typeface="+mn-cs"/>
              </a:rPr>
              <a:t>Community Early Warning Systems: Guiding Principles</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The decline in human and material losses from disasters over the past 30 years is partly due to improved early-warning systems, many of them 'high-tech'. Scientific advances have revolutionized forecasting and the communications technology used for warnings. The International Federation of the Red Cross and Red Crescent Societies advocates, however, for a more people-</a:t>
            </a:r>
            <a:r>
              <a:rPr lang="en-US" sz="1200" b="0" kern="1200" dirty="0" err="1" smtClean="0">
                <a:solidFill>
                  <a:schemeClr val="tx1"/>
                </a:solidFill>
                <a:latin typeface="+mn-lt"/>
                <a:ea typeface="+mn-ea"/>
                <a:cs typeface="+mn-cs"/>
              </a:rPr>
              <a:t>centred</a:t>
            </a:r>
            <a:r>
              <a:rPr lang="en-US" sz="1200" b="0" kern="1200" dirty="0" smtClean="0">
                <a:solidFill>
                  <a:schemeClr val="tx1"/>
                </a:solidFill>
                <a:latin typeface="+mn-lt"/>
                <a:ea typeface="+mn-ea"/>
                <a:cs typeface="+mn-cs"/>
              </a:rPr>
              <a:t> approach that is essential to ensure information and warnings captured by satellites, computer </a:t>
            </a:r>
            <a:r>
              <a:rPr lang="en-US" sz="1200" b="0" kern="1200" dirty="0" err="1" smtClean="0">
                <a:solidFill>
                  <a:schemeClr val="tx1"/>
                </a:solidFill>
                <a:latin typeface="+mn-lt"/>
                <a:ea typeface="+mn-ea"/>
                <a:cs typeface="+mn-cs"/>
              </a:rPr>
              <a:t>modelling</a:t>
            </a:r>
            <a:r>
              <a:rPr lang="en-US" sz="1200" b="0" kern="1200" dirty="0" smtClean="0">
                <a:solidFill>
                  <a:schemeClr val="tx1"/>
                </a:solidFill>
                <a:latin typeface="+mn-lt"/>
                <a:ea typeface="+mn-ea"/>
                <a:cs typeface="+mn-cs"/>
              </a:rPr>
              <a:t> and other technologies reach the most vulnerable communities, who can then act on them. Early warnings alone do not keep hazards from turning into disasters.</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Early action, covering all time scales, is also essential. It is an investment in the future, and has been proven effective at attenuating the effects of disasters. The people-</a:t>
            </a:r>
            <a:r>
              <a:rPr lang="en-US" sz="1200" b="0" kern="1200" dirty="0" err="1" smtClean="0">
                <a:solidFill>
                  <a:schemeClr val="tx1"/>
                </a:solidFill>
                <a:latin typeface="+mn-lt"/>
                <a:ea typeface="+mn-ea"/>
                <a:cs typeface="+mn-cs"/>
              </a:rPr>
              <a:t>centred</a:t>
            </a:r>
            <a:r>
              <a:rPr lang="en-US" sz="1200" b="0" kern="1200" dirty="0" smtClean="0">
                <a:solidFill>
                  <a:schemeClr val="tx1"/>
                </a:solidFill>
                <a:latin typeface="+mn-lt"/>
                <a:ea typeface="+mn-ea"/>
                <a:cs typeface="+mn-cs"/>
              </a:rPr>
              <a:t> approach to early warning, promoted by the Hyogo Framework for Action, focuses on how communities must understand threats in order to avoid them. Disasters are partly caused by external hazards, but they also stem from vulnerability: people being in the wrong place, at the wrong time, or without adequate protection or resources to respond to a warning.</a:t>
            </a:r>
            <a:endParaRPr lang="en-US" dirty="0">
              <a:latin typeface="Calibri" charset="0"/>
              <a:ea typeface="ＭＳ Ｐゴシック" charset="0"/>
              <a:cs typeface="ＭＳ Ｐゴシック" charset="0"/>
            </a:endParaRPr>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2B40B37-C176-F843-89C6-C1F1FE472182}" type="slidenum">
              <a:rPr lang="en-US" sz="1200">
                <a:solidFill>
                  <a:prstClr val="black"/>
                </a:solidFill>
                <a:latin typeface="Calibri" charset="0"/>
              </a:rPr>
              <a:pPr eaLnBrk="1" hangingPunct="1"/>
              <a:t>8</a:t>
            </a:fld>
            <a:endParaRPr lang="en-US" sz="1200">
              <a:solidFill>
                <a:prstClr val="black"/>
              </a:solidFill>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UNESCO/ UNICEF’s work on DRR in school curricula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UNESCO, together with UNICEF works on an evidence base as well as international technical guidance to support the inclusion of DRR components in school curricula within an ESD framework.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preparation of this initiative, UNICEF and UNESCO commissioned a </a:t>
            </a:r>
            <a:r>
              <a:rPr lang="en-US" sz="1200" u="sng" kern="1200" dirty="0" smtClean="0">
                <a:solidFill>
                  <a:schemeClr val="tx1"/>
                </a:solidFill>
                <a:effectLst/>
                <a:latin typeface="+mn-lt"/>
                <a:ea typeface="+mn-ea"/>
                <a:cs typeface="+mn-cs"/>
              </a:rPr>
              <a:t>global mapping of the integration of DRR into curricula</a:t>
            </a:r>
            <a:r>
              <a:rPr lang="en-US" sz="1200" kern="1200" dirty="0" smtClean="0">
                <a:solidFill>
                  <a:schemeClr val="tx1"/>
                </a:solidFill>
                <a:effectLst/>
                <a:latin typeface="+mn-lt"/>
                <a:ea typeface="+mn-ea"/>
                <a:cs typeface="+mn-cs"/>
              </a:rPr>
              <a:t> that captures key national experiences and good practices. The study entitled </a:t>
            </a:r>
            <a:r>
              <a:rPr lang="en-US" sz="1200" i="1" kern="1200" dirty="0" smtClean="0">
                <a:solidFill>
                  <a:schemeClr val="tx1"/>
                </a:solidFill>
                <a:effectLst/>
                <a:latin typeface="+mn-lt"/>
                <a:ea typeface="+mn-ea"/>
                <a:cs typeface="+mn-cs"/>
              </a:rPr>
              <a:t>DRR in the curriculum</a:t>
            </a:r>
            <a:r>
              <a:rPr lang="en-US" sz="1200" kern="1200" dirty="0" smtClean="0">
                <a:solidFill>
                  <a:schemeClr val="tx1"/>
                </a:solidFill>
                <a:effectLst/>
                <a:latin typeface="+mn-lt"/>
                <a:ea typeface="+mn-ea"/>
                <a:cs typeface="+mn-cs"/>
              </a:rPr>
              <a:t>, consists of case studies of 30 countries, identifies approaches to integrating DRR in curricula and analyzes their advantages and disadvantages. </a:t>
            </a:r>
          </a:p>
          <a:p>
            <a:r>
              <a:rPr lang="en-US" sz="1200" kern="1200" dirty="0" smtClean="0">
                <a:solidFill>
                  <a:schemeClr val="tx1"/>
                </a:solidFill>
                <a:effectLst/>
                <a:latin typeface="+mn-lt"/>
                <a:ea typeface="+mn-ea"/>
                <a:cs typeface="+mn-cs"/>
              </a:rPr>
              <a:t>While there are many good practices, the study revealed that DRR, most frequently, is integrated into a narrow band of subjects, typically the physical and natural sciences. Gaps have been identified in particular in the areas of DRR learning assessment. There is rarely a focus on comprehensive DRR learning outcomes. Teacher professional development in DRR was also found to need advancing.</a:t>
            </a:r>
          </a:p>
          <a:p>
            <a:r>
              <a:rPr lang="en-US" sz="1200" kern="1200" dirty="0" smtClean="0">
                <a:solidFill>
                  <a:schemeClr val="tx1"/>
                </a:solidFill>
                <a:effectLst/>
                <a:latin typeface="+mn-lt"/>
                <a:ea typeface="+mn-ea"/>
                <a:cs typeface="+mn-cs"/>
              </a:rPr>
              <a:t>A </a:t>
            </a:r>
            <a:r>
              <a:rPr lang="en-US" sz="1200" u="sng" kern="1200" dirty="0" smtClean="0">
                <a:solidFill>
                  <a:schemeClr val="tx1"/>
                </a:solidFill>
                <a:effectLst/>
                <a:latin typeface="+mn-lt"/>
                <a:ea typeface="+mn-ea"/>
                <a:cs typeface="+mn-cs"/>
              </a:rPr>
              <a:t>draft technical guidance document</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 entitled </a:t>
            </a:r>
            <a:r>
              <a:rPr lang="en-US" sz="1200" i="1" kern="1200" dirty="0" smtClean="0">
                <a:solidFill>
                  <a:schemeClr val="tx1"/>
                </a:solidFill>
                <a:effectLst/>
                <a:latin typeface="+mn-lt"/>
                <a:ea typeface="+mn-ea"/>
                <a:cs typeface="+mn-cs"/>
              </a:rPr>
              <a:t>Technical Guidance for integrating Disaster Risk Reduction in the School Curriculum: </a:t>
            </a:r>
            <a:r>
              <a:rPr lang="en-US" sz="1200" kern="1200" dirty="0" smtClean="0">
                <a:solidFill>
                  <a:schemeClr val="tx1"/>
                </a:solidFill>
                <a:effectLst/>
                <a:latin typeface="+mn-lt"/>
                <a:ea typeface="+mn-ea"/>
                <a:cs typeface="+mn-cs"/>
              </a:rPr>
              <a:t> Towards a Learning Culture of Safety and Resilience which currently available as a pilot version, should support a broader integration of DRR in schools.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document  provides a thorough rationale for including DRR into curricula within an ESD framework and give guidance with regard to the relevant knowledge to be acquired by learners at different levels of education. It should guide those with responsibility for curricula regarding appropriate teaching and learning methods for DRR, that is, those methods that empower and motivate learners and support the development of a comprehensive culture of disaster resilience.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pilot version of the tool is currently used for training and pilot activities organized by UNESCO and UNICEF in approximately 12 countries: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By UNESCO in Asia (Laos, Philippines, Nepal and Sri Lanka) and in the Caribbean (Trinidad and Tobago, St. Kitts &amp; Nevis and St. Vincent &amp; the Grenadines and the Dominican Republic)</a:t>
            </a:r>
            <a:r>
              <a:rPr lang="en-US" sz="1200" kern="1200" baseline="0" dirty="0" smtClean="0">
                <a:solidFill>
                  <a:schemeClr val="tx1"/>
                </a:solidFill>
                <a:effectLst/>
                <a:latin typeface="+mn-lt"/>
                <a:ea typeface="+mn-ea"/>
                <a:cs typeface="+mn-cs"/>
              </a:rPr>
              <a:t>. And b</a:t>
            </a:r>
            <a:r>
              <a:rPr lang="en-US" sz="1200" kern="1200" dirty="0" smtClean="0">
                <a:solidFill>
                  <a:schemeClr val="tx1"/>
                </a:solidFill>
                <a:effectLst/>
                <a:latin typeface="+mn-lt"/>
                <a:ea typeface="+mn-ea"/>
                <a:cs typeface="+mn-cs"/>
              </a:rPr>
              <a:t>y UNICEF in Africa and Central Asia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Based on the feedback and results from the pilot testing, a final version of the guidance document will be developed and published later this year.</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DB5C883-3893-B747-8E5B-6C47F55854E7}"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4231097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5C883-3893-B747-8E5B-6C47F55854E7}"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539146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7DD522F-A8A5-2F49-9D88-A0F55C9255CD}" type="datetime1">
              <a:rPr lang="en-US"/>
              <a:pPr>
                <a:defRPr/>
              </a:pPr>
              <a:t>5/24/2013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36F8C5-1685-C74D-8D95-83149B630050}" type="slidenum">
              <a:rPr lang="en-US"/>
              <a:pPr>
                <a:defRPr/>
              </a:pPr>
              <a:t>‹#›</a:t>
            </a:fld>
            <a:endParaRPr lang="en-US"/>
          </a:p>
        </p:txBody>
      </p:sp>
    </p:spTree>
    <p:extLst>
      <p:ext uri="{BB962C8B-B14F-4D97-AF65-F5344CB8AC3E}">
        <p14:creationId xmlns:p14="http://schemas.microsoft.com/office/powerpoint/2010/main" val="1582692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8AA6275-8A35-9B43-A928-2F74B5AF8692}" type="datetime1">
              <a:rPr lang="en-US"/>
              <a:pPr>
                <a:defRPr/>
              </a:pPr>
              <a:t>5/24/2013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610EF0-2E57-724C-9A81-0B3D8467E7FC}" type="slidenum">
              <a:rPr lang="en-US"/>
              <a:pPr>
                <a:defRPr/>
              </a:pPr>
              <a:t>‹#›</a:t>
            </a:fld>
            <a:endParaRPr lang="en-US"/>
          </a:p>
        </p:txBody>
      </p:sp>
    </p:spTree>
    <p:extLst>
      <p:ext uri="{BB962C8B-B14F-4D97-AF65-F5344CB8AC3E}">
        <p14:creationId xmlns:p14="http://schemas.microsoft.com/office/powerpoint/2010/main" val="378359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CD94C3B-A6AA-E64C-A48F-50BBC4DB2B80}" type="datetime1">
              <a:rPr lang="en-US"/>
              <a:pPr>
                <a:defRPr/>
              </a:pPr>
              <a:t>5/24/2013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4E378B-112D-DF42-BF9F-8BBF094DA4FF}" type="slidenum">
              <a:rPr lang="en-US"/>
              <a:pPr>
                <a:defRPr/>
              </a:pPr>
              <a:t>‹#›</a:t>
            </a:fld>
            <a:endParaRPr lang="en-US"/>
          </a:p>
        </p:txBody>
      </p:sp>
    </p:spTree>
    <p:extLst>
      <p:ext uri="{BB962C8B-B14F-4D97-AF65-F5344CB8AC3E}">
        <p14:creationId xmlns:p14="http://schemas.microsoft.com/office/powerpoint/2010/main" val="3315473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6" name="Text Placeholder 2"/>
          <p:cNvSpPr>
            <a:spLocks noGrp="1"/>
          </p:cNvSpPr>
          <p:nvPr>
            <p:ph type="body" idx="1"/>
          </p:nvPr>
        </p:nvSpPr>
        <p:spPr>
          <a:xfrm>
            <a:off x="457200" y="2156619"/>
            <a:ext cx="2882900" cy="3647281"/>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dirty="0"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38EA5CA-81D2-1A41-A8CA-CE0993448764}" type="datetime1">
              <a:rPr lang="en-US"/>
              <a:pPr>
                <a:defRPr/>
              </a:pPr>
              <a:t>5/24/2013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116F750-2018-FF4F-B369-80995638A9F8}" type="slidenum">
              <a:rPr lang="en-US"/>
              <a:pPr>
                <a:defRPr/>
              </a:pPr>
              <a:t>‹#›</a:t>
            </a:fld>
            <a:endParaRPr lang="en-US"/>
          </a:p>
        </p:txBody>
      </p:sp>
    </p:spTree>
    <p:extLst>
      <p:ext uri="{BB962C8B-B14F-4D97-AF65-F5344CB8AC3E}">
        <p14:creationId xmlns:p14="http://schemas.microsoft.com/office/powerpoint/2010/main" val="408916422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769938"/>
            <a:ext cx="8229600" cy="1143000"/>
          </a:xfrm>
        </p:spPr>
        <p:txBody>
          <a:bodyPr/>
          <a:lstStyle/>
          <a:p>
            <a:r>
              <a:rPr lang="en-AU" smtClean="0"/>
              <a:t>Click to edit Master title style</a:t>
            </a:r>
            <a:endParaRPr lang="en-US"/>
          </a:p>
        </p:txBody>
      </p:sp>
      <p:sp>
        <p:nvSpPr>
          <p:cNvPr id="6" name="Text Placeholder 2"/>
          <p:cNvSpPr>
            <a:spLocks noGrp="1"/>
          </p:cNvSpPr>
          <p:nvPr>
            <p:ph type="body" idx="1"/>
          </p:nvPr>
        </p:nvSpPr>
        <p:spPr>
          <a:xfrm>
            <a:off x="5803900" y="2156619"/>
            <a:ext cx="2882900" cy="3647281"/>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dirty="0"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D319F64-BBF8-A44D-BE41-2BE1A8ECC199}" type="datetime1">
              <a:rPr lang="en-US"/>
              <a:pPr>
                <a:defRPr/>
              </a:pPr>
              <a:t>5/24/2013</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412A9C78-AB1A-CC42-897D-C2E507733011}" type="slidenum">
              <a:rPr lang="en-US"/>
              <a:pPr>
                <a:defRPr/>
              </a:pPr>
              <a:t>‹#›</a:t>
            </a:fld>
            <a:endParaRPr lang="en-US"/>
          </a:p>
        </p:txBody>
      </p:sp>
    </p:spTree>
    <p:extLst>
      <p:ext uri="{BB962C8B-B14F-4D97-AF65-F5344CB8AC3E}">
        <p14:creationId xmlns:p14="http://schemas.microsoft.com/office/powerpoint/2010/main" val="36050635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3" name="Footer Placeholder 4"/>
          <p:cNvSpPr txBox="1">
            <a:spLocks/>
          </p:cNvSpPr>
          <p:nvPr userDrawn="1"/>
        </p:nvSpPr>
        <p:spPr>
          <a:xfrm rot="16200000">
            <a:off x="-2438400" y="3962400"/>
            <a:ext cx="5334000" cy="304800"/>
          </a:xfrm>
          <a:prstGeom prst="rect">
            <a:avLst/>
          </a:prstGeom>
        </p:spPr>
        <p:txBody>
          <a:bodyPr/>
          <a:lstStyle>
            <a:lvl1pPr>
              <a:defRPr sz="900"/>
            </a:lvl1pPr>
          </a:lstStyle>
          <a:p>
            <a:pPr eaLnBrk="0" fontAlgn="base" hangingPunct="0">
              <a:spcBef>
                <a:spcPct val="0"/>
              </a:spcBef>
              <a:spcAft>
                <a:spcPct val="0"/>
              </a:spcAft>
              <a:defRPr/>
            </a:pPr>
            <a:r>
              <a:rPr lang="en-US" smtClean="0">
                <a:solidFill>
                  <a:prstClr val="white"/>
                </a:solidFill>
                <a:latin typeface="Arial" charset="0"/>
                <a:ea typeface="ＭＳ Ｐゴシック" charset="0"/>
                <a:cs typeface="ＭＳ Ｐゴシック" charset="0"/>
              </a:rPr>
              <a:t>Copyright © Risk RED 2010.  All rights reserved.</a:t>
            </a:r>
            <a:endParaRPr lang="en-US" dirty="0">
              <a:solidFill>
                <a:prstClr val="white"/>
              </a:solidFill>
              <a:latin typeface="Arial" charset="0"/>
              <a:ea typeface="ＭＳ Ｐゴシック" charset="0"/>
              <a:cs typeface="ＭＳ Ｐゴシック" charset="0"/>
            </a:endParaRPr>
          </a:p>
        </p:txBody>
      </p:sp>
      <p:sp>
        <p:nvSpPr>
          <p:cNvPr id="2" name="Title 1"/>
          <p:cNvSpPr>
            <a:spLocks noGrp="1"/>
          </p:cNvSpPr>
          <p:nvPr>
            <p:ph type="title"/>
          </p:nvPr>
        </p:nvSpPr>
        <p:spPr>
          <a:xfrm>
            <a:off x="0" y="-685800"/>
            <a:ext cx="4648200" cy="685800"/>
          </a:xfrm>
        </p:spPr>
        <p:txBody>
          <a:bodyPr>
            <a:normAutofit/>
          </a:bodyPr>
          <a:lstStyle>
            <a:lvl1pPr algn="l">
              <a:defRPr sz="2800"/>
            </a:lvl1pPr>
          </a:lstStyle>
          <a:p>
            <a:r>
              <a:rPr lang="tr-TR" dirty="0" smtClean="0"/>
              <a:t>Click to edit Master title style</a:t>
            </a:r>
            <a:endParaRPr lang="en-US" dirty="0"/>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FC2626AA-A49D-9C47-AE54-558951F80241}" type="slidenum">
              <a:rPr lang="en-US"/>
              <a:pPr>
                <a:defRPr/>
              </a:pPr>
              <a:t>‹#›</a:t>
            </a:fld>
            <a:endParaRPr lang="en-US"/>
          </a:p>
        </p:txBody>
      </p:sp>
    </p:spTree>
    <p:extLst>
      <p:ext uri="{BB962C8B-B14F-4D97-AF65-F5344CB8AC3E}">
        <p14:creationId xmlns:p14="http://schemas.microsoft.com/office/powerpoint/2010/main" val="2086626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6268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482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72761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44753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849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AC8925F-2EA7-2C4B-89DB-57B57647851D}" type="datetime1">
              <a:rPr lang="en-US"/>
              <a:pPr>
                <a:defRPr/>
              </a:pPr>
              <a:t>5/24/2013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CE7981-336F-2248-BCD5-DD29439A2B16}" type="slidenum">
              <a:rPr lang="en-US"/>
              <a:pPr>
                <a:defRPr/>
              </a:pPr>
              <a:t>‹#›</a:t>
            </a:fld>
            <a:endParaRPr lang="en-US"/>
          </a:p>
        </p:txBody>
      </p:sp>
    </p:spTree>
    <p:extLst>
      <p:ext uri="{BB962C8B-B14F-4D97-AF65-F5344CB8AC3E}">
        <p14:creationId xmlns:p14="http://schemas.microsoft.com/office/powerpoint/2010/main" val="31488244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3492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73795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0471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78264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50630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50506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F74B926-AD06-475C-9FE0-2E50CCA79301}" type="datetimeFigureOut">
              <a:rPr lang="en-US">
                <a:solidFill>
                  <a:prstClr val="black">
                    <a:tint val="75000"/>
                  </a:prstClr>
                </a:solidFill>
              </a:rPr>
              <a:pPr>
                <a:defRPr/>
              </a:pPr>
              <a:t>5/24/2013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B15B872-FA7D-4C28-9995-980A9583C9A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487379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05EDDC0-CCA4-4794-8CBD-6FB353A4A782}" type="datetimeFigureOut">
              <a:rPr lang="en-US">
                <a:solidFill>
                  <a:prstClr val="black">
                    <a:tint val="75000"/>
                  </a:prstClr>
                </a:solidFill>
              </a:rPr>
              <a:pPr>
                <a:defRPr/>
              </a:pPr>
              <a:t>5/24/2013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5860DFB-99AB-4E35-969B-B55E21552B2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928578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B226169-0AB3-4092-ADC0-005E3107EDAD}" type="datetimeFigureOut">
              <a:rPr lang="en-US">
                <a:solidFill>
                  <a:prstClr val="black">
                    <a:tint val="75000"/>
                  </a:prstClr>
                </a:solidFill>
              </a:rPr>
              <a:pPr>
                <a:defRPr/>
              </a:pPr>
              <a:t>5/24/2013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5AED9D5-B4BB-4E4F-B89E-B109703DFD7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307603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2ED2EAD-22A3-4E32-A7CA-E439C7FAD19D}" type="datetimeFigureOut">
              <a:rPr lang="en-US">
                <a:solidFill>
                  <a:prstClr val="black">
                    <a:tint val="75000"/>
                  </a:prstClr>
                </a:solidFill>
              </a:rPr>
              <a:pPr>
                <a:defRPr/>
              </a:pPr>
              <a:t>5/24/2013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F4DA7DB-A0D8-40AF-8091-309E8CDBE82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65414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4FFBA15-57C9-1A4F-B404-D94DA87E133A}" type="datetime1">
              <a:rPr lang="en-US"/>
              <a:pPr>
                <a:defRPr/>
              </a:pPr>
              <a:t>5/24/2013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C2A336-4C37-4A4F-8081-E094ACB7CF31}" type="slidenum">
              <a:rPr lang="en-US"/>
              <a:pPr>
                <a:defRPr/>
              </a:pPr>
              <a:t>‹#›</a:t>
            </a:fld>
            <a:endParaRPr lang="en-US"/>
          </a:p>
        </p:txBody>
      </p:sp>
    </p:spTree>
    <p:extLst>
      <p:ext uri="{BB962C8B-B14F-4D97-AF65-F5344CB8AC3E}">
        <p14:creationId xmlns:p14="http://schemas.microsoft.com/office/powerpoint/2010/main" val="23773841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490B21A-41E5-4BEE-99B1-E5FF4D0142B0}" type="datetimeFigureOut">
              <a:rPr lang="en-US">
                <a:solidFill>
                  <a:prstClr val="black">
                    <a:tint val="75000"/>
                  </a:prstClr>
                </a:solidFill>
              </a:rPr>
              <a:pPr>
                <a:defRPr/>
              </a:pPr>
              <a:t>5/24/2013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26D7F5F-1FA6-426B-9649-010AAA9421E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219511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D418A9A-2C63-4195-80FD-3E3EF908BD20}" type="datetimeFigureOut">
              <a:rPr lang="en-US">
                <a:solidFill>
                  <a:prstClr val="black">
                    <a:tint val="75000"/>
                  </a:prstClr>
                </a:solidFill>
              </a:rPr>
              <a:pPr>
                <a:defRPr/>
              </a:pPr>
              <a:t>5/24/2013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02FF4A4-1ABD-4F6A-8219-EA62F71D453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011968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F195B11-103E-4FC1-8D3C-CACE1C4B8017}" type="datetimeFigureOut">
              <a:rPr lang="en-US">
                <a:solidFill>
                  <a:prstClr val="black">
                    <a:tint val="75000"/>
                  </a:prstClr>
                </a:solidFill>
              </a:rPr>
              <a:pPr>
                <a:defRPr/>
              </a:pPr>
              <a:t>5/24/2013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8AA7FD65-771A-4823-B493-78213DFA2E0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205757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16CA3A2-24B2-4D9C-8013-442D57D1CC8D}" type="datetimeFigureOut">
              <a:rPr lang="en-US">
                <a:solidFill>
                  <a:prstClr val="black">
                    <a:tint val="75000"/>
                  </a:prstClr>
                </a:solidFill>
              </a:rPr>
              <a:pPr>
                <a:defRPr/>
              </a:pPr>
              <a:t>5/24/2013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86EABF5-E53C-444A-AC19-4A9FE52F9D7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452038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48BC59-DB9B-43F5-BDC8-77369A9D2442}" type="datetimeFigureOut">
              <a:rPr lang="en-US">
                <a:solidFill>
                  <a:prstClr val="black">
                    <a:tint val="75000"/>
                  </a:prstClr>
                </a:solidFill>
              </a:rPr>
              <a:pPr>
                <a:defRPr/>
              </a:pPr>
              <a:t>5/24/2013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0DDDF4A-7664-4060-A25E-8B5C44129A0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827129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D9842C-F76F-49FD-AB82-AE61D991D093}" type="datetimeFigureOut">
              <a:rPr lang="en-US">
                <a:solidFill>
                  <a:prstClr val="black">
                    <a:tint val="75000"/>
                  </a:prstClr>
                </a:solidFill>
              </a:rPr>
              <a:pPr>
                <a:defRPr/>
              </a:pPr>
              <a:t>5/24/2013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74A29A3-054E-4D53-864F-201289D5E99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231362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3A6EFD2-0020-49BB-BCDA-EFBA6BE8812C}" type="datetimeFigureOut">
              <a:rPr lang="en-US">
                <a:solidFill>
                  <a:prstClr val="black">
                    <a:tint val="75000"/>
                  </a:prstClr>
                </a:solidFill>
              </a:rPr>
              <a:pPr>
                <a:defRPr/>
              </a:pPr>
              <a:t>5/24/2013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804A738-126A-4D20-A746-CB3FB86EBE2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821800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base">
              <a:spcBef>
                <a:spcPct val="0"/>
              </a:spcBef>
              <a:spcAft>
                <a:spcPct val="0"/>
              </a:spcAft>
              <a:defRPr/>
            </a:pPr>
            <a:endParaRPr lang="en-US">
              <a:solidFill>
                <a:prstClr val="black"/>
              </a:solidFill>
              <a:latin typeface="Arial" charset="0"/>
            </a:endParaRPr>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base">
              <a:spcBef>
                <a:spcPct val="0"/>
              </a:spcBef>
              <a:spcAft>
                <a:spcPct val="0"/>
              </a:spcAft>
              <a:defRPr/>
            </a:pPr>
            <a:endParaRPr lang="en-US">
              <a:solidFill>
                <a:prstClr val="black"/>
              </a:solidFill>
              <a:latin typeface="Arial" charset="0"/>
            </a:endParaRPr>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base">
              <a:spcBef>
                <a:spcPct val="0"/>
              </a:spcBef>
              <a:spcAft>
                <a:spcPct val="0"/>
              </a:spcAft>
              <a:defRPr/>
            </a:pPr>
            <a:endParaRPr lang="en-US">
              <a:solidFill>
                <a:prstClr val="black"/>
              </a:solidFill>
              <a:latin typeface="Arial" charset="0"/>
            </a:endParaRPr>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base">
              <a:spcBef>
                <a:spcPct val="0"/>
              </a:spcBef>
              <a:spcAft>
                <a:spcPct val="0"/>
              </a:spcAft>
              <a:defRPr/>
            </a:pPr>
            <a:endParaRPr lang="en-US">
              <a:solidFill>
                <a:prstClr val="black"/>
              </a:solidFill>
              <a:latin typeface="Arial" charset="0"/>
            </a:endParaRPr>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base">
              <a:spcBef>
                <a:spcPct val="0"/>
              </a:spcBef>
              <a:spcAft>
                <a:spcPct val="0"/>
              </a:spcAft>
              <a:defRPr/>
            </a:pPr>
            <a:endParaRPr lang="en-US">
              <a:solidFill>
                <a:prstClr val="black"/>
              </a:solidFill>
              <a:latin typeface="Arial" charset="0"/>
            </a:endParaRPr>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base">
              <a:spcBef>
                <a:spcPct val="0"/>
              </a:spcBef>
              <a:spcAft>
                <a:spcPct val="0"/>
              </a:spcAft>
              <a:defRPr/>
            </a:pPr>
            <a:endParaRPr lang="en-US">
              <a:solidFill>
                <a:prstClr val="black"/>
              </a:solidFill>
              <a:latin typeface="Arial" charset="0"/>
            </a:endParaRPr>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endParaRPr lang="ru-RU">
              <a:solidFill>
                <a:srgbClr val="575F6D"/>
              </a:solidFill>
            </a:endParaRPr>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ru-RU">
              <a:solidFill>
                <a:srgbClr val="575F6D"/>
              </a:solidFill>
            </a:endParaRPr>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A7F86613-4AD5-4244-8FDA-C7C81D7DA114}" type="slidenum">
              <a:rPr lang="ru-RU"/>
              <a:pPr>
                <a:defRPr/>
              </a:pPr>
              <a:t>‹#›</a:t>
            </a:fld>
            <a:endParaRPr lang="ru-RU"/>
          </a:p>
        </p:txBody>
      </p:sp>
    </p:spTree>
    <p:extLst>
      <p:ext uri="{BB962C8B-B14F-4D97-AF65-F5344CB8AC3E}">
        <p14:creationId xmlns:p14="http://schemas.microsoft.com/office/powerpoint/2010/main" val="3111765455"/>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endParaRPr lang="ru-RU">
              <a:solidFill>
                <a:srgbClr val="575F6D"/>
              </a:solidFill>
            </a:endParaRPr>
          </a:p>
        </p:txBody>
      </p:sp>
      <p:sp>
        <p:nvSpPr>
          <p:cNvPr id="5" name="Slide Number Placeholder 8"/>
          <p:cNvSpPr>
            <a:spLocks noGrp="1"/>
          </p:cNvSpPr>
          <p:nvPr>
            <p:ph type="sldNum" sz="quarter" idx="11"/>
          </p:nvPr>
        </p:nvSpPr>
        <p:spPr/>
        <p:txBody>
          <a:bodyPr rtlCol="0"/>
          <a:lstStyle>
            <a:lvl1pPr>
              <a:defRPr/>
            </a:lvl1pPr>
          </a:lstStyle>
          <a:p>
            <a:pPr>
              <a:defRPr/>
            </a:pPr>
            <a:fld id="{BB854477-100B-49E2-A4B7-96E4A0E42CE7}" type="slidenum">
              <a:rPr lang="ru-RU"/>
              <a:pPr>
                <a:defRPr/>
              </a:pPr>
              <a:t>‹#›</a:t>
            </a:fld>
            <a:endParaRPr lang="ru-RU"/>
          </a:p>
        </p:txBody>
      </p:sp>
      <p:sp>
        <p:nvSpPr>
          <p:cNvPr id="6" name="Footer Placeholder 9"/>
          <p:cNvSpPr>
            <a:spLocks noGrp="1"/>
          </p:cNvSpPr>
          <p:nvPr>
            <p:ph type="ftr" sz="quarter" idx="12"/>
          </p:nvPr>
        </p:nvSpPr>
        <p:spPr/>
        <p:txBody>
          <a:bodyPr rtlCol="0"/>
          <a:lstStyle>
            <a:lvl1pPr>
              <a:defRPr/>
            </a:lvl1pPr>
          </a:lstStyle>
          <a:p>
            <a:pPr>
              <a:defRPr/>
            </a:pPr>
            <a:endParaRPr lang="ru-RU">
              <a:solidFill>
                <a:srgbClr val="575F6D"/>
              </a:solidFill>
            </a:endParaRPr>
          </a:p>
        </p:txBody>
      </p:sp>
    </p:spTree>
    <p:extLst>
      <p:ext uri="{BB962C8B-B14F-4D97-AF65-F5344CB8AC3E}">
        <p14:creationId xmlns:p14="http://schemas.microsoft.com/office/powerpoint/2010/main" val="31621087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base">
              <a:spcBef>
                <a:spcPct val="0"/>
              </a:spcBef>
              <a:spcAft>
                <a:spcPct val="0"/>
              </a:spcAft>
              <a:defRPr/>
            </a:pPr>
            <a:endParaRPr lang="en-US">
              <a:solidFill>
                <a:prstClr val="white"/>
              </a:solidFill>
              <a:latin typeface="Arial" charset="0"/>
            </a:endParaRPr>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base">
              <a:spcBef>
                <a:spcPct val="0"/>
              </a:spcBef>
              <a:spcAft>
                <a:spcPct val="0"/>
              </a:spcAft>
              <a:defRPr/>
            </a:pPr>
            <a:endParaRPr lang="en-US">
              <a:solidFill>
                <a:prstClr val="white"/>
              </a:solidFill>
              <a:latin typeface="Arial" charset="0"/>
            </a:endParaRPr>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base">
              <a:spcBef>
                <a:spcPct val="0"/>
              </a:spcBef>
              <a:spcAft>
                <a:spcPct val="0"/>
              </a:spcAft>
              <a:defRPr/>
            </a:pPr>
            <a:endParaRPr lang="en-US">
              <a:solidFill>
                <a:prstClr val="white"/>
              </a:solidFill>
              <a:latin typeface="Arial" charset="0"/>
            </a:endParaRPr>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base">
              <a:spcBef>
                <a:spcPct val="0"/>
              </a:spcBef>
              <a:spcAft>
                <a:spcPct val="0"/>
              </a:spcAft>
              <a:defRPr/>
            </a:pPr>
            <a:endParaRPr lang="en-US">
              <a:solidFill>
                <a:prstClr val="white"/>
              </a:solidFill>
              <a:latin typeface="Arial" charset="0"/>
            </a:endParaRPr>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base">
              <a:spcBef>
                <a:spcPct val="0"/>
              </a:spcBef>
              <a:spcAft>
                <a:spcPct val="0"/>
              </a:spcAft>
              <a:defRPr/>
            </a:pPr>
            <a:endParaRPr lang="en-US">
              <a:solidFill>
                <a:prstClr val="white"/>
              </a:solidFill>
              <a:latin typeface="Arial" charset="0"/>
            </a:endParaRPr>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base">
              <a:spcBef>
                <a:spcPct val="0"/>
              </a:spcBef>
              <a:spcAft>
                <a:spcPct val="0"/>
              </a:spcAft>
              <a:defRPr/>
            </a:pPr>
            <a:endParaRPr lang="en-US">
              <a:solidFill>
                <a:prstClr val="white"/>
              </a:solidFill>
              <a:latin typeface="Arial" charset="0"/>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endParaRPr lang="ru-RU">
              <a:solidFill>
                <a:srgbClr val="FFF39D"/>
              </a:solidFill>
            </a:endParaRPr>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ru-RU">
              <a:solidFill>
                <a:srgbClr val="FFF39D"/>
              </a:solidFill>
            </a:endParaRPr>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AC1631AC-0729-4747-BE5C-11F765C17E7D}" type="slidenum">
              <a:rPr lang="ru-RU"/>
              <a:pPr>
                <a:defRPr/>
              </a:pPr>
              <a:t>‹#›</a:t>
            </a:fld>
            <a:endParaRPr lang="ru-RU"/>
          </a:p>
        </p:txBody>
      </p:sp>
    </p:spTree>
    <p:extLst>
      <p:ext uri="{BB962C8B-B14F-4D97-AF65-F5344CB8AC3E}">
        <p14:creationId xmlns:p14="http://schemas.microsoft.com/office/powerpoint/2010/main" val="21329972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B184BFE-CD00-F34C-9C0E-870A6616283E}" type="datetime1">
              <a:rPr lang="en-US"/>
              <a:pPr>
                <a:defRPr/>
              </a:pPr>
              <a:t>5/24/2013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DD22568-84CC-0C44-8A8E-FBEBF4E55F2A}" type="slidenum">
              <a:rPr lang="en-US"/>
              <a:pPr>
                <a:defRPr/>
              </a:pPr>
              <a:t>‹#›</a:t>
            </a:fld>
            <a:endParaRPr lang="en-US"/>
          </a:p>
        </p:txBody>
      </p:sp>
    </p:spTree>
    <p:extLst>
      <p:ext uri="{BB962C8B-B14F-4D97-AF65-F5344CB8AC3E}">
        <p14:creationId xmlns:p14="http://schemas.microsoft.com/office/powerpoint/2010/main" val="26186686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ru-RU">
              <a:solidFill>
                <a:srgbClr val="575F6D"/>
              </a:solidFill>
            </a:endParaRPr>
          </a:p>
        </p:txBody>
      </p:sp>
      <p:sp>
        <p:nvSpPr>
          <p:cNvPr id="6" name="Footer Placeholder 2"/>
          <p:cNvSpPr>
            <a:spLocks noGrp="1"/>
          </p:cNvSpPr>
          <p:nvPr>
            <p:ph type="ftr" sz="quarter" idx="11"/>
          </p:nvPr>
        </p:nvSpPr>
        <p:spPr/>
        <p:txBody>
          <a:bodyPr/>
          <a:lstStyle>
            <a:lvl1pPr>
              <a:defRPr/>
            </a:lvl1pPr>
          </a:lstStyle>
          <a:p>
            <a:pPr>
              <a:defRPr/>
            </a:pPr>
            <a:endParaRPr lang="ru-RU">
              <a:solidFill>
                <a:srgbClr val="575F6D"/>
              </a:solidFill>
            </a:endParaRPr>
          </a:p>
        </p:txBody>
      </p:sp>
      <p:sp>
        <p:nvSpPr>
          <p:cNvPr id="7" name="Slide Number Placeholder 22"/>
          <p:cNvSpPr>
            <a:spLocks noGrp="1"/>
          </p:cNvSpPr>
          <p:nvPr>
            <p:ph type="sldNum" sz="quarter" idx="12"/>
          </p:nvPr>
        </p:nvSpPr>
        <p:spPr/>
        <p:txBody>
          <a:bodyPr/>
          <a:lstStyle>
            <a:lvl1pPr>
              <a:defRPr/>
            </a:lvl1pPr>
          </a:lstStyle>
          <a:p>
            <a:pPr>
              <a:defRPr/>
            </a:pPr>
            <a:fld id="{EA2D3E24-28B9-411F-9426-50570586A6F0}" type="slidenum">
              <a:rPr lang="ru-RU"/>
              <a:pPr>
                <a:defRPr/>
              </a:pPr>
              <a:t>‹#›</a:t>
            </a:fld>
            <a:endParaRPr lang="ru-RU"/>
          </a:p>
        </p:txBody>
      </p:sp>
    </p:spTree>
    <p:extLst>
      <p:ext uri="{BB962C8B-B14F-4D97-AF65-F5344CB8AC3E}">
        <p14:creationId xmlns:p14="http://schemas.microsoft.com/office/powerpoint/2010/main" val="34890390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endParaRPr lang="ru-RU">
              <a:solidFill>
                <a:srgbClr val="575F6D"/>
              </a:solidFill>
            </a:endParaRPr>
          </a:p>
        </p:txBody>
      </p:sp>
      <p:sp>
        <p:nvSpPr>
          <p:cNvPr id="8" name="Footer Placeholder 2"/>
          <p:cNvSpPr>
            <a:spLocks noGrp="1"/>
          </p:cNvSpPr>
          <p:nvPr>
            <p:ph type="ftr" sz="quarter" idx="11"/>
          </p:nvPr>
        </p:nvSpPr>
        <p:spPr/>
        <p:txBody>
          <a:bodyPr/>
          <a:lstStyle>
            <a:lvl1pPr>
              <a:defRPr/>
            </a:lvl1pPr>
          </a:lstStyle>
          <a:p>
            <a:pPr>
              <a:defRPr/>
            </a:pPr>
            <a:endParaRPr lang="ru-RU">
              <a:solidFill>
                <a:srgbClr val="575F6D"/>
              </a:solidFill>
            </a:endParaRPr>
          </a:p>
        </p:txBody>
      </p:sp>
      <p:sp>
        <p:nvSpPr>
          <p:cNvPr id="9" name="Slide Number Placeholder 22"/>
          <p:cNvSpPr>
            <a:spLocks noGrp="1"/>
          </p:cNvSpPr>
          <p:nvPr>
            <p:ph type="sldNum" sz="quarter" idx="12"/>
          </p:nvPr>
        </p:nvSpPr>
        <p:spPr/>
        <p:txBody>
          <a:bodyPr/>
          <a:lstStyle>
            <a:lvl1pPr>
              <a:defRPr/>
            </a:lvl1pPr>
          </a:lstStyle>
          <a:p>
            <a:pPr>
              <a:defRPr/>
            </a:pPr>
            <a:fld id="{48ED2A03-93D6-4704-A25A-F3A8EDB6CDDB}" type="slidenum">
              <a:rPr lang="ru-RU"/>
              <a:pPr>
                <a:defRPr/>
              </a:pPr>
              <a:t>‹#›</a:t>
            </a:fld>
            <a:endParaRPr lang="ru-RU"/>
          </a:p>
        </p:txBody>
      </p:sp>
    </p:spTree>
    <p:extLst>
      <p:ext uri="{BB962C8B-B14F-4D97-AF65-F5344CB8AC3E}">
        <p14:creationId xmlns:p14="http://schemas.microsoft.com/office/powerpoint/2010/main" val="25523944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endParaRPr lang="ru-RU">
              <a:solidFill>
                <a:srgbClr val="575F6D"/>
              </a:solidFill>
            </a:endParaRPr>
          </a:p>
        </p:txBody>
      </p:sp>
      <p:sp>
        <p:nvSpPr>
          <p:cNvPr id="4" name="Slide Number Placeholder 6"/>
          <p:cNvSpPr>
            <a:spLocks noGrp="1"/>
          </p:cNvSpPr>
          <p:nvPr>
            <p:ph type="sldNum" sz="quarter" idx="11"/>
          </p:nvPr>
        </p:nvSpPr>
        <p:spPr/>
        <p:txBody>
          <a:bodyPr rtlCol="0"/>
          <a:lstStyle>
            <a:lvl1pPr>
              <a:defRPr/>
            </a:lvl1pPr>
          </a:lstStyle>
          <a:p>
            <a:pPr>
              <a:defRPr/>
            </a:pPr>
            <a:fld id="{C2A132BF-07B7-48F3-AAE3-628EEFE70DBD}" type="slidenum">
              <a:rPr lang="ru-RU"/>
              <a:pPr>
                <a:defRPr/>
              </a:pPr>
              <a:t>‹#›</a:t>
            </a:fld>
            <a:endParaRPr lang="ru-RU"/>
          </a:p>
        </p:txBody>
      </p:sp>
      <p:sp>
        <p:nvSpPr>
          <p:cNvPr id="5" name="Footer Placeholder 7"/>
          <p:cNvSpPr>
            <a:spLocks noGrp="1"/>
          </p:cNvSpPr>
          <p:nvPr>
            <p:ph type="ftr" sz="quarter" idx="12"/>
          </p:nvPr>
        </p:nvSpPr>
        <p:spPr/>
        <p:txBody>
          <a:bodyPr rtlCol="0"/>
          <a:lstStyle>
            <a:lvl1pPr>
              <a:defRPr/>
            </a:lvl1pPr>
          </a:lstStyle>
          <a:p>
            <a:pPr>
              <a:defRPr/>
            </a:pPr>
            <a:endParaRPr lang="ru-RU">
              <a:solidFill>
                <a:srgbClr val="575F6D"/>
              </a:solidFill>
            </a:endParaRPr>
          </a:p>
        </p:txBody>
      </p:sp>
    </p:spTree>
    <p:extLst>
      <p:ext uri="{BB962C8B-B14F-4D97-AF65-F5344CB8AC3E}">
        <p14:creationId xmlns:p14="http://schemas.microsoft.com/office/powerpoint/2010/main" val="19038637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ru-RU">
              <a:solidFill>
                <a:srgbClr val="575F6D"/>
              </a:solidFill>
            </a:endParaRPr>
          </a:p>
        </p:txBody>
      </p:sp>
      <p:sp>
        <p:nvSpPr>
          <p:cNvPr id="3" name="Footer Placeholder 2"/>
          <p:cNvSpPr>
            <a:spLocks noGrp="1"/>
          </p:cNvSpPr>
          <p:nvPr>
            <p:ph type="ftr" sz="quarter" idx="11"/>
          </p:nvPr>
        </p:nvSpPr>
        <p:spPr/>
        <p:txBody>
          <a:bodyPr/>
          <a:lstStyle>
            <a:lvl1pPr>
              <a:defRPr/>
            </a:lvl1pPr>
          </a:lstStyle>
          <a:p>
            <a:pPr>
              <a:defRPr/>
            </a:pPr>
            <a:endParaRPr lang="ru-RU">
              <a:solidFill>
                <a:srgbClr val="575F6D"/>
              </a:solidFill>
            </a:endParaRPr>
          </a:p>
        </p:txBody>
      </p:sp>
      <p:sp>
        <p:nvSpPr>
          <p:cNvPr id="4" name="Slide Number Placeholder 22"/>
          <p:cNvSpPr>
            <a:spLocks noGrp="1"/>
          </p:cNvSpPr>
          <p:nvPr>
            <p:ph type="sldNum" sz="quarter" idx="12"/>
          </p:nvPr>
        </p:nvSpPr>
        <p:spPr/>
        <p:txBody>
          <a:bodyPr/>
          <a:lstStyle>
            <a:lvl1pPr>
              <a:defRPr/>
            </a:lvl1pPr>
          </a:lstStyle>
          <a:p>
            <a:pPr>
              <a:defRPr/>
            </a:pPr>
            <a:fld id="{B133661E-DB0B-40F6-AB92-02CEE114D208}" type="slidenum">
              <a:rPr lang="ru-RU"/>
              <a:pPr>
                <a:defRPr/>
              </a:pPr>
              <a:t>‹#›</a:t>
            </a:fld>
            <a:endParaRPr lang="ru-RU"/>
          </a:p>
        </p:txBody>
      </p:sp>
    </p:spTree>
    <p:extLst>
      <p:ext uri="{BB962C8B-B14F-4D97-AF65-F5344CB8AC3E}">
        <p14:creationId xmlns:p14="http://schemas.microsoft.com/office/powerpoint/2010/main" val="39814033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base">
              <a:spcBef>
                <a:spcPct val="0"/>
              </a:spcBef>
              <a:spcAft>
                <a:spcPct val="0"/>
              </a:spcAft>
              <a:defRPr/>
            </a:pPr>
            <a:endParaRPr lang="en-US" dirty="0">
              <a:solidFill>
                <a:prstClr val="black"/>
              </a:solidFill>
              <a:latin typeface="Arial" charset="0"/>
            </a:endParaRPr>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base">
              <a:spcBef>
                <a:spcPct val="0"/>
              </a:spcBef>
              <a:spcAft>
                <a:spcPct val="0"/>
              </a:spcAft>
              <a:defRPr/>
            </a:pPr>
            <a:endParaRPr lang="en-US" dirty="0">
              <a:solidFill>
                <a:prstClr val="black"/>
              </a:solidFill>
              <a:latin typeface="Arial" charset="0"/>
            </a:endParaRPr>
          </a:p>
        </p:txBody>
      </p:sp>
      <p:sp>
        <p:nvSpPr>
          <p:cNvPr id="7" name="Straight Connector 16"/>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prstClr val="black"/>
              </a:solidFill>
              <a:latin typeface="Arial" charset="0"/>
            </a:endParaRPr>
          </a:p>
        </p:txBody>
      </p:sp>
      <p:sp>
        <p:nvSpPr>
          <p:cNvPr id="8" name="Straight Connector 17"/>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prstClr val="black"/>
              </a:solidFill>
              <a:latin typeface="Arial" charset="0"/>
            </a:endParaRPr>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0" name="Straight Connector 19"/>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prstClr val="black"/>
              </a:solidFill>
              <a:latin typeface="Arial" charset="0"/>
            </a:endParaRPr>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endParaRPr lang="ru-RU">
              <a:solidFill>
                <a:srgbClr val="575F6D"/>
              </a:solidFill>
            </a:endParaRPr>
          </a:p>
        </p:txBody>
      </p:sp>
      <p:sp>
        <p:nvSpPr>
          <p:cNvPr id="13" name="Slide Number Placeholder 21"/>
          <p:cNvSpPr>
            <a:spLocks noGrp="1"/>
          </p:cNvSpPr>
          <p:nvPr>
            <p:ph type="sldNum" sz="quarter" idx="11"/>
          </p:nvPr>
        </p:nvSpPr>
        <p:spPr/>
        <p:txBody>
          <a:bodyPr rtlCol="0"/>
          <a:lstStyle>
            <a:lvl1pPr>
              <a:defRPr/>
            </a:lvl1pPr>
          </a:lstStyle>
          <a:p>
            <a:pPr>
              <a:defRPr/>
            </a:pPr>
            <a:fld id="{DEAB752C-3E41-4818-B004-A8C7B4BE33E3}" type="slidenum">
              <a:rPr lang="ru-RU"/>
              <a:pPr>
                <a:defRPr/>
              </a:pPr>
              <a:t>‹#›</a:t>
            </a:fld>
            <a:endParaRPr lang="ru-RU"/>
          </a:p>
        </p:txBody>
      </p:sp>
      <p:sp>
        <p:nvSpPr>
          <p:cNvPr id="14" name="Footer Placeholder 22"/>
          <p:cNvSpPr>
            <a:spLocks noGrp="1"/>
          </p:cNvSpPr>
          <p:nvPr>
            <p:ph type="ftr" sz="quarter" idx="12"/>
          </p:nvPr>
        </p:nvSpPr>
        <p:spPr/>
        <p:txBody>
          <a:bodyPr rtlCol="0"/>
          <a:lstStyle>
            <a:lvl1pPr>
              <a:defRPr/>
            </a:lvl1pPr>
          </a:lstStyle>
          <a:p>
            <a:pPr>
              <a:defRPr/>
            </a:pPr>
            <a:endParaRPr lang="ru-RU">
              <a:solidFill>
                <a:srgbClr val="575F6D"/>
              </a:solidFill>
            </a:endParaRPr>
          </a:p>
        </p:txBody>
      </p:sp>
    </p:spTree>
    <p:extLst>
      <p:ext uri="{BB962C8B-B14F-4D97-AF65-F5344CB8AC3E}">
        <p14:creationId xmlns:p14="http://schemas.microsoft.com/office/powerpoint/2010/main" val="3105188897"/>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base">
              <a:spcBef>
                <a:spcPct val="0"/>
              </a:spcBef>
              <a:spcAft>
                <a:spcPct val="0"/>
              </a:spcAft>
              <a:defRPr/>
            </a:pPr>
            <a:endParaRPr lang="en-US">
              <a:solidFill>
                <a:prstClr val="black"/>
              </a:solidFill>
              <a:latin typeface="Arial" charset="0"/>
            </a:endParaRPr>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7" name="Straight Connector 16"/>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prstClr val="black"/>
              </a:solidFill>
              <a:latin typeface="Arial" charset="0"/>
            </a:endParaRPr>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9" name="Straight Connector 18"/>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prstClr val="black"/>
              </a:solidFill>
              <a:latin typeface="Arial" charset="0"/>
            </a:endParaRPr>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base">
              <a:spcBef>
                <a:spcPct val="0"/>
              </a:spcBef>
              <a:spcAft>
                <a:spcPct val="0"/>
              </a:spcAft>
              <a:defRPr/>
            </a:pPr>
            <a:endParaRPr lang="en-US" dirty="0">
              <a:solidFill>
                <a:prstClr val="black"/>
              </a:solidFill>
              <a:latin typeface="Arial" charset="0"/>
            </a:endParaRPr>
          </a:p>
        </p:txBody>
      </p:sp>
      <p:sp>
        <p:nvSpPr>
          <p:cNvPr id="11" name="Straight Connector 20"/>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prstClr val="black"/>
              </a:solidFill>
              <a:latin typeface="Arial" charset="0"/>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endParaRPr lang="ru-RU">
              <a:solidFill>
                <a:srgbClr val="575F6D"/>
              </a:solidFill>
            </a:endParaRPr>
          </a:p>
        </p:txBody>
      </p:sp>
      <p:sp>
        <p:nvSpPr>
          <p:cNvPr id="13" name="Slide Number Placeholder 17"/>
          <p:cNvSpPr>
            <a:spLocks noGrp="1"/>
          </p:cNvSpPr>
          <p:nvPr>
            <p:ph type="sldNum" sz="quarter" idx="11"/>
          </p:nvPr>
        </p:nvSpPr>
        <p:spPr/>
        <p:txBody>
          <a:bodyPr rtlCol="0"/>
          <a:lstStyle>
            <a:lvl1pPr>
              <a:defRPr/>
            </a:lvl1pPr>
          </a:lstStyle>
          <a:p>
            <a:pPr>
              <a:defRPr/>
            </a:pPr>
            <a:fld id="{9C0B4B2E-4DF3-4CA6-9D73-E224D28D2CFB}" type="slidenum">
              <a:rPr lang="ru-RU"/>
              <a:pPr>
                <a:defRPr/>
              </a:pPr>
              <a:t>‹#›</a:t>
            </a:fld>
            <a:endParaRPr lang="ru-RU"/>
          </a:p>
        </p:txBody>
      </p:sp>
      <p:sp>
        <p:nvSpPr>
          <p:cNvPr id="14" name="Footer Placeholder 20"/>
          <p:cNvSpPr>
            <a:spLocks noGrp="1"/>
          </p:cNvSpPr>
          <p:nvPr>
            <p:ph type="ftr" sz="quarter" idx="12"/>
          </p:nvPr>
        </p:nvSpPr>
        <p:spPr/>
        <p:txBody>
          <a:bodyPr rtlCol="0"/>
          <a:lstStyle>
            <a:lvl1pPr>
              <a:defRPr/>
            </a:lvl1pPr>
          </a:lstStyle>
          <a:p>
            <a:pPr>
              <a:defRPr/>
            </a:pPr>
            <a:endParaRPr lang="ru-RU">
              <a:solidFill>
                <a:srgbClr val="575F6D"/>
              </a:solidFill>
            </a:endParaRPr>
          </a:p>
        </p:txBody>
      </p:sp>
    </p:spTree>
    <p:extLst>
      <p:ext uri="{BB962C8B-B14F-4D97-AF65-F5344CB8AC3E}">
        <p14:creationId xmlns:p14="http://schemas.microsoft.com/office/powerpoint/2010/main" val="29435772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ru-RU">
              <a:solidFill>
                <a:srgbClr val="575F6D"/>
              </a:solidFill>
            </a:endParaRPr>
          </a:p>
        </p:txBody>
      </p:sp>
      <p:sp>
        <p:nvSpPr>
          <p:cNvPr id="5" name="Footer Placeholder 2"/>
          <p:cNvSpPr>
            <a:spLocks noGrp="1"/>
          </p:cNvSpPr>
          <p:nvPr>
            <p:ph type="ftr" sz="quarter" idx="11"/>
          </p:nvPr>
        </p:nvSpPr>
        <p:spPr/>
        <p:txBody>
          <a:bodyPr/>
          <a:lstStyle>
            <a:lvl1pPr>
              <a:defRPr/>
            </a:lvl1pPr>
          </a:lstStyle>
          <a:p>
            <a:pPr>
              <a:defRPr/>
            </a:pPr>
            <a:endParaRPr lang="ru-RU">
              <a:solidFill>
                <a:srgbClr val="575F6D"/>
              </a:solidFill>
            </a:endParaRPr>
          </a:p>
        </p:txBody>
      </p:sp>
      <p:sp>
        <p:nvSpPr>
          <p:cNvPr id="6" name="Slide Number Placeholder 22"/>
          <p:cNvSpPr>
            <a:spLocks noGrp="1"/>
          </p:cNvSpPr>
          <p:nvPr>
            <p:ph type="sldNum" sz="quarter" idx="12"/>
          </p:nvPr>
        </p:nvSpPr>
        <p:spPr/>
        <p:txBody>
          <a:bodyPr/>
          <a:lstStyle>
            <a:lvl1pPr>
              <a:defRPr/>
            </a:lvl1pPr>
          </a:lstStyle>
          <a:p>
            <a:pPr>
              <a:defRPr/>
            </a:pPr>
            <a:fld id="{AB3E0AB6-79C8-447F-A8BF-2C2BF6919DF7}" type="slidenum">
              <a:rPr lang="ru-RU"/>
              <a:pPr>
                <a:defRPr/>
              </a:pPr>
              <a:t>‹#›</a:t>
            </a:fld>
            <a:endParaRPr lang="ru-RU"/>
          </a:p>
        </p:txBody>
      </p:sp>
    </p:spTree>
    <p:extLst>
      <p:ext uri="{BB962C8B-B14F-4D97-AF65-F5344CB8AC3E}">
        <p14:creationId xmlns:p14="http://schemas.microsoft.com/office/powerpoint/2010/main" val="27831310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ru-RU">
              <a:solidFill>
                <a:srgbClr val="575F6D"/>
              </a:solidFill>
            </a:endParaRPr>
          </a:p>
        </p:txBody>
      </p:sp>
      <p:sp>
        <p:nvSpPr>
          <p:cNvPr id="5" name="Footer Placeholder 2"/>
          <p:cNvSpPr>
            <a:spLocks noGrp="1"/>
          </p:cNvSpPr>
          <p:nvPr>
            <p:ph type="ftr" sz="quarter" idx="11"/>
          </p:nvPr>
        </p:nvSpPr>
        <p:spPr/>
        <p:txBody>
          <a:bodyPr/>
          <a:lstStyle>
            <a:lvl1pPr>
              <a:defRPr/>
            </a:lvl1pPr>
          </a:lstStyle>
          <a:p>
            <a:pPr>
              <a:defRPr/>
            </a:pPr>
            <a:endParaRPr lang="ru-RU">
              <a:solidFill>
                <a:srgbClr val="575F6D"/>
              </a:solidFill>
            </a:endParaRPr>
          </a:p>
        </p:txBody>
      </p:sp>
      <p:sp>
        <p:nvSpPr>
          <p:cNvPr id="6" name="Slide Number Placeholder 22"/>
          <p:cNvSpPr>
            <a:spLocks noGrp="1"/>
          </p:cNvSpPr>
          <p:nvPr>
            <p:ph type="sldNum" sz="quarter" idx="12"/>
          </p:nvPr>
        </p:nvSpPr>
        <p:spPr/>
        <p:txBody>
          <a:bodyPr/>
          <a:lstStyle>
            <a:lvl1pPr>
              <a:defRPr/>
            </a:lvl1pPr>
          </a:lstStyle>
          <a:p>
            <a:pPr>
              <a:defRPr/>
            </a:pPr>
            <a:fld id="{25B494DA-7BA6-4331-9A57-C7DCC1B26024}" type="slidenum">
              <a:rPr lang="ru-RU"/>
              <a:pPr>
                <a:defRPr/>
              </a:pPr>
              <a:t>‹#›</a:t>
            </a:fld>
            <a:endParaRPr lang="ru-RU"/>
          </a:p>
        </p:txBody>
      </p:sp>
    </p:spTree>
    <p:extLst>
      <p:ext uri="{BB962C8B-B14F-4D97-AF65-F5344CB8AC3E}">
        <p14:creationId xmlns:p14="http://schemas.microsoft.com/office/powerpoint/2010/main" val="14633325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ru-RU"/>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8768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13"/>
          <p:cNvSpPr>
            <a:spLocks noGrp="1"/>
          </p:cNvSpPr>
          <p:nvPr>
            <p:ph type="dt" sz="half" idx="10"/>
          </p:nvPr>
        </p:nvSpPr>
        <p:spPr/>
        <p:txBody>
          <a:bodyPr/>
          <a:lstStyle>
            <a:lvl1pPr>
              <a:defRPr/>
            </a:lvl1pPr>
          </a:lstStyle>
          <a:p>
            <a:pPr>
              <a:defRPr/>
            </a:pPr>
            <a:endParaRPr lang="ru-RU">
              <a:solidFill>
                <a:srgbClr val="575F6D"/>
              </a:solidFill>
            </a:endParaRPr>
          </a:p>
        </p:txBody>
      </p:sp>
      <p:sp>
        <p:nvSpPr>
          <p:cNvPr id="6" name="Footer Placeholder 2"/>
          <p:cNvSpPr>
            <a:spLocks noGrp="1"/>
          </p:cNvSpPr>
          <p:nvPr>
            <p:ph type="ftr" sz="quarter" idx="11"/>
          </p:nvPr>
        </p:nvSpPr>
        <p:spPr/>
        <p:txBody>
          <a:bodyPr/>
          <a:lstStyle>
            <a:lvl1pPr>
              <a:defRPr/>
            </a:lvl1pPr>
          </a:lstStyle>
          <a:p>
            <a:pPr>
              <a:defRPr/>
            </a:pPr>
            <a:endParaRPr lang="ru-RU">
              <a:solidFill>
                <a:srgbClr val="575F6D"/>
              </a:solidFill>
            </a:endParaRPr>
          </a:p>
        </p:txBody>
      </p:sp>
      <p:sp>
        <p:nvSpPr>
          <p:cNvPr id="7" name="Slide Number Placeholder 22"/>
          <p:cNvSpPr>
            <a:spLocks noGrp="1"/>
          </p:cNvSpPr>
          <p:nvPr>
            <p:ph type="sldNum" sz="quarter" idx="12"/>
          </p:nvPr>
        </p:nvSpPr>
        <p:spPr/>
        <p:txBody>
          <a:bodyPr/>
          <a:lstStyle>
            <a:lvl1pPr>
              <a:defRPr/>
            </a:lvl1pPr>
          </a:lstStyle>
          <a:p>
            <a:pPr>
              <a:defRPr/>
            </a:pPr>
            <a:fld id="{B262671A-F45C-4728-A329-7E6AD415AAF1}" type="slidenum">
              <a:rPr lang="ru-RU"/>
              <a:pPr>
                <a:defRPr/>
              </a:pPr>
              <a:t>‹#›</a:t>
            </a:fld>
            <a:endParaRPr lang="ru-RU"/>
          </a:p>
        </p:txBody>
      </p:sp>
    </p:spTree>
    <p:extLst>
      <p:ext uri="{BB962C8B-B14F-4D97-AF65-F5344CB8AC3E}">
        <p14:creationId xmlns:p14="http://schemas.microsoft.com/office/powerpoint/2010/main" val="81857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83E869A-5523-3E46-B0FA-D35EED1B6E1B}" type="datetime1">
              <a:rPr lang="en-US"/>
              <a:pPr>
                <a:defRPr/>
              </a:pPr>
              <a:t>5/24/2013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2C35B51-C353-1040-BC3A-B41E83DE7B33}" type="slidenum">
              <a:rPr lang="en-US"/>
              <a:pPr>
                <a:defRPr/>
              </a:pPr>
              <a:t>‹#›</a:t>
            </a:fld>
            <a:endParaRPr lang="en-US"/>
          </a:p>
        </p:txBody>
      </p:sp>
    </p:spTree>
    <p:extLst>
      <p:ext uri="{BB962C8B-B14F-4D97-AF65-F5344CB8AC3E}">
        <p14:creationId xmlns:p14="http://schemas.microsoft.com/office/powerpoint/2010/main" val="2228497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lvl1pPr>
              <a:defRPr>
                <a:ea typeface="ＭＳ Ｐゴシック" charset="-128"/>
                <a:cs typeface="+mn-cs"/>
              </a:defRPr>
            </a:lvl1pPr>
          </a:lstStyle>
          <a:p>
            <a:pPr>
              <a:defRPr/>
            </a:pPr>
            <a:r>
              <a:rPr lang="en-US"/>
              <a:t>Date goes here</a:t>
            </a:r>
          </a:p>
        </p:txBody>
      </p:sp>
      <p:sp>
        <p:nvSpPr>
          <p:cNvPr id="4" name="Footer Placeholder 3"/>
          <p:cNvSpPr>
            <a:spLocks noGrp="1"/>
          </p:cNvSpPr>
          <p:nvPr>
            <p:ph type="ftr" sz="quarter" idx="11"/>
          </p:nvPr>
        </p:nvSpPr>
        <p:spPr/>
        <p:txBody>
          <a:bodyPr/>
          <a:lstStyle>
            <a:lvl1pPr>
              <a:defRPr/>
            </a:lvl1pPr>
          </a:lstStyle>
          <a:p>
            <a:pPr>
              <a:defRPr/>
            </a:pPr>
            <a:r>
              <a:rPr lang="en-US"/>
              <a:t>Slideshow name goes here</a:t>
            </a:r>
          </a:p>
        </p:txBody>
      </p:sp>
      <p:sp>
        <p:nvSpPr>
          <p:cNvPr id="5" name="Slide Number Placeholder 4"/>
          <p:cNvSpPr>
            <a:spLocks noGrp="1"/>
          </p:cNvSpPr>
          <p:nvPr>
            <p:ph type="sldNum" sz="quarter" idx="12"/>
          </p:nvPr>
        </p:nvSpPr>
        <p:spPr/>
        <p:txBody>
          <a:bodyPr/>
          <a:lstStyle>
            <a:lvl1pPr>
              <a:defRPr/>
            </a:lvl1pPr>
          </a:lstStyle>
          <a:p>
            <a:pPr>
              <a:defRPr/>
            </a:pPr>
            <a:fld id="{ECAB077E-2EB5-0B48-B6A3-510ECB39C8E5}" type="slidenum">
              <a:rPr lang="en-US"/>
              <a:pPr>
                <a:defRPr/>
              </a:pPr>
              <a:t>‹#›</a:t>
            </a:fld>
            <a:endParaRPr lang="en-US"/>
          </a:p>
        </p:txBody>
      </p:sp>
    </p:spTree>
    <p:extLst>
      <p:ext uri="{BB962C8B-B14F-4D97-AF65-F5344CB8AC3E}">
        <p14:creationId xmlns:p14="http://schemas.microsoft.com/office/powerpoint/2010/main" val="154405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ea typeface="ＭＳ Ｐゴシック" charset="-128"/>
                <a:cs typeface="+mn-cs"/>
              </a:defRPr>
            </a:lvl1pPr>
          </a:lstStyle>
          <a:p>
            <a:pPr>
              <a:defRPr/>
            </a:pPr>
            <a:r>
              <a:rPr lang="en-US"/>
              <a:t>Date goes here</a:t>
            </a:r>
          </a:p>
        </p:txBody>
      </p:sp>
      <p:sp>
        <p:nvSpPr>
          <p:cNvPr id="3" name="Footer Placeholder 2"/>
          <p:cNvSpPr>
            <a:spLocks noGrp="1"/>
          </p:cNvSpPr>
          <p:nvPr>
            <p:ph type="ftr" sz="quarter" idx="11"/>
          </p:nvPr>
        </p:nvSpPr>
        <p:spPr/>
        <p:txBody>
          <a:bodyPr/>
          <a:lstStyle>
            <a:lvl1pPr>
              <a:defRPr/>
            </a:lvl1pPr>
          </a:lstStyle>
          <a:p>
            <a:pPr>
              <a:defRPr/>
            </a:pPr>
            <a:r>
              <a:rPr lang="en-US"/>
              <a:t>Slideshow name goes here</a:t>
            </a:r>
          </a:p>
        </p:txBody>
      </p:sp>
      <p:sp>
        <p:nvSpPr>
          <p:cNvPr id="4" name="Slide Number Placeholder 3"/>
          <p:cNvSpPr>
            <a:spLocks noGrp="1"/>
          </p:cNvSpPr>
          <p:nvPr>
            <p:ph type="sldNum" sz="quarter" idx="12"/>
          </p:nvPr>
        </p:nvSpPr>
        <p:spPr/>
        <p:txBody>
          <a:bodyPr/>
          <a:lstStyle>
            <a:lvl1pPr>
              <a:defRPr/>
            </a:lvl1pPr>
          </a:lstStyle>
          <a:p>
            <a:pPr>
              <a:defRPr/>
            </a:pPr>
            <a:fld id="{1ADC5F85-3D2C-0047-B3E5-8457A4A6476E}" type="slidenum">
              <a:rPr lang="en-US"/>
              <a:pPr>
                <a:defRPr/>
              </a:pPr>
              <a:t>‹#›</a:t>
            </a:fld>
            <a:endParaRPr lang="en-US"/>
          </a:p>
        </p:txBody>
      </p:sp>
    </p:spTree>
    <p:extLst>
      <p:ext uri="{BB962C8B-B14F-4D97-AF65-F5344CB8AC3E}">
        <p14:creationId xmlns:p14="http://schemas.microsoft.com/office/powerpoint/2010/main" val="3861744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676255C-208B-BB45-815A-7AD7A66A759F}" type="datetime1">
              <a:rPr lang="en-US"/>
              <a:pPr>
                <a:defRPr/>
              </a:pPr>
              <a:t>5/24/2013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9D2E0AF-BF01-1E4F-85AE-0331D899FFD1}" type="slidenum">
              <a:rPr lang="en-US"/>
              <a:pPr>
                <a:defRPr/>
              </a:pPr>
              <a:t>‹#›</a:t>
            </a:fld>
            <a:endParaRPr lang="en-US"/>
          </a:p>
        </p:txBody>
      </p:sp>
    </p:spTree>
    <p:extLst>
      <p:ext uri="{BB962C8B-B14F-4D97-AF65-F5344CB8AC3E}">
        <p14:creationId xmlns:p14="http://schemas.microsoft.com/office/powerpoint/2010/main" val="28244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10E1DDE-61EC-794B-8ACF-2B4B1288856F}" type="datetime1">
              <a:rPr lang="en-US"/>
              <a:pPr>
                <a:defRPr/>
              </a:pPr>
              <a:t>5/24/2013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719195A-6B74-5846-AC0A-24FA1CC23C05}" type="slidenum">
              <a:rPr lang="en-US"/>
              <a:pPr>
                <a:defRPr/>
              </a:pPr>
              <a:t>‹#›</a:t>
            </a:fld>
            <a:endParaRPr lang="en-US"/>
          </a:p>
        </p:txBody>
      </p:sp>
    </p:spTree>
    <p:extLst>
      <p:ext uri="{BB962C8B-B14F-4D97-AF65-F5344CB8AC3E}">
        <p14:creationId xmlns:p14="http://schemas.microsoft.com/office/powerpoint/2010/main" val="330671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AU"/>
              <a:t>Click to edit Master title style</a:t>
            </a:r>
            <a:endParaRPr lang="en-US"/>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FFFFFF"/>
                </a:solidFill>
              </a:defRPr>
            </a:lvl1pPr>
          </a:lstStyle>
          <a:p>
            <a:pPr defTabSz="457200" fontAlgn="base">
              <a:spcBef>
                <a:spcPct val="0"/>
              </a:spcBef>
              <a:spcAft>
                <a:spcPct val="0"/>
              </a:spcAft>
              <a:defRPr/>
            </a:pPr>
            <a:fld id="{DBE5521E-D6AA-1047-8F94-EF38C4F6C855}" type="datetime1">
              <a:rPr lang="en-US">
                <a:latin typeface="Arial" charset="0"/>
                <a:ea typeface="ＭＳ Ｐゴシック" charset="0"/>
                <a:cs typeface="ＭＳ Ｐゴシック" charset="0"/>
              </a:rPr>
              <a:pPr defTabSz="457200" fontAlgn="base">
                <a:spcBef>
                  <a:spcPct val="0"/>
                </a:spcBef>
                <a:spcAft>
                  <a:spcPct val="0"/>
                </a:spcAft>
                <a:defRPr/>
              </a:pPr>
              <a:t>5/24/2013</a:t>
            </a:fld>
            <a:endParaRPr lang="en-US">
              <a:latin typeface="Arial" charset="0"/>
              <a:ea typeface="ＭＳ Ｐゴシック" charset="0"/>
              <a:cs typeface="ＭＳ Ｐゴシック"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FFFFFF"/>
                </a:solidFill>
                <a:ea typeface="ＭＳ Ｐゴシック" charset="-128"/>
                <a:cs typeface="+mn-cs"/>
              </a:defRPr>
            </a:lvl1pPr>
          </a:lstStyle>
          <a:p>
            <a:pPr defTabSz="457200" fontAlgn="base">
              <a:spcBef>
                <a:spcPct val="0"/>
              </a:spcBef>
              <a:spcAft>
                <a:spcPct val="0"/>
              </a:spcAft>
              <a:defRPr/>
            </a:pPr>
            <a:endParaRPr lang="en-US">
              <a:latin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FFFFFF"/>
                </a:solidFill>
              </a:defRPr>
            </a:lvl1pPr>
          </a:lstStyle>
          <a:p>
            <a:pPr defTabSz="457200" fontAlgn="base">
              <a:spcBef>
                <a:spcPct val="0"/>
              </a:spcBef>
              <a:spcAft>
                <a:spcPct val="0"/>
              </a:spcAft>
              <a:defRPr/>
            </a:pPr>
            <a:fld id="{11D1BCCC-8BCF-3149-880C-ACBBD9B5B2EA}" type="slidenum">
              <a:rPr lang="en-US">
                <a:latin typeface="Arial" charset="0"/>
                <a:ea typeface="ＭＳ Ｐゴシック" charset="0"/>
                <a:cs typeface="ＭＳ Ｐゴシック" charset="0"/>
              </a:rPr>
              <a:pPr defTabSz="457200" fontAlgn="base">
                <a:spcBef>
                  <a:spcPct val="0"/>
                </a:spcBef>
                <a:spcAft>
                  <a:spcPct val="0"/>
                </a:spcAft>
                <a:defRPr/>
              </a:pPr>
              <a:t>‹#›</a:t>
            </a:fld>
            <a:endParaRPr lang="en-US">
              <a:latin typeface="Arial" charset="0"/>
              <a:ea typeface="ＭＳ Ｐゴシック" charset="0"/>
              <a:cs typeface="ＭＳ Ｐゴシック" charset="0"/>
            </a:endParaRPr>
          </a:p>
        </p:txBody>
      </p:sp>
      <p:pic>
        <p:nvPicPr>
          <p:cNvPr id="2055" name="Picture 6"/>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535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97390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5/24/2013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918967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1B19DC1-09E4-4229-B38F-8CCA59D0ED3D}" type="datetimeFigureOut">
              <a:rPr lang="en-US">
                <a:solidFill>
                  <a:prstClr val="black">
                    <a:tint val="75000"/>
                  </a:prstClr>
                </a:solidFill>
              </a:rPr>
              <a:pPr>
                <a:defRPr/>
              </a:pPr>
              <a:t>5/24/2013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ED9DFD8-DF35-48AB-B0D5-003FAFB5816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0828857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base">
              <a:spcBef>
                <a:spcPct val="0"/>
              </a:spcBef>
              <a:spcAft>
                <a:spcPct val="0"/>
              </a:spcAft>
              <a:defRPr/>
            </a:pPr>
            <a:endParaRPr lang="en-US" dirty="0">
              <a:solidFill>
                <a:prstClr val="black"/>
              </a:solidFill>
              <a:latin typeface="Arial" charset="0"/>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defRPr>
            </a:lvl1pPr>
          </a:lstStyle>
          <a:p>
            <a:pPr fontAlgn="base">
              <a:spcBef>
                <a:spcPct val="0"/>
              </a:spcBef>
              <a:spcAft>
                <a:spcPct val="0"/>
              </a:spcAft>
              <a:defRPr/>
            </a:pPr>
            <a:endParaRPr lang="ru-RU">
              <a:solidFill>
                <a:srgbClr val="575F6D"/>
              </a:solidFill>
              <a:latin typeface="Arial" charset="0"/>
            </a:endParaRPr>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defRPr>
            </a:lvl1pPr>
          </a:lstStyle>
          <a:p>
            <a:pPr fontAlgn="base">
              <a:spcBef>
                <a:spcPct val="0"/>
              </a:spcBef>
              <a:spcAft>
                <a:spcPct val="0"/>
              </a:spcAft>
              <a:defRPr/>
            </a:pPr>
            <a:endParaRPr lang="ru-RU">
              <a:solidFill>
                <a:srgbClr val="575F6D"/>
              </a:solidFill>
              <a:latin typeface="Arial" charset="0"/>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base">
              <a:spcBef>
                <a:spcPct val="0"/>
              </a:spcBef>
              <a:spcAft>
                <a:spcPct val="0"/>
              </a:spcAft>
              <a:defRPr/>
            </a:pPr>
            <a:endParaRPr lang="en-US">
              <a:solidFill>
                <a:prstClr val="black"/>
              </a:solidFill>
              <a:latin typeface="Arial" charset="0"/>
            </a:endParaRPr>
          </a:p>
        </p:txBody>
      </p:sp>
      <p:sp>
        <p:nvSpPr>
          <p:cNvPr id="1032" name="Straight Connector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prstClr val="black"/>
              </a:solidFill>
              <a:latin typeface="Arial" charset="0"/>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034" name="Straight Connector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prstClr val="black"/>
              </a:solidFill>
              <a:latin typeface="Arial" charset="0"/>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a:solidFill>
                  <a:srgbClr val="FFFFFF"/>
                </a:solidFill>
              </a:defRPr>
            </a:lvl1pPr>
          </a:lstStyle>
          <a:p>
            <a:pPr fontAlgn="base">
              <a:spcBef>
                <a:spcPct val="0"/>
              </a:spcBef>
              <a:spcAft>
                <a:spcPct val="0"/>
              </a:spcAft>
              <a:defRPr/>
            </a:pPr>
            <a:fld id="{75107FBB-16E1-41BC-ABDC-D625D6B03FF8}" type="slidenum">
              <a:rPr lang="ru-RU">
                <a:latin typeface="Arial" charset="0"/>
              </a:rPr>
              <a:pPr fontAlgn="base">
                <a:spcBef>
                  <a:spcPct val="0"/>
                </a:spcBef>
                <a:spcAft>
                  <a:spcPct val="0"/>
                </a:spcAft>
                <a:defRPr/>
              </a:pPr>
              <a:t>‹#›</a:t>
            </a:fld>
            <a:endParaRPr lang="ru-RU">
              <a:latin typeface="Arial" charset="0"/>
            </a:endParaRPr>
          </a:p>
        </p:txBody>
      </p:sp>
    </p:spTree>
    <p:extLst>
      <p:ext uri="{BB962C8B-B14F-4D97-AF65-F5344CB8AC3E}">
        <p14:creationId xmlns:p14="http://schemas.microsoft.com/office/powerpoint/2010/main" val="319605084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JPG"/><Relationship Id="rId7" Type="http://schemas.openxmlformats.org/officeDocument/2006/relationships/image" Target="../media/image37.jp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s/_rels/slide13.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hyperlink" Target="http://www.ddm.gov.bd/"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jpeg"/><Relationship Id="rId1" Type="http://schemas.openxmlformats.org/officeDocument/2006/relationships/slideLayout" Target="../slideLayouts/slideLayout27.xml"/><Relationship Id="rId4" Type="http://schemas.openxmlformats.org/officeDocument/2006/relationships/image" Target="../media/image44.jpeg"/></Relationships>
</file>

<file path=ppt/slides/_rels/slide1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notesSlide" Target="../notesSlides/notesSlide3.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jpe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jpe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37338" y="38100"/>
            <a:ext cx="2468562" cy="76993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prstClr val="white"/>
              </a:solidFill>
            </a:endParaRPr>
          </a:p>
        </p:txBody>
      </p:sp>
      <p:sp>
        <p:nvSpPr>
          <p:cNvPr id="3" name="TextBox 2"/>
          <p:cNvSpPr txBox="1"/>
          <p:nvPr/>
        </p:nvSpPr>
        <p:spPr>
          <a:xfrm flipH="1">
            <a:off x="669636" y="2724726"/>
            <a:ext cx="7989454" cy="1354217"/>
          </a:xfrm>
          <a:prstGeom prst="rect">
            <a:avLst/>
          </a:prstGeom>
          <a:noFill/>
        </p:spPr>
        <p:txBody>
          <a:bodyPr wrap="square" rtlCol="0">
            <a:spAutoFit/>
          </a:bodyPr>
          <a:lstStyle/>
          <a:p>
            <a:pPr algn="ctr" defTabSz="457200"/>
            <a:r>
              <a:rPr lang="en-GB" sz="3200" dirty="0">
                <a:solidFill>
                  <a:srgbClr val="FF0000"/>
                </a:solidFill>
              </a:rPr>
              <a:t>The Role of Public Awareness and Education </a:t>
            </a:r>
          </a:p>
          <a:p>
            <a:pPr algn="ctr" defTabSz="457200"/>
            <a:r>
              <a:rPr lang="en-GB" sz="3200" dirty="0">
                <a:solidFill>
                  <a:srgbClr val="FF0000"/>
                </a:solidFill>
              </a:rPr>
              <a:t>in building community resilience</a:t>
            </a:r>
            <a:endParaRPr lang="en-US" sz="3200" dirty="0">
              <a:solidFill>
                <a:srgbClr val="FF0000"/>
              </a:solidFill>
            </a:endParaRPr>
          </a:p>
          <a:p>
            <a:pPr defTabSz="457200"/>
            <a:endParaRPr lang="en-US" dirty="0">
              <a:solidFill>
                <a:srgbClr val="FF0000"/>
              </a:solidFill>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624690" y="763674"/>
            <a:ext cx="8034400" cy="1268326"/>
          </a:xfrm>
          <a:prstGeom prst="rect">
            <a:avLst/>
          </a:prstGeom>
          <a:noFill/>
        </p:spPr>
      </p:pic>
    </p:spTree>
    <p:extLst>
      <p:ext uri="{BB962C8B-B14F-4D97-AF65-F5344CB8AC3E}">
        <p14:creationId xmlns:p14="http://schemas.microsoft.com/office/powerpoint/2010/main" val="4166328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37338" y="38100"/>
            <a:ext cx="2468562" cy="76993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prstClr val="white"/>
              </a:solidFill>
            </a:endParaRPr>
          </a:p>
        </p:txBody>
      </p:sp>
      <p:sp>
        <p:nvSpPr>
          <p:cNvPr id="26626" name="TextBox 5"/>
          <p:cNvSpPr txBox="1">
            <a:spLocks noChangeArrowheads="1"/>
          </p:cNvSpPr>
          <p:nvPr/>
        </p:nvSpPr>
        <p:spPr bwMode="auto">
          <a:xfrm>
            <a:off x="3116263" y="2578100"/>
            <a:ext cx="5892800" cy="523875"/>
          </a:xfrm>
          <a:prstGeom prst="rect">
            <a:avLst/>
          </a:prstGeom>
          <a:solidFill>
            <a:srgbClr val="FF5B5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457200" eaLnBrk="1" fontAlgn="base" hangingPunct="1">
              <a:spcBef>
                <a:spcPct val="0"/>
              </a:spcBef>
              <a:spcAft>
                <a:spcPct val="0"/>
              </a:spcAft>
            </a:pPr>
            <a:r>
              <a:rPr lang="en-US" sz="2800" smtClean="0">
                <a:solidFill>
                  <a:prstClr val="white"/>
                </a:solidFill>
              </a:rPr>
              <a:t>URBAN        |        RURAL</a:t>
            </a:r>
          </a:p>
        </p:txBody>
      </p:sp>
      <p:sp>
        <p:nvSpPr>
          <p:cNvPr id="26627" name="TextBox 8"/>
          <p:cNvSpPr txBox="1">
            <a:spLocks noChangeArrowheads="1"/>
          </p:cNvSpPr>
          <p:nvPr/>
        </p:nvSpPr>
        <p:spPr bwMode="auto">
          <a:xfrm>
            <a:off x="474663" y="1884363"/>
            <a:ext cx="8534400" cy="523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457200" eaLnBrk="1" fontAlgn="base" hangingPunct="1">
              <a:spcBef>
                <a:spcPct val="0"/>
              </a:spcBef>
              <a:spcAft>
                <a:spcPct val="0"/>
              </a:spcAft>
            </a:pPr>
            <a:r>
              <a:rPr lang="en-US" sz="2800" smtClean="0">
                <a:solidFill>
                  <a:prstClr val="white"/>
                </a:solidFill>
              </a:rPr>
              <a:t>Core concept    |    CONTEXT SPECIFIC DETAILS</a:t>
            </a:r>
          </a:p>
        </p:txBody>
      </p:sp>
      <p:sp>
        <p:nvSpPr>
          <p:cNvPr id="26628" name="Title 1"/>
          <p:cNvSpPr>
            <a:spLocks noGrp="1"/>
          </p:cNvSpPr>
          <p:nvPr>
            <p:ph type="title"/>
          </p:nvPr>
        </p:nvSpPr>
        <p:spPr>
          <a:xfrm>
            <a:off x="457200" y="236537"/>
            <a:ext cx="8229600" cy="1356735"/>
          </a:xfrm>
        </p:spPr>
        <p:txBody>
          <a:bodyPr/>
          <a:lstStyle/>
          <a:p>
            <a:pPr>
              <a:lnSpc>
                <a:spcPct val="80000"/>
              </a:lnSpc>
            </a:pPr>
            <a:r>
              <a:rPr lang="en-US" sz="2800" b="1" dirty="0" smtClean="0">
                <a:solidFill>
                  <a:srgbClr val="E60000"/>
                </a:solidFill>
                <a:latin typeface="Calibri" charset="0"/>
                <a:ea typeface="ＭＳ Ｐゴシック" charset="0"/>
              </a:rPr>
              <a:t>Next: Key Messages – </a:t>
            </a:r>
            <a:r>
              <a:rPr lang="en-US" sz="2800" b="1" dirty="0">
                <a:solidFill>
                  <a:srgbClr val="E60000"/>
                </a:solidFill>
                <a:latin typeface="Calibri" charset="0"/>
                <a:ea typeface="ＭＳ Ｐゴシック" charset="0"/>
              </a:rPr>
              <a:t>n</a:t>
            </a:r>
            <a:r>
              <a:rPr lang="en-US" sz="2800" b="1" dirty="0" smtClean="0">
                <a:solidFill>
                  <a:srgbClr val="E60000"/>
                </a:solidFill>
                <a:latin typeface="Calibri" charset="0"/>
                <a:ea typeface="ＭＳ Ｐゴシック" charset="0"/>
              </a:rPr>
              <a:t>ational </a:t>
            </a:r>
            <a:r>
              <a:rPr lang="en-US" sz="2800" b="1" dirty="0">
                <a:solidFill>
                  <a:srgbClr val="E60000"/>
                </a:solidFill>
                <a:latin typeface="Calibri" charset="0"/>
                <a:ea typeface="ＭＳ Ｐゴシック" charset="0"/>
              </a:rPr>
              <a:t>l</a:t>
            </a:r>
            <a:r>
              <a:rPr lang="en-US" sz="2800" b="1" dirty="0" smtClean="0">
                <a:solidFill>
                  <a:srgbClr val="E60000"/>
                </a:solidFill>
                <a:latin typeface="Calibri" charset="0"/>
                <a:ea typeface="ＭＳ Ｐゴシック" charset="0"/>
              </a:rPr>
              <a:t>ocalization, contextualization, adoption</a:t>
            </a:r>
            <a:endParaRPr lang="en-US" sz="2800" b="1" dirty="0">
              <a:solidFill>
                <a:srgbClr val="E60000"/>
              </a:solidFill>
              <a:latin typeface="Calibri" charset="0"/>
              <a:ea typeface="ＭＳ Ｐゴシック" charset="0"/>
            </a:endParaRPr>
          </a:p>
        </p:txBody>
      </p:sp>
      <p:sp>
        <p:nvSpPr>
          <p:cNvPr id="26629" name="TextBox 7"/>
          <p:cNvSpPr txBox="1">
            <a:spLocks noChangeArrowheads="1"/>
          </p:cNvSpPr>
          <p:nvPr/>
        </p:nvSpPr>
        <p:spPr bwMode="auto">
          <a:xfrm>
            <a:off x="615950" y="3490913"/>
            <a:ext cx="21161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457200" eaLnBrk="1" fontAlgn="base" hangingPunct="1">
              <a:spcBef>
                <a:spcPct val="0"/>
              </a:spcBef>
              <a:spcAft>
                <a:spcPct val="0"/>
              </a:spcAft>
            </a:pPr>
            <a:r>
              <a:rPr lang="en-US" sz="2800" b="1" smtClean="0">
                <a:solidFill>
                  <a:srgbClr val="000000"/>
                </a:solidFill>
              </a:rPr>
              <a:t>Be able to put out a small fire</a:t>
            </a:r>
          </a:p>
        </p:txBody>
      </p:sp>
      <p:sp>
        <p:nvSpPr>
          <p:cNvPr id="26630" name="TextBox 10"/>
          <p:cNvSpPr txBox="1">
            <a:spLocks noChangeArrowheads="1"/>
          </p:cNvSpPr>
          <p:nvPr/>
        </p:nvSpPr>
        <p:spPr bwMode="auto">
          <a:xfrm>
            <a:off x="3232150" y="3406775"/>
            <a:ext cx="2713038"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457200" eaLnBrk="1" fontAlgn="base" hangingPunct="1">
              <a:spcBef>
                <a:spcPct val="0"/>
              </a:spcBef>
              <a:spcAft>
                <a:spcPct val="0"/>
              </a:spcAft>
            </a:pPr>
            <a:r>
              <a:rPr lang="en-US" sz="2000" smtClean="0">
                <a:solidFill>
                  <a:srgbClr val="000000"/>
                </a:solidFill>
              </a:rPr>
              <a:t>• Maintain a fire extinguisher on each floor</a:t>
            </a:r>
          </a:p>
          <a:p>
            <a:pPr defTabSz="457200" eaLnBrk="1" fontAlgn="base" hangingPunct="1">
              <a:spcBef>
                <a:spcPct val="0"/>
              </a:spcBef>
              <a:spcAft>
                <a:spcPct val="0"/>
              </a:spcAft>
            </a:pPr>
            <a:endParaRPr lang="en-US" sz="2000" smtClean="0">
              <a:solidFill>
                <a:srgbClr val="000000"/>
              </a:solidFill>
            </a:endParaRPr>
          </a:p>
          <a:p>
            <a:pPr defTabSz="457200" eaLnBrk="1" fontAlgn="base" hangingPunct="1">
              <a:spcBef>
                <a:spcPct val="0"/>
              </a:spcBef>
              <a:spcAft>
                <a:spcPct val="0"/>
              </a:spcAft>
            </a:pPr>
            <a:r>
              <a:rPr lang="en-US" sz="2000" smtClean="0">
                <a:solidFill>
                  <a:srgbClr val="000000"/>
                </a:solidFill>
              </a:rPr>
              <a:t>• Learn how to use a fire extinguisher, remembering P.A.S.S.</a:t>
            </a:r>
          </a:p>
        </p:txBody>
      </p:sp>
      <p:sp>
        <p:nvSpPr>
          <p:cNvPr id="26631" name="TextBox 11"/>
          <p:cNvSpPr txBox="1">
            <a:spLocks noChangeArrowheads="1"/>
          </p:cNvSpPr>
          <p:nvPr/>
        </p:nvSpPr>
        <p:spPr bwMode="auto">
          <a:xfrm>
            <a:off x="6289675" y="3490913"/>
            <a:ext cx="255905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457200" eaLnBrk="1" fontAlgn="base" hangingPunct="1">
              <a:spcBef>
                <a:spcPct val="0"/>
              </a:spcBef>
              <a:spcAft>
                <a:spcPct val="0"/>
              </a:spcAft>
            </a:pPr>
            <a:r>
              <a:rPr lang="en-US" sz="2000" smtClean="0">
                <a:solidFill>
                  <a:srgbClr val="000000"/>
                </a:solidFill>
              </a:rPr>
              <a:t>• Keep a bucket of sand nearby any open fire</a:t>
            </a:r>
          </a:p>
          <a:p>
            <a:pPr defTabSz="457200" eaLnBrk="1" fontAlgn="base" hangingPunct="1">
              <a:spcBef>
                <a:spcPct val="0"/>
              </a:spcBef>
              <a:spcAft>
                <a:spcPct val="0"/>
              </a:spcAft>
            </a:pPr>
            <a:endParaRPr lang="en-US" sz="2000" smtClean="0">
              <a:solidFill>
                <a:srgbClr val="000000"/>
              </a:solidFill>
            </a:endParaRPr>
          </a:p>
          <a:p>
            <a:pPr defTabSz="457200" eaLnBrk="1" fontAlgn="base" hangingPunct="1">
              <a:spcBef>
                <a:spcPct val="0"/>
              </a:spcBef>
              <a:spcAft>
                <a:spcPct val="0"/>
              </a:spcAft>
            </a:pPr>
            <a:r>
              <a:rPr lang="en-US" sz="2000" smtClean="0">
                <a:solidFill>
                  <a:srgbClr val="000000"/>
                </a:solidFill>
              </a:rPr>
              <a:t>• Do not use water on an electrical or oil fire</a:t>
            </a:r>
          </a:p>
        </p:txBody>
      </p:sp>
    </p:spTree>
    <p:extLst>
      <p:ext uri="{BB962C8B-B14F-4D97-AF65-F5344CB8AC3E}">
        <p14:creationId xmlns:p14="http://schemas.microsoft.com/office/powerpoint/2010/main" val="54742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2013 02 27 PHL Laguna HS JacobStudGrp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37" y="1718389"/>
            <a:ext cx="5158143" cy="3868607"/>
          </a:xfrm>
          <a:prstGeom prst="rect">
            <a:avLst/>
          </a:prstGeom>
        </p:spPr>
      </p:pic>
      <p:sp>
        <p:nvSpPr>
          <p:cNvPr id="6" name="Oval 5"/>
          <p:cNvSpPr/>
          <p:nvPr/>
        </p:nvSpPr>
        <p:spPr>
          <a:xfrm>
            <a:off x="6645082" y="3033246"/>
            <a:ext cx="1028700" cy="955222"/>
          </a:xfrm>
          <a:prstGeom prst="ellipse">
            <a:avLst/>
          </a:prstGeom>
          <a:solidFill>
            <a:srgbClr val="FFC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AU" sz="1400" dirty="0">
                <a:solidFill>
                  <a:prstClr val="black"/>
                </a:solidFill>
              </a:rPr>
              <a:t>Flood</a:t>
            </a:r>
          </a:p>
        </p:txBody>
      </p:sp>
      <p:sp>
        <p:nvSpPr>
          <p:cNvPr id="7" name="Oval 6"/>
          <p:cNvSpPr/>
          <p:nvPr/>
        </p:nvSpPr>
        <p:spPr>
          <a:xfrm>
            <a:off x="6653052" y="1385704"/>
            <a:ext cx="1075179" cy="1025044"/>
          </a:xfrm>
          <a:prstGeom prst="ellipse">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AU" sz="1400" dirty="0">
                <a:solidFill>
                  <a:prstClr val="black"/>
                </a:solidFill>
              </a:rPr>
              <a:t>Who?</a:t>
            </a:r>
          </a:p>
        </p:txBody>
      </p:sp>
      <p:sp>
        <p:nvSpPr>
          <p:cNvPr id="10" name="Oval 9"/>
          <p:cNvSpPr/>
          <p:nvPr/>
        </p:nvSpPr>
        <p:spPr>
          <a:xfrm>
            <a:off x="6863256" y="4222044"/>
            <a:ext cx="1075179" cy="1004164"/>
          </a:xfrm>
          <a:prstGeom prst="ellipse">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AU" sz="1400" dirty="0">
                <a:solidFill>
                  <a:prstClr val="black"/>
                </a:solidFill>
              </a:rPr>
              <a:t>Where?</a:t>
            </a:r>
          </a:p>
        </p:txBody>
      </p:sp>
      <p:cxnSp>
        <p:nvCxnSpPr>
          <p:cNvPr id="18" name="Straight Connector 17"/>
          <p:cNvCxnSpPr/>
          <p:nvPr/>
        </p:nvCxnSpPr>
        <p:spPr>
          <a:xfrm>
            <a:off x="6579767" y="3665937"/>
            <a:ext cx="23240" cy="32253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7975207" y="3690774"/>
            <a:ext cx="1168793" cy="1062539"/>
          </a:xfrm>
          <a:prstGeom prst="ellips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AU" sz="1400" b="1" dirty="0">
                <a:solidFill>
                  <a:prstClr val="black"/>
                </a:solidFill>
              </a:rPr>
              <a:t>Houses built from bamboo</a:t>
            </a:r>
          </a:p>
        </p:txBody>
      </p:sp>
      <p:sp>
        <p:nvSpPr>
          <p:cNvPr id="31" name="Oval 30"/>
          <p:cNvSpPr/>
          <p:nvPr/>
        </p:nvSpPr>
        <p:spPr>
          <a:xfrm>
            <a:off x="7545949" y="5495817"/>
            <a:ext cx="1166488" cy="1060443"/>
          </a:xfrm>
          <a:prstGeom prst="ellips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AU" sz="1400" b="1" dirty="0">
                <a:solidFill>
                  <a:prstClr val="black"/>
                </a:solidFill>
              </a:rPr>
              <a:t>Low-lying areas near the river</a:t>
            </a:r>
          </a:p>
        </p:txBody>
      </p:sp>
      <p:cxnSp>
        <p:nvCxnSpPr>
          <p:cNvPr id="42" name="Straight Connector 41"/>
          <p:cNvCxnSpPr/>
          <p:nvPr/>
        </p:nvCxnSpPr>
        <p:spPr>
          <a:xfrm flipH="1" flipV="1">
            <a:off x="6603007" y="4992632"/>
            <a:ext cx="42075" cy="28349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5092437" y="3033246"/>
            <a:ext cx="1149272" cy="1098095"/>
          </a:xfrm>
          <a:prstGeom prst="ellipse">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AU" sz="1400" b="1" dirty="0">
                <a:solidFill>
                  <a:prstClr val="black"/>
                </a:solidFill>
              </a:rPr>
              <a:t>Can’t swim</a:t>
            </a:r>
          </a:p>
        </p:txBody>
      </p:sp>
      <p:sp>
        <p:nvSpPr>
          <p:cNvPr id="51" name="Oval 50"/>
          <p:cNvSpPr/>
          <p:nvPr/>
        </p:nvSpPr>
        <p:spPr>
          <a:xfrm>
            <a:off x="5228694" y="4338808"/>
            <a:ext cx="1374313" cy="1307648"/>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AU" sz="1400" b="1" dirty="0">
                <a:solidFill>
                  <a:prstClr val="black"/>
                </a:solidFill>
              </a:rPr>
              <a:t>Need floatation devices</a:t>
            </a:r>
          </a:p>
        </p:txBody>
      </p:sp>
      <p:sp>
        <p:nvSpPr>
          <p:cNvPr id="60" name="Oval 59"/>
          <p:cNvSpPr/>
          <p:nvPr/>
        </p:nvSpPr>
        <p:spPr>
          <a:xfrm>
            <a:off x="3728450" y="5711920"/>
            <a:ext cx="1335273" cy="1270502"/>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AU" sz="1400" b="1" dirty="0">
                <a:solidFill>
                  <a:prstClr val="black"/>
                </a:solidFill>
              </a:rPr>
              <a:t>Students run a public education campaign </a:t>
            </a:r>
          </a:p>
        </p:txBody>
      </p:sp>
      <p:cxnSp>
        <p:nvCxnSpPr>
          <p:cNvPr id="22" name="Straight Connector 21"/>
          <p:cNvCxnSpPr>
            <a:stCxn id="47" idx="0"/>
          </p:cNvCxnSpPr>
          <p:nvPr/>
        </p:nvCxnSpPr>
        <p:spPr>
          <a:xfrm flipV="1">
            <a:off x="5667073" y="2722869"/>
            <a:ext cx="250656" cy="310377"/>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endCxn id="7" idx="1"/>
          </p:cNvCxnSpPr>
          <p:nvPr/>
        </p:nvCxnSpPr>
        <p:spPr>
          <a:xfrm flipV="1">
            <a:off x="6389815" y="1535818"/>
            <a:ext cx="420693" cy="1229596"/>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7" idx="6"/>
            <a:endCxn id="6" idx="0"/>
          </p:cNvCxnSpPr>
          <p:nvPr/>
        </p:nvCxnSpPr>
        <p:spPr>
          <a:xfrm flipH="1">
            <a:off x="7159432" y="1898226"/>
            <a:ext cx="568799" cy="11350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6" idx="0"/>
          </p:cNvCxnSpPr>
          <p:nvPr/>
        </p:nvCxnSpPr>
        <p:spPr>
          <a:xfrm flipV="1">
            <a:off x="7159432" y="2577119"/>
            <a:ext cx="815775" cy="456127"/>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8457766" y="2794283"/>
            <a:ext cx="189307" cy="94557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10" idx="0"/>
            <a:endCxn id="6" idx="4"/>
          </p:cNvCxnSpPr>
          <p:nvPr/>
        </p:nvCxnSpPr>
        <p:spPr>
          <a:xfrm flipH="1" flipV="1">
            <a:off x="7159432" y="3988468"/>
            <a:ext cx="241414" cy="2335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47" idx="4"/>
          </p:cNvCxnSpPr>
          <p:nvPr/>
        </p:nvCxnSpPr>
        <p:spPr>
          <a:xfrm>
            <a:off x="5667073" y="4131341"/>
            <a:ext cx="1234337" cy="63421"/>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endCxn id="60" idx="7"/>
          </p:cNvCxnSpPr>
          <p:nvPr/>
        </p:nvCxnSpPr>
        <p:spPr>
          <a:xfrm flipH="1">
            <a:off x="4868177" y="5495817"/>
            <a:ext cx="726370" cy="402164"/>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31" idx="0"/>
          </p:cNvCxnSpPr>
          <p:nvPr/>
        </p:nvCxnSpPr>
        <p:spPr>
          <a:xfrm flipH="1" flipV="1">
            <a:off x="7383449" y="5142351"/>
            <a:ext cx="745744" cy="353466"/>
          </a:xfrm>
          <a:prstGeom prst="line">
            <a:avLst/>
          </a:prstGeom>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7965345" y="2166944"/>
            <a:ext cx="1118821" cy="1052935"/>
          </a:xfrm>
          <a:prstGeom prst="ellipse">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AU" sz="1400" dirty="0">
                <a:solidFill>
                  <a:prstClr val="black"/>
                </a:solidFill>
              </a:rPr>
              <a:t>What?</a:t>
            </a:r>
          </a:p>
        </p:txBody>
      </p:sp>
      <p:sp>
        <p:nvSpPr>
          <p:cNvPr id="43" name="Oval 42"/>
          <p:cNvSpPr/>
          <p:nvPr/>
        </p:nvSpPr>
        <p:spPr>
          <a:xfrm>
            <a:off x="5336242" y="1815635"/>
            <a:ext cx="1234337" cy="1112735"/>
          </a:xfrm>
          <a:prstGeom prst="ellips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AU" sz="1400" b="1" dirty="0">
                <a:solidFill>
                  <a:prstClr val="black"/>
                </a:solidFill>
              </a:rPr>
              <a:t>Infants and young children</a:t>
            </a:r>
          </a:p>
        </p:txBody>
      </p:sp>
      <p:sp>
        <p:nvSpPr>
          <p:cNvPr id="25" name="Title 24"/>
          <p:cNvSpPr>
            <a:spLocks noGrp="1"/>
          </p:cNvSpPr>
          <p:nvPr>
            <p:ph type="title"/>
          </p:nvPr>
        </p:nvSpPr>
        <p:spPr/>
        <p:txBody>
          <a:bodyPr/>
          <a:lstStyle/>
          <a:p>
            <a:endParaRPr lang="en-US"/>
          </a:p>
        </p:txBody>
      </p:sp>
      <p:sp>
        <p:nvSpPr>
          <p:cNvPr id="44" name="Title 1"/>
          <p:cNvSpPr txBox="1">
            <a:spLocks/>
          </p:cNvSpPr>
          <p:nvPr/>
        </p:nvSpPr>
        <p:spPr bwMode="auto">
          <a:xfrm>
            <a:off x="68782" y="120439"/>
            <a:ext cx="9015384" cy="143163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normAutofit fontScale="97500"/>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defRPr>
            </a:lvl9pPr>
          </a:lstStyle>
          <a:p>
            <a:r>
              <a:rPr lang="en-US" sz="2800" b="1" dirty="0" smtClean="0">
                <a:solidFill>
                  <a:srgbClr val="FF0000"/>
                </a:solidFill>
              </a:rPr>
              <a:t>Next: ‘Scope and Sequence’ roadmap for risk reduction and resilience competencies</a:t>
            </a:r>
            <a:endParaRPr lang="en-US" sz="2800" b="1" dirty="0">
              <a:solidFill>
                <a:srgbClr val="FF0000"/>
              </a:solidFill>
            </a:endParaRPr>
          </a:p>
        </p:txBody>
      </p:sp>
    </p:spTree>
    <p:extLst>
      <p:ext uri="{BB962C8B-B14F-4D97-AF65-F5344CB8AC3E}">
        <p14:creationId xmlns:p14="http://schemas.microsoft.com/office/powerpoint/2010/main" val="98875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hoto-9.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328" y="1378054"/>
            <a:ext cx="2135343" cy="2772981"/>
          </a:xfrm>
          <a:prstGeom prst="rect">
            <a:avLst/>
          </a:prstGeom>
        </p:spPr>
      </p:pic>
      <p:pic>
        <p:nvPicPr>
          <p:cNvPr id="3" name="Picture 2" descr="2013 02 23 PH Bicol Lourdes Comm IMG_5496s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7220" y="1390506"/>
            <a:ext cx="3024000" cy="2268000"/>
          </a:xfrm>
          <a:prstGeom prst="rect">
            <a:avLst/>
          </a:prstGeom>
        </p:spPr>
      </p:pic>
      <p:pic>
        <p:nvPicPr>
          <p:cNvPr id="6" name="Picture 5" descr="IMG_6090.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7103" y="3788419"/>
            <a:ext cx="2890196" cy="2268000"/>
          </a:xfrm>
          <a:prstGeom prst="rect">
            <a:avLst/>
          </a:prstGeom>
        </p:spPr>
      </p:pic>
      <p:pic>
        <p:nvPicPr>
          <p:cNvPr id="7" name="Picture 6" descr="2013 03 04 PHL Bulacan ElemTchrssm.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103" y="1390505"/>
            <a:ext cx="3038065" cy="2268000"/>
          </a:xfrm>
          <a:prstGeom prst="rect">
            <a:avLst/>
          </a:prstGeom>
        </p:spPr>
      </p:pic>
      <p:pic>
        <p:nvPicPr>
          <p:cNvPr id="8" name="Picture 7" descr="2013 02 Lourdes DrillIMG_0614sm.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67220" y="3818650"/>
            <a:ext cx="3024000" cy="2268000"/>
          </a:xfrm>
          <a:prstGeom prst="rect">
            <a:avLst/>
          </a:prstGeom>
        </p:spPr>
      </p:pic>
      <p:sp>
        <p:nvSpPr>
          <p:cNvPr id="12" name="Rectangle 11"/>
          <p:cNvSpPr/>
          <p:nvPr/>
        </p:nvSpPr>
        <p:spPr>
          <a:xfrm>
            <a:off x="177103" y="3794154"/>
            <a:ext cx="2890196" cy="369332"/>
          </a:xfrm>
          <a:prstGeom prst="rect">
            <a:avLst/>
          </a:prstGeom>
          <a:solidFill>
            <a:schemeClr val="accent3"/>
          </a:solidFill>
          <a:ln>
            <a:solidFill>
              <a:schemeClr val="bg1"/>
            </a:solidFill>
          </a:ln>
        </p:spPr>
        <p:txBody>
          <a:bodyPr wrap="square">
            <a:spAutoFit/>
          </a:bodyPr>
          <a:lstStyle/>
          <a:p>
            <a:pPr defTabSz="457200"/>
            <a:r>
              <a:rPr lang="en-US" dirty="0">
                <a:solidFill>
                  <a:srgbClr val="000000"/>
                </a:solidFill>
              </a:rPr>
              <a:t>• National Consultation</a:t>
            </a:r>
          </a:p>
        </p:txBody>
      </p:sp>
      <p:sp>
        <p:nvSpPr>
          <p:cNvPr id="14" name="Rectangle 13"/>
          <p:cNvSpPr/>
          <p:nvPr/>
        </p:nvSpPr>
        <p:spPr>
          <a:xfrm>
            <a:off x="5967220" y="3818650"/>
            <a:ext cx="3024000" cy="369332"/>
          </a:xfrm>
          <a:prstGeom prst="rect">
            <a:avLst/>
          </a:prstGeom>
          <a:solidFill>
            <a:schemeClr val="accent3"/>
          </a:solidFill>
          <a:ln>
            <a:solidFill>
              <a:schemeClr val="bg1"/>
            </a:solidFill>
          </a:ln>
        </p:spPr>
        <p:txBody>
          <a:bodyPr wrap="square">
            <a:spAutoFit/>
          </a:bodyPr>
          <a:lstStyle/>
          <a:p>
            <a:pPr defTabSz="457200"/>
            <a:r>
              <a:rPr lang="en-US" dirty="0">
                <a:solidFill>
                  <a:srgbClr val="000000"/>
                </a:solidFill>
              </a:rPr>
              <a:t>• Observation of drills</a:t>
            </a:r>
          </a:p>
        </p:txBody>
      </p:sp>
      <p:sp>
        <p:nvSpPr>
          <p:cNvPr id="15" name="Rectangle 14"/>
          <p:cNvSpPr/>
          <p:nvPr/>
        </p:nvSpPr>
        <p:spPr>
          <a:xfrm>
            <a:off x="5986072" y="3289173"/>
            <a:ext cx="3005148" cy="369332"/>
          </a:xfrm>
          <a:prstGeom prst="rect">
            <a:avLst/>
          </a:prstGeom>
          <a:solidFill>
            <a:schemeClr val="accent3"/>
          </a:solidFill>
          <a:ln>
            <a:solidFill>
              <a:schemeClr val="bg1"/>
            </a:solidFill>
          </a:ln>
        </p:spPr>
        <p:txBody>
          <a:bodyPr wrap="square">
            <a:spAutoFit/>
          </a:bodyPr>
          <a:lstStyle/>
          <a:p>
            <a:pPr defTabSz="457200"/>
            <a:r>
              <a:rPr lang="en-US" dirty="0">
                <a:solidFill>
                  <a:srgbClr val="000000"/>
                </a:solidFill>
              </a:rPr>
              <a:t>• Dialogue with communities</a:t>
            </a:r>
          </a:p>
        </p:txBody>
      </p:sp>
      <p:sp>
        <p:nvSpPr>
          <p:cNvPr id="16" name="Rectangle 15"/>
          <p:cNvSpPr/>
          <p:nvPr/>
        </p:nvSpPr>
        <p:spPr>
          <a:xfrm>
            <a:off x="3425217" y="1516600"/>
            <a:ext cx="2137546" cy="646331"/>
          </a:xfrm>
          <a:prstGeom prst="rect">
            <a:avLst/>
          </a:prstGeom>
          <a:solidFill>
            <a:schemeClr val="accent3"/>
          </a:solidFill>
          <a:ln>
            <a:solidFill>
              <a:schemeClr val="bg1"/>
            </a:solidFill>
          </a:ln>
        </p:spPr>
        <p:txBody>
          <a:bodyPr wrap="square">
            <a:spAutoFit/>
          </a:bodyPr>
          <a:lstStyle/>
          <a:p>
            <a:pPr algn="ctr" defTabSz="457200"/>
            <a:r>
              <a:rPr lang="en-US" dirty="0">
                <a:solidFill>
                  <a:srgbClr val="000000"/>
                </a:solidFill>
              </a:rPr>
              <a:t>• Child participatory activities</a:t>
            </a:r>
          </a:p>
        </p:txBody>
      </p:sp>
      <p:sp>
        <p:nvSpPr>
          <p:cNvPr id="17" name="Rectangle 16"/>
          <p:cNvSpPr/>
          <p:nvPr/>
        </p:nvSpPr>
        <p:spPr>
          <a:xfrm>
            <a:off x="140134" y="3273943"/>
            <a:ext cx="3051140" cy="369332"/>
          </a:xfrm>
          <a:prstGeom prst="rect">
            <a:avLst/>
          </a:prstGeom>
          <a:solidFill>
            <a:schemeClr val="accent3"/>
          </a:solidFill>
          <a:ln>
            <a:solidFill>
              <a:schemeClr val="bg1"/>
            </a:solidFill>
          </a:ln>
        </p:spPr>
        <p:txBody>
          <a:bodyPr wrap="square">
            <a:spAutoFit/>
          </a:bodyPr>
          <a:lstStyle/>
          <a:p>
            <a:pPr defTabSz="457200"/>
            <a:r>
              <a:rPr lang="en-US" dirty="0">
                <a:solidFill>
                  <a:srgbClr val="000000"/>
                </a:solidFill>
              </a:rPr>
              <a:t>• Focus groups with teachers</a:t>
            </a:r>
          </a:p>
        </p:txBody>
      </p:sp>
      <p:pic>
        <p:nvPicPr>
          <p:cNvPr id="19" name="Picture 18" descr="Screen Shot 2013-03-05 at 3.36.29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50640" y="4335763"/>
            <a:ext cx="1470944" cy="1603738"/>
          </a:xfrm>
          <a:prstGeom prst="rect">
            <a:avLst/>
          </a:prstGeom>
        </p:spPr>
      </p:pic>
      <p:sp>
        <p:nvSpPr>
          <p:cNvPr id="20" name="Rectangle 19"/>
          <p:cNvSpPr/>
          <p:nvPr/>
        </p:nvSpPr>
        <p:spPr>
          <a:xfrm>
            <a:off x="140134" y="5717318"/>
            <a:ext cx="2838189" cy="369332"/>
          </a:xfrm>
          <a:prstGeom prst="rect">
            <a:avLst/>
          </a:prstGeom>
          <a:solidFill>
            <a:schemeClr val="accent3"/>
          </a:solidFill>
          <a:ln>
            <a:solidFill>
              <a:schemeClr val="bg1"/>
            </a:solidFill>
          </a:ln>
        </p:spPr>
        <p:txBody>
          <a:bodyPr wrap="square">
            <a:spAutoFit/>
          </a:bodyPr>
          <a:lstStyle/>
          <a:p>
            <a:pPr defTabSz="457200"/>
            <a:r>
              <a:rPr lang="en-US" dirty="0">
                <a:solidFill>
                  <a:srgbClr val="000000"/>
                </a:solidFill>
              </a:rPr>
              <a:t>• Key informant interviews</a:t>
            </a:r>
          </a:p>
        </p:txBody>
      </p:sp>
      <p:sp>
        <p:nvSpPr>
          <p:cNvPr id="22" name="Rectangle 21"/>
          <p:cNvSpPr/>
          <p:nvPr/>
        </p:nvSpPr>
        <p:spPr>
          <a:xfrm>
            <a:off x="3352911" y="5939501"/>
            <a:ext cx="2487572" cy="369332"/>
          </a:xfrm>
          <a:prstGeom prst="rect">
            <a:avLst/>
          </a:prstGeom>
          <a:solidFill>
            <a:schemeClr val="accent3"/>
          </a:solidFill>
          <a:ln>
            <a:solidFill>
              <a:schemeClr val="bg1"/>
            </a:solidFill>
          </a:ln>
        </p:spPr>
        <p:txBody>
          <a:bodyPr wrap="square">
            <a:spAutoFit/>
          </a:bodyPr>
          <a:lstStyle/>
          <a:p>
            <a:pPr defTabSz="457200"/>
            <a:r>
              <a:rPr lang="en-US" dirty="0">
                <a:solidFill>
                  <a:srgbClr val="000000"/>
                </a:solidFill>
              </a:rPr>
              <a:t>•Review of IEC materials</a:t>
            </a:r>
          </a:p>
        </p:txBody>
      </p:sp>
      <p:sp>
        <p:nvSpPr>
          <p:cNvPr id="13" name="Title 12"/>
          <p:cNvSpPr>
            <a:spLocks noGrp="1"/>
          </p:cNvSpPr>
          <p:nvPr>
            <p:ph type="title"/>
          </p:nvPr>
        </p:nvSpPr>
        <p:spPr>
          <a:xfrm>
            <a:off x="177103" y="659375"/>
            <a:ext cx="8665446" cy="624577"/>
          </a:xfrm>
        </p:spPr>
        <p:txBody>
          <a:bodyPr/>
          <a:lstStyle/>
          <a:p>
            <a:r>
              <a:rPr lang="en-US" sz="2400" dirty="0"/>
              <a:t>Building an evidence-base for DRR Education</a:t>
            </a:r>
            <a:br>
              <a:rPr lang="en-US" sz="2400" dirty="0"/>
            </a:br>
            <a:endParaRPr lang="en-US" sz="2400" dirty="0"/>
          </a:p>
        </p:txBody>
      </p:sp>
      <p:sp>
        <p:nvSpPr>
          <p:cNvPr id="18" name="Subtitle 1"/>
          <p:cNvSpPr txBox="1">
            <a:spLocks/>
          </p:cNvSpPr>
          <p:nvPr/>
        </p:nvSpPr>
        <p:spPr bwMode="auto">
          <a:xfrm>
            <a:off x="180825" y="184727"/>
            <a:ext cx="8810395" cy="983770"/>
          </a:xfrm>
          <a:prstGeom prst="rect">
            <a:avLst/>
          </a:prstGeom>
          <a:solidFill>
            <a:srgbClr val="FFFFFF"/>
          </a:solidFill>
          <a:ln>
            <a:noFill/>
          </a:ln>
          <a:extLs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marL="0" indent="0" algn="l"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ＭＳ Ｐゴシック" charset="0"/>
              </a:defRPr>
            </a:lvl1pPr>
            <a:lvl2pPr marL="457200" indent="0" algn="l" defTabSz="457200" rtl="0" eaLnBrk="0" fontAlgn="base" hangingPunct="0">
              <a:spcBef>
                <a:spcPct val="20000"/>
              </a:spcBef>
              <a:spcAft>
                <a:spcPct val="0"/>
              </a:spcAft>
              <a:buFont typeface="Arial" charset="0"/>
              <a:buNone/>
              <a:defRPr sz="1800" kern="1200">
                <a:solidFill>
                  <a:schemeClr val="tx1">
                    <a:tint val="75000"/>
                  </a:schemeClr>
                </a:solidFill>
                <a:latin typeface="+mn-lt"/>
                <a:ea typeface="ＭＳ Ｐゴシック" charset="-128"/>
                <a:cs typeface="+mn-cs"/>
              </a:defRPr>
            </a:lvl2pPr>
            <a:lvl3pPr marL="914400" indent="0" algn="l" defTabSz="457200" rtl="0" eaLnBrk="0" fontAlgn="base" hangingPunct="0">
              <a:spcBef>
                <a:spcPct val="20000"/>
              </a:spcBef>
              <a:spcAft>
                <a:spcPct val="0"/>
              </a:spcAft>
              <a:buFont typeface="Arial" charset="0"/>
              <a:buNone/>
              <a:defRPr sz="1600" kern="1200">
                <a:solidFill>
                  <a:schemeClr val="tx1">
                    <a:tint val="75000"/>
                  </a:schemeClr>
                </a:solidFill>
                <a:latin typeface="+mn-lt"/>
                <a:ea typeface="ＭＳ Ｐゴシック" charset="-128"/>
                <a:cs typeface="+mn-cs"/>
              </a:defRPr>
            </a:lvl3pPr>
            <a:lvl4pPr marL="1371600" indent="0" algn="l" defTabSz="457200" rtl="0" eaLnBrk="0" fontAlgn="base" hangingPunct="0">
              <a:spcBef>
                <a:spcPct val="20000"/>
              </a:spcBef>
              <a:spcAft>
                <a:spcPct val="0"/>
              </a:spcAft>
              <a:buFont typeface="Arial" charset="0"/>
              <a:buNone/>
              <a:defRPr sz="1400" kern="1200">
                <a:solidFill>
                  <a:schemeClr val="tx1">
                    <a:tint val="75000"/>
                  </a:schemeClr>
                </a:solidFill>
                <a:latin typeface="+mn-lt"/>
                <a:ea typeface="ＭＳ Ｐゴシック" charset="-128"/>
                <a:cs typeface="+mn-cs"/>
              </a:defRPr>
            </a:lvl4pPr>
            <a:lvl5pPr marL="1828800" indent="0" algn="l" defTabSz="457200" rtl="0" eaLnBrk="0" fontAlgn="base" hangingPunct="0">
              <a:spcBef>
                <a:spcPct val="20000"/>
              </a:spcBef>
              <a:spcAft>
                <a:spcPct val="0"/>
              </a:spcAft>
              <a:buFont typeface="Arial" charset="0"/>
              <a:buNone/>
              <a:defRPr sz="1400" kern="1200">
                <a:solidFill>
                  <a:schemeClr val="tx1">
                    <a:tint val="75000"/>
                  </a:schemeClr>
                </a:solidFill>
                <a:latin typeface="+mn-lt"/>
                <a:ea typeface="ＭＳ Ｐゴシック" charset="-128"/>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2800" b="1" dirty="0" smtClean="0">
                <a:solidFill>
                  <a:srgbClr val="FF0000"/>
                </a:solidFill>
              </a:rPr>
              <a:t>Next: Methods &amp; Implementation of  IEC Materials Quality Review, learning outcomes / impact analyses</a:t>
            </a:r>
            <a:endParaRPr lang="en-US" sz="2800" b="1" dirty="0">
              <a:solidFill>
                <a:srgbClr val="FF0000"/>
              </a:solidFill>
            </a:endParaRPr>
          </a:p>
        </p:txBody>
      </p:sp>
    </p:spTree>
    <p:extLst>
      <p:ext uri="{BB962C8B-B14F-4D97-AF65-F5344CB8AC3E}">
        <p14:creationId xmlns:p14="http://schemas.microsoft.com/office/powerpoint/2010/main" val="1322076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hoto-1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398" y="992910"/>
            <a:ext cx="5336502" cy="5336502"/>
          </a:xfrm>
          <a:prstGeom prst="rect">
            <a:avLst/>
          </a:prstGeom>
        </p:spPr>
      </p:pic>
      <p:sp>
        <p:nvSpPr>
          <p:cNvPr id="5" name="Title 1"/>
          <p:cNvSpPr txBox="1">
            <a:spLocks/>
          </p:cNvSpPr>
          <p:nvPr/>
        </p:nvSpPr>
        <p:spPr bwMode="auto">
          <a:xfrm>
            <a:off x="300181" y="0"/>
            <a:ext cx="8659091" cy="112348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normAutofit fontScale="97500"/>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defRPr>
            </a:lvl9pPr>
          </a:lstStyle>
          <a:p>
            <a:r>
              <a:rPr lang="en-US" sz="2800" b="1" dirty="0" smtClean="0">
                <a:solidFill>
                  <a:srgbClr val="FF0000"/>
                </a:solidFill>
              </a:rPr>
              <a:t>Next: Developing leadership capacity among teachers, children, and youth</a:t>
            </a:r>
            <a:endParaRPr lang="en-US" sz="2800" b="1" dirty="0">
              <a:solidFill>
                <a:srgbClr val="FF0000"/>
              </a:solidFill>
            </a:endParaRPr>
          </a:p>
        </p:txBody>
      </p:sp>
    </p:spTree>
    <p:extLst>
      <p:ext uri="{BB962C8B-B14F-4D97-AF65-F5344CB8AC3E}">
        <p14:creationId xmlns:p14="http://schemas.microsoft.com/office/powerpoint/2010/main" val="1587521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00181" y="1715020"/>
            <a:ext cx="8659091" cy="364207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normAutofit fontScale="97500"/>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defRPr>
            </a:lvl9pPr>
          </a:lstStyle>
          <a:p>
            <a:r>
              <a:rPr lang="en-US" sz="3600" b="1" dirty="0" smtClean="0">
                <a:solidFill>
                  <a:srgbClr val="FF0000"/>
                </a:solidFill>
              </a:rPr>
              <a:t>Thank you!</a:t>
            </a:r>
          </a:p>
          <a:p>
            <a:endParaRPr lang="en-US" sz="3600" b="1" dirty="0">
              <a:solidFill>
                <a:srgbClr val="FF0000"/>
              </a:solidFill>
            </a:endParaRPr>
          </a:p>
          <a:p>
            <a:r>
              <a:rPr lang="en-US" sz="3600" b="1" dirty="0" smtClean="0">
                <a:solidFill>
                  <a:srgbClr val="FF0000"/>
                </a:solidFill>
              </a:rPr>
              <a:t>Marla Petal</a:t>
            </a:r>
          </a:p>
          <a:p>
            <a:endParaRPr lang="en-US" sz="3600" b="1" dirty="0" smtClean="0">
              <a:solidFill>
                <a:srgbClr val="FF0000"/>
              </a:solidFill>
            </a:endParaRPr>
          </a:p>
          <a:p>
            <a:r>
              <a:rPr lang="en-US" sz="3600" b="1" dirty="0" err="1" smtClean="0">
                <a:solidFill>
                  <a:srgbClr val="FF0000"/>
                </a:solidFill>
              </a:rPr>
              <a:t>marla.petal@savethechildren.org.au</a:t>
            </a:r>
            <a:endParaRPr lang="en-US" sz="3600" b="1" dirty="0">
              <a:solidFill>
                <a:srgbClr val="FF0000"/>
              </a:solidFill>
            </a:endParaRPr>
          </a:p>
        </p:txBody>
      </p:sp>
    </p:spTree>
    <p:extLst>
      <p:ext uri="{BB962C8B-B14F-4D97-AF65-F5344CB8AC3E}">
        <p14:creationId xmlns:p14="http://schemas.microsoft.com/office/powerpoint/2010/main" val="319339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gob_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276" y="11289"/>
            <a:ext cx="544513" cy="5492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2"/>
          <p:cNvSpPr>
            <a:spLocks noChangeArrowheads="1"/>
          </p:cNvSpPr>
          <p:nvPr/>
        </p:nvSpPr>
        <p:spPr bwMode="auto">
          <a:xfrm>
            <a:off x="801688" y="70482"/>
            <a:ext cx="3770312" cy="430887"/>
          </a:xfrm>
          <a:prstGeom prst="rect">
            <a:avLst/>
          </a:prstGeom>
          <a:noFill/>
          <a:ln w="9525">
            <a:noFill/>
            <a:miter lim="800000"/>
            <a:headEnd/>
            <a:tailEnd/>
          </a:ln>
        </p:spPr>
        <p:txBody>
          <a:bodyPr>
            <a:spAutoFit/>
          </a:bodyPr>
          <a:lstStyle/>
          <a:p>
            <a:pPr algn="ctr"/>
            <a:r>
              <a:rPr lang="en-AU" sz="1100" b="1" dirty="0">
                <a:solidFill>
                  <a:prstClr val="black"/>
                </a:solidFill>
                <a:latin typeface="Arial Narrow" pitchFamily="34" charset="0"/>
              </a:rPr>
              <a:t>Department of Disaster Management (DDM)</a:t>
            </a:r>
          </a:p>
          <a:p>
            <a:pPr algn="ctr"/>
            <a:r>
              <a:rPr lang="en-AU" sz="1100" b="1" dirty="0">
                <a:solidFill>
                  <a:prstClr val="black"/>
                </a:solidFill>
                <a:latin typeface="Arial Narrow" pitchFamily="34" charset="0"/>
              </a:rPr>
              <a:t>Ministry of Disaster Management and Relief (</a:t>
            </a:r>
            <a:r>
              <a:rPr lang="en-AU" sz="1100" b="1" dirty="0" err="1">
                <a:solidFill>
                  <a:prstClr val="black"/>
                </a:solidFill>
                <a:latin typeface="Arial Narrow" pitchFamily="34" charset="0"/>
              </a:rPr>
              <a:t>MoDMR</a:t>
            </a:r>
            <a:r>
              <a:rPr lang="en-AU" sz="1100" b="1" dirty="0">
                <a:solidFill>
                  <a:prstClr val="black"/>
                </a:solidFill>
                <a:latin typeface="Arial Narrow" pitchFamily="34" charset="0"/>
              </a:rPr>
              <a:t>)</a:t>
            </a:r>
          </a:p>
        </p:txBody>
      </p:sp>
      <p:sp>
        <p:nvSpPr>
          <p:cNvPr id="6" name="TextBox 5"/>
          <p:cNvSpPr txBox="1"/>
          <p:nvPr/>
        </p:nvSpPr>
        <p:spPr>
          <a:xfrm>
            <a:off x="5646" y="560564"/>
            <a:ext cx="9143999" cy="369332"/>
          </a:xfrm>
          <a:prstGeom prst="rect">
            <a:avLst/>
          </a:prstGeom>
          <a:noFill/>
        </p:spPr>
        <p:txBody>
          <a:bodyPr wrap="square" rtlCol="0" anchor="ctr">
            <a:spAutoFit/>
          </a:bodyPr>
          <a:lstStyle/>
          <a:p>
            <a:pPr algn="ctr"/>
            <a:r>
              <a:rPr lang="en-US" b="1" dirty="0">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rPr>
              <a:t>Institutionalization of disaster risk in public education system and raising mass awareness</a:t>
            </a:r>
          </a:p>
        </p:txBody>
      </p:sp>
      <p:sp>
        <p:nvSpPr>
          <p:cNvPr id="7" name="Rectangle 6"/>
          <p:cNvSpPr/>
          <p:nvPr/>
        </p:nvSpPr>
        <p:spPr>
          <a:xfrm>
            <a:off x="4800600" y="6334780"/>
            <a:ext cx="2622000" cy="523220"/>
          </a:xfrm>
          <a:prstGeom prst="rect">
            <a:avLst/>
          </a:prstGeom>
        </p:spPr>
        <p:txBody>
          <a:bodyPr wrap="none">
            <a:spAutoFit/>
          </a:bodyPr>
          <a:lstStyle/>
          <a:p>
            <a:r>
              <a:rPr lang="en-AU" sz="1400" b="1" i="1" dirty="0">
                <a:solidFill>
                  <a:prstClr val="black"/>
                </a:solidFill>
              </a:rPr>
              <a:t>Mohammad </a:t>
            </a:r>
            <a:r>
              <a:rPr lang="en-AU" sz="1400" b="1" i="1" dirty="0" err="1">
                <a:solidFill>
                  <a:prstClr val="black"/>
                </a:solidFill>
              </a:rPr>
              <a:t>Munir</a:t>
            </a:r>
            <a:r>
              <a:rPr lang="en-AU" sz="1400" b="1" i="1" dirty="0">
                <a:solidFill>
                  <a:prstClr val="black"/>
                </a:solidFill>
              </a:rPr>
              <a:t> </a:t>
            </a:r>
            <a:r>
              <a:rPr lang="en-AU" sz="1400" b="1" i="1" dirty="0" err="1">
                <a:solidFill>
                  <a:prstClr val="black"/>
                </a:solidFill>
              </a:rPr>
              <a:t>Chowdhury</a:t>
            </a:r>
            <a:endParaRPr lang="en-AU" sz="1400" b="1" i="1" dirty="0">
              <a:solidFill>
                <a:prstClr val="black"/>
              </a:solidFill>
            </a:endParaRPr>
          </a:p>
          <a:p>
            <a:r>
              <a:rPr lang="en-AU" sz="1400" dirty="0">
                <a:solidFill>
                  <a:prstClr val="black"/>
                </a:solidFill>
                <a:hlinkClick r:id="rId4"/>
              </a:rPr>
              <a:t>For more info: www.ddm.gov.bd</a:t>
            </a:r>
            <a:r>
              <a:rPr lang="en-AU" sz="1400" dirty="0">
                <a:solidFill>
                  <a:prstClr val="black"/>
                </a:solidFill>
              </a:rPr>
              <a:t>; </a:t>
            </a:r>
            <a:endParaRPr lang="en-US" sz="1400" dirty="0">
              <a:solidFill>
                <a:prstClr val="black"/>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234367408"/>
              </p:ext>
            </p:extLst>
          </p:nvPr>
        </p:nvGraphicFramePr>
        <p:xfrm>
          <a:off x="48639" y="3957340"/>
          <a:ext cx="9046722" cy="2377440"/>
        </p:xfrm>
        <a:graphic>
          <a:graphicData uri="http://schemas.openxmlformats.org/drawingml/2006/table">
            <a:tbl>
              <a:tblPr firstRow="1" bandRow="1">
                <a:tableStyleId>{5C22544A-7EE6-4342-B048-85BDC9FD1C3A}</a:tableStyleId>
              </a:tblPr>
              <a:tblGrid>
                <a:gridCol w="9046722"/>
              </a:tblGrid>
              <a:tr h="1294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Risk Communications &amp; Mass Awareness</a:t>
                      </a:r>
                      <a:endParaRPr lang="en-US" sz="1600" dirty="0"/>
                    </a:p>
                  </a:txBody>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Improved access to knowledge sources and establishment of knowledge management centre as decentralized systems of learning DM, (10 E-learning Centre); 2 e-modules, book support to 24 Institutions</a:t>
                      </a:r>
                      <a:endParaRPr lang="en-US" sz="1600" dirty="0">
                        <a:solidFill>
                          <a:schemeClr val="tx1"/>
                        </a:solidFill>
                      </a:endParaRPr>
                    </a:p>
                  </a:txBody>
                  <a:tcPr anchor="ct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Collaboration with Press Institute of Bangladesh for</a:t>
                      </a:r>
                      <a:r>
                        <a:rPr lang="en-US" sz="1600" baseline="0" dirty="0" smtClean="0">
                          <a:solidFill>
                            <a:schemeClr val="tx1"/>
                          </a:solidFill>
                        </a:rPr>
                        <a:t> raising awareness thru media ; </a:t>
                      </a:r>
                      <a:r>
                        <a:rPr lang="en-US" sz="1600" dirty="0" smtClean="0">
                          <a:solidFill>
                            <a:schemeClr val="tx1"/>
                          </a:solidFill>
                        </a:rPr>
                        <a:t>Support extended to Community Radio Broadcasters for integration of DRR &amp; CCA related content and capacity building </a:t>
                      </a:r>
                      <a:endParaRPr lang="en-US" sz="1600" dirty="0">
                        <a:solidFill>
                          <a:schemeClr val="tx1"/>
                        </a:solidFill>
                      </a:endParaRPr>
                    </a:p>
                  </a:txBody>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Observation</a:t>
                      </a:r>
                      <a:r>
                        <a:rPr lang="en-US" sz="1600" baseline="0" dirty="0" smtClean="0">
                          <a:solidFill>
                            <a:schemeClr val="tx1"/>
                          </a:solidFill>
                        </a:rPr>
                        <a:t> of National Disaster preparedness Day &amp; International Day for Disaster Risk Reduction (IDDR) for raising mass awareness  (Regular publication  of huge number of IEC materials and being distributed at the community level and vulnerable locations)</a:t>
                      </a:r>
                      <a:endParaRPr lang="en-US" sz="1600" dirty="0">
                        <a:solidFill>
                          <a:schemeClr val="tx1"/>
                        </a:solidFill>
                      </a:endParaRPr>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826320718"/>
              </p:ext>
            </p:extLst>
          </p:nvPr>
        </p:nvGraphicFramePr>
        <p:xfrm>
          <a:off x="28222" y="953780"/>
          <a:ext cx="9115778" cy="2998686"/>
        </p:xfrm>
        <a:graphic>
          <a:graphicData uri="http://schemas.openxmlformats.org/drawingml/2006/table">
            <a:tbl>
              <a:tblPr firstRow="1" bandRow="1">
                <a:tableStyleId>{5C22544A-7EE6-4342-B048-85BDC9FD1C3A}</a:tableStyleId>
              </a:tblPr>
              <a:tblGrid>
                <a:gridCol w="4772378"/>
                <a:gridCol w="4343400"/>
              </a:tblGrid>
              <a:tr h="308394">
                <a:tc>
                  <a:txBody>
                    <a:bodyPr/>
                    <a:lstStyle/>
                    <a:p>
                      <a:r>
                        <a:rPr lang="en-AU" sz="1600" dirty="0" smtClean="0"/>
                        <a:t>Professionalizing DM system </a:t>
                      </a:r>
                      <a:endParaRPr lang="en-US" sz="1600" dirty="0"/>
                    </a:p>
                  </a:txBody>
                  <a:tcPr/>
                </a:tc>
                <a:tc>
                  <a:txBody>
                    <a:bodyPr/>
                    <a:lstStyle/>
                    <a:p>
                      <a:r>
                        <a:rPr lang="en-US" sz="1600" dirty="0" smtClean="0"/>
                        <a:t>DM in Public</a:t>
                      </a:r>
                      <a:r>
                        <a:rPr lang="en-US" sz="1600" baseline="0" dirty="0" smtClean="0"/>
                        <a:t> Education</a:t>
                      </a:r>
                      <a:endParaRPr lang="en-US" sz="1600" dirty="0"/>
                    </a:p>
                  </a:txBody>
                  <a:tcPr/>
                </a:tc>
              </a:tr>
              <a:tr h="26634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Professionalize  Education </a:t>
                      </a:r>
                      <a:r>
                        <a:rPr lang="en-US" sz="1600" baseline="0" dirty="0" smtClean="0"/>
                        <a:t> </a:t>
                      </a:r>
                      <a:r>
                        <a:rPr lang="en-US" sz="1600" dirty="0" smtClean="0"/>
                        <a:t>in DM as Thematic</a:t>
                      </a:r>
                      <a:r>
                        <a:rPr lang="en-US" sz="1600" baseline="0" dirty="0" smtClean="0"/>
                        <a:t> area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Ministry Corporate Plan (2004-2009) with focus on education and awareness with </a:t>
                      </a:r>
                      <a:r>
                        <a:rPr lang="en-US" sz="1600" baseline="0" dirty="0" err="1" smtClean="0"/>
                        <a:t>AoB</a:t>
                      </a:r>
                      <a:endParaRPr lang="en-US" sz="16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DM Act 2012, SOD, NPDM with specific directions to the relevant Ministry  and mandatory provision, SAARC DM Framework</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Networks consisting 43 training &amp; Educational Inst. DM integrated curricula, bachelor, master’s &amp; diploma course (1500+ received masters, diploma &amp; 6,000+ professional training)</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Disaster Management and climate change issues as a topic has been incorporated in the class III to class X school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Institutionalization of school safety and awareness drill towards building the culture of safer school countrywide with Ministry of Primary Education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smtClean="0">
                          <a:effectLst/>
                        </a:rPr>
                        <a:t>Platform on Bangladesh Disaster Management Education Research and Training Network (BDMERT)</a:t>
                      </a:r>
                      <a:endParaRPr lang="en-US" sz="1600" b="1" dirty="0"/>
                    </a:p>
                  </a:txBody>
                  <a:tcPr/>
                </a:tc>
              </a:tr>
            </a:tbl>
          </a:graphicData>
        </a:graphic>
      </p:graphicFrame>
    </p:spTree>
    <p:extLst>
      <p:ext uri="{BB962C8B-B14F-4D97-AF65-F5344CB8AC3E}">
        <p14:creationId xmlns:p14="http://schemas.microsoft.com/office/powerpoint/2010/main" val="118073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91700" cy="736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3142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1325563" y="3111500"/>
            <a:ext cx="3246437" cy="457200"/>
          </a:xfrm>
          <a:prstGeom prst="rect">
            <a:avLst/>
          </a:prstGeom>
          <a:solidFill>
            <a:schemeClr val="accent6">
              <a:lumMod val="60000"/>
              <a:lumOff val="4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20" name="Rectangle 19"/>
          <p:cNvSpPr/>
          <p:nvPr/>
        </p:nvSpPr>
        <p:spPr bwMode="auto">
          <a:xfrm>
            <a:off x="4503738" y="3568700"/>
            <a:ext cx="2651125" cy="457200"/>
          </a:xfrm>
          <a:prstGeom prst="rect">
            <a:avLst/>
          </a:prstGeom>
          <a:solidFill>
            <a:schemeClr val="accent6">
              <a:lumMod val="60000"/>
              <a:lumOff val="4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21" name="Rectangle 20"/>
          <p:cNvSpPr/>
          <p:nvPr/>
        </p:nvSpPr>
        <p:spPr bwMode="auto">
          <a:xfrm>
            <a:off x="434975" y="4014788"/>
            <a:ext cx="4068763" cy="457200"/>
          </a:xfrm>
          <a:prstGeom prst="rect">
            <a:avLst/>
          </a:prstGeom>
          <a:solidFill>
            <a:schemeClr val="accent6">
              <a:lumMod val="60000"/>
              <a:lumOff val="4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22" name="Rectangle 21"/>
          <p:cNvSpPr/>
          <p:nvPr/>
        </p:nvSpPr>
        <p:spPr bwMode="auto">
          <a:xfrm>
            <a:off x="468313" y="4826000"/>
            <a:ext cx="4664075" cy="457200"/>
          </a:xfrm>
          <a:prstGeom prst="rect">
            <a:avLst/>
          </a:prstGeom>
          <a:solidFill>
            <a:schemeClr val="accent6">
              <a:lumMod val="60000"/>
              <a:lumOff val="4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3" name="Content Placeholder 2"/>
          <p:cNvSpPr>
            <a:spLocks noGrp="1"/>
          </p:cNvSpPr>
          <p:nvPr>
            <p:ph idx="1"/>
          </p:nvPr>
        </p:nvSpPr>
        <p:spPr>
          <a:xfrm>
            <a:off x="457200" y="1039813"/>
            <a:ext cx="8229600" cy="1646237"/>
          </a:xfrm>
        </p:spPr>
        <p:txBody>
          <a:bodyPr/>
          <a:lstStyle/>
          <a:p>
            <a:pPr marL="0" indent="0" algn="ctr">
              <a:buFont typeface="Arial" charset="0"/>
              <a:buNone/>
            </a:pPr>
            <a:r>
              <a:rPr lang="en-US" smtClean="0"/>
              <a:t>10 Governments of </a:t>
            </a:r>
            <a:r>
              <a:rPr lang="en-US" b="1" smtClean="0"/>
              <a:t>ASEAN</a:t>
            </a:r>
            <a:r>
              <a:rPr lang="en-US" smtClean="0"/>
              <a:t> Countries work together to make sure </a:t>
            </a:r>
            <a:r>
              <a:rPr lang="en-US" b="1" smtClean="0">
                <a:solidFill>
                  <a:srgbClr val="C00000"/>
                </a:solidFill>
              </a:rPr>
              <a:t>children</a:t>
            </a:r>
            <a:r>
              <a:rPr lang="en-US" smtClean="0"/>
              <a:t> in </a:t>
            </a:r>
            <a:r>
              <a:rPr lang="en-US" b="1" smtClean="0">
                <a:solidFill>
                  <a:srgbClr val="7030A0"/>
                </a:solidFill>
              </a:rPr>
              <a:t>schools are safe from disasters</a:t>
            </a:r>
            <a:r>
              <a:rPr lang="en-US" smtClean="0"/>
              <a:t>?</a:t>
            </a:r>
          </a:p>
        </p:txBody>
      </p:sp>
      <p:sp>
        <p:nvSpPr>
          <p:cNvPr id="4" name="Rectangle 3"/>
          <p:cNvSpPr/>
          <p:nvPr/>
        </p:nvSpPr>
        <p:spPr>
          <a:xfrm>
            <a:off x="377478" y="0"/>
            <a:ext cx="3518977" cy="923330"/>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base">
              <a:spcBef>
                <a:spcPct val="0"/>
              </a:spcBef>
              <a:spcAft>
                <a:spcPct val="0"/>
              </a:spcAft>
              <a:defRPr/>
            </a:pPr>
            <a:r>
              <a:rPr lang="en-US" sz="5400" b="1" cap="all" dirty="0">
                <a:ln w="0"/>
                <a:gradFill flip="none">
                  <a:gsLst>
                    <a:gs pos="0">
                      <a:srgbClr val="4F81BD">
                        <a:tint val="75000"/>
                        <a:shade val="75000"/>
                        <a:satMod val="170000"/>
                      </a:srgbClr>
                    </a:gs>
                    <a:gs pos="49000">
                      <a:srgbClr val="4F81BD">
                        <a:tint val="88000"/>
                        <a:shade val="65000"/>
                        <a:satMod val="172000"/>
                      </a:srgbClr>
                    </a:gs>
                    <a:gs pos="50000">
                      <a:srgbClr val="4F81BD">
                        <a:shade val="65000"/>
                        <a:satMod val="130000"/>
                      </a:srgbClr>
                    </a:gs>
                    <a:gs pos="92000">
                      <a:srgbClr val="4F81BD">
                        <a:shade val="50000"/>
                        <a:satMod val="120000"/>
                      </a:srgbClr>
                    </a:gs>
                    <a:gs pos="100000">
                      <a:srgbClr val="4F81BD">
                        <a:shade val="48000"/>
                        <a:satMod val="120000"/>
                      </a:srgbClr>
                    </a:gs>
                  </a:gsLst>
                  <a:lin ang="5400000"/>
                </a:gradFill>
                <a:effectLst>
                  <a:reflection blurRad="12700" stA="50000" endPos="50000" dist="5000" dir="5400000" sy="-100000" rotWithShape="0"/>
                </a:effectLst>
                <a:latin typeface="Arial" charset="0"/>
                <a:cs typeface="Arial" charset="0"/>
              </a:rPr>
              <a:t>What if...</a:t>
            </a:r>
          </a:p>
        </p:txBody>
      </p:sp>
      <p:pic>
        <p:nvPicPr>
          <p:cNvPr id="2056" name="Picture 0" descr="APG 7 ECHO.jpg"/>
          <p:cNvPicPr>
            <a:picLocks noChangeAspect="1" noChangeArrowheads="1"/>
          </p:cNvPicPr>
          <p:nvPr/>
        </p:nvPicPr>
        <p:blipFill>
          <a:blip r:embed="rId2">
            <a:extLst>
              <a:ext uri="{28A0092B-C50C-407E-A947-70E740481C1C}">
                <a14:useLocalDpi xmlns:a14="http://schemas.microsoft.com/office/drawing/2010/main" val="0"/>
              </a:ext>
            </a:extLst>
          </a:blip>
          <a:srcRect r="15102"/>
          <a:stretch>
            <a:fillRect/>
          </a:stretch>
        </p:blipFill>
        <p:spPr bwMode="auto">
          <a:xfrm>
            <a:off x="1257300" y="5719763"/>
            <a:ext cx="5703888"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0"/>
          <p:cNvPicPr>
            <a:picLocks noChangeAspect="1" noChangeArrowheads="1"/>
          </p:cNvPicPr>
          <p:nvPr/>
        </p:nvPicPr>
        <p:blipFill>
          <a:blip r:embed="rId3">
            <a:extLst>
              <a:ext uri="{28A0092B-C50C-407E-A947-70E740481C1C}">
                <a14:useLocalDpi xmlns:a14="http://schemas.microsoft.com/office/drawing/2010/main" val="0"/>
              </a:ext>
            </a:extLst>
          </a:blip>
          <a:srcRect l="739" t="1759"/>
          <a:stretch>
            <a:fillRect/>
          </a:stretch>
        </p:blipFill>
        <p:spPr bwMode="auto">
          <a:xfrm>
            <a:off x="6977063" y="5872163"/>
            <a:ext cx="1949450"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3" descr="asea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513" y="5791200"/>
            <a:ext cx="914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217488" y="2732088"/>
            <a:ext cx="8709025" cy="830262"/>
          </a:xfrm>
          <a:prstGeom prst="rect">
            <a:avLst/>
          </a:prstGeom>
          <a:noFill/>
        </p:spPr>
        <p:txBody>
          <a:bodyPr>
            <a:spAutoFit/>
          </a:bodyPr>
          <a:lstStyle/>
          <a:p>
            <a:pPr marL="228600" indent="-228600" fontAlgn="base">
              <a:spcBef>
                <a:spcPct val="0"/>
              </a:spcBef>
              <a:spcAft>
                <a:spcPct val="0"/>
              </a:spcAft>
              <a:buFont typeface="Arial" pitchFamily="34" charset="0"/>
              <a:buChar char="•"/>
              <a:defRPr/>
            </a:pPr>
            <a:r>
              <a:rPr lang="en-US" sz="2400" dirty="0">
                <a:solidFill>
                  <a:prstClr val="black"/>
                </a:solidFill>
                <a:latin typeface="Arial" charset="0"/>
                <a:cs typeface="Arial" charset="0"/>
              </a:rPr>
              <a:t>All Member States have made progress on Safe Schools but facing </a:t>
            </a:r>
            <a:r>
              <a:rPr lang="en-US" sz="2400" b="1" dirty="0">
                <a:solidFill>
                  <a:srgbClr val="4F81BD">
                    <a:lumMod val="75000"/>
                  </a:srgbClr>
                </a:solidFill>
                <a:latin typeface="Arial" charset="0"/>
                <a:cs typeface="Arial" charset="0"/>
              </a:rPr>
              <a:t>common challenges </a:t>
            </a:r>
          </a:p>
        </p:txBody>
      </p:sp>
      <p:sp>
        <p:nvSpPr>
          <p:cNvPr id="15" name="TextBox 14"/>
          <p:cNvSpPr txBox="1"/>
          <p:nvPr/>
        </p:nvSpPr>
        <p:spPr>
          <a:xfrm>
            <a:off x="217488" y="3565525"/>
            <a:ext cx="8709025" cy="461963"/>
          </a:xfrm>
          <a:prstGeom prst="rect">
            <a:avLst/>
          </a:prstGeom>
          <a:noFill/>
        </p:spPr>
        <p:txBody>
          <a:bodyPr>
            <a:spAutoFit/>
          </a:bodyPr>
          <a:lstStyle/>
          <a:p>
            <a:pPr marL="171450" indent="-171450" fontAlgn="base">
              <a:spcBef>
                <a:spcPct val="0"/>
              </a:spcBef>
              <a:spcAft>
                <a:spcPct val="0"/>
              </a:spcAft>
              <a:buFont typeface="Arial" pitchFamily="34" charset="0"/>
              <a:buChar char="•"/>
              <a:defRPr/>
            </a:pPr>
            <a:r>
              <a:rPr lang="en-US" sz="2400" dirty="0">
                <a:solidFill>
                  <a:prstClr val="black"/>
                </a:solidFill>
                <a:latin typeface="Arial" charset="0"/>
                <a:cs typeface="Arial" charset="0"/>
              </a:rPr>
              <a:t>Spirit of ASEAN to become as </a:t>
            </a:r>
            <a:r>
              <a:rPr lang="en-US" sz="2400" b="1" dirty="0">
                <a:solidFill>
                  <a:srgbClr val="4F81BD">
                    <a:lumMod val="75000"/>
                  </a:srgbClr>
                </a:solidFill>
                <a:latin typeface="Arial" charset="0"/>
                <a:cs typeface="Arial" charset="0"/>
              </a:rPr>
              <a:t>One Community</a:t>
            </a:r>
          </a:p>
        </p:txBody>
      </p:sp>
      <p:sp>
        <p:nvSpPr>
          <p:cNvPr id="16" name="TextBox 15"/>
          <p:cNvSpPr txBox="1"/>
          <p:nvPr/>
        </p:nvSpPr>
        <p:spPr>
          <a:xfrm>
            <a:off x="217488" y="4035425"/>
            <a:ext cx="8709025" cy="830263"/>
          </a:xfrm>
          <a:prstGeom prst="rect">
            <a:avLst/>
          </a:prstGeom>
          <a:noFill/>
        </p:spPr>
        <p:txBody>
          <a:bodyPr>
            <a:spAutoFit/>
          </a:bodyPr>
          <a:lstStyle/>
          <a:p>
            <a:pPr marL="228600" indent="-228600" fontAlgn="base">
              <a:spcBef>
                <a:spcPct val="0"/>
              </a:spcBef>
              <a:spcAft>
                <a:spcPct val="0"/>
              </a:spcAft>
              <a:buFont typeface="Arial" pitchFamily="34" charset="0"/>
              <a:buChar char="•"/>
              <a:defRPr/>
            </a:pPr>
            <a:r>
              <a:rPr lang="en-US" sz="2400" b="1" dirty="0">
                <a:solidFill>
                  <a:srgbClr val="4F81BD">
                    <a:lumMod val="75000"/>
                  </a:srgbClr>
                </a:solidFill>
                <a:latin typeface="Arial" charset="0"/>
                <a:cs typeface="Arial" charset="0"/>
              </a:rPr>
              <a:t>Synergy and Collaboration</a:t>
            </a:r>
            <a:r>
              <a:rPr lang="en-US" sz="2400" dirty="0">
                <a:solidFill>
                  <a:prstClr val="black"/>
                </a:solidFill>
                <a:latin typeface="Arial" charset="0"/>
                <a:cs typeface="Arial" charset="0"/>
              </a:rPr>
              <a:t>: using existing mechanism in ASEAN (through ACDM and SOMED)</a:t>
            </a:r>
          </a:p>
        </p:txBody>
      </p:sp>
      <p:sp>
        <p:nvSpPr>
          <p:cNvPr id="17" name="TextBox 16"/>
          <p:cNvSpPr txBox="1"/>
          <p:nvPr/>
        </p:nvSpPr>
        <p:spPr>
          <a:xfrm>
            <a:off x="217488" y="4835525"/>
            <a:ext cx="8709025" cy="830263"/>
          </a:xfrm>
          <a:prstGeom prst="rect">
            <a:avLst/>
          </a:prstGeom>
          <a:noFill/>
        </p:spPr>
        <p:txBody>
          <a:bodyPr>
            <a:spAutoFit/>
          </a:bodyPr>
          <a:lstStyle/>
          <a:p>
            <a:pPr marL="228600" indent="-228600" fontAlgn="base">
              <a:spcBef>
                <a:spcPct val="0"/>
              </a:spcBef>
              <a:spcAft>
                <a:spcPct val="0"/>
              </a:spcAft>
              <a:buFont typeface="Arial" pitchFamily="34" charset="0"/>
              <a:buChar char="•"/>
              <a:defRPr/>
            </a:pPr>
            <a:r>
              <a:rPr lang="en-US" sz="2400" b="1" dirty="0">
                <a:solidFill>
                  <a:srgbClr val="4F81BD">
                    <a:lumMod val="75000"/>
                  </a:srgbClr>
                </a:solidFill>
                <a:latin typeface="Arial" charset="0"/>
                <a:cs typeface="Arial" charset="0"/>
              </a:rPr>
              <a:t>Building strategic partnerships </a:t>
            </a:r>
            <a:r>
              <a:rPr lang="en-US" sz="2400" dirty="0">
                <a:solidFill>
                  <a:prstClr val="black"/>
                </a:solidFill>
                <a:latin typeface="Arial" charset="0"/>
                <a:cs typeface="Arial" charset="0"/>
              </a:rPr>
              <a:t>with private sectors, academia, and media through a collective and unified effort</a:t>
            </a:r>
          </a:p>
        </p:txBody>
      </p:sp>
      <p:sp>
        <p:nvSpPr>
          <p:cNvPr id="18" name="TextBox 17"/>
          <p:cNvSpPr txBox="1"/>
          <p:nvPr/>
        </p:nvSpPr>
        <p:spPr>
          <a:xfrm>
            <a:off x="4378325" y="171450"/>
            <a:ext cx="4765675" cy="461963"/>
          </a:xfrm>
          <a:prstGeom prst="rect">
            <a:avLst/>
          </a:prstGeom>
          <a:noFill/>
        </p:spPr>
        <p:txBody>
          <a:bodyPr>
            <a:spAutoFit/>
          </a:bodyPr>
          <a:lstStyle/>
          <a:p>
            <a:pPr algn="r" fontAlgn="base">
              <a:spcBef>
                <a:spcPct val="0"/>
              </a:spcBef>
              <a:spcAft>
                <a:spcPct val="0"/>
              </a:spcAft>
              <a:defRPr/>
            </a:pPr>
            <a:r>
              <a:rPr lang="en-US" sz="2400" b="1" dirty="0">
                <a:solidFill>
                  <a:srgbClr val="9BBB59">
                    <a:lumMod val="75000"/>
                  </a:srgbClr>
                </a:solidFill>
                <a:latin typeface="Arial" charset="0"/>
                <a:cs typeface="Arial" charset="0"/>
              </a:rPr>
              <a:t>ASEAN Safe Schools Initiative</a:t>
            </a:r>
          </a:p>
        </p:txBody>
      </p:sp>
    </p:spTree>
    <p:extLst>
      <p:ext uri="{BB962C8B-B14F-4D97-AF65-F5344CB8AC3E}">
        <p14:creationId xmlns:p14="http://schemas.microsoft.com/office/powerpoint/2010/main" val="1545176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right)">
                                      <p:cBhvr>
                                        <p:cTn id="14" dur="500"/>
                                        <p:tgtEl>
                                          <p:spTgt spid="1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dissolve">
                                      <p:cBhvr>
                                        <p:cTn id="19" dur="500"/>
                                        <p:tgtEl>
                                          <p:spTgt spid="14"/>
                                        </p:tgtEl>
                                      </p:cBhvr>
                                    </p:animEffect>
                                  </p:childTnLst>
                                </p:cTn>
                              </p:par>
                              <p:par>
                                <p:cTn id="20" presetID="25"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19"/>
                                        </p:tgtEl>
                                        <p:attrNameLst>
                                          <p:attrName>ppt_w</p:attrName>
                                        </p:attrNameLst>
                                      </p:cBhvr>
                                      <p:tavLst>
                                        <p:tav tm="0">
                                          <p:val>
                                            <p:strVal val="#ppt_w*.05"/>
                                          </p:val>
                                        </p:tav>
                                        <p:tav tm="100000">
                                          <p:val>
                                            <p:strVal val="#ppt_w"/>
                                          </p:val>
                                        </p:tav>
                                      </p:tavLst>
                                    </p:anim>
                                    <p:anim calcmode="lin" valueType="num">
                                      <p:cBhvr>
                                        <p:cTn id="25" dur="1000" fill="hold"/>
                                        <p:tgtEl>
                                          <p:spTgt spid="19"/>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19"/>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1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25"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40" dur="1000" fill="hold"/>
                                        <p:tgtEl>
                                          <p:spTgt spid="20"/>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2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par>
                                <p:cTn id="50" presetID="25"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55" dur="1000" fill="hold"/>
                                        <p:tgtEl>
                                          <p:spTgt spid="21"/>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2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dissolve">
                                      <p:cBhvr>
                                        <p:cTn id="64" dur="500"/>
                                        <p:tgtEl>
                                          <p:spTgt spid="17"/>
                                        </p:tgtEl>
                                      </p:cBhvr>
                                    </p:animEffect>
                                  </p:childTnLst>
                                </p:cTn>
                              </p:par>
                              <p:par>
                                <p:cTn id="65" presetID="25"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decel="50000" fill="hold">
                                          <p:stCondLst>
                                            <p:cond delay="0"/>
                                          </p:stCondLst>
                                        </p:cTn>
                                        <p:tgtEl>
                                          <p:spTgt spid="22"/>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22"/>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22"/>
                                        </p:tgtEl>
                                        <p:attrNameLst>
                                          <p:attrName>ppt_w</p:attrName>
                                        </p:attrNameLst>
                                      </p:cBhvr>
                                      <p:tavLst>
                                        <p:tav tm="0">
                                          <p:val>
                                            <p:strVal val="#ppt_w*.05"/>
                                          </p:val>
                                        </p:tav>
                                        <p:tav tm="100000">
                                          <p:val>
                                            <p:strVal val="#ppt_w"/>
                                          </p:val>
                                        </p:tav>
                                      </p:tavLst>
                                    </p:anim>
                                    <p:anim calcmode="lin" valueType="num">
                                      <p:cBhvr>
                                        <p:cTn id="70" dur="1000" fill="hold"/>
                                        <p:tgtEl>
                                          <p:spTgt spid="22"/>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22"/>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22"/>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22"/>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3" grpId="0" build="p"/>
      <p:bldP spid="14" grpId="0"/>
      <p:bldP spid="15" grpId="0"/>
      <p:bldP spid="16" grpId="0"/>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7"/>
          <p:cNvSpPr>
            <a:spLocks noChangeArrowheads="1"/>
          </p:cNvSpPr>
          <p:nvPr/>
        </p:nvSpPr>
        <p:spPr bwMode="auto">
          <a:xfrm>
            <a:off x="65088" y="2057400"/>
            <a:ext cx="8991600" cy="3124200"/>
          </a:xfrm>
          <a:prstGeom prst="rect">
            <a:avLst/>
          </a:prstGeom>
          <a:noFill/>
          <a:ln>
            <a:noFill/>
          </a:ln>
          <a:extLst/>
        </p:spPr>
        <p:txBody>
          <a:bodyPr anchor="ctr"/>
          <a:lstStyle/>
          <a:p>
            <a:pPr marL="457200" indent="-457200" fontAlgn="base">
              <a:lnSpc>
                <a:spcPct val="80000"/>
              </a:lnSpc>
              <a:spcBef>
                <a:spcPct val="20000"/>
              </a:spcBef>
              <a:spcAft>
                <a:spcPct val="0"/>
              </a:spcAft>
              <a:buSzPct val="90000"/>
              <a:defRPr/>
            </a:pPr>
            <a:r>
              <a:rPr lang="en-US" sz="2100" b="1" dirty="0">
                <a:solidFill>
                  <a:srgbClr val="0070C0"/>
                </a:solidFill>
                <a:latin typeface="Arial" charset="0"/>
              </a:rPr>
              <a:t>     </a:t>
            </a:r>
          </a:p>
          <a:p>
            <a:pPr marL="457200" indent="-457200" fontAlgn="base">
              <a:lnSpc>
                <a:spcPct val="80000"/>
              </a:lnSpc>
              <a:spcBef>
                <a:spcPct val="20000"/>
              </a:spcBef>
              <a:spcAft>
                <a:spcPct val="0"/>
              </a:spcAft>
              <a:buSzPct val="90000"/>
              <a:defRPr/>
            </a:pPr>
            <a:endParaRPr lang="en-US" sz="2100" b="1" dirty="0">
              <a:solidFill>
                <a:srgbClr val="0070C0"/>
              </a:solidFill>
              <a:latin typeface="Arial" charset="0"/>
            </a:endParaRPr>
          </a:p>
          <a:p>
            <a:pPr marL="457200" indent="-457200" fontAlgn="base">
              <a:lnSpc>
                <a:spcPct val="80000"/>
              </a:lnSpc>
              <a:spcBef>
                <a:spcPct val="20000"/>
              </a:spcBef>
              <a:spcAft>
                <a:spcPct val="0"/>
              </a:spcAft>
              <a:buSzPct val="90000"/>
              <a:buFont typeface="Wingdings" pitchFamily="2" charset="2"/>
              <a:buChar char="ü"/>
              <a:defRPr/>
            </a:pPr>
            <a:r>
              <a:rPr lang="en-US" sz="2100" b="1" dirty="0">
                <a:solidFill>
                  <a:srgbClr val="0070C0"/>
                </a:solidFill>
                <a:latin typeface="Arial" charset="0"/>
              </a:rPr>
              <a:t>Strengthening Community Capacities and Building Resilience</a:t>
            </a:r>
          </a:p>
          <a:p>
            <a:pPr fontAlgn="base">
              <a:lnSpc>
                <a:spcPct val="80000"/>
              </a:lnSpc>
              <a:spcBef>
                <a:spcPct val="20000"/>
              </a:spcBef>
              <a:spcAft>
                <a:spcPct val="0"/>
              </a:spcAft>
              <a:buSzPct val="90000"/>
              <a:defRPr/>
            </a:pPr>
            <a:r>
              <a:rPr lang="en-US" sz="2100" b="1" dirty="0">
                <a:solidFill>
                  <a:prstClr val="black"/>
                </a:solidFill>
                <a:latin typeface="Arial" charset="0"/>
              </a:rPr>
              <a:t>      </a:t>
            </a:r>
            <a:r>
              <a:rPr lang="en-US" dirty="0">
                <a:solidFill>
                  <a:prstClr val="black"/>
                </a:solidFill>
                <a:latin typeface="Arial" charset="0"/>
              </a:rPr>
              <a:t>HVCA/DP&amp;M </a:t>
            </a:r>
            <a:r>
              <a:rPr lang="en-US" dirty="0" err="1">
                <a:solidFill>
                  <a:prstClr val="black"/>
                </a:solidFill>
                <a:latin typeface="Arial" charset="0"/>
              </a:rPr>
              <a:t>PoA</a:t>
            </a:r>
            <a:r>
              <a:rPr lang="en-US" dirty="0">
                <a:solidFill>
                  <a:prstClr val="black"/>
                </a:solidFill>
                <a:latin typeface="Arial" charset="0"/>
              </a:rPr>
              <a:t>/community voluntary teams/mitigation measures</a:t>
            </a:r>
          </a:p>
          <a:p>
            <a:pPr fontAlgn="base">
              <a:lnSpc>
                <a:spcPct val="80000"/>
              </a:lnSpc>
              <a:spcBef>
                <a:spcPct val="20000"/>
              </a:spcBef>
              <a:spcAft>
                <a:spcPct val="0"/>
              </a:spcAft>
              <a:buSzPct val="90000"/>
              <a:defRPr/>
            </a:pPr>
            <a:endParaRPr lang="en-US" sz="2100" b="1" dirty="0">
              <a:solidFill>
                <a:prstClr val="black"/>
              </a:solidFill>
              <a:latin typeface="Arial" charset="0"/>
            </a:endParaRPr>
          </a:p>
          <a:p>
            <a:pPr fontAlgn="base">
              <a:lnSpc>
                <a:spcPct val="80000"/>
              </a:lnSpc>
              <a:spcBef>
                <a:spcPct val="20000"/>
              </a:spcBef>
              <a:spcAft>
                <a:spcPct val="0"/>
              </a:spcAft>
              <a:buSzPct val="90000"/>
              <a:defRPr/>
            </a:pPr>
            <a:endParaRPr lang="en-US" sz="2100" b="1" dirty="0">
              <a:solidFill>
                <a:prstClr val="black"/>
              </a:solidFill>
              <a:latin typeface="Arial" charset="0"/>
            </a:endParaRPr>
          </a:p>
          <a:p>
            <a:pPr marL="457200" indent="-457200" fontAlgn="base">
              <a:lnSpc>
                <a:spcPct val="80000"/>
              </a:lnSpc>
              <a:spcBef>
                <a:spcPct val="20000"/>
              </a:spcBef>
              <a:spcAft>
                <a:spcPct val="0"/>
              </a:spcAft>
              <a:buSzPct val="90000"/>
              <a:buFont typeface="Wingdings" pitchFamily="2" charset="2"/>
              <a:buChar char="ü"/>
              <a:defRPr/>
            </a:pPr>
            <a:r>
              <a:rPr lang="en-US" sz="2100" b="1" dirty="0">
                <a:solidFill>
                  <a:srgbClr val="0070C0"/>
                </a:solidFill>
                <a:latin typeface="Arial" charset="0"/>
              </a:rPr>
              <a:t>Strengthening Local Level Coordination and Building Networks</a:t>
            </a:r>
          </a:p>
          <a:p>
            <a:pPr marL="457200" indent="-457200" fontAlgn="base">
              <a:lnSpc>
                <a:spcPct val="80000"/>
              </a:lnSpc>
              <a:spcBef>
                <a:spcPct val="20000"/>
              </a:spcBef>
              <a:spcAft>
                <a:spcPct val="0"/>
              </a:spcAft>
              <a:buSzPct val="90000"/>
              <a:defRPr/>
            </a:pPr>
            <a:r>
              <a:rPr lang="en-US" sz="2100" b="1" dirty="0">
                <a:solidFill>
                  <a:prstClr val="black"/>
                </a:solidFill>
                <a:latin typeface="Arial" charset="0"/>
              </a:rPr>
              <a:t>	</a:t>
            </a:r>
          </a:p>
          <a:p>
            <a:pPr marL="457200" indent="-457200" fontAlgn="base">
              <a:lnSpc>
                <a:spcPct val="80000"/>
              </a:lnSpc>
              <a:spcBef>
                <a:spcPct val="20000"/>
              </a:spcBef>
              <a:spcAft>
                <a:spcPct val="0"/>
              </a:spcAft>
              <a:buSzPct val="90000"/>
              <a:defRPr/>
            </a:pPr>
            <a:endParaRPr lang="en-US" sz="2100" b="1" dirty="0">
              <a:solidFill>
                <a:prstClr val="black"/>
              </a:solidFill>
              <a:latin typeface="Arial" charset="0"/>
            </a:endParaRPr>
          </a:p>
          <a:p>
            <a:pPr marL="457200" indent="-457200" fontAlgn="base">
              <a:lnSpc>
                <a:spcPct val="80000"/>
              </a:lnSpc>
              <a:spcBef>
                <a:spcPct val="20000"/>
              </a:spcBef>
              <a:spcAft>
                <a:spcPct val="0"/>
              </a:spcAft>
              <a:buSzPct val="90000"/>
              <a:buFont typeface="Wingdings" pitchFamily="2" charset="2"/>
              <a:buChar char="ü"/>
              <a:defRPr/>
            </a:pPr>
            <a:r>
              <a:rPr lang="en-US" sz="2100" b="1" dirty="0">
                <a:solidFill>
                  <a:srgbClr val="0070C0"/>
                </a:solidFill>
                <a:latin typeface="Arial" charset="0"/>
              </a:rPr>
              <a:t>Public Awareness and Education, focus on families</a:t>
            </a:r>
          </a:p>
          <a:p>
            <a:pPr fontAlgn="base">
              <a:lnSpc>
                <a:spcPct val="80000"/>
              </a:lnSpc>
              <a:spcBef>
                <a:spcPct val="20000"/>
              </a:spcBef>
              <a:spcAft>
                <a:spcPct val="0"/>
              </a:spcAft>
              <a:buSzPct val="90000"/>
              <a:defRPr/>
            </a:pPr>
            <a:r>
              <a:rPr lang="en-US" sz="2100" b="1" dirty="0">
                <a:solidFill>
                  <a:prstClr val="black"/>
                </a:solidFill>
                <a:latin typeface="Arial" charset="0"/>
              </a:rPr>
              <a:t>       </a:t>
            </a:r>
            <a:r>
              <a:rPr lang="en-US" sz="2100" dirty="0">
                <a:solidFill>
                  <a:prstClr val="black"/>
                </a:solidFill>
                <a:latin typeface="Arial" charset="0"/>
              </a:rPr>
              <a:t>S</a:t>
            </a:r>
            <a:r>
              <a:rPr lang="en-US" dirty="0">
                <a:solidFill>
                  <a:prstClr val="black"/>
                </a:solidFill>
                <a:latin typeface="Arial" charset="0"/>
              </a:rPr>
              <a:t>chool based trainings &amp; seminars / quiz &amp; competitions / evacuation drills</a:t>
            </a:r>
          </a:p>
          <a:p>
            <a:pPr marL="457200" indent="-457200" fontAlgn="base">
              <a:lnSpc>
                <a:spcPct val="80000"/>
              </a:lnSpc>
              <a:spcBef>
                <a:spcPct val="20000"/>
              </a:spcBef>
              <a:spcAft>
                <a:spcPct val="0"/>
              </a:spcAft>
              <a:buSzPct val="90000"/>
              <a:defRPr/>
            </a:pPr>
            <a:r>
              <a:rPr lang="en-US" sz="2100" b="1" dirty="0">
                <a:solidFill>
                  <a:prstClr val="black"/>
                </a:solidFill>
                <a:latin typeface="Arial" charset="0"/>
              </a:rPr>
              <a:t>       </a:t>
            </a:r>
            <a:r>
              <a:rPr lang="en-US" sz="2100" b="1" dirty="0">
                <a:solidFill>
                  <a:srgbClr val="0070C0"/>
                </a:solidFill>
                <a:latin typeface="Arial" charset="0"/>
              </a:rPr>
              <a:t>Family Emergency Plan Model</a:t>
            </a:r>
          </a:p>
          <a:p>
            <a:pPr fontAlgn="base">
              <a:lnSpc>
                <a:spcPct val="80000"/>
              </a:lnSpc>
              <a:spcBef>
                <a:spcPct val="20000"/>
              </a:spcBef>
              <a:spcAft>
                <a:spcPct val="0"/>
              </a:spcAft>
              <a:buSzPct val="90000"/>
              <a:defRPr/>
            </a:pPr>
            <a:r>
              <a:rPr lang="en-US" sz="2100" b="1" dirty="0">
                <a:solidFill>
                  <a:prstClr val="black"/>
                </a:solidFill>
                <a:latin typeface="Arial" charset="0"/>
              </a:rPr>
              <a:t>       </a:t>
            </a:r>
            <a:r>
              <a:rPr lang="en-US" dirty="0">
                <a:solidFill>
                  <a:prstClr val="black"/>
                </a:solidFill>
                <a:latin typeface="Arial" charset="0"/>
              </a:rPr>
              <a:t>awareness &amp; preparedness raising / non structural mitigation at home</a:t>
            </a:r>
          </a:p>
          <a:p>
            <a:pPr fontAlgn="base">
              <a:lnSpc>
                <a:spcPct val="80000"/>
              </a:lnSpc>
              <a:spcBef>
                <a:spcPct val="20000"/>
              </a:spcBef>
              <a:spcAft>
                <a:spcPct val="0"/>
              </a:spcAft>
              <a:buSzPct val="90000"/>
              <a:buFont typeface="Wingdings" pitchFamily="2" charset="2"/>
              <a:buChar char="ü"/>
              <a:defRPr/>
            </a:pPr>
            <a:endParaRPr lang="en-US" b="1" dirty="0">
              <a:solidFill>
                <a:prstClr val="black"/>
              </a:solidFill>
              <a:latin typeface="Arial" charset="0"/>
            </a:endParaRPr>
          </a:p>
        </p:txBody>
      </p:sp>
      <p:pic>
        <p:nvPicPr>
          <p:cNvPr id="8195" name="Picture 7" descr="Logo f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85738"/>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7"/>
          <p:cNvSpPr>
            <a:spLocks noChangeArrowheads="1"/>
          </p:cNvSpPr>
          <p:nvPr/>
        </p:nvSpPr>
        <p:spPr bwMode="auto">
          <a:xfrm>
            <a:off x="381000" y="338138"/>
            <a:ext cx="6096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lnSpc>
                <a:spcPct val="80000"/>
              </a:lnSpc>
              <a:spcBef>
                <a:spcPct val="20000"/>
              </a:spcBef>
              <a:spcAft>
                <a:spcPct val="0"/>
              </a:spcAft>
              <a:buSzPct val="90000"/>
            </a:pPr>
            <a:r>
              <a:rPr lang="en-US" sz="2800" b="1">
                <a:solidFill>
                  <a:srgbClr val="FF0000"/>
                </a:solidFill>
                <a:latin typeface="Arial" charset="0"/>
              </a:rPr>
              <a:t> ARMENIAN RED CROSS SOCIETY</a:t>
            </a:r>
          </a:p>
        </p:txBody>
      </p:sp>
    </p:spTree>
    <p:extLst>
      <p:ext uri="{BB962C8B-B14F-4D97-AF65-F5344CB8AC3E}">
        <p14:creationId xmlns:p14="http://schemas.microsoft.com/office/powerpoint/2010/main" val="3697880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ree_pillar_graphic_LR.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449" t="2" r="-10854" b="-1025"/>
          <a:stretch/>
        </p:blipFill>
        <p:spPr>
          <a:xfrm>
            <a:off x="1284112" y="415560"/>
            <a:ext cx="6279444" cy="5786020"/>
          </a:xfrm>
        </p:spPr>
      </p:pic>
      <p:sp>
        <p:nvSpPr>
          <p:cNvPr id="5" name="Rectangle 4"/>
          <p:cNvSpPr/>
          <p:nvPr/>
        </p:nvSpPr>
        <p:spPr>
          <a:xfrm>
            <a:off x="6637338" y="38100"/>
            <a:ext cx="2468562" cy="76993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prstClr val="white"/>
              </a:solidFill>
            </a:endParaRPr>
          </a:p>
        </p:txBody>
      </p:sp>
      <p:sp>
        <p:nvSpPr>
          <p:cNvPr id="7" name="Left Arrow 6"/>
          <p:cNvSpPr/>
          <p:nvPr/>
        </p:nvSpPr>
        <p:spPr>
          <a:xfrm rot="10241162">
            <a:off x="4053674" y="5115729"/>
            <a:ext cx="3555174" cy="247437"/>
          </a:xfrm>
          <a:prstGeom prst="leftArrow">
            <a:avLst/>
          </a:prstGeom>
          <a:solidFill>
            <a:srgbClr val="FF0000"/>
          </a:solidFill>
          <a:ln w="12700">
            <a:solidFill>
              <a:schemeClr val="tx1"/>
            </a:solidFill>
          </a:ln>
          <a:scene3d>
            <a:camera prst="orthographicFront"/>
            <a:lightRig rig="threePt" dir="t"/>
          </a:scene3d>
          <a:sp3d extrusionH="76200">
            <a:bevelT/>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fontAlgn="base">
              <a:spcBef>
                <a:spcPct val="0"/>
              </a:spcBef>
              <a:spcAft>
                <a:spcPct val="0"/>
              </a:spcAft>
              <a:defRPr/>
            </a:pPr>
            <a:endParaRPr lang="en-US">
              <a:solidFill>
                <a:prstClr val="white"/>
              </a:solidFill>
            </a:endParaRPr>
          </a:p>
        </p:txBody>
      </p:sp>
      <p:sp>
        <p:nvSpPr>
          <p:cNvPr id="10" name="Text Box 9239"/>
          <p:cNvSpPr txBox="1"/>
          <p:nvPr/>
        </p:nvSpPr>
        <p:spPr>
          <a:xfrm>
            <a:off x="7341968" y="2994724"/>
            <a:ext cx="1597871" cy="3058942"/>
          </a:xfrm>
          <a:prstGeom prst="rect">
            <a:avLst/>
          </a:prstGeom>
          <a:noFill/>
          <a:ln w="12700">
            <a:noFill/>
          </a:ln>
          <a:effectLst/>
          <a:scene3d>
            <a:camera prst="orthographicFront"/>
            <a:lightRig rig="threePt" dir="t"/>
          </a:scene3d>
          <a:sp3d>
            <a:bevelT/>
          </a:sp3d>
        </p:spPr>
        <p:style>
          <a:lnRef idx="0">
            <a:schemeClr val="accent1"/>
          </a:lnRef>
          <a:fillRef idx="0">
            <a:schemeClr val="accent1"/>
          </a:fillRef>
          <a:effectRef idx="0">
            <a:schemeClr val="accent1"/>
          </a:effectRef>
          <a:fontRef idx="minor">
            <a:schemeClr val="dk1"/>
          </a:fontRef>
        </p:style>
        <p:txBody>
          <a:bodyPr/>
          <a:lstStyle/>
          <a:p>
            <a:pPr algn="ctr" defTabSz="457200" fontAlgn="base">
              <a:defRPr/>
            </a:pPr>
            <a:r>
              <a:rPr lang="en-US" sz="2000" dirty="0">
                <a:solidFill>
                  <a:prstClr val="black"/>
                </a:solidFill>
                <a:ea typeface="Calibri"/>
                <a:cs typeface="Cordia New"/>
              </a:rPr>
              <a:t>• All-hazards</a:t>
            </a:r>
          </a:p>
          <a:p>
            <a:pPr algn="ctr" defTabSz="457200" fontAlgn="base">
              <a:defRPr/>
            </a:pPr>
            <a:r>
              <a:rPr lang="en-US" sz="2000" dirty="0">
                <a:solidFill>
                  <a:prstClr val="black"/>
                </a:solidFill>
                <a:ea typeface="Calibri"/>
                <a:cs typeface="Cordia New"/>
              </a:rPr>
              <a:t>child-centered</a:t>
            </a:r>
          </a:p>
          <a:p>
            <a:pPr algn="ctr" defTabSz="457200" fontAlgn="base">
              <a:defRPr/>
            </a:pPr>
            <a:r>
              <a:rPr lang="en-US" sz="2000" dirty="0">
                <a:solidFill>
                  <a:prstClr val="black"/>
                </a:solidFill>
                <a:ea typeface="Calibri"/>
                <a:cs typeface="Cordia New"/>
              </a:rPr>
              <a:t> risk assessment </a:t>
            </a:r>
          </a:p>
          <a:p>
            <a:pPr algn="ctr" defTabSz="457200" fontAlgn="base">
              <a:defRPr/>
            </a:pPr>
            <a:r>
              <a:rPr lang="en-US" sz="2000" dirty="0">
                <a:solidFill>
                  <a:prstClr val="black"/>
                </a:solidFill>
                <a:ea typeface="Calibri"/>
                <a:cs typeface="Cordia New"/>
              </a:rPr>
              <a:t>• Education sector analysis</a:t>
            </a:r>
          </a:p>
        </p:txBody>
      </p:sp>
    </p:spTree>
    <p:extLst>
      <p:ext uri="{BB962C8B-B14F-4D97-AF65-F5344CB8AC3E}">
        <p14:creationId xmlns:p14="http://schemas.microsoft.com/office/powerpoint/2010/main" val="2333377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637338" y="38100"/>
            <a:ext cx="2468562" cy="76993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prstClr val="white"/>
              </a:solidFill>
            </a:endParaRPr>
          </a:p>
        </p:txBody>
      </p:sp>
      <p:pic>
        <p:nvPicPr>
          <p:cNvPr id="50178" name="Picture 2" descr="THMB-Childrens Char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463" y="212725"/>
            <a:ext cx="1268412"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0179" name="Picture 3" descr="THMB-ChildCenteredApproach to CSDR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463" y="4941888"/>
            <a:ext cx="13716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0180" name="Picture 4" descr="THMB-DRRandYoungChildren.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52538" y="212725"/>
            <a:ext cx="1268412"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0181" name="Picture 5" descr="THMB-IntegratingConflict and DR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20950" y="212725"/>
            <a:ext cx="12700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0182" name="Picture 10" descr="ChildCenteredDRRcover.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36700" y="4949825"/>
            <a:ext cx="1284288"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0183" name="Picture 11" descr="RRAdaptationLocalizationGuidelines.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46675" y="212725"/>
            <a:ext cx="1293813"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0184" name="Picture 13" descr="RwandaStandardsandGuidelines.pn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790950" y="212725"/>
            <a:ext cx="1355725"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0185" name="Picture 16" descr="THUMB-DRR in EiE.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44463" y="1666875"/>
            <a:ext cx="1268412"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0186" name="Picture 17" descr="ESRO EiE Facilitators Cover.pn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flipH="1" flipV="1">
            <a:off x="147638" y="3316288"/>
            <a:ext cx="1389062"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0187" name="Picture 19" descr="IFC D&amp;E Guidance for Schools.png"/>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887788" y="1576388"/>
            <a:ext cx="1438275"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0188" name="Picture 20" descr="INEE MS 2010 Cover.pn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12875" y="1614488"/>
            <a:ext cx="1222375"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0189" name="Picture 21" descr="SchoolDR&amp;RChecklist.pn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326063" y="1530350"/>
            <a:ext cx="1228725"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0190" name="Picture 22" descr="Maldives School EOP.pn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778750" y="1590675"/>
            <a:ext cx="136525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0192" name="Picture 24" descr="IFC D&amp;E Prep K-6 Activities.pn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051300" y="3276600"/>
            <a:ext cx="1436688"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0193" name="Picture 25" descr="Screen Shot 2013-03-05 at 3.30.11 PM.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6063" y="3330575"/>
            <a:ext cx="1265237"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0194" name="Picture 26" descr="020-THMB-IFRC-Comm_Early_Warning_Guidance.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2781300" y="3316288"/>
            <a:ext cx="12700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0195" name="Picture 27" descr="image001.jpg"/>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2820988" y="6207125"/>
            <a:ext cx="2325687" cy="619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0196" name="Picture 28" descr="THMB-DRR in School Curric.png"/>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5367338" y="3330575"/>
            <a:ext cx="12700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0197" name="Picture 29" descr="THMB-Teaching DRR with Interactive.png"/>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7778750" y="3376613"/>
            <a:ext cx="1373188"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0198" name="Picture 30" descr="THMB_TowardsaLearningCulture.png"/>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6637338" y="3338513"/>
            <a:ext cx="1262062"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0199" name="Picture 31" descr="Guidance Notes SEDP ISDR 2010sm.png"/>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2619375" y="1614488"/>
            <a:ext cx="1268413"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0200" name="Title 1"/>
          <p:cNvSpPr txBox="1">
            <a:spLocks/>
          </p:cNvSpPr>
          <p:nvPr/>
        </p:nvSpPr>
        <p:spPr bwMode="auto">
          <a:xfrm>
            <a:off x="3182938" y="4846638"/>
            <a:ext cx="5214937"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457200" fontAlgn="base">
              <a:spcBef>
                <a:spcPct val="0"/>
              </a:spcBef>
              <a:spcAft>
                <a:spcPct val="0"/>
              </a:spcAft>
            </a:pPr>
            <a:r>
              <a:rPr lang="en-US" sz="3600" b="1" dirty="0" smtClean="0">
                <a:solidFill>
                  <a:srgbClr val="4F81BD"/>
                </a:solidFill>
                <a:latin typeface="Calibri" charset="0"/>
              </a:rPr>
              <a:t>Significant contributions!</a:t>
            </a:r>
            <a:endParaRPr lang="en-US" sz="3600" dirty="0" smtClean="0">
              <a:solidFill>
                <a:prstClr val="black"/>
              </a:solidFill>
              <a:latin typeface="Calibri" charset="0"/>
            </a:endParaRPr>
          </a:p>
        </p:txBody>
      </p:sp>
      <p:pic>
        <p:nvPicPr>
          <p:cNvPr id="2" name="Picture 1" descr="020-THMB-Cover-UNISDR-BaselineSchoolSafety.png"/>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6498792" y="189547"/>
            <a:ext cx="1338262" cy="1706283"/>
          </a:xfrm>
          <a:prstGeom prst="rect">
            <a:avLst/>
          </a:prstGeom>
          <a:ln>
            <a:solidFill>
              <a:srgbClr val="000000"/>
            </a:solidFill>
          </a:ln>
        </p:spPr>
      </p:pic>
      <p:pic>
        <p:nvPicPr>
          <p:cNvPr id="27" name="Picture 23" descr="RRSchoolDrills.png"/>
          <p:cNvPicPr>
            <a:picLocks noChangeAspect="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554788" y="1590675"/>
            <a:ext cx="1335087" cy="1800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55583"/>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6637338" y="38100"/>
            <a:ext cx="2468562" cy="76993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prstClr val="white"/>
              </a:solidFill>
            </a:endParaRPr>
          </a:p>
        </p:txBody>
      </p:sp>
      <p:pic>
        <p:nvPicPr>
          <p:cNvPr id="6" name="Picture 5" descr="020-THMB-Cover-UNISDR-BaselineSchoolSafet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420" y="38100"/>
            <a:ext cx="5282270" cy="6734890"/>
          </a:xfrm>
          <a:prstGeom prst="rect">
            <a:avLst/>
          </a:prstGeom>
          <a:ln>
            <a:solidFill>
              <a:srgbClr val="000000"/>
            </a:solidFill>
          </a:ln>
        </p:spPr>
      </p:pic>
    </p:spTree>
    <p:extLst>
      <p:ext uri="{BB962C8B-B14F-4D97-AF65-F5344CB8AC3E}">
        <p14:creationId xmlns:p14="http://schemas.microsoft.com/office/powerpoint/2010/main" val="759123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686"/>
            <a:ext cx="8229600" cy="739708"/>
          </a:xfrm>
        </p:spPr>
        <p:txBody>
          <a:bodyPr>
            <a:normAutofit fontScale="90000"/>
          </a:bodyPr>
          <a:lstStyle/>
          <a:p>
            <a:r>
              <a:rPr lang="en-US" dirty="0" smtClean="0">
                <a:latin typeface="Calibri"/>
                <a:cs typeface="Calibri"/>
              </a:rPr>
              <a:t>IEC content development checklist</a:t>
            </a:r>
            <a:endParaRPr lang="en-US" dirty="0">
              <a:latin typeface="Calibri"/>
              <a:cs typeface="Calibri"/>
            </a:endParaRPr>
          </a:p>
        </p:txBody>
      </p:sp>
      <p:pic>
        <p:nvPicPr>
          <p:cNvPr id="6" name="Picture 5" descr="020-THMB-CSSV2 00VE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462" y="250379"/>
            <a:ext cx="4305046" cy="6098815"/>
          </a:xfrm>
          <a:prstGeom prst="rect">
            <a:avLst/>
          </a:prstGeom>
        </p:spPr>
      </p:pic>
      <p:sp>
        <p:nvSpPr>
          <p:cNvPr id="7" name="Rectangle 6"/>
          <p:cNvSpPr/>
          <p:nvPr/>
        </p:nvSpPr>
        <p:spPr>
          <a:xfrm>
            <a:off x="5268826" y="175926"/>
            <a:ext cx="3804682" cy="570760"/>
          </a:xfrm>
          <a:prstGeom prst="rect">
            <a:avLst/>
          </a:prstGeom>
          <a:solidFill>
            <a:srgbClr val="FFFFFF"/>
          </a:solidFill>
        </p:spPr>
        <p:txBody>
          <a:bodyPr wrap="square">
            <a:spAutoFit/>
          </a:bodyPr>
          <a:lstStyle/>
          <a:p>
            <a:endParaRPr lang="en-US" dirty="0">
              <a:solidFill>
                <a:srgbClr val="000000"/>
              </a:solidFill>
              <a:latin typeface="Calibri" charset="0"/>
              <a:ea typeface="ＭＳ Ｐゴシック" charset="0"/>
              <a:cs typeface="ＭＳ Ｐゴシック" charset="0"/>
            </a:endParaRPr>
          </a:p>
        </p:txBody>
      </p:sp>
      <p:sp>
        <p:nvSpPr>
          <p:cNvPr id="8" name="Rectangle 7"/>
          <p:cNvSpPr/>
          <p:nvPr/>
        </p:nvSpPr>
        <p:spPr>
          <a:xfrm>
            <a:off x="4501509" y="387762"/>
            <a:ext cx="4572000" cy="4093428"/>
          </a:xfrm>
          <a:prstGeom prst="rect">
            <a:avLst/>
          </a:prstGeom>
        </p:spPr>
        <p:txBody>
          <a:bodyPr wrap="square">
            <a:spAutoFit/>
          </a:bodyPr>
          <a:lstStyle/>
          <a:p>
            <a:pPr algn="ctr"/>
            <a:r>
              <a:rPr lang="en-US" sz="3200" b="1" dirty="0">
                <a:solidFill>
                  <a:schemeClr val="bg1"/>
                </a:solidFill>
                <a:latin typeface="Calibri" charset="0"/>
                <a:ea typeface="ＭＳ Ｐゴシック" charset="0"/>
                <a:cs typeface="Calibri" charset="0"/>
              </a:rPr>
              <a:t>Working towards a global framework for</a:t>
            </a:r>
            <a:br>
              <a:rPr lang="en-US" sz="3200" b="1" dirty="0">
                <a:solidFill>
                  <a:schemeClr val="bg1"/>
                </a:solidFill>
                <a:latin typeface="Calibri" charset="0"/>
                <a:ea typeface="ＭＳ Ｐゴシック" charset="0"/>
                <a:cs typeface="Calibri" charset="0"/>
              </a:rPr>
            </a:br>
            <a:r>
              <a:rPr lang="en-US" sz="3200" b="1" dirty="0">
                <a:solidFill>
                  <a:schemeClr val="bg1"/>
                </a:solidFill>
                <a:latin typeface="Calibri" charset="0"/>
                <a:ea typeface="ＭＳ Ｐゴシック" charset="0"/>
                <a:cs typeface="Calibri" charset="0"/>
              </a:rPr>
              <a:t> climate-smart disaster risk reduction, </a:t>
            </a:r>
            <a:br>
              <a:rPr lang="en-US" sz="3200" b="1" dirty="0">
                <a:solidFill>
                  <a:schemeClr val="bg1"/>
                </a:solidFill>
                <a:latin typeface="Calibri" charset="0"/>
                <a:ea typeface="ＭＳ Ｐゴシック" charset="0"/>
                <a:cs typeface="Calibri" charset="0"/>
              </a:rPr>
            </a:br>
            <a:r>
              <a:rPr lang="en-US" sz="3200" b="1" dirty="0">
                <a:solidFill>
                  <a:schemeClr val="bg1"/>
                </a:solidFill>
                <a:latin typeface="Calibri" charset="0"/>
                <a:ea typeface="ＭＳ Ｐゴシック" charset="0"/>
                <a:cs typeface="Calibri" charset="0"/>
              </a:rPr>
              <a:t>bridging development and humanitarian action</a:t>
            </a:r>
            <a:br>
              <a:rPr lang="en-US" sz="3200" b="1" dirty="0">
                <a:solidFill>
                  <a:schemeClr val="bg1"/>
                </a:solidFill>
                <a:latin typeface="Calibri" charset="0"/>
                <a:ea typeface="ＭＳ Ｐゴシック" charset="0"/>
                <a:cs typeface="Calibri" charset="0"/>
              </a:rPr>
            </a:br>
            <a:r>
              <a:rPr lang="en-US" sz="3200" b="1" dirty="0">
                <a:solidFill>
                  <a:schemeClr val="bg1"/>
                </a:solidFill>
                <a:latin typeface="Calibri" charset="0"/>
                <a:ea typeface="ＭＳ Ｐゴシック" charset="0"/>
                <a:cs typeface="Calibri" charset="0"/>
              </a:rPr>
              <a:t>in the education sector </a:t>
            </a:r>
            <a:r>
              <a:rPr lang="en-US" b="1" dirty="0">
                <a:solidFill>
                  <a:schemeClr val="bg1"/>
                </a:solidFill>
                <a:latin typeface="Calibri" charset="0"/>
                <a:ea typeface="ＭＳ Ｐゴシック" charset="0"/>
                <a:cs typeface="Calibri" charset="0"/>
              </a:rPr>
              <a:t/>
            </a:r>
            <a:br>
              <a:rPr lang="en-US" b="1" dirty="0">
                <a:solidFill>
                  <a:schemeClr val="bg1"/>
                </a:solidFill>
                <a:latin typeface="Calibri" charset="0"/>
                <a:ea typeface="ＭＳ Ｐゴシック" charset="0"/>
                <a:cs typeface="Calibri" charset="0"/>
              </a:rPr>
            </a:br>
            <a:r>
              <a:rPr lang="en-US" b="1" dirty="0">
                <a:solidFill>
                  <a:schemeClr val="bg1"/>
                </a:solidFill>
                <a:latin typeface="Calibri" charset="0"/>
                <a:ea typeface="ＭＳ Ｐゴシック" charset="0"/>
                <a:cs typeface="Calibri" charset="0"/>
              </a:rPr>
              <a:t/>
            </a:r>
            <a:br>
              <a:rPr lang="en-US" b="1" dirty="0">
                <a:solidFill>
                  <a:schemeClr val="bg1"/>
                </a:solidFill>
                <a:latin typeface="Calibri" charset="0"/>
                <a:ea typeface="ＭＳ Ｐゴシック" charset="0"/>
                <a:cs typeface="Calibri" charset="0"/>
              </a:rPr>
            </a:br>
            <a:endParaRPr lang="en-US" dirty="0"/>
          </a:p>
        </p:txBody>
      </p:sp>
    </p:spTree>
    <p:extLst>
      <p:ext uri="{BB962C8B-B14F-4D97-AF65-F5344CB8AC3E}">
        <p14:creationId xmlns:p14="http://schemas.microsoft.com/office/powerpoint/2010/main" val="54177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 y="6073775"/>
            <a:ext cx="9090025" cy="76993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latin typeface="Calibri"/>
            </a:endParaRPr>
          </a:p>
        </p:txBody>
      </p:sp>
      <p:sp>
        <p:nvSpPr>
          <p:cNvPr id="7" name="Rectangle 6"/>
          <p:cNvSpPr/>
          <p:nvPr/>
        </p:nvSpPr>
        <p:spPr>
          <a:xfrm>
            <a:off x="6637338" y="38100"/>
            <a:ext cx="2468562" cy="76993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latin typeface="Calibri"/>
            </a:endParaRPr>
          </a:p>
        </p:txBody>
      </p:sp>
      <p:sp>
        <p:nvSpPr>
          <p:cNvPr id="41987" name="Title 1"/>
          <p:cNvSpPr>
            <a:spLocks noGrp="1"/>
          </p:cNvSpPr>
          <p:nvPr>
            <p:ph type="title"/>
          </p:nvPr>
        </p:nvSpPr>
        <p:spPr>
          <a:xfrm>
            <a:off x="457200" y="-1143000"/>
            <a:ext cx="8229600" cy="1143000"/>
          </a:xfrm>
        </p:spPr>
        <p:txBody>
          <a:bodyPr/>
          <a:lstStyle/>
          <a:p>
            <a:endParaRPr lang="en-US">
              <a:latin typeface="Calibri" charset="0"/>
              <a:ea typeface="ＭＳ Ｐゴシック" charset="0"/>
            </a:endParaRPr>
          </a:p>
        </p:txBody>
      </p:sp>
      <p:pic>
        <p:nvPicPr>
          <p:cNvPr id="41988" name="Picture 2" descr="040_Chart_CSSF_03c_VE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4463" y="0"/>
            <a:ext cx="6765925" cy="684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8249885"/>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637338" y="38100"/>
            <a:ext cx="2468562" cy="76993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latin typeface="Calibri"/>
            </a:endParaRPr>
          </a:p>
        </p:txBody>
      </p:sp>
      <p:pic>
        <p:nvPicPr>
          <p:cNvPr id="21506" name="Picture 25" descr="Screen Shot 2013-03-05 at 3.30.11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87635" y="1283008"/>
            <a:ext cx="3413784" cy="486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1508" name="Title 1"/>
          <p:cNvSpPr txBox="1">
            <a:spLocks/>
          </p:cNvSpPr>
          <p:nvPr/>
        </p:nvSpPr>
        <p:spPr bwMode="auto">
          <a:xfrm>
            <a:off x="355600" y="38100"/>
            <a:ext cx="87503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fontAlgn="base">
              <a:spcBef>
                <a:spcPct val="0"/>
              </a:spcBef>
              <a:spcAft>
                <a:spcPct val="0"/>
              </a:spcAft>
            </a:pPr>
            <a:r>
              <a:rPr lang="en-US" sz="3600" dirty="0" smtClean="0">
                <a:solidFill>
                  <a:srgbClr val="FF0000"/>
                </a:solidFill>
                <a:latin typeface="Calibri" charset="0"/>
              </a:rPr>
              <a:t>Public awareness and public education for </a:t>
            </a:r>
            <a:r>
              <a:rPr lang="en-US" sz="3600" dirty="0" err="1" smtClean="0">
                <a:solidFill>
                  <a:srgbClr val="FF0000"/>
                </a:solidFill>
                <a:latin typeface="Calibri" charset="0"/>
              </a:rPr>
              <a:t>drr</a:t>
            </a:r>
            <a:r>
              <a:rPr lang="en-US" sz="3600" dirty="0" smtClean="0">
                <a:solidFill>
                  <a:srgbClr val="FF0000"/>
                </a:solidFill>
                <a:latin typeface="Calibri" charset="0"/>
              </a:rPr>
              <a:t>: Guide and Key Messages</a:t>
            </a:r>
          </a:p>
        </p:txBody>
      </p:sp>
      <p:pic>
        <p:nvPicPr>
          <p:cNvPr id="2" name="Picture 1" descr="020-THMB-Cover-IFRC-PAPE-Guide00VE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818" y="1343813"/>
            <a:ext cx="3419413" cy="4860000"/>
          </a:xfrm>
          <a:prstGeom prst="rect">
            <a:avLst/>
          </a:prstGeom>
          <a:ln>
            <a:solidFill>
              <a:schemeClr val="bg1"/>
            </a:solidFill>
          </a:ln>
        </p:spPr>
      </p:pic>
    </p:spTree>
    <p:extLst>
      <p:ext uri="{BB962C8B-B14F-4D97-AF65-F5344CB8AC3E}">
        <p14:creationId xmlns:p14="http://schemas.microsoft.com/office/powerpoint/2010/main" val="3145716422"/>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637338" y="38100"/>
            <a:ext cx="2468562" cy="76993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a:solidFill>
                <a:prstClr val="white"/>
              </a:solidFill>
            </a:endParaRPr>
          </a:p>
        </p:txBody>
      </p:sp>
      <p:pic>
        <p:nvPicPr>
          <p:cNvPr id="21507" name="Picture 26" descr="020-THMB-IFRC-Comm_Early_Warning_Guidanc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4208" y="1320800"/>
            <a:ext cx="3046412" cy="4321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1508" name="Title 1"/>
          <p:cNvSpPr txBox="1">
            <a:spLocks/>
          </p:cNvSpPr>
          <p:nvPr/>
        </p:nvSpPr>
        <p:spPr bwMode="auto">
          <a:xfrm>
            <a:off x="355600" y="38100"/>
            <a:ext cx="87503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457200"/>
            <a:r>
              <a:rPr lang="en-US" sz="3600" dirty="0" smtClean="0">
                <a:solidFill>
                  <a:srgbClr val="FF0000"/>
                </a:solidFill>
                <a:latin typeface="Calibri" charset="0"/>
              </a:rPr>
              <a:t>Community-based Early Warning</a:t>
            </a:r>
            <a:endParaRPr lang="en-US" sz="3600" dirty="0">
              <a:solidFill>
                <a:srgbClr val="FF0000"/>
              </a:solidFill>
              <a:latin typeface="Calibri" charset="0"/>
            </a:endParaRPr>
          </a:p>
        </p:txBody>
      </p:sp>
      <p:pic>
        <p:nvPicPr>
          <p:cNvPr id="21509" name="Picture 27" descr="image00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74494" y="2824884"/>
            <a:ext cx="2325688" cy="619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169954"/>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34180" y="741422"/>
            <a:ext cx="8474909" cy="1278112"/>
          </a:xfrm>
        </p:spPr>
        <p:txBody>
          <a:bodyPr>
            <a:normAutofit/>
          </a:bodyPr>
          <a:lstStyle/>
          <a:p>
            <a:r>
              <a:rPr lang="en-US" sz="2400" b="1" dirty="0" smtClean="0">
                <a:latin typeface="Calibri"/>
                <a:cs typeface="Calibri"/>
              </a:rPr>
              <a:t>Global </a:t>
            </a:r>
            <a:r>
              <a:rPr lang="en-US" sz="2400" b="1" dirty="0">
                <a:latin typeface="Calibri"/>
                <a:cs typeface="Calibri"/>
              </a:rPr>
              <a:t>Lessons for </a:t>
            </a:r>
            <a:r>
              <a:rPr lang="en-US" sz="2400" b="1" dirty="0" smtClean="0">
                <a:latin typeface="Calibri"/>
                <a:cs typeface="Calibri"/>
              </a:rPr>
              <a:t>Quality, Sustainability</a:t>
            </a:r>
            <a:r>
              <a:rPr lang="en-US" sz="2400" b="1" dirty="0">
                <a:latin typeface="Calibri"/>
                <a:cs typeface="Calibri"/>
              </a:rPr>
              <a:t> </a:t>
            </a:r>
            <a:r>
              <a:rPr lang="en-US" sz="2400" b="1" dirty="0" smtClean="0">
                <a:latin typeface="Calibri"/>
                <a:cs typeface="Calibri"/>
              </a:rPr>
              <a:t>and Scalability</a:t>
            </a:r>
            <a:endParaRPr lang="en-US" sz="2400" dirty="0">
              <a:solidFill>
                <a:srgbClr val="FF0000"/>
              </a:solidFill>
              <a:latin typeface="Calibri"/>
              <a:cs typeface="Calibri"/>
            </a:endParaRPr>
          </a:p>
        </p:txBody>
      </p:sp>
      <p:sp>
        <p:nvSpPr>
          <p:cNvPr id="2" name="Subtitle 1"/>
          <p:cNvSpPr>
            <a:spLocks noGrp="1"/>
          </p:cNvSpPr>
          <p:nvPr>
            <p:ph type="subTitle" idx="1"/>
          </p:nvPr>
        </p:nvSpPr>
        <p:spPr>
          <a:xfrm>
            <a:off x="176851" y="203642"/>
            <a:ext cx="8810395" cy="582652"/>
          </a:xfrm>
          <a:solidFill>
            <a:schemeClr val="tx1"/>
          </a:solidFill>
        </p:spPr>
        <p:txBody>
          <a:bodyPr/>
          <a:lstStyle/>
          <a:p>
            <a:r>
              <a:rPr lang="en-US" sz="3600" b="1" dirty="0" smtClean="0">
                <a:solidFill>
                  <a:srgbClr val="FF0000"/>
                </a:solidFill>
              </a:rPr>
              <a:t>DRR in Curriculum Guidance</a:t>
            </a:r>
            <a:endParaRPr lang="en-US" sz="3600" b="1" dirty="0">
              <a:solidFill>
                <a:srgbClr val="FF0000"/>
              </a:solidFill>
            </a:endParaRPr>
          </a:p>
        </p:txBody>
      </p:sp>
      <p:pic>
        <p:nvPicPr>
          <p:cNvPr id="5" name="Picture 28" descr="THMB-DRR in School Curric.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6161" y="1126623"/>
            <a:ext cx="3561155" cy="50479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30" descr="THMB_TowardsaLearningCultur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04806" y="1126623"/>
            <a:ext cx="3538896" cy="50479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106285" y="6150114"/>
            <a:ext cx="4550979" cy="707886"/>
          </a:xfrm>
          <a:prstGeom prst="rect">
            <a:avLst/>
          </a:prstGeom>
          <a:solidFill>
            <a:srgbClr val="FFFFFF"/>
          </a:solidFill>
        </p:spPr>
        <p:txBody>
          <a:bodyPr wrap="square">
            <a:spAutoFit/>
          </a:bodyPr>
          <a:lstStyle/>
          <a:p>
            <a:pPr algn="ctr" defTabSz="457200"/>
            <a:r>
              <a:rPr lang="en-US" sz="2000" u="sng" dirty="0">
                <a:solidFill>
                  <a:srgbClr val="000000"/>
                </a:solidFill>
              </a:rPr>
              <a:t>Global mapping of the integration of DRR into curricula</a:t>
            </a:r>
            <a:endParaRPr lang="en-US" sz="2000" dirty="0">
              <a:solidFill>
                <a:srgbClr val="000000"/>
              </a:solidFill>
            </a:endParaRPr>
          </a:p>
        </p:txBody>
      </p:sp>
      <p:sp>
        <p:nvSpPr>
          <p:cNvPr id="9" name="Rectangle 8"/>
          <p:cNvSpPr/>
          <p:nvPr/>
        </p:nvSpPr>
        <p:spPr>
          <a:xfrm>
            <a:off x="4645010" y="5546868"/>
            <a:ext cx="4550979" cy="1323439"/>
          </a:xfrm>
          <a:prstGeom prst="rect">
            <a:avLst/>
          </a:prstGeom>
          <a:solidFill>
            <a:srgbClr val="FFFFFF"/>
          </a:solidFill>
        </p:spPr>
        <p:txBody>
          <a:bodyPr wrap="square">
            <a:spAutoFit/>
          </a:bodyPr>
          <a:lstStyle/>
          <a:p>
            <a:pPr algn="ctr" defTabSz="457200"/>
            <a:r>
              <a:rPr lang="en-US" sz="2000" i="1" dirty="0">
                <a:solidFill>
                  <a:srgbClr val="000000"/>
                </a:solidFill>
              </a:rPr>
              <a:t>Technical Guidance for integrating Disaster Risk Reduction in the School Curriculum: </a:t>
            </a:r>
            <a:r>
              <a:rPr lang="en-US" sz="2000" dirty="0">
                <a:solidFill>
                  <a:srgbClr val="000000"/>
                </a:solidFill>
              </a:rPr>
              <a:t> Towards a Learning Culture of Safety and Resilience</a:t>
            </a:r>
          </a:p>
        </p:txBody>
      </p:sp>
    </p:spTree>
    <p:extLst>
      <p:ext uri="{BB962C8B-B14F-4D97-AF65-F5344CB8AC3E}">
        <p14:creationId xmlns:p14="http://schemas.microsoft.com/office/powerpoint/2010/main" val="2477505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otalTime>6</TotalTime>
  <Words>1519</Words>
  <Application>Microsoft Office PowerPoint</Application>
  <PresentationFormat>On-screen Show (4:3)</PresentationFormat>
  <Paragraphs>180</Paragraphs>
  <Slides>18</Slides>
  <Notes>10</Notes>
  <HiddenSlides>0</HiddenSlides>
  <MMClips>0</MMClips>
  <ScaleCrop>false</ScaleCrop>
  <HeadingPairs>
    <vt:vector size="4" baseType="variant">
      <vt:variant>
        <vt:lpstr>Theme</vt:lpstr>
      </vt:variant>
      <vt:variant>
        <vt:i4>4</vt:i4>
      </vt:variant>
      <vt:variant>
        <vt:lpstr>Slide Titles</vt:lpstr>
      </vt:variant>
      <vt:variant>
        <vt:i4>18</vt:i4>
      </vt:variant>
    </vt:vector>
  </HeadingPairs>
  <TitlesOfParts>
    <vt:vector size="22" baseType="lpstr">
      <vt:lpstr>1_Office Theme</vt:lpstr>
      <vt:lpstr>Office Theme</vt:lpstr>
      <vt:lpstr>2_Office Theme</vt:lpstr>
      <vt:lpstr>Oriel</vt:lpstr>
      <vt:lpstr>PowerPoint Presentation</vt:lpstr>
      <vt:lpstr>PowerPoint Presentation</vt:lpstr>
      <vt:lpstr>PowerPoint Presentation</vt:lpstr>
      <vt:lpstr>PowerPoint Presentation</vt:lpstr>
      <vt:lpstr>IEC content development checklist</vt:lpstr>
      <vt:lpstr>PowerPoint Presentation</vt:lpstr>
      <vt:lpstr>PowerPoint Presentation</vt:lpstr>
      <vt:lpstr>PowerPoint Presentation</vt:lpstr>
      <vt:lpstr>Global Lessons for Quality, Sustainability and Scalability</vt:lpstr>
      <vt:lpstr>Next: Key Messages – national localization, contextualization, adoption</vt:lpstr>
      <vt:lpstr>PowerPoint Presentation</vt:lpstr>
      <vt:lpstr>Building an evidence-base for DRR Education </vt:lpstr>
      <vt:lpstr>PowerPoint Presentation</vt:lpstr>
      <vt:lpstr>PowerPoint Presentation</vt:lpstr>
      <vt:lpstr>PowerPoint Presentation</vt:lpstr>
      <vt:lpstr>PowerPoint Presentation</vt:lpstr>
      <vt:lpstr>PowerPoint Presentation</vt:lpstr>
      <vt:lpstr>PowerPoint Presentation</vt:lpstr>
    </vt:vector>
  </TitlesOfParts>
  <Company>IFRC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Nadine FARKASH</dc:creator>
  <cp:lastModifiedBy>Nadine FARKASH</cp:lastModifiedBy>
  <cp:revision>2</cp:revision>
  <dcterms:created xsi:type="dcterms:W3CDTF">2013-05-24T09:35:11Z</dcterms:created>
  <dcterms:modified xsi:type="dcterms:W3CDTF">2013-05-24T09:50:09Z</dcterms:modified>
</cp:coreProperties>
</file>