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81" r:id="rId4"/>
    <p:sldId id="278" r:id="rId5"/>
    <p:sldId id="258" r:id="rId6"/>
    <p:sldId id="276" r:id="rId7"/>
    <p:sldId id="284" r:id="rId8"/>
    <p:sldId id="275" r:id="rId9"/>
    <p:sldId id="282" r:id="rId10"/>
    <p:sldId id="283" r:id="rId11"/>
    <p:sldId id="273" r:id="rId12"/>
    <p:sldId id="274" r:id="rId13"/>
    <p:sldId id="279" r:id="rId14"/>
    <p:sldId id="271" r:id="rId15"/>
  </p:sldIdLst>
  <p:sldSz cx="12192000" cy="6858000"/>
  <p:notesSz cx="6797675" cy="99282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9510" autoAdjust="0"/>
    <p:restoredTop sz="94660"/>
  </p:normalViewPr>
  <p:slideViewPr>
    <p:cSldViewPr snapToGrid="0">
      <p:cViewPr>
        <p:scale>
          <a:sx n="75" d="100"/>
          <a:sy n="75" d="100"/>
        </p:scale>
        <p:origin x="-72" y="-2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pPr/>
              <a:t>10/7/2020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pPr/>
              <a:t>10/7/2020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pPr/>
              <a:t>10/7/2020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10/7/2020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06472" y="2497540"/>
            <a:ext cx="5704764" cy="369332"/>
          </a:xfrm>
          <a:prstGeom prst="rect">
            <a:avLst/>
          </a:prstGeom>
          <a:noFill/>
        </p:spPr>
        <p:txBody>
          <a:bodyPr wrap="square" rtlCol="0">
            <a:spAutoFit/>
          </a:bodyPr>
          <a:lstStyle/>
          <a:p>
            <a:endParaRPr lang="en-IN" dirty="0"/>
          </a:p>
        </p:txBody>
      </p:sp>
      <p:sp>
        <p:nvSpPr>
          <p:cNvPr id="3" name="TextBox 2"/>
          <p:cNvSpPr txBox="1"/>
          <p:nvPr/>
        </p:nvSpPr>
        <p:spPr>
          <a:xfrm>
            <a:off x="3957851" y="838201"/>
            <a:ext cx="5868537" cy="5016758"/>
          </a:xfrm>
          <a:prstGeom prst="rect">
            <a:avLst/>
          </a:prstGeom>
          <a:noFill/>
        </p:spPr>
        <p:txBody>
          <a:bodyPr wrap="square" rtlCol="0">
            <a:spAutoFit/>
          </a:bodyPr>
          <a:lstStyle/>
          <a:p>
            <a:pPr algn="ctr"/>
            <a:r>
              <a:rPr lang="en-IN" sz="4000" b="1" dirty="0" smtClean="0">
                <a:solidFill>
                  <a:schemeClr val="accent2">
                    <a:lumMod val="75000"/>
                  </a:schemeClr>
                </a:solidFill>
              </a:rPr>
              <a:t>National Transit Pass System (NTPS)</a:t>
            </a:r>
          </a:p>
          <a:p>
            <a:pPr algn="ctr"/>
            <a:endParaRPr lang="en-IN" sz="4000" b="1" dirty="0" smtClean="0">
              <a:solidFill>
                <a:schemeClr val="accent2">
                  <a:lumMod val="75000"/>
                </a:schemeClr>
              </a:solidFill>
            </a:endParaRPr>
          </a:p>
          <a:p>
            <a:pPr algn="ctr"/>
            <a:r>
              <a:rPr lang="en-IN" sz="4000" b="1" dirty="0" smtClean="0">
                <a:solidFill>
                  <a:schemeClr val="accent2">
                    <a:lumMod val="75000"/>
                  </a:schemeClr>
                </a:solidFill>
              </a:rPr>
              <a:t>National Portal for Inter-State/Intra-State Movement of Timber, Bamboo and other Forest produce</a:t>
            </a:r>
            <a:endParaRPr lang="en-IN" sz="4000" b="1" dirty="0">
              <a:solidFill>
                <a:schemeClr val="accent2">
                  <a:lumMod val="75000"/>
                </a:schemeClr>
              </a:solidFill>
            </a:endParaRPr>
          </a:p>
        </p:txBody>
      </p:sp>
      <p:pic>
        <p:nvPicPr>
          <p:cNvPr id="15362" name="Picture 2" descr="Image result for bamboo and timber"/>
          <p:cNvPicPr>
            <a:picLocks noChangeAspect="1" noChangeArrowheads="1"/>
          </p:cNvPicPr>
          <p:nvPr/>
        </p:nvPicPr>
        <p:blipFill>
          <a:blip r:embed="rId2"/>
          <a:srcRect/>
          <a:stretch>
            <a:fillRect/>
          </a:stretch>
        </p:blipFill>
        <p:spPr bwMode="auto">
          <a:xfrm>
            <a:off x="1" y="0"/>
            <a:ext cx="3794078" cy="6858000"/>
          </a:xfrm>
          <a:prstGeom prst="rect">
            <a:avLst/>
          </a:prstGeom>
          <a:noFill/>
        </p:spPr>
      </p:pic>
    </p:spTree>
    <p:extLst>
      <p:ext uri="{BB962C8B-B14F-4D97-AF65-F5344CB8AC3E}">
        <p14:creationId xmlns="" xmlns:p14="http://schemas.microsoft.com/office/powerpoint/2010/main" val="5210406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034" y="228600"/>
            <a:ext cx="8596668" cy="1320800"/>
          </a:xfrm>
        </p:spPr>
        <p:txBody>
          <a:bodyPr/>
          <a:lstStyle/>
          <a:p>
            <a:r>
              <a:rPr lang="en-IN" b="1" dirty="0" smtClean="0"/>
              <a:t>Work</a:t>
            </a:r>
            <a:r>
              <a:rPr lang="en-IN" dirty="0" smtClean="0"/>
              <a:t> </a:t>
            </a:r>
            <a:r>
              <a:rPr lang="en-IN" b="1" dirty="0" smtClean="0"/>
              <a:t>Flow</a:t>
            </a:r>
            <a:endParaRPr lang="en-IN" b="1" dirty="0"/>
          </a:p>
        </p:txBody>
      </p:sp>
      <p:sp>
        <p:nvSpPr>
          <p:cNvPr id="7" name="Content Placeholder 2"/>
          <p:cNvSpPr txBox="1">
            <a:spLocks/>
          </p:cNvSpPr>
          <p:nvPr/>
        </p:nvSpPr>
        <p:spPr>
          <a:xfrm>
            <a:off x="753534" y="1131889"/>
            <a:ext cx="8596668" cy="3414711"/>
          </a:xfrm>
          <a:prstGeom prst="rect">
            <a:avLst/>
          </a:prstGeom>
        </p:spPr>
        <p:txBody>
          <a:bodyPr vert="horz" lIns="91440" tIns="45720" rIns="91440" bIns="45720" rtlCol="0">
            <a:normAutofit/>
          </a:bodyPr>
          <a:lstStyle/>
          <a:p>
            <a:pPr marL="342900" lvl="0" indent="-342900">
              <a:spcBef>
                <a:spcPts val="1000"/>
              </a:spcBef>
              <a:buClr>
                <a:schemeClr val="accent1"/>
              </a:buClr>
              <a:buSzPct val="80000"/>
              <a:buFont typeface="Wingdings 3" charset="2"/>
              <a:buChar char=""/>
            </a:pPr>
            <a:r>
              <a:rPr lang="en-IN" b="1" dirty="0" smtClean="0">
                <a:latin typeface="Times New Roman" pitchFamily="18" charset="0"/>
                <a:cs typeface="Times New Roman" pitchFamily="18" charset="0"/>
              </a:rPr>
              <a:t>Category 2: Species grown on private land which are not exempted from transit pass regime</a:t>
            </a:r>
          </a:p>
          <a:p>
            <a:pPr marL="342900" lvl="0" indent="-342900">
              <a:spcBef>
                <a:spcPts val="1000"/>
              </a:spcBef>
              <a:buClr>
                <a:schemeClr val="accent1"/>
              </a:buClr>
              <a:buSzPct val="80000"/>
              <a:buFont typeface="Wingdings 3" charset="2"/>
              <a:buChar char=""/>
            </a:pPr>
            <a:endParaRPr kumimoji="0" lang="en-IN" sz="1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
        <p:nvSpPr>
          <p:cNvPr id="10" name="Oval 9"/>
          <p:cNvSpPr/>
          <p:nvPr/>
        </p:nvSpPr>
        <p:spPr>
          <a:xfrm>
            <a:off x="1000100" y="1857364"/>
            <a:ext cx="2143140" cy="15001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tx1"/>
                </a:solidFill>
              </a:rPr>
              <a:t>Applicant</a:t>
            </a:r>
            <a:r>
              <a:rPr lang="en-IN" b="1" dirty="0" smtClean="0"/>
              <a:t>  </a:t>
            </a:r>
            <a:endParaRPr lang="en-IN" dirty="0"/>
          </a:p>
        </p:txBody>
      </p:sp>
      <p:sp>
        <p:nvSpPr>
          <p:cNvPr id="11" name="Oval 10"/>
          <p:cNvSpPr/>
          <p:nvPr/>
        </p:nvSpPr>
        <p:spPr>
          <a:xfrm>
            <a:off x="5214942" y="2000240"/>
            <a:ext cx="2143140" cy="1428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tx1"/>
                </a:solidFill>
              </a:rPr>
              <a:t>Range Forest Office </a:t>
            </a:r>
            <a:endParaRPr lang="en-IN" b="1" dirty="0">
              <a:solidFill>
                <a:schemeClr val="tx1"/>
              </a:solidFill>
            </a:endParaRPr>
          </a:p>
        </p:txBody>
      </p:sp>
      <p:cxnSp>
        <p:nvCxnSpPr>
          <p:cNvPr id="12" name="Straight Arrow Connector 11"/>
          <p:cNvCxnSpPr/>
          <p:nvPr/>
        </p:nvCxnSpPr>
        <p:spPr>
          <a:xfrm flipV="1">
            <a:off x="3143240" y="2643182"/>
            <a:ext cx="2071702" cy="357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5286380" y="4572008"/>
            <a:ext cx="2143140" cy="1428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tx1"/>
                </a:solidFill>
              </a:rPr>
              <a:t>Higher Authority(if RFO does not issue T.P.)</a:t>
            </a:r>
            <a:endParaRPr lang="en-IN" b="1" dirty="0">
              <a:solidFill>
                <a:schemeClr val="tx1"/>
              </a:solidFill>
            </a:endParaRPr>
          </a:p>
        </p:txBody>
      </p:sp>
      <p:cxnSp>
        <p:nvCxnSpPr>
          <p:cNvPr id="14" name="Straight Arrow Connector 13"/>
          <p:cNvCxnSpPr/>
          <p:nvPr/>
        </p:nvCxnSpPr>
        <p:spPr>
          <a:xfrm rot="16200000" flipH="1">
            <a:off x="5750727" y="3964785"/>
            <a:ext cx="1143008"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7943848" y="2214554"/>
            <a:ext cx="132715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Inspection report</a:t>
            </a:r>
            <a:endParaRPr lang="en-IN" dirty="0">
              <a:solidFill>
                <a:schemeClr val="tx1"/>
              </a:solidFill>
            </a:endParaRPr>
          </a:p>
        </p:txBody>
      </p:sp>
      <p:cxnSp>
        <p:nvCxnSpPr>
          <p:cNvPr id="16" name="Straight Arrow Connector 15"/>
          <p:cNvCxnSpPr>
            <a:stCxn id="11" idx="6"/>
            <a:endCxn id="15" idx="1"/>
          </p:cNvCxnSpPr>
          <p:nvPr/>
        </p:nvCxnSpPr>
        <p:spPr>
          <a:xfrm flipV="1">
            <a:off x="7358082" y="2671754"/>
            <a:ext cx="585766" cy="428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10800000">
            <a:off x="7358082" y="2928934"/>
            <a:ext cx="57150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10800000" flipV="1">
            <a:off x="3071802" y="2857496"/>
            <a:ext cx="2143140"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10800000">
            <a:off x="2786050" y="3214686"/>
            <a:ext cx="2571768" cy="17145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75956" y="303954"/>
            <a:ext cx="3521122" cy="369332"/>
          </a:xfrm>
          <a:prstGeom prst="rect">
            <a:avLst/>
          </a:prstGeom>
          <a:ln>
            <a:solidFill>
              <a:schemeClr val="tx1"/>
            </a:solidFill>
          </a:ln>
        </p:spPr>
        <p:txBody>
          <a:bodyPr wrap="square">
            <a:spAutoFit/>
          </a:bodyPr>
          <a:lstStyle/>
          <a:p>
            <a:r>
              <a:rPr lang="en-IN" b="1" dirty="0" smtClean="0"/>
              <a:t>State Administrative Authority</a:t>
            </a:r>
            <a:endParaRPr lang="en-IN" b="1" dirty="0"/>
          </a:p>
        </p:txBody>
      </p:sp>
      <p:sp>
        <p:nvSpPr>
          <p:cNvPr id="3" name="Rectangle 2"/>
          <p:cNvSpPr/>
          <p:nvPr/>
        </p:nvSpPr>
        <p:spPr>
          <a:xfrm>
            <a:off x="8686800" y="1143000"/>
            <a:ext cx="1270000" cy="584775"/>
          </a:xfrm>
          <a:prstGeom prst="rect">
            <a:avLst/>
          </a:prstGeom>
          <a:ln>
            <a:solidFill>
              <a:schemeClr val="tx1"/>
            </a:solidFill>
          </a:ln>
        </p:spPr>
        <p:txBody>
          <a:bodyPr wrap="square">
            <a:spAutoFit/>
          </a:bodyPr>
          <a:lstStyle/>
          <a:p>
            <a:r>
              <a:rPr lang="en-IN" sz="1600" b="1" dirty="0" smtClean="0"/>
              <a:t>Dashboard</a:t>
            </a:r>
          </a:p>
          <a:p>
            <a:endParaRPr lang="en-IN" sz="1600" b="1" dirty="0"/>
          </a:p>
        </p:txBody>
      </p:sp>
      <p:cxnSp>
        <p:nvCxnSpPr>
          <p:cNvPr id="15" name="Straight Arrow Connector 14"/>
          <p:cNvCxnSpPr/>
          <p:nvPr/>
        </p:nvCxnSpPr>
        <p:spPr>
          <a:xfrm rot="5400000">
            <a:off x="5286754" y="804427"/>
            <a:ext cx="272955"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a:off x="3421232" y="1037225"/>
            <a:ext cx="245665" cy="1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838200" y="889000"/>
            <a:ext cx="10629900" cy="25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3098800" y="1135042"/>
            <a:ext cx="1003300" cy="584775"/>
          </a:xfrm>
          <a:prstGeom prst="rect">
            <a:avLst/>
          </a:prstGeom>
          <a:ln>
            <a:solidFill>
              <a:schemeClr val="tx1"/>
            </a:solidFill>
          </a:ln>
        </p:spPr>
        <p:txBody>
          <a:bodyPr wrap="square">
            <a:spAutoFit/>
          </a:bodyPr>
          <a:lstStyle/>
          <a:p>
            <a:pPr algn="ctr"/>
            <a:r>
              <a:rPr lang="en-IN" sz="1600" b="1" dirty="0" smtClean="0"/>
              <a:t>Master </a:t>
            </a:r>
          </a:p>
          <a:p>
            <a:pPr algn="ctr"/>
            <a:r>
              <a:rPr lang="en-IN" sz="1600" b="1" dirty="0" smtClean="0"/>
              <a:t>Creation</a:t>
            </a:r>
            <a:endParaRPr lang="en-IN" sz="1600" b="1" dirty="0"/>
          </a:p>
        </p:txBody>
      </p:sp>
      <p:cxnSp>
        <p:nvCxnSpPr>
          <p:cNvPr id="50" name="Straight Connector 49"/>
          <p:cNvCxnSpPr/>
          <p:nvPr/>
        </p:nvCxnSpPr>
        <p:spPr>
          <a:xfrm flipH="1">
            <a:off x="3416300" y="1794307"/>
            <a:ext cx="20666" cy="1469593"/>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Arrow Connector 52"/>
          <p:cNvCxnSpPr/>
          <p:nvPr/>
        </p:nvCxnSpPr>
        <p:spPr>
          <a:xfrm>
            <a:off x="3423313" y="2135500"/>
            <a:ext cx="259308"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6" name="Straight Arrow Connector 55"/>
          <p:cNvCxnSpPr/>
          <p:nvPr/>
        </p:nvCxnSpPr>
        <p:spPr>
          <a:xfrm>
            <a:off x="3425585" y="2519916"/>
            <a:ext cx="259308"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7" name="Straight Arrow Connector 56"/>
          <p:cNvCxnSpPr/>
          <p:nvPr/>
        </p:nvCxnSpPr>
        <p:spPr>
          <a:xfrm>
            <a:off x="3441505" y="2890684"/>
            <a:ext cx="259308"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8" name="Straight Arrow Connector 57"/>
          <p:cNvCxnSpPr/>
          <p:nvPr/>
        </p:nvCxnSpPr>
        <p:spPr>
          <a:xfrm>
            <a:off x="3430129" y="3247804"/>
            <a:ext cx="259308"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9" name="TextBox 58"/>
          <p:cNvSpPr txBox="1"/>
          <p:nvPr/>
        </p:nvSpPr>
        <p:spPr>
          <a:xfrm>
            <a:off x="3655324" y="1903488"/>
            <a:ext cx="2729554" cy="1938992"/>
          </a:xfrm>
          <a:prstGeom prst="rect">
            <a:avLst/>
          </a:prstGeom>
          <a:noFill/>
        </p:spPr>
        <p:txBody>
          <a:bodyPr wrap="square" rtlCol="0">
            <a:spAutoFit/>
          </a:bodyPr>
          <a:lstStyle/>
          <a:p>
            <a:pPr>
              <a:lnSpc>
                <a:spcPct val="150000"/>
              </a:lnSpc>
            </a:pPr>
            <a:r>
              <a:rPr lang="en-US" sz="1400" b="1" dirty="0" smtClean="0"/>
              <a:t>Circle</a:t>
            </a:r>
          </a:p>
          <a:p>
            <a:pPr>
              <a:lnSpc>
                <a:spcPct val="150000"/>
              </a:lnSpc>
            </a:pPr>
            <a:r>
              <a:rPr lang="en-US" sz="1400" b="1" dirty="0" smtClean="0"/>
              <a:t>Division</a:t>
            </a:r>
          </a:p>
          <a:p>
            <a:pPr>
              <a:lnSpc>
                <a:spcPct val="150000"/>
              </a:lnSpc>
            </a:pPr>
            <a:r>
              <a:rPr lang="en-US" sz="1400" b="1" dirty="0" smtClean="0"/>
              <a:t>Range</a:t>
            </a:r>
          </a:p>
          <a:p>
            <a:pPr>
              <a:lnSpc>
                <a:spcPct val="150000"/>
              </a:lnSpc>
            </a:pPr>
            <a:r>
              <a:rPr lang="en-US" sz="1400" b="1" dirty="0" smtClean="0"/>
              <a:t>Check post</a:t>
            </a:r>
            <a:endParaRPr lang="en-US" sz="1600" b="1" dirty="0" smtClean="0"/>
          </a:p>
          <a:p>
            <a:endParaRPr lang="en-US" sz="1600" b="1" dirty="0" smtClean="0"/>
          </a:p>
          <a:p>
            <a:endParaRPr lang="en-US" sz="1600" b="1" dirty="0"/>
          </a:p>
        </p:txBody>
      </p:sp>
      <p:cxnSp>
        <p:nvCxnSpPr>
          <p:cNvPr id="65" name="Straight Arrow Connector 64"/>
          <p:cNvCxnSpPr/>
          <p:nvPr/>
        </p:nvCxnSpPr>
        <p:spPr>
          <a:xfrm flipH="1">
            <a:off x="9436100" y="914400"/>
            <a:ext cx="12700" cy="2413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rot="5400000">
            <a:off x="8098056" y="3185442"/>
            <a:ext cx="1105466" cy="13648"/>
          </a:xfrm>
          <a:prstGeom prst="line">
            <a:avLst/>
          </a:prstGeom>
        </p:spPr>
        <p:style>
          <a:lnRef idx="1">
            <a:schemeClr val="dk1"/>
          </a:lnRef>
          <a:fillRef idx="0">
            <a:schemeClr val="dk1"/>
          </a:fillRef>
          <a:effectRef idx="0">
            <a:schemeClr val="dk1"/>
          </a:effectRef>
          <a:fontRef idx="minor">
            <a:schemeClr val="tx1"/>
          </a:fontRef>
        </p:style>
      </p:cxnSp>
      <p:cxnSp>
        <p:nvCxnSpPr>
          <p:cNvPr id="94" name="Straight Arrow Connector 93"/>
          <p:cNvCxnSpPr/>
          <p:nvPr/>
        </p:nvCxnSpPr>
        <p:spPr>
          <a:xfrm>
            <a:off x="8646361" y="2969352"/>
            <a:ext cx="259308"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95" name="Straight Arrow Connector 94"/>
          <p:cNvCxnSpPr/>
          <p:nvPr/>
        </p:nvCxnSpPr>
        <p:spPr>
          <a:xfrm>
            <a:off x="8648633" y="3353768"/>
            <a:ext cx="259308"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96" name="Straight Arrow Connector 95"/>
          <p:cNvCxnSpPr/>
          <p:nvPr/>
        </p:nvCxnSpPr>
        <p:spPr>
          <a:xfrm>
            <a:off x="8650905" y="3724536"/>
            <a:ext cx="259308"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07" name="TextBox 106"/>
          <p:cNvSpPr txBox="1"/>
          <p:nvPr/>
        </p:nvSpPr>
        <p:spPr>
          <a:xfrm>
            <a:off x="8878224" y="3556225"/>
            <a:ext cx="2652215" cy="307777"/>
          </a:xfrm>
          <a:prstGeom prst="rect">
            <a:avLst/>
          </a:prstGeom>
          <a:noFill/>
        </p:spPr>
        <p:txBody>
          <a:bodyPr wrap="square" rtlCol="0">
            <a:spAutoFit/>
          </a:bodyPr>
          <a:lstStyle/>
          <a:p>
            <a:r>
              <a:rPr lang="en-US" sz="1400" b="1" dirty="0" smtClean="0"/>
              <a:t>Range Level</a:t>
            </a:r>
            <a:endParaRPr lang="en-US" sz="1400" b="1" dirty="0"/>
          </a:p>
        </p:txBody>
      </p:sp>
      <p:sp>
        <p:nvSpPr>
          <p:cNvPr id="108" name="TextBox 107"/>
          <p:cNvSpPr txBox="1"/>
          <p:nvPr/>
        </p:nvSpPr>
        <p:spPr>
          <a:xfrm>
            <a:off x="8894145" y="2794209"/>
            <a:ext cx="2652215" cy="307777"/>
          </a:xfrm>
          <a:prstGeom prst="rect">
            <a:avLst/>
          </a:prstGeom>
          <a:noFill/>
        </p:spPr>
        <p:txBody>
          <a:bodyPr wrap="square" rtlCol="0">
            <a:spAutoFit/>
          </a:bodyPr>
          <a:lstStyle/>
          <a:p>
            <a:r>
              <a:rPr lang="en-US" sz="1400" b="1" dirty="0" smtClean="0"/>
              <a:t>Circle Level</a:t>
            </a:r>
            <a:endParaRPr lang="en-US" sz="1400" b="1" dirty="0"/>
          </a:p>
        </p:txBody>
      </p:sp>
      <p:sp>
        <p:nvSpPr>
          <p:cNvPr id="110" name="TextBox 109"/>
          <p:cNvSpPr txBox="1"/>
          <p:nvPr/>
        </p:nvSpPr>
        <p:spPr>
          <a:xfrm>
            <a:off x="8871393" y="3194545"/>
            <a:ext cx="2652215" cy="307777"/>
          </a:xfrm>
          <a:prstGeom prst="rect">
            <a:avLst/>
          </a:prstGeom>
          <a:noFill/>
        </p:spPr>
        <p:txBody>
          <a:bodyPr wrap="square" rtlCol="0">
            <a:spAutoFit/>
          </a:bodyPr>
          <a:lstStyle/>
          <a:p>
            <a:r>
              <a:rPr lang="en-US" sz="1400" b="1" dirty="0" smtClean="0"/>
              <a:t>Division Level</a:t>
            </a:r>
            <a:endParaRPr lang="en-US" sz="1400" b="1" dirty="0"/>
          </a:p>
        </p:txBody>
      </p:sp>
      <p:sp>
        <p:nvSpPr>
          <p:cNvPr id="117" name="Rectangle 116"/>
          <p:cNvSpPr/>
          <p:nvPr/>
        </p:nvSpPr>
        <p:spPr>
          <a:xfrm>
            <a:off x="6540500" y="1124236"/>
            <a:ext cx="832324" cy="584775"/>
          </a:xfrm>
          <a:prstGeom prst="rect">
            <a:avLst/>
          </a:prstGeom>
          <a:ln>
            <a:solidFill>
              <a:schemeClr val="tx1"/>
            </a:solidFill>
          </a:ln>
        </p:spPr>
        <p:txBody>
          <a:bodyPr wrap="square">
            <a:spAutoFit/>
          </a:bodyPr>
          <a:lstStyle/>
          <a:p>
            <a:pPr algn="ctr"/>
            <a:r>
              <a:rPr lang="en-IN" sz="1600" b="1" dirty="0" smtClean="0"/>
              <a:t>Transit Rule</a:t>
            </a:r>
            <a:endParaRPr lang="en-IN" sz="1600" b="1" dirty="0"/>
          </a:p>
        </p:txBody>
      </p:sp>
      <p:sp>
        <p:nvSpPr>
          <p:cNvPr id="118" name="TextBox 117"/>
          <p:cNvSpPr txBox="1"/>
          <p:nvPr/>
        </p:nvSpPr>
        <p:spPr>
          <a:xfrm>
            <a:off x="7661300" y="1861602"/>
            <a:ext cx="2652215" cy="646331"/>
          </a:xfrm>
          <a:prstGeom prst="rect">
            <a:avLst/>
          </a:prstGeom>
          <a:noFill/>
        </p:spPr>
        <p:txBody>
          <a:bodyPr wrap="square" rtlCol="0">
            <a:spAutoFit/>
          </a:bodyPr>
          <a:lstStyle/>
          <a:p>
            <a:r>
              <a:rPr lang="en-US" sz="1200" b="1" dirty="0" smtClean="0"/>
              <a:t>(For Applications Monitoring)</a:t>
            </a:r>
          </a:p>
          <a:p>
            <a:pPr algn="ctr"/>
            <a:r>
              <a:rPr lang="en-US" sz="1200" b="1" dirty="0" smtClean="0"/>
              <a:t>&amp; </a:t>
            </a:r>
          </a:p>
          <a:p>
            <a:pPr algn="ctr"/>
            <a:r>
              <a:rPr lang="en-US" sz="1200" b="1" dirty="0" smtClean="0"/>
              <a:t>(TP Tracking)</a:t>
            </a:r>
            <a:endParaRPr lang="en-US" sz="1200" b="1" dirty="0"/>
          </a:p>
        </p:txBody>
      </p:sp>
      <p:sp>
        <p:nvSpPr>
          <p:cNvPr id="30" name="Rectangle 29"/>
          <p:cNvSpPr/>
          <p:nvPr/>
        </p:nvSpPr>
        <p:spPr>
          <a:xfrm>
            <a:off x="11125200" y="1134090"/>
            <a:ext cx="901700" cy="584775"/>
          </a:xfrm>
          <a:prstGeom prst="rect">
            <a:avLst/>
          </a:prstGeom>
          <a:ln>
            <a:solidFill>
              <a:schemeClr val="tx1"/>
            </a:solidFill>
          </a:ln>
        </p:spPr>
        <p:txBody>
          <a:bodyPr wrap="square">
            <a:spAutoFit/>
          </a:bodyPr>
          <a:lstStyle/>
          <a:p>
            <a:pPr algn="ctr"/>
            <a:r>
              <a:rPr lang="en-IN" sz="1600" b="1" dirty="0" smtClean="0"/>
              <a:t>Update</a:t>
            </a:r>
          </a:p>
          <a:p>
            <a:pPr algn="ctr"/>
            <a:r>
              <a:rPr lang="en-IN" sz="1600" b="1" dirty="0" smtClean="0"/>
              <a:t> Mobile</a:t>
            </a:r>
            <a:endParaRPr lang="en-IN" sz="1600" b="1" dirty="0"/>
          </a:p>
        </p:txBody>
      </p:sp>
      <p:cxnSp>
        <p:nvCxnSpPr>
          <p:cNvPr id="31" name="Straight Arrow Connector 30"/>
          <p:cNvCxnSpPr/>
          <p:nvPr/>
        </p:nvCxnSpPr>
        <p:spPr>
          <a:xfrm rot="5400000">
            <a:off x="11329438" y="1022120"/>
            <a:ext cx="211542" cy="25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8051503" y="862655"/>
            <a:ext cx="1060" cy="41284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7442201" y="1140157"/>
            <a:ext cx="1168400" cy="584775"/>
          </a:xfrm>
          <a:prstGeom prst="rect">
            <a:avLst/>
          </a:prstGeom>
          <a:ln>
            <a:solidFill>
              <a:schemeClr val="tx1"/>
            </a:solidFill>
          </a:ln>
        </p:spPr>
        <p:txBody>
          <a:bodyPr wrap="square">
            <a:spAutoFit/>
          </a:bodyPr>
          <a:lstStyle/>
          <a:p>
            <a:pPr algn="ctr"/>
            <a:r>
              <a:rPr lang="en-IN" sz="1600" b="1" dirty="0" smtClean="0"/>
              <a:t>Assistance</a:t>
            </a:r>
          </a:p>
          <a:p>
            <a:pPr algn="ctr"/>
            <a:endParaRPr lang="en-IN" sz="1600" b="1" dirty="0"/>
          </a:p>
        </p:txBody>
      </p:sp>
      <p:sp>
        <p:nvSpPr>
          <p:cNvPr id="38" name="Rectangle 37"/>
          <p:cNvSpPr/>
          <p:nvPr/>
        </p:nvSpPr>
        <p:spPr>
          <a:xfrm>
            <a:off x="10020300" y="1134090"/>
            <a:ext cx="1041400" cy="584775"/>
          </a:xfrm>
          <a:prstGeom prst="rect">
            <a:avLst/>
          </a:prstGeom>
          <a:ln>
            <a:solidFill>
              <a:schemeClr val="tx1"/>
            </a:solidFill>
          </a:ln>
        </p:spPr>
        <p:txBody>
          <a:bodyPr wrap="square">
            <a:spAutoFit/>
          </a:bodyPr>
          <a:lstStyle/>
          <a:p>
            <a:pPr algn="ctr"/>
            <a:r>
              <a:rPr lang="en-IN" sz="1600" b="1" dirty="0" smtClean="0"/>
              <a:t>Update</a:t>
            </a:r>
          </a:p>
          <a:p>
            <a:pPr algn="ctr"/>
            <a:r>
              <a:rPr lang="en-IN" sz="1600" b="1" dirty="0" smtClean="0"/>
              <a:t> Profile</a:t>
            </a:r>
            <a:endParaRPr lang="en-IN" sz="1600" b="1" dirty="0"/>
          </a:p>
        </p:txBody>
      </p:sp>
      <p:cxnSp>
        <p:nvCxnSpPr>
          <p:cNvPr id="39" name="Straight Arrow Connector 38"/>
          <p:cNvCxnSpPr/>
          <p:nvPr/>
        </p:nvCxnSpPr>
        <p:spPr>
          <a:xfrm rot="5400000">
            <a:off x="10326138" y="1034820"/>
            <a:ext cx="211542" cy="25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rot="5400000">
            <a:off x="5726796" y="1049925"/>
            <a:ext cx="245665" cy="1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5295900" y="1149636"/>
            <a:ext cx="1181100" cy="584775"/>
          </a:xfrm>
          <a:prstGeom prst="rect">
            <a:avLst/>
          </a:prstGeom>
          <a:ln>
            <a:solidFill>
              <a:schemeClr val="tx1"/>
            </a:solidFill>
          </a:ln>
        </p:spPr>
        <p:txBody>
          <a:bodyPr wrap="square">
            <a:spAutoFit/>
          </a:bodyPr>
          <a:lstStyle/>
          <a:p>
            <a:pPr algn="ctr"/>
            <a:r>
              <a:rPr lang="en-IN" sz="1600" b="1" dirty="0" smtClean="0"/>
              <a:t>Species </a:t>
            </a:r>
          </a:p>
          <a:p>
            <a:pPr algn="ctr"/>
            <a:r>
              <a:rPr lang="en-IN" sz="1600" b="1" dirty="0" smtClean="0"/>
              <a:t>Exempted</a:t>
            </a:r>
            <a:endParaRPr lang="en-IN" sz="1600" b="1" dirty="0"/>
          </a:p>
        </p:txBody>
      </p:sp>
      <p:cxnSp>
        <p:nvCxnSpPr>
          <p:cNvPr id="43" name="Straight Arrow Connector 42"/>
          <p:cNvCxnSpPr/>
          <p:nvPr/>
        </p:nvCxnSpPr>
        <p:spPr>
          <a:xfrm flipH="1">
            <a:off x="4744733" y="876300"/>
            <a:ext cx="5067" cy="29229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4152900" y="1149636"/>
            <a:ext cx="1104900" cy="584775"/>
          </a:xfrm>
          <a:prstGeom prst="rect">
            <a:avLst/>
          </a:prstGeom>
          <a:ln>
            <a:solidFill>
              <a:schemeClr val="tx1"/>
            </a:solidFill>
          </a:ln>
        </p:spPr>
        <p:txBody>
          <a:bodyPr wrap="square">
            <a:spAutoFit/>
          </a:bodyPr>
          <a:lstStyle/>
          <a:p>
            <a:pPr algn="ctr"/>
            <a:r>
              <a:rPr lang="en-IN" sz="1600" b="1" dirty="0" smtClean="0"/>
              <a:t>Language</a:t>
            </a:r>
          </a:p>
          <a:p>
            <a:pPr algn="ctr"/>
            <a:endParaRPr lang="en-IN" sz="1600" b="1" dirty="0"/>
          </a:p>
        </p:txBody>
      </p:sp>
      <p:cxnSp>
        <p:nvCxnSpPr>
          <p:cNvPr id="54" name="Straight Arrow Connector 53"/>
          <p:cNvCxnSpPr/>
          <p:nvPr/>
        </p:nvCxnSpPr>
        <p:spPr>
          <a:xfrm rot="5400000">
            <a:off x="2316332" y="1037225"/>
            <a:ext cx="245665" cy="1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1587500" y="1147742"/>
            <a:ext cx="1460500" cy="646331"/>
          </a:xfrm>
          <a:prstGeom prst="rect">
            <a:avLst/>
          </a:prstGeom>
          <a:ln>
            <a:solidFill>
              <a:schemeClr val="tx1"/>
            </a:solidFill>
          </a:ln>
        </p:spPr>
        <p:txBody>
          <a:bodyPr wrap="square">
            <a:spAutoFit/>
          </a:bodyPr>
          <a:lstStyle/>
          <a:p>
            <a:pPr algn="ctr"/>
            <a:r>
              <a:rPr lang="en-IN" b="1" dirty="0" smtClean="0"/>
              <a:t>Designation </a:t>
            </a:r>
          </a:p>
          <a:p>
            <a:pPr algn="ctr"/>
            <a:r>
              <a:rPr lang="en-IN" b="1" dirty="0" smtClean="0"/>
              <a:t>Mapping</a:t>
            </a:r>
            <a:endParaRPr lang="en-IN" b="1" dirty="0"/>
          </a:p>
        </p:txBody>
      </p:sp>
      <p:cxnSp>
        <p:nvCxnSpPr>
          <p:cNvPr id="71" name="Straight Arrow Connector 70"/>
          <p:cNvCxnSpPr/>
          <p:nvPr/>
        </p:nvCxnSpPr>
        <p:spPr>
          <a:xfrm rot="5400000">
            <a:off x="6806296" y="1037225"/>
            <a:ext cx="245665" cy="1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rot="5400000">
            <a:off x="728832" y="1011825"/>
            <a:ext cx="245665" cy="1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50800" y="1122342"/>
            <a:ext cx="1460500" cy="369332"/>
          </a:xfrm>
          <a:prstGeom prst="rect">
            <a:avLst/>
          </a:prstGeom>
          <a:ln>
            <a:solidFill>
              <a:schemeClr val="tx1"/>
            </a:solidFill>
          </a:ln>
        </p:spPr>
        <p:txBody>
          <a:bodyPr wrap="square">
            <a:spAutoFit/>
          </a:bodyPr>
          <a:lstStyle/>
          <a:p>
            <a:pPr algn="ctr"/>
            <a:r>
              <a:rPr lang="en-IN" b="1" dirty="0" smtClean="0"/>
              <a:t>Report</a:t>
            </a:r>
            <a:endParaRPr lang="en-IN" b="1" dirty="0"/>
          </a:p>
        </p:txBody>
      </p:sp>
      <p:cxnSp>
        <p:nvCxnSpPr>
          <p:cNvPr id="75" name="Straight Connector 74"/>
          <p:cNvCxnSpPr/>
          <p:nvPr/>
        </p:nvCxnSpPr>
        <p:spPr>
          <a:xfrm flipH="1">
            <a:off x="457200" y="1536700"/>
            <a:ext cx="12700" cy="2019300"/>
          </a:xfrm>
          <a:prstGeom prst="line">
            <a:avLst/>
          </a:prstGeom>
        </p:spPr>
        <p:style>
          <a:lnRef idx="1">
            <a:schemeClr val="dk1"/>
          </a:lnRef>
          <a:fillRef idx="0">
            <a:schemeClr val="dk1"/>
          </a:fillRef>
          <a:effectRef idx="0">
            <a:schemeClr val="dk1"/>
          </a:effectRef>
          <a:fontRef idx="minor">
            <a:schemeClr val="tx1"/>
          </a:fontRef>
        </p:style>
      </p:cxnSp>
      <p:cxnSp>
        <p:nvCxnSpPr>
          <p:cNvPr id="76" name="Straight Arrow Connector 75"/>
          <p:cNvCxnSpPr/>
          <p:nvPr/>
        </p:nvCxnSpPr>
        <p:spPr>
          <a:xfrm>
            <a:off x="451513" y="2287900"/>
            <a:ext cx="259308"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7" name="Straight Arrow Connector 76"/>
          <p:cNvCxnSpPr/>
          <p:nvPr/>
        </p:nvCxnSpPr>
        <p:spPr>
          <a:xfrm>
            <a:off x="466485" y="2583416"/>
            <a:ext cx="259308"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8" name="Straight Arrow Connector 77"/>
          <p:cNvCxnSpPr/>
          <p:nvPr/>
        </p:nvCxnSpPr>
        <p:spPr>
          <a:xfrm>
            <a:off x="457005" y="2916084"/>
            <a:ext cx="259308"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9" name="Straight Arrow Connector 78"/>
          <p:cNvCxnSpPr/>
          <p:nvPr/>
        </p:nvCxnSpPr>
        <p:spPr>
          <a:xfrm>
            <a:off x="458329" y="3247804"/>
            <a:ext cx="259308"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80" name="TextBox 79"/>
          <p:cNvSpPr txBox="1"/>
          <p:nvPr/>
        </p:nvSpPr>
        <p:spPr>
          <a:xfrm>
            <a:off x="683524" y="2055888"/>
            <a:ext cx="2729554" cy="2200602"/>
          </a:xfrm>
          <a:prstGeom prst="rect">
            <a:avLst/>
          </a:prstGeom>
          <a:noFill/>
        </p:spPr>
        <p:txBody>
          <a:bodyPr wrap="square" rtlCol="0">
            <a:spAutoFit/>
          </a:bodyPr>
          <a:lstStyle/>
          <a:p>
            <a:pPr>
              <a:lnSpc>
                <a:spcPct val="150000"/>
              </a:lnSpc>
            </a:pPr>
            <a:r>
              <a:rPr lang="en-US" sz="1400" b="1" dirty="0" smtClean="0"/>
              <a:t>Total TP Received</a:t>
            </a:r>
          </a:p>
          <a:p>
            <a:pPr>
              <a:lnSpc>
                <a:spcPct val="150000"/>
              </a:lnSpc>
            </a:pPr>
            <a:r>
              <a:rPr lang="en-US" sz="1400" b="1" dirty="0" smtClean="0"/>
              <a:t>TPs Issued</a:t>
            </a:r>
          </a:p>
          <a:p>
            <a:pPr>
              <a:lnSpc>
                <a:spcPct val="150000"/>
              </a:lnSpc>
            </a:pPr>
            <a:r>
              <a:rPr lang="en-US" sz="1400" b="1" dirty="0" smtClean="0"/>
              <a:t>TPs Pending Status</a:t>
            </a:r>
          </a:p>
          <a:p>
            <a:pPr>
              <a:lnSpc>
                <a:spcPct val="150000"/>
              </a:lnSpc>
            </a:pPr>
            <a:r>
              <a:rPr lang="en-US" sz="1400" b="1" dirty="0" smtClean="0"/>
              <a:t>TPs not Recommended</a:t>
            </a:r>
          </a:p>
          <a:p>
            <a:pPr>
              <a:lnSpc>
                <a:spcPct val="150000"/>
              </a:lnSpc>
            </a:pPr>
            <a:r>
              <a:rPr lang="en-US" sz="1400" b="1" dirty="0" smtClean="0"/>
              <a:t>NOC Issued</a:t>
            </a:r>
          </a:p>
          <a:p>
            <a:endParaRPr lang="en-US" sz="1600" b="1" dirty="0" smtClean="0"/>
          </a:p>
          <a:p>
            <a:endParaRPr lang="en-US" sz="1600" b="1" dirty="0"/>
          </a:p>
        </p:txBody>
      </p:sp>
      <p:cxnSp>
        <p:nvCxnSpPr>
          <p:cNvPr id="82" name="Straight Arrow Connector 81"/>
          <p:cNvCxnSpPr/>
          <p:nvPr/>
        </p:nvCxnSpPr>
        <p:spPr>
          <a:xfrm>
            <a:off x="445629" y="3565304"/>
            <a:ext cx="259308"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75956" y="303954"/>
            <a:ext cx="3521122" cy="369332"/>
          </a:xfrm>
          <a:prstGeom prst="rect">
            <a:avLst/>
          </a:prstGeom>
          <a:ln>
            <a:solidFill>
              <a:schemeClr val="tx1"/>
            </a:solidFill>
          </a:ln>
        </p:spPr>
        <p:txBody>
          <a:bodyPr wrap="square">
            <a:spAutoFit/>
          </a:bodyPr>
          <a:lstStyle/>
          <a:p>
            <a:pPr algn="ctr"/>
            <a:r>
              <a:rPr lang="en-IN" b="1" dirty="0" smtClean="0"/>
              <a:t>Central Monitoring Authority</a:t>
            </a:r>
            <a:endParaRPr lang="en-IN" b="1" dirty="0"/>
          </a:p>
        </p:txBody>
      </p:sp>
      <p:cxnSp>
        <p:nvCxnSpPr>
          <p:cNvPr id="6" name="Straight Arrow Connector 5"/>
          <p:cNvCxnSpPr/>
          <p:nvPr/>
        </p:nvCxnSpPr>
        <p:spPr>
          <a:xfrm rot="5400000">
            <a:off x="5286754" y="804427"/>
            <a:ext cx="272955"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rot="5400000">
            <a:off x="1351132" y="1037225"/>
            <a:ext cx="245665" cy="1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487606" y="914400"/>
            <a:ext cx="9171295"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5400000">
            <a:off x="8381862" y="1032548"/>
            <a:ext cx="211542" cy="25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7683701" y="3220890"/>
            <a:ext cx="1555842" cy="1588"/>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a:xfrm>
            <a:off x="8477665" y="3987417"/>
            <a:ext cx="259308"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2" name="Straight Arrow Connector 21"/>
          <p:cNvCxnSpPr/>
          <p:nvPr/>
        </p:nvCxnSpPr>
        <p:spPr>
          <a:xfrm>
            <a:off x="8479937" y="3143556"/>
            <a:ext cx="259308"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flipV="1">
            <a:off x="8488917" y="3515912"/>
            <a:ext cx="252600" cy="522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4" name="TextBox 23"/>
          <p:cNvSpPr txBox="1"/>
          <p:nvPr/>
        </p:nvSpPr>
        <p:spPr>
          <a:xfrm>
            <a:off x="8654936" y="3823693"/>
            <a:ext cx="2652215" cy="307777"/>
          </a:xfrm>
          <a:prstGeom prst="rect">
            <a:avLst/>
          </a:prstGeom>
          <a:noFill/>
        </p:spPr>
        <p:txBody>
          <a:bodyPr wrap="square" rtlCol="0">
            <a:spAutoFit/>
          </a:bodyPr>
          <a:lstStyle/>
          <a:p>
            <a:r>
              <a:rPr lang="en-US" sz="1400" b="1" dirty="0" smtClean="0"/>
              <a:t> Range Level</a:t>
            </a:r>
            <a:endParaRPr lang="en-US" sz="1400" b="1" dirty="0"/>
          </a:p>
        </p:txBody>
      </p:sp>
      <p:sp>
        <p:nvSpPr>
          <p:cNvPr id="25" name="TextBox 24"/>
          <p:cNvSpPr txBox="1"/>
          <p:nvPr/>
        </p:nvSpPr>
        <p:spPr>
          <a:xfrm>
            <a:off x="8698153" y="2979789"/>
            <a:ext cx="2652215" cy="307777"/>
          </a:xfrm>
          <a:prstGeom prst="rect">
            <a:avLst/>
          </a:prstGeom>
          <a:noFill/>
        </p:spPr>
        <p:txBody>
          <a:bodyPr wrap="square" rtlCol="0">
            <a:spAutoFit/>
          </a:bodyPr>
          <a:lstStyle/>
          <a:p>
            <a:r>
              <a:rPr lang="en-US" sz="1400" b="1" dirty="0" smtClean="0"/>
              <a:t>Circle Level</a:t>
            </a:r>
            <a:endParaRPr lang="en-US" sz="1400" b="1" dirty="0"/>
          </a:p>
        </p:txBody>
      </p:sp>
      <p:sp>
        <p:nvSpPr>
          <p:cNvPr id="26" name="TextBox 25"/>
          <p:cNvSpPr txBox="1"/>
          <p:nvPr/>
        </p:nvSpPr>
        <p:spPr>
          <a:xfrm>
            <a:off x="8675401" y="3380125"/>
            <a:ext cx="2652215" cy="307777"/>
          </a:xfrm>
          <a:prstGeom prst="rect">
            <a:avLst/>
          </a:prstGeom>
          <a:noFill/>
        </p:spPr>
        <p:txBody>
          <a:bodyPr wrap="square" rtlCol="0">
            <a:spAutoFit/>
          </a:bodyPr>
          <a:lstStyle/>
          <a:p>
            <a:r>
              <a:rPr lang="en-US" sz="1400" b="1" dirty="0" smtClean="0"/>
              <a:t>Division Level</a:t>
            </a:r>
            <a:endParaRPr lang="en-US" sz="1400" b="1" dirty="0"/>
          </a:p>
        </p:txBody>
      </p:sp>
      <p:cxnSp>
        <p:nvCxnSpPr>
          <p:cNvPr id="27" name="Straight Arrow Connector 26"/>
          <p:cNvCxnSpPr/>
          <p:nvPr/>
        </p:nvCxnSpPr>
        <p:spPr>
          <a:xfrm>
            <a:off x="8498128" y="2588552"/>
            <a:ext cx="259308"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1" name="TextBox 30"/>
          <p:cNvSpPr txBox="1"/>
          <p:nvPr/>
        </p:nvSpPr>
        <p:spPr>
          <a:xfrm>
            <a:off x="8714073" y="2436151"/>
            <a:ext cx="2652215" cy="307777"/>
          </a:xfrm>
          <a:prstGeom prst="rect">
            <a:avLst/>
          </a:prstGeom>
          <a:noFill/>
        </p:spPr>
        <p:txBody>
          <a:bodyPr wrap="square" rtlCol="0">
            <a:spAutoFit/>
          </a:bodyPr>
          <a:lstStyle/>
          <a:p>
            <a:r>
              <a:rPr lang="en-US" sz="1400" b="1" dirty="0" smtClean="0"/>
              <a:t>State Level</a:t>
            </a:r>
            <a:endParaRPr lang="en-US" sz="1400" b="1" dirty="0"/>
          </a:p>
        </p:txBody>
      </p:sp>
      <p:sp>
        <p:nvSpPr>
          <p:cNvPr id="37" name="TextBox 36"/>
          <p:cNvSpPr txBox="1"/>
          <p:nvPr/>
        </p:nvSpPr>
        <p:spPr>
          <a:xfrm>
            <a:off x="7287904" y="1583152"/>
            <a:ext cx="2652215" cy="738664"/>
          </a:xfrm>
          <a:prstGeom prst="rect">
            <a:avLst/>
          </a:prstGeom>
          <a:noFill/>
        </p:spPr>
        <p:txBody>
          <a:bodyPr wrap="square" rtlCol="0">
            <a:spAutoFit/>
          </a:bodyPr>
          <a:lstStyle/>
          <a:p>
            <a:r>
              <a:rPr lang="en-US" sz="1400" b="1" dirty="0" smtClean="0"/>
              <a:t>(For Applications Monitoring)</a:t>
            </a:r>
          </a:p>
          <a:p>
            <a:pPr algn="ctr"/>
            <a:r>
              <a:rPr lang="en-US" sz="1400" b="1" dirty="0" smtClean="0"/>
              <a:t>&amp; </a:t>
            </a:r>
          </a:p>
          <a:p>
            <a:pPr algn="ctr"/>
            <a:r>
              <a:rPr lang="en-US" sz="1400" b="1" dirty="0" smtClean="0"/>
              <a:t>(TP Tracking)</a:t>
            </a:r>
            <a:endParaRPr lang="en-US" sz="1400" b="1" dirty="0"/>
          </a:p>
        </p:txBody>
      </p:sp>
      <p:sp>
        <p:nvSpPr>
          <p:cNvPr id="30" name="Rectangle 29"/>
          <p:cNvSpPr/>
          <p:nvPr/>
        </p:nvSpPr>
        <p:spPr>
          <a:xfrm>
            <a:off x="7709090" y="1214655"/>
            <a:ext cx="1569492" cy="369332"/>
          </a:xfrm>
          <a:prstGeom prst="rect">
            <a:avLst/>
          </a:prstGeom>
          <a:ln>
            <a:solidFill>
              <a:schemeClr val="tx1"/>
            </a:solidFill>
          </a:ln>
        </p:spPr>
        <p:txBody>
          <a:bodyPr wrap="square">
            <a:spAutoFit/>
          </a:bodyPr>
          <a:lstStyle/>
          <a:p>
            <a:r>
              <a:rPr lang="en-IN" b="1" dirty="0" smtClean="0"/>
              <a:t>Dashboard</a:t>
            </a:r>
            <a:endParaRPr lang="en-IN" b="1" dirty="0"/>
          </a:p>
        </p:txBody>
      </p:sp>
      <p:cxnSp>
        <p:nvCxnSpPr>
          <p:cNvPr id="36" name="Straight Arrow Connector 35"/>
          <p:cNvCxnSpPr/>
          <p:nvPr/>
        </p:nvCxnSpPr>
        <p:spPr>
          <a:xfrm rot="16200000" flipH="1">
            <a:off x="10515600" y="1057702"/>
            <a:ext cx="272956" cy="1364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9925368" y="1232849"/>
            <a:ext cx="1896000" cy="369332"/>
          </a:xfrm>
          <a:prstGeom prst="rect">
            <a:avLst/>
          </a:prstGeom>
          <a:ln>
            <a:solidFill>
              <a:schemeClr val="tx1"/>
            </a:solidFill>
          </a:ln>
        </p:spPr>
        <p:txBody>
          <a:bodyPr wrap="square">
            <a:spAutoFit/>
          </a:bodyPr>
          <a:lstStyle/>
          <a:p>
            <a:pPr algn="ctr"/>
            <a:r>
              <a:rPr lang="en-IN" b="1" dirty="0" smtClean="0"/>
              <a:t>Update Profile</a:t>
            </a:r>
            <a:endParaRPr lang="en-IN" b="1" dirty="0"/>
          </a:p>
        </p:txBody>
      </p:sp>
      <p:sp>
        <p:nvSpPr>
          <p:cNvPr id="32" name="Rectangle 31"/>
          <p:cNvSpPr/>
          <p:nvPr/>
        </p:nvSpPr>
        <p:spPr>
          <a:xfrm>
            <a:off x="723900" y="1223942"/>
            <a:ext cx="1460500" cy="369332"/>
          </a:xfrm>
          <a:prstGeom prst="rect">
            <a:avLst/>
          </a:prstGeom>
          <a:ln>
            <a:solidFill>
              <a:schemeClr val="tx1"/>
            </a:solidFill>
          </a:ln>
        </p:spPr>
        <p:txBody>
          <a:bodyPr wrap="square">
            <a:spAutoFit/>
          </a:bodyPr>
          <a:lstStyle/>
          <a:p>
            <a:pPr algn="ctr"/>
            <a:r>
              <a:rPr lang="en-IN" b="1" dirty="0" smtClean="0"/>
              <a:t>Report</a:t>
            </a:r>
            <a:endParaRPr lang="en-IN" b="1" dirty="0"/>
          </a:p>
        </p:txBody>
      </p:sp>
      <p:cxnSp>
        <p:nvCxnSpPr>
          <p:cNvPr id="33" name="Straight Connector 32"/>
          <p:cNvCxnSpPr/>
          <p:nvPr/>
        </p:nvCxnSpPr>
        <p:spPr>
          <a:xfrm flipH="1">
            <a:off x="1130300" y="1638300"/>
            <a:ext cx="12700" cy="2019300"/>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Arrow Connector 34"/>
          <p:cNvCxnSpPr/>
          <p:nvPr/>
        </p:nvCxnSpPr>
        <p:spPr>
          <a:xfrm>
            <a:off x="1124613" y="2389500"/>
            <a:ext cx="259308"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9" name="Straight Arrow Connector 38"/>
          <p:cNvCxnSpPr/>
          <p:nvPr/>
        </p:nvCxnSpPr>
        <p:spPr>
          <a:xfrm>
            <a:off x="1139585" y="2685016"/>
            <a:ext cx="259308"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0" name="Straight Arrow Connector 39"/>
          <p:cNvCxnSpPr/>
          <p:nvPr/>
        </p:nvCxnSpPr>
        <p:spPr>
          <a:xfrm>
            <a:off x="1130105" y="3017684"/>
            <a:ext cx="259308"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1" name="Straight Arrow Connector 40"/>
          <p:cNvCxnSpPr/>
          <p:nvPr/>
        </p:nvCxnSpPr>
        <p:spPr>
          <a:xfrm>
            <a:off x="1131429" y="3349404"/>
            <a:ext cx="259308"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2" name="TextBox 41"/>
          <p:cNvSpPr txBox="1"/>
          <p:nvPr/>
        </p:nvSpPr>
        <p:spPr>
          <a:xfrm>
            <a:off x="1356624" y="2157488"/>
            <a:ext cx="2729554" cy="2200602"/>
          </a:xfrm>
          <a:prstGeom prst="rect">
            <a:avLst/>
          </a:prstGeom>
          <a:noFill/>
        </p:spPr>
        <p:txBody>
          <a:bodyPr wrap="square" rtlCol="0">
            <a:spAutoFit/>
          </a:bodyPr>
          <a:lstStyle/>
          <a:p>
            <a:pPr>
              <a:lnSpc>
                <a:spcPct val="150000"/>
              </a:lnSpc>
            </a:pPr>
            <a:r>
              <a:rPr lang="en-US" sz="1400" b="1" dirty="0" smtClean="0"/>
              <a:t>Total TP Received</a:t>
            </a:r>
          </a:p>
          <a:p>
            <a:pPr>
              <a:lnSpc>
                <a:spcPct val="150000"/>
              </a:lnSpc>
            </a:pPr>
            <a:r>
              <a:rPr lang="en-US" sz="1400" b="1" dirty="0" smtClean="0"/>
              <a:t>TPs Issued</a:t>
            </a:r>
          </a:p>
          <a:p>
            <a:pPr>
              <a:lnSpc>
                <a:spcPct val="150000"/>
              </a:lnSpc>
            </a:pPr>
            <a:r>
              <a:rPr lang="en-US" sz="1400" b="1" dirty="0" smtClean="0"/>
              <a:t>TPs Pending Status</a:t>
            </a:r>
          </a:p>
          <a:p>
            <a:pPr>
              <a:lnSpc>
                <a:spcPct val="150000"/>
              </a:lnSpc>
            </a:pPr>
            <a:r>
              <a:rPr lang="en-US" sz="1400" b="1" dirty="0" smtClean="0"/>
              <a:t>TPs not Recommended</a:t>
            </a:r>
          </a:p>
          <a:p>
            <a:pPr>
              <a:lnSpc>
                <a:spcPct val="150000"/>
              </a:lnSpc>
            </a:pPr>
            <a:r>
              <a:rPr lang="en-US" sz="1400" b="1" dirty="0" smtClean="0"/>
              <a:t>NOC Issued</a:t>
            </a:r>
          </a:p>
          <a:p>
            <a:endParaRPr lang="en-US" sz="1600" b="1" dirty="0" smtClean="0"/>
          </a:p>
          <a:p>
            <a:endParaRPr lang="en-US" sz="1600" b="1" dirty="0"/>
          </a:p>
        </p:txBody>
      </p:sp>
      <p:cxnSp>
        <p:nvCxnSpPr>
          <p:cNvPr id="43" name="Straight Arrow Connector 42"/>
          <p:cNvCxnSpPr/>
          <p:nvPr/>
        </p:nvCxnSpPr>
        <p:spPr>
          <a:xfrm>
            <a:off x="1118729" y="3666904"/>
            <a:ext cx="259308"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4" name="Straight Arrow Connector 43"/>
          <p:cNvCxnSpPr/>
          <p:nvPr/>
        </p:nvCxnSpPr>
        <p:spPr>
          <a:xfrm rot="5400000">
            <a:off x="3301862" y="1045248"/>
            <a:ext cx="211542" cy="25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2489200" y="1189255"/>
            <a:ext cx="2095500" cy="369332"/>
          </a:xfrm>
          <a:prstGeom prst="rect">
            <a:avLst/>
          </a:prstGeom>
          <a:ln>
            <a:solidFill>
              <a:schemeClr val="tx1"/>
            </a:solidFill>
          </a:ln>
        </p:spPr>
        <p:txBody>
          <a:bodyPr wrap="square">
            <a:spAutoFit/>
          </a:bodyPr>
          <a:lstStyle/>
          <a:p>
            <a:r>
              <a:rPr lang="en-IN" b="1" dirty="0" smtClean="0"/>
              <a:t>TP Fee collected</a:t>
            </a:r>
            <a:endParaRPr lang="en-IN" b="1" dirty="0"/>
          </a:p>
        </p:txBody>
      </p:sp>
      <p:cxnSp>
        <p:nvCxnSpPr>
          <p:cNvPr id="46" name="Straight Arrow Connector 45"/>
          <p:cNvCxnSpPr/>
          <p:nvPr/>
        </p:nvCxnSpPr>
        <p:spPr>
          <a:xfrm rot="16200000" flipH="1">
            <a:off x="5867400" y="1032302"/>
            <a:ext cx="272956" cy="1364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5213668" y="1182049"/>
            <a:ext cx="1896000" cy="369332"/>
          </a:xfrm>
          <a:prstGeom prst="rect">
            <a:avLst/>
          </a:prstGeom>
          <a:ln>
            <a:solidFill>
              <a:schemeClr val="tx1"/>
            </a:solidFill>
          </a:ln>
        </p:spPr>
        <p:txBody>
          <a:bodyPr wrap="square">
            <a:spAutoFit/>
          </a:bodyPr>
          <a:lstStyle/>
          <a:p>
            <a:pPr algn="ctr"/>
            <a:r>
              <a:rPr lang="en-IN" b="1" dirty="0" smtClean="0"/>
              <a:t>Update Mobile</a:t>
            </a:r>
            <a:endParaRPr lang="en-IN"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bhishek\Downloads\Bamboo Application_page-0001.jpg"/>
          <p:cNvPicPr>
            <a:picLocks noChangeAspect="1" noChangeArrowheads="1"/>
          </p:cNvPicPr>
          <p:nvPr/>
        </p:nvPicPr>
        <p:blipFill>
          <a:blip r:embed="rId2"/>
          <a:srcRect/>
          <a:stretch>
            <a:fillRect/>
          </a:stretch>
        </p:blipFill>
        <p:spPr bwMode="auto">
          <a:xfrm>
            <a:off x="454166" y="876300"/>
            <a:ext cx="10836134" cy="5784187"/>
          </a:xfrm>
          <a:prstGeom prst="rect">
            <a:avLst/>
          </a:prstGeom>
          <a:noFill/>
        </p:spPr>
      </p:pic>
      <p:sp>
        <p:nvSpPr>
          <p:cNvPr id="3" name="Title 1"/>
          <p:cNvSpPr txBox="1">
            <a:spLocks/>
          </p:cNvSpPr>
          <p:nvPr/>
        </p:nvSpPr>
        <p:spPr>
          <a:xfrm>
            <a:off x="595447" y="254759"/>
            <a:ext cx="8596668" cy="864357"/>
          </a:xfrm>
          <a:prstGeom prst="rect">
            <a:avLst/>
          </a:prstGeom>
        </p:spPr>
        <p:txBody>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IN" sz="3600" b="0" i="0" u="none" strike="noStrike" kern="1200" cap="none" spc="0" normalizeH="0" baseline="0" noProof="0" dirty="0" smtClean="0">
                <a:ln>
                  <a:noFill/>
                </a:ln>
                <a:solidFill>
                  <a:schemeClr val="accent2">
                    <a:lumMod val="75000"/>
                  </a:schemeClr>
                </a:solidFill>
                <a:effectLst/>
                <a:uLnTx/>
                <a:uFillTx/>
                <a:latin typeface="+mj-lt"/>
                <a:ea typeface="+mj-ea"/>
                <a:cs typeface="+mj-cs"/>
              </a:rPr>
              <a:t>Functionalities of Mobile App</a:t>
            </a:r>
            <a:endParaRPr kumimoji="0" lang="en-IN" sz="3600" b="0" i="0" u="none" strike="noStrike" kern="1200" cap="none" spc="0" normalizeH="0" baseline="0" noProof="0" dirty="0">
              <a:ln>
                <a:noFill/>
              </a:ln>
              <a:solidFill>
                <a:schemeClr val="accent2">
                  <a:lumMod val="75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98169" y="2789915"/>
            <a:ext cx="6485430" cy="1569660"/>
          </a:xfrm>
          <a:prstGeom prst="rect">
            <a:avLst/>
          </a:prstGeom>
          <a:noFill/>
        </p:spPr>
        <p:txBody>
          <a:bodyPr wrap="none" lIns="91440" tIns="45720" rIns="91440" bIns="45720">
            <a:spAutoFit/>
          </a:bodyPr>
          <a:lstStyle/>
          <a:p>
            <a:pPr algn="ctr"/>
            <a:r>
              <a:rPr lang="en-US" sz="9600" b="1" cap="none" spc="300" dirty="0" smtClean="0">
                <a:ln w="11430" cmpd="sng">
                  <a:solidFill>
                    <a:schemeClr val="accent1">
                      <a:tint val="10000"/>
                    </a:schemeClr>
                  </a:solidFill>
                  <a:prstDash val="solid"/>
                  <a:miter lim="800000"/>
                </a:ln>
                <a:solidFill>
                  <a:schemeClr val="accent2">
                    <a:lumMod val="75000"/>
                  </a:schemeClr>
                </a:solidFill>
                <a:effectLst>
                  <a:glow rad="45500">
                    <a:schemeClr val="accent1">
                      <a:satMod val="220000"/>
                      <a:alpha val="35000"/>
                    </a:schemeClr>
                  </a:glow>
                </a:effectLst>
              </a:rPr>
              <a:t>Thank You</a:t>
            </a:r>
            <a:endParaRPr lang="en-US" sz="9600" b="1" cap="none" spc="300" dirty="0">
              <a:ln w="11430" cmpd="sng">
                <a:solidFill>
                  <a:schemeClr val="accent1">
                    <a:tint val="10000"/>
                  </a:schemeClr>
                </a:solidFill>
                <a:prstDash val="solid"/>
                <a:miter lim="800000"/>
              </a:ln>
              <a:solidFill>
                <a:schemeClr val="accent2">
                  <a:lumMod val="75000"/>
                </a:schemeClr>
              </a:solidFill>
              <a:effectLst>
                <a:glow rad="45500">
                  <a:schemeClr val="accent1">
                    <a:satMod val="220000"/>
                    <a:alpha val="35000"/>
                  </a:schemeClr>
                </a:glow>
              </a:effectLst>
            </a:endParaRPr>
          </a:p>
        </p:txBody>
      </p:sp>
      <p:pic>
        <p:nvPicPr>
          <p:cNvPr id="1028" name="Picture 4" descr="Related image"/>
          <p:cNvPicPr>
            <a:picLocks noChangeAspect="1" noChangeArrowheads="1"/>
          </p:cNvPicPr>
          <p:nvPr/>
        </p:nvPicPr>
        <p:blipFill>
          <a:blip r:embed="rId2"/>
          <a:srcRect/>
          <a:stretch>
            <a:fillRect/>
          </a:stretch>
        </p:blipFill>
        <p:spPr bwMode="auto">
          <a:xfrm>
            <a:off x="0" y="0"/>
            <a:ext cx="3835021" cy="6858000"/>
          </a:xfrm>
          <a:prstGeom prst="rect">
            <a:avLst/>
          </a:prstGeom>
          <a:noFill/>
        </p:spPr>
      </p:pic>
    </p:spTree>
    <p:extLst>
      <p:ext uri="{BB962C8B-B14F-4D97-AF65-F5344CB8AC3E}">
        <p14:creationId xmlns="" xmlns:p14="http://schemas.microsoft.com/office/powerpoint/2010/main" val="5210406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294" y="238062"/>
            <a:ext cx="2222083" cy="584775"/>
          </a:xfrm>
          <a:prstGeom prst="rect">
            <a:avLst/>
          </a:prstGeom>
        </p:spPr>
        <p:txBody>
          <a:bodyPr wrap="none">
            <a:spAutoFit/>
          </a:bodyPr>
          <a:lstStyle/>
          <a:p>
            <a:r>
              <a:rPr lang="en-US" sz="3200" b="1" dirty="0" smtClean="0">
                <a:solidFill>
                  <a:schemeClr val="accent2">
                    <a:lumMod val="75000"/>
                  </a:schemeClr>
                </a:solidFill>
              </a:rPr>
              <a:t>Objectives</a:t>
            </a:r>
            <a:endParaRPr lang="en-IN" sz="3200" b="1" dirty="0">
              <a:solidFill>
                <a:schemeClr val="accent2">
                  <a:lumMod val="75000"/>
                </a:schemeClr>
              </a:solidFill>
            </a:endParaRPr>
          </a:p>
        </p:txBody>
      </p:sp>
      <p:sp>
        <p:nvSpPr>
          <p:cNvPr id="3" name="Rectangle 2"/>
          <p:cNvSpPr/>
          <p:nvPr/>
        </p:nvSpPr>
        <p:spPr>
          <a:xfrm>
            <a:off x="812800" y="863601"/>
            <a:ext cx="8953500" cy="1200329"/>
          </a:xfrm>
          <a:prstGeom prst="rect">
            <a:avLst/>
          </a:prstGeom>
        </p:spPr>
        <p:txBody>
          <a:bodyPr wrap="square">
            <a:spAutoFit/>
          </a:bodyPr>
          <a:lstStyle/>
          <a:p>
            <a:pPr>
              <a:buFont typeface="Arial" pitchFamily="34" charset="0"/>
              <a:buChar char="•"/>
            </a:pPr>
            <a:r>
              <a:rPr lang="en-IN" b="1" dirty="0" smtClean="0">
                <a:latin typeface="Times New Roman" pitchFamily="18" charset="0"/>
                <a:cs typeface="Times New Roman" pitchFamily="18" charset="0"/>
              </a:rPr>
              <a:t> This system will be used for issuing, monitoring and keeping records of transit permits for inter-state and intra-state transportation of timber and bamboo from private lands/government/private depot.</a:t>
            </a:r>
          </a:p>
          <a:p>
            <a:endParaRPr lang="en-IN" b="1" dirty="0">
              <a:latin typeface="Times New Roman" pitchFamily="18" charset="0"/>
              <a:cs typeface="Times New Roman" pitchFamily="18" charset="0"/>
            </a:endParaRPr>
          </a:p>
        </p:txBody>
      </p:sp>
      <p:sp>
        <p:nvSpPr>
          <p:cNvPr id="6" name="Rectangle 5"/>
          <p:cNvSpPr/>
          <p:nvPr/>
        </p:nvSpPr>
        <p:spPr>
          <a:xfrm>
            <a:off x="685800" y="2115383"/>
            <a:ext cx="8953500" cy="5355312"/>
          </a:xfrm>
          <a:prstGeom prst="rect">
            <a:avLst/>
          </a:prstGeom>
        </p:spPr>
        <p:txBody>
          <a:bodyPr wrap="square">
            <a:spAutoFit/>
          </a:bodyPr>
          <a:lstStyle/>
          <a:p>
            <a:endParaRPr lang="en-US" b="1" dirty="0" smtClean="0">
              <a:latin typeface="Times New Roman" pitchFamily="18" charset="0"/>
              <a:cs typeface="Times New Roman" pitchFamily="18" charset="0"/>
            </a:endParaRPr>
          </a:p>
          <a:p>
            <a:pPr>
              <a:buFont typeface="Arial" pitchFamily="34" charset="0"/>
              <a:buChar char="•"/>
            </a:pPr>
            <a:r>
              <a:rPr lang="en-US" b="1" dirty="0" smtClean="0">
                <a:latin typeface="Times New Roman" pitchFamily="18" charset="0"/>
                <a:cs typeface="Times New Roman" pitchFamily="18" charset="0"/>
              </a:rPr>
              <a:t> To expedite issuance of transit permits for timber, bamboo and other minor forest produce.</a:t>
            </a:r>
          </a:p>
          <a:p>
            <a:pPr>
              <a:buFont typeface="Arial" pitchFamily="34" charset="0"/>
              <a:buChar char="•"/>
            </a:pPr>
            <a:endParaRPr lang="en-US" b="1" dirty="0" smtClean="0">
              <a:latin typeface="Times New Roman" pitchFamily="18" charset="0"/>
              <a:cs typeface="Times New Roman" pitchFamily="18" charset="0"/>
            </a:endParaRPr>
          </a:p>
          <a:p>
            <a:pPr>
              <a:buFont typeface="Arial" pitchFamily="34" charset="0"/>
              <a:buChar char="•"/>
            </a:pPr>
            <a:r>
              <a:rPr lang="en-US" b="1" dirty="0" smtClean="0">
                <a:latin typeface="Times New Roman" pitchFamily="18" charset="0"/>
                <a:cs typeface="Times New Roman" pitchFamily="18" charset="0"/>
              </a:rPr>
              <a:t> To replace manual paper based transit system by online transit system for ease of doing business.</a:t>
            </a:r>
          </a:p>
          <a:p>
            <a:pPr>
              <a:buFont typeface="Arial" pitchFamily="34" charset="0"/>
              <a:buChar char="•"/>
            </a:pPr>
            <a:endParaRPr lang="en-US" b="1" dirty="0" smtClean="0">
              <a:latin typeface="Times New Roman" pitchFamily="18" charset="0"/>
              <a:cs typeface="Times New Roman" pitchFamily="18" charset="0"/>
            </a:endParaRPr>
          </a:p>
          <a:p>
            <a:pPr>
              <a:buFont typeface="Arial" pitchFamily="34" charset="0"/>
              <a:buChar char="•"/>
            </a:pPr>
            <a:r>
              <a:rPr lang="en-US" b="1" dirty="0" smtClean="0">
                <a:latin typeface="Times New Roman" pitchFamily="18" charset="0"/>
                <a:cs typeface="Times New Roman" pitchFamily="18" charset="0"/>
              </a:rPr>
              <a:t> One permit for whole India for transit of timber , bamboo and other minor forest produce for ease of doing business.</a:t>
            </a:r>
          </a:p>
          <a:p>
            <a:pPr>
              <a:buFont typeface="Arial" pitchFamily="34" charset="0"/>
              <a:buChar char="•"/>
            </a:pPr>
            <a:endParaRPr lang="en-US" b="1" dirty="0" smtClean="0">
              <a:latin typeface="Times New Roman" pitchFamily="18" charset="0"/>
              <a:cs typeface="Times New Roman" pitchFamily="18" charset="0"/>
            </a:endParaRPr>
          </a:p>
          <a:p>
            <a:pPr>
              <a:buFont typeface="Arial" pitchFamily="34" charset="0"/>
              <a:buChar char="•"/>
            </a:pPr>
            <a:r>
              <a:rPr lang="en-IN" b="1" dirty="0" smtClean="0">
                <a:latin typeface="Times New Roman" pitchFamily="18" charset="0"/>
                <a:cs typeface="Times New Roman" pitchFamily="18" charset="0"/>
              </a:rPr>
              <a:t> To enhance transparency in obtaining transit permits</a:t>
            </a:r>
          </a:p>
          <a:p>
            <a:endParaRPr lang="en-IN" b="1" dirty="0" smtClean="0">
              <a:latin typeface="Times New Roman" pitchFamily="18" charset="0"/>
              <a:cs typeface="Times New Roman" pitchFamily="18" charset="0"/>
            </a:endParaRPr>
          </a:p>
          <a:p>
            <a:pPr>
              <a:buFont typeface="Arial" pitchFamily="34" charset="0"/>
              <a:buChar char="•"/>
            </a:pPr>
            <a:r>
              <a:rPr lang="en-IN" b="1" dirty="0" smtClean="0">
                <a:latin typeface="Times New Roman" pitchFamily="18" charset="0"/>
                <a:cs typeface="Times New Roman" pitchFamily="18" charset="0"/>
              </a:rPr>
              <a:t> To prevent hardships of timber and bamboo producers, farmers and transporters in obtaining permits and at forest check posts</a:t>
            </a:r>
          </a:p>
          <a:p>
            <a:endParaRPr lang="en-IN" b="1" dirty="0" smtClean="0">
              <a:latin typeface="Times New Roman" pitchFamily="18" charset="0"/>
              <a:cs typeface="Times New Roman" pitchFamily="18" charset="0"/>
            </a:endParaRPr>
          </a:p>
          <a:p>
            <a:pPr>
              <a:buFont typeface="Arial" pitchFamily="34" charset="0"/>
              <a:buChar char="•"/>
            </a:pPr>
            <a:r>
              <a:rPr lang="en-IN" b="1" dirty="0" smtClean="0">
                <a:latin typeface="Times New Roman" pitchFamily="18" charset="0"/>
                <a:cs typeface="Times New Roman" pitchFamily="18" charset="0"/>
              </a:rPr>
              <a:t> To facilitate agro-forestry activities.</a:t>
            </a:r>
          </a:p>
          <a:p>
            <a:pPr>
              <a:buFont typeface="Arial" pitchFamily="34" charset="0"/>
              <a:buChar char="•"/>
            </a:pPr>
            <a:endParaRPr lang="en-US" b="1" dirty="0" smtClean="0">
              <a:latin typeface="Times New Roman" pitchFamily="18" charset="0"/>
              <a:cs typeface="Times New Roman" pitchFamily="18" charset="0"/>
            </a:endParaRPr>
          </a:p>
          <a:p>
            <a:pPr>
              <a:buFont typeface="Arial" pitchFamily="34" charset="0"/>
              <a:buChar char="•"/>
            </a:pPr>
            <a:endParaRPr lang="en-US" b="1" dirty="0" smtClean="0">
              <a:latin typeface="Times New Roman" pitchFamily="18" charset="0"/>
              <a:cs typeface="Times New Roman" pitchFamily="18" charset="0"/>
            </a:endParaRPr>
          </a:p>
          <a:p>
            <a:endParaRPr lang="en-IN" b="1" dirty="0">
              <a:latin typeface="Times New Roman" pitchFamily="18" charset="0"/>
              <a:cs typeface="Times New Roman" pitchFamily="18" charset="0"/>
            </a:endParaRPr>
          </a:p>
        </p:txBody>
      </p:sp>
      <p:sp>
        <p:nvSpPr>
          <p:cNvPr id="7" name="Rectangle 6"/>
          <p:cNvSpPr/>
          <p:nvPr/>
        </p:nvSpPr>
        <p:spPr>
          <a:xfrm>
            <a:off x="838494" y="1825562"/>
            <a:ext cx="1168910" cy="584775"/>
          </a:xfrm>
          <a:prstGeom prst="rect">
            <a:avLst/>
          </a:prstGeom>
        </p:spPr>
        <p:txBody>
          <a:bodyPr wrap="none">
            <a:spAutoFit/>
          </a:bodyPr>
          <a:lstStyle/>
          <a:p>
            <a:r>
              <a:rPr lang="en-US" sz="3200" b="1" dirty="0" smtClean="0">
                <a:solidFill>
                  <a:schemeClr val="accent2">
                    <a:lumMod val="75000"/>
                  </a:schemeClr>
                </a:solidFill>
              </a:rPr>
              <a:t>Need</a:t>
            </a:r>
            <a:endParaRPr lang="en-IN" sz="3200" b="1" dirty="0">
              <a:solidFill>
                <a:schemeClr val="accent2">
                  <a:lumMod val="75000"/>
                </a:schemeClr>
              </a:solidFill>
            </a:endParaRPr>
          </a:p>
        </p:txBody>
      </p:sp>
    </p:spTree>
    <p:extLst>
      <p:ext uri="{BB962C8B-B14F-4D97-AF65-F5344CB8AC3E}">
        <p14:creationId xmlns="" xmlns:p14="http://schemas.microsoft.com/office/powerpoint/2010/main" val="5210406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447" y="254759"/>
            <a:ext cx="8596668" cy="864357"/>
          </a:xfrm>
        </p:spPr>
        <p:txBody>
          <a:bodyPr/>
          <a:lstStyle/>
          <a:p>
            <a:pPr algn="ctr"/>
            <a:r>
              <a:rPr lang="en-IN" b="1" dirty="0" smtClean="0">
                <a:solidFill>
                  <a:schemeClr val="accent2">
                    <a:lumMod val="75000"/>
                  </a:schemeClr>
                </a:solidFill>
              </a:rPr>
              <a:t>Features and Functionalities</a:t>
            </a:r>
            <a:endParaRPr lang="en-IN" b="1" dirty="0">
              <a:solidFill>
                <a:schemeClr val="accent2">
                  <a:lumMod val="75000"/>
                </a:schemeClr>
              </a:solidFill>
            </a:endParaRPr>
          </a:p>
        </p:txBody>
      </p:sp>
      <p:sp>
        <p:nvSpPr>
          <p:cNvPr id="3" name="Content Placeholder 2"/>
          <p:cNvSpPr>
            <a:spLocks noGrp="1"/>
          </p:cNvSpPr>
          <p:nvPr>
            <p:ph idx="1"/>
          </p:nvPr>
        </p:nvSpPr>
        <p:spPr>
          <a:xfrm>
            <a:off x="372534" y="1003300"/>
            <a:ext cx="9076266" cy="5626669"/>
          </a:xfrm>
        </p:spPr>
        <p:txBody>
          <a:bodyPr>
            <a:normAutofit fontScale="25000" lnSpcReduction="20000"/>
          </a:bodyPr>
          <a:lstStyle/>
          <a:p>
            <a:pPr lvl="0">
              <a:buNone/>
            </a:pPr>
            <a:endParaRPr lang="en-US" b="1" dirty="0" smtClean="0"/>
          </a:p>
          <a:p>
            <a:pPr lvl="0"/>
            <a:r>
              <a:rPr lang="en-US" sz="7200" b="1" dirty="0" smtClean="0">
                <a:latin typeface="Times New Roman" pitchFamily="18" charset="0"/>
                <a:cs typeface="Times New Roman" pitchFamily="18" charset="0"/>
              </a:rPr>
              <a:t>It is a role based and work flow based application</a:t>
            </a:r>
          </a:p>
          <a:p>
            <a:pPr lvl="0"/>
            <a:endParaRPr lang="en-US" sz="7200" b="1" dirty="0" smtClean="0">
              <a:latin typeface="Times New Roman" pitchFamily="18" charset="0"/>
              <a:cs typeface="Times New Roman" pitchFamily="18" charset="0"/>
            </a:endParaRPr>
          </a:p>
          <a:p>
            <a:pPr lvl="0"/>
            <a:r>
              <a:rPr lang="en-US" sz="7200" b="1" dirty="0" smtClean="0">
                <a:latin typeface="Times New Roman" pitchFamily="18" charset="0"/>
                <a:cs typeface="Times New Roman" pitchFamily="18" charset="0"/>
              </a:rPr>
              <a:t>Online registration and submission of the Application for Transit Permit or NOC</a:t>
            </a:r>
          </a:p>
          <a:p>
            <a:pPr lvl="0"/>
            <a:endParaRPr lang="en-US" sz="7200" b="1" dirty="0" smtClean="0">
              <a:latin typeface="Times New Roman" pitchFamily="18" charset="0"/>
              <a:cs typeface="Times New Roman" pitchFamily="18" charset="0"/>
            </a:endParaRPr>
          </a:p>
          <a:p>
            <a:pPr lvl="0"/>
            <a:r>
              <a:rPr lang="en-US" sz="7200" b="1" dirty="0" smtClean="0">
                <a:latin typeface="Times New Roman" pitchFamily="18" charset="0"/>
                <a:cs typeface="Times New Roman" pitchFamily="18" charset="0"/>
              </a:rPr>
              <a:t>Every State have state specific acts and rules regarding transit passes. The system  incorporates these in the e-transit system.</a:t>
            </a:r>
          </a:p>
          <a:p>
            <a:pPr lvl="0"/>
            <a:endParaRPr lang="en-US" sz="7200" b="1" dirty="0" smtClean="0">
              <a:latin typeface="Times New Roman" pitchFamily="18" charset="0"/>
              <a:cs typeface="Times New Roman" pitchFamily="18" charset="0"/>
            </a:endParaRPr>
          </a:p>
          <a:p>
            <a:pPr lvl="0"/>
            <a:r>
              <a:rPr lang="en-US" sz="7200" b="1" dirty="0" smtClean="0">
                <a:latin typeface="Times New Roman" pitchFamily="18" charset="0"/>
                <a:cs typeface="Times New Roman" pitchFamily="18" charset="0"/>
              </a:rPr>
              <a:t>Online application for Species grown on private land which are exempted from transit pass regime.</a:t>
            </a:r>
          </a:p>
          <a:p>
            <a:pPr lvl="0"/>
            <a:endParaRPr lang="en-US" sz="7200" b="1" dirty="0" smtClean="0">
              <a:latin typeface="Times New Roman" pitchFamily="18" charset="0"/>
              <a:cs typeface="Times New Roman" pitchFamily="18" charset="0"/>
            </a:endParaRPr>
          </a:p>
          <a:p>
            <a:pPr lvl="0"/>
            <a:r>
              <a:rPr lang="en-US" sz="7200" b="1" dirty="0" smtClean="0">
                <a:latin typeface="Times New Roman" pitchFamily="18" charset="0"/>
                <a:cs typeface="Times New Roman" pitchFamily="18" charset="0"/>
              </a:rPr>
              <a:t>Online application submission for Species grown on private land which are not exempted from transit pass regime.</a:t>
            </a:r>
          </a:p>
          <a:p>
            <a:pPr lvl="0"/>
            <a:endParaRPr lang="en-US" sz="7200" b="1" dirty="0" smtClean="0">
              <a:latin typeface="Times New Roman" pitchFamily="18" charset="0"/>
              <a:cs typeface="Times New Roman" pitchFamily="18" charset="0"/>
            </a:endParaRPr>
          </a:p>
          <a:p>
            <a:r>
              <a:rPr lang="en-US" sz="7200" b="1" dirty="0" smtClean="0">
                <a:latin typeface="Times New Roman" pitchFamily="18" charset="0"/>
                <a:cs typeface="Times New Roman" pitchFamily="18" charset="0"/>
              </a:rPr>
              <a:t>Online generation of Transit Permit or NOC on the basis of category of species</a:t>
            </a:r>
            <a:endParaRPr lang="en-IN" sz="7200" b="1" dirty="0" smtClean="0">
              <a:latin typeface="Times New Roman" pitchFamily="18" charset="0"/>
              <a:cs typeface="Times New Roman" pitchFamily="18" charset="0"/>
            </a:endParaRPr>
          </a:p>
          <a:p>
            <a:pPr lvl="0">
              <a:buNone/>
            </a:pPr>
            <a:endParaRPr lang="en-US" sz="7200" b="1" dirty="0" smtClean="0">
              <a:latin typeface="Times New Roman" pitchFamily="18" charset="0"/>
              <a:cs typeface="Times New Roman" pitchFamily="18" charset="0"/>
            </a:endParaRPr>
          </a:p>
          <a:p>
            <a:endParaRPr lang="en-IN" sz="7200" b="1" dirty="0" smtClean="0">
              <a:latin typeface="Times New Roman" pitchFamily="18" charset="0"/>
              <a:cs typeface="Times New Roman" pitchFamily="18" charset="0"/>
            </a:endParaRPr>
          </a:p>
          <a:p>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447" y="254759"/>
            <a:ext cx="8596668" cy="864357"/>
          </a:xfrm>
        </p:spPr>
        <p:txBody>
          <a:bodyPr/>
          <a:lstStyle/>
          <a:p>
            <a:pPr algn="ctr"/>
            <a:r>
              <a:rPr lang="en-IN" b="1" dirty="0" smtClean="0">
                <a:solidFill>
                  <a:schemeClr val="accent2">
                    <a:lumMod val="75000"/>
                  </a:schemeClr>
                </a:solidFill>
              </a:rPr>
              <a:t>Features and Functionalities</a:t>
            </a:r>
            <a:endParaRPr lang="en-IN" b="1" dirty="0">
              <a:solidFill>
                <a:schemeClr val="accent2">
                  <a:lumMod val="75000"/>
                </a:schemeClr>
              </a:solidFill>
            </a:endParaRPr>
          </a:p>
        </p:txBody>
      </p:sp>
      <p:sp>
        <p:nvSpPr>
          <p:cNvPr id="3" name="Content Placeholder 2"/>
          <p:cNvSpPr>
            <a:spLocks noGrp="1"/>
          </p:cNvSpPr>
          <p:nvPr>
            <p:ph idx="1"/>
          </p:nvPr>
        </p:nvSpPr>
        <p:spPr>
          <a:xfrm>
            <a:off x="372534" y="1003300"/>
            <a:ext cx="9076266" cy="5626669"/>
          </a:xfrm>
        </p:spPr>
        <p:txBody>
          <a:bodyPr>
            <a:normAutofit fontScale="25000" lnSpcReduction="20000"/>
          </a:bodyPr>
          <a:lstStyle/>
          <a:p>
            <a:pPr lvl="0">
              <a:buNone/>
            </a:pPr>
            <a:endParaRPr lang="en-US" b="1" dirty="0" smtClean="0"/>
          </a:p>
          <a:p>
            <a:r>
              <a:rPr lang="en-US" sz="7200" b="1" dirty="0" smtClean="0">
                <a:latin typeface="Times New Roman" pitchFamily="18" charset="0"/>
                <a:cs typeface="Times New Roman" pitchFamily="18" charset="0"/>
              </a:rPr>
              <a:t>The probable route of transportation as a part of transit Permit</a:t>
            </a:r>
          </a:p>
          <a:p>
            <a:endParaRPr lang="en-US" sz="7200" b="1" dirty="0" smtClean="0">
              <a:latin typeface="Times New Roman" pitchFamily="18" charset="0"/>
              <a:cs typeface="Times New Roman" pitchFamily="18" charset="0"/>
            </a:endParaRPr>
          </a:p>
          <a:p>
            <a:r>
              <a:rPr lang="en-US" sz="7200" b="1" dirty="0" smtClean="0">
                <a:latin typeface="Times New Roman" pitchFamily="18" charset="0"/>
                <a:cs typeface="Times New Roman" pitchFamily="18" charset="0"/>
              </a:rPr>
              <a:t>Driver details can be changed at the time of downloading of Transit Permit</a:t>
            </a:r>
            <a:endParaRPr lang="en-IN" sz="7200" b="1" dirty="0" smtClean="0">
              <a:latin typeface="Times New Roman" pitchFamily="18" charset="0"/>
              <a:cs typeface="Times New Roman" pitchFamily="18" charset="0"/>
            </a:endParaRPr>
          </a:p>
          <a:p>
            <a:pPr>
              <a:buNone/>
            </a:pPr>
            <a:endParaRPr lang="en-IN" sz="7200" b="1" dirty="0" smtClean="0">
              <a:latin typeface="Times New Roman" pitchFamily="18" charset="0"/>
              <a:cs typeface="Times New Roman" pitchFamily="18" charset="0"/>
            </a:endParaRPr>
          </a:p>
          <a:p>
            <a:pPr lvl="0"/>
            <a:r>
              <a:rPr lang="en-US" sz="7200" b="1" dirty="0" smtClean="0">
                <a:latin typeface="Times New Roman" pitchFamily="18" charset="0"/>
                <a:cs typeface="Times New Roman" pitchFamily="18" charset="0"/>
              </a:rPr>
              <a:t>Mobile app : for filling the details by the applicant. It will facilitate the inspecting authority to carry out inspection. TP verifier can verify at barriers or any other officers can verify TP/NOC during the movement.</a:t>
            </a:r>
            <a:endParaRPr lang="en-IN" sz="7200" b="1" dirty="0" smtClean="0">
              <a:latin typeface="Times New Roman" pitchFamily="18" charset="0"/>
              <a:cs typeface="Times New Roman" pitchFamily="18" charset="0"/>
            </a:endParaRPr>
          </a:p>
          <a:p>
            <a:pPr>
              <a:buNone/>
            </a:pPr>
            <a:endParaRPr lang="en-IN" sz="7200" b="1" dirty="0" smtClean="0">
              <a:latin typeface="Times New Roman" pitchFamily="18" charset="0"/>
              <a:cs typeface="Times New Roman" pitchFamily="18" charset="0"/>
            </a:endParaRPr>
          </a:p>
          <a:p>
            <a:pPr lvl="0"/>
            <a:r>
              <a:rPr lang="en-IN" sz="7200" b="1" dirty="0" smtClean="0">
                <a:latin typeface="Times New Roman" pitchFamily="18" charset="0"/>
                <a:cs typeface="Times New Roman" pitchFamily="18" charset="0"/>
              </a:rPr>
              <a:t>Dashboard with two different features:  First feature for monitoring  the status of TP in terms of TP Processing i.e., TP issued, Not recommended, TP Pending. Second feature for   Tracking TP for Complete, Incomplete and expired TPs on the basis of crossing the barriers during the movement. </a:t>
            </a:r>
          </a:p>
          <a:p>
            <a:pPr>
              <a:buNone/>
            </a:pPr>
            <a:r>
              <a:rPr lang="en-US" sz="7200" b="1" dirty="0" smtClean="0">
                <a:latin typeface="Times New Roman" pitchFamily="18" charset="0"/>
                <a:cs typeface="Times New Roman" pitchFamily="18" charset="0"/>
              </a:rPr>
              <a:t>  </a:t>
            </a:r>
            <a:endParaRPr lang="en-IN" sz="7200" b="1" dirty="0" smtClean="0">
              <a:latin typeface="Times New Roman" pitchFamily="18" charset="0"/>
              <a:cs typeface="Times New Roman" pitchFamily="18" charset="0"/>
            </a:endParaRPr>
          </a:p>
          <a:p>
            <a:pPr lvl="0"/>
            <a:r>
              <a:rPr lang="en-US" sz="7200" b="1" dirty="0" smtClean="0">
                <a:latin typeface="Times New Roman" pitchFamily="18" charset="0"/>
                <a:cs typeface="Times New Roman" pitchFamily="18" charset="0"/>
              </a:rPr>
              <a:t>Verifying the movement of the vehicle by scanning the QR Code generated through the system</a:t>
            </a:r>
            <a:endParaRPr lang="en-IN" sz="7200" b="1" dirty="0" smtClean="0">
              <a:latin typeface="Times New Roman" pitchFamily="18" charset="0"/>
              <a:cs typeface="Times New Roman" pitchFamily="18" charset="0"/>
            </a:endParaRPr>
          </a:p>
          <a:p>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093093" y="317601"/>
            <a:ext cx="2565895" cy="369332"/>
          </a:xfrm>
          <a:prstGeom prst="rect">
            <a:avLst/>
          </a:prstGeom>
          <a:ln>
            <a:solidFill>
              <a:schemeClr val="tx1"/>
            </a:solidFill>
          </a:ln>
        </p:spPr>
        <p:txBody>
          <a:bodyPr wrap="none">
            <a:spAutoFit/>
          </a:bodyPr>
          <a:lstStyle/>
          <a:p>
            <a:r>
              <a:rPr lang="en-IN" b="1" dirty="0" smtClean="0"/>
              <a:t>Applicant Registration</a:t>
            </a:r>
            <a:endParaRPr lang="en-IN" b="1" dirty="0"/>
          </a:p>
        </p:txBody>
      </p:sp>
      <p:sp>
        <p:nvSpPr>
          <p:cNvPr id="8" name="Rectangle 7"/>
          <p:cNvSpPr/>
          <p:nvPr/>
        </p:nvSpPr>
        <p:spPr>
          <a:xfrm>
            <a:off x="4393343" y="822567"/>
            <a:ext cx="2307427" cy="369332"/>
          </a:xfrm>
          <a:prstGeom prst="rect">
            <a:avLst/>
          </a:prstGeom>
          <a:ln>
            <a:solidFill>
              <a:schemeClr val="tx1"/>
            </a:solidFill>
          </a:ln>
        </p:spPr>
        <p:txBody>
          <a:bodyPr wrap="none">
            <a:spAutoFit/>
          </a:bodyPr>
          <a:lstStyle/>
          <a:p>
            <a:r>
              <a:rPr lang="en-IN" b="1" dirty="0" smtClean="0"/>
              <a:t>Fill Personal Details</a:t>
            </a:r>
            <a:endParaRPr lang="en-IN" b="1" dirty="0"/>
          </a:p>
        </p:txBody>
      </p:sp>
      <p:sp>
        <p:nvSpPr>
          <p:cNvPr id="9" name="Rectangle 8"/>
          <p:cNvSpPr/>
          <p:nvPr/>
        </p:nvSpPr>
        <p:spPr>
          <a:xfrm>
            <a:off x="5978758" y="1589120"/>
            <a:ext cx="1345240" cy="369332"/>
          </a:xfrm>
          <a:prstGeom prst="rect">
            <a:avLst/>
          </a:prstGeom>
          <a:ln>
            <a:solidFill>
              <a:schemeClr val="tx1"/>
            </a:solidFill>
          </a:ln>
        </p:spPr>
        <p:txBody>
          <a:bodyPr wrap="none">
            <a:spAutoFit/>
          </a:bodyPr>
          <a:lstStyle/>
          <a:p>
            <a:r>
              <a:rPr lang="en-IN" b="1" dirty="0" smtClean="0"/>
              <a:t>Category 2</a:t>
            </a:r>
            <a:endParaRPr lang="en-IN" b="1" dirty="0"/>
          </a:p>
        </p:txBody>
      </p:sp>
      <p:sp>
        <p:nvSpPr>
          <p:cNvPr id="10" name="Rectangle 9"/>
          <p:cNvSpPr/>
          <p:nvPr/>
        </p:nvSpPr>
        <p:spPr>
          <a:xfrm>
            <a:off x="3674561" y="1550450"/>
            <a:ext cx="1345240" cy="369332"/>
          </a:xfrm>
          <a:prstGeom prst="rect">
            <a:avLst/>
          </a:prstGeom>
          <a:ln>
            <a:solidFill>
              <a:schemeClr val="tx1"/>
            </a:solidFill>
          </a:ln>
        </p:spPr>
        <p:txBody>
          <a:bodyPr wrap="none">
            <a:spAutoFit/>
          </a:bodyPr>
          <a:lstStyle/>
          <a:p>
            <a:r>
              <a:rPr lang="en-IN" b="1" dirty="0" smtClean="0"/>
              <a:t>Category 1</a:t>
            </a:r>
            <a:endParaRPr lang="en-IN" b="1" dirty="0"/>
          </a:p>
        </p:txBody>
      </p:sp>
      <p:sp>
        <p:nvSpPr>
          <p:cNvPr id="11" name="Rectangle 10"/>
          <p:cNvSpPr/>
          <p:nvPr/>
        </p:nvSpPr>
        <p:spPr>
          <a:xfrm>
            <a:off x="3704130" y="2084988"/>
            <a:ext cx="1324402" cy="369332"/>
          </a:xfrm>
          <a:prstGeom prst="rect">
            <a:avLst/>
          </a:prstGeom>
          <a:ln>
            <a:solidFill>
              <a:schemeClr val="tx1"/>
            </a:solidFill>
          </a:ln>
        </p:spPr>
        <p:txBody>
          <a:bodyPr wrap="none">
            <a:spAutoFit/>
          </a:bodyPr>
          <a:lstStyle/>
          <a:p>
            <a:r>
              <a:rPr lang="en-IN" b="1" dirty="0" smtClean="0"/>
              <a:t>Fill Details</a:t>
            </a:r>
            <a:endParaRPr lang="en-IN" b="1" dirty="0"/>
          </a:p>
        </p:txBody>
      </p:sp>
      <p:sp>
        <p:nvSpPr>
          <p:cNvPr id="12" name="Rectangle 11"/>
          <p:cNvSpPr/>
          <p:nvPr/>
        </p:nvSpPr>
        <p:spPr>
          <a:xfrm>
            <a:off x="5999227" y="2100909"/>
            <a:ext cx="1324402" cy="369332"/>
          </a:xfrm>
          <a:prstGeom prst="rect">
            <a:avLst/>
          </a:prstGeom>
          <a:ln>
            <a:solidFill>
              <a:schemeClr val="tx1"/>
            </a:solidFill>
          </a:ln>
        </p:spPr>
        <p:txBody>
          <a:bodyPr wrap="none">
            <a:spAutoFit/>
          </a:bodyPr>
          <a:lstStyle/>
          <a:p>
            <a:r>
              <a:rPr lang="en-IN" b="1" dirty="0" smtClean="0"/>
              <a:t>Fill Details</a:t>
            </a:r>
            <a:endParaRPr lang="en-IN" b="1" dirty="0"/>
          </a:p>
        </p:txBody>
      </p:sp>
      <p:sp>
        <p:nvSpPr>
          <p:cNvPr id="13" name="Rectangle 12"/>
          <p:cNvSpPr/>
          <p:nvPr/>
        </p:nvSpPr>
        <p:spPr>
          <a:xfrm>
            <a:off x="3119539" y="2660469"/>
            <a:ext cx="2600392" cy="646331"/>
          </a:xfrm>
          <a:prstGeom prst="rect">
            <a:avLst/>
          </a:prstGeom>
          <a:ln>
            <a:solidFill>
              <a:schemeClr val="tx1"/>
            </a:solidFill>
          </a:ln>
        </p:spPr>
        <p:txBody>
          <a:bodyPr wrap="none">
            <a:spAutoFit/>
          </a:bodyPr>
          <a:lstStyle/>
          <a:p>
            <a:pPr algn="ctr"/>
            <a:r>
              <a:rPr lang="en-IN" b="1" dirty="0" smtClean="0"/>
              <a:t>Supportive documents</a:t>
            </a:r>
          </a:p>
          <a:p>
            <a:pPr algn="ctr"/>
            <a:r>
              <a:rPr lang="en-IN" b="1" dirty="0" smtClean="0"/>
              <a:t> &amp; Route Details</a:t>
            </a:r>
            <a:endParaRPr lang="en-IN" b="1" dirty="0"/>
          </a:p>
        </p:txBody>
      </p:sp>
      <p:sp>
        <p:nvSpPr>
          <p:cNvPr id="14" name="Rectangle 13"/>
          <p:cNvSpPr/>
          <p:nvPr/>
        </p:nvSpPr>
        <p:spPr>
          <a:xfrm>
            <a:off x="5810422" y="2676390"/>
            <a:ext cx="2600392" cy="646331"/>
          </a:xfrm>
          <a:prstGeom prst="rect">
            <a:avLst/>
          </a:prstGeom>
          <a:ln>
            <a:solidFill>
              <a:schemeClr val="tx1"/>
            </a:solidFill>
          </a:ln>
        </p:spPr>
        <p:txBody>
          <a:bodyPr wrap="none">
            <a:spAutoFit/>
          </a:bodyPr>
          <a:lstStyle/>
          <a:p>
            <a:pPr algn="ctr"/>
            <a:r>
              <a:rPr lang="en-IN" b="1" dirty="0" smtClean="0"/>
              <a:t>Supportive documents</a:t>
            </a:r>
          </a:p>
          <a:p>
            <a:pPr algn="ctr"/>
            <a:r>
              <a:rPr lang="en-IN" b="1" dirty="0" smtClean="0"/>
              <a:t> &amp; Route Details</a:t>
            </a:r>
            <a:endParaRPr lang="en-IN" b="1" dirty="0"/>
          </a:p>
        </p:txBody>
      </p:sp>
      <p:sp>
        <p:nvSpPr>
          <p:cNvPr id="15" name="Rectangle 14"/>
          <p:cNvSpPr/>
          <p:nvPr/>
        </p:nvSpPr>
        <p:spPr>
          <a:xfrm>
            <a:off x="6062912" y="3502075"/>
            <a:ext cx="2756340" cy="369332"/>
          </a:xfrm>
          <a:prstGeom prst="rect">
            <a:avLst/>
          </a:prstGeom>
          <a:ln>
            <a:solidFill>
              <a:schemeClr val="tx1"/>
            </a:solidFill>
          </a:ln>
        </p:spPr>
        <p:txBody>
          <a:bodyPr wrap="square">
            <a:spAutoFit/>
          </a:bodyPr>
          <a:lstStyle/>
          <a:p>
            <a:pPr algn="ctr"/>
            <a:r>
              <a:rPr lang="en-IN" b="1" dirty="0" smtClean="0"/>
              <a:t>Range Officer</a:t>
            </a:r>
            <a:endParaRPr lang="en-IN" b="1" dirty="0"/>
          </a:p>
        </p:txBody>
      </p:sp>
      <p:sp>
        <p:nvSpPr>
          <p:cNvPr id="18" name="Rectangle 17"/>
          <p:cNvSpPr/>
          <p:nvPr/>
        </p:nvSpPr>
        <p:spPr>
          <a:xfrm>
            <a:off x="7846275" y="4050320"/>
            <a:ext cx="1609736" cy="369332"/>
          </a:xfrm>
          <a:prstGeom prst="rect">
            <a:avLst/>
          </a:prstGeom>
          <a:ln>
            <a:solidFill>
              <a:schemeClr val="tx1"/>
            </a:solidFill>
          </a:ln>
        </p:spPr>
        <p:txBody>
          <a:bodyPr wrap="square">
            <a:spAutoFit/>
          </a:bodyPr>
          <a:lstStyle/>
          <a:p>
            <a:pPr algn="ctr"/>
            <a:r>
              <a:rPr lang="en-IN" b="1" dirty="0" smtClean="0"/>
              <a:t>Inspection</a:t>
            </a:r>
            <a:endParaRPr lang="en-IN" b="1" dirty="0"/>
          </a:p>
        </p:txBody>
      </p:sp>
      <p:sp>
        <p:nvSpPr>
          <p:cNvPr id="21" name="Rectangle 20"/>
          <p:cNvSpPr/>
          <p:nvPr/>
        </p:nvSpPr>
        <p:spPr>
          <a:xfrm>
            <a:off x="419523" y="5774434"/>
            <a:ext cx="4726615" cy="369332"/>
          </a:xfrm>
          <a:prstGeom prst="rect">
            <a:avLst/>
          </a:prstGeom>
          <a:ln>
            <a:solidFill>
              <a:schemeClr val="tx1"/>
            </a:solidFill>
          </a:ln>
        </p:spPr>
        <p:txBody>
          <a:bodyPr wrap="none">
            <a:spAutoFit/>
          </a:bodyPr>
          <a:lstStyle/>
          <a:p>
            <a:r>
              <a:rPr lang="en-IN" b="1" dirty="0" smtClean="0"/>
              <a:t>NOC/TP will be available at applicant area</a:t>
            </a:r>
            <a:endParaRPr lang="en-IN" b="1" dirty="0"/>
          </a:p>
        </p:txBody>
      </p:sp>
      <p:sp>
        <p:nvSpPr>
          <p:cNvPr id="22" name="Rectangle 21"/>
          <p:cNvSpPr/>
          <p:nvPr/>
        </p:nvSpPr>
        <p:spPr>
          <a:xfrm>
            <a:off x="571952" y="6227084"/>
            <a:ext cx="2539926" cy="369332"/>
          </a:xfrm>
          <a:prstGeom prst="rect">
            <a:avLst/>
          </a:prstGeom>
          <a:ln>
            <a:solidFill>
              <a:schemeClr val="tx1"/>
            </a:solidFill>
          </a:ln>
        </p:spPr>
        <p:txBody>
          <a:bodyPr wrap="none">
            <a:spAutoFit/>
          </a:bodyPr>
          <a:lstStyle/>
          <a:p>
            <a:r>
              <a:rPr lang="en-IN" b="1" dirty="0" smtClean="0"/>
              <a:t>Verified at check Post</a:t>
            </a:r>
            <a:endParaRPr lang="en-IN" b="1" dirty="0"/>
          </a:p>
        </p:txBody>
      </p:sp>
      <p:sp>
        <p:nvSpPr>
          <p:cNvPr id="23" name="Rectangle 22"/>
          <p:cNvSpPr/>
          <p:nvPr/>
        </p:nvSpPr>
        <p:spPr>
          <a:xfrm>
            <a:off x="3522154" y="6243006"/>
            <a:ext cx="2790187" cy="369332"/>
          </a:xfrm>
          <a:prstGeom prst="rect">
            <a:avLst/>
          </a:prstGeom>
          <a:ln>
            <a:solidFill>
              <a:schemeClr val="tx1"/>
            </a:solidFill>
          </a:ln>
        </p:spPr>
        <p:txBody>
          <a:bodyPr wrap="none">
            <a:spAutoFit/>
          </a:bodyPr>
          <a:lstStyle/>
          <a:p>
            <a:r>
              <a:rPr lang="en-IN" b="1" dirty="0" smtClean="0"/>
              <a:t>Destination (TP expires)</a:t>
            </a:r>
            <a:endParaRPr lang="en-IN" b="1" dirty="0"/>
          </a:p>
        </p:txBody>
      </p:sp>
      <p:cxnSp>
        <p:nvCxnSpPr>
          <p:cNvPr id="36" name="Straight Arrow Connector 35"/>
          <p:cNvCxnSpPr/>
          <p:nvPr/>
        </p:nvCxnSpPr>
        <p:spPr>
          <a:xfrm rot="5400000">
            <a:off x="5286754" y="804427"/>
            <a:ext cx="272955"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rot="5400000">
            <a:off x="5275380" y="1270726"/>
            <a:ext cx="272955"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4295038" y="1386675"/>
            <a:ext cx="2436102" cy="23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rot="5400000">
            <a:off x="6601487" y="1532310"/>
            <a:ext cx="272955"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rot="5400000">
            <a:off x="4147164" y="1520937"/>
            <a:ext cx="272955"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rot="5400000">
            <a:off x="6603762" y="2039554"/>
            <a:ext cx="272955"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rot="5400000">
            <a:off x="4147165" y="1998610"/>
            <a:ext cx="272955"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rot="5400000">
            <a:off x="6617410" y="2599112"/>
            <a:ext cx="272955"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rot="5400000">
            <a:off x="4147165" y="2585464"/>
            <a:ext cx="272955"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rot="16200000" flipH="1">
            <a:off x="7230582" y="3387109"/>
            <a:ext cx="256973" cy="2755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rot="16200000" flipH="1">
            <a:off x="8514323" y="4542824"/>
            <a:ext cx="275180" cy="154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rot="5400000">
            <a:off x="1324354" y="6190752"/>
            <a:ext cx="272955"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23" idx="1"/>
          </p:cNvCxnSpPr>
          <p:nvPr/>
        </p:nvCxnSpPr>
        <p:spPr>
          <a:xfrm flipV="1">
            <a:off x="2966615" y="6427672"/>
            <a:ext cx="555539" cy="4058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rot="5400000">
            <a:off x="8215951" y="3957850"/>
            <a:ext cx="122836" cy="1365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rot="5400000">
            <a:off x="928035" y="4244441"/>
            <a:ext cx="2838733" cy="2732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6635603" y="829450"/>
            <a:ext cx="1296537" cy="307777"/>
          </a:xfrm>
          <a:prstGeom prst="rect">
            <a:avLst/>
          </a:prstGeom>
          <a:noFill/>
        </p:spPr>
        <p:txBody>
          <a:bodyPr wrap="square" rtlCol="0">
            <a:spAutoFit/>
          </a:bodyPr>
          <a:lstStyle/>
          <a:p>
            <a:r>
              <a:rPr lang="en-US" sz="1400" dirty="0" smtClean="0"/>
              <a:t>(One time)</a:t>
            </a:r>
            <a:endParaRPr lang="en-US" sz="1400" dirty="0"/>
          </a:p>
        </p:txBody>
      </p:sp>
      <p:cxnSp>
        <p:nvCxnSpPr>
          <p:cNvPr id="117" name="Straight Connector 116"/>
          <p:cNvCxnSpPr/>
          <p:nvPr/>
        </p:nvCxnSpPr>
        <p:spPr>
          <a:xfrm>
            <a:off x="2374710" y="2838734"/>
            <a:ext cx="742048" cy="128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0" name="Rectangle 129"/>
          <p:cNvSpPr/>
          <p:nvPr/>
        </p:nvSpPr>
        <p:spPr>
          <a:xfrm>
            <a:off x="6482679" y="5879060"/>
            <a:ext cx="2906973" cy="369332"/>
          </a:xfrm>
          <a:prstGeom prst="rect">
            <a:avLst/>
          </a:prstGeom>
          <a:ln>
            <a:solidFill>
              <a:schemeClr val="tx1"/>
            </a:solidFill>
          </a:ln>
        </p:spPr>
        <p:txBody>
          <a:bodyPr wrap="square">
            <a:spAutoFit/>
          </a:bodyPr>
          <a:lstStyle/>
          <a:p>
            <a:r>
              <a:rPr lang="en-US" dirty="0" smtClean="0"/>
              <a:t>TP not Recommended</a:t>
            </a:r>
          </a:p>
        </p:txBody>
      </p:sp>
      <p:sp>
        <p:nvSpPr>
          <p:cNvPr id="131" name="Rectangle 130"/>
          <p:cNvSpPr/>
          <p:nvPr/>
        </p:nvSpPr>
        <p:spPr>
          <a:xfrm>
            <a:off x="6482680" y="6288493"/>
            <a:ext cx="2893325" cy="369332"/>
          </a:xfrm>
          <a:prstGeom prst="rect">
            <a:avLst/>
          </a:prstGeom>
          <a:ln>
            <a:solidFill>
              <a:schemeClr val="tx1"/>
            </a:solidFill>
          </a:ln>
        </p:spPr>
        <p:txBody>
          <a:bodyPr wrap="square">
            <a:spAutoFit/>
          </a:bodyPr>
          <a:lstStyle/>
          <a:p>
            <a:r>
              <a:rPr lang="en-US" dirty="0" smtClean="0"/>
              <a:t>TP Sent for Issue</a:t>
            </a:r>
          </a:p>
        </p:txBody>
      </p:sp>
      <p:sp>
        <p:nvSpPr>
          <p:cNvPr id="133" name="Rectangle 132"/>
          <p:cNvSpPr/>
          <p:nvPr/>
        </p:nvSpPr>
        <p:spPr>
          <a:xfrm>
            <a:off x="6496327" y="5444606"/>
            <a:ext cx="2879678" cy="369332"/>
          </a:xfrm>
          <a:prstGeom prst="rect">
            <a:avLst/>
          </a:prstGeom>
          <a:ln>
            <a:solidFill>
              <a:schemeClr val="tx1"/>
            </a:solidFill>
          </a:ln>
        </p:spPr>
        <p:txBody>
          <a:bodyPr wrap="square">
            <a:spAutoFit/>
          </a:bodyPr>
          <a:lstStyle/>
          <a:p>
            <a:r>
              <a:rPr lang="en-US" smtClean="0"/>
              <a:t>TP sent </a:t>
            </a:r>
            <a:r>
              <a:rPr lang="en-US" dirty="0" smtClean="0"/>
              <a:t>for Prior Approval</a:t>
            </a:r>
            <a:endParaRPr lang="en-US" dirty="0"/>
          </a:p>
        </p:txBody>
      </p:sp>
      <p:sp>
        <p:nvSpPr>
          <p:cNvPr id="134" name="Rectangle 133"/>
          <p:cNvSpPr/>
          <p:nvPr/>
        </p:nvSpPr>
        <p:spPr>
          <a:xfrm>
            <a:off x="6498601" y="5078391"/>
            <a:ext cx="2904699" cy="369332"/>
          </a:xfrm>
          <a:prstGeom prst="rect">
            <a:avLst/>
          </a:prstGeom>
          <a:ln>
            <a:solidFill>
              <a:schemeClr val="tx1"/>
            </a:solidFill>
          </a:ln>
        </p:spPr>
        <p:txBody>
          <a:bodyPr wrap="square">
            <a:spAutoFit/>
          </a:bodyPr>
          <a:lstStyle/>
          <a:p>
            <a:r>
              <a:rPr lang="en-US" dirty="0" smtClean="0"/>
              <a:t>TP Issue</a:t>
            </a:r>
            <a:endParaRPr lang="en-US" dirty="0"/>
          </a:p>
        </p:txBody>
      </p:sp>
      <p:cxnSp>
        <p:nvCxnSpPr>
          <p:cNvPr id="135" name="Straight Arrow Connector 134"/>
          <p:cNvCxnSpPr/>
          <p:nvPr/>
        </p:nvCxnSpPr>
        <p:spPr>
          <a:xfrm rot="5400000">
            <a:off x="2943229" y="5463522"/>
            <a:ext cx="555013" cy="2756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a:stCxn id="134" idx="1"/>
          </p:cNvCxnSpPr>
          <p:nvPr/>
        </p:nvCxnSpPr>
        <p:spPr>
          <a:xfrm rot="10800000">
            <a:off x="3248167" y="5213445"/>
            <a:ext cx="3250434" cy="4961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3" name="TextBox 152"/>
          <p:cNvSpPr txBox="1"/>
          <p:nvPr/>
        </p:nvSpPr>
        <p:spPr>
          <a:xfrm>
            <a:off x="7929349" y="4722127"/>
            <a:ext cx="1446663" cy="307777"/>
          </a:xfrm>
          <a:prstGeom prst="rect">
            <a:avLst/>
          </a:prstGeom>
          <a:noFill/>
        </p:spPr>
        <p:txBody>
          <a:bodyPr wrap="square" rtlCol="0">
            <a:spAutoFit/>
          </a:bodyPr>
          <a:lstStyle/>
          <a:p>
            <a:r>
              <a:rPr lang="en-US" sz="1400" b="1" dirty="0" smtClean="0"/>
              <a:t>Decision</a:t>
            </a:r>
            <a:r>
              <a:rPr lang="en-US" sz="1400" dirty="0" smtClean="0"/>
              <a:t>s</a:t>
            </a:r>
            <a:endParaRPr lang="en-US" sz="1400" dirty="0"/>
          </a:p>
        </p:txBody>
      </p:sp>
      <p:cxnSp>
        <p:nvCxnSpPr>
          <p:cNvPr id="161" name="Straight Arrow Connector 160"/>
          <p:cNvCxnSpPr/>
          <p:nvPr/>
        </p:nvCxnSpPr>
        <p:spPr>
          <a:xfrm flipV="1">
            <a:off x="9473810" y="5638797"/>
            <a:ext cx="259308" cy="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62" name="Straight Arrow Connector 161"/>
          <p:cNvCxnSpPr/>
          <p:nvPr/>
        </p:nvCxnSpPr>
        <p:spPr>
          <a:xfrm flipV="1">
            <a:off x="9476082" y="6077805"/>
            <a:ext cx="259308" cy="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63" name="Straight Arrow Connector 162"/>
          <p:cNvCxnSpPr/>
          <p:nvPr/>
        </p:nvCxnSpPr>
        <p:spPr>
          <a:xfrm flipV="1">
            <a:off x="9478354" y="6434925"/>
            <a:ext cx="259308" cy="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64" name="TextBox 163"/>
          <p:cNvSpPr txBox="1"/>
          <p:nvPr/>
        </p:nvSpPr>
        <p:spPr>
          <a:xfrm>
            <a:off x="9676253" y="5459104"/>
            <a:ext cx="2593082" cy="276999"/>
          </a:xfrm>
          <a:prstGeom prst="rect">
            <a:avLst/>
          </a:prstGeom>
          <a:noFill/>
        </p:spPr>
        <p:txBody>
          <a:bodyPr wrap="square" rtlCol="0">
            <a:spAutoFit/>
          </a:bodyPr>
          <a:lstStyle/>
          <a:p>
            <a:r>
              <a:rPr lang="en-US" sz="1200" b="1" dirty="0" smtClean="0"/>
              <a:t>Forwarded to Higher authority</a:t>
            </a:r>
            <a:endParaRPr lang="en-US" sz="1200" b="1" dirty="0"/>
          </a:p>
        </p:txBody>
      </p:sp>
      <p:sp>
        <p:nvSpPr>
          <p:cNvPr id="166" name="TextBox 165"/>
          <p:cNvSpPr txBox="1"/>
          <p:nvPr/>
        </p:nvSpPr>
        <p:spPr>
          <a:xfrm>
            <a:off x="9746765" y="5884464"/>
            <a:ext cx="2593082" cy="276999"/>
          </a:xfrm>
          <a:prstGeom prst="rect">
            <a:avLst/>
          </a:prstGeom>
          <a:noFill/>
        </p:spPr>
        <p:txBody>
          <a:bodyPr wrap="square" rtlCol="0">
            <a:spAutoFit/>
          </a:bodyPr>
          <a:lstStyle/>
          <a:p>
            <a:r>
              <a:rPr lang="en-US" sz="1200" b="1" dirty="0" smtClean="0"/>
              <a:t>Rejected </a:t>
            </a:r>
            <a:endParaRPr lang="en-US" sz="1200" b="1" dirty="0"/>
          </a:p>
        </p:txBody>
      </p:sp>
      <p:sp>
        <p:nvSpPr>
          <p:cNvPr id="167" name="TextBox 166"/>
          <p:cNvSpPr txBox="1"/>
          <p:nvPr/>
        </p:nvSpPr>
        <p:spPr>
          <a:xfrm>
            <a:off x="9774062" y="6266596"/>
            <a:ext cx="2593082" cy="276999"/>
          </a:xfrm>
          <a:prstGeom prst="rect">
            <a:avLst/>
          </a:prstGeom>
          <a:noFill/>
        </p:spPr>
        <p:txBody>
          <a:bodyPr wrap="square" rtlCol="0">
            <a:spAutoFit/>
          </a:bodyPr>
          <a:lstStyle/>
          <a:p>
            <a:r>
              <a:rPr lang="en-US" sz="1200" dirty="0" smtClean="0"/>
              <a:t>forwarded to Higher authority</a:t>
            </a:r>
            <a:endParaRPr lang="en-US" sz="1200" dirty="0"/>
          </a:p>
        </p:txBody>
      </p:sp>
      <p:cxnSp>
        <p:nvCxnSpPr>
          <p:cNvPr id="49" name="Straight Arrow Connector 48"/>
          <p:cNvCxnSpPr/>
          <p:nvPr/>
        </p:nvCxnSpPr>
        <p:spPr>
          <a:xfrm rot="5400000">
            <a:off x="6824275" y="4271411"/>
            <a:ext cx="764225" cy="73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7192370" y="4681182"/>
            <a:ext cx="1440358" cy="14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rot="5400000">
            <a:off x="7643141" y="4899205"/>
            <a:ext cx="409380" cy="73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5210406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35013" y="290306"/>
            <a:ext cx="3521122" cy="369332"/>
          </a:xfrm>
          <a:prstGeom prst="rect">
            <a:avLst/>
          </a:prstGeom>
          <a:ln>
            <a:solidFill>
              <a:schemeClr val="tx1"/>
            </a:solidFill>
          </a:ln>
        </p:spPr>
        <p:txBody>
          <a:bodyPr wrap="square">
            <a:spAutoFit/>
          </a:bodyPr>
          <a:lstStyle/>
          <a:p>
            <a:pPr algn="ctr"/>
            <a:r>
              <a:rPr lang="en-IN" b="1" dirty="0" smtClean="0"/>
              <a:t>TP Issuing Authority</a:t>
            </a:r>
            <a:endParaRPr lang="en-IN" b="1" dirty="0"/>
          </a:p>
        </p:txBody>
      </p:sp>
      <p:sp>
        <p:nvSpPr>
          <p:cNvPr id="6" name="Rectangle 5"/>
          <p:cNvSpPr/>
          <p:nvPr/>
        </p:nvSpPr>
        <p:spPr>
          <a:xfrm>
            <a:off x="10085697" y="1160063"/>
            <a:ext cx="2019918" cy="646331"/>
          </a:xfrm>
          <a:prstGeom prst="rect">
            <a:avLst/>
          </a:prstGeom>
          <a:ln>
            <a:solidFill>
              <a:schemeClr val="tx1"/>
            </a:solidFill>
          </a:ln>
        </p:spPr>
        <p:txBody>
          <a:bodyPr wrap="square">
            <a:spAutoFit/>
          </a:bodyPr>
          <a:lstStyle/>
          <a:p>
            <a:pPr algn="ctr"/>
            <a:r>
              <a:rPr lang="en-IN" b="1" dirty="0" smtClean="0"/>
              <a:t>Assistance</a:t>
            </a:r>
          </a:p>
          <a:p>
            <a:pPr algn="ctr"/>
            <a:endParaRPr lang="en-IN" b="1" dirty="0"/>
          </a:p>
        </p:txBody>
      </p:sp>
      <p:cxnSp>
        <p:nvCxnSpPr>
          <p:cNvPr id="7" name="Straight Arrow Connector 6"/>
          <p:cNvCxnSpPr/>
          <p:nvPr/>
        </p:nvCxnSpPr>
        <p:spPr>
          <a:xfrm rot="5400000">
            <a:off x="1351132" y="1037225"/>
            <a:ext cx="245665" cy="1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1487606" y="873457"/>
            <a:ext cx="10031104" cy="40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819907" y="1135042"/>
            <a:ext cx="1691282" cy="369332"/>
          </a:xfrm>
          <a:prstGeom prst="rect">
            <a:avLst/>
          </a:prstGeom>
          <a:ln>
            <a:solidFill>
              <a:schemeClr val="tx1"/>
            </a:solidFill>
          </a:ln>
        </p:spPr>
        <p:txBody>
          <a:bodyPr wrap="square">
            <a:spAutoFit/>
          </a:bodyPr>
          <a:lstStyle/>
          <a:p>
            <a:r>
              <a:rPr lang="en-IN" b="1" dirty="0" smtClean="0"/>
              <a:t>TP Processing</a:t>
            </a:r>
            <a:endParaRPr lang="en-IN" b="1" dirty="0"/>
          </a:p>
        </p:txBody>
      </p:sp>
      <p:cxnSp>
        <p:nvCxnSpPr>
          <p:cNvPr id="10" name="Straight Connector 9"/>
          <p:cNvCxnSpPr/>
          <p:nvPr/>
        </p:nvCxnSpPr>
        <p:spPr>
          <a:xfrm rot="16200000" flipH="1">
            <a:off x="95447" y="2470346"/>
            <a:ext cx="1926793" cy="15913"/>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Arrow Connector 10"/>
          <p:cNvCxnSpPr/>
          <p:nvPr/>
        </p:nvCxnSpPr>
        <p:spPr>
          <a:xfrm>
            <a:off x="1037233" y="1856100"/>
            <a:ext cx="259308"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a:off x="1039505" y="2240516"/>
            <a:ext cx="259308"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a:off x="1055425" y="2611284"/>
            <a:ext cx="259308"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a:off x="1044049" y="2968404"/>
            <a:ext cx="259308"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1310187" y="1733273"/>
            <a:ext cx="3248165" cy="1169551"/>
          </a:xfrm>
          <a:prstGeom prst="rect">
            <a:avLst/>
          </a:prstGeom>
          <a:noFill/>
        </p:spPr>
        <p:txBody>
          <a:bodyPr wrap="square" rtlCol="0">
            <a:spAutoFit/>
          </a:bodyPr>
          <a:lstStyle/>
          <a:p>
            <a:r>
              <a:rPr lang="en-US" sz="1400" b="1" dirty="0" smtClean="0"/>
              <a:t>Submitted Application</a:t>
            </a:r>
          </a:p>
          <a:p>
            <a:endParaRPr lang="en-US" sz="1400" b="1" dirty="0" smtClean="0"/>
          </a:p>
          <a:p>
            <a:r>
              <a:rPr lang="en-US" sz="1400" b="1" dirty="0" smtClean="0"/>
              <a:t>Inspected Applications</a:t>
            </a:r>
          </a:p>
          <a:p>
            <a:endParaRPr lang="en-US" sz="1400" b="1" dirty="0" smtClean="0"/>
          </a:p>
          <a:p>
            <a:endParaRPr lang="en-US" sz="1400" b="1" dirty="0" smtClean="0"/>
          </a:p>
        </p:txBody>
      </p:sp>
      <p:cxnSp>
        <p:nvCxnSpPr>
          <p:cNvPr id="16" name="Straight Arrow Connector 15"/>
          <p:cNvCxnSpPr/>
          <p:nvPr/>
        </p:nvCxnSpPr>
        <p:spPr>
          <a:xfrm rot="5400000">
            <a:off x="11382236" y="1009934"/>
            <a:ext cx="286601" cy="1365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16200000" flipH="1">
            <a:off x="5104290" y="928017"/>
            <a:ext cx="493595" cy="234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4821016" y="1178257"/>
            <a:ext cx="1743557" cy="369332"/>
          </a:xfrm>
          <a:prstGeom prst="rect">
            <a:avLst/>
          </a:prstGeom>
          <a:ln>
            <a:solidFill>
              <a:schemeClr val="tx1"/>
            </a:solidFill>
          </a:ln>
        </p:spPr>
        <p:txBody>
          <a:bodyPr wrap="square">
            <a:spAutoFit/>
          </a:bodyPr>
          <a:lstStyle/>
          <a:p>
            <a:pPr algn="ctr"/>
            <a:r>
              <a:rPr lang="en-IN" b="1" dirty="0" smtClean="0"/>
              <a:t>Update Profile</a:t>
            </a:r>
            <a:endParaRPr lang="en-IN" b="1" dirty="0"/>
          </a:p>
        </p:txBody>
      </p:sp>
      <p:sp>
        <p:nvSpPr>
          <p:cNvPr id="28" name="TextBox 27"/>
          <p:cNvSpPr txBox="1"/>
          <p:nvPr/>
        </p:nvSpPr>
        <p:spPr>
          <a:xfrm>
            <a:off x="1297486" y="2850684"/>
            <a:ext cx="2704532" cy="307777"/>
          </a:xfrm>
          <a:prstGeom prst="rect">
            <a:avLst/>
          </a:prstGeom>
          <a:noFill/>
        </p:spPr>
        <p:txBody>
          <a:bodyPr wrap="square" rtlCol="0">
            <a:spAutoFit/>
          </a:bodyPr>
          <a:lstStyle/>
          <a:p>
            <a:r>
              <a:rPr lang="en-US" sz="1400" b="1" dirty="0" smtClean="0"/>
              <a:t>TP Sent for issue</a:t>
            </a:r>
            <a:endParaRPr lang="en-US" sz="1400" b="1" dirty="0"/>
          </a:p>
        </p:txBody>
      </p:sp>
      <p:sp>
        <p:nvSpPr>
          <p:cNvPr id="29" name="TextBox 28"/>
          <p:cNvSpPr txBox="1"/>
          <p:nvPr/>
        </p:nvSpPr>
        <p:spPr>
          <a:xfrm>
            <a:off x="1325534" y="2484474"/>
            <a:ext cx="3284566" cy="307777"/>
          </a:xfrm>
          <a:prstGeom prst="rect">
            <a:avLst/>
          </a:prstGeom>
          <a:noFill/>
        </p:spPr>
        <p:txBody>
          <a:bodyPr wrap="square" rtlCol="0">
            <a:spAutoFit/>
          </a:bodyPr>
          <a:lstStyle/>
          <a:p>
            <a:r>
              <a:rPr lang="en-US" sz="1400" b="1" dirty="0" smtClean="0"/>
              <a:t>TP sent for Prior approval</a:t>
            </a:r>
            <a:endParaRPr lang="en-US" sz="1400" b="1" dirty="0"/>
          </a:p>
        </p:txBody>
      </p:sp>
      <p:sp>
        <p:nvSpPr>
          <p:cNvPr id="30" name="TextBox 29"/>
          <p:cNvSpPr txBox="1"/>
          <p:nvPr/>
        </p:nvSpPr>
        <p:spPr>
          <a:xfrm>
            <a:off x="1342404" y="3162124"/>
            <a:ext cx="3293096" cy="307777"/>
          </a:xfrm>
          <a:prstGeom prst="rect">
            <a:avLst/>
          </a:prstGeom>
          <a:noFill/>
        </p:spPr>
        <p:txBody>
          <a:bodyPr wrap="square" rtlCol="0">
            <a:spAutoFit/>
          </a:bodyPr>
          <a:lstStyle/>
          <a:p>
            <a:r>
              <a:rPr lang="en-US" sz="1400" b="1" dirty="0" smtClean="0"/>
              <a:t>TP Approved from Higher Authority</a:t>
            </a:r>
            <a:endParaRPr lang="en-US" sz="1400" b="1" dirty="0"/>
          </a:p>
        </p:txBody>
      </p:sp>
      <p:sp>
        <p:nvSpPr>
          <p:cNvPr id="91" name="Rectangle 90"/>
          <p:cNvSpPr/>
          <p:nvPr/>
        </p:nvSpPr>
        <p:spPr>
          <a:xfrm>
            <a:off x="6673752" y="1175983"/>
            <a:ext cx="1897042" cy="646331"/>
          </a:xfrm>
          <a:prstGeom prst="rect">
            <a:avLst/>
          </a:prstGeom>
          <a:ln>
            <a:solidFill>
              <a:schemeClr val="tx1"/>
            </a:solidFill>
          </a:ln>
        </p:spPr>
        <p:txBody>
          <a:bodyPr wrap="square">
            <a:spAutoFit/>
          </a:bodyPr>
          <a:lstStyle/>
          <a:p>
            <a:pPr algn="ctr"/>
            <a:r>
              <a:rPr lang="en-IN" b="1" dirty="0" smtClean="0"/>
              <a:t>Update mobile number</a:t>
            </a:r>
            <a:endParaRPr lang="en-IN" b="1" dirty="0"/>
          </a:p>
        </p:txBody>
      </p:sp>
      <p:cxnSp>
        <p:nvCxnSpPr>
          <p:cNvPr id="93" name="Straight Connector 92"/>
          <p:cNvCxnSpPr/>
          <p:nvPr/>
        </p:nvCxnSpPr>
        <p:spPr>
          <a:xfrm flipV="1">
            <a:off x="3245893" y="1917700"/>
            <a:ext cx="3485107" cy="56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rot="5400000">
            <a:off x="6632138" y="2042876"/>
            <a:ext cx="211542" cy="25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8" name="Rectangle 97"/>
          <p:cNvSpPr/>
          <p:nvPr/>
        </p:nvSpPr>
        <p:spPr>
          <a:xfrm>
            <a:off x="6041928" y="2140577"/>
            <a:ext cx="1609736" cy="369332"/>
          </a:xfrm>
          <a:prstGeom prst="rect">
            <a:avLst/>
          </a:prstGeom>
          <a:ln>
            <a:solidFill>
              <a:schemeClr val="tx1"/>
            </a:solidFill>
          </a:ln>
        </p:spPr>
        <p:txBody>
          <a:bodyPr wrap="square">
            <a:spAutoFit/>
          </a:bodyPr>
          <a:lstStyle/>
          <a:p>
            <a:pPr algn="ctr"/>
            <a:r>
              <a:rPr lang="en-IN" b="1" dirty="0" smtClean="0"/>
              <a:t>Inspection</a:t>
            </a:r>
            <a:endParaRPr lang="en-IN" b="1" dirty="0"/>
          </a:p>
        </p:txBody>
      </p:sp>
      <p:sp>
        <p:nvSpPr>
          <p:cNvPr id="104" name="Rectangle 103"/>
          <p:cNvSpPr/>
          <p:nvPr/>
        </p:nvSpPr>
        <p:spPr>
          <a:xfrm>
            <a:off x="5905145" y="3246338"/>
            <a:ext cx="660755" cy="369332"/>
          </a:xfrm>
          <a:prstGeom prst="rect">
            <a:avLst/>
          </a:prstGeom>
          <a:ln>
            <a:solidFill>
              <a:schemeClr val="tx1"/>
            </a:solidFill>
          </a:ln>
        </p:spPr>
        <p:txBody>
          <a:bodyPr wrap="square">
            <a:spAutoFit/>
          </a:bodyPr>
          <a:lstStyle/>
          <a:p>
            <a:r>
              <a:rPr lang="en-US" dirty="0" smtClean="0"/>
              <a:t>Yes</a:t>
            </a:r>
          </a:p>
        </p:txBody>
      </p:sp>
      <p:cxnSp>
        <p:nvCxnSpPr>
          <p:cNvPr id="109" name="Straight Arrow Connector 108"/>
          <p:cNvCxnSpPr>
            <a:stCxn id="66" idx="1"/>
          </p:cNvCxnSpPr>
          <p:nvPr/>
        </p:nvCxnSpPr>
        <p:spPr>
          <a:xfrm flipH="1" flipV="1">
            <a:off x="3352800" y="2400300"/>
            <a:ext cx="3911600" cy="187376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5" name="TextBox 154"/>
          <p:cNvSpPr txBox="1"/>
          <p:nvPr/>
        </p:nvSpPr>
        <p:spPr>
          <a:xfrm>
            <a:off x="6370844" y="2565401"/>
            <a:ext cx="4195556" cy="338554"/>
          </a:xfrm>
          <a:prstGeom prst="rect">
            <a:avLst/>
          </a:prstGeom>
          <a:noFill/>
        </p:spPr>
        <p:txBody>
          <a:bodyPr wrap="square" rtlCol="0">
            <a:spAutoFit/>
          </a:bodyPr>
          <a:lstStyle/>
          <a:p>
            <a:pPr algn="ctr"/>
            <a:r>
              <a:rPr lang="en-US" sz="1600" b="1" dirty="0" smtClean="0"/>
              <a:t>Recommended / not recommended</a:t>
            </a:r>
            <a:endParaRPr lang="en-US" sz="1600" b="1" dirty="0"/>
          </a:p>
        </p:txBody>
      </p:sp>
      <p:cxnSp>
        <p:nvCxnSpPr>
          <p:cNvPr id="156" name="Straight Arrow Connector 155"/>
          <p:cNvCxnSpPr/>
          <p:nvPr/>
        </p:nvCxnSpPr>
        <p:spPr>
          <a:xfrm rot="5400000">
            <a:off x="3521170" y="1050873"/>
            <a:ext cx="245665" cy="1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7" name="Rectangle 156"/>
          <p:cNvSpPr/>
          <p:nvPr/>
        </p:nvSpPr>
        <p:spPr>
          <a:xfrm>
            <a:off x="2620362" y="1162336"/>
            <a:ext cx="2019868" cy="369332"/>
          </a:xfrm>
          <a:prstGeom prst="rect">
            <a:avLst/>
          </a:prstGeom>
          <a:ln>
            <a:solidFill>
              <a:schemeClr val="tx1"/>
            </a:solidFill>
          </a:ln>
        </p:spPr>
        <p:txBody>
          <a:bodyPr wrap="square">
            <a:spAutoFit/>
          </a:bodyPr>
          <a:lstStyle/>
          <a:p>
            <a:pPr algn="ctr"/>
            <a:r>
              <a:rPr lang="en-IN" b="1" dirty="0" smtClean="0"/>
              <a:t>Report </a:t>
            </a:r>
            <a:endParaRPr lang="en-IN" b="1" dirty="0"/>
          </a:p>
        </p:txBody>
      </p:sp>
      <p:sp>
        <p:nvSpPr>
          <p:cNvPr id="45" name="Rectangle 44"/>
          <p:cNvSpPr/>
          <p:nvPr/>
        </p:nvSpPr>
        <p:spPr>
          <a:xfrm>
            <a:off x="8666328" y="1175983"/>
            <a:ext cx="1351129" cy="646331"/>
          </a:xfrm>
          <a:prstGeom prst="rect">
            <a:avLst/>
          </a:prstGeom>
          <a:ln>
            <a:solidFill>
              <a:schemeClr val="tx1"/>
            </a:solidFill>
          </a:ln>
        </p:spPr>
        <p:txBody>
          <a:bodyPr wrap="square">
            <a:spAutoFit/>
          </a:bodyPr>
          <a:lstStyle/>
          <a:p>
            <a:pPr algn="ctr"/>
            <a:r>
              <a:rPr lang="en-IN" b="1" dirty="0" smtClean="0"/>
              <a:t>Check post</a:t>
            </a:r>
            <a:endParaRPr lang="en-IN" b="1" dirty="0"/>
          </a:p>
        </p:txBody>
      </p:sp>
      <p:cxnSp>
        <p:nvCxnSpPr>
          <p:cNvPr id="46" name="Straight Arrow Connector 45"/>
          <p:cNvCxnSpPr/>
          <p:nvPr/>
        </p:nvCxnSpPr>
        <p:spPr>
          <a:xfrm flipH="1">
            <a:off x="9474200" y="914400"/>
            <a:ext cx="25400" cy="2667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rot="5400000">
            <a:off x="7547470" y="1047520"/>
            <a:ext cx="211542" cy="25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1069449" y="3374804"/>
            <a:ext cx="259308"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3" name="Rectangle 52"/>
          <p:cNvSpPr/>
          <p:nvPr/>
        </p:nvSpPr>
        <p:spPr>
          <a:xfrm>
            <a:off x="7734300" y="3276600"/>
            <a:ext cx="546100" cy="369332"/>
          </a:xfrm>
          <a:prstGeom prst="rect">
            <a:avLst/>
          </a:prstGeom>
          <a:ln>
            <a:solidFill>
              <a:schemeClr val="tx1"/>
            </a:solidFill>
          </a:ln>
        </p:spPr>
        <p:txBody>
          <a:bodyPr wrap="square">
            <a:spAutoFit/>
          </a:bodyPr>
          <a:lstStyle/>
          <a:p>
            <a:r>
              <a:rPr lang="en-US" dirty="0" smtClean="0"/>
              <a:t>No</a:t>
            </a:r>
          </a:p>
        </p:txBody>
      </p:sp>
      <p:cxnSp>
        <p:nvCxnSpPr>
          <p:cNvPr id="54" name="Straight Arrow Connector 53"/>
          <p:cNvCxnSpPr/>
          <p:nvPr/>
        </p:nvCxnSpPr>
        <p:spPr>
          <a:xfrm rot="16200000" flipH="1">
            <a:off x="7759604" y="3873404"/>
            <a:ext cx="447914" cy="948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7264400" y="4089400"/>
            <a:ext cx="1130300" cy="369332"/>
          </a:xfrm>
          <a:prstGeom prst="rect">
            <a:avLst/>
          </a:prstGeom>
          <a:ln>
            <a:solidFill>
              <a:schemeClr val="tx1"/>
            </a:solidFill>
          </a:ln>
        </p:spPr>
        <p:txBody>
          <a:bodyPr wrap="square">
            <a:spAutoFit/>
          </a:bodyPr>
          <a:lstStyle/>
          <a:p>
            <a:r>
              <a:rPr lang="en-US" dirty="0" smtClean="0"/>
              <a:t>Remarks</a:t>
            </a:r>
          </a:p>
        </p:txBody>
      </p:sp>
      <p:cxnSp>
        <p:nvCxnSpPr>
          <p:cNvPr id="73" name="Straight Connector 72"/>
          <p:cNvCxnSpPr/>
          <p:nvPr/>
        </p:nvCxnSpPr>
        <p:spPr>
          <a:xfrm flipV="1">
            <a:off x="6172200" y="2997200"/>
            <a:ext cx="1816100" cy="25400"/>
          </a:xfrm>
          <a:prstGeom prst="line">
            <a:avLst/>
          </a:prstGeom>
        </p:spPr>
        <p:style>
          <a:lnRef idx="1">
            <a:schemeClr val="dk1"/>
          </a:lnRef>
          <a:fillRef idx="0">
            <a:schemeClr val="dk1"/>
          </a:fillRef>
          <a:effectRef idx="0">
            <a:schemeClr val="dk1"/>
          </a:effectRef>
          <a:fontRef idx="minor">
            <a:schemeClr val="tx1"/>
          </a:fontRef>
        </p:style>
      </p:cxnSp>
      <p:cxnSp>
        <p:nvCxnSpPr>
          <p:cNvPr id="85" name="Straight Arrow Connector 84"/>
          <p:cNvCxnSpPr/>
          <p:nvPr/>
        </p:nvCxnSpPr>
        <p:spPr>
          <a:xfrm rot="16200000" flipH="1">
            <a:off x="6501290" y="2769518"/>
            <a:ext cx="493595" cy="234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rot="5400000">
            <a:off x="6073338" y="3147776"/>
            <a:ext cx="211542" cy="25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rot="5400000">
            <a:off x="7914838" y="3109676"/>
            <a:ext cx="211542" cy="25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104" idx="1"/>
          </p:cNvCxnSpPr>
          <p:nvPr/>
        </p:nvCxnSpPr>
        <p:spPr>
          <a:xfrm flipH="1" flipV="1">
            <a:off x="3340100" y="2298700"/>
            <a:ext cx="2565045" cy="113230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hi-IN" dirty="0"/>
          </a:p>
        </p:txBody>
      </p:sp>
      <p:sp>
        <p:nvSpPr>
          <p:cNvPr id="4" name="Content Placeholder 3"/>
          <p:cNvSpPr>
            <a:spLocks noGrp="1"/>
          </p:cNvSpPr>
          <p:nvPr>
            <p:ph idx="1"/>
          </p:nvPr>
        </p:nvSpPr>
        <p:spPr>
          <a:xfrm>
            <a:off x="0" y="711200"/>
            <a:ext cx="11950700" cy="6146799"/>
          </a:xfrm>
        </p:spPr>
        <p:style>
          <a:lnRef idx="2">
            <a:schemeClr val="dk1"/>
          </a:lnRef>
          <a:fillRef idx="1">
            <a:schemeClr val="lt1"/>
          </a:fillRef>
          <a:effectRef idx="0">
            <a:schemeClr val="dk1"/>
          </a:effectRef>
          <a:fontRef idx="minor">
            <a:schemeClr val="dk1"/>
          </a:fontRef>
        </p:style>
        <p:txBody>
          <a:bodyPr>
            <a:normAutofit lnSpcReduction="10000"/>
          </a:bodyPr>
          <a:lstStyle/>
          <a:p>
            <a:pPr lvl="8">
              <a:buNone/>
            </a:pPr>
            <a:r>
              <a:rPr lang="en-US" sz="1400" b="1" dirty="0" smtClean="0"/>
              <a:t>         Activate user by entering mobile number</a:t>
            </a:r>
          </a:p>
          <a:p>
            <a:pPr lvl="8">
              <a:buNone/>
            </a:pPr>
            <a:r>
              <a:rPr lang="en-US" sz="1400" b="1" dirty="0" smtClean="0"/>
              <a:t>                                    			             </a:t>
            </a:r>
          </a:p>
          <a:p>
            <a:pPr lvl="8">
              <a:buNone/>
            </a:pPr>
            <a:r>
              <a:rPr lang="en-US" sz="1400" b="1" dirty="0" smtClean="0"/>
              <a:t> 										 [Home page]</a:t>
            </a:r>
          </a:p>
          <a:p>
            <a:pPr lvl="8">
              <a:buNone/>
            </a:pPr>
            <a:endParaRPr lang="en-US" sz="1400" b="1" dirty="0" smtClean="0"/>
          </a:p>
          <a:p>
            <a:pPr lvl="8">
              <a:buNone/>
            </a:pPr>
            <a:r>
              <a:rPr lang="en-US" sz="1400" b="1" dirty="0" smtClean="0"/>
              <a:t>				     	                                             </a:t>
            </a:r>
          </a:p>
          <a:p>
            <a:pPr lvl="8">
              <a:buNone/>
            </a:pPr>
            <a:r>
              <a:rPr lang="en-US" sz="1400" b="1" dirty="0" smtClean="0"/>
              <a:t>                                                                                   login</a:t>
            </a:r>
          </a:p>
          <a:p>
            <a:pPr lvl="8">
              <a:buNone/>
            </a:pPr>
            <a:endParaRPr lang="en-US" sz="1400" b="1" dirty="0" smtClean="0"/>
          </a:p>
          <a:p>
            <a:pPr lvl="8">
              <a:buNone/>
            </a:pPr>
            <a:r>
              <a:rPr lang="en-US" sz="1400" b="1" dirty="0" smtClean="0"/>
              <a:t>                                                             		  activate user</a:t>
            </a:r>
          </a:p>
          <a:p>
            <a:pPr lvl="8">
              <a:buNone/>
            </a:pPr>
            <a:r>
              <a:rPr lang="en-US" sz="1400" b="1" dirty="0" smtClean="0"/>
              <a:t>            </a:t>
            </a:r>
          </a:p>
          <a:p>
            <a:pPr lvl="8">
              <a:buNone/>
            </a:pPr>
            <a:r>
              <a:rPr lang="en-US" sz="1400" b="1" dirty="0" smtClean="0"/>
              <a:t>                                   </a:t>
            </a:r>
          </a:p>
          <a:p>
            <a:pPr lvl="8">
              <a:buNone/>
            </a:pPr>
            <a:r>
              <a:rPr lang="en-US" sz="1400" b="1" dirty="0" smtClean="0"/>
              <a:t>                                                               </a:t>
            </a:r>
          </a:p>
          <a:p>
            <a:pPr lvl="8">
              <a:buNone/>
            </a:pPr>
            <a:endParaRPr lang="en-US" sz="1400" b="1" dirty="0" smtClean="0"/>
          </a:p>
          <a:p>
            <a:pPr lvl="8">
              <a:buNone/>
            </a:pPr>
            <a:r>
              <a:rPr lang="en-US" sz="1400" b="1" dirty="0" smtClean="0"/>
              <a:t>Issue                 Not Recommended         Sent for issue            Sent for prior Approval </a:t>
            </a:r>
          </a:p>
          <a:p>
            <a:pPr lvl="8">
              <a:buNone/>
            </a:pPr>
            <a:r>
              <a:rPr lang="en-US" sz="1400" b="1" dirty="0" smtClean="0"/>
              <a:t>1.OTP verification</a:t>
            </a:r>
          </a:p>
          <a:p>
            <a:pPr lvl="8">
              <a:buNone/>
            </a:pPr>
            <a:r>
              <a:rPr lang="en-US" sz="1400" b="1" dirty="0" smtClean="0"/>
              <a:t>2.Upload hammer                                                                                   Approved</a:t>
            </a:r>
          </a:p>
          <a:p>
            <a:pPr lvl="8">
              <a:buNone/>
            </a:pPr>
            <a:r>
              <a:rPr lang="en-US" sz="1400" b="1" dirty="0" smtClean="0"/>
              <a:t>3.Fees</a:t>
            </a:r>
          </a:p>
          <a:p>
            <a:pPr lvl="8">
              <a:buNone/>
            </a:pPr>
            <a:r>
              <a:rPr lang="en-US" sz="1400" b="1" dirty="0" smtClean="0"/>
              <a:t> </a:t>
            </a:r>
          </a:p>
          <a:p>
            <a:pPr lvl="8">
              <a:buNone/>
            </a:pPr>
            <a:r>
              <a:rPr lang="en-US" sz="1400" b="1" dirty="0" smtClean="0"/>
              <a:t>			</a:t>
            </a:r>
          </a:p>
          <a:p>
            <a:pPr lvl="8">
              <a:buNone/>
            </a:pPr>
            <a:r>
              <a:rPr lang="en-US" sz="1400" b="1" dirty="0" smtClean="0"/>
              <a:t>			   Applicant</a:t>
            </a:r>
            <a:endParaRPr lang="hi-IN" sz="1400" b="1" dirty="0"/>
          </a:p>
        </p:txBody>
      </p:sp>
      <p:cxnSp>
        <p:nvCxnSpPr>
          <p:cNvPr id="14" name="Straight Arrow Connector 13"/>
          <p:cNvCxnSpPr/>
          <p:nvPr/>
        </p:nvCxnSpPr>
        <p:spPr>
          <a:xfrm rot="5400000">
            <a:off x="5867400" y="1270000"/>
            <a:ext cx="1270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6" name="Straight Arrow Connector 15"/>
          <p:cNvCxnSpPr/>
          <p:nvPr/>
        </p:nvCxnSpPr>
        <p:spPr>
          <a:xfrm rot="16200000" flipH="1">
            <a:off x="5753100" y="1714500"/>
            <a:ext cx="342900" cy="127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8" name="Straight Arrow Connector 17"/>
          <p:cNvCxnSpPr/>
          <p:nvPr/>
        </p:nvCxnSpPr>
        <p:spPr>
          <a:xfrm rot="16200000" flipH="1">
            <a:off x="5765800" y="2273300"/>
            <a:ext cx="381000" cy="254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0" name="Straight Arrow Connector 19"/>
          <p:cNvCxnSpPr/>
          <p:nvPr/>
        </p:nvCxnSpPr>
        <p:spPr>
          <a:xfrm rot="16200000" flipH="1">
            <a:off x="5835650" y="2952750"/>
            <a:ext cx="355600" cy="127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2" name="Straight Arrow Connector 21"/>
          <p:cNvCxnSpPr/>
          <p:nvPr/>
        </p:nvCxnSpPr>
        <p:spPr>
          <a:xfrm rot="16200000" flipH="1">
            <a:off x="5873750" y="3625850"/>
            <a:ext cx="203200" cy="127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4" name="Straight Connector 23"/>
          <p:cNvCxnSpPr/>
          <p:nvPr/>
        </p:nvCxnSpPr>
        <p:spPr>
          <a:xfrm>
            <a:off x="3797300" y="4051300"/>
            <a:ext cx="6197600" cy="12700"/>
          </a:xfrm>
          <a:prstGeom prst="line">
            <a:avLst/>
          </a:prstGeom>
        </p:spPr>
        <p:style>
          <a:lnRef idx="3">
            <a:schemeClr val="dk1"/>
          </a:lnRef>
          <a:fillRef idx="0">
            <a:schemeClr val="dk1"/>
          </a:fillRef>
          <a:effectRef idx="2">
            <a:schemeClr val="dk1"/>
          </a:effectRef>
          <a:fontRef idx="minor">
            <a:schemeClr val="tx1"/>
          </a:fontRef>
        </p:style>
      </p:cxnSp>
      <p:cxnSp>
        <p:nvCxnSpPr>
          <p:cNvPr id="26" name="Straight Connector 25"/>
          <p:cNvCxnSpPr/>
          <p:nvPr/>
        </p:nvCxnSpPr>
        <p:spPr>
          <a:xfrm rot="16200000" flipH="1">
            <a:off x="5880100" y="4064000"/>
            <a:ext cx="215900" cy="12700"/>
          </a:xfrm>
          <a:prstGeom prst="line">
            <a:avLst/>
          </a:prstGeom>
        </p:spPr>
        <p:style>
          <a:lnRef idx="3">
            <a:schemeClr val="dk1"/>
          </a:lnRef>
          <a:fillRef idx="0">
            <a:schemeClr val="dk1"/>
          </a:fillRef>
          <a:effectRef idx="2">
            <a:schemeClr val="dk1"/>
          </a:effectRef>
          <a:fontRef idx="minor">
            <a:schemeClr val="tx1"/>
          </a:fontRef>
        </p:style>
      </p:cxnSp>
      <p:cxnSp>
        <p:nvCxnSpPr>
          <p:cNvPr id="28" name="Straight Arrow Connector 27"/>
          <p:cNvCxnSpPr/>
          <p:nvPr/>
        </p:nvCxnSpPr>
        <p:spPr>
          <a:xfrm rot="16200000" flipH="1">
            <a:off x="3676650" y="4210050"/>
            <a:ext cx="266700" cy="254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2" name="Straight Arrow Connector 31"/>
          <p:cNvCxnSpPr/>
          <p:nvPr/>
        </p:nvCxnSpPr>
        <p:spPr>
          <a:xfrm rot="5400000">
            <a:off x="5842000" y="4203700"/>
            <a:ext cx="2794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7" name="Straight Arrow Connector 36"/>
          <p:cNvCxnSpPr/>
          <p:nvPr/>
        </p:nvCxnSpPr>
        <p:spPr>
          <a:xfrm rot="16200000" flipH="1">
            <a:off x="7575550" y="4184650"/>
            <a:ext cx="254000" cy="127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9" name="Straight Arrow Connector 38"/>
          <p:cNvCxnSpPr/>
          <p:nvPr/>
        </p:nvCxnSpPr>
        <p:spPr>
          <a:xfrm rot="16200000" flipH="1">
            <a:off x="9867900" y="4203700"/>
            <a:ext cx="279400" cy="254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4" name="Straight Connector 43"/>
          <p:cNvCxnSpPr/>
          <p:nvPr/>
        </p:nvCxnSpPr>
        <p:spPr>
          <a:xfrm rot="5400000">
            <a:off x="4565650" y="6153150"/>
            <a:ext cx="215900" cy="1588"/>
          </a:xfrm>
          <a:prstGeom prst="line">
            <a:avLst/>
          </a:prstGeom>
        </p:spPr>
        <p:style>
          <a:lnRef idx="3">
            <a:schemeClr val="dk1"/>
          </a:lnRef>
          <a:fillRef idx="0">
            <a:schemeClr val="dk1"/>
          </a:fillRef>
          <a:effectRef idx="2">
            <a:schemeClr val="dk1"/>
          </a:effectRef>
          <a:fontRef idx="minor">
            <a:schemeClr val="tx1"/>
          </a:fontRef>
        </p:style>
      </p:cxnSp>
      <p:cxnSp>
        <p:nvCxnSpPr>
          <p:cNvPr id="46" name="Straight Connector 45"/>
          <p:cNvCxnSpPr/>
          <p:nvPr/>
        </p:nvCxnSpPr>
        <p:spPr>
          <a:xfrm>
            <a:off x="4724400" y="6426200"/>
            <a:ext cx="1371600" cy="1588"/>
          </a:xfrm>
          <a:prstGeom prst="line">
            <a:avLst/>
          </a:prstGeom>
        </p:spPr>
        <p:style>
          <a:lnRef idx="3">
            <a:schemeClr val="dk1"/>
          </a:lnRef>
          <a:fillRef idx="0">
            <a:schemeClr val="dk1"/>
          </a:fillRef>
          <a:effectRef idx="2">
            <a:schemeClr val="dk1"/>
          </a:effectRef>
          <a:fontRef idx="minor">
            <a:schemeClr val="tx1"/>
          </a:fontRef>
        </p:style>
      </p:cxnSp>
      <p:cxnSp>
        <p:nvCxnSpPr>
          <p:cNvPr id="48" name="Straight Connector 47"/>
          <p:cNvCxnSpPr/>
          <p:nvPr/>
        </p:nvCxnSpPr>
        <p:spPr>
          <a:xfrm rot="5400000" flipH="1" flipV="1">
            <a:off x="5309394" y="5626100"/>
            <a:ext cx="1599406" cy="794"/>
          </a:xfrm>
          <a:prstGeom prst="line">
            <a:avLst/>
          </a:prstGeom>
        </p:spPr>
        <p:style>
          <a:lnRef idx="3">
            <a:schemeClr val="dk1"/>
          </a:lnRef>
          <a:fillRef idx="0">
            <a:schemeClr val="dk1"/>
          </a:fillRef>
          <a:effectRef idx="2">
            <a:schemeClr val="dk1"/>
          </a:effectRef>
          <a:fontRef idx="minor">
            <a:schemeClr val="tx1"/>
          </a:fontRef>
        </p:style>
      </p:cxnSp>
      <p:cxnSp>
        <p:nvCxnSpPr>
          <p:cNvPr id="52" name="Straight Arrow Connector 51"/>
          <p:cNvCxnSpPr/>
          <p:nvPr/>
        </p:nvCxnSpPr>
        <p:spPr>
          <a:xfrm rot="16200000" flipH="1">
            <a:off x="5232400" y="6515100"/>
            <a:ext cx="114300" cy="127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54" name="Straight Arrow Connector 53"/>
          <p:cNvCxnSpPr/>
          <p:nvPr/>
        </p:nvCxnSpPr>
        <p:spPr>
          <a:xfrm rot="5400000">
            <a:off x="9823450" y="5022850"/>
            <a:ext cx="3683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57" name="Straight Connector 56"/>
          <p:cNvCxnSpPr/>
          <p:nvPr/>
        </p:nvCxnSpPr>
        <p:spPr>
          <a:xfrm rot="16200000" flipH="1">
            <a:off x="9696450" y="5924550"/>
            <a:ext cx="660400" cy="12700"/>
          </a:xfrm>
          <a:prstGeom prst="line">
            <a:avLst/>
          </a:prstGeom>
        </p:spPr>
        <p:style>
          <a:lnRef idx="3">
            <a:schemeClr val="dk1"/>
          </a:lnRef>
          <a:fillRef idx="0">
            <a:schemeClr val="dk1"/>
          </a:fillRef>
          <a:effectRef idx="2">
            <a:schemeClr val="dk1"/>
          </a:effectRef>
          <a:fontRef idx="minor">
            <a:schemeClr val="tx1"/>
          </a:fontRef>
        </p:style>
      </p:cxnSp>
      <p:cxnSp>
        <p:nvCxnSpPr>
          <p:cNvPr id="59" name="Straight Connector 58"/>
          <p:cNvCxnSpPr/>
          <p:nvPr/>
        </p:nvCxnSpPr>
        <p:spPr>
          <a:xfrm rot="10800000" flipV="1">
            <a:off x="5765800" y="6261100"/>
            <a:ext cx="4305300" cy="50800"/>
          </a:xfrm>
          <a:prstGeom prst="line">
            <a:avLst/>
          </a:prstGeom>
        </p:spPr>
        <p:style>
          <a:lnRef idx="3">
            <a:schemeClr val="dk1"/>
          </a:lnRef>
          <a:fillRef idx="0">
            <a:schemeClr val="dk1"/>
          </a:fillRef>
          <a:effectRef idx="2">
            <a:schemeClr val="dk1"/>
          </a:effectRef>
          <a:fontRef idx="minor">
            <a:schemeClr val="tx1"/>
          </a:fontRef>
        </p:style>
      </p:cxnSp>
      <p:cxnSp>
        <p:nvCxnSpPr>
          <p:cNvPr id="61" name="Straight Connector 60"/>
          <p:cNvCxnSpPr/>
          <p:nvPr/>
        </p:nvCxnSpPr>
        <p:spPr>
          <a:xfrm rot="10800000">
            <a:off x="3162300" y="6311900"/>
            <a:ext cx="2654300" cy="1588"/>
          </a:xfrm>
          <a:prstGeom prst="line">
            <a:avLst/>
          </a:prstGeom>
        </p:spPr>
        <p:style>
          <a:lnRef idx="3">
            <a:schemeClr val="dk1"/>
          </a:lnRef>
          <a:fillRef idx="0">
            <a:schemeClr val="dk1"/>
          </a:fillRef>
          <a:effectRef idx="2">
            <a:schemeClr val="dk1"/>
          </a:effectRef>
          <a:fontRef idx="minor">
            <a:schemeClr val="tx1"/>
          </a:fontRef>
        </p:style>
      </p:cxnSp>
      <p:cxnSp>
        <p:nvCxnSpPr>
          <p:cNvPr id="63" name="Straight Connector 62"/>
          <p:cNvCxnSpPr/>
          <p:nvPr/>
        </p:nvCxnSpPr>
        <p:spPr>
          <a:xfrm rot="5400000" flipH="1" flipV="1">
            <a:off x="2305844" y="5480050"/>
            <a:ext cx="1688306" cy="794"/>
          </a:xfrm>
          <a:prstGeom prst="line">
            <a:avLst/>
          </a:prstGeom>
        </p:spPr>
        <p:style>
          <a:lnRef idx="3">
            <a:schemeClr val="dk1"/>
          </a:lnRef>
          <a:fillRef idx="0">
            <a:schemeClr val="dk1"/>
          </a:fillRef>
          <a:effectRef idx="2">
            <a:schemeClr val="dk1"/>
          </a:effectRef>
          <a:fontRef idx="minor">
            <a:schemeClr val="tx1"/>
          </a:fontRef>
        </p:style>
      </p:cxnSp>
      <p:cxnSp>
        <p:nvCxnSpPr>
          <p:cNvPr id="67" name="Straight Arrow Connector 66"/>
          <p:cNvCxnSpPr/>
          <p:nvPr/>
        </p:nvCxnSpPr>
        <p:spPr>
          <a:xfrm flipV="1">
            <a:off x="3149600" y="4597400"/>
            <a:ext cx="457200" cy="127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68" name="Straight Arrow Connector 67"/>
          <p:cNvCxnSpPr/>
          <p:nvPr/>
        </p:nvCxnSpPr>
        <p:spPr>
          <a:xfrm rot="16200000" flipH="1">
            <a:off x="8204200" y="2832100"/>
            <a:ext cx="342900" cy="127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69" name="Straight Arrow Connector 68"/>
          <p:cNvCxnSpPr/>
          <p:nvPr/>
        </p:nvCxnSpPr>
        <p:spPr>
          <a:xfrm rot="16200000" flipH="1">
            <a:off x="8229600" y="1917700"/>
            <a:ext cx="342900" cy="127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5" name="Rectangle 74"/>
          <p:cNvSpPr/>
          <p:nvPr/>
        </p:nvSpPr>
        <p:spPr>
          <a:xfrm>
            <a:off x="2705100" y="152400"/>
            <a:ext cx="6654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Work flow for  RFO</a:t>
            </a:r>
            <a:endParaRPr lang="hi-IN" dirty="0"/>
          </a:p>
        </p:txBody>
      </p:sp>
      <p:sp>
        <p:nvSpPr>
          <p:cNvPr id="77" name="Rectangle 76"/>
          <p:cNvSpPr/>
          <p:nvPr/>
        </p:nvSpPr>
        <p:spPr>
          <a:xfrm>
            <a:off x="5054600" y="1384300"/>
            <a:ext cx="1803400" cy="3175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login</a:t>
            </a:r>
            <a:endParaRPr lang="hi-IN" dirty="0"/>
          </a:p>
        </p:txBody>
      </p:sp>
      <p:sp>
        <p:nvSpPr>
          <p:cNvPr id="79" name="Rectangle 78"/>
          <p:cNvSpPr/>
          <p:nvPr/>
        </p:nvSpPr>
        <p:spPr>
          <a:xfrm>
            <a:off x="4927600" y="1930400"/>
            <a:ext cx="2171700" cy="330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Personal profile</a:t>
            </a:r>
            <a:endParaRPr lang="hi-IN" dirty="0"/>
          </a:p>
        </p:txBody>
      </p:sp>
      <p:sp>
        <p:nvSpPr>
          <p:cNvPr id="80" name="Rectangle 79"/>
          <p:cNvSpPr/>
          <p:nvPr/>
        </p:nvSpPr>
        <p:spPr>
          <a:xfrm>
            <a:off x="4826000" y="2463800"/>
            <a:ext cx="2679700" cy="3175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1.Application received</a:t>
            </a:r>
            <a:endParaRPr lang="hi-IN" dirty="0"/>
          </a:p>
        </p:txBody>
      </p:sp>
      <p:sp>
        <p:nvSpPr>
          <p:cNvPr id="81" name="Rectangle 80"/>
          <p:cNvSpPr/>
          <p:nvPr/>
        </p:nvSpPr>
        <p:spPr>
          <a:xfrm>
            <a:off x="5448300" y="3136900"/>
            <a:ext cx="1308100" cy="304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Inspection</a:t>
            </a:r>
            <a:endParaRPr lang="hi-IN" dirty="0"/>
          </a:p>
        </p:txBody>
      </p:sp>
      <p:sp>
        <p:nvSpPr>
          <p:cNvPr id="82" name="Rectangle 81"/>
          <p:cNvSpPr/>
          <p:nvPr/>
        </p:nvSpPr>
        <p:spPr>
          <a:xfrm>
            <a:off x="3149600" y="749300"/>
            <a:ext cx="4889500" cy="406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Activate user by entering mobile no. </a:t>
            </a:r>
            <a:endParaRPr lang="hi-IN" dirty="0"/>
          </a:p>
        </p:txBody>
      </p:sp>
      <p:sp>
        <p:nvSpPr>
          <p:cNvPr id="85" name="Rectangle 84"/>
          <p:cNvSpPr/>
          <p:nvPr/>
        </p:nvSpPr>
        <p:spPr>
          <a:xfrm>
            <a:off x="1625600" y="3632200"/>
            <a:ext cx="2755900" cy="330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2.Inspected application</a:t>
            </a:r>
            <a:endParaRPr lang="hi-IN" dirty="0"/>
          </a:p>
        </p:txBody>
      </p:sp>
      <p:sp>
        <p:nvSpPr>
          <p:cNvPr id="87" name="Rounded Rectangle 86"/>
          <p:cNvSpPr/>
          <p:nvPr/>
        </p:nvSpPr>
        <p:spPr>
          <a:xfrm>
            <a:off x="5118100" y="3733800"/>
            <a:ext cx="1854200" cy="2413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Action</a:t>
            </a:r>
            <a:endParaRPr lang="hi-IN" dirty="0"/>
          </a:p>
        </p:txBody>
      </p:sp>
      <p:sp>
        <p:nvSpPr>
          <p:cNvPr id="91" name="Rectangle 90"/>
          <p:cNvSpPr/>
          <p:nvPr/>
        </p:nvSpPr>
        <p:spPr>
          <a:xfrm>
            <a:off x="3644900" y="4495800"/>
            <a:ext cx="1028700" cy="2921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Issue</a:t>
            </a:r>
            <a:endParaRPr lang="hi-IN" dirty="0"/>
          </a:p>
        </p:txBody>
      </p:sp>
      <p:sp>
        <p:nvSpPr>
          <p:cNvPr id="92" name="Rectangle 91"/>
          <p:cNvSpPr/>
          <p:nvPr/>
        </p:nvSpPr>
        <p:spPr>
          <a:xfrm>
            <a:off x="4749800" y="4508500"/>
            <a:ext cx="2247900" cy="304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Not Recommended</a:t>
            </a:r>
            <a:endParaRPr lang="hi-IN" dirty="0"/>
          </a:p>
        </p:txBody>
      </p:sp>
      <p:sp>
        <p:nvSpPr>
          <p:cNvPr id="93" name="Rectangle 92"/>
          <p:cNvSpPr/>
          <p:nvPr/>
        </p:nvSpPr>
        <p:spPr>
          <a:xfrm>
            <a:off x="7086600" y="4521200"/>
            <a:ext cx="1701800" cy="2667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Sent for issue</a:t>
            </a:r>
            <a:endParaRPr lang="hi-IN" dirty="0"/>
          </a:p>
        </p:txBody>
      </p:sp>
      <p:sp>
        <p:nvSpPr>
          <p:cNvPr id="94" name="Rectangle 93"/>
          <p:cNvSpPr/>
          <p:nvPr/>
        </p:nvSpPr>
        <p:spPr>
          <a:xfrm>
            <a:off x="8890000" y="4521200"/>
            <a:ext cx="2755900" cy="2667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Sent for prior approval</a:t>
            </a:r>
            <a:endParaRPr lang="hi-IN" dirty="0"/>
          </a:p>
        </p:txBody>
      </p:sp>
      <p:sp>
        <p:nvSpPr>
          <p:cNvPr id="96" name="Rectangle 95"/>
          <p:cNvSpPr/>
          <p:nvPr/>
        </p:nvSpPr>
        <p:spPr>
          <a:xfrm>
            <a:off x="7696200" y="1371600"/>
            <a:ext cx="1384300" cy="2921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Home page</a:t>
            </a:r>
            <a:endParaRPr lang="hi-IN" dirty="0"/>
          </a:p>
        </p:txBody>
      </p:sp>
      <p:sp>
        <p:nvSpPr>
          <p:cNvPr id="97" name="Rectangle 96"/>
          <p:cNvSpPr/>
          <p:nvPr/>
        </p:nvSpPr>
        <p:spPr>
          <a:xfrm>
            <a:off x="7785100" y="2209800"/>
            <a:ext cx="12954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Login</a:t>
            </a:r>
            <a:endParaRPr lang="hi-IN" dirty="0"/>
          </a:p>
        </p:txBody>
      </p:sp>
      <p:sp>
        <p:nvSpPr>
          <p:cNvPr id="98" name="Rectangle 97"/>
          <p:cNvSpPr/>
          <p:nvPr/>
        </p:nvSpPr>
        <p:spPr>
          <a:xfrm>
            <a:off x="7670800" y="3009900"/>
            <a:ext cx="2044700" cy="330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Activate user</a:t>
            </a:r>
            <a:endParaRPr lang="hi-IN" dirty="0"/>
          </a:p>
        </p:txBody>
      </p:sp>
      <p:sp>
        <p:nvSpPr>
          <p:cNvPr id="99" name="Rectangle 98"/>
          <p:cNvSpPr/>
          <p:nvPr/>
        </p:nvSpPr>
        <p:spPr>
          <a:xfrm>
            <a:off x="3530600" y="4876800"/>
            <a:ext cx="2095500" cy="2921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1.OTP verification</a:t>
            </a:r>
            <a:endParaRPr lang="hi-IN" dirty="0"/>
          </a:p>
        </p:txBody>
      </p:sp>
      <p:sp>
        <p:nvSpPr>
          <p:cNvPr id="100" name="Rectangle 99"/>
          <p:cNvSpPr/>
          <p:nvPr/>
        </p:nvSpPr>
        <p:spPr>
          <a:xfrm>
            <a:off x="3543300" y="5232400"/>
            <a:ext cx="2324100" cy="279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2.Upload hammer</a:t>
            </a:r>
            <a:endParaRPr lang="hi-IN" dirty="0"/>
          </a:p>
        </p:txBody>
      </p:sp>
      <p:sp>
        <p:nvSpPr>
          <p:cNvPr id="101" name="Rectangle 100"/>
          <p:cNvSpPr/>
          <p:nvPr/>
        </p:nvSpPr>
        <p:spPr>
          <a:xfrm>
            <a:off x="3543300" y="5575300"/>
            <a:ext cx="1054100" cy="2921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3.Fees</a:t>
            </a:r>
            <a:endParaRPr lang="hi-IN" dirty="0"/>
          </a:p>
        </p:txBody>
      </p:sp>
      <p:sp>
        <p:nvSpPr>
          <p:cNvPr id="102" name="Rectangle 101"/>
          <p:cNvSpPr/>
          <p:nvPr/>
        </p:nvSpPr>
        <p:spPr>
          <a:xfrm>
            <a:off x="3543300" y="5905500"/>
            <a:ext cx="2349500" cy="342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4.Route Finalization</a:t>
            </a:r>
            <a:endParaRPr lang="hi-IN" dirty="0"/>
          </a:p>
        </p:txBody>
      </p:sp>
      <p:cxnSp>
        <p:nvCxnSpPr>
          <p:cNvPr id="104" name="Straight Connector 103"/>
          <p:cNvCxnSpPr>
            <a:stCxn id="102" idx="2"/>
          </p:cNvCxnSpPr>
          <p:nvPr/>
        </p:nvCxnSpPr>
        <p:spPr>
          <a:xfrm rot="16200000" flipH="1">
            <a:off x="4651375" y="6315075"/>
            <a:ext cx="152400" cy="19050"/>
          </a:xfrm>
          <a:prstGeom prst="line">
            <a:avLst/>
          </a:prstGeom>
        </p:spPr>
        <p:style>
          <a:lnRef idx="3">
            <a:schemeClr val="dk1"/>
          </a:lnRef>
          <a:fillRef idx="0">
            <a:schemeClr val="dk1"/>
          </a:fillRef>
          <a:effectRef idx="2">
            <a:schemeClr val="dk1"/>
          </a:effectRef>
          <a:fontRef idx="minor">
            <a:schemeClr val="tx1"/>
          </a:fontRef>
        </p:style>
      </p:cxnSp>
      <p:sp>
        <p:nvSpPr>
          <p:cNvPr id="110" name="Rectangle 109"/>
          <p:cNvSpPr/>
          <p:nvPr/>
        </p:nvSpPr>
        <p:spPr>
          <a:xfrm>
            <a:off x="9423400" y="5219700"/>
            <a:ext cx="1612900" cy="330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Approved</a:t>
            </a:r>
            <a:endParaRPr lang="hi-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48661" y="222067"/>
            <a:ext cx="3521122" cy="369332"/>
          </a:xfrm>
          <a:prstGeom prst="rect">
            <a:avLst/>
          </a:prstGeom>
          <a:ln>
            <a:solidFill>
              <a:schemeClr val="tx1"/>
            </a:solidFill>
          </a:ln>
        </p:spPr>
        <p:txBody>
          <a:bodyPr wrap="square">
            <a:spAutoFit/>
          </a:bodyPr>
          <a:lstStyle/>
          <a:p>
            <a:pPr algn="ctr"/>
            <a:r>
              <a:rPr lang="en-IN" b="1" dirty="0" smtClean="0"/>
              <a:t>Approving Authority</a:t>
            </a:r>
            <a:endParaRPr lang="en-IN" b="1" dirty="0"/>
          </a:p>
        </p:txBody>
      </p:sp>
      <p:sp>
        <p:nvSpPr>
          <p:cNvPr id="5" name="Rectangle 4"/>
          <p:cNvSpPr/>
          <p:nvPr/>
        </p:nvSpPr>
        <p:spPr>
          <a:xfrm>
            <a:off x="8462002" y="1173711"/>
            <a:ext cx="1569492" cy="369332"/>
          </a:xfrm>
          <a:prstGeom prst="rect">
            <a:avLst/>
          </a:prstGeom>
          <a:ln>
            <a:solidFill>
              <a:schemeClr val="tx1"/>
            </a:solidFill>
          </a:ln>
        </p:spPr>
        <p:txBody>
          <a:bodyPr wrap="square">
            <a:spAutoFit/>
          </a:bodyPr>
          <a:lstStyle/>
          <a:p>
            <a:pPr algn="ctr"/>
            <a:r>
              <a:rPr lang="en-IN" b="1" dirty="0" smtClean="0"/>
              <a:t>Dashboard</a:t>
            </a:r>
            <a:endParaRPr lang="en-IN" b="1" dirty="0"/>
          </a:p>
        </p:txBody>
      </p:sp>
      <p:cxnSp>
        <p:nvCxnSpPr>
          <p:cNvPr id="7" name="Straight Arrow Connector 6"/>
          <p:cNvCxnSpPr/>
          <p:nvPr/>
        </p:nvCxnSpPr>
        <p:spPr>
          <a:xfrm rot="5400000">
            <a:off x="589132" y="1037225"/>
            <a:ext cx="245665" cy="1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698500" y="873458"/>
            <a:ext cx="10847506" cy="282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35706" y="1173142"/>
            <a:ext cx="1896000" cy="369332"/>
          </a:xfrm>
          <a:prstGeom prst="rect">
            <a:avLst/>
          </a:prstGeom>
          <a:ln>
            <a:solidFill>
              <a:schemeClr val="tx1"/>
            </a:solidFill>
          </a:ln>
        </p:spPr>
        <p:txBody>
          <a:bodyPr wrap="square">
            <a:spAutoFit/>
          </a:bodyPr>
          <a:lstStyle/>
          <a:p>
            <a:r>
              <a:rPr lang="en-IN" b="1" dirty="0" smtClean="0"/>
              <a:t>TP Processing</a:t>
            </a:r>
            <a:endParaRPr lang="en-IN" b="1" dirty="0"/>
          </a:p>
        </p:txBody>
      </p:sp>
      <p:cxnSp>
        <p:nvCxnSpPr>
          <p:cNvPr id="10" name="Straight Connector 9"/>
          <p:cNvCxnSpPr/>
          <p:nvPr/>
        </p:nvCxnSpPr>
        <p:spPr>
          <a:xfrm flipH="1">
            <a:off x="419100" y="1553007"/>
            <a:ext cx="47585" cy="1456893"/>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Arrow Connector 10"/>
          <p:cNvCxnSpPr/>
          <p:nvPr/>
        </p:nvCxnSpPr>
        <p:spPr>
          <a:xfrm>
            <a:off x="453033" y="1894200"/>
            <a:ext cx="259308"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a:off x="455305" y="2278616"/>
            <a:ext cx="259308"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a:off x="471225" y="2649384"/>
            <a:ext cx="259308"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a:off x="459849" y="3006504"/>
            <a:ext cx="259308"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712339" y="2863193"/>
            <a:ext cx="2729554" cy="307777"/>
          </a:xfrm>
          <a:prstGeom prst="rect">
            <a:avLst/>
          </a:prstGeom>
          <a:noFill/>
        </p:spPr>
        <p:txBody>
          <a:bodyPr wrap="square" rtlCol="0">
            <a:spAutoFit/>
          </a:bodyPr>
          <a:lstStyle/>
          <a:p>
            <a:r>
              <a:rPr lang="en-US" sz="1400" b="1" dirty="0" smtClean="0"/>
              <a:t>TP Sent for Approval</a:t>
            </a:r>
          </a:p>
        </p:txBody>
      </p:sp>
      <p:cxnSp>
        <p:nvCxnSpPr>
          <p:cNvPr id="17" name="Straight Arrow Connector 16"/>
          <p:cNvCxnSpPr/>
          <p:nvPr/>
        </p:nvCxnSpPr>
        <p:spPr>
          <a:xfrm rot="5400000">
            <a:off x="9064638" y="1032548"/>
            <a:ext cx="211542" cy="25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266546" y="1569502"/>
            <a:ext cx="2652215" cy="738664"/>
          </a:xfrm>
          <a:prstGeom prst="rect">
            <a:avLst/>
          </a:prstGeom>
          <a:noFill/>
        </p:spPr>
        <p:txBody>
          <a:bodyPr wrap="square" rtlCol="0">
            <a:spAutoFit/>
          </a:bodyPr>
          <a:lstStyle/>
          <a:p>
            <a:r>
              <a:rPr lang="en-US" sz="1400" b="1" dirty="0" smtClean="0"/>
              <a:t>(For Applications Monitoring)</a:t>
            </a:r>
          </a:p>
          <a:p>
            <a:pPr algn="ctr"/>
            <a:r>
              <a:rPr lang="en-US" sz="1400" b="1" dirty="0" smtClean="0"/>
              <a:t>&amp; </a:t>
            </a:r>
          </a:p>
          <a:p>
            <a:pPr algn="ctr"/>
            <a:r>
              <a:rPr lang="en-US" sz="1400" b="1" dirty="0" smtClean="0"/>
              <a:t>(TP Tracking)</a:t>
            </a:r>
            <a:endParaRPr lang="en-US" sz="1400" b="1" dirty="0"/>
          </a:p>
        </p:txBody>
      </p:sp>
      <p:cxnSp>
        <p:nvCxnSpPr>
          <p:cNvPr id="20" name="Straight Connector 19"/>
          <p:cNvCxnSpPr/>
          <p:nvPr/>
        </p:nvCxnSpPr>
        <p:spPr>
          <a:xfrm rot="5400000">
            <a:off x="8612554" y="2866046"/>
            <a:ext cx="1091024" cy="2809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a:xfrm>
            <a:off x="9160065" y="3100340"/>
            <a:ext cx="259308"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2" name="Straight Arrow Connector 21"/>
          <p:cNvCxnSpPr/>
          <p:nvPr/>
        </p:nvCxnSpPr>
        <p:spPr>
          <a:xfrm>
            <a:off x="9162337" y="3416516"/>
            <a:ext cx="259308"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flipV="1">
            <a:off x="9157669" y="2833512"/>
            <a:ext cx="252600" cy="522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4" name="TextBox 23"/>
          <p:cNvSpPr txBox="1"/>
          <p:nvPr/>
        </p:nvSpPr>
        <p:spPr>
          <a:xfrm>
            <a:off x="9405574" y="3264133"/>
            <a:ext cx="2652215" cy="307777"/>
          </a:xfrm>
          <a:prstGeom prst="rect">
            <a:avLst/>
          </a:prstGeom>
          <a:noFill/>
        </p:spPr>
        <p:txBody>
          <a:bodyPr wrap="square" rtlCol="0">
            <a:spAutoFit/>
          </a:bodyPr>
          <a:lstStyle/>
          <a:p>
            <a:r>
              <a:rPr lang="en-US" sz="1400" b="1" dirty="0" smtClean="0"/>
              <a:t>Range Level</a:t>
            </a:r>
            <a:endParaRPr lang="en-US" sz="1400" b="1" dirty="0"/>
          </a:p>
        </p:txBody>
      </p:sp>
      <p:sp>
        <p:nvSpPr>
          <p:cNvPr id="25" name="TextBox 24"/>
          <p:cNvSpPr txBox="1"/>
          <p:nvPr/>
        </p:nvSpPr>
        <p:spPr>
          <a:xfrm>
            <a:off x="9435144" y="2638596"/>
            <a:ext cx="2652215" cy="307777"/>
          </a:xfrm>
          <a:prstGeom prst="rect">
            <a:avLst/>
          </a:prstGeom>
          <a:noFill/>
        </p:spPr>
        <p:txBody>
          <a:bodyPr wrap="square" rtlCol="0">
            <a:spAutoFit/>
          </a:bodyPr>
          <a:lstStyle/>
          <a:p>
            <a:r>
              <a:rPr lang="en-US" sz="1400" b="1" dirty="0" smtClean="0"/>
              <a:t>Circle Level</a:t>
            </a:r>
            <a:endParaRPr lang="en-US" sz="1400" b="1" dirty="0"/>
          </a:p>
        </p:txBody>
      </p:sp>
      <p:sp>
        <p:nvSpPr>
          <p:cNvPr id="26" name="TextBox 25"/>
          <p:cNvSpPr txBox="1"/>
          <p:nvPr/>
        </p:nvSpPr>
        <p:spPr>
          <a:xfrm>
            <a:off x="9412391" y="2943396"/>
            <a:ext cx="2652215" cy="307777"/>
          </a:xfrm>
          <a:prstGeom prst="rect">
            <a:avLst/>
          </a:prstGeom>
          <a:noFill/>
        </p:spPr>
        <p:txBody>
          <a:bodyPr wrap="square" rtlCol="0">
            <a:spAutoFit/>
          </a:bodyPr>
          <a:lstStyle/>
          <a:p>
            <a:r>
              <a:rPr lang="en-US" sz="1400" b="1" dirty="0" smtClean="0"/>
              <a:t>Division Level</a:t>
            </a:r>
            <a:endParaRPr lang="en-US" sz="1400" b="1" dirty="0"/>
          </a:p>
        </p:txBody>
      </p:sp>
      <p:cxnSp>
        <p:nvCxnSpPr>
          <p:cNvPr id="29" name="Straight Arrow Connector 28"/>
          <p:cNvCxnSpPr/>
          <p:nvPr/>
        </p:nvCxnSpPr>
        <p:spPr>
          <a:xfrm>
            <a:off x="5867030" y="889003"/>
            <a:ext cx="0" cy="28660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5160738" y="1162714"/>
            <a:ext cx="1773462" cy="369332"/>
          </a:xfrm>
          <a:prstGeom prst="rect">
            <a:avLst/>
          </a:prstGeom>
          <a:ln>
            <a:solidFill>
              <a:schemeClr val="tx1"/>
            </a:solidFill>
          </a:ln>
        </p:spPr>
        <p:txBody>
          <a:bodyPr wrap="square">
            <a:spAutoFit/>
          </a:bodyPr>
          <a:lstStyle/>
          <a:p>
            <a:pPr algn="ctr"/>
            <a:r>
              <a:rPr lang="en-IN" b="1" dirty="0" smtClean="0"/>
              <a:t>Update Profile</a:t>
            </a:r>
            <a:endParaRPr lang="en-IN" b="1" dirty="0"/>
          </a:p>
        </p:txBody>
      </p:sp>
      <p:sp>
        <p:nvSpPr>
          <p:cNvPr id="34" name="TextBox 33"/>
          <p:cNvSpPr txBox="1"/>
          <p:nvPr/>
        </p:nvSpPr>
        <p:spPr>
          <a:xfrm>
            <a:off x="7478971" y="0"/>
            <a:ext cx="3343703" cy="738664"/>
          </a:xfrm>
          <a:prstGeom prst="rect">
            <a:avLst/>
          </a:prstGeom>
          <a:noFill/>
        </p:spPr>
        <p:txBody>
          <a:bodyPr wrap="square" rtlCol="0">
            <a:spAutoFit/>
          </a:bodyPr>
          <a:lstStyle/>
          <a:p>
            <a:r>
              <a:rPr lang="en-US" sz="1400" b="1" dirty="0" smtClean="0"/>
              <a:t>(Conservator Of Forest)</a:t>
            </a:r>
          </a:p>
          <a:p>
            <a:r>
              <a:rPr lang="en-US" sz="1400" b="1" dirty="0" smtClean="0"/>
              <a:t>( Divisional Forest Officers)</a:t>
            </a:r>
          </a:p>
          <a:p>
            <a:r>
              <a:rPr lang="en-US" sz="1400" b="1" dirty="0" smtClean="0"/>
              <a:t>(Assistant Conservator Of Forest)</a:t>
            </a:r>
            <a:endParaRPr lang="en-US" sz="1400" b="1" dirty="0"/>
          </a:p>
        </p:txBody>
      </p:sp>
      <p:sp>
        <p:nvSpPr>
          <p:cNvPr id="37" name="TextBox 36"/>
          <p:cNvSpPr txBox="1"/>
          <p:nvPr/>
        </p:nvSpPr>
        <p:spPr>
          <a:xfrm>
            <a:off x="744178" y="2103475"/>
            <a:ext cx="3011609" cy="307777"/>
          </a:xfrm>
          <a:prstGeom prst="rect">
            <a:avLst/>
          </a:prstGeom>
          <a:noFill/>
        </p:spPr>
        <p:txBody>
          <a:bodyPr wrap="square" rtlCol="0">
            <a:spAutoFit/>
          </a:bodyPr>
          <a:lstStyle/>
          <a:p>
            <a:r>
              <a:rPr lang="en-US" sz="1400" b="1" dirty="0" smtClean="0"/>
              <a:t>TP Received after Approval</a:t>
            </a:r>
            <a:endParaRPr lang="en-US" sz="1400" b="1" dirty="0"/>
          </a:p>
        </p:txBody>
      </p:sp>
      <p:sp>
        <p:nvSpPr>
          <p:cNvPr id="38" name="TextBox 37"/>
          <p:cNvSpPr txBox="1"/>
          <p:nvPr/>
        </p:nvSpPr>
        <p:spPr>
          <a:xfrm>
            <a:off x="746450" y="1723612"/>
            <a:ext cx="2845565" cy="307777"/>
          </a:xfrm>
          <a:prstGeom prst="rect">
            <a:avLst/>
          </a:prstGeom>
          <a:noFill/>
        </p:spPr>
        <p:txBody>
          <a:bodyPr wrap="square" rtlCol="0">
            <a:spAutoFit/>
          </a:bodyPr>
          <a:lstStyle/>
          <a:p>
            <a:r>
              <a:rPr lang="en-US" sz="1400" b="1" dirty="0" smtClean="0"/>
              <a:t>TP Received for Approval</a:t>
            </a:r>
            <a:endParaRPr lang="en-US" sz="1400" b="1" dirty="0"/>
          </a:p>
        </p:txBody>
      </p:sp>
      <p:cxnSp>
        <p:nvCxnSpPr>
          <p:cNvPr id="41" name="Straight Arrow Connector 40"/>
          <p:cNvCxnSpPr/>
          <p:nvPr/>
        </p:nvCxnSpPr>
        <p:spPr>
          <a:xfrm flipH="1">
            <a:off x="4368800" y="914398"/>
            <a:ext cx="5363" cy="22860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3670300" y="1162336"/>
            <a:ext cx="1409700" cy="369332"/>
          </a:xfrm>
          <a:prstGeom prst="rect">
            <a:avLst/>
          </a:prstGeom>
          <a:ln>
            <a:solidFill>
              <a:schemeClr val="tx1"/>
            </a:solidFill>
          </a:ln>
        </p:spPr>
        <p:txBody>
          <a:bodyPr wrap="square">
            <a:spAutoFit/>
          </a:bodyPr>
          <a:lstStyle/>
          <a:p>
            <a:pPr algn="ctr"/>
            <a:r>
              <a:rPr lang="en-IN" b="1" dirty="0" smtClean="0"/>
              <a:t>Assistance</a:t>
            </a:r>
            <a:endParaRPr lang="en-IN" b="1" dirty="0"/>
          </a:p>
        </p:txBody>
      </p:sp>
      <p:cxnSp>
        <p:nvCxnSpPr>
          <p:cNvPr id="46" name="Straight Arrow Connector 45"/>
          <p:cNvCxnSpPr/>
          <p:nvPr/>
        </p:nvCxnSpPr>
        <p:spPr>
          <a:xfrm rot="5400000">
            <a:off x="5563739" y="798393"/>
            <a:ext cx="257036" cy="228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746451" y="2474243"/>
            <a:ext cx="3527952" cy="307777"/>
          </a:xfrm>
          <a:prstGeom prst="rect">
            <a:avLst/>
          </a:prstGeom>
          <a:noFill/>
        </p:spPr>
        <p:txBody>
          <a:bodyPr wrap="square" rtlCol="0">
            <a:spAutoFit/>
          </a:bodyPr>
          <a:lstStyle/>
          <a:p>
            <a:r>
              <a:rPr lang="en-US" sz="1400" b="1" dirty="0" smtClean="0"/>
              <a:t>TP Sent for Issue to higher Authority</a:t>
            </a:r>
          </a:p>
        </p:txBody>
      </p:sp>
      <p:sp>
        <p:nvSpPr>
          <p:cNvPr id="54" name="Rectangle 53"/>
          <p:cNvSpPr/>
          <p:nvPr/>
        </p:nvSpPr>
        <p:spPr>
          <a:xfrm>
            <a:off x="10085697" y="1160063"/>
            <a:ext cx="2019918" cy="369332"/>
          </a:xfrm>
          <a:prstGeom prst="rect">
            <a:avLst/>
          </a:prstGeom>
          <a:ln>
            <a:solidFill>
              <a:schemeClr val="tx1"/>
            </a:solidFill>
          </a:ln>
        </p:spPr>
        <p:txBody>
          <a:bodyPr wrap="square">
            <a:spAutoFit/>
          </a:bodyPr>
          <a:lstStyle/>
          <a:p>
            <a:pPr algn="ctr"/>
            <a:r>
              <a:rPr lang="en-IN" b="1" dirty="0" smtClean="0"/>
              <a:t>Check post</a:t>
            </a:r>
            <a:endParaRPr lang="en-IN" b="1" dirty="0"/>
          </a:p>
        </p:txBody>
      </p:sp>
      <p:cxnSp>
        <p:nvCxnSpPr>
          <p:cNvPr id="55" name="Straight Arrow Connector 54"/>
          <p:cNvCxnSpPr/>
          <p:nvPr/>
        </p:nvCxnSpPr>
        <p:spPr>
          <a:xfrm rot="5400000">
            <a:off x="11382236" y="1009934"/>
            <a:ext cx="286601" cy="1365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rot="5400000">
            <a:off x="2905124" y="1049925"/>
            <a:ext cx="245665" cy="1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2225005" y="1175036"/>
            <a:ext cx="1343695" cy="369332"/>
          </a:xfrm>
          <a:prstGeom prst="rect">
            <a:avLst/>
          </a:prstGeom>
          <a:ln>
            <a:solidFill>
              <a:schemeClr val="tx1"/>
            </a:solidFill>
          </a:ln>
        </p:spPr>
        <p:txBody>
          <a:bodyPr wrap="square">
            <a:spAutoFit/>
          </a:bodyPr>
          <a:lstStyle/>
          <a:p>
            <a:pPr algn="ctr"/>
            <a:r>
              <a:rPr lang="en-IN" b="1" dirty="0" smtClean="0"/>
              <a:t>Reports</a:t>
            </a:r>
            <a:endParaRPr lang="en-IN" b="1" dirty="0"/>
          </a:p>
        </p:txBody>
      </p:sp>
      <p:cxnSp>
        <p:nvCxnSpPr>
          <p:cNvPr id="58" name="Straight Arrow Connector 57"/>
          <p:cNvCxnSpPr/>
          <p:nvPr/>
        </p:nvCxnSpPr>
        <p:spPr>
          <a:xfrm>
            <a:off x="7556130" y="901703"/>
            <a:ext cx="0" cy="28660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7073900" y="1175414"/>
            <a:ext cx="1143000" cy="646331"/>
          </a:xfrm>
          <a:prstGeom prst="rect">
            <a:avLst/>
          </a:prstGeom>
          <a:ln>
            <a:solidFill>
              <a:schemeClr val="tx1"/>
            </a:solidFill>
          </a:ln>
        </p:spPr>
        <p:txBody>
          <a:bodyPr wrap="square">
            <a:spAutoFit/>
          </a:bodyPr>
          <a:lstStyle/>
          <a:p>
            <a:pPr algn="ctr"/>
            <a:r>
              <a:rPr lang="en-IN" b="1" dirty="0" smtClean="0"/>
              <a:t>Update Profile</a:t>
            </a:r>
            <a:endParaRPr lang="en-IN"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034" y="228600"/>
            <a:ext cx="8596668" cy="1320800"/>
          </a:xfrm>
        </p:spPr>
        <p:txBody>
          <a:bodyPr/>
          <a:lstStyle/>
          <a:p>
            <a:r>
              <a:rPr lang="en-IN" b="1" dirty="0" smtClean="0"/>
              <a:t>Work Flow</a:t>
            </a:r>
            <a:endParaRPr lang="en-IN" b="1" dirty="0"/>
          </a:p>
        </p:txBody>
      </p:sp>
      <p:sp>
        <p:nvSpPr>
          <p:cNvPr id="3" name="Content Placeholder 2"/>
          <p:cNvSpPr>
            <a:spLocks noGrp="1"/>
          </p:cNvSpPr>
          <p:nvPr>
            <p:ph idx="1"/>
          </p:nvPr>
        </p:nvSpPr>
        <p:spPr>
          <a:xfrm>
            <a:off x="702734" y="954089"/>
            <a:ext cx="8596668" cy="2449511"/>
          </a:xfrm>
        </p:spPr>
        <p:txBody>
          <a:bodyPr/>
          <a:lstStyle/>
          <a:p>
            <a:r>
              <a:rPr lang="en-IN" b="1" dirty="0" smtClean="0">
                <a:latin typeface="Times New Roman" pitchFamily="18" charset="0"/>
                <a:cs typeface="Times New Roman" pitchFamily="18" charset="0"/>
              </a:rPr>
              <a:t>Category 1: Species grown on private land which are exempted from transit pass regime</a:t>
            </a:r>
            <a:endParaRPr lang="en-IN" dirty="0"/>
          </a:p>
        </p:txBody>
      </p:sp>
      <p:sp>
        <p:nvSpPr>
          <p:cNvPr id="4" name="Oval 3"/>
          <p:cNvSpPr/>
          <p:nvPr/>
        </p:nvSpPr>
        <p:spPr>
          <a:xfrm>
            <a:off x="1724000" y="2657464"/>
            <a:ext cx="2143140" cy="15001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tx1"/>
                </a:solidFill>
              </a:rPr>
              <a:t>Applicant </a:t>
            </a:r>
            <a:r>
              <a:rPr lang="en-IN" b="1" dirty="0" smtClean="0"/>
              <a:t> </a:t>
            </a:r>
            <a:endParaRPr lang="en-IN" dirty="0"/>
          </a:p>
        </p:txBody>
      </p:sp>
      <p:sp>
        <p:nvSpPr>
          <p:cNvPr id="5" name="Oval 4"/>
          <p:cNvSpPr/>
          <p:nvPr/>
        </p:nvSpPr>
        <p:spPr>
          <a:xfrm>
            <a:off x="5938842" y="2800340"/>
            <a:ext cx="2143140" cy="1428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tx1"/>
                </a:solidFill>
              </a:rPr>
              <a:t>NOC </a:t>
            </a:r>
            <a:endParaRPr lang="en-IN" b="1" dirty="0">
              <a:solidFill>
                <a:schemeClr val="tx1"/>
              </a:solidFill>
            </a:endParaRPr>
          </a:p>
        </p:txBody>
      </p:sp>
      <p:cxnSp>
        <p:nvCxnSpPr>
          <p:cNvPr id="6" name="Straight Arrow Connector 5"/>
          <p:cNvCxnSpPr>
            <a:stCxn id="4" idx="6"/>
          </p:cNvCxnSpPr>
          <p:nvPr/>
        </p:nvCxnSpPr>
        <p:spPr>
          <a:xfrm flipV="1">
            <a:off x="3867140" y="3371844"/>
            <a:ext cx="2071702" cy="357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2094</TotalTime>
  <Words>742</Words>
  <Application>Microsoft Office PowerPoint</Application>
  <PresentationFormat>Custom</PresentationFormat>
  <Paragraphs>208</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Facet</vt:lpstr>
      <vt:lpstr>Slide 1</vt:lpstr>
      <vt:lpstr>Slide 2</vt:lpstr>
      <vt:lpstr>Features and Functionalities</vt:lpstr>
      <vt:lpstr>Features and Functionalities</vt:lpstr>
      <vt:lpstr>Slide 5</vt:lpstr>
      <vt:lpstr>Slide 6</vt:lpstr>
      <vt:lpstr>      </vt:lpstr>
      <vt:lpstr>Slide 8</vt:lpstr>
      <vt:lpstr>Work Flow</vt:lpstr>
      <vt:lpstr>Work Flow</vt:lpstr>
      <vt:lpstr>Slide 11</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RB</dc:creator>
  <cp:lastModifiedBy>RB</cp:lastModifiedBy>
  <cp:revision>194</cp:revision>
  <dcterms:created xsi:type="dcterms:W3CDTF">2014-09-12T02:18:09Z</dcterms:created>
  <dcterms:modified xsi:type="dcterms:W3CDTF">2020-10-07T05:52:34Z</dcterms:modified>
</cp:coreProperties>
</file>