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Raleway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29cfcd88_1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929cfcd88_1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93268b932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93268b932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3268b932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3268b932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29cfcd8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929cfcd8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93268b932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93268b932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3268b932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3268b932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929cfcd8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929cfcd8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929cfcd8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929cfcd8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852c589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852c589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93268b932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93268b932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95b054dc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95b054dc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929cfcd88_1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929cfcd88_1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93268b932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93268b932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929cfcd88_1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929cfcd88_1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929cfcd88_1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929cfcd88_1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929cfcd88_1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929cfcd88_1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95b054dcc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95b054dcc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93268b932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93268b932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95b054dc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95b054dc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929cfcd88_1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929cfcd88_1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6.jpg"/><Relationship Id="rId6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OdF8bl0145xTWrMqm9TlrakFsZdWkNub/view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52675" y="67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ENPM 673 : FINAL PROJECT  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53450" y="1808600"/>
            <a:ext cx="8957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HUMAN POSE ESTIMATION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67875" y="2952863"/>
            <a:ext cx="4440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Team Members: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ADITYA VARADARAJ (117054859)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NISHAD  KULKARNI (117555431)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PARAM DAVE  (117476323)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PRATEEK VERMA (118435039)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SAURABH PALANDE(118133959)</a:t>
            </a:r>
            <a:endParaRPr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4729525"/>
            <a:ext cx="800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PS: Don’t give away our location to itachi or tobirama</a:t>
            </a:r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63375" y="525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Confidence Map Code 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528675" y="1993525"/>
            <a:ext cx="80952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Joints_list: a list of joint locations of size J where each item is a list of peaks (x, y, probability).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joints_list length is 18 for 18 joint locations (nose, neck, etc.) and items in joints_list are lists of different lengths which stores the peak information (x, y location and probability score) for each joint location.</a:t>
            </a:r>
            <a:endParaRPr sz="18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50" y="1365650"/>
            <a:ext cx="7835964" cy="7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7650" y="54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Clr>
                <a:srgbClr val="000000"/>
              </a:buClr>
              <a:buSzPct val="41250"/>
              <a:buFont typeface="Arial"/>
              <a:buNone/>
            </a:pPr>
            <a:r>
              <a:rPr lang="en" sz="24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Part Affinity Fields</a:t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07525" y="1365725"/>
            <a:ext cx="87366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Finding which joints go together to form limbs (body parts) using the part affinity fields and joints in previous step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Outputs : </a:t>
            </a:r>
            <a:endParaRPr sz="2850"/>
          </a:p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850"/>
              <a:t>Connected limbs :a list of connected limbs of size C where each </a:t>
            </a:r>
            <a:r>
              <a:rPr lang="en" sz="2850"/>
              <a:t>item</a:t>
            </a:r>
            <a:r>
              <a:rPr lang="en" sz="2850"/>
              <a:t> is a list of  all limbs of that type</a:t>
            </a:r>
            <a:r>
              <a:rPr lang="en" sz="2850"/>
              <a:t> </a:t>
            </a:r>
            <a:r>
              <a:rPr lang="en" sz="2850"/>
              <a:t>found.</a:t>
            </a:r>
            <a:endParaRPr sz="2850"/>
          </a:p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850"/>
              <a:t> Each limb information contains: id of source joint, id of target joint and a score of how good the connection is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2155609"/>
            <a:ext cx="9143998" cy="832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60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to"/>
                <a:ea typeface="Lato"/>
                <a:cs typeface="Lato"/>
                <a:sym typeface="Lato"/>
              </a:rPr>
              <a:t>Final Result</a:t>
            </a:r>
            <a:endParaRPr b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1340950"/>
            <a:ext cx="8235900" cy="3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Associate limbs that belong to the same person and get the final list of human poses.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Inputs: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joints_list: from input of confidence map output set 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connected_limbs: from Part Affinity Map Fields set L.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Outputs: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poses: a list of human poses for each person in the image. Each item contains the joint locations for that person.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750" y="495625"/>
            <a:ext cx="6638500" cy="46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685675" y="52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Methodology: Video Stabilization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1422675"/>
            <a:ext cx="76887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attempted sliding window average method of smoothing the image trajectory. </a:t>
            </a:r>
            <a:endParaRPr sz="18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75" y="2166025"/>
            <a:ext cx="7257982" cy="27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Estimation Pipeline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13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56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Specifications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1305450"/>
            <a:ext cx="76887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Computer</a:t>
            </a:r>
            <a:r>
              <a:rPr lang="en" sz="1500"/>
              <a:t> - 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Razer Blade Advanced 15” (2020) - 10th Gen i7-10875H 8-Core, RTX 2070, 16GB 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Nvidia Jetson Nano Developer Kit - Quad-core ARM A57,  4GB RAM; Ubuntu 18.04 Based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Motor Controller</a:t>
            </a:r>
            <a:r>
              <a:rPr lang="en" sz="1500"/>
              <a:t> - Arduino Mega 2560 Microcontroller Development board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Motor Driver</a:t>
            </a:r>
            <a:r>
              <a:rPr lang="en" sz="1500"/>
              <a:t> - L298D Motor Driver board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Motors</a:t>
            </a:r>
            <a:r>
              <a:rPr lang="en" sz="1500"/>
              <a:t> - 100 RPM B/O Motors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Camera</a:t>
            </a:r>
            <a:r>
              <a:rPr lang="en" sz="1500"/>
              <a:t> - Logitech C270 Webcam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Others</a:t>
            </a:r>
            <a:r>
              <a:rPr lang="en" sz="1500"/>
              <a:t> - 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2.5 inch Wheels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Metal Bot Chassis (Generic)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Jumper Wires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9V Battery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Improvised housing using household items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350" y="525525"/>
            <a:ext cx="1447826" cy="14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325" y="2306300"/>
            <a:ext cx="2294799" cy="15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8401" y="2571751"/>
            <a:ext cx="1945126" cy="12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6">
            <a:alphaModFix/>
          </a:blip>
          <a:srcRect b="10339" l="3180" r="-3180" t="-10340"/>
          <a:stretch/>
        </p:blipFill>
        <p:spPr>
          <a:xfrm>
            <a:off x="4478412" y="3422924"/>
            <a:ext cx="1105125" cy="11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569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Pipeline Details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143175" y="1376750"/>
            <a:ext cx="88551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first step the frame is passed through baseline CNN network to extract the feature maps using API of openpose and </a:t>
            </a:r>
            <a:r>
              <a:rPr lang="en" sz="1800"/>
              <a:t>estimated </a:t>
            </a:r>
            <a:r>
              <a:rPr lang="en" sz="1800"/>
              <a:t> joint coordinates for each frame in Jetson Nano using a camera </a:t>
            </a:r>
            <a:r>
              <a:rPr lang="en" sz="1800"/>
              <a:t>attached</a:t>
            </a:r>
            <a:r>
              <a:rPr lang="en" sz="1800"/>
              <a:t> to the microcontroller.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Joint we are estimating a </a:t>
            </a:r>
            <a:r>
              <a:rPr lang="en" sz="1800"/>
              <a:t>gesture based on threshold values of the joint angles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gesture we are giving command to the robot using arduino connected to the Jetson Nano.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Finally commands from arduino moves the motors and thus moves the robot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839475" y="45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- OpenPose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9825"/>
            <a:ext cx="8839199" cy="19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821700" y="3700675"/>
            <a:ext cx="750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right hand is up → forward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right hand is straight at shoulder level → backward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right hand is down → Stop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56500" y="475475"/>
            <a:ext cx="86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INTRODUCTION</a:t>
            </a:r>
            <a:endParaRPr sz="30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08075" y="1355750"/>
            <a:ext cx="8292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One of the key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research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areas in computer vision apart from visual slam and robotics is human pose estimation.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Human Pose estimation is a computer vision technique that predicts and tracks the orientation of a person.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applications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range from Human activity and movement recognition , Augmented reality (metaverse) experiences , Animation &amp; Gaming ,Robotics.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Deep Learning-Based Human Pose Estimation: A Survey” Ce Zheng .et.al. 2020.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“OpenPose: Realtime Multi-Person 2D Pose Estimation using Part Affinity Fields”  Zhe C. et.al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13525" y="1554050"/>
            <a:ext cx="86388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30"/>
              <a:buChar char="●"/>
            </a:pPr>
            <a:r>
              <a:rPr lang="en" sz="1829">
                <a:solidFill>
                  <a:schemeClr val="dk2"/>
                </a:solidFill>
              </a:rPr>
              <a:t>Pose estimation involves estimation of human pose be it 2D or 3D.</a:t>
            </a:r>
            <a:endParaRPr sz="1829">
              <a:solidFill>
                <a:schemeClr val="dk2"/>
              </a:solidFill>
            </a:endParaRPr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30"/>
              <a:buChar char="●"/>
            </a:pPr>
            <a:r>
              <a:rPr lang="en" sz="1829">
                <a:solidFill>
                  <a:schemeClr val="dk2"/>
                </a:solidFill>
              </a:rPr>
              <a:t>Estimation is basically predicting 2D or 3D locations of joints of single person or multiple people.</a:t>
            </a:r>
            <a:endParaRPr sz="1829">
              <a:solidFill>
                <a:schemeClr val="dk2"/>
              </a:solidFill>
            </a:endParaRPr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30"/>
              <a:buChar char="●"/>
            </a:pPr>
            <a:r>
              <a:rPr lang="en" sz="1829">
                <a:solidFill>
                  <a:schemeClr val="dk2"/>
                </a:solidFill>
              </a:rPr>
              <a:t>A single-person pipeline is classified into two types depending on the way they predict keypoints: direct regression-based approaches and heatmap-based approach</a:t>
            </a:r>
            <a:endParaRPr sz="1829">
              <a:solidFill>
                <a:schemeClr val="dk2"/>
              </a:solidFill>
            </a:endParaRPr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30"/>
              <a:buChar char="●"/>
            </a:pPr>
            <a:r>
              <a:rPr lang="en" sz="1829">
                <a:solidFill>
                  <a:schemeClr val="dk2"/>
                </a:solidFill>
              </a:rPr>
              <a:t>The former utilize the output feature maps to regress </a:t>
            </a:r>
            <a:r>
              <a:rPr lang="en" sz="1829">
                <a:solidFill>
                  <a:schemeClr val="dk2"/>
                </a:solidFill>
              </a:rPr>
              <a:t>key points</a:t>
            </a:r>
            <a:r>
              <a:rPr lang="en" sz="1829">
                <a:solidFill>
                  <a:schemeClr val="dk2"/>
                </a:solidFill>
              </a:rPr>
              <a:t> directly, whereas the latter generate heatmaps 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7875" y="499950"/>
            <a:ext cx="869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LITERATURE REVIEW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600"/>
            <a:ext cx="9144000" cy="46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615"/>
            <a:ext cx="9144001" cy="358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 title="FinalDemoVideoSharinga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67025"/>
            <a:ext cx="8777000" cy="41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8039"/>
            <a:ext cx="9144000" cy="428547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220275" y="506650"/>
            <a:ext cx="881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System Architecture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220275" y="506650"/>
            <a:ext cx="881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Applications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750" y="1153150"/>
            <a:ext cx="2580825" cy="25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100" y="2157574"/>
            <a:ext cx="1922452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654975" y="1757100"/>
            <a:ext cx="1984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Human Assisted Mobile Robots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778475" y="3373550"/>
            <a:ext cx="198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Warfare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Mobile Robots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6427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7400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One of the use case is for </a:t>
            </a:r>
            <a:endParaRPr>
              <a:solidFill>
                <a:schemeClr val="lt1"/>
              </a:solidFill>
            </a:endParaRPr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550">
                <a:solidFill>
                  <a:srgbClr val="292929"/>
                </a:solidFill>
                <a:highlight>
                  <a:srgbClr val="FFFFFF"/>
                </a:highlight>
              </a:rPr>
              <a:t>The parsing process can be summarized into three steps:</a:t>
            </a:r>
            <a:endParaRPr sz="2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658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b="1" lang="en" sz="2550">
                <a:solidFill>
                  <a:srgbClr val="292929"/>
                </a:solidFill>
                <a:highlight>
                  <a:srgbClr val="FFFFFF"/>
                </a:highlight>
              </a:rPr>
              <a:t>Step 1</a:t>
            </a:r>
            <a:r>
              <a:rPr lang="en" sz="2550">
                <a:solidFill>
                  <a:srgbClr val="292929"/>
                </a:solidFill>
                <a:highlight>
                  <a:srgbClr val="FFFFFF"/>
                </a:highlight>
              </a:rPr>
              <a:t>: Find </a:t>
            </a:r>
            <a:r>
              <a:rPr b="1" lang="en" sz="2550">
                <a:solidFill>
                  <a:srgbClr val="292929"/>
                </a:solidFill>
                <a:highlight>
                  <a:srgbClr val="FFFFFF"/>
                </a:highlight>
              </a:rPr>
              <a:t>all joints</a:t>
            </a:r>
            <a:r>
              <a:rPr lang="en" sz="2550">
                <a:solidFill>
                  <a:srgbClr val="292929"/>
                </a:solidFill>
                <a:highlight>
                  <a:srgbClr val="FFFFFF"/>
                </a:highlight>
              </a:rPr>
              <a:t> locations using the </a:t>
            </a:r>
            <a:r>
              <a:rPr b="1" lang="en" sz="2550">
                <a:solidFill>
                  <a:srgbClr val="292929"/>
                </a:solidFill>
                <a:highlight>
                  <a:srgbClr val="FFFFFF"/>
                </a:highlight>
              </a:rPr>
              <a:t>confidence maps</a:t>
            </a:r>
            <a:r>
              <a:rPr lang="en" sz="2550">
                <a:solidFill>
                  <a:srgbClr val="292929"/>
                </a:solidFill>
                <a:highlight>
                  <a:srgbClr val="FFFFFF"/>
                </a:highlight>
              </a:rPr>
              <a:t>.</a:t>
            </a:r>
            <a:endParaRPr sz="2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658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b="1" lang="en" sz="2550">
                <a:solidFill>
                  <a:srgbClr val="292929"/>
                </a:solidFill>
                <a:highlight>
                  <a:srgbClr val="FFFFFF"/>
                </a:highlight>
              </a:rPr>
              <a:t>Step 2</a:t>
            </a:r>
            <a:r>
              <a:rPr lang="en" sz="2550">
                <a:solidFill>
                  <a:srgbClr val="292929"/>
                </a:solidFill>
                <a:highlight>
                  <a:srgbClr val="FFFFFF"/>
                </a:highlight>
              </a:rPr>
              <a:t>: Find which joints go together to </a:t>
            </a:r>
            <a:r>
              <a:rPr b="1" lang="en" sz="2550">
                <a:solidFill>
                  <a:srgbClr val="292929"/>
                </a:solidFill>
                <a:highlight>
                  <a:srgbClr val="FFFFFF"/>
                </a:highlight>
              </a:rPr>
              <a:t>form limbs (body parts)</a:t>
            </a:r>
            <a:r>
              <a:rPr lang="en" sz="2550">
                <a:solidFill>
                  <a:srgbClr val="292929"/>
                </a:solidFill>
                <a:highlight>
                  <a:srgbClr val="FFFFFF"/>
                </a:highlight>
              </a:rPr>
              <a:t> using the </a:t>
            </a:r>
            <a:r>
              <a:rPr b="1" lang="en" sz="2550">
                <a:solidFill>
                  <a:srgbClr val="292929"/>
                </a:solidFill>
                <a:highlight>
                  <a:srgbClr val="FFFFFF"/>
                </a:highlight>
              </a:rPr>
              <a:t>part affinity fields</a:t>
            </a:r>
            <a:r>
              <a:rPr lang="en" sz="2550">
                <a:solidFill>
                  <a:srgbClr val="292929"/>
                </a:solidFill>
                <a:highlight>
                  <a:srgbClr val="FFFFFF"/>
                </a:highlight>
              </a:rPr>
              <a:t> and joints in step 1.</a:t>
            </a:r>
            <a:endParaRPr sz="2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658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b="1" lang="en" sz="2550">
                <a:solidFill>
                  <a:srgbClr val="292929"/>
                </a:solidFill>
                <a:highlight>
                  <a:srgbClr val="FFFFFF"/>
                </a:highlight>
              </a:rPr>
              <a:t>Step 3</a:t>
            </a:r>
            <a:r>
              <a:rPr lang="en" sz="2550">
                <a:solidFill>
                  <a:srgbClr val="292929"/>
                </a:solidFill>
                <a:highlight>
                  <a:srgbClr val="FFFFFF"/>
                </a:highlight>
              </a:rPr>
              <a:t>: </a:t>
            </a:r>
            <a:r>
              <a:rPr b="1" lang="en" sz="2550">
                <a:solidFill>
                  <a:srgbClr val="292929"/>
                </a:solidFill>
                <a:highlight>
                  <a:srgbClr val="FFFFFF"/>
                </a:highlight>
              </a:rPr>
              <a:t>Associate limbs that belong to the same person</a:t>
            </a:r>
            <a:r>
              <a:rPr lang="en" sz="2550">
                <a:solidFill>
                  <a:srgbClr val="292929"/>
                </a:solidFill>
                <a:highlight>
                  <a:srgbClr val="FFFFFF"/>
                </a:highlight>
              </a:rPr>
              <a:t> and get the final list of human poses.</a:t>
            </a:r>
            <a:endParaRPr sz="2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400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using </a:t>
            </a:r>
            <a:r>
              <a:rPr lang="en">
                <a:solidFill>
                  <a:schemeClr val="lt1"/>
                </a:solidFill>
              </a:rPr>
              <a:t>the</a:t>
            </a:r>
            <a:r>
              <a:rPr lang="en">
                <a:solidFill>
                  <a:schemeClr val="lt1"/>
                </a:solidFill>
              </a:rPr>
              <a:t> robot as a helper robot in law </a:t>
            </a:r>
            <a:r>
              <a:rPr lang="en">
                <a:solidFill>
                  <a:schemeClr val="lt1"/>
                </a:solidFill>
              </a:rPr>
              <a:t>enforcement</a:t>
            </a:r>
            <a:r>
              <a:rPr lang="en">
                <a:solidFill>
                  <a:schemeClr val="lt1"/>
                </a:solidFill>
              </a:rPr>
              <a:t> rescue missions.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7400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It will act as a </a:t>
            </a:r>
            <a:r>
              <a:rPr lang="en">
                <a:solidFill>
                  <a:schemeClr val="lt1"/>
                </a:solidFill>
              </a:rPr>
              <a:t>initial shield or as a part of squad and will receive signals using non verbal means of communication i.e Pose Estimation.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7400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Also this system can be used in a service robot which acts as a service dog.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15142" l="3393" r="2088" t="8264"/>
          <a:stretch/>
        </p:blipFill>
        <p:spPr>
          <a:xfrm>
            <a:off x="364100" y="3554450"/>
            <a:ext cx="8415801" cy="11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type="title"/>
          </p:nvPr>
        </p:nvSpPr>
        <p:spPr>
          <a:xfrm>
            <a:off x="663375" y="525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OpenPose Parsing Pipeline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