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13E393-DCEE-4FFB-AF24-8E07FF305C03}">
  <a:tblStyle styleId="{3213E393-DCEE-4FFB-AF24-8E07FF305C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43ca7774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43ca7774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43ca7774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43ca7774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43ca7774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43ca7774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43ca777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43ca777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43ca7774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43ca7774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443ca7774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443ca7774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443ca7774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443ca7774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43ca7774_1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43ca7774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443ca7774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443ca7774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443ca7774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443ca7774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43ca777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43ca777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443ca777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443ca777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43ca7774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43ca7774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43ca7774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43ca7774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443ca7774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443ca7774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43ca7774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43ca7774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443ca7774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443ca7774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43ca77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443ca77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43ca7774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43ca7774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pen.toronto.ca/dataset/motor-vehicle-collisions-involving-killed-or-seriously-injured-persons/"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pen.toronto.ca/dataset/motor-vehicle-collisions-involving-killed-or-seriously-injured-pers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Final Report Presentation</a:t>
            </a:r>
            <a:endParaRPr/>
          </a:p>
        </p:txBody>
      </p:sp>
      <p:sp>
        <p:nvSpPr>
          <p:cNvPr id="86" name="Google Shape;86;p13"/>
          <p:cNvSpPr txBox="1"/>
          <p:nvPr>
            <p:ph idx="1" type="subTitle"/>
          </p:nvPr>
        </p:nvSpPr>
        <p:spPr>
          <a:xfrm>
            <a:off x="598100" y="2715955"/>
            <a:ext cx="8222100" cy="151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Motor Vehicle Collisions in Toronto</a:t>
            </a:r>
            <a:br>
              <a:rPr lang="en-GB"/>
            </a:br>
            <a:br>
              <a:rPr lang="en-GB"/>
            </a:br>
            <a:r>
              <a:rPr lang="en-GB" sz="1400"/>
              <a:t>Arpandeep Singh : 040950261</a:t>
            </a:r>
            <a:br>
              <a:rPr lang="en-GB" sz="1400"/>
            </a:br>
            <a:endParaRPr sz="1400"/>
          </a:p>
          <a:p>
            <a:pPr indent="0" lvl="0" marL="0" rtl="0" algn="l">
              <a:spcBef>
                <a:spcPts val="0"/>
              </a:spcBef>
              <a:spcAft>
                <a:spcPts val="0"/>
              </a:spcAft>
              <a:buNone/>
            </a:pPr>
            <a:r>
              <a:rPr lang="en-GB" sz="1400"/>
              <a:t>Param Savalia : 040963842</a:t>
            </a:r>
            <a:br>
              <a:rPr lang="en-GB"/>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GB" sz="1900">
                <a:solidFill>
                  <a:srgbClr val="404040"/>
                </a:solidFill>
                <a:latin typeface="Arial"/>
                <a:ea typeface="Arial"/>
                <a:cs typeface="Arial"/>
                <a:sym typeface="Arial"/>
              </a:rPr>
              <a:t>We analyzed the data in visualize tab and using classification methods in accordance to different attributes in dataset. Then we compare all the results with one attribute to get the results. After comparing results, we find that most impact on results are of attributes Time of the day, Age ,District.</a:t>
            </a:r>
            <a:endParaRPr sz="1900">
              <a:solidFill>
                <a:srgbClr val="40404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71075" y="410000"/>
            <a:ext cx="8661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Interesting Graphs</a:t>
            </a:r>
            <a:endParaRPr/>
          </a:p>
        </p:txBody>
      </p:sp>
      <p:sp>
        <p:nvSpPr>
          <p:cNvPr id="153" name="Google Shape;153;p23"/>
          <p:cNvSpPr txBox="1"/>
          <p:nvPr>
            <p:ph idx="1" type="body"/>
          </p:nvPr>
        </p:nvSpPr>
        <p:spPr>
          <a:xfrm>
            <a:off x="171075" y="1229975"/>
            <a:ext cx="414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Age vs District</a:t>
            </a:r>
            <a:endParaRPr/>
          </a:p>
        </p:txBody>
      </p:sp>
      <p:sp>
        <p:nvSpPr>
          <p:cNvPr id="154" name="Google Shape;154;p23"/>
          <p:cNvSpPr txBox="1"/>
          <p:nvPr>
            <p:ph idx="2" type="body"/>
          </p:nvPr>
        </p:nvSpPr>
        <p:spPr>
          <a:xfrm>
            <a:off x="4653350" y="1229975"/>
            <a:ext cx="4560300" cy="35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Time of the day vs District</a:t>
            </a:r>
            <a:endParaRPr/>
          </a:p>
        </p:txBody>
      </p:sp>
      <p:pic>
        <p:nvPicPr>
          <p:cNvPr id="155" name="Google Shape;155;p23"/>
          <p:cNvPicPr preferRelativeResize="0"/>
          <p:nvPr/>
        </p:nvPicPr>
        <p:blipFill>
          <a:blip r:embed="rId3">
            <a:alphaModFix/>
          </a:blip>
          <a:stretch>
            <a:fillRect/>
          </a:stretch>
        </p:blipFill>
        <p:spPr>
          <a:xfrm>
            <a:off x="233375" y="1624575"/>
            <a:ext cx="4260576" cy="3146691"/>
          </a:xfrm>
          <a:prstGeom prst="rect">
            <a:avLst/>
          </a:prstGeom>
          <a:noFill/>
          <a:ln>
            <a:noFill/>
          </a:ln>
        </p:spPr>
      </p:pic>
      <p:pic>
        <p:nvPicPr>
          <p:cNvPr id="156" name="Google Shape;156;p23"/>
          <p:cNvPicPr preferRelativeResize="0"/>
          <p:nvPr/>
        </p:nvPicPr>
        <p:blipFill>
          <a:blip r:embed="rId4">
            <a:alphaModFix/>
          </a:blip>
          <a:stretch>
            <a:fillRect/>
          </a:stretch>
        </p:blipFill>
        <p:spPr>
          <a:xfrm>
            <a:off x="4704675" y="1639700"/>
            <a:ext cx="4260574" cy="3153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Algorithms</a:t>
            </a:r>
            <a:endParaRPr/>
          </a:p>
          <a:p>
            <a:pPr indent="0" lvl="0" marL="0" rtl="0" algn="l">
              <a:spcBef>
                <a:spcPts val="0"/>
              </a:spcBef>
              <a:spcAft>
                <a:spcPts val="0"/>
              </a:spcAft>
              <a:buNone/>
            </a:pPr>
            <a:r>
              <a:t/>
            </a:r>
            <a:endParaRPr/>
          </a:p>
        </p:txBody>
      </p:sp>
      <p:sp>
        <p:nvSpPr>
          <p:cNvPr id="162" name="Google Shape;162;p24"/>
          <p:cNvSpPr txBox="1"/>
          <p:nvPr>
            <p:ph idx="1" type="body"/>
          </p:nvPr>
        </p:nvSpPr>
        <p:spPr>
          <a:xfrm>
            <a:off x="311700" y="1229875"/>
            <a:ext cx="4386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Classification by KNN</a:t>
            </a:r>
            <a:endParaRPr/>
          </a:p>
          <a:p>
            <a:pPr indent="-304800" lvl="0" marL="457200" rtl="0" algn="l">
              <a:spcBef>
                <a:spcPts val="1200"/>
              </a:spcBef>
              <a:spcAft>
                <a:spcPts val="0"/>
              </a:spcAft>
              <a:buClr>
                <a:srgbClr val="404040"/>
              </a:buClr>
              <a:buSzPts val="1200"/>
              <a:buFont typeface="Trebuchet MS"/>
              <a:buChar char="●"/>
            </a:pPr>
            <a:r>
              <a:rPr lang="en-GB" sz="1200">
                <a:solidFill>
                  <a:srgbClr val="404040"/>
                </a:solidFill>
                <a:latin typeface="Trebuchet MS"/>
                <a:ea typeface="Trebuchet MS"/>
                <a:cs typeface="Trebuchet MS"/>
                <a:sym typeface="Trebuchet MS"/>
              </a:rPr>
              <a:t>  Most used classified algorithm.</a:t>
            </a:r>
            <a:endParaRPr sz="1200">
              <a:solidFill>
                <a:srgbClr val="404040"/>
              </a:solidFill>
              <a:latin typeface="Trebuchet MS"/>
              <a:ea typeface="Trebuchet MS"/>
              <a:cs typeface="Trebuchet MS"/>
              <a:sym typeface="Trebuchet MS"/>
            </a:endParaRPr>
          </a:p>
          <a:p>
            <a:pPr indent="-342900" lvl="0" marL="457200" rtl="0" algn="l">
              <a:spcBef>
                <a:spcPts val="0"/>
              </a:spcBef>
              <a:spcAft>
                <a:spcPts val="0"/>
              </a:spcAft>
              <a:buSzPts val="1800"/>
              <a:buChar char="●"/>
            </a:pPr>
            <a:r>
              <a:rPr lang="en-GB" sz="850">
                <a:solidFill>
                  <a:srgbClr val="90C226"/>
                </a:solidFill>
                <a:latin typeface="Arial"/>
                <a:ea typeface="Arial"/>
                <a:cs typeface="Arial"/>
                <a:sym typeface="Arial"/>
              </a:rPr>
              <a:t>-</a:t>
            </a:r>
            <a:r>
              <a:rPr lang="en-GB" sz="1200">
                <a:solidFill>
                  <a:srgbClr val="404040"/>
                </a:solidFill>
                <a:latin typeface="Trebuchet MS"/>
                <a:ea typeface="Trebuchet MS"/>
                <a:cs typeface="Trebuchet MS"/>
                <a:sym typeface="Trebuchet MS"/>
              </a:rPr>
              <a:t>Uses different values for K</a:t>
            </a:r>
            <a:endParaRPr sz="1200">
              <a:solidFill>
                <a:srgbClr val="404040"/>
              </a:solidFill>
              <a:latin typeface="Trebuchet MS"/>
              <a:ea typeface="Trebuchet MS"/>
              <a:cs typeface="Trebuchet MS"/>
              <a:sym typeface="Trebuchet MS"/>
            </a:endParaRPr>
          </a:p>
          <a:p>
            <a:pPr indent="-342900" lvl="0" marL="457200" rtl="0" algn="l">
              <a:spcBef>
                <a:spcPts val="0"/>
              </a:spcBef>
              <a:spcAft>
                <a:spcPts val="0"/>
              </a:spcAft>
              <a:buSzPts val="1800"/>
              <a:buChar char="●"/>
            </a:pPr>
            <a:r>
              <a:rPr lang="en-GB" sz="850">
                <a:solidFill>
                  <a:srgbClr val="90C226"/>
                </a:solidFill>
                <a:latin typeface="Arial"/>
                <a:ea typeface="Arial"/>
                <a:cs typeface="Arial"/>
                <a:sym typeface="Arial"/>
              </a:rPr>
              <a:t>-</a:t>
            </a:r>
            <a:r>
              <a:rPr lang="en-GB" sz="1200">
                <a:solidFill>
                  <a:srgbClr val="404040"/>
                </a:solidFill>
                <a:latin typeface="Trebuchet MS"/>
                <a:ea typeface="Trebuchet MS"/>
                <a:cs typeface="Trebuchet MS"/>
                <a:sym typeface="Trebuchet MS"/>
              </a:rPr>
              <a:t>How is the distance between points calculated ? </a:t>
            </a:r>
            <a:r>
              <a:rPr b="1" lang="en-GB" sz="1200">
                <a:solidFill>
                  <a:srgbClr val="404040"/>
                </a:solidFill>
                <a:latin typeface="Trebuchet MS"/>
                <a:ea typeface="Trebuchet MS"/>
                <a:cs typeface="Trebuchet MS"/>
                <a:sym typeface="Trebuchet MS"/>
              </a:rPr>
              <a:t>Euclidean Distance </a:t>
            </a:r>
            <a:r>
              <a:rPr lang="en-GB" sz="1200">
                <a:solidFill>
                  <a:srgbClr val="404040"/>
                </a:solidFill>
                <a:latin typeface="Trebuchet MS"/>
                <a:ea typeface="Trebuchet MS"/>
                <a:cs typeface="Trebuchet MS"/>
                <a:sym typeface="Trebuchet MS"/>
              </a:rPr>
              <a:t>:</a:t>
            </a:r>
            <a:endParaRPr sz="1200">
              <a:solidFill>
                <a:srgbClr val="404040"/>
              </a:solidFill>
              <a:latin typeface="Trebuchet MS"/>
              <a:ea typeface="Trebuchet MS"/>
              <a:cs typeface="Trebuchet MS"/>
              <a:sym typeface="Trebuchet MS"/>
            </a:endParaRPr>
          </a:p>
          <a:p>
            <a:pPr indent="-342900" lvl="0" marL="457200" rtl="0" algn="l">
              <a:spcBef>
                <a:spcPts val="0"/>
              </a:spcBef>
              <a:spcAft>
                <a:spcPts val="0"/>
              </a:spcAft>
              <a:buSzPts val="1800"/>
              <a:buChar char="●"/>
            </a:pPr>
            <a:r>
              <a:rPr lang="en-GB" sz="850">
                <a:solidFill>
                  <a:srgbClr val="90C226"/>
                </a:solidFill>
                <a:latin typeface="Arial"/>
                <a:ea typeface="Arial"/>
                <a:cs typeface="Arial"/>
                <a:sym typeface="Arial"/>
              </a:rPr>
              <a:t>-</a:t>
            </a:r>
            <a:r>
              <a:rPr lang="en-GB" sz="1200">
                <a:solidFill>
                  <a:srgbClr val="404040"/>
                </a:solidFill>
                <a:latin typeface="Trebuchet MS"/>
                <a:ea typeface="Trebuchet MS"/>
                <a:cs typeface="Trebuchet MS"/>
                <a:sym typeface="Trebuchet MS"/>
              </a:rPr>
              <a:t>d=</a:t>
            </a:r>
            <a:r>
              <a:rPr lang="en-GB" sz="1900">
                <a:solidFill>
                  <a:srgbClr val="404040"/>
                </a:solidFill>
                <a:latin typeface="Trebuchet MS"/>
                <a:ea typeface="Trebuchet MS"/>
                <a:cs typeface="Trebuchet MS"/>
                <a:sym typeface="Trebuchet MS"/>
              </a:rPr>
              <a:t> </a:t>
            </a:r>
            <a:r>
              <a:rPr lang="en-GB" sz="1200">
                <a:solidFill>
                  <a:srgbClr val="000000"/>
                </a:solidFill>
                <a:latin typeface="Arial"/>
                <a:ea typeface="Arial"/>
                <a:cs typeface="Arial"/>
                <a:sym typeface="Arial"/>
              </a:rPr>
              <a:t>√[(x2-x1)^2+〖(y2-y1)〗^2]</a:t>
            </a:r>
            <a:endParaRPr sz="12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GB" sz="850">
                <a:solidFill>
                  <a:srgbClr val="90C226"/>
                </a:solidFill>
                <a:latin typeface="Arial"/>
                <a:ea typeface="Arial"/>
                <a:cs typeface="Arial"/>
                <a:sym typeface="Arial"/>
              </a:rPr>
              <a:t>-</a:t>
            </a:r>
            <a:r>
              <a:rPr lang="en-GB" sz="1200">
                <a:solidFill>
                  <a:srgbClr val="404040"/>
                </a:solidFill>
                <a:latin typeface="Trebuchet MS"/>
                <a:ea typeface="Trebuchet MS"/>
                <a:cs typeface="Trebuchet MS"/>
                <a:sym typeface="Trebuchet MS"/>
              </a:rPr>
              <a:t>Accuracy is almost same for different values.</a:t>
            </a:r>
            <a:endParaRPr sz="1200">
              <a:solidFill>
                <a:srgbClr val="404040"/>
              </a:solidFill>
              <a:latin typeface="Trebuchet MS"/>
              <a:ea typeface="Trebuchet MS"/>
              <a:cs typeface="Trebuchet MS"/>
              <a:sym typeface="Trebuchet MS"/>
            </a:endParaRPr>
          </a:p>
          <a:p>
            <a:pPr indent="-342900" lvl="0" marL="457200" rtl="0" algn="l">
              <a:spcBef>
                <a:spcPts val="0"/>
              </a:spcBef>
              <a:spcAft>
                <a:spcPts val="0"/>
              </a:spcAft>
              <a:buSzPts val="1800"/>
              <a:buChar char="●"/>
            </a:pPr>
            <a:r>
              <a:rPr lang="en-GB" sz="850">
                <a:solidFill>
                  <a:srgbClr val="90C226"/>
                </a:solidFill>
                <a:latin typeface="Arial"/>
                <a:ea typeface="Arial"/>
                <a:cs typeface="Arial"/>
                <a:sym typeface="Arial"/>
              </a:rPr>
              <a:t>-</a:t>
            </a:r>
            <a:r>
              <a:rPr lang="en-GB" sz="1200">
                <a:solidFill>
                  <a:srgbClr val="404040"/>
                </a:solidFill>
                <a:latin typeface="Trebuchet MS"/>
                <a:ea typeface="Trebuchet MS"/>
                <a:cs typeface="Trebuchet MS"/>
                <a:sym typeface="Trebuchet MS"/>
              </a:rPr>
              <a:t>Classifies class “a”, “b” and “c”.</a:t>
            </a:r>
            <a:endParaRPr sz="1200">
              <a:solidFill>
                <a:srgbClr val="404040"/>
              </a:solidFill>
              <a:latin typeface="Trebuchet MS"/>
              <a:ea typeface="Trebuchet MS"/>
              <a:cs typeface="Trebuchet MS"/>
              <a:sym typeface="Trebuchet MS"/>
            </a:endParaRPr>
          </a:p>
          <a:p>
            <a:pPr indent="-304800" lvl="0" marL="457200" rtl="0" algn="l">
              <a:spcBef>
                <a:spcPts val="0"/>
              </a:spcBef>
              <a:spcAft>
                <a:spcPts val="0"/>
              </a:spcAft>
              <a:buClr>
                <a:srgbClr val="404040"/>
              </a:buClr>
              <a:buSzPts val="1200"/>
              <a:buFont typeface="Trebuchet MS"/>
              <a:buChar char="●"/>
            </a:pPr>
            <a:r>
              <a:rPr lang="en-GB" sz="1200">
                <a:solidFill>
                  <a:srgbClr val="404040"/>
                </a:solidFill>
                <a:latin typeface="Trebuchet MS"/>
                <a:ea typeface="Trebuchet MS"/>
                <a:cs typeface="Trebuchet MS"/>
                <a:sym typeface="Trebuchet MS"/>
              </a:rPr>
              <a:t>K=7 is the </a:t>
            </a:r>
            <a:r>
              <a:rPr lang="en-GB" sz="1200">
                <a:solidFill>
                  <a:srgbClr val="404040"/>
                </a:solidFill>
                <a:latin typeface="Trebuchet MS"/>
                <a:ea typeface="Trebuchet MS"/>
                <a:cs typeface="Trebuchet MS"/>
                <a:sym typeface="Trebuchet MS"/>
              </a:rPr>
              <a:t>best</a:t>
            </a:r>
            <a:r>
              <a:rPr lang="en-GB" sz="1200">
                <a:solidFill>
                  <a:srgbClr val="404040"/>
                </a:solidFill>
                <a:latin typeface="Trebuchet MS"/>
                <a:ea typeface="Trebuchet MS"/>
                <a:cs typeface="Trebuchet MS"/>
                <a:sym typeface="Trebuchet MS"/>
              </a:rPr>
              <a:t> K in terms of </a:t>
            </a:r>
            <a:r>
              <a:rPr lang="en-GB" sz="1200">
                <a:solidFill>
                  <a:srgbClr val="404040"/>
                </a:solidFill>
                <a:latin typeface="Trebuchet MS"/>
                <a:ea typeface="Trebuchet MS"/>
                <a:cs typeface="Trebuchet MS"/>
                <a:sym typeface="Trebuchet MS"/>
              </a:rPr>
              <a:t>accuracy</a:t>
            </a:r>
            <a:r>
              <a:rPr lang="en-GB" sz="1200">
                <a:solidFill>
                  <a:srgbClr val="404040"/>
                </a:solidFill>
                <a:latin typeface="Trebuchet MS"/>
                <a:ea typeface="Trebuchet MS"/>
                <a:cs typeface="Trebuchet MS"/>
                <a:sym typeface="Trebuchet MS"/>
              </a:rPr>
              <a:t>.</a:t>
            </a:r>
            <a:endParaRPr sz="1200">
              <a:solidFill>
                <a:srgbClr val="404040"/>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pic>
        <p:nvPicPr>
          <p:cNvPr id="163" name="Google Shape;163;p24"/>
          <p:cNvPicPr preferRelativeResize="0"/>
          <p:nvPr/>
        </p:nvPicPr>
        <p:blipFill>
          <a:blip r:embed="rId3">
            <a:alphaModFix/>
          </a:blip>
          <a:stretch>
            <a:fillRect/>
          </a:stretch>
        </p:blipFill>
        <p:spPr>
          <a:xfrm>
            <a:off x="4335400" y="928800"/>
            <a:ext cx="4141200" cy="2943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 </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Clustering with SimpleKMeans</a:t>
            </a:r>
            <a:br>
              <a:rPr lang="en-GB"/>
            </a:br>
            <a:br>
              <a:rPr lang="en-GB"/>
            </a:br>
            <a:r>
              <a:rPr lang="en-GB"/>
              <a:t>Performed with K=3,4,5,6,7</a:t>
            </a:r>
            <a:br>
              <a:rPr lang="en-GB"/>
            </a:br>
            <a:endParaRPr/>
          </a:p>
          <a:p>
            <a:pPr indent="0" lvl="0" marL="0" rtl="0" algn="l">
              <a:spcBef>
                <a:spcPts val="1200"/>
              </a:spcBef>
              <a:spcAft>
                <a:spcPts val="1200"/>
              </a:spcAft>
              <a:buNone/>
            </a:pPr>
            <a:r>
              <a:t/>
            </a:r>
            <a:endParaRPr/>
          </a:p>
        </p:txBody>
      </p:sp>
      <p:pic>
        <p:nvPicPr>
          <p:cNvPr id="170" name="Google Shape;170;p25"/>
          <p:cNvPicPr preferRelativeResize="0"/>
          <p:nvPr/>
        </p:nvPicPr>
        <p:blipFill>
          <a:blip r:embed="rId3">
            <a:alphaModFix/>
          </a:blip>
          <a:stretch>
            <a:fillRect/>
          </a:stretch>
        </p:blipFill>
        <p:spPr>
          <a:xfrm>
            <a:off x="407988" y="2419350"/>
            <a:ext cx="3819525" cy="1447800"/>
          </a:xfrm>
          <a:prstGeom prst="rect">
            <a:avLst/>
          </a:prstGeom>
          <a:noFill/>
          <a:ln>
            <a:noFill/>
          </a:ln>
        </p:spPr>
      </p:pic>
      <p:pic>
        <p:nvPicPr>
          <p:cNvPr id="171" name="Google Shape;171;p25"/>
          <p:cNvPicPr preferRelativeResize="0"/>
          <p:nvPr/>
        </p:nvPicPr>
        <p:blipFill>
          <a:blip r:embed="rId4">
            <a:alphaModFix/>
          </a:blip>
          <a:stretch>
            <a:fillRect/>
          </a:stretch>
        </p:blipFill>
        <p:spPr>
          <a:xfrm>
            <a:off x="5137150" y="917675"/>
            <a:ext cx="2855350" cy="294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 </a:t>
            </a:r>
            <a:endParaRPr/>
          </a:p>
        </p:txBody>
      </p:sp>
      <p:sp>
        <p:nvSpPr>
          <p:cNvPr id="177" name="Google Shape;17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Clustering with SimpleKMeans (contd.)</a:t>
            </a:r>
            <a:endParaRPr/>
          </a:p>
          <a:p>
            <a:pPr indent="0" lvl="0" marL="0" rtl="0" algn="l">
              <a:spcBef>
                <a:spcPts val="1200"/>
              </a:spcBef>
              <a:spcAft>
                <a:spcPts val="0"/>
              </a:spcAft>
              <a:buNone/>
            </a:pPr>
            <a:r>
              <a:rPr lang="en-GB"/>
              <a:t>Based on </a:t>
            </a:r>
            <a:r>
              <a:rPr lang="en-GB"/>
              <a:t>the</a:t>
            </a:r>
            <a:r>
              <a:rPr lang="en-GB"/>
              <a:t> Elbow point method, </a:t>
            </a:r>
            <a:r>
              <a:rPr b="1" lang="en-GB"/>
              <a:t>K=5</a:t>
            </a:r>
            <a:r>
              <a:rPr lang="en-GB"/>
              <a:t> is the </a:t>
            </a:r>
            <a:r>
              <a:rPr lang="en-GB"/>
              <a:t>best K</a:t>
            </a:r>
            <a:endParaRPr/>
          </a:p>
          <a:p>
            <a:pPr indent="0" lvl="0" marL="0" rtl="0" algn="l">
              <a:spcBef>
                <a:spcPts val="1200"/>
              </a:spcBef>
              <a:spcAft>
                <a:spcPts val="1200"/>
              </a:spcAft>
              <a:buNone/>
            </a:pPr>
            <a:r>
              <a:t/>
            </a:r>
            <a:endParaRPr/>
          </a:p>
        </p:txBody>
      </p:sp>
      <p:pic>
        <p:nvPicPr>
          <p:cNvPr id="178" name="Google Shape;178;p26"/>
          <p:cNvPicPr preferRelativeResize="0"/>
          <p:nvPr/>
        </p:nvPicPr>
        <p:blipFill>
          <a:blip r:embed="rId3">
            <a:alphaModFix/>
          </a:blip>
          <a:stretch>
            <a:fillRect/>
          </a:stretch>
        </p:blipFill>
        <p:spPr>
          <a:xfrm>
            <a:off x="260375" y="2213575"/>
            <a:ext cx="3088800" cy="1823300"/>
          </a:xfrm>
          <a:prstGeom prst="rect">
            <a:avLst/>
          </a:prstGeom>
          <a:noFill/>
          <a:ln>
            <a:noFill/>
          </a:ln>
        </p:spPr>
      </p:pic>
      <p:pic>
        <p:nvPicPr>
          <p:cNvPr id="179" name="Google Shape;179;p26"/>
          <p:cNvPicPr preferRelativeResize="0"/>
          <p:nvPr/>
        </p:nvPicPr>
        <p:blipFill>
          <a:blip r:embed="rId4">
            <a:alphaModFix/>
          </a:blip>
          <a:stretch>
            <a:fillRect/>
          </a:stretch>
        </p:blipFill>
        <p:spPr>
          <a:xfrm>
            <a:off x="3505163" y="2520988"/>
            <a:ext cx="5381625" cy="1038225"/>
          </a:xfrm>
          <a:prstGeom prst="rect">
            <a:avLst/>
          </a:prstGeom>
          <a:noFill/>
          <a:ln>
            <a:noFill/>
          </a:ln>
        </p:spPr>
      </p:pic>
      <p:sp>
        <p:nvSpPr>
          <p:cNvPr id="180" name="Google Shape;180;p26"/>
          <p:cNvSpPr/>
          <p:nvPr/>
        </p:nvSpPr>
        <p:spPr>
          <a:xfrm>
            <a:off x="4254975" y="2540125"/>
            <a:ext cx="4604400" cy="16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6"/>
          <p:cNvCxnSpPr/>
          <p:nvPr/>
        </p:nvCxnSpPr>
        <p:spPr>
          <a:xfrm flipH="1" rot="10800000">
            <a:off x="1914725" y="3180650"/>
            <a:ext cx="6300" cy="627900"/>
          </a:xfrm>
          <a:prstGeom prst="straightConnector1">
            <a:avLst/>
          </a:prstGeom>
          <a:noFill/>
          <a:ln cap="flat" cmpd="sng" w="9525">
            <a:solidFill>
              <a:srgbClr val="FF0000"/>
            </a:solidFill>
            <a:prstDash val="solid"/>
            <a:round/>
            <a:headEnd len="med" w="med" type="none"/>
            <a:tailEnd len="med" w="med" type="triangle"/>
          </a:ln>
        </p:spPr>
      </p:cxnSp>
      <p:sp>
        <p:nvSpPr>
          <p:cNvPr id="182" name="Google Shape;182;p26"/>
          <p:cNvSpPr/>
          <p:nvPr/>
        </p:nvSpPr>
        <p:spPr>
          <a:xfrm>
            <a:off x="906325" y="2660625"/>
            <a:ext cx="44400" cy="444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1381975" y="2927000"/>
            <a:ext cx="44400" cy="444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1895675" y="3123800"/>
            <a:ext cx="44400" cy="444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429075" y="3200000"/>
            <a:ext cx="44400" cy="444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2859775" y="3275800"/>
            <a:ext cx="44400" cy="699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a:t>
            </a:r>
            <a:endParaRPr/>
          </a:p>
        </p:txBody>
      </p:sp>
      <p:sp>
        <p:nvSpPr>
          <p:cNvPr id="192" name="Google Shape;192;p27"/>
          <p:cNvSpPr txBox="1"/>
          <p:nvPr>
            <p:ph idx="1" type="body"/>
          </p:nvPr>
        </p:nvSpPr>
        <p:spPr>
          <a:xfrm>
            <a:off x="311700" y="1229975"/>
            <a:ext cx="3999900" cy="38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Binary Trees</a:t>
            </a:r>
            <a:endParaRPr/>
          </a:p>
          <a:p>
            <a:pPr indent="-317500" lvl="0" marL="457200" rtl="0" algn="l">
              <a:spcBef>
                <a:spcPts val="1200"/>
              </a:spcBef>
              <a:spcAft>
                <a:spcPts val="0"/>
              </a:spcAft>
              <a:buSzPts val="1400"/>
              <a:buAutoNum type="arabicPeriod"/>
            </a:pPr>
            <a:r>
              <a:rPr lang="en-GB"/>
              <a:t>Better readability by humans</a:t>
            </a:r>
            <a:endParaRPr/>
          </a:p>
          <a:p>
            <a:pPr indent="-317500" lvl="0" marL="457200" rtl="0" algn="l">
              <a:spcBef>
                <a:spcPts val="0"/>
              </a:spcBef>
              <a:spcAft>
                <a:spcPts val="0"/>
              </a:spcAft>
              <a:buSzPts val="1400"/>
              <a:buAutoNum type="arabicPeriod"/>
            </a:pPr>
            <a:r>
              <a:rPr lang="en-GB"/>
              <a:t>Constructed using tweaking the default parameters of Weka</a:t>
            </a:r>
            <a:endParaRPr/>
          </a:p>
          <a:p>
            <a:pPr indent="-317500" lvl="0" marL="457200" rtl="0" algn="l">
              <a:spcBef>
                <a:spcPts val="0"/>
              </a:spcBef>
              <a:spcAft>
                <a:spcPts val="0"/>
              </a:spcAft>
              <a:buSzPts val="1400"/>
              <a:buAutoNum type="arabicPeriod"/>
            </a:pPr>
            <a:r>
              <a:rPr lang="en-GB"/>
              <a:t>Confidence</a:t>
            </a:r>
            <a:r>
              <a:rPr lang="en-GB"/>
              <a:t> factor → 25% (0.25)</a:t>
            </a:r>
            <a:endParaRPr/>
          </a:p>
          <a:p>
            <a:pPr indent="-317500" lvl="0" marL="457200" rtl="0" algn="l">
              <a:spcBef>
                <a:spcPts val="0"/>
              </a:spcBef>
              <a:spcAft>
                <a:spcPts val="0"/>
              </a:spcAft>
              <a:buSzPts val="1400"/>
              <a:buAutoNum type="arabicPeriod"/>
            </a:pPr>
            <a:r>
              <a:rPr lang="en-GB"/>
              <a:t>Unpruned → True</a:t>
            </a:r>
            <a:endParaRPr/>
          </a:p>
          <a:p>
            <a:pPr indent="-317500" lvl="0" marL="457200" rtl="0" algn="l">
              <a:spcBef>
                <a:spcPts val="0"/>
              </a:spcBef>
              <a:spcAft>
                <a:spcPts val="0"/>
              </a:spcAft>
              <a:buSzPts val="1400"/>
              <a:buAutoNum type="arabicPeriod"/>
            </a:pPr>
            <a:r>
              <a:rPr lang="en-GB"/>
              <a:t>Each leaf of the tree represents the outcome of </a:t>
            </a:r>
            <a:r>
              <a:rPr lang="en-GB"/>
              <a:t>the</a:t>
            </a:r>
            <a:r>
              <a:rPr lang="en-GB"/>
              <a:t> </a:t>
            </a:r>
            <a:r>
              <a:rPr lang="en-GB"/>
              <a:t>decisions</a:t>
            </a:r>
            <a:r>
              <a:rPr lang="en-GB"/>
              <a:t> (Fatal/Non-Fatal)</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3" name="Google Shape;193;p27"/>
          <p:cNvPicPr preferRelativeResize="0"/>
          <p:nvPr/>
        </p:nvPicPr>
        <p:blipFill>
          <a:blip r:embed="rId3">
            <a:alphaModFix/>
          </a:blip>
          <a:stretch>
            <a:fillRect/>
          </a:stretch>
        </p:blipFill>
        <p:spPr>
          <a:xfrm>
            <a:off x="4382800" y="1180050"/>
            <a:ext cx="4716300" cy="260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Trees (contd.)</a:t>
            </a:r>
            <a:endParaRPr/>
          </a:p>
        </p:txBody>
      </p:sp>
      <p:sp>
        <p:nvSpPr>
          <p:cNvPr id="199" name="Google Shape;199;p2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85000"/>
          </a:bodyPr>
          <a:lstStyle/>
          <a:p>
            <a:pPr indent="0" lvl="0" marL="0" rtl="0" algn="just">
              <a:lnSpc>
                <a:spcPct val="150000"/>
              </a:lnSpc>
              <a:spcBef>
                <a:spcPts val="0"/>
              </a:spcBef>
              <a:spcAft>
                <a:spcPts val="0"/>
              </a:spcAft>
              <a:buNone/>
            </a:pPr>
            <a:r>
              <a:rPr b="1" lang="en-GB" sz="1200">
                <a:solidFill>
                  <a:srgbClr val="232629"/>
                </a:solidFill>
                <a:latin typeface="Arial"/>
                <a:ea typeface="Arial"/>
                <a:cs typeface="Arial"/>
                <a:sym typeface="Arial"/>
              </a:rPr>
              <a:t>Parameters : “Unpruned: False, confidence factor: 0.15 (15%), minNumObj: 25”</a:t>
            </a:r>
            <a:endParaRPr>
              <a:solidFill>
                <a:srgbClr val="232629"/>
              </a:solidFill>
              <a:latin typeface="Arial"/>
              <a:ea typeface="Arial"/>
              <a:cs typeface="Arial"/>
              <a:sym typeface="Arial"/>
            </a:endParaRPr>
          </a:p>
          <a:p>
            <a:pPr indent="0" lvl="0" marL="0" rtl="0" algn="l">
              <a:lnSpc>
                <a:spcPct val="150000"/>
              </a:lnSpc>
              <a:spcBef>
                <a:spcPts val="1000"/>
              </a:spcBef>
              <a:spcAft>
                <a:spcPts val="0"/>
              </a:spcAft>
              <a:buNone/>
            </a:pPr>
            <a:r>
              <a:rPr lang="en-GB">
                <a:solidFill>
                  <a:srgbClr val="000000"/>
                </a:solidFill>
                <a:latin typeface="Arial"/>
                <a:ea typeface="Arial"/>
                <a:cs typeface="Arial"/>
                <a:sym typeface="Arial"/>
              </a:rPr>
              <a:t>-</a:t>
            </a:r>
            <a:r>
              <a:rPr lang="en-GB">
                <a:solidFill>
                  <a:srgbClr val="232629"/>
                </a:solidFill>
                <a:latin typeface="Arial"/>
                <a:ea typeface="Arial"/>
                <a:cs typeface="Arial"/>
                <a:sym typeface="Arial"/>
              </a:rPr>
              <a:t>Confidence Factor, is used for better pruning the tree, the lower the confidence factor, higher the pruning.</a:t>
            </a:r>
            <a:endParaRPr>
              <a:solidFill>
                <a:srgbClr val="232629"/>
              </a:solidFill>
              <a:latin typeface="Arial"/>
              <a:ea typeface="Arial"/>
              <a:cs typeface="Arial"/>
              <a:sym typeface="Arial"/>
            </a:endParaRPr>
          </a:p>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a:t>
            </a:r>
            <a:r>
              <a:rPr lang="en-GB">
                <a:solidFill>
                  <a:srgbClr val="232629"/>
                </a:solidFill>
                <a:latin typeface="Arial"/>
                <a:ea typeface="Arial"/>
                <a:cs typeface="Arial"/>
                <a:sym typeface="Arial"/>
              </a:rPr>
              <a:t>minNumObj refers to the minimum number of instances per leaf.</a:t>
            </a:r>
            <a:endParaRPr>
              <a:solidFill>
                <a:srgbClr val="232629"/>
              </a:solidFill>
              <a:latin typeface="Arial"/>
              <a:ea typeface="Arial"/>
              <a:cs typeface="Arial"/>
              <a:sym typeface="Arial"/>
            </a:endParaRPr>
          </a:p>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a:t>
            </a:r>
            <a:r>
              <a:rPr lang="en-GB">
                <a:solidFill>
                  <a:srgbClr val="232629"/>
                </a:solidFill>
                <a:latin typeface="Arial"/>
                <a:ea typeface="Arial"/>
                <a:cs typeface="Arial"/>
                <a:sym typeface="Arial"/>
              </a:rPr>
              <a:t> Easily interpretable, the depth of the tree is reduced.</a:t>
            </a:r>
            <a:endParaRPr>
              <a:solidFill>
                <a:srgbClr val="232629"/>
              </a:solidFill>
              <a:latin typeface="Arial"/>
              <a:ea typeface="Arial"/>
              <a:cs typeface="Arial"/>
              <a:sym typeface="Arial"/>
            </a:endParaRPr>
          </a:p>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a:t>
            </a:r>
            <a:r>
              <a:rPr lang="en-GB">
                <a:solidFill>
                  <a:srgbClr val="232629"/>
                </a:solidFill>
                <a:latin typeface="Arial"/>
                <a:ea typeface="Arial"/>
                <a:cs typeface="Arial"/>
                <a:sym typeface="Arial"/>
              </a:rPr>
              <a:t>The number of leaves were significantly reduced from 159 to 30</a:t>
            </a:r>
            <a:endParaRPr>
              <a:solidFill>
                <a:srgbClr val="232629"/>
              </a:solidFill>
              <a:latin typeface="Arial"/>
              <a:ea typeface="Arial"/>
              <a:cs typeface="Arial"/>
              <a:sym typeface="Arial"/>
            </a:endParaRPr>
          </a:p>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a:t>
            </a:r>
            <a:r>
              <a:rPr lang="en-GB">
                <a:solidFill>
                  <a:srgbClr val="232629"/>
                </a:solidFill>
                <a:latin typeface="Arial"/>
                <a:ea typeface="Arial"/>
                <a:cs typeface="Arial"/>
                <a:sym typeface="Arial"/>
              </a:rPr>
              <a:t>Improved the accuracy by ~0.5%.</a:t>
            </a:r>
            <a:endParaRPr>
              <a:solidFill>
                <a:srgbClr val="232629"/>
              </a:solidFill>
              <a:latin typeface="Arial"/>
              <a:ea typeface="Arial"/>
              <a:cs typeface="Arial"/>
              <a:sym typeface="Arial"/>
            </a:endParaRPr>
          </a:p>
          <a:p>
            <a:pPr indent="0" lvl="0" marL="0" rtl="0" algn="l">
              <a:spcBef>
                <a:spcPts val="0"/>
              </a:spcBef>
              <a:spcAft>
                <a:spcPts val="1200"/>
              </a:spcAft>
              <a:buNone/>
            </a:pPr>
            <a:r>
              <a:t/>
            </a:r>
            <a:endParaRPr/>
          </a:p>
        </p:txBody>
      </p:sp>
      <p:pic>
        <p:nvPicPr>
          <p:cNvPr id="200" name="Google Shape;200;p28"/>
          <p:cNvPicPr preferRelativeResize="0"/>
          <p:nvPr/>
        </p:nvPicPr>
        <p:blipFill>
          <a:blip r:embed="rId3">
            <a:alphaModFix/>
          </a:blip>
          <a:stretch>
            <a:fillRect/>
          </a:stretch>
        </p:blipFill>
        <p:spPr>
          <a:xfrm>
            <a:off x="4311600" y="1351100"/>
            <a:ext cx="4685175" cy="244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212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06" name="Google Shape;206;p29"/>
          <p:cNvSpPr txBox="1"/>
          <p:nvPr>
            <p:ph idx="1" type="body"/>
          </p:nvPr>
        </p:nvSpPr>
        <p:spPr>
          <a:xfrm>
            <a:off x="311700" y="1039575"/>
            <a:ext cx="3610500" cy="378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Visual Representation of Time of day shows that most of the collisions </a:t>
            </a:r>
            <a:r>
              <a:rPr lang="en-GB" sz="1300"/>
              <a:t>occurred</a:t>
            </a:r>
            <a:r>
              <a:rPr lang="en-GB" sz="1300"/>
              <a:t> during Evening. However the numbers for Morning and Afternoon are </a:t>
            </a:r>
            <a:r>
              <a:rPr lang="en-GB" sz="1300"/>
              <a:t>significantly</a:t>
            </a:r>
            <a:r>
              <a:rPr lang="en-GB" sz="1300"/>
              <a:t> similar while least </a:t>
            </a:r>
            <a:r>
              <a:rPr lang="en-GB" sz="1300"/>
              <a:t>collisions</a:t>
            </a:r>
            <a:r>
              <a:rPr lang="en-GB" sz="1300"/>
              <a:t> </a:t>
            </a:r>
            <a:r>
              <a:rPr lang="en-GB" sz="1300"/>
              <a:t>occurred</a:t>
            </a:r>
            <a:r>
              <a:rPr lang="en-GB" sz="1300"/>
              <a:t> at Night time.</a:t>
            </a:r>
            <a:endParaRPr sz="1300"/>
          </a:p>
        </p:txBody>
      </p:sp>
      <p:pic>
        <p:nvPicPr>
          <p:cNvPr id="207" name="Google Shape;207;p29"/>
          <p:cNvPicPr preferRelativeResize="0"/>
          <p:nvPr/>
        </p:nvPicPr>
        <p:blipFill>
          <a:blip r:embed="rId3">
            <a:alphaModFix/>
          </a:blip>
          <a:stretch>
            <a:fillRect/>
          </a:stretch>
        </p:blipFill>
        <p:spPr>
          <a:xfrm>
            <a:off x="3896650" y="1039575"/>
            <a:ext cx="2973550" cy="310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212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13" name="Google Shape;213;p30"/>
          <p:cNvSpPr txBox="1"/>
          <p:nvPr>
            <p:ph idx="1" type="body"/>
          </p:nvPr>
        </p:nvSpPr>
        <p:spPr>
          <a:xfrm>
            <a:off x="311700" y="1090450"/>
            <a:ext cx="3566100" cy="37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Visual Representation of District shows that most of the non-fatal accidents occured in Toronto and East York. In fact Fatal accidents are significantly lower that Non- Fatal in all the cities</a:t>
            </a:r>
            <a:endParaRPr sz="1300"/>
          </a:p>
        </p:txBody>
      </p:sp>
      <p:pic>
        <p:nvPicPr>
          <p:cNvPr id="214" name="Google Shape;214;p30"/>
          <p:cNvPicPr preferRelativeResize="0"/>
          <p:nvPr/>
        </p:nvPicPr>
        <p:blipFill>
          <a:blip r:embed="rId3">
            <a:alphaModFix/>
          </a:blip>
          <a:stretch>
            <a:fillRect/>
          </a:stretch>
        </p:blipFill>
        <p:spPr>
          <a:xfrm>
            <a:off x="407075" y="2380850"/>
            <a:ext cx="2261575" cy="2365250"/>
          </a:xfrm>
          <a:prstGeom prst="rect">
            <a:avLst/>
          </a:prstGeom>
          <a:noFill/>
          <a:ln>
            <a:noFill/>
          </a:ln>
        </p:spPr>
      </p:pic>
      <p:sp>
        <p:nvSpPr>
          <p:cNvPr id="215" name="Google Shape;215;p30"/>
          <p:cNvSpPr txBox="1"/>
          <p:nvPr/>
        </p:nvSpPr>
        <p:spPr>
          <a:xfrm>
            <a:off x="4125650" y="1084100"/>
            <a:ext cx="4374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Roboto"/>
                <a:ea typeface="Roboto"/>
                <a:cs typeface="Roboto"/>
                <a:sym typeface="Roboto"/>
              </a:rPr>
              <a:t>Visual Representation of INVAGE (Age of Involved Party) depicts that in most of the non-fatal collisions , Adults (Age 30 -64) were the one that more mostly involved followed by Youth and then Seniors.</a:t>
            </a:r>
            <a:endParaRPr sz="1300">
              <a:latin typeface="Roboto"/>
              <a:ea typeface="Roboto"/>
              <a:cs typeface="Roboto"/>
              <a:sym typeface="Roboto"/>
            </a:endParaRPr>
          </a:p>
        </p:txBody>
      </p:sp>
      <p:pic>
        <p:nvPicPr>
          <p:cNvPr id="216" name="Google Shape;216;p30"/>
          <p:cNvPicPr preferRelativeResize="0"/>
          <p:nvPr/>
        </p:nvPicPr>
        <p:blipFill>
          <a:blip r:embed="rId4">
            <a:alphaModFix/>
          </a:blip>
          <a:stretch>
            <a:fillRect/>
          </a:stretch>
        </p:blipFill>
        <p:spPr>
          <a:xfrm>
            <a:off x="4456175" y="2331150"/>
            <a:ext cx="2358850" cy="249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222" name="Google Shape;222;p31"/>
          <p:cNvSpPr txBox="1"/>
          <p:nvPr>
            <p:ph idx="1" type="body"/>
          </p:nvPr>
        </p:nvSpPr>
        <p:spPr>
          <a:xfrm>
            <a:off x="311700" y="1017800"/>
            <a:ext cx="8520600" cy="3976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GB" sz="3552"/>
              <a:t>Algorithm Results:</a:t>
            </a:r>
            <a:endParaRPr sz="3552"/>
          </a:p>
          <a:p>
            <a:pPr indent="-301912" lvl="0" marL="457200" rtl="0" algn="l">
              <a:spcBef>
                <a:spcPts val="1200"/>
              </a:spcBef>
              <a:spcAft>
                <a:spcPts val="0"/>
              </a:spcAft>
              <a:buSzPct val="100000"/>
              <a:buChar char="●"/>
            </a:pPr>
            <a:r>
              <a:rPr lang="en-GB" sz="3552"/>
              <a:t>KNN Accuracy : 85.7 %</a:t>
            </a:r>
            <a:endParaRPr sz="3552"/>
          </a:p>
          <a:p>
            <a:pPr indent="0" lvl="0" marL="457200" rtl="0" algn="l">
              <a:spcBef>
                <a:spcPts val="1200"/>
              </a:spcBef>
              <a:spcAft>
                <a:spcPts val="0"/>
              </a:spcAft>
              <a:buNone/>
            </a:pPr>
            <a:r>
              <a:t/>
            </a:r>
            <a:endParaRPr sz="3552"/>
          </a:p>
          <a:p>
            <a:pPr indent="-301912" lvl="0" marL="457200" rtl="0" algn="l">
              <a:spcBef>
                <a:spcPts val="1200"/>
              </a:spcBef>
              <a:spcAft>
                <a:spcPts val="0"/>
              </a:spcAft>
              <a:buSzPct val="100000"/>
              <a:buChar char="●"/>
            </a:pPr>
            <a:r>
              <a:rPr lang="en-GB" sz="3552"/>
              <a:t>Decision Tree Accuracy : 86.34%</a:t>
            </a:r>
            <a:endParaRPr sz="3552"/>
          </a:p>
          <a:p>
            <a:pPr indent="0" lvl="0" marL="457200" rtl="0" algn="l">
              <a:spcBef>
                <a:spcPts val="1200"/>
              </a:spcBef>
              <a:spcAft>
                <a:spcPts val="0"/>
              </a:spcAft>
              <a:buNone/>
            </a:pPr>
            <a:r>
              <a:t/>
            </a:r>
            <a:endParaRPr sz="3552"/>
          </a:p>
          <a:p>
            <a:pPr indent="-301912" lvl="0" marL="457200" rtl="0" algn="l">
              <a:spcBef>
                <a:spcPts val="1200"/>
              </a:spcBef>
              <a:spcAft>
                <a:spcPts val="0"/>
              </a:spcAft>
              <a:buSzPct val="100000"/>
              <a:buChar char="●"/>
            </a:pPr>
            <a:r>
              <a:rPr lang="en-GB" sz="3552"/>
              <a:t> Despite the little higher accuracy of Decision tree , the algorithm misclassified almost all instances of ‘fatal’ class.</a:t>
            </a:r>
            <a:endParaRPr sz="3552"/>
          </a:p>
          <a:p>
            <a:pPr indent="0" lvl="0" marL="0" rtl="0" algn="l">
              <a:spcBef>
                <a:spcPts val="1200"/>
              </a:spcBef>
              <a:spcAft>
                <a:spcPts val="0"/>
              </a:spcAft>
              <a:buNone/>
            </a:pPr>
            <a:r>
              <a:t/>
            </a:r>
            <a:endParaRPr sz="3552"/>
          </a:p>
          <a:p>
            <a:pPr indent="0" lvl="0" marL="457200" rtl="0" algn="l">
              <a:spcBef>
                <a:spcPts val="1200"/>
              </a:spcBef>
              <a:spcAft>
                <a:spcPts val="0"/>
              </a:spcAft>
              <a:buNone/>
            </a:pPr>
            <a:r>
              <a:t/>
            </a:r>
            <a:endParaRPr sz="3552"/>
          </a:p>
          <a:p>
            <a:pPr indent="-301912" lvl="0" marL="457200" rtl="0" algn="l">
              <a:spcBef>
                <a:spcPts val="1200"/>
              </a:spcBef>
              <a:spcAft>
                <a:spcPts val="0"/>
              </a:spcAft>
              <a:buSzPct val="100000"/>
              <a:buChar char="●"/>
            </a:pPr>
            <a:r>
              <a:rPr lang="en-GB" sz="3552"/>
              <a:t>One of the reason of misclassification → 86% (14561/16860)  of the attributes belonged to ‘Non-Fatal’ class.</a:t>
            </a:r>
            <a:endParaRPr sz="3552"/>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endParaRPr/>
          </a:p>
        </p:txBody>
      </p:sp>
      <p:pic>
        <p:nvPicPr>
          <p:cNvPr id="223" name="Google Shape;223;p31"/>
          <p:cNvPicPr preferRelativeResize="0"/>
          <p:nvPr/>
        </p:nvPicPr>
        <p:blipFill>
          <a:blip r:embed="rId3">
            <a:alphaModFix/>
          </a:blip>
          <a:stretch>
            <a:fillRect/>
          </a:stretch>
        </p:blipFill>
        <p:spPr>
          <a:xfrm>
            <a:off x="900723" y="3133273"/>
            <a:ext cx="2605875" cy="63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The data set has been obtained from Toronto Open Data. Its is open data </a:t>
            </a:r>
            <a:r>
              <a:rPr lang="en-GB" sz="1200"/>
              <a:t>initiative</a:t>
            </a:r>
            <a:r>
              <a:rPr lang="en-GB" sz="1200"/>
              <a:t> by the City of Toronto which provides </a:t>
            </a:r>
            <a:r>
              <a:rPr lang="en-GB" sz="1200"/>
              <a:t>royalty</a:t>
            </a:r>
            <a:r>
              <a:rPr lang="en-GB" sz="1200"/>
              <a:t> free data sets.</a:t>
            </a:r>
            <a:endParaRPr sz="1200"/>
          </a:p>
          <a:p>
            <a:pPr indent="-304800" lvl="0" marL="457200" rtl="0" algn="l">
              <a:spcBef>
                <a:spcPts val="0"/>
              </a:spcBef>
              <a:spcAft>
                <a:spcPts val="0"/>
              </a:spcAft>
              <a:buSzPts val="1200"/>
              <a:buChar char="●"/>
            </a:pPr>
            <a:r>
              <a:rPr lang="en-GB" sz="1200">
                <a:solidFill>
                  <a:srgbClr val="292B2C"/>
                </a:solidFill>
                <a:highlight>
                  <a:schemeClr val="lt1"/>
                </a:highlight>
              </a:rPr>
              <a:t>This dataset includes all traffic collisions events where a person was either Killed or Seriously Injured (KSI) from 2006 – 2020. </a:t>
            </a:r>
            <a:endParaRPr sz="1200"/>
          </a:p>
          <a:p>
            <a:pPr indent="0" lvl="0" marL="0" rtl="0" algn="l">
              <a:spcBef>
                <a:spcPts val="1200"/>
              </a:spcBef>
              <a:spcAft>
                <a:spcPts val="1200"/>
              </a:spcAft>
              <a:buNone/>
            </a:pPr>
            <a:br>
              <a:rPr lang="en-GB"/>
            </a:br>
            <a:r>
              <a:rPr lang="en-GB"/>
              <a:t>Link to the dataset:</a:t>
            </a:r>
            <a:br>
              <a:rPr lang="en-GB"/>
            </a:br>
            <a:r>
              <a:rPr lang="en-GB" sz="16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https://open.toronto.ca/dataset/motor-vehicle-collisions-involving-killed-or-seriously-injured-persons/</a:t>
            </a:r>
            <a:endParaRPr b="1" sz="2300"/>
          </a:p>
        </p:txBody>
      </p:sp>
      <p:pic>
        <p:nvPicPr>
          <p:cNvPr id="93" name="Google Shape;93;p14"/>
          <p:cNvPicPr preferRelativeResize="0"/>
          <p:nvPr/>
        </p:nvPicPr>
        <p:blipFill>
          <a:blip r:embed="rId4">
            <a:alphaModFix/>
          </a:blip>
          <a:stretch>
            <a:fillRect/>
          </a:stretch>
        </p:blipFill>
        <p:spPr>
          <a:xfrm>
            <a:off x="359398" y="3292825"/>
            <a:ext cx="2583675" cy="1243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t>
            </a:r>
            <a:endParaRPr/>
          </a:p>
        </p:txBody>
      </p:sp>
      <p:sp>
        <p:nvSpPr>
          <p:cNvPr id="229" name="Google Shape;22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https://open.toronto.ca/dataset/motor-vehicle-collisions-involving-killed-or-seriously-injured-persons/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1316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Question </a:t>
            </a:r>
            <a:endParaRPr/>
          </a:p>
        </p:txBody>
      </p:sp>
      <p:sp>
        <p:nvSpPr>
          <p:cNvPr id="99" name="Google Shape;99;p15"/>
          <p:cNvSpPr txBox="1"/>
          <p:nvPr>
            <p:ph idx="1" type="body"/>
          </p:nvPr>
        </p:nvSpPr>
        <p:spPr>
          <a:xfrm>
            <a:off x="311700" y="2156350"/>
            <a:ext cx="8520600" cy="1068600"/>
          </a:xfrm>
          <a:prstGeom prst="rect">
            <a:avLst/>
          </a:prstGeom>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358"/>
              <a:buNone/>
            </a:pPr>
            <a:r>
              <a:rPr lang="en-GB" sz="2000">
                <a:solidFill>
                  <a:srgbClr val="000000"/>
                </a:solidFill>
              </a:rPr>
              <a:t>What is the type of accident in Toronto and East York District with respect to the time of the day, age and road class ?</a:t>
            </a:r>
            <a:endParaRPr sz="2000">
              <a:solidFill>
                <a:srgbClr val="000000"/>
              </a:solidFill>
            </a:endParaRPr>
          </a:p>
          <a:p>
            <a:pPr indent="0" lvl="0" marL="0" rtl="0" algn="just">
              <a:lnSpc>
                <a:spcPct val="105000"/>
              </a:lnSpc>
              <a:spcBef>
                <a:spcPts val="1200"/>
              </a:spcBef>
              <a:spcAft>
                <a:spcPts val="0"/>
              </a:spcAft>
              <a:buSzPts val="358"/>
              <a:buNone/>
            </a:pPr>
            <a:r>
              <a:t/>
            </a:r>
            <a:endParaRPr sz="2000">
              <a:solidFill>
                <a:srgbClr val="000000"/>
              </a:solidFill>
            </a:endParaRPr>
          </a:p>
          <a:p>
            <a:pPr indent="0" lvl="0" marL="0" rtl="0" algn="just">
              <a:lnSpc>
                <a:spcPct val="105000"/>
              </a:lnSpc>
              <a:spcBef>
                <a:spcPts val="1200"/>
              </a:spcBef>
              <a:spcAft>
                <a:spcPts val="0"/>
              </a:spcAft>
              <a:buSzPts val="358"/>
              <a:buNone/>
            </a:pPr>
            <a:r>
              <a:t/>
            </a:r>
            <a:endParaRPr sz="2000">
              <a:solidFill>
                <a:srgbClr val="000000"/>
              </a:solidFill>
            </a:endParaRPr>
          </a:p>
          <a:p>
            <a:pPr indent="0" lvl="0" marL="0" rtl="0" algn="l">
              <a:lnSpc>
                <a:spcPct val="105000"/>
              </a:lnSpc>
              <a:spcBef>
                <a:spcPts val="1200"/>
              </a:spcBef>
              <a:spcAft>
                <a:spcPts val="1200"/>
              </a:spcAft>
              <a:buSzPts val="358"/>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of the Dataset</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92B2C"/>
                </a:solidFill>
                <a:highlight>
                  <a:srgbClr val="FFFFFF"/>
                </a:highlight>
              </a:rPr>
              <a:t>This dataset includes all traffic collisions events where a person was either Killed or Seriously Injured (KSI) from 2006 – 2020. The location of crime occurrences have been deliberately offset to the nearest road intersection node to protect the privacy of parties involved in the occurrence. Due to the offset of occurrence location, the numbers by Division and Neighbourhood may not reflect the exact count of occurrences reported within these geographies. Therefore, the Toronto Police Service does not guarantee the accuracy, completeness, timeliness of the data and it should not be compared to any other source of crime data.  </a:t>
            </a:r>
            <a:endParaRPr sz="1200">
              <a:solidFill>
                <a:srgbClr val="292B2C"/>
              </a:solidFill>
              <a:highlight>
                <a:srgbClr val="FFFFFF"/>
              </a:highlight>
            </a:endParaRPr>
          </a:p>
          <a:p>
            <a:pPr indent="0" lvl="0" marL="0" rtl="0" algn="l">
              <a:spcBef>
                <a:spcPts val="1200"/>
              </a:spcBef>
              <a:spcAft>
                <a:spcPts val="1200"/>
              </a:spcAft>
              <a:buNone/>
            </a:pPr>
            <a:r>
              <a:rPr lang="en-GB" sz="1200">
                <a:solidFill>
                  <a:srgbClr val="292B2C"/>
                </a:solidFill>
                <a:highlight>
                  <a:srgbClr val="FFFFFF"/>
                </a:highlight>
              </a:rPr>
              <a:t>The dataset has over 16k+ records with 54 attributes.</a:t>
            </a:r>
            <a:endParaRPr/>
          </a:p>
        </p:txBody>
      </p:sp>
      <p:pic>
        <p:nvPicPr>
          <p:cNvPr id="106" name="Google Shape;106;p16"/>
          <p:cNvPicPr preferRelativeResize="0"/>
          <p:nvPr/>
        </p:nvPicPr>
        <p:blipFill>
          <a:blip r:embed="rId3">
            <a:alphaModFix/>
          </a:blip>
          <a:stretch>
            <a:fillRect/>
          </a:stretch>
        </p:blipFill>
        <p:spPr>
          <a:xfrm>
            <a:off x="445025" y="3008875"/>
            <a:ext cx="2905349" cy="933450"/>
          </a:xfrm>
          <a:prstGeom prst="rect">
            <a:avLst/>
          </a:prstGeom>
          <a:noFill/>
          <a:ln>
            <a:noFill/>
          </a:ln>
        </p:spPr>
      </p:pic>
      <p:pic>
        <p:nvPicPr>
          <p:cNvPr id="107" name="Google Shape;107;p16"/>
          <p:cNvPicPr preferRelativeResize="0"/>
          <p:nvPr/>
        </p:nvPicPr>
        <p:blipFill>
          <a:blip r:embed="rId4">
            <a:alphaModFix/>
          </a:blip>
          <a:stretch>
            <a:fillRect/>
          </a:stretch>
        </p:blipFill>
        <p:spPr>
          <a:xfrm>
            <a:off x="4209625" y="2783800"/>
            <a:ext cx="2460225" cy="138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Guess</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a </a:t>
            </a:r>
            <a:r>
              <a:rPr lang="en-GB"/>
              <a:t>guess</a:t>
            </a:r>
            <a:r>
              <a:rPr lang="en-GB"/>
              <a:t> to our own question, we </a:t>
            </a:r>
            <a:r>
              <a:rPr lang="en-GB"/>
              <a:t>believe</a:t>
            </a:r>
            <a:r>
              <a:rPr lang="en-GB"/>
              <a:t> that Toronto and East York District will </a:t>
            </a:r>
            <a:r>
              <a:rPr lang="en-GB"/>
              <a:t>have</a:t>
            </a:r>
            <a:r>
              <a:rPr lang="en-GB"/>
              <a:t> more Fatal Accidents than Non - Fatal accidents. Also, as per our assumption, more collisions </a:t>
            </a:r>
            <a:r>
              <a:rPr lang="en-GB"/>
              <a:t>should</a:t>
            </a:r>
            <a:r>
              <a:rPr lang="en-GB"/>
              <a:t> occur at Night Time.</a:t>
            </a:r>
            <a:endParaRPr/>
          </a:p>
          <a:p>
            <a:pPr indent="0" lvl="0" marL="0" rtl="0" algn="l">
              <a:spcBef>
                <a:spcPts val="1200"/>
              </a:spcBef>
              <a:spcAft>
                <a:spcPts val="1200"/>
              </a:spcAft>
              <a:buNone/>
            </a:pPr>
            <a:r>
              <a:rPr lang="en-GB"/>
              <a:t>We also assume that youngsters or youth would be more involved in </a:t>
            </a:r>
            <a:r>
              <a:rPr lang="en-GB"/>
              <a:t>collisions as compared to other age groups.</a:t>
            </a:r>
            <a:endParaRPr/>
          </a:p>
        </p:txBody>
      </p:sp>
      <p:pic>
        <p:nvPicPr>
          <p:cNvPr id="114" name="Google Shape;114;p17"/>
          <p:cNvPicPr preferRelativeResize="0"/>
          <p:nvPr/>
        </p:nvPicPr>
        <p:blipFill>
          <a:blip r:embed="rId3">
            <a:alphaModFix/>
          </a:blip>
          <a:stretch>
            <a:fillRect/>
          </a:stretch>
        </p:blipFill>
        <p:spPr>
          <a:xfrm>
            <a:off x="3686099" y="2800750"/>
            <a:ext cx="1942725" cy="196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First Impression of the Dataset</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There is a lot of missing </a:t>
            </a:r>
            <a:r>
              <a:rPr lang="en-GB"/>
              <a:t>information.</a:t>
            </a:r>
            <a:endParaRPr/>
          </a:p>
          <a:p>
            <a:pPr indent="-342900" lvl="0" marL="457200" rtl="0" algn="l">
              <a:spcBef>
                <a:spcPts val="0"/>
              </a:spcBef>
              <a:spcAft>
                <a:spcPts val="0"/>
              </a:spcAft>
              <a:buSzPts val="1800"/>
              <a:buChar char="●"/>
            </a:pPr>
            <a:r>
              <a:rPr lang="en-GB"/>
              <a:t>Data Set is huge with over 16K records and over 54 Attributes</a:t>
            </a:r>
            <a:endParaRPr/>
          </a:p>
          <a:p>
            <a:pPr indent="-342900" lvl="0" marL="457200" rtl="0" algn="l">
              <a:spcBef>
                <a:spcPts val="0"/>
              </a:spcBef>
              <a:spcAft>
                <a:spcPts val="0"/>
              </a:spcAft>
              <a:buSzPts val="1800"/>
              <a:buChar char="●"/>
            </a:pPr>
            <a:r>
              <a:rPr lang="en-GB"/>
              <a:t>Useless Attributes.</a:t>
            </a:r>
            <a:endParaRPr/>
          </a:p>
          <a:p>
            <a:pPr indent="-342900" lvl="0" marL="457200" rtl="0" algn="l">
              <a:spcBef>
                <a:spcPts val="0"/>
              </a:spcBef>
              <a:spcAft>
                <a:spcPts val="0"/>
              </a:spcAft>
              <a:buSzPts val="1800"/>
              <a:buChar char="●"/>
            </a:pPr>
            <a:r>
              <a:rPr lang="en-GB"/>
              <a:t>Some of the columns need to changed before we can use.</a:t>
            </a:r>
            <a:br>
              <a:rPr lang="en-GB"/>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26" name="Google Shape;126;p19"/>
          <p:cNvSpPr txBox="1"/>
          <p:nvPr>
            <p:ph idx="1" type="body"/>
          </p:nvPr>
        </p:nvSpPr>
        <p:spPr>
          <a:xfrm>
            <a:off x="311700" y="1090000"/>
            <a:ext cx="8520600" cy="36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Data Cleaning:</a:t>
            </a:r>
            <a:br>
              <a:rPr lang="en-GB" sz="1200"/>
            </a:br>
            <a:r>
              <a:rPr lang="en-GB" sz="1200"/>
              <a:t>Some of the attributes that we felt were redundant have been removed.</a:t>
            </a:r>
            <a:endParaRPr sz="1200"/>
          </a:p>
          <a:p>
            <a:pPr indent="0" lvl="0" marL="0" rtl="0" algn="l">
              <a:spcBef>
                <a:spcPts val="1200"/>
              </a:spcBef>
              <a:spcAft>
                <a:spcPts val="0"/>
              </a:spcAft>
              <a:buNone/>
            </a:pPr>
            <a:r>
              <a:rPr lang="en-GB" sz="1200"/>
              <a:t>ACCLOC, ACCNUm, AG_DRIV, ALCOHOL, AUTOMOBILE CYCACT, CYCCOND, CYCLIST, CYCLIST TYPE, DATE, DISABILITY, DIVISION, DRIVACT, DRIVCOND, EMERG_VEH, FATAL_NO, HOOD_ID, IMPACTYPE, INITDIR, INVTYPE, LOCCOORD, MANOEUVER, MOTORCYCLE, NEIGHBOURHOOD, OFFSET, PASSENGER, PEDACT, PEDCOND, PEDESTRIAN,  PEDTYPE,  POLICE_DIVISION,  RDSFCOND, REDLIGHT, SPEEDING, STREET1, STREET2, TRAFFCTL, TRSN_CITY_VEH , VEH TYPE, WARDNUM, YEAR, GEOMETRY were deleted because of lot of anomalies and missing data.</a:t>
            </a:r>
            <a:endParaRPr sz="1200"/>
          </a:p>
          <a:p>
            <a:pPr indent="0" lvl="0" marL="0" rtl="0" algn="l">
              <a:spcBef>
                <a:spcPts val="1200"/>
              </a:spcBef>
              <a:spcAft>
                <a:spcPts val="1200"/>
              </a:spcAft>
              <a:buNone/>
            </a:pPr>
            <a:r>
              <a:rPr lang="en-GB" sz="1200"/>
              <a:t>Final Attributes</a:t>
            </a:r>
            <a:br>
              <a:rPr lang="en-GB"/>
            </a:br>
            <a:endParaRPr/>
          </a:p>
        </p:txBody>
      </p:sp>
      <p:pic>
        <p:nvPicPr>
          <p:cNvPr id="127" name="Google Shape;127;p19"/>
          <p:cNvPicPr preferRelativeResize="0"/>
          <p:nvPr/>
        </p:nvPicPr>
        <p:blipFill>
          <a:blip r:embed="rId3">
            <a:alphaModFix/>
          </a:blip>
          <a:stretch>
            <a:fillRect/>
          </a:stretch>
        </p:blipFill>
        <p:spPr>
          <a:xfrm>
            <a:off x="429375" y="3235313"/>
            <a:ext cx="4381500" cy="13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43500" y="149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Modification</a:t>
            </a:r>
            <a:endParaRPr/>
          </a:p>
        </p:txBody>
      </p:sp>
      <p:sp>
        <p:nvSpPr>
          <p:cNvPr id="133" name="Google Shape;133;p20"/>
          <p:cNvSpPr txBox="1"/>
          <p:nvPr>
            <p:ph idx="1" type="body"/>
          </p:nvPr>
        </p:nvSpPr>
        <p:spPr>
          <a:xfrm>
            <a:off x="343500" y="757125"/>
            <a:ext cx="8520600" cy="40971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GB"/>
              <a:t>District names have been shortened for </a:t>
            </a:r>
            <a:r>
              <a:rPr lang="en-GB"/>
              <a:t>better readability.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GB"/>
              <a:t>Age ranges have been grouped together into age  groups of Child, Adolescent, Youth, Adult and Senior.</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872700" y="1151500"/>
            <a:ext cx="1524000" cy="1123950"/>
          </a:xfrm>
          <a:prstGeom prst="rect">
            <a:avLst/>
          </a:prstGeom>
          <a:noFill/>
          <a:ln>
            <a:noFill/>
          </a:ln>
        </p:spPr>
      </p:pic>
      <p:graphicFrame>
        <p:nvGraphicFramePr>
          <p:cNvPr id="135" name="Google Shape;135;p20"/>
          <p:cNvGraphicFramePr/>
          <p:nvPr/>
        </p:nvGraphicFramePr>
        <p:xfrm>
          <a:off x="872700" y="2797175"/>
          <a:ext cx="3000000" cy="3000000"/>
        </p:xfrm>
        <a:graphic>
          <a:graphicData uri="http://schemas.openxmlformats.org/drawingml/2006/table">
            <a:tbl>
              <a:tblPr>
                <a:noFill/>
                <a:tableStyleId>{3213E393-DCEE-4FFB-AF24-8E07FF305C03}</a:tableStyleId>
              </a:tblPr>
              <a:tblGrid>
                <a:gridCol w="1659200"/>
                <a:gridCol w="1156925"/>
              </a:tblGrid>
              <a:tr h="313650">
                <a:tc>
                  <a:txBody>
                    <a:bodyPr/>
                    <a:lstStyle/>
                    <a:p>
                      <a:pPr indent="0" lvl="0" marL="0" rtl="0" algn="l">
                        <a:spcBef>
                          <a:spcPts val="0"/>
                        </a:spcBef>
                        <a:spcAft>
                          <a:spcPts val="0"/>
                        </a:spcAft>
                        <a:buNone/>
                      </a:pPr>
                      <a:r>
                        <a:rPr lang="en-GB" sz="900"/>
                        <a:t>0 to 4, 5 to 9 </a:t>
                      </a:r>
                      <a:endParaRPr sz="900"/>
                    </a:p>
                  </a:txBody>
                  <a:tcPr marT="91425" marB="91425" marR="91425" marL="91425"/>
                </a:tc>
                <a:tc>
                  <a:txBody>
                    <a:bodyPr/>
                    <a:lstStyle/>
                    <a:p>
                      <a:pPr indent="0" lvl="0" marL="0" rtl="0" algn="l">
                        <a:spcBef>
                          <a:spcPts val="0"/>
                        </a:spcBef>
                        <a:spcAft>
                          <a:spcPts val="0"/>
                        </a:spcAft>
                        <a:buNone/>
                      </a:pPr>
                      <a:r>
                        <a:rPr lang="en-GB" sz="900"/>
                        <a:t> Child</a:t>
                      </a:r>
                      <a:endParaRPr sz="900"/>
                    </a:p>
                  </a:txBody>
                  <a:tcPr marT="91425" marB="91425" marR="91425" marL="91425"/>
                </a:tc>
              </a:tr>
              <a:tr h="306100">
                <a:tc>
                  <a:txBody>
                    <a:bodyPr/>
                    <a:lstStyle/>
                    <a:p>
                      <a:pPr indent="0" lvl="0" marL="0" rtl="0" algn="l">
                        <a:spcBef>
                          <a:spcPts val="0"/>
                        </a:spcBef>
                        <a:spcAft>
                          <a:spcPts val="0"/>
                        </a:spcAft>
                        <a:buNone/>
                      </a:pPr>
                      <a:r>
                        <a:rPr lang="en-GB" sz="900"/>
                        <a:t>10 to 14, 15 to 19 </a:t>
                      </a:r>
                      <a:endParaRPr sz="900"/>
                    </a:p>
                  </a:txBody>
                  <a:tcPr marT="91425" marB="91425" marR="91425" marL="91425"/>
                </a:tc>
                <a:tc>
                  <a:txBody>
                    <a:bodyPr/>
                    <a:lstStyle/>
                    <a:p>
                      <a:pPr indent="0" lvl="0" marL="0" rtl="0" algn="l">
                        <a:spcBef>
                          <a:spcPts val="0"/>
                        </a:spcBef>
                        <a:spcAft>
                          <a:spcPts val="0"/>
                        </a:spcAft>
                        <a:buNone/>
                      </a:pPr>
                      <a:r>
                        <a:rPr lang="en-GB" sz="900"/>
                        <a:t>Adolescent</a:t>
                      </a:r>
                      <a:endParaRPr sz="900"/>
                    </a:p>
                  </a:txBody>
                  <a:tcPr marT="91425" marB="91425" marR="91425" marL="91425"/>
                </a:tc>
              </a:tr>
              <a:tr h="306725">
                <a:tc>
                  <a:txBody>
                    <a:bodyPr/>
                    <a:lstStyle/>
                    <a:p>
                      <a:pPr indent="0" lvl="0" marL="0" rtl="0" algn="l">
                        <a:spcBef>
                          <a:spcPts val="0"/>
                        </a:spcBef>
                        <a:spcAft>
                          <a:spcPts val="0"/>
                        </a:spcAft>
                        <a:buNone/>
                      </a:pPr>
                      <a:r>
                        <a:rPr lang="en-GB" sz="900"/>
                        <a:t>20 to 24, 25 to 29</a:t>
                      </a:r>
                      <a:endParaRPr sz="900"/>
                    </a:p>
                  </a:txBody>
                  <a:tcPr marT="91425" marB="91425" marR="91425" marL="91425"/>
                </a:tc>
                <a:tc>
                  <a:txBody>
                    <a:bodyPr/>
                    <a:lstStyle/>
                    <a:p>
                      <a:pPr indent="0" lvl="0" marL="0" rtl="0" algn="l">
                        <a:spcBef>
                          <a:spcPts val="0"/>
                        </a:spcBef>
                        <a:spcAft>
                          <a:spcPts val="0"/>
                        </a:spcAft>
                        <a:buNone/>
                      </a:pPr>
                      <a:r>
                        <a:rPr lang="en-GB" sz="900"/>
                        <a:t>Youth</a:t>
                      </a:r>
                      <a:endParaRPr sz="900"/>
                    </a:p>
                  </a:txBody>
                  <a:tcPr marT="91425" marB="91425" marR="91425" marL="91425"/>
                </a:tc>
              </a:tr>
              <a:tr h="281575">
                <a:tc>
                  <a:txBody>
                    <a:bodyPr/>
                    <a:lstStyle/>
                    <a:p>
                      <a:pPr indent="0" lvl="0" marL="0" rtl="0" algn="l">
                        <a:spcBef>
                          <a:spcPts val="0"/>
                        </a:spcBef>
                        <a:spcAft>
                          <a:spcPts val="0"/>
                        </a:spcAft>
                        <a:buNone/>
                      </a:pPr>
                      <a:r>
                        <a:rPr lang="en-GB" sz="900"/>
                        <a:t>30 to 34 … 60 to 64</a:t>
                      </a:r>
                      <a:endParaRPr sz="900"/>
                    </a:p>
                  </a:txBody>
                  <a:tcPr marT="91425" marB="91425" marR="91425" marL="91425"/>
                </a:tc>
                <a:tc>
                  <a:txBody>
                    <a:bodyPr/>
                    <a:lstStyle/>
                    <a:p>
                      <a:pPr indent="0" lvl="0" marL="0" rtl="0" algn="l">
                        <a:spcBef>
                          <a:spcPts val="0"/>
                        </a:spcBef>
                        <a:spcAft>
                          <a:spcPts val="0"/>
                        </a:spcAft>
                        <a:buNone/>
                      </a:pPr>
                      <a:r>
                        <a:rPr lang="en-GB" sz="900"/>
                        <a:t>Adult</a:t>
                      </a:r>
                      <a:endParaRPr sz="900"/>
                    </a:p>
                  </a:txBody>
                  <a:tcPr marT="91425" marB="91425" marR="91425" marL="91425"/>
                </a:tc>
              </a:tr>
              <a:tr h="224625">
                <a:tc>
                  <a:txBody>
                    <a:bodyPr/>
                    <a:lstStyle/>
                    <a:p>
                      <a:pPr indent="0" lvl="0" marL="0" rtl="0" algn="l">
                        <a:spcBef>
                          <a:spcPts val="0"/>
                        </a:spcBef>
                        <a:spcAft>
                          <a:spcPts val="0"/>
                        </a:spcAft>
                        <a:buNone/>
                      </a:pPr>
                      <a:r>
                        <a:rPr lang="en-GB" sz="900"/>
                        <a:t>&gt;65</a:t>
                      </a:r>
                      <a:endParaRPr sz="900"/>
                    </a:p>
                  </a:txBody>
                  <a:tcPr marT="91425" marB="91425" marR="91425" marL="91425"/>
                </a:tc>
                <a:tc>
                  <a:txBody>
                    <a:bodyPr/>
                    <a:lstStyle/>
                    <a:p>
                      <a:pPr indent="0" lvl="0" marL="0" rtl="0" algn="l">
                        <a:spcBef>
                          <a:spcPts val="0"/>
                        </a:spcBef>
                        <a:spcAft>
                          <a:spcPts val="0"/>
                        </a:spcAft>
                        <a:buNone/>
                      </a:pPr>
                      <a:r>
                        <a:rPr lang="en-GB" sz="900"/>
                        <a:t>Senior</a:t>
                      </a:r>
                      <a:endParaRPr sz="900"/>
                    </a:p>
                  </a:txBody>
                  <a:tcPr marT="91425" marB="91425" marR="91425" marL="91425"/>
                </a:tc>
              </a:tr>
              <a:tr h="256425">
                <a:tc>
                  <a:txBody>
                    <a:bodyPr/>
                    <a:lstStyle/>
                    <a:p>
                      <a:pPr indent="0" lvl="0" marL="0" rtl="0" algn="l">
                        <a:spcBef>
                          <a:spcPts val="0"/>
                        </a:spcBef>
                        <a:spcAft>
                          <a:spcPts val="0"/>
                        </a:spcAft>
                        <a:buNone/>
                      </a:pPr>
                      <a:r>
                        <a:rPr lang="en-GB" sz="900"/>
                        <a:t>(Blanks)</a:t>
                      </a:r>
                      <a:endParaRPr sz="900"/>
                    </a:p>
                  </a:txBody>
                  <a:tcPr marT="91425" marB="91425" marR="91425" marL="91425"/>
                </a:tc>
                <a:tc>
                  <a:txBody>
                    <a:bodyPr/>
                    <a:lstStyle/>
                    <a:p>
                      <a:pPr indent="0" lvl="0" marL="0" rtl="0" algn="l">
                        <a:spcBef>
                          <a:spcPts val="0"/>
                        </a:spcBef>
                        <a:spcAft>
                          <a:spcPts val="0"/>
                        </a:spcAft>
                        <a:buNone/>
                      </a:pPr>
                      <a:r>
                        <a:rPr lang="en-GB" sz="900"/>
                        <a:t>NA</a:t>
                      </a:r>
                      <a:endParaRPr sz="9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Modification (contd.)</a:t>
            </a:r>
            <a:endParaRPr/>
          </a:p>
        </p:txBody>
      </p:sp>
      <p:sp>
        <p:nvSpPr>
          <p:cNvPr id="141" name="Google Shape;141;p21"/>
          <p:cNvSpPr txBox="1"/>
          <p:nvPr>
            <p:ph idx="1" type="body"/>
          </p:nvPr>
        </p:nvSpPr>
        <p:spPr>
          <a:xfrm>
            <a:off x="311700" y="1154025"/>
            <a:ext cx="8520600" cy="383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400"/>
              <a:t>4.  Hour column is converted to time of the day (Morning/Afternoon/</a:t>
            </a:r>
            <a:r>
              <a:rPr lang="en-GB" sz="1400"/>
              <a:t>Evening</a:t>
            </a:r>
            <a:r>
              <a:rPr lang="en-GB" sz="1400"/>
              <a:t>/Night) </a:t>
            </a:r>
            <a:br>
              <a:rPr lang="en-GB" sz="1400"/>
            </a:br>
            <a:br>
              <a:rPr lang="en-GB" sz="1400"/>
            </a:br>
            <a:r>
              <a:rPr lang="en-GB" sz="1400"/>
              <a:t>5 am - 12pm -&gt; Morning</a:t>
            </a:r>
            <a:endParaRPr sz="1400"/>
          </a:p>
          <a:p>
            <a:pPr indent="0" lvl="0" marL="0" rtl="0" algn="l">
              <a:spcBef>
                <a:spcPts val="1200"/>
              </a:spcBef>
              <a:spcAft>
                <a:spcPts val="0"/>
              </a:spcAft>
              <a:buNone/>
            </a:pPr>
            <a:r>
              <a:rPr lang="en-GB" sz="1400"/>
              <a:t>12 pm - 17 pm -&gt; Afternoon</a:t>
            </a:r>
            <a:endParaRPr sz="1400"/>
          </a:p>
          <a:p>
            <a:pPr indent="0" lvl="0" marL="0" rtl="0" algn="l">
              <a:spcBef>
                <a:spcPts val="1200"/>
              </a:spcBef>
              <a:spcAft>
                <a:spcPts val="0"/>
              </a:spcAft>
              <a:buNone/>
            </a:pPr>
            <a:r>
              <a:rPr lang="en-GB" sz="1400"/>
              <a:t>17 pm   -22pm → Evening</a:t>
            </a:r>
            <a:endParaRPr sz="1400"/>
          </a:p>
          <a:p>
            <a:pPr indent="0" lvl="0" marL="0" rtl="0" algn="l">
              <a:spcBef>
                <a:spcPts val="1200"/>
              </a:spcBef>
              <a:spcAft>
                <a:spcPts val="0"/>
              </a:spcAft>
              <a:buNone/>
            </a:pPr>
            <a:r>
              <a:rPr lang="en-GB" sz="1400"/>
              <a:t>22 pm - 5 am → Night</a:t>
            </a:r>
            <a:endParaRPr b="1" sz="1400"/>
          </a:p>
          <a:p>
            <a:pPr indent="0" lvl="0" marL="0" rtl="0" algn="l">
              <a:spcBef>
                <a:spcPts val="1200"/>
              </a:spcBef>
              <a:spcAft>
                <a:spcPts val="0"/>
              </a:spcAft>
              <a:buNone/>
            </a:pPr>
            <a:r>
              <a:t/>
            </a:r>
            <a:endParaRPr/>
          </a:p>
          <a:p>
            <a:pPr indent="0" lvl="0" marL="0" rtl="0" algn="l">
              <a:spcBef>
                <a:spcPts val="1200"/>
              </a:spcBef>
              <a:spcAft>
                <a:spcPts val="0"/>
              </a:spcAft>
              <a:buNone/>
            </a:pPr>
            <a:r>
              <a:rPr lang="en-GB" sz="1400"/>
              <a:t>5. For the Road_Class, similar road types have been put </a:t>
            </a:r>
            <a:r>
              <a:rPr lang="en-GB" sz="1400"/>
              <a:t>together</a:t>
            </a:r>
            <a:r>
              <a:rPr lang="en-GB" sz="1400"/>
              <a:t> into single road class. For example</a:t>
            </a:r>
            <a:endParaRPr sz="1400"/>
          </a:p>
          <a:p>
            <a:pPr indent="-308610" lvl="0" marL="457200" rtl="0" algn="l">
              <a:spcBef>
                <a:spcPts val="1200"/>
              </a:spcBef>
              <a:spcAft>
                <a:spcPts val="0"/>
              </a:spcAft>
              <a:buSzPct val="128571"/>
              <a:buChar char="●"/>
            </a:pPr>
            <a:r>
              <a:rPr lang="en-GB" sz="1400"/>
              <a:t>Major </a:t>
            </a:r>
            <a:r>
              <a:rPr lang="en-GB" sz="1400"/>
              <a:t>Arterial</a:t>
            </a:r>
            <a:r>
              <a:rPr lang="en-GB" sz="1400"/>
              <a:t>, Major </a:t>
            </a:r>
            <a:r>
              <a:rPr lang="en-GB" sz="1400"/>
              <a:t>Arterial</a:t>
            </a:r>
            <a:r>
              <a:rPr lang="en-GB" sz="1400"/>
              <a:t> Ramp and Minor </a:t>
            </a:r>
            <a:r>
              <a:rPr lang="en-GB" sz="1400"/>
              <a:t>Arterial</a:t>
            </a:r>
            <a:r>
              <a:rPr lang="en-GB" sz="1400"/>
              <a:t> —&gt; </a:t>
            </a:r>
            <a:r>
              <a:rPr lang="en-GB" sz="1400"/>
              <a:t>Arterial</a:t>
            </a:r>
            <a:endParaRPr sz="1400"/>
          </a:p>
          <a:p>
            <a:pPr indent="-290830" lvl="0" marL="457200" rtl="0" algn="l">
              <a:spcBef>
                <a:spcPts val="0"/>
              </a:spcBef>
              <a:spcAft>
                <a:spcPts val="0"/>
              </a:spcAft>
              <a:buSzPct val="100000"/>
              <a:buChar char="●"/>
            </a:pPr>
            <a:r>
              <a:rPr lang="en-GB" sz="1400"/>
              <a:t>Expressway and Expressway Ramp → Expressway</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rPr lang="en-GB" sz="1400"/>
              <a:t>6. Missing blanks are replaced with NA implying Not Available,</a:t>
            </a:r>
            <a:endParaRPr sz="1400"/>
          </a:p>
          <a:p>
            <a:pPr indent="0" lvl="0" marL="0" rtl="0" algn="l">
              <a:spcBef>
                <a:spcPts val="1200"/>
              </a:spcBef>
              <a:spcAft>
                <a:spcPts val="0"/>
              </a:spcAft>
              <a:buNone/>
            </a:pPr>
            <a:r>
              <a:rPr lang="en-GB" sz="1400"/>
              <a:t>7. No duplicates found!</a:t>
            </a:r>
            <a:endParaRPr sz="14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